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Bree Serif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BreeSerif-regular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8d8a09b33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8d8a09b3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8d8a09b33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8d8a09b33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8d8a09b332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8d8a09b332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8d8a09b332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8d8a09b332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slide" Target="/ppt/slides/slide2.xml"/><Relationship Id="rId4" Type="http://schemas.openxmlformats.org/officeDocument/2006/relationships/slide" Target="/ppt/slides/slide3.xml"/><Relationship Id="rId5" Type="http://schemas.openxmlformats.org/officeDocument/2006/relationships/slide" Target="/ppt/slides/slide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49850" y="453325"/>
            <a:ext cx="2066100" cy="1492200"/>
            <a:chOff x="896200" y="631850"/>
            <a:chExt cx="2066100" cy="1492200"/>
          </a:xfrm>
        </p:grpSpPr>
        <p:sp>
          <p:nvSpPr>
            <p:cNvPr id="55" name="Google Shape;55;p13"/>
            <p:cNvSpPr/>
            <p:nvPr/>
          </p:nvSpPr>
          <p:spPr>
            <a:xfrm>
              <a:off x="896200" y="631850"/>
              <a:ext cx="2066100" cy="1492200"/>
            </a:xfrm>
            <a:prstGeom prst="roundRect">
              <a:avLst>
                <a:gd fmla="val 16667" name="adj"/>
              </a:avLst>
            </a:prstGeom>
            <a:solidFill>
              <a:srgbClr val="FF0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1087600" y="1122950"/>
              <a:ext cx="1683300" cy="51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 u="sng">
                  <a:solidFill>
                    <a:schemeClr val="lt1"/>
                  </a:solidFill>
                  <a:latin typeface="Bree Serif"/>
                  <a:ea typeface="Bree Serif"/>
                  <a:cs typeface="Bree Serif"/>
                  <a:sym typeface="Bree Serif"/>
                  <a:hlinkClick action="ppaction://hlinksldjump" r:id="rId3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SYLLABUS</a:t>
              </a:r>
              <a:endParaRPr sz="250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endParaRPr>
            </a:p>
          </p:txBody>
        </p:sp>
      </p:grpSp>
      <p:sp>
        <p:nvSpPr>
          <p:cNvPr id="57" name="Google Shape;57;p13"/>
          <p:cNvSpPr/>
          <p:nvPr/>
        </p:nvSpPr>
        <p:spPr>
          <a:xfrm>
            <a:off x="417150" y="2333625"/>
            <a:ext cx="2131500" cy="14922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171500" y="2333625"/>
            <a:ext cx="2131500" cy="1492200"/>
          </a:xfrm>
          <a:prstGeom prst="roundRect">
            <a:avLst>
              <a:gd fmla="val 16667" name="adj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5925850" y="2333625"/>
            <a:ext cx="2131500" cy="1492200"/>
          </a:xfrm>
          <a:prstGeom prst="roundRect">
            <a:avLst>
              <a:gd fmla="val 16667" name="adj"/>
            </a:avLst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" name="Google Shape;60;p13"/>
          <p:cNvGrpSpPr/>
          <p:nvPr/>
        </p:nvGrpSpPr>
        <p:grpSpPr>
          <a:xfrm>
            <a:off x="3171500" y="453325"/>
            <a:ext cx="2131500" cy="1492200"/>
            <a:chOff x="3171500" y="453325"/>
            <a:chExt cx="2131500" cy="1492200"/>
          </a:xfrm>
        </p:grpSpPr>
        <p:sp>
          <p:nvSpPr>
            <p:cNvPr id="61" name="Google Shape;61;p13"/>
            <p:cNvSpPr/>
            <p:nvPr/>
          </p:nvSpPr>
          <p:spPr>
            <a:xfrm>
              <a:off x="3171500" y="453325"/>
              <a:ext cx="2131500" cy="1492200"/>
            </a:xfrm>
            <a:prstGeom prst="roundRect">
              <a:avLst>
                <a:gd fmla="val 16667" name="adj"/>
              </a:avLst>
            </a:prstGeom>
            <a:solidFill>
              <a:srgbClr val="9900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3374150" y="701275"/>
              <a:ext cx="1726200" cy="99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 u="sng">
                  <a:solidFill>
                    <a:schemeClr val="lt1"/>
                  </a:solidFill>
                  <a:latin typeface="Bree Serif"/>
                  <a:ea typeface="Bree Serif"/>
                  <a:cs typeface="Bree Serif"/>
                  <a:sym typeface="Bree Serif"/>
                  <a:hlinkClick action="ppaction://hlinksldjump" r:id="rId4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Current Chapter</a:t>
              </a:r>
              <a:endParaRPr sz="250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5958550" y="453325"/>
            <a:ext cx="2131500" cy="1492200"/>
            <a:chOff x="5958550" y="453325"/>
            <a:chExt cx="2131500" cy="1492200"/>
          </a:xfrm>
        </p:grpSpPr>
        <p:sp>
          <p:nvSpPr>
            <p:cNvPr id="64" name="Google Shape;64;p13"/>
            <p:cNvSpPr/>
            <p:nvPr/>
          </p:nvSpPr>
          <p:spPr>
            <a:xfrm>
              <a:off x="5958550" y="453325"/>
              <a:ext cx="2131500" cy="1492200"/>
            </a:xfrm>
            <a:prstGeom prst="roundRect">
              <a:avLst>
                <a:gd fmla="val 16667" name="adj"/>
              </a:avLst>
            </a:prstGeom>
            <a:solidFill>
              <a:srgbClr val="6AA84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6236500" y="736075"/>
              <a:ext cx="1575600" cy="92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 u="sng">
                  <a:solidFill>
                    <a:schemeClr val="lt1"/>
                  </a:solidFill>
                  <a:latin typeface="Bree Serif"/>
                  <a:ea typeface="Bree Serif"/>
                  <a:cs typeface="Bree Serif"/>
                  <a:sym typeface="Bree Serif"/>
                  <a:hlinkClick action="ppaction://hlinksldjump" r:id="rId5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Class Policies</a:t>
              </a:r>
              <a:endParaRPr sz="250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pSp>
        <p:nvGrpSpPr>
          <p:cNvPr id="71" name="Google Shape;71;p14"/>
          <p:cNvGrpSpPr/>
          <p:nvPr/>
        </p:nvGrpSpPr>
        <p:grpSpPr>
          <a:xfrm>
            <a:off x="67258" y="58016"/>
            <a:ext cx="2155356" cy="1670667"/>
            <a:chOff x="896200" y="631850"/>
            <a:chExt cx="2066100" cy="1492200"/>
          </a:xfrm>
        </p:grpSpPr>
        <p:sp>
          <p:nvSpPr>
            <p:cNvPr id="72" name="Google Shape;72;p14"/>
            <p:cNvSpPr/>
            <p:nvPr/>
          </p:nvSpPr>
          <p:spPr>
            <a:xfrm>
              <a:off x="896200" y="631850"/>
              <a:ext cx="2066100" cy="1492200"/>
            </a:xfrm>
            <a:prstGeom prst="roundRect">
              <a:avLst>
                <a:gd fmla="val 16667" name="adj"/>
              </a:avLst>
            </a:prstGeom>
            <a:solidFill>
              <a:srgbClr val="FF0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4"/>
            <p:cNvSpPr txBox="1"/>
            <p:nvPr/>
          </p:nvSpPr>
          <p:spPr>
            <a:xfrm>
              <a:off x="1087600" y="1122950"/>
              <a:ext cx="1683300" cy="51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rgbClr val="FFFFFF"/>
                  </a:solidFill>
                  <a:latin typeface="Bree Serif"/>
                  <a:ea typeface="Bree Serif"/>
                  <a:cs typeface="Bree Serif"/>
                  <a:sym typeface="Bree Serif"/>
                </a:rPr>
                <a:t>SYLLABUS</a:t>
              </a:r>
              <a:endParaRPr sz="2500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endParaRPr>
            </a:p>
          </p:txBody>
        </p:sp>
      </p:grpSp>
      <p:grpSp>
        <p:nvGrpSpPr>
          <p:cNvPr id="74" name="Google Shape;74;p14"/>
          <p:cNvGrpSpPr/>
          <p:nvPr/>
        </p:nvGrpSpPr>
        <p:grpSpPr>
          <a:xfrm>
            <a:off x="6988500" y="58075"/>
            <a:ext cx="2155500" cy="1670700"/>
            <a:chOff x="6988500" y="58075"/>
            <a:chExt cx="2155500" cy="1670700"/>
          </a:xfrm>
        </p:grpSpPr>
        <p:sp>
          <p:nvSpPr>
            <p:cNvPr id="75" name="Google Shape;75;p14"/>
            <p:cNvSpPr/>
            <p:nvPr/>
          </p:nvSpPr>
          <p:spPr>
            <a:xfrm>
              <a:off x="6988500" y="58075"/>
              <a:ext cx="2155500" cy="16707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4"/>
            <p:cNvSpPr txBox="1"/>
            <p:nvPr/>
          </p:nvSpPr>
          <p:spPr>
            <a:xfrm>
              <a:off x="7312050" y="536200"/>
              <a:ext cx="1508400" cy="7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 u="sng">
                  <a:solidFill>
                    <a:schemeClr val="lt1"/>
                  </a:solidFill>
                  <a:latin typeface="Bree Serif"/>
                  <a:ea typeface="Bree Serif"/>
                  <a:cs typeface="Bree Serif"/>
                  <a:sym typeface="Bree Serif"/>
                  <a:hlinkClick action="ppaction://hlinkshowjump?jump=firstslide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HOME</a:t>
              </a:r>
              <a:endParaRPr sz="250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grpSp>
        <p:nvGrpSpPr>
          <p:cNvPr id="82" name="Google Shape;82;p15"/>
          <p:cNvGrpSpPr/>
          <p:nvPr/>
        </p:nvGrpSpPr>
        <p:grpSpPr>
          <a:xfrm>
            <a:off x="6988500" y="58075"/>
            <a:ext cx="2155500" cy="1670700"/>
            <a:chOff x="6988500" y="58075"/>
            <a:chExt cx="2155500" cy="1670700"/>
          </a:xfrm>
        </p:grpSpPr>
        <p:sp>
          <p:nvSpPr>
            <p:cNvPr id="83" name="Google Shape;83;p15"/>
            <p:cNvSpPr/>
            <p:nvPr/>
          </p:nvSpPr>
          <p:spPr>
            <a:xfrm>
              <a:off x="6988500" y="58075"/>
              <a:ext cx="2155500" cy="16707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5"/>
            <p:cNvSpPr txBox="1"/>
            <p:nvPr/>
          </p:nvSpPr>
          <p:spPr>
            <a:xfrm>
              <a:off x="7312050" y="536200"/>
              <a:ext cx="1508400" cy="7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 u="sng">
                  <a:solidFill>
                    <a:schemeClr val="lt1"/>
                  </a:solidFill>
                  <a:latin typeface="Bree Serif"/>
                  <a:ea typeface="Bree Serif"/>
                  <a:cs typeface="Bree Serif"/>
                  <a:sym typeface="Bree Serif"/>
                  <a:hlinkClick action="ppaction://hlinksldjump" r:id="rId3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HOME</a:t>
              </a:r>
              <a:endParaRPr sz="250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endParaRPr>
            </a:p>
          </p:txBody>
        </p:sp>
      </p:grpSp>
      <p:grpSp>
        <p:nvGrpSpPr>
          <p:cNvPr id="85" name="Google Shape;85;p15"/>
          <p:cNvGrpSpPr/>
          <p:nvPr/>
        </p:nvGrpSpPr>
        <p:grpSpPr>
          <a:xfrm>
            <a:off x="0" y="58075"/>
            <a:ext cx="2131500" cy="1492200"/>
            <a:chOff x="3171500" y="453325"/>
            <a:chExt cx="2131500" cy="1492200"/>
          </a:xfrm>
        </p:grpSpPr>
        <p:sp>
          <p:nvSpPr>
            <p:cNvPr id="86" name="Google Shape;86;p15"/>
            <p:cNvSpPr/>
            <p:nvPr/>
          </p:nvSpPr>
          <p:spPr>
            <a:xfrm>
              <a:off x="3171500" y="453325"/>
              <a:ext cx="2131500" cy="1492200"/>
            </a:xfrm>
            <a:prstGeom prst="roundRect">
              <a:avLst>
                <a:gd fmla="val 16667" name="adj"/>
              </a:avLst>
            </a:prstGeom>
            <a:solidFill>
              <a:srgbClr val="9900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5"/>
            <p:cNvSpPr txBox="1"/>
            <p:nvPr/>
          </p:nvSpPr>
          <p:spPr>
            <a:xfrm>
              <a:off x="3374150" y="701275"/>
              <a:ext cx="1726200" cy="99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lt1"/>
                  </a:solidFill>
                  <a:latin typeface="Bree Serif"/>
                  <a:ea typeface="Bree Serif"/>
                  <a:cs typeface="Bree Serif"/>
                  <a:sym typeface="Bree Serif"/>
                </a:rPr>
                <a:t>Current Chapter</a:t>
              </a:r>
              <a:endParaRPr sz="250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Font typeface="Bree Serif"/>
              <a:buChar char="●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Late work will be accepted until the end of a chapter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Char char="●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When an 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assignment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 is late, a zero will be put in as a placeholder until it is turned in. If it is not turned in by the chapter test, it will remain a zero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Char char="●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Late work will receive a 30% deduction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Char char="●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All completed homework may be corrected and turned back in for full credit back (late work deductions will still apply) until the chapter is over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Char char="●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All tests and quizzes are able to be corrected for ½ credit back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Char char="○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Students must correct their test within 1 week of receiving it back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Char char="○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Tests stay in the room at all times 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Char char="○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Each incorrect problem must be redone on a separate sheet of paper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Font typeface="Bree Serif"/>
              <a:buChar char="○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2 sentences explaining how to correctly do the problem are required for each corrected problem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grpSp>
        <p:nvGrpSpPr>
          <p:cNvPr id="93" name="Google Shape;93;p16"/>
          <p:cNvGrpSpPr/>
          <p:nvPr/>
        </p:nvGrpSpPr>
        <p:grpSpPr>
          <a:xfrm>
            <a:off x="6988808" y="58077"/>
            <a:ext cx="1981120" cy="1492269"/>
            <a:chOff x="6988500" y="58075"/>
            <a:chExt cx="2155500" cy="1670700"/>
          </a:xfrm>
        </p:grpSpPr>
        <p:sp>
          <p:nvSpPr>
            <p:cNvPr id="94" name="Google Shape;94;p16"/>
            <p:cNvSpPr/>
            <p:nvPr/>
          </p:nvSpPr>
          <p:spPr>
            <a:xfrm>
              <a:off x="6988500" y="58075"/>
              <a:ext cx="2155500" cy="1670700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6"/>
            <p:cNvSpPr txBox="1"/>
            <p:nvPr/>
          </p:nvSpPr>
          <p:spPr>
            <a:xfrm>
              <a:off x="7312050" y="536200"/>
              <a:ext cx="1508400" cy="7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 u="sng">
                  <a:solidFill>
                    <a:schemeClr val="lt1"/>
                  </a:solidFill>
                  <a:latin typeface="Bree Serif"/>
                  <a:ea typeface="Bree Serif"/>
                  <a:cs typeface="Bree Serif"/>
                  <a:sym typeface="Bree Serif"/>
                  <a:hlinkClick action="ppaction://hlinksldjump" r:id="rId3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HOME</a:t>
              </a:r>
              <a:endParaRPr sz="250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endParaRPr>
            </a:p>
          </p:txBody>
        </p:sp>
      </p:grpSp>
      <p:grpSp>
        <p:nvGrpSpPr>
          <p:cNvPr id="96" name="Google Shape;96;p16"/>
          <p:cNvGrpSpPr/>
          <p:nvPr/>
        </p:nvGrpSpPr>
        <p:grpSpPr>
          <a:xfrm>
            <a:off x="0" y="58075"/>
            <a:ext cx="2131500" cy="1492200"/>
            <a:chOff x="5958550" y="453325"/>
            <a:chExt cx="2131500" cy="1492200"/>
          </a:xfrm>
        </p:grpSpPr>
        <p:sp>
          <p:nvSpPr>
            <p:cNvPr id="97" name="Google Shape;97;p16"/>
            <p:cNvSpPr/>
            <p:nvPr/>
          </p:nvSpPr>
          <p:spPr>
            <a:xfrm>
              <a:off x="5958550" y="453325"/>
              <a:ext cx="2131500" cy="1492200"/>
            </a:xfrm>
            <a:prstGeom prst="roundRect">
              <a:avLst>
                <a:gd fmla="val 16667" name="adj"/>
              </a:avLst>
            </a:prstGeom>
            <a:solidFill>
              <a:srgbClr val="6AA84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6"/>
            <p:cNvSpPr txBox="1"/>
            <p:nvPr/>
          </p:nvSpPr>
          <p:spPr>
            <a:xfrm>
              <a:off x="6236500" y="736075"/>
              <a:ext cx="1575600" cy="92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lt1"/>
                  </a:solidFill>
                  <a:latin typeface="Bree Serif"/>
                  <a:ea typeface="Bree Serif"/>
                  <a:cs typeface="Bree Serif"/>
                  <a:sym typeface="Bree Serif"/>
                </a:rPr>
                <a:t>Class Policies</a:t>
              </a:r>
              <a:endParaRPr sz="250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