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2" r:id="rId3"/>
    <p:sldId id="262" r:id="rId4"/>
    <p:sldId id="323" r:id="rId5"/>
    <p:sldId id="308" r:id="rId6"/>
    <p:sldId id="325" r:id="rId7"/>
    <p:sldId id="310" r:id="rId8"/>
    <p:sldId id="324" r:id="rId9"/>
    <p:sldId id="311" r:id="rId10"/>
    <p:sldId id="312" r:id="rId11"/>
    <p:sldId id="313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26" r:id="rId20"/>
    <p:sldId id="334" r:id="rId21"/>
    <p:sldId id="335" r:id="rId22"/>
    <p:sldId id="337" r:id="rId23"/>
    <p:sldId id="336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8D8D8"/>
    <a:srgbClr val="C25D4C"/>
    <a:srgbClr val="709A66"/>
    <a:srgbClr val="AAC4A4"/>
    <a:srgbClr val="466C3E"/>
    <a:srgbClr val="3B6F8F"/>
    <a:srgbClr val="D9A18B"/>
    <a:srgbClr val="E5BDAD"/>
    <a:srgbClr val="2C5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82" autoAdjust="0"/>
    <p:restoredTop sz="94643" autoAdjust="0"/>
  </p:normalViewPr>
  <p:slideViewPr>
    <p:cSldViewPr snapToGrid="0" snapToObjects="1" showGuides="1">
      <p:cViewPr>
        <p:scale>
          <a:sx n="90" d="100"/>
          <a:sy n="90" d="100"/>
        </p:scale>
        <p:origin x="-408" y="-546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B6D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3B6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B6D0E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3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5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23520" y="1264761"/>
            <a:ext cx="12131040" cy="3955825"/>
          </a:xfrm>
          <a:prstGeom prst="rect">
            <a:avLst/>
          </a:prstGeom>
          <a:solidFill>
            <a:srgbClr val="D9D9D9"/>
          </a:solidFill>
          <a:ln w="127000">
            <a:solidFill>
              <a:srgbClr val="2C53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C25D4C"/>
          </a:solidFill>
          <a:ln w="127000">
            <a:solidFill>
              <a:srgbClr val="2C536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393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Conten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3B6F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0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Assignmen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712788" y="2082800"/>
            <a:ext cx="10279062" cy="411162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35890" y="609601"/>
            <a:ext cx="11938000" cy="1178557"/>
          </a:xfrm>
          <a:prstGeom prst="rect">
            <a:avLst/>
          </a:prstGeom>
          <a:solidFill>
            <a:srgbClr val="274A5F"/>
          </a:solidFill>
          <a:ln w="76200">
            <a:solidFill>
              <a:srgbClr val="274A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89045" y="702268"/>
            <a:ext cx="4153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135890" y="1626828"/>
            <a:ext cx="1195832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056641" y="2336800"/>
            <a:ext cx="9570720" cy="3525838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 panose="020B0604020202020204" pitchFamily="34" charset="0"/>
              <a:buChar char="•"/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8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31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3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80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4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7320" y="1686308"/>
            <a:ext cx="11988800" cy="29175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5600" y="2079307"/>
            <a:ext cx="12405360" cy="213159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016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25587"/>
            <a:ext cx="9449117" cy="1681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rgbClr val="2C53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3674526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ause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3680" y="1402080"/>
            <a:ext cx="12187079" cy="2824479"/>
          </a:xfrm>
          <a:prstGeom prst="rect">
            <a:avLst/>
          </a:prstGeom>
          <a:ln w="101600">
            <a:solidFill>
              <a:srgbClr val="C25D4C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7479" y="1937285"/>
            <a:ext cx="3789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B6F8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6600" b="1" dirty="0">
              <a:solidFill>
                <a:srgbClr val="3B6F8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67625" y="296672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233680" y="2435403"/>
            <a:ext cx="4498499" cy="254000"/>
            <a:chOff x="764858" y="2435403"/>
            <a:chExt cx="3510121" cy="25400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7450138" y="2435403"/>
            <a:ext cx="4503261" cy="254000"/>
            <a:chOff x="764858" y="2435403"/>
            <a:chExt cx="3510121" cy="254000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764858" y="243540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764858" y="2679243"/>
              <a:ext cx="3510121" cy="10160"/>
            </a:xfrm>
            <a:prstGeom prst="line">
              <a:avLst/>
            </a:prstGeom>
            <a:ln w="38100">
              <a:solidFill>
                <a:srgbClr val="3B6F8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764858" y="2557323"/>
              <a:ext cx="3510121" cy="10160"/>
            </a:xfrm>
            <a:prstGeom prst="line">
              <a:avLst/>
            </a:prstGeom>
            <a:ln w="101600">
              <a:solidFill>
                <a:srgbClr val="C25D4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5558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inkAboutI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11760" y="3654264"/>
            <a:ext cx="11928158" cy="734856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8585" y="1635508"/>
            <a:ext cx="11988800" cy="2661620"/>
          </a:xfrm>
          <a:prstGeom prst="rect">
            <a:avLst/>
          </a:prstGeom>
          <a:solidFill>
            <a:srgbClr val="C25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76279" y="1280161"/>
            <a:ext cx="7752080" cy="1899920"/>
          </a:xfrm>
          <a:prstGeom prst="rect">
            <a:avLst/>
          </a:prstGeom>
          <a:solidFill>
            <a:srgbClr val="2647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48099" y="1462787"/>
            <a:ext cx="8608441" cy="1534011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672603" y="1687066"/>
            <a:ext cx="6359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It!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763" y="3901440"/>
            <a:ext cx="11693207" cy="0"/>
          </a:xfrm>
          <a:prstGeom prst="line">
            <a:avLst/>
          </a:prstGeom>
          <a:ln w="228600" cap="rnd">
            <a:solidFill>
              <a:srgbClr val="D9D9D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9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Country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01355" y="-193198"/>
            <a:ext cx="844390" cy="6990080"/>
          </a:xfrm>
          <a:prstGeom prst="rect">
            <a:avLst/>
          </a:prstGeom>
          <a:solidFill>
            <a:srgbClr val="C25D4C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881981" y="2362200"/>
            <a:ext cx="7010400" cy="1858962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81312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9225" y="1686308"/>
            <a:ext cx="11988800" cy="2371090"/>
          </a:xfrm>
          <a:prstGeom prst="rect">
            <a:avLst/>
          </a:prstGeom>
          <a:solidFill>
            <a:srgbClr val="3B6F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647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rgbClr val="3B6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6290" y="889953"/>
            <a:ext cx="10132059" cy="3671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5679" y="1076961"/>
            <a:ext cx="9753282" cy="29159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87082" y="4886959"/>
            <a:ext cx="10132059" cy="213361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7082" y="5100320"/>
            <a:ext cx="10132059" cy="42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2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Text">
    <p:bg>
      <p:bgPr>
        <a:solidFill>
          <a:srgbClr val="B6D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8640" y="708581"/>
            <a:ext cx="9347359" cy="5166201"/>
          </a:xfrm>
          <a:prstGeom prst="rect">
            <a:avLst/>
          </a:prstGeom>
          <a:solidFill>
            <a:srgbClr val="3B6F8F"/>
          </a:solidFill>
          <a:ln w="127000" cmpd="sng">
            <a:solidFill>
              <a:srgbClr val="C25D4C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0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71A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17759" y="414338"/>
            <a:ext cx="9469120" cy="5732462"/>
            <a:chOff x="683578" y="414338"/>
            <a:chExt cx="10289222" cy="5732462"/>
          </a:xfrm>
        </p:grpSpPr>
        <p:sp>
          <p:nvSpPr>
            <p:cNvPr id="3" name="Rectangle 2"/>
            <p:cNvSpPr/>
            <p:nvPr userDrawn="1"/>
          </p:nvSpPr>
          <p:spPr>
            <a:xfrm>
              <a:off x="683578" y="414338"/>
              <a:ext cx="10289222" cy="5732462"/>
            </a:xfrm>
            <a:prstGeom prst="rect">
              <a:avLst/>
            </a:prstGeom>
            <a:solidFill>
              <a:srgbClr val="C25D4C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923529" y="617141"/>
              <a:ext cx="9809321" cy="5326857"/>
            </a:xfrm>
            <a:prstGeom prst="rect">
              <a:avLst/>
            </a:prstGeom>
            <a:solidFill>
              <a:srgbClr val="B6D0E0"/>
            </a:solidFill>
            <a:ln w="101600">
              <a:solidFill>
                <a:srgbClr val="3B6F8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274A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0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2" r:id="rId2"/>
    <p:sldLayoutId id="2147483799" r:id="rId3"/>
    <p:sldLayoutId id="2147483809" r:id="rId4"/>
    <p:sldLayoutId id="2147483807" r:id="rId5"/>
    <p:sldLayoutId id="2147483743" r:id="rId6"/>
    <p:sldLayoutId id="2147483670" r:id="rId7"/>
    <p:sldLayoutId id="2147483735" r:id="rId8"/>
    <p:sldLayoutId id="2147483729" r:id="rId9"/>
    <p:sldLayoutId id="2147483731" r:id="rId10"/>
    <p:sldLayoutId id="2147483721" r:id="rId11"/>
    <p:sldLayoutId id="2147483720" r:id="rId12"/>
    <p:sldLayoutId id="2147483800" r:id="rId13"/>
    <p:sldLayoutId id="2147483718" r:id="rId14"/>
    <p:sldLayoutId id="2147483717" r:id="rId15"/>
    <p:sldLayoutId id="2147483803" r:id="rId16"/>
    <p:sldLayoutId id="2147483733" r:id="rId1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Tx/>
        <a:buNone/>
        <a:defRPr sz="4000" b="1" kern="1200">
          <a:solidFill>
            <a:srgbClr val="274A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kern="1200">
          <a:solidFill>
            <a:srgbClr val="0071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kern="1200">
          <a:solidFill>
            <a:srgbClr val="0071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kern="1200">
          <a:solidFill>
            <a:srgbClr val="0071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kern="1200">
          <a:solidFill>
            <a:srgbClr val="0071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Themes of Geography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Region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80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History of Geography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Ancient Views of the Earth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Alexander the Great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Eratosthenes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Hipparchus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Ptolemy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43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The Age of Exploration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Copernicus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Mercator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9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cartography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art of mapmaking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63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Age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detail and accuracy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Topography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Thematic maps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3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</a:t>
            </a:r>
            <a:r>
              <a:rPr lang="en-US" dirty="0" smtClean="0"/>
              <a:t>The Geographic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80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Geographic Grid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Northern and Southern 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Hemispheres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89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 and Longitude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 lines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Parallels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Run east and west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Degrees, minutes, seconds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5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Longitude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Meridians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Run north and south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Prime meridian (Greenwich)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d.  Great circle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0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4" y="575302"/>
            <a:ext cx="4577937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05" y="575302"/>
            <a:ext cx="3944498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9502" y="484843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of Latitude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1454" y="484843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of Longitude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8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Geography is a study that helps </a:t>
            </a:r>
            <a:br>
              <a:rPr lang="en-US" dirty="0" smtClean="0"/>
            </a:br>
            <a:r>
              <a:rPr lang="en-US" dirty="0" smtClean="0"/>
              <a:t>people make sense of the world </a:t>
            </a:r>
            <a:br>
              <a:rPr lang="en-US" dirty="0" smtClean="0"/>
            </a:br>
            <a:r>
              <a:rPr lang="en-US" dirty="0" smtClean="0"/>
              <a:t>and make use of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en-US" dirty="0" smtClean="0"/>
              <a:t>. </a:t>
            </a:r>
            <a:r>
              <a:rPr lang="en-US" dirty="0" smtClean="0"/>
              <a:t>Map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5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map projection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any method used to show the earth’s round surface on a flat map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81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Projections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of Distortion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Area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Shape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Distance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Direction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93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0" y="576954"/>
            <a:ext cx="894521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2119" y="52354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Gores</a:t>
            </a:r>
            <a:endParaRPr lang="en-US" sz="3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3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to the Problem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projections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24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792" y="350660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Mercator projection</a:t>
            </a:r>
            <a:endParaRPr lang="en-US" sz="3600" b="1" dirty="0" smtClean="0">
              <a:solidFill>
                <a:srgbClr val="D8D8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98" y="618883"/>
            <a:ext cx="4250735" cy="1856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3" y="597473"/>
            <a:ext cx="3436018" cy="2782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3" y="3829771"/>
            <a:ext cx="4250735" cy="2174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7482" y="2629442"/>
            <a:ext cx="45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Goode’s projection</a:t>
            </a:r>
            <a:endParaRPr lang="en-US" sz="3600" b="1" dirty="0" smtClean="0">
              <a:solidFill>
                <a:srgbClr val="D8D8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735" y="5067842"/>
            <a:ext cx="53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Robinson’s projection</a:t>
            </a:r>
            <a:endParaRPr lang="en-US" sz="3600" b="1" dirty="0" smtClean="0">
              <a:solidFill>
                <a:srgbClr val="D8D8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51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Solutions to the Problem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Azimuthal projections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16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68705" y="5067842"/>
            <a:ext cx="53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Azimuthal projection</a:t>
            </a:r>
            <a:endParaRPr lang="en-US" sz="3600" b="1" dirty="0" smtClean="0">
              <a:solidFill>
                <a:srgbClr val="D8D8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6" y="984543"/>
            <a:ext cx="7049386" cy="3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Solutions to the Problem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Cylindrical projections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Azimuthal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 Conic projections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49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68705" y="5067842"/>
            <a:ext cx="53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8D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Conic projection</a:t>
            </a:r>
            <a:endParaRPr lang="en-US" sz="3600" b="1" dirty="0" smtClean="0">
              <a:solidFill>
                <a:srgbClr val="D8D8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0" y="1122253"/>
            <a:ext cx="8346558" cy="36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6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smtClean="0"/>
              <a:t>What is Geography?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10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Types of Maps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*Mental map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Political maps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Physical maps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Topographic (relief) maps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Roadmaps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Climate maps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Economic or resource maps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  Specialized maps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14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maps include symbols that represents various features </a:t>
            </a:r>
            <a:br>
              <a:rPr lang="en-US" dirty="0" smtClean="0"/>
            </a:br>
            <a:r>
              <a:rPr lang="en-US" dirty="0" smtClean="0"/>
              <a:t>in abbreviated form.</a:t>
            </a:r>
          </a:p>
          <a:p>
            <a:r>
              <a:rPr lang="en-US" dirty="0" smtClean="0"/>
              <a:t>The meanings of the symbols are shown in a legend.</a:t>
            </a:r>
          </a:p>
        </p:txBody>
      </p:sp>
    </p:spTree>
    <p:extLst>
      <p:ext uri="{BB962C8B-B14F-4D97-AF65-F5344CB8AC3E}">
        <p14:creationId xmlns:p14="http://schemas.microsoft.com/office/powerpoint/2010/main" val="2127108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Maps often contain a </a:t>
            </a:r>
            <a:br>
              <a:rPr lang="en-US" dirty="0" smtClean="0"/>
            </a:br>
            <a:r>
              <a:rPr lang="en-US" dirty="0" smtClean="0"/>
              <a:t>compass rose and a scale.</a:t>
            </a:r>
          </a:p>
        </p:txBody>
      </p:sp>
    </p:spTree>
    <p:extLst>
      <p:ext uri="{BB962C8B-B14F-4D97-AF65-F5344CB8AC3E}">
        <p14:creationId xmlns:p14="http://schemas.microsoft.com/office/powerpoint/2010/main" val="3006757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GIS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information system</a:t>
            </a:r>
          </a:p>
          <a:p>
            <a:pPr marL="0" lvl="1"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Data collection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15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IV. Relief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3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relief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different heights and depths </a:t>
            </a:r>
            <a:br>
              <a:rPr lang="en-US" dirty="0" smtClean="0"/>
            </a:br>
            <a:r>
              <a:rPr lang="en-US" dirty="0" smtClean="0"/>
              <a:t>of a surface or region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4805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Relief Maps</a:t>
            </a:r>
            <a:endParaRPr lang="en-US" sz="3600" b="1" dirty="0" smtClean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the Three-Dimensional Earth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May actually be “raised relief”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Contour lines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Reading Relief Maps</a:t>
            </a:r>
            <a:endParaRPr lang="en-US" sz="3600" b="1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8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History is the study of events in </a:t>
            </a:r>
            <a:r>
              <a:rPr lang="en-US" i="1" dirty="0" smtClean="0"/>
              <a:t>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Geography is the study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i="1" dirty="0" smtClean="0"/>
              <a:t>space</a:t>
            </a:r>
            <a:r>
              <a:rPr lang="en-US" dirty="0" smtClean="0"/>
              <a:t> and </a:t>
            </a:r>
            <a:r>
              <a:rPr lang="en-US" i="1" dirty="0" smtClean="0"/>
              <a:t>place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What is Geography?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Branches of Geography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= “earth” + “written 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description”</a:t>
            </a:r>
          </a:p>
        </p:txBody>
      </p:sp>
    </p:spTree>
    <p:extLst>
      <p:ext uri="{BB962C8B-B14F-4D97-AF65-F5344CB8AC3E}">
        <p14:creationId xmlns:p14="http://schemas.microsoft.com/office/powerpoint/2010/main" val="3303723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main branches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geography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geography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2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study of the earth and its resources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866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human geography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study of man as he lives on the earth and uses its resources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7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Two ways to study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Systematic geography: one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time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Regional geography: one region </a:t>
            </a:r>
            <a:b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3B6F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at a time</a:t>
            </a:r>
            <a:endParaRPr lang="en-US" sz="3600" dirty="0">
              <a:solidFill>
                <a:srgbClr val="3B6F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46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Cultural Geography - Blue">
  <a:themeElements>
    <a:clrScheme name="Custom 1">
      <a:dk1>
        <a:srgbClr val="3B6F8F"/>
      </a:dk1>
      <a:lt1>
        <a:srgbClr val="B6D0E0"/>
      </a:lt1>
      <a:dk2>
        <a:srgbClr val="466C3E"/>
      </a:dk2>
      <a:lt2>
        <a:srgbClr val="AAC4A4"/>
      </a:lt2>
      <a:accent1>
        <a:srgbClr val="C25D4C"/>
      </a:accent1>
      <a:accent2>
        <a:srgbClr val="D5967D"/>
      </a:accent2>
      <a:accent3>
        <a:srgbClr val="E5BDAD"/>
      </a:accent3>
      <a:accent4>
        <a:srgbClr val="709A66"/>
      </a:accent4>
      <a:accent5>
        <a:srgbClr val="71A5C5"/>
      </a:accent5>
      <a:accent6>
        <a:srgbClr val="D8D8D8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4369</TotalTime>
  <Words>138</Words>
  <Application>Microsoft Office PowerPoint</Application>
  <PresentationFormat>Custom</PresentationFormat>
  <Paragraphs>104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Cultural Geography -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Matesevac, Ken</cp:lastModifiedBy>
  <cp:revision>230</cp:revision>
  <cp:lastPrinted>2014-12-05T22:10:05Z</cp:lastPrinted>
  <dcterms:created xsi:type="dcterms:W3CDTF">2014-08-26T13:56:24Z</dcterms:created>
  <dcterms:modified xsi:type="dcterms:W3CDTF">2015-03-26T18:49:56Z</dcterms:modified>
</cp:coreProperties>
</file>