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66"/>
  </p:notesMasterIdLst>
  <p:handoutMasterIdLst>
    <p:handoutMasterId r:id="rId67"/>
  </p:handoutMasterIdLst>
  <p:sldIdLst>
    <p:sldId id="256" r:id="rId2"/>
    <p:sldId id="262" r:id="rId3"/>
    <p:sldId id="308" r:id="rId4"/>
    <p:sldId id="401" r:id="rId5"/>
    <p:sldId id="324" r:id="rId6"/>
    <p:sldId id="322" r:id="rId7"/>
    <p:sldId id="354" r:id="rId8"/>
    <p:sldId id="310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84" r:id="rId17"/>
    <p:sldId id="362" r:id="rId18"/>
    <p:sldId id="363" r:id="rId19"/>
    <p:sldId id="364" r:id="rId20"/>
    <p:sldId id="365" r:id="rId21"/>
    <p:sldId id="385" r:id="rId22"/>
    <p:sldId id="366" r:id="rId23"/>
    <p:sldId id="367" r:id="rId24"/>
    <p:sldId id="400" r:id="rId25"/>
    <p:sldId id="397" r:id="rId26"/>
    <p:sldId id="398" r:id="rId27"/>
    <p:sldId id="399" r:id="rId28"/>
    <p:sldId id="368" r:id="rId29"/>
    <p:sldId id="369" r:id="rId30"/>
    <p:sldId id="386" r:id="rId31"/>
    <p:sldId id="387" r:id="rId32"/>
    <p:sldId id="388" r:id="rId33"/>
    <p:sldId id="402" r:id="rId34"/>
    <p:sldId id="403" r:id="rId35"/>
    <p:sldId id="370" r:id="rId36"/>
    <p:sldId id="404" r:id="rId37"/>
    <p:sldId id="327" r:id="rId38"/>
    <p:sldId id="371" r:id="rId39"/>
    <p:sldId id="372" r:id="rId40"/>
    <p:sldId id="389" r:id="rId41"/>
    <p:sldId id="390" r:id="rId42"/>
    <p:sldId id="311" r:id="rId43"/>
    <p:sldId id="393" r:id="rId44"/>
    <p:sldId id="313" r:id="rId45"/>
    <p:sldId id="336" r:id="rId46"/>
    <p:sldId id="373" r:id="rId47"/>
    <p:sldId id="394" r:id="rId48"/>
    <p:sldId id="395" r:id="rId49"/>
    <p:sldId id="396" r:id="rId50"/>
    <p:sldId id="328" r:id="rId51"/>
    <p:sldId id="375" r:id="rId52"/>
    <p:sldId id="391" r:id="rId53"/>
    <p:sldId id="374" r:id="rId54"/>
    <p:sldId id="376" r:id="rId55"/>
    <p:sldId id="377" r:id="rId56"/>
    <p:sldId id="378" r:id="rId57"/>
    <p:sldId id="379" r:id="rId58"/>
    <p:sldId id="392" r:id="rId59"/>
    <p:sldId id="380" r:id="rId60"/>
    <p:sldId id="381" r:id="rId61"/>
    <p:sldId id="332" r:id="rId62"/>
    <p:sldId id="382" r:id="rId63"/>
    <p:sldId id="383" r:id="rId64"/>
    <p:sldId id="323" r:id="rId65"/>
  </p:sldIdLst>
  <p:sldSz cx="11704638" cy="658336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0">
          <p15:clr>
            <a:srgbClr val="A4A3A4"/>
          </p15:clr>
        </p15:guide>
        <p15:guide id="2" orient="horz" pos="202">
          <p15:clr>
            <a:srgbClr val="A4A3A4"/>
          </p15:clr>
        </p15:guide>
        <p15:guide id="3" orient="horz" pos="560">
          <p15:clr>
            <a:srgbClr val="A4A3A4"/>
          </p15:clr>
        </p15:guide>
        <p15:guide id="4" orient="horz" pos="2071">
          <p15:clr>
            <a:srgbClr val="A4A3A4"/>
          </p15:clr>
        </p15:guide>
        <p15:guide id="5" orient="horz" pos="3083">
          <p15:clr>
            <a:srgbClr val="A4A3A4"/>
          </p15:clr>
        </p15:guide>
        <p15:guide id="6" orient="horz" pos="3946">
          <p15:clr>
            <a:srgbClr val="A4A3A4"/>
          </p15:clr>
        </p15:guide>
        <p15:guide id="7" pos="6830">
          <p15:clr>
            <a:srgbClr val="A4A3A4"/>
          </p15:clr>
        </p15:guide>
        <p15:guide id="8" pos="373">
          <p15:clr>
            <a:srgbClr val="A4A3A4"/>
          </p15:clr>
        </p15:guide>
        <p15:guide id="9" pos="3687">
          <p15:clr>
            <a:srgbClr val="A4A3A4"/>
          </p15:clr>
        </p15:guide>
        <p15:guide id="10" pos="15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D8D8D8"/>
    <a:srgbClr val="C25D4C"/>
    <a:srgbClr val="709A66"/>
    <a:srgbClr val="AAC4A4"/>
    <a:srgbClr val="466C3E"/>
    <a:srgbClr val="3B6F8F"/>
    <a:srgbClr val="D9A18B"/>
    <a:srgbClr val="E5BDAD"/>
    <a:srgbClr val="2C5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182" autoAdjust="0"/>
    <p:restoredTop sz="94643" autoAdjust="0"/>
  </p:normalViewPr>
  <p:slideViewPr>
    <p:cSldViewPr snapToGrid="0" snapToObjects="1" showGuides="1">
      <p:cViewPr varScale="1">
        <p:scale>
          <a:sx n="37" d="100"/>
          <a:sy n="37" d="100"/>
        </p:scale>
        <p:origin x="72" y="186"/>
      </p:cViewPr>
      <p:guideLst>
        <p:guide orient="horz" pos="3210"/>
        <p:guide orient="horz" pos="202"/>
        <p:guide orient="horz" pos="560"/>
        <p:guide orient="horz" pos="2071"/>
        <p:guide orient="horz" pos="3083"/>
        <p:guide orient="horz" pos="3946"/>
        <p:guide pos="6830"/>
        <p:guide pos="373"/>
        <p:guide pos="3687"/>
        <p:guide pos="15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2406" y="-10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Cultural Geography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3A10-87E7-EA4F-8733-7189117BCB28}" type="datetime1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14651-21F3-B043-8A28-2E627EE86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91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Cultural Geography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CF7F8-70F7-4041-9EF4-8F8C2772ADED}" type="datetime1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40B93-351D-9B41-8316-AA803CD60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31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01" b="2"/>
          <a:stretch/>
        </p:blipFill>
        <p:spPr>
          <a:xfrm>
            <a:off x="-19743" y="1"/>
            <a:ext cx="11745712" cy="7304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259" y="387919"/>
            <a:ext cx="14069156" cy="2975041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6410960" y="4988560"/>
            <a:ext cx="4561840" cy="650240"/>
          </a:xfrm>
          <a:prstGeom prst="rect">
            <a:avLst/>
          </a:prstGeom>
          <a:solidFill>
            <a:srgbClr val="CBE2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456680" y="4952292"/>
            <a:ext cx="4470400" cy="707886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6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Chapter 3</a:t>
            </a:r>
            <a:endParaRPr lang="en-US" sz="4000" b="1" dirty="0">
              <a:solidFill>
                <a:srgbClr val="0086B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85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Content">
    <p:bg>
      <p:bgPr>
        <a:solidFill>
          <a:srgbClr val="71A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304800" y="1107440"/>
            <a:ext cx="12273280" cy="4318000"/>
          </a:xfrm>
          <a:prstGeom prst="rect">
            <a:avLst/>
          </a:prstGeom>
          <a:solidFill>
            <a:srgbClr val="B6D0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11760" y="883920"/>
            <a:ext cx="11887200" cy="447040"/>
          </a:xfrm>
          <a:prstGeom prst="rect">
            <a:avLst/>
          </a:prstGeom>
          <a:solidFill>
            <a:srgbClr val="3B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4763" y="1097280"/>
            <a:ext cx="11693207" cy="0"/>
          </a:xfrm>
          <a:prstGeom prst="line">
            <a:avLst/>
          </a:prstGeom>
          <a:ln w="228600" cap="rnd">
            <a:solidFill>
              <a:srgbClr val="B6D0E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80269" y="2011045"/>
            <a:ext cx="9945687" cy="278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53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456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Content">
    <p:bg>
      <p:bgPr>
        <a:solidFill>
          <a:srgbClr val="71A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23520" y="1264761"/>
            <a:ext cx="12131040" cy="3955825"/>
          </a:xfrm>
          <a:prstGeom prst="rect">
            <a:avLst/>
          </a:prstGeom>
          <a:solidFill>
            <a:srgbClr val="D9D9D9"/>
          </a:solidFill>
          <a:ln w="127000">
            <a:solidFill>
              <a:srgbClr val="2C53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215833" y="934720"/>
            <a:ext cx="7274560" cy="1219200"/>
          </a:xfrm>
          <a:prstGeom prst="rect">
            <a:avLst/>
          </a:prstGeom>
          <a:solidFill>
            <a:srgbClr val="C25D4C"/>
          </a:solidFill>
          <a:ln w="127000">
            <a:solidFill>
              <a:srgbClr val="2C536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76482" y="1134610"/>
            <a:ext cx="6751674" cy="914399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97439" y="2580005"/>
            <a:ext cx="9509760" cy="236413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393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Content">
    <p:bg>
      <p:bgPr>
        <a:solidFill>
          <a:srgbClr val="B6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03041" y="1001713"/>
            <a:ext cx="12110720" cy="0"/>
          </a:xfrm>
          <a:prstGeom prst="line">
            <a:avLst/>
          </a:prstGeom>
          <a:ln w="152400">
            <a:solidFill>
              <a:srgbClr val="3B6F8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-203041" y="5575300"/>
            <a:ext cx="12110720" cy="0"/>
          </a:xfrm>
          <a:prstGeom prst="line">
            <a:avLst/>
          </a:prstGeom>
          <a:ln w="152400">
            <a:solidFill>
              <a:srgbClr val="3B6F8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-202247" y="696913"/>
            <a:ext cx="12110720" cy="0"/>
          </a:xfrm>
          <a:prstGeom prst="line">
            <a:avLst/>
          </a:prstGeom>
          <a:ln w="254000">
            <a:solidFill>
              <a:srgbClr val="C25D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-201453" y="5888673"/>
            <a:ext cx="12110720" cy="0"/>
          </a:xfrm>
          <a:prstGeom prst="line">
            <a:avLst/>
          </a:prstGeom>
          <a:ln w="254000">
            <a:solidFill>
              <a:srgbClr val="C25D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002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Assignment">
    <p:bg>
      <p:bgPr>
        <a:solidFill>
          <a:srgbClr val="3B6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712788" y="2082800"/>
            <a:ext cx="10279062" cy="411162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35890" y="609601"/>
            <a:ext cx="11938000" cy="1178557"/>
          </a:xfrm>
          <a:prstGeom prst="rect">
            <a:avLst/>
          </a:prstGeom>
          <a:solidFill>
            <a:srgbClr val="274A5F"/>
          </a:solidFill>
          <a:ln w="76200">
            <a:solidFill>
              <a:srgbClr val="274A5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789045" y="702268"/>
            <a:ext cx="4153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Assignment</a:t>
            </a:r>
            <a:endParaRPr lang="en-US" sz="6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-135890" y="1626828"/>
            <a:ext cx="11958320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1056641" y="2336800"/>
            <a:ext cx="9570720" cy="3525838"/>
          </a:xfrm>
          <a:prstGeom prst="rect">
            <a:avLst/>
          </a:prstGeom>
        </p:spPr>
        <p:txBody>
          <a:bodyPr>
            <a:normAutofit/>
          </a:bodyPr>
          <a:lstStyle>
            <a:lvl1pPr marL="346075" indent="-346075">
              <a:buFont typeface="Arial" panose="020B0604020202020204" pitchFamily="34" charset="0"/>
              <a:buChar char="•"/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787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Blank">
    <p:bg>
      <p:bgPr>
        <a:solidFill>
          <a:srgbClr val="B6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317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Blank">
    <p:bg>
      <p:bgPr>
        <a:solidFill>
          <a:srgbClr val="71A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533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Blank">
    <p:bg>
      <p:bgPr>
        <a:solidFill>
          <a:srgbClr val="3B6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080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7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43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Core">
    <p:bg>
      <p:bgPr>
        <a:solidFill>
          <a:srgbClr val="B6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47320" y="1686308"/>
            <a:ext cx="11988800" cy="2917590"/>
          </a:xfrm>
          <a:prstGeom prst="rect">
            <a:avLst/>
          </a:prstGeom>
          <a:solidFill>
            <a:srgbClr val="3B6F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55600" y="2079307"/>
            <a:ext cx="12405360" cy="213159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101600">
            <a:solidFill>
              <a:srgbClr val="C25D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27761" y="2325587"/>
            <a:ext cx="9449117" cy="168156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5400">
                <a:solidFill>
                  <a:srgbClr val="2C536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36745262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Pause">
    <p:bg>
      <p:bgPr>
        <a:solidFill>
          <a:srgbClr val="71A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33680" y="1402080"/>
            <a:ext cx="12187079" cy="2824479"/>
          </a:xfrm>
          <a:prstGeom prst="rect">
            <a:avLst/>
          </a:prstGeom>
          <a:ln w="101600">
            <a:solidFill>
              <a:srgbClr val="C25D4C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957479" y="1937285"/>
            <a:ext cx="3789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3B6F8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  <a:endParaRPr lang="en-US" sz="6600" b="1" dirty="0">
              <a:solidFill>
                <a:srgbClr val="3B6F8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567625" y="296672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5400" b="1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233680" y="2435403"/>
            <a:ext cx="4498499" cy="254000"/>
            <a:chOff x="764858" y="2435403"/>
            <a:chExt cx="3510121" cy="254000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764858" y="2435403"/>
              <a:ext cx="3510121" cy="10160"/>
            </a:xfrm>
            <a:prstGeom prst="line">
              <a:avLst/>
            </a:prstGeom>
            <a:ln w="38100">
              <a:solidFill>
                <a:srgbClr val="3B6F8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764858" y="2679243"/>
              <a:ext cx="3510121" cy="10160"/>
            </a:xfrm>
            <a:prstGeom prst="line">
              <a:avLst/>
            </a:prstGeom>
            <a:ln w="38100">
              <a:solidFill>
                <a:srgbClr val="3B6F8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764858" y="2557323"/>
              <a:ext cx="3510121" cy="10160"/>
            </a:xfrm>
            <a:prstGeom prst="line">
              <a:avLst/>
            </a:prstGeom>
            <a:ln w="101600">
              <a:solidFill>
                <a:srgbClr val="C25D4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 userDrawn="1"/>
        </p:nvGrpSpPr>
        <p:grpSpPr>
          <a:xfrm>
            <a:off x="7450138" y="2435403"/>
            <a:ext cx="4503261" cy="254000"/>
            <a:chOff x="764858" y="2435403"/>
            <a:chExt cx="3510121" cy="254000"/>
          </a:xfrm>
        </p:grpSpPr>
        <p:cxnSp>
          <p:nvCxnSpPr>
            <p:cNvPr id="15" name="Straight Connector 14"/>
            <p:cNvCxnSpPr/>
            <p:nvPr userDrawn="1"/>
          </p:nvCxnSpPr>
          <p:spPr>
            <a:xfrm>
              <a:off x="764858" y="2435403"/>
              <a:ext cx="3510121" cy="10160"/>
            </a:xfrm>
            <a:prstGeom prst="line">
              <a:avLst/>
            </a:prstGeom>
            <a:ln w="38100">
              <a:solidFill>
                <a:srgbClr val="3B6F8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764858" y="2679243"/>
              <a:ext cx="3510121" cy="10160"/>
            </a:xfrm>
            <a:prstGeom prst="line">
              <a:avLst/>
            </a:prstGeom>
            <a:ln w="38100">
              <a:solidFill>
                <a:srgbClr val="3B6F8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764858" y="2557323"/>
              <a:ext cx="3510121" cy="10160"/>
            </a:xfrm>
            <a:prstGeom prst="line">
              <a:avLst/>
            </a:prstGeom>
            <a:ln w="101600">
              <a:solidFill>
                <a:srgbClr val="C25D4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5558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nkAboutIt">
    <p:bg>
      <p:bgPr>
        <a:solidFill>
          <a:srgbClr val="B6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11760" y="3654264"/>
            <a:ext cx="11928158" cy="734856"/>
          </a:xfrm>
          <a:prstGeom prst="rect">
            <a:avLst/>
          </a:prstGeom>
          <a:solidFill>
            <a:srgbClr val="2647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cap="none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08585" y="1635508"/>
            <a:ext cx="11988800" cy="2661620"/>
          </a:xfrm>
          <a:prstGeom prst="rect">
            <a:avLst/>
          </a:prstGeom>
          <a:solidFill>
            <a:srgbClr val="C25D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976279" y="1280161"/>
            <a:ext cx="7752080" cy="1899920"/>
          </a:xfrm>
          <a:prstGeom prst="rect">
            <a:avLst/>
          </a:prstGeom>
          <a:solidFill>
            <a:srgbClr val="2647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cap="none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48099" y="1462787"/>
            <a:ext cx="8608441" cy="1534011"/>
          </a:xfrm>
          <a:prstGeom prst="rect">
            <a:avLst/>
          </a:prstGeom>
          <a:solidFill>
            <a:srgbClr val="3B6F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672603" y="1687066"/>
            <a:ext cx="63594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About It!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763" y="3901440"/>
            <a:ext cx="11693207" cy="0"/>
          </a:xfrm>
          <a:prstGeom prst="line">
            <a:avLst/>
          </a:prstGeom>
          <a:ln w="228600" cap="rnd">
            <a:solidFill>
              <a:srgbClr val="D9D9D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795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Country">
    <p:bg>
      <p:bgPr>
        <a:solidFill>
          <a:srgbClr val="B6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01355" y="-193198"/>
            <a:ext cx="844390" cy="6990080"/>
          </a:xfrm>
          <a:prstGeom prst="rect">
            <a:avLst/>
          </a:prstGeom>
          <a:solidFill>
            <a:srgbClr val="C25D4C"/>
          </a:solidFill>
          <a:ln w="381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16200000">
            <a:off x="-1881981" y="2362200"/>
            <a:ext cx="7010400" cy="1858962"/>
          </a:xfrm>
          <a:prstGeom prst="rect">
            <a:avLst/>
          </a:prstGeom>
          <a:solidFill>
            <a:srgbClr val="3B6F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1751329" y="2881312"/>
            <a:ext cx="600487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6600" b="1" i="1" spc="420" baseline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COUNTRY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42011" y="2834481"/>
            <a:ext cx="5096669" cy="914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Capital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493809" y="-325080"/>
            <a:ext cx="58892" cy="7122001"/>
          </a:xfrm>
          <a:prstGeom prst="rect">
            <a:avLst/>
          </a:prstGeom>
          <a:solidFill>
            <a:srgbClr val="422F1E"/>
          </a:solidFill>
          <a:ln w="38100">
            <a:solidFill>
              <a:srgbClr val="141414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94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Text">
    <p:bg>
      <p:bgPr>
        <a:solidFill>
          <a:srgbClr val="B6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49225" y="1686308"/>
            <a:ext cx="11988800" cy="2371090"/>
          </a:xfrm>
          <a:prstGeom prst="rect">
            <a:avLst/>
          </a:prstGeom>
          <a:solidFill>
            <a:srgbClr val="3B6F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127761" y="2022159"/>
            <a:ext cx="9449117" cy="185236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647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-Text">
    <p:bg>
      <p:bgPr>
        <a:solidFill>
          <a:srgbClr val="3B6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86290" y="889953"/>
            <a:ext cx="10132059" cy="36718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75679" y="1076961"/>
            <a:ext cx="9753282" cy="29159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274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87082" y="4886959"/>
            <a:ext cx="10132059" cy="213361"/>
          </a:xfrm>
          <a:prstGeom prst="rect">
            <a:avLst/>
          </a:prstGeom>
          <a:solidFill>
            <a:srgbClr val="C25D4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87082" y="5100320"/>
            <a:ext cx="10132059" cy="426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12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-Text">
    <p:bg>
      <p:bgPr>
        <a:solidFill>
          <a:srgbClr val="B6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78640" y="708581"/>
            <a:ext cx="9347359" cy="5166201"/>
          </a:xfrm>
          <a:prstGeom prst="rect">
            <a:avLst/>
          </a:prstGeom>
          <a:solidFill>
            <a:srgbClr val="3B6F8F"/>
          </a:solidFill>
          <a:ln w="127000" cmpd="sng">
            <a:solidFill>
              <a:srgbClr val="C25D4C"/>
            </a:solidFill>
          </a:ln>
        </p:spPr>
        <p:txBody>
          <a:bodyPr vert="horz" lIns="457200" tIns="91440" rIns="45720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1200"/>
              </a:spcBef>
              <a:buFontTx/>
              <a:buNone/>
            </a:pPr>
            <a:endParaRPr lang="en-US" sz="4000">
              <a:solidFill>
                <a:srgbClr val="107836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03680" y="1056958"/>
            <a:ext cx="8697278" cy="446134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204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-Content">
    <p:bg>
      <p:bgPr>
        <a:solidFill>
          <a:srgbClr val="71A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17759" y="414338"/>
            <a:ext cx="9469120" cy="5732462"/>
            <a:chOff x="683578" y="414338"/>
            <a:chExt cx="10289222" cy="5732462"/>
          </a:xfrm>
        </p:grpSpPr>
        <p:sp>
          <p:nvSpPr>
            <p:cNvPr id="3" name="Rectangle 2"/>
            <p:cNvSpPr/>
            <p:nvPr userDrawn="1"/>
          </p:nvSpPr>
          <p:spPr>
            <a:xfrm>
              <a:off x="683578" y="414338"/>
              <a:ext cx="10289222" cy="5732462"/>
            </a:xfrm>
            <a:prstGeom prst="rect">
              <a:avLst/>
            </a:prstGeom>
            <a:solidFill>
              <a:srgbClr val="C25D4C"/>
            </a:solidFill>
            <a:ln w="101600">
              <a:solidFill>
                <a:srgbClr val="3B6F8F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 userDrawn="1"/>
          </p:nvSpPr>
          <p:spPr>
            <a:xfrm>
              <a:off x="923529" y="617141"/>
              <a:ext cx="9809321" cy="5326857"/>
            </a:xfrm>
            <a:prstGeom prst="rect">
              <a:avLst/>
            </a:prstGeom>
            <a:solidFill>
              <a:srgbClr val="B6D0E0"/>
            </a:solidFill>
            <a:ln w="101600">
              <a:solidFill>
                <a:srgbClr val="3B6F8F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23879" y="944721"/>
            <a:ext cx="8056880" cy="469392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274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601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0" y="6111875"/>
            <a:ext cx="3016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613" y="6113463"/>
            <a:ext cx="3000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802" r:id="rId2"/>
    <p:sldLayoutId id="2147483799" r:id="rId3"/>
    <p:sldLayoutId id="2147483809" r:id="rId4"/>
    <p:sldLayoutId id="2147483807" r:id="rId5"/>
    <p:sldLayoutId id="2147483743" r:id="rId6"/>
    <p:sldLayoutId id="2147483670" r:id="rId7"/>
    <p:sldLayoutId id="2147483735" r:id="rId8"/>
    <p:sldLayoutId id="2147483729" r:id="rId9"/>
    <p:sldLayoutId id="2147483731" r:id="rId10"/>
    <p:sldLayoutId id="2147483721" r:id="rId11"/>
    <p:sldLayoutId id="2147483720" r:id="rId12"/>
    <p:sldLayoutId id="2147483800" r:id="rId13"/>
    <p:sldLayoutId id="2147483718" r:id="rId14"/>
    <p:sldLayoutId id="2147483717" r:id="rId15"/>
    <p:sldLayoutId id="2147483803" r:id="rId16"/>
    <p:sldLayoutId id="2147483733" r:id="rId17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EBA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1200"/>
        </a:spcBef>
        <a:buFontTx/>
        <a:buNone/>
        <a:defRPr sz="4000" b="1" kern="1200">
          <a:solidFill>
            <a:srgbClr val="274A5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1200"/>
        </a:spcBef>
        <a:buFont typeface="Arial"/>
        <a:buChar char="–"/>
        <a:defRPr sz="3600" kern="1200">
          <a:solidFill>
            <a:srgbClr val="00719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1200"/>
        </a:spcBef>
        <a:buFont typeface="Arial"/>
        <a:buChar char="•"/>
        <a:defRPr sz="3200" kern="1200">
          <a:solidFill>
            <a:srgbClr val="00719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1200"/>
        </a:spcBef>
        <a:buFont typeface="Arial"/>
        <a:buChar char="–"/>
        <a:defRPr sz="2800" kern="1200">
          <a:solidFill>
            <a:srgbClr val="00719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1200"/>
        </a:spcBef>
        <a:buFont typeface="Arial"/>
        <a:buChar char="»"/>
        <a:defRPr sz="2400" kern="1200">
          <a:solidFill>
            <a:srgbClr val="00719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32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hydrosphere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water on the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418827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The Earth’s Surface</a:t>
            </a: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The Land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The Earth’s Layers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Crust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Mantle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Core</a:t>
            </a:r>
            <a:endParaRPr lang="en-US" sz="3600" b="1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02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4702" y="2691516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D8D8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 of the earth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15" y="690165"/>
            <a:ext cx="5139966" cy="52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2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The continents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The Major Landforms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Mountains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Mountain ranges</a:t>
            </a: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b.  Influence weather and vegetation</a:t>
            </a: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c.  Influence human settlement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58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Plains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Wide areas of level land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Alluvium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 Plateaus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Rise abruptly from surroundings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Tablelands, highlands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91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III. The Earth’s Waters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06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72175"/>
            <a:ext cx="7458075" cy="63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7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 The Earth’s Waters</a:t>
            </a: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The Importance of Water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Less than 3% of the earth’s water </a:t>
            </a:r>
            <a:b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 fresh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Means for travel and trade</a:t>
            </a:r>
            <a:endParaRPr lang="en-US" sz="3600" b="1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78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The Major Bodies of Water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Oceans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Rivers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07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tributaries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rivers that “feed” other rivers</a:t>
            </a:r>
          </a:p>
        </p:txBody>
      </p:sp>
    </p:spTree>
    <p:extLst>
      <p:ext uri="{BB962C8B-B14F-4D97-AF65-F5344CB8AC3E}">
        <p14:creationId xmlns:p14="http://schemas.microsoft.com/office/powerpoint/2010/main" val="1330481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I. The Earth’s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610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2.  Rivers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Length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Discharge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Drainage area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d.  Navigability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e.  </a:t>
            </a: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on history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2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0425"/>
            <a:ext cx="8864600" cy="55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190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3.  Lakes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Fully enclosed by land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Freshwater lakes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Salty lakes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90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4.  Seas- arms of the ocean partially enclosed by land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Favored by sailors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Harbors- a sheltered body of deep water next to the shore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85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50" y="2038350"/>
            <a:ext cx="3087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5. Wetlands</a:t>
            </a:r>
          </a:p>
        </p:txBody>
      </p:sp>
    </p:spTree>
    <p:extLst>
      <p:ext uri="{BB962C8B-B14F-4D97-AF65-F5344CB8AC3E}">
        <p14:creationId xmlns:p14="http://schemas.microsoft.com/office/powerpoint/2010/main" val="2249198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162050"/>
            <a:ext cx="109465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			</a:t>
            </a:r>
          </a:p>
          <a:p>
            <a:endParaRPr lang="en-US" sz="4000" b="1" dirty="0"/>
          </a:p>
          <a:p>
            <a:r>
              <a:rPr lang="en-US" sz="4000" b="1" dirty="0" smtClean="0"/>
              <a:t>			a. bogs- Spongy areas that look </a:t>
            </a:r>
          </a:p>
          <a:p>
            <a:r>
              <a:rPr lang="en-US" sz="4000" b="1" dirty="0"/>
              <a:t>	</a:t>
            </a:r>
            <a:r>
              <a:rPr lang="en-US" sz="4000" b="1" dirty="0" smtClean="0"/>
              <a:t>			dry but are filled with wet organic </a:t>
            </a:r>
          </a:p>
          <a:p>
            <a:r>
              <a:rPr lang="en-US" sz="4000" b="1" dirty="0"/>
              <a:t>	</a:t>
            </a:r>
            <a:r>
              <a:rPr lang="en-US" sz="4000" b="1" dirty="0" smtClean="0"/>
              <a:t>			materials</a:t>
            </a:r>
          </a:p>
          <a:p>
            <a:r>
              <a:rPr lang="en-US" sz="4000" b="1" dirty="0"/>
              <a:t>	</a:t>
            </a:r>
            <a:endParaRPr lang="en-US" sz="4000" b="1" dirty="0" smtClean="0"/>
          </a:p>
          <a:p>
            <a:r>
              <a:rPr lang="en-US" sz="4000" b="1" dirty="0"/>
              <a:t>	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135307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7900" y="2324100"/>
            <a:ext cx="8468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b. marshes- standing water with </a:t>
            </a:r>
          </a:p>
          <a:p>
            <a:r>
              <a:rPr lang="en-US" sz="4000" b="1" dirty="0"/>
              <a:t>	</a:t>
            </a:r>
            <a:r>
              <a:rPr lang="en-US" sz="4000" b="1" dirty="0" smtClean="0"/>
              <a:t>plants and grasses. </a:t>
            </a:r>
          </a:p>
        </p:txBody>
      </p:sp>
    </p:spTree>
    <p:extLst>
      <p:ext uri="{BB962C8B-B14F-4D97-AF65-F5344CB8AC3E}">
        <p14:creationId xmlns:p14="http://schemas.microsoft.com/office/powerpoint/2010/main" val="16251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2133600"/>
            <a:ext cx="70952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c. swamps- standing water </a:t>
            </a:r>
          </a:p>
          <a:p>
            <a:r>
              <a:rPr lang="en-US" sz="4000" b="1" dirty="0"/>
              <a:t>	</a:t>
            </a:r>
            <a:r>
              <a:rPr lang="en-US" sz="4000" b="1" dirty="0" smtClean="0"/>
              <a:t>dominated by large trees</a:t>
            </a:r>
          </a:p>
        </p:txBody>
      </p:sp>
    </p:spTree>
    <p:extLst>
      <p:ext uri="{BB962C8B-B14F-4D97-AF65-F5344CB8AC3E}">
        <p14:creationId xmlns:p14="http://schemas.microsoft.com/office/powerpoint/2010/main" val="3077539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IV. The Earth’s Surface–Changing Forces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90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 The Earth’s Surface</a:t>
            </a: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Internal Forces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Plate tectonics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Faults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Folds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Volcanic Forces</a:t>
            </a:r>
            <a:endParaRPr lang="en-US" sz="3600" b="1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9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21271"/>
            <a:ext cx="1170463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 The Earth’s History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The Creation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Flood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Cataclysm- a violent upheaval in the earth’s crust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Uniformitarianism- the belief that geographic processes have always been the same.</a:t>
            </a:r>
          </a:p>
        </p:txBody>
      </p:sp>
    </p:spTree>
    <p:extLst>
      <p:ext uri="{BB962C8B-B14F-4D97-AF65-F5344CB8AC3E}">
        <p14:creationId xmlns:p14="http://schemas.microsoft.com/office/powerpoint/2010/main" val="3303723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30447"/>
            <a:ext cx="10382250" cy="645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462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1658"/>
            <a:ext cx="9277350" cy="655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7357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2400"/>
            <a:ext cx="7543800" cy="609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4674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811160" y="1445341"/>
            <a:ext cx="97044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Deformational Mountains- Caused by tectonic forces deforming the rocks.</a:t>
            </a:r>
          </a:p>
          <a:p>
            <a:endParaRPr lang="en-US" sz="4000" b="1" dirty="0"/>
          </a:p>
          <a:p>
            <a:r>
              <a:rPr lang="en-US" sz="4000" b="1" dirty="0" smtClean="0"/>
              <a:t>Depositional Mountains- Caused by volcanic deposit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1061239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_01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01948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4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External Forces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Weathering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Breaking down of rocks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Humus</a:t>
            </a:r>
          </a:p>
        </p:txBody>
      </p:sp>
    </p:spTree>
    <p:extLst>
      <p:ext uri="{BB962C8B-B14F-4D97-AF65-F5344CB8AC3E}">
        <p14:creationId xmlns:p14="http://schemas.microsoft.com/office/powerpoint/2010/main" val="592180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" y="0"/>
            <a:ext cx="11703756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40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2.  Erosion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Wind and water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Glaciers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99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V. The Earth’s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22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 The Earth’s Climate</a:t>
            </a: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Thermal Energy in Motion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Seasons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Low latitudes/tropics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Middle latitudes/Temperate Zone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High latitudes/polar regions</a:t>
            </a:r>
            <a:endParaRPr lang="en-US" sz="3600" b="1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48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95" y="-103239"/>
            <a:ext cx="12454192" cy="70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707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45" y="0"/>
            <a:ext cx="8212779" cy="658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199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05" y="171451"/>
            <a:ext cx="7200593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465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Winds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Warm and cold air masses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Coriolis Effect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Wind belts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 Ocean Currents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46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78" y="58738"/>
            <a:ext cx="4947746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84678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 Water in Motion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The Hydrologic Cycle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Humidity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Dew point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Precipitation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d.  Ground water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4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3458" y="5352365"/>
            <a:ext cx="4317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Hydrologic cycle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66" y="707432"/>
            <a:ext cx="8133907" cy="44879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9631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2.  Causes of Precipitation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Orographic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3600" b="1" dirty="0" err="1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Rainshadow</a:t>
            </a:r>
            <a:endParaRPr lang="en-US" sz="3600" b="1" dirty="0" smtClean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Frontal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Convection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4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219"/>
            <a:ext cx="11704638" cy="649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912245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1778478" cy="658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84661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4638" cy="658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80832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neocatastrophists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 smtClean="0"/>
              <a:t>geologists who reject the biblical account but admit that the current condition of the earth’s surface cannot be explained by gradual, uniform processes alone</a:t>
            </a:r>
          </a:p>
        </p:txBody>
      </p:sp>
    </p:spTree>
    <p:extLst>
      <p:ext uri="{BB962C8B-B14F-4D97-AF65-F5344CB8AC3E}">
        <p14:creationId xmlns:p14="http://schemas.microsoft.com/office/powerpoint/2010/main" val="4197778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typical weather in a region </a:t>
            </a:r>
            <a:br>
              <a:rPr lang="en-US" dirty="0" smtClean="0"/>
            </a:br>
            <a:r>
              <a:rPr lang="en-US" dirty="0" smtClean="0"/>
              <a:t>over a long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2858632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atmospheric conditions </a:t>
            </a:r>
            <a:br>
              <a:rPr lang="en-US" dirty="0" smtClean="0"/>
            </a:br>
            <a:r>
              <a:rPr lang="en-US" dirty="0" smtClean="0"/>
              <a:t>of a location at a specific moment </a:t>
            </a:r>
            <a:br>
              <a:rPr lang="en-US" dirty="0" smtClean="0"/>
            </a:br>
            <a:r>
              <a:rPr lang="en-US" dirty="0" smtClean="0"/>
              <a:t>in time</a:t>
            </a:r>
          </a:p>
        </p:txBody>
      </p:sp>
    </p:spTree>
    <p:extLst>
      <p:ext uri="{BB962C8B-B14F-4D97-AF65-F5344CB8AC3E}">
        <p14:creationId xmlns:p14="http://schemas.microsoft.com/office/powerpoint/2010/main" val="649252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446840"/>
            <a:ext cx="11301515" cy="578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635409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 Climates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Tropical Rainy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Dry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Arid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Semiarid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5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3.  Cold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Polar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</a:t>
            </a:r>
            <a:r>
              <a:rPr lang="en-US" sz="3600" b="1" dirty="0" err="1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Subpolar</a:t>
            </a:r>
            <a:endParaRPr lang="en-US" sz="3600" b="1" dirty="0" smtClean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4.  Moderate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a.  Humid subtropical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b.  Humid continental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35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c.  Mediterranean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d.  Marine west coast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5.  Varied Highland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52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VI. The Earth’s Vegetation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70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plants in an area or region</a:t>
            </a:r>
          </a:p>
        </p:txBody>
      </p:sp>
    </p:spTree>
    <p:extLst>
      <p:ext uri="{BB962C8B-B14F-4D97-AF65-F5344CB8AC3E}">
        <p14:creationId xmlns:p14="http://schemas.microsoft.com/office/powerpoint/2010/main" val="3867461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535267"/>
            <a:ext cx="11010900" cy="567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53603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biome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 large geographic area that contains a particular group of plants and animals and has a specific physical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3867461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impact of the Flood was greater than anything we have ever witnessed.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99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VI.  The Earth’s Vegetation</a:t>
            </a: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Forests: Trees are predominant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Tropical Rain Forest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Shrub Forest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 Coniferous Forest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4.  Deciduous Forest</a:t>
            </a:r>
            <a:endParaRPr lang="en-US" sz="3600" b="1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56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Grasslands: Grass is common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Tropical Grassland (savannah)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Temperate Grassland (steppe)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65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 Wastelands: Barren most of the year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 Desert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Tundra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84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99" y="1402271"/>
            <a:ext cx="969264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D.  Highland Vegetation</a:t>
            </a:r>
          </a:p>
          <a:p>
            <a:pPr marL="0" lvl="1">
              <a:spcAft>
                <a:spcPts val="600"/>
              </a:spcAft>
            </a:pPr>
            <a:r>
              <a:rPr lang="en-US" sz="3600" b="1" dirty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3B6F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 Our Place in the World’s Biomes</a:t>
            </a:r>
            <a:endParaRPr lang="en-US" sz="3600" dirty="0">
              <a:solidFill>
                <a:srgbClr val="3B6F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700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is sustainable development?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99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II. The Earth’s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51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covering of air that surrounds </a:t>
            </a:r>
            <a:br>
              <a:rPr lang="en-US" dirty="0" smtClean="0"/>
            </a:br>
            <a:r>
              <a:rPr lang="en-US" dirty="0" smtClean="0"/>
              <a:t>our planet</a:t>
            </a:r>
          </a:p>
        </p:txBody>
      </p:sp>
    </p:spTree>
    <p:extLst>
      <p:ext uri="{BB962C8B-B14F-4D97-AF65-F5344CB8AC3E}">
        <p14:creationId xmlns:p14="http://schemas.microsoft.com/office/powerpoint/2010/main" val="1782866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lithosphere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solid part of the earth</a:t>
            </a:r>
          </a:p>
        </p:txBody>
      </p:sp>
    </p:spTree>
    <p:extLst>
      <p:ext uri="{BB962C8B-B14F-4D97-AF65-F5344CB8AC3E}">
        <p14:creationId xmlns:p14="http://schemas.microsoft.com/office/powerpoint/2010/main" val="418827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ltural Geography - Blue">
  <a:themeElements>
    <a:clrScheme name="Custom 1">
      <a:dk1>
        <a:srgbClr val="3B6F8F"/>
      </a:dk1>
      <a:lt1>
        <a:srgbClr val="B6D0E0"/>
      </a:lt1>
      <a:dk2>
        <a:srgbClr val="466C3E"/>
      </a:dk2>
      <a:lt2>
        <a:srgbClr val="AAC4A4"/>
      </a:lt2>
      <a:accent1>
        <a:srgbClr val="C25D4C"/>
      </a:accent1>
      <a:accent2>
        <a:srgbClr val="D5967D"/>
      </a:accent2>
      <a:accent3>
        <a:srgbClr val="E5BDAD"/>
      </a:accent3>
      <a:accent4>
        <a:srgbClr val="709A66"/>
      </a:accent4>
      <a:accent5>
        <a:srgbClr val="71A5C5"/>
      </a:accent5>
      <a:accent6>
        <a:srgbClr val="D8D8D8"/>
      </a:accent6>
      <a:hlink>
        <a:srgbClr val="E68200"/>
      </a:hlink>
      <a:folHlink>
        <a:srgbClr val="FFA94A"/>
      </a:folHlink>
    </a:clrScheme>
    <a:fontScheme name="Lucida Sans Unicod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  <a:lnDef>
      <a:spPr>
        <a:ln w="762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4000"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4891</TotalTime>
  <Words>210</Words>
  <Application>Microsoft Office PowerPoint</Application>
  <PresentationFormat>Custom</PresentationFormat>
  <Paragraphs>149</Paragraphs>
  <Slides>64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Lucida Sans Unicode</vt:lpstr>
      <vt:lpstr>Tahoma</vt:lpstr>
      <vt:lpstr>Cultural Geography -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Jafreder</dc:creator>
  <cp:lastModifiedBy>Sue</cp:lastModifiedBy>
  <cp:revision>263</cp:revision>
  <cp:lastPrinted>2014-12-05T22:10:05Z</cp:lastPrinted>
  <dcterms:created xsi:type="dcterms:W3CDTF">2014-08-26T13:56:24Z</dcterms:created>
  <dcterms:modified xsi:type="dcterms:W3CDTF">2021-09-01T16:03:07Z</dcterms:modified>
</cp:coreProperties>
</file>