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64"/>
  </p:notesMasterIdLst>
  <p:sldIdLst>
    <p:sldId id="382" r:id="rId3"/>
    <p:sldId id="383" r:id="rId4"/>
    <p:sldId id="381" r:id="rId5"/>
    <p:sldId id="257" r:id="rId6"/>
    <p:sldId id="393" r:id="rId7"/>
    <p:sldId id="412" r:id="rId8"/>
    <p:sldId id="384" r:id="rId9"/>
    <p:sldId id="388" r:id="rId10"/>
    <p:sldId id="389" r:id="rId11"/>
    <p:sldId id="390" r:id="rId12"/>
    <p:sldId id="391" r:id="rId13"/>
    <p:sldId id="397" r:id="rId14"/>
    <p:sldId id="394" r:id="rId15"/>
    <p:sldId id="395" r:id="rId16"/>
    <p:sldId id="396" r:id="rId17"/>
    <p:sldId id="399" r:id="rId18"/>
    <p:sldId id="400" r:id="rId19"/>
    <p:sldId id="401" r:id="rId20"/>
    <p:sldId id="403" r:id="rId21"/>
    <p:sldId id="404" r:id="rId22"/>
    <p:sldId id="405" r:id="rId23"/>
    <p:sldId id="406" r:id="rId24"/>
    <p:sldId id="407" r:id="rId25"/>
    <p:sldId id="408" r:id="rId26"/>
    <p:sldId id="411" r:id="rId27"/>
    <p:sldId id="410" r:id="rId28"/>
    <p:sldId id="413" r:id="rId29"/>
    <p:sldId id="414" r:id="rId30"/>
    <p:sldId id="416" r:id="rId31"/>
    <p:sldId id="417" r:id="rId32"/>
    <p:sldId id="418" r:id="rId33"/>
    <p:sldId id="419" r:id="rId34"/>
    <p:sldId id="420" r:id="rId35"/>
    <p:sldId id="421" r:id="rId36"/>
    <p:sldId id="422" r:id="rId37"/>
    <p:sldId id="423" r:id="rId38"/>
    <p:sldId id="424" r:id="rId39"/>
    <p:sldId id="425" r:id="rId40"/>
    <p:sldId id="426" r:id="rId41"/>
    <p:sldId id="427" r:id="rId42"/>
    <p:sldId id="428" r:id="rId43"/>
    <p:sldId id="429" r:id="rId44"/>
    <p:sldId id="430" r:id="rId45"/>
    <p:sldId id="434" r:id="rId46"/>
    <p:sldId id="440" r:id="rId47"/>
    <p:sldId id="441" r:id="rId48"/>
    <p:sldId id="435" r:id="rId49"/>
    <p:sldId id="443" r:id="rId50"/>
    <p:sldId id="442" r:id="rId51"/>
    <p:sldId id="436" r:id="rId52"/>
    <p:sldId id="437" r:id="rId53"/>
    <p:sldId id="444" r:id="rId54"/>
    <p:sldId id="438" r:id="rId55"/>
    <p:sldId id="439" r:id="rId56"/>
    <p:sldId id="445" r:id="rId57"/>
    <p:sldId id="446" r:id="rId58"/>
    <p:sldId id="447" r:id="rId59"/>
    <p:sldId id="448" r:id="rId60"/>
    <p:sldId id="431" r:id="rId61"/>
    <p:sldId id="432" r:id="rId62"/>
    <p:sldId id="433"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093" autoAdjust="0"/>
  </p:normalViewPr>
  <p:slideViewPr>
    <p:cSldViewPr snapToGrid="0" showGuides="1">
      <p:cViewPr varScale="1">
        <p:scale>
          <a:sx n="65" d="100"/>
          <a:sy n="65" d="100"/>
        </p:scale>
        <p:origin x="936" y="78"/>
      </p:cViewPr>
      <p:guideLst>
        <p:guide orient="horz" pos="2160"/>
        <p:guide pos="3840"/>
      </p:guideLst>
    </p:cSldViewPr>
  </p:slideViewPr>
  <p:notesTextViewPr>
    <p:cViewPr>
      <p:scale>
        <a:sx n="1" d="1"/>
        <a:sy n="1" d="1"/>
      </p:scale>
      <p:origin x="0" y="0"/>
    </p:cViewPr>
  </p:notesTextViewPr>
  <p:sorterViewPr>
    <p:cViewPr>
      <p:scale>
        <a:sx n="130" d="100"/>
        <a:sy n="130" d="100"/>
      </p:scale>
      <p:origin x="0" y="-193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8D361-21C8-4BD3-AF6B-59DDF399DE48}" type="datetimeFigureOut">
              <a:rPr lang="en-US" smtClean="0"/>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813ED-CBFA-4A2E-96A0-87449CCE1C8B}" type="slidenum">
              <a:rPr lang="en-US" smtClean="0"/>
              <a:t>‹#›</a:t>
            </a:fld>
            <a:endParaRPr lang="en-US"/>
          </a:p>
        </p:txBody>
      </p:sp>
    </p:spTree>
    <p:extLst>
      <p:ext uri="{BB962C8B-B14F-4D97-AF65-F5344CB8AC3E}">
        <p14:creationId xmlns:p14="http://schemas.microsoft.com/office/powerpoint/2010/main" val="282965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a:t>
            </a:fld>
            <a:endParaRPr lang="en-US"/>
          </a:p>
        </p:txBody>
      </p:sp>
    </p:spTree>
    <p:extLst>
      <p:ext uri="{BB962C8B-B14F-4D97-AF65-F5344CB8AC3E}">
        <p14:creationId xmlns:p14="http://schemas.microsoft.com/office/powerpoint/2010/main" val="112819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https://en.wikipedia.org/wiki/File:JohnCabotPainting.jpg</a:t>
            </a:r>
            <a:r>
              <a:rPr lang="en-US" dirty="0"/>
              <a:t>;</a:t>
            </a:r>
            <a:r>
              <a:rPr lang="en-US" baseline="0" dirty="0"/>
              <a:t> Detail of John Cabot from a mural painting in the Palazzo Ducale by </a:t>
            </a:r>
            <a:r>
              <a:rPr lang="en-US" baseline="0" dirty="0" err="1"/>
              <a:t>Giustino</a:t>
            </a:r>
            <a:r>
              <a:rPr lang="en-US" baseline="0" dirty="0"/>
              <a:t> </a:t>
            </a:r>
            <a:r>
              <a:rPr lang="en-US" baseline="0" dirty="0" err="1"/>
              <a:t>Menescardi</a:t>
            </a:r>
            <a:r>
              <a:rPr lang="en-US" baseline="0" dirty="0"/>
              <a:t>, 1762/Wikimedia Commons/Public Domain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16</a:t>
            </a:fld>
            <a:endParaRPr lang="en-US"/>
          </a:p>
        </p:txBody>
      </p:sp>
    </p:spTree>
    <p:extLst>
      <p:ext uri="{BB962C8B-B14F-4D97-AF65-F5344CB8AC3E}">
        <p14:creationId xmlns:p14="http://schemas.microsoft.com/office/powerpoint/2010/main" val="3241890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17</a:t>
            </a:fld>
            <a:endParaRPr lang="en-US"/>
          </a:p>
        </p:txBody>
      </p:sp>
    </p:spTree>
    <p:extLst>
      <p:ext uri="{BB962C8B-B14F-4D97-AF65-F5344CB8AC3E}">
        <p14:creationId xmlns:p14="http://schemas.microsoft.com/office/powerpoint/2010/main" val="223994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https://pixabay.com/photos/teepee-tent-indigenous-3495990/;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30</a:t>
            </a:fld>
            <a:endParaRPr lang="en-US"/>
          </a:p>
        </p:txBody>
      </p:sp>
    </p:spTree>
    <p:extLst>
      <p:ext uri="{BB962C8B-B14F-4D97-AF65-F5344CB8AC3E}">
        <p14:creationId xmlns:p14="http://schemas.microsoft.com/office/powerpoint/2010/main" val="97240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t>
            </a:r>
            <a:r>
              <a:rPr lang="en-US" baseline="0" dirty="0"/>
              <a:t> History 5</a:t>
            </a:r>
            <a:r>
              <a:rPr lang="en-US" baseline="30000" dirty="0"/>
              <a:t>th</a:t>
            </a:r>
            <a:r>
              <a:rPr lang="en-US" baseline="0" dirty="0"/>
              <a:t>/9bl; BJU Press Art</a:t>
            </a:r>
          </a:p>
          <a:p>
            <a:r>
              <a:rPr lang="en-US" baseline="0" dirty="0"/>
              <a:t>US History 5</a:t>
            </a:r>
            <a:r>
              <a:rPr lang="en-US" baseline="30000" dirty="0"/>
              <a:t>th</a:t>
            </a:r>
            <a:r>
              <a:rPr lang="en-US" baseline="0" dirty="0"/>
              <a:t>/9bc; </a:t>
            </a:r>
            <a:r>
              <a:rPr lang="en-US" sz="1200" kern="1200" dirty="0">
                <a:solidFill>
                  <a:schemeClr val="tx1"/>
                </a:solidFill>
                <a:effectLst/>
                <a:latin typeface="+mn-lt"/>
                <a:ea typeface="+mn-ea"/>
                <a:cs typeface="+mn-cs"/>
              </a:rPr>
              <a:t>"Lefferts Wigwam </a:t>
            </a:r>
            <a:r>
              <a:rPr lang="en-US" sz="1200" kern="1200" dirty="0" err="1">
                <a:solidFill>
                  <a:schemeClr val="tx1"/>
                </a:solidFill>
                <a:effectLst/>
                <a:latin typeface="+mn-lt"/>
                <a:ea typeface="+mn-ea"/>
                <a:cs typeface="+mn-cs"/>
              </a:rPr>
              <a:t>jeh</a:t>
            </a:r>
            <a:r>
              <a:rPr lang="en-US" sz="1200" kern="1200" dirty="0">
                <a:solidFill>
                  <a:schemeClr val="tx1"/>
                </a:solidFill>
                <a:effectLst/>
                <a:latin typeface="+mn-lt"/>
                <a:ea typeface="+mn-ea"/>
                <a:cs typeface="+mn-cs"/>
              </a:rPr>
              <a:t>" by </a:t>
            </a:r>
            <a:r>
              <a:rPr lang="en-US" sz="1200" kern="1200" dirty="0" err="1">
                <a:solidFill>
                  <a:schemeClr val="tx1"/>
                </a:solidFill>
                <a:effectLst/>
                <a:latin typeface="+mn-lt"/>
                <a:ea typeface="+mn-ea"/>
                <a:cs typeface="+mn-cs"/>
              </a:rPr>
              <a:t>Jim.hendersen</a:t>
            </a:r>
            <a:r>
              <a:rPr lang="en-US" sz="1200" kern="1200" dirty="0">
                <a:solidFill>
                  <a:schemeClr val="tx1"/>
                </a:solidFill>
                <a:effectLst/>
                <a:latin typeface="+mn-lt"/>
                <a:ea typeface="+mn-ea"/>
                <a:cs typeface="+mn-cs"/>
              </a:rPr>
              <a:t>/Wikimedia Commons/Public Domain</a:t>
            </a:r>
            <a:endParaRPr lang="en-US" baseline="0" dirty="0"/>
          </a:p>
          <a:p>
            <a:r>
              <a:rPr lang="en-US" baseline="0" dirty="0"/>
              <a:t>US History 5</a:t>
            </a:r>
            <a:r>
              <a:rPr lang="en-US" baseline="30000" dirty="0"/>
              <a:t>th</a:t>
            </a:r>
            <a:r>
              <a:rPr lang="en-US" baseline="0" dirty="0"/>
              <a:t>/9br; </a:t>
            </a:r>
            <a:r>
              <a:rPr lang="en-US" sz="1200" kern="1200" dirty="0">
                <a:solidFill>
                  <a:schemeClr val="tx1"/>
                </a:solidFill>
                <a:effectLst/>
                <a:latin typeface="+mn-lt"/>
                <a:ea typeface="+mn-ea"/>
                <a:cs typeface="+mn-cs"/>
              </a:rPr>
              <a:t>"Oglala girl in front of a tipi"/Wikimedia Commons/Library of Congress/Public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31</a:t>
            </a:fld>
            <a:endParaRPr lang="en-US"/>
          </a:p>
        </p:txBody>
      </p:sp>
    </p:spTree>
    <p:extLst>
      <p:ext uri="{BB962C8B-B14F-4D97-AF65-F5344CB8AC3E}">
        <p14:creationId xmlns:p14="http://schemas.microsoft.com/office/powerpoint/2010/main" val="170761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https://pixabay.com/photos/mesa-verde-colorado-balcony-house-986408/;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32</a:t>
            </a:fld>
            <a:endParaRPr lang="en-US"/>
          </a:p>
        </p:txBody>
      </p:sp>
    </p:spTree>
    <p:extLst>
      <p:ext uri="{BB962C8B-B14F-4D97-AF65-F5344CB8AC3E}">
        <p14:creationId xmlns:p14="http://schemas.microsoft.com/office/powerpoint/2010/main" val="1044774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https://pixabay.com/photos/mesa-verde-colorado-balcony-house-986408/;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33</a:t>
            </a:fld>
            <a:endParaRPr lang="en-US"/>
          </a:p>
        </p:txBody>
      </p:sp>
    </p:spTree>
    <p:extLst>
      <p:ext uri="{BB962C8B-B14F-4D97-AF65-F5344CB8AC3E}">
        <p14:creationId xmlns:p14="http://schemas.microsoft.com/office/powerpoint/2010/main" val="3863272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https://pixabay.com/photos/landscape-burial-mounds-trees-sky-330381/;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34</a:t>
            </a:fld>
            <a:endParaRPr lang="en-US"/>
          </a:p>
        </p:txBody>
      </p:sp>
    </p:spTree>
    <p:extLst>
      <p:ext uri="{BB962C8B-B14F-4D97-AF65-F5344CB8AC3E}">
        <p14:creationId xmlns:p14="http://schemas.microsoft.com/office/powerpoint/2010/main" val="457072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https://pixabay.com/photos/landscape-burial-mounds-trees-sky-330381/;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35</a:t>
            </a:fld>
            <a:endParaRPr lang="en-US"/>
          </a:p>
        </p:txBody>
      </p:sp>
    </p:spTree>
    <p:extLst>
      <p:ext uri="{BB962C8B-B14F-4D97-AF65-F5344CB8AC3E}">
        <p14:creationId xmlns:p14="http://schemas.microsoft.com/office/powerpoint/2010/main" val="3997993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https://pixabay.com/photos/native-american-house-history-2448140/;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36</a:t>
            </a:fld>
            <a:endParaRPr lang="en-US"/>
          </a:p>
        </p:txBody>
      </p:sp>
    </p:spTree>
    <p:extLst>
      <p:ext uri="{BB962C8B-B14F-4D97-AF65-F5344CB8AC3E}">
        <p14:creationId xmlns:p14="http://schemas.microsoft.com/office/powerpoint/2010/main" val="1381860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https://pixabay.com/photos/native-american-house-history-2448140/;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37</a:t>
            </a:fld>
            <a:endParaRPr lang="en-US"/>
          </a:p>
        </p:txBody>
      </p:sp>
    </p:spTree>
    <p:extLst>
      <p:ext uri="{BB962C8B-B14F-4D97-AF65-F5344CB8AC3E}">
        <p14:creationId xmlns:p14="http://schemas.microsoft.com/office/powerpoint/2010/main" val="148639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https://pixabay.com/photos/compass-map-direction-degrees-2946959/;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8</a:t>
            </a:fld>
            <a:endParaRPr lang="en-US"/>
          </a:p>
        </p:txBody>
      </p:sp>
    </p:spTree>
    <p:extLst>
      <p:ext uri="{BB962C8B-B14F-4D97-AF65-F5344CB8AC3E}">
        <p14:creationId xmlns:p14="http://schemas.microsoft.com/office/powerpoint/2010/main" val="3437392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https://pixabay.com/photos/aztec-montezuma-king-brown-king-545744/;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38</a:t>
            </a:fld>
            <a:endParaRPr lang="en-US"/>
          </a:p>
        </p:txBody>
      </p:sp>
    </p:spTree>
    <p:extLst>
      <p:ext uri="{BB962C8B-B14F-4D97-AF65-F5344CB8AC3E}">
        <p14:creationId xmlns:p14="http://schemas.microsoft.com/office/powerpoint/2010/main" val="3288976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https://pixabay.com/photos/grand-canyon-scenery-landscape-1246248/;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40</a:t>
            </a:fld>
            <a:endParaRPr lang="en-US"/>
          </a:p>
        </p:txBody>
      </p:sp>
    </p:spTree>
    <p:extLst>
      <p:ext uri="{BB962C8B-B14F-4D97-AF65-F5344CB8AC3E}">
        <p14:creationId xmlns:p14="http://schemas.microsoft.com/office/powerpoint/2010/main" val="1848089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https://pixabay.com/photos/castle-san-marcos-landmark-fort-1592757/;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41</a:t>
            </a:fld>
            <a:endParaRPr lang="en-US"/>
          </a:p>
        </p:txBody>
      </p:sp>
    </p:spTree>
    <p:extLst>
      <p:ext uri="{BB962C8B-B14F-4D97-AF65-F5344CB8AC3E}">
        <p14:creationId xmlns:p14="http://schemas.microsoft.com/office/powerpoint/2010/main" val="2722474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a:t>
            </a:r>
            <a:r>
              <a:rPr lang="en-US" sz="1800" b="1" i="0" u="none" strike="noStrike" baseline="0" dirty="0">
                <a:solidFill>
                  <a:srgbClr val="211D1E"/>
                </a:solidFill>
                <a:latin typeface="ERKLA Y+ Minion Pro"/>
              </a:rPr>
              <a:t>14</a:t>
            </a:r>
            <a:r>
              <a:rPr lang="en-US" sz="1800" b="0" i="0" u="none" strike="noStrike" baseline="0" dirty="0">
                <a:solidFill>
                  <a:srgbClr val="211D1E"/>
                </a:solidFill>
                <a:latin typeface="ERKLA Y+ Minion Pro"/>
              </a:rPr>
              <a:t>t “Castillo de San Marcos”/Wikimedia Commons/Public Domain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42</a:t>
            </a:fld>
            <a:endParaRPr lang="en-US"/>
          </a:p>
        </p:txBody>
      </p:sp>
    </p:spTree>
    <p:extLst>
      <p:ext uri="{BB962C8B-B14F-4D97-AF65-F5344CB8AC3E}">
        <p14:creationId xmlns:p14="http://schemas.microsoft.com/office/powerpoint/2010/main" val="3270891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https://commons.wikimedia.org/wiki/File:DeSoto-Hernando-1791.jpeg; Engraving of Hernando de Soto from </a:t>
            </a:r>
            <a:r>
              <a:rPr lang="en-US" dirty="0" err="1"/>
              <a:t>Retratos</a:t>
            </a:r>
            <a:r>
              <a:rPr lang="en-US" dirty="0"/>
              <a:t> de </a:t>
            </a:r>
            <a:r>
              <a:rPr lang="en-US" dirty="0" err="1"/>
              <a:t>loas</a:t>
            </a:r>
            <a:r>
              <a:rPr lang="en-US" dirty="0"/>
              <a:t> </a:t>
            </a:r>
            <a:r>
              <a:rPr lang="en-US" dirty="0" err="1"/>
              <a:t>epañoles</a:t>
            </a:r>
            <a:r>
              <a:rPr lang="en-US" dirty="0"/>
              <a:t> </a:t>
            </a:r>
            <a:r>
              <a:rPr lang="en-US" dirty="0" err="1"/>
              <a:t>ilustres</a:t>
            </a:r>
            <a:r>
              <a:rPr lang="en-US" dirty="0"/>
              <a:t>: con un epitome de sus </a:t>
            </a:r>
            <a:r>
              <a:rPr lang="en-US" dirty="0" err="1"/>
              <a:t>vidas</a:t>
            </a:r>
            <a:r>
              <a:rPr lang="en-US" dirty="0"/>
              <a:t>, 1791/Wikimedia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43</a:t>
            </a:fld>
            <a:endParaRPr lang="en-US"/>
          </a:p>
        </p:txBody>
      </p:sp>
    </p:spTree>
    <p:extLst>
      <p:ext uri="{BB962C8B-B14F-4D97-AF65-F5344CB8AC3E}">
        <p14:creationId xmlns:p14="http://schemas.microsoft.com/office/powerpoint/2010/main" val="1469325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https://commons.wikimedia.org/wiki/File:Titian_-_King_Philip_II_of_Spain_-_Google_Art_Project.jpg; Portrait of King Philip II of Spain by Titian/Wikimedia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44</a:t>
            </a:fld>
            <a:endParaRPr lang="en-US"/>
          </a:p>
        </p:txBody>
      </p:sp>
    </p:spTree>
    <p:extLst>
      <p:ext uri="{BB962C8B-B14F-4D97-AF65-F5344CB8AC3E}">
        <p14:creationId xmlns:p14="http://schemas.microsoft.com/office/powerpoint/2010/main" val="1159771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https://commons.wikimedia.org/wiki/File:1590_or_later_Marcus_Gheeraerts,_Sir_Francis_Drake_Buckland_Abbey,_Devon.jpg; Portrait of Sir Francis Drake by Marcus </a:t>
            </a:r>
            <a:r>
              <a:rPr lang="en-US" dirty="0" err="1"/>
              <a:t>Gheeraerts</a:t>
            </a:r>
            <a:r>
              <a:rPr lang="en-US" dirty="0"/>
              <a:t> the Younger, ca. 1590/Wikimedia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45</a:t>
            </a:fld>
            <a:endParaRPr lang="en-US"/>
          </a:p>
        </p:txBody>
      </p:sp>
    </p:spTree>
    <p:extLst>
      <p:ext uri="{BB962C8B-B14F-4D97-AF65-F5344CB8AC3E}">
        <p14:creationId xmlns:p14="http://schemas.microsoft.com/office/powerpoint/2010/main" val="470427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https://commons.wikimedia.org/wiki/File:Pope_Alexander_Vi.jpg; Portrait of Pope Alexander VI by </a:t>
            </a:r>
            <a:r>
              <a:rPr lang="en-US" dirty="0" err="1"/>
              <a:t>Cristofano</a:t>
            </a:r>
            <a:r>
              <a:rPr lang="en-US" dirty="0"/>
              <a:t> </a:t>
            </a:r>
            <a:r>
              <a:rPr lang="en-US" dirty="0" err="1"/>
              <a:t>dell'Altissimo</a:t>
            </a:r>
            <a:r>
              <a:rPr lang="en-US" dirty="0"/>
              <a:t>/Wikimedia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46</a:t>
            </a:fld>
            <a:endParaRPr lang="en-US"/>
          </a:p>
        </p:txBody>
      </p:sp>
    </p:spTree>
    <p:extLst>
      <p:ext uri="{BB962C8B-B14F-4D97-AF65-F5344CB8AC3E}">
        <p14:creationId xmlns:p14="http://schemas.microsoft.com/office/powerpoint/2010/main" val="1489460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https://commons.wikimedia.org/wiki/File:Spanish_Armada.jpg; Defeat of the Spanish Armada by Philip James de </a:t>
            </a:r>
            <a:r>
              <a:rPr lang="en-US" dirty="0" err="1"/>
              <a:t>Loutherbourg</a:t>
            </a:r>
            <a:r>
              <a:rPr lang="en-US" dirty="0"/>
              <a:t>, 1796/Wikimedia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47</a:t>
            </a:fld>
            <a:endParaRPr lang="en-US"/>
          </a:p>
        </p:txBody>
      </p:sp>
    </p:spTree>
    <p:extLst>
      <p:ext uri="{BB962C8B-B14F-4D97-AF65-F5344CB8AC3E}">
        <p14:creationId xmlns:p14="http://schemas.microsoft.com/office/powerpoint/2010/main" val="1663373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48</a:t>
            </a:fld>
            <a:endParaRPr lang="en-US"/>
          </a:p>
        </p:txBody>
      </p:sp>
    </p:spTree>
    <p:extLst>
      <p:ext uri="{BB962C8B-B14F-4D97-AF65-F5344CB8AC3E}">
        <p14:creationId xmlns:p14="http://schemas.microsoft.com/office/powerpoint/2010/main" val="131581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9</a:t>
            </a:fld>
            <a:endParaRPr lang="en-US"/>
          </a:p>
        </p:txBody>
      </p:sp>
    </p:spTree>
    <p:extLst>
      <p:ext uri="{BB962C8B-B14F-4D97-AF65-F5344CB8AC3E}">
        <p14:creationId xmlns:p14="http://schemas.microsoft.com/office/powerpoint/2010/main" val="303277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49</a:t>
            </a:fld>
            <a:endParaRPr lang="en-US"/>
          </a:p>
        </p:txBody>
      </p:sp>
    </p:spTree>
    <p:extLst>
      <p:ext uri="{BB962C8B-B14F-4D97-AF65-F5344CB8AC3E}">
        <p14:creationId xmlns:p14="http://schemas.microsoft.com/office/powerpoint/2010/main" val="3724033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https://commons.wikimedia.org/wiki/File:HenryHudson.jpg; </a:t>
            </a:r>
            <a:r>
              <a:rPr lang="en-US" sz="1200" b="0" i="0" u="none" strike="noStrike" kern="1200" dirty="0">
                <a:solidFill>
                  <a:schemeClr val="tx1"/>
                </a:solidFill>
                <a:effectLst/>
                <a:latin typeface="+mn-lt"/>
                <a:ea typeface="+mn-ea"/>
                <a:cs typeface="+mn-cs"/>
              </a:rPr>
              <a:t>Illustration of Henry Hudson from </a:t>
            </a:r>
            <a:r>
              <a:rPr lang="en-US" sz="1200" b="0" i="0" u="none" strike="noStrike" kern="1200" dirty="0" err="1">
                <a:solidFill>
                  <a:schemeClr val="tx1"/>
                </a:solidFill>
                <a:effectLst/>
                <a:latin typeface="+mn-lt"/>
                <a:ea typeface="+mn-ea"/>
                <a:cs typeface="+mn-cs"/>
              </a:rPr>
              <a:t>Cyclopaedia</a:t>
            </a:r>
            <a:r>
              <a:rPr lang="en-US" sz="1200" b="0" i="0" u="none" strike="noStrike" kern="1200" dirty="0">
                <a:solidFill>
                  <a:schemeClr val="tx1"/>
                </a:solidFill>
                <a:effectLst/>
                <a:latin typeface="+mn-lt"/>
                <a:ea typeface="+mn-ea"/>
                <a:cs typeface="+mn-cs"/>
              </a:rPr>
              <a:t> of Universal History, 1885/Wikimedia Commons</a:t>
            </a:r>
            <a:r>
              <a:rPr lang="en-US" sz="1200" b="0" i="0" u="none" strike="noStrike" kern="1200">
                <a:solidFill>
                  <a:schemeClr val="tx1"/>
                </a:solidFill>
                <a:effectLst/>
                <a:latin typeface="+mn-lt"/>
                <a:ea typeface="+mn-ea"/>
                <a:cs typeface="+mn-cs"/>
              </a:rPr>
              <a:t>/Public </a:t>
            </a:r>
            <a:r>
              <a:rPr lang="en-US" sz="1200" b="0" i="0" u="none" strike="noStrike" kern="1200" dirty="0">
                <a:solidFill>
                  <a:schemeClr val="tx1"/>
                </a:solidFill>
                <a:effectLst/>
                <a:latin typeface="+mn-lt"/>
                <a:ea typeface="+mn-ea"/>
                <a:cs typeface="+mn-cs"/>
              </a:rPr>
              <a:t>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51</a:t>
            </a:fld>
            <a:endParaRPr lang="en-US"/>
          </a:p>
        </p:txBody>
      </p:sp>
    </p:spTree>
    <p:extLst>
      <p:ext uri="{BB962C8B-B14F-4D97-AF65-F5344CB8AC3E}">
        <p14:creationId xmlns:p14="http://schemas.microsoft.com/office/powerpoint/2010/main" val="3774843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Dover Electronic Clip Art; Engraving by Charles Burt/Dover Publications/Public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52</a:t>
            </a:fld>
            <a:endParaRPr lang="en-US"/>
          </a:p>
        </p:txBody>
      </p:sp>
    </p:spTree>
    <p:extLst>
      <p:ext uri="{BB962C8B-B14F-4D97-AF65-F5344CB8AC3E}">
        <p14:creationId xmlns:p14="http://schemas.microsoft.com/office/powerpoint/2010/main" val="368266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10</a:t>
            </a:fld>
            <a:endParaRPr lang="en-US"/>
          </a:p>
        </p:txBody>
      </p:sp>
    </p:spTree>
    <p:extLst>
      <p:ext uri="{BB962C8B-B14F-4D97-AF65-F5344CB8AC3E}">
        <p14:creationId xmlns:p14="http://schemas.microsoft.com/office/powerpoint/2010/main" val="2568356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History 4</a:t>
            </a:r>
            <a:r>
              <a:rPr lang="en-US" baseline="30000" dirty="0"/>
              <a:t>th</a:t>
            </a:r>
            <a:r>
              <a:rPr lang="en-US" dirty="0"/>
              <a:t>/279tr; </a:t>
            </a:r>
            <a:r>
              <a:rPr lang="en-US" sz="1200" kern="1200" dirty="0">
                <a:solidFill>
                  <a:schemeClr val="tx1"/>
                </a:solidFill>
                <a:effectLst/>
                <a:latin typeface="+mn-lt"/>
                <a:ea typeface="+mn-ea"/>
                <a:cs typeface="+mn-cs"/>
              </a:rPr>
              <a:t>"Bartolomeu Dias, South Africa House" by </a:t>
            </a:r>
            <a:r>
              <a:rPr lang="en-US" sz="1200" kern="1200" dirty="0" err="1">
                <a:solidFill>
                  <a:schemeClr val="tx1"/>
                </a:solidFill>
                <a:effectLst/>
                <a:latin typeface="+mn-lt"/>
                <a:ea typeface="+mn-ea"/>
                <a:cs typeface="+mn-cs"/>
              </a:rPr>
              <a:t>RedCoat</a:t>
            </a:r>
            <a:r>
              <a:rPr lang="en-US" sz="1200" kern="1200" dirty="0">
                <a:solidFill>
                  <a:schemeClr val="tx1"/>
                </a:solidFill>
                <a:effectLst/>
                <a:latin typeface="+mn-lt"/>
                <a:ea typeface="+mn-ea"/>
                <a:cs typeface="+mn-cs"/>
              </a:rPr>
              <a:t>/Wikimedia Commons/GNU FDL/CC-BY-SA-3.0</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11</a:t>
            </a:fld>
            <a:endParaRPr lang="en-US"/>
          </a:p>
        </p:txBody>
      </p:sp>
    </p:spTree>
    <p:extLst>
      <p:ext uri="{BB962C8B-B14F-4D97-AF65-F5344CB8AC3E}">
        <p14:creationId xmlns:p14="http://schemas.microsoft.com/office/powerpoint/2010/main" val="346709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12</a:t>
            </a:fld>
            <a:endParaRPr lang="en-US"/>
          </a:p>
        </p:txBody>
      </p:sp>
    </p:spTree>
    <p:extLst>
      <p:ext uri="{BB962C8B-B14F-4D97-AF65-F5344CB8AC3E}">
        <p14:creationId xmlns:p14="http://schemas.microsoft.com/office/powerpoint/2010/main" val="177669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/5b; </a:t>
            </a:r>
            <a:r>
              <a:rPr lang="en-US" sz="1200" kern="1200" dirty="0">
                <a:solidFill>
                  <a:schemeClr val="tx1"/>
                </a:solidFill>
                <a:effectLst/>
                <a:latin typeface="+mn-lt"/>
                <a:ea typeface="+mn-ea"/>
                <a:cs typeface="+mn-cs"/>
              </a:rPr>
              <a:t>"Christopher Columbus"/Wikimedia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13</a:t>
            </a:fld>
            <a:endParaRPr lang="en-US"/>
          </a:p>
        </p:txBody>
      </p:sp>
    </p:spTree>
    <p:extLst>
      <p:ext uri="{BB962C8B-B14F-4D97-AF65-F5344CB8AC3E}">
        <p14:creationId xmlns:p14="http://schemas.microsoft.com/office/powerpoint/2010/main" val="81911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https://commons.wikimedia.org/wiki/File:Emanuel_Gottlieb_Leutze_-_Columbus_Before_the_Queen.JPG; </a:t>
            </a:r>
            <a:r>
              <a:rPr lang="en-US" sz="1200" b="0" i="0" u="none" strike="noStrike" kern="1200" dirty="0">
                <a:solidFill>
                  <a:schemeClr val="tx1"/>
                </a:solidFill>
                <a:effectLst/>
                <a:latin typeface="+mn-lt"/>
                <a:ea typeface="+mn-ea"/>
                <a:cs typeface="+mn-cs"/>
              </a:rPr>
              <a:t>Columbus Before the Queen by Emanuel Leutze, 1843/Wikimedia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14</a:t>
            </a:fld>
            <a:endParaRPr lang="en-US"/>
          </a:p>
        </p:txBody>
      </p:sp>
    </p:spTree>
    <p:extLst>
      <p:ext uri="{BB962C8B-B14F-4D97-AF65-F5344CB8AC3E}">
        <p14:creationId xmlns:p14="http://schemas.microsoft.com/office/powerpoint/2010/main" val="2963408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15</a:t>
            </a:fld>
            <a:endParaRPr lang="en-US"/>
          </a:p>
        </p:txBody>
      </p:sp>
    </p:spTree>
    <p:extLst>
      <p:ext uri="{BB962C8B-B14F-4D97-AF65-F5344CB8AC3E}">
        <p14:creationId xmlns:p14="http://schemas.microsoft.com/office/powerpoint/2010/main" val="357922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81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63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p:txBody>
      </p:sp>
      <p:sp>
        <p:nvSpPr>
          <p:cNvPr id="4" name="Title 7">
            <a:extLst>
              <a:ext uri="{FF2B5EF4-FFF2-40B4-BE49-F238E27FC236}">
                <a16:creationId xmlns:a16="http://schemas.microsoft.com/office/drawing/2014/main" id="{CCCDB176-FC68-46FB-97E5-3BC127BB1FBD}"/>
              </a:ext>
            </a:extLst>
          </p:cNvPr>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2272968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2257701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0424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5998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59461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158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2107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
        <p:nvSpPr>
          <p:cNvPr id="3" name="Picture Placeholder 2"/>
          <p:cNvSpPr>
            <a:spLocks noGrp="1" noChangeAspect="1"/>
          </p:cNvSpPr>
          <p:nvPr>
            <p:ph type="pic" idx="1"/>
          </p:nvPr>
        </p:nvSpPr>
        <p:spPr>
          <a:xfrm>
            <a:off x="1" y="1819072"/>
            <a:ext cx="4844374" cy="5038928"/>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Content Placeholder 2">
            <a:extLst>
              <a:ext uri="{FF2B5EF4-FFF2-40B4-BE49-F238E27FC236}">
                <a16:creationId xmlns:a16="http://schemas.microsoft.com/office/drawing/2014/main" id="{B735A836-1E98-4DC1-A3EB-96CBE08B3E71}"/>
              </a:ext>
            </a:extLst>
          </p:cNvPr>
          <p:cNvSpPr>
            <a:spLocks noGrp="1"/>
          </p:cNvSpPr>
          <p:nvPr>
            <p:ph idx="10"/>
          </p:nvPr>
        </p:nvSpPr>
        <p:spPr>
          <a:xfrm>
            <a:off x="5084121" y="2076062"/>
            <a:ext cx="6491794" cy="4497762"/>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102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p:txBody>
      </p:sp>
      <p:sp>
        <p:nvSpPr>
          <p:cNvPr id="4" name="Title 7">
            <a:extLst>
              <a:ext uri="{FF2B5EF4-FFF2-40B4-BE49-F238E27FC236}">
                <a16:creationId xmlns:a16="http://schemas.microsoft.com/office/drawing/2014/main" id="{CCCDB176-FC68-46FB-97E5-3BC127BB1FBD}"/>
              </a:ext>
            </a:extLst>
          </p:cNvPr>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237013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468200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9124" y="284176"/>
            <a:ext cx="10970363" cy="15087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9125"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6230390"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Tree>
    <p:extLst>
      <p:ext uri="{BB962C8B-B14F-4D97-AF65-F5344CB8AC3E}">
        <p14:creationId xmlns:p14="http://schemas.microsoft.com/office/powerpoint/2010/main" val="88578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101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429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9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24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
        <p:nvSpPr>
          <p:cNvPr id="3" name="Picture Placeholder 2"/>
          <p:cNvSpPr>
            <a:spLocks noGrp="1" noChangeAspect="1"/>
          </p:cNvSpPr>
          <p:nvPr>
            <p:ph type="pic" idx="1"/>
          </p:nvPr>
        </p:nvSpPr>
        <p:spPr>
          <a:xfrm>
            <a:off x="1" y="1819072"/>
            <a:ext cx="4844374" cy="5038928"/>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Content Placeholder 2">
            <a:extLst>
              <a:ext uri="{FF2B5EF4-FFF2-40B4-BE49-F238E27FC236}">
                <a16:creationId xmlns:a16="http://schemas.microsoft.com/office/drawing/2014/main" id="{B735A836-1E98-4DC1-A3EB-96CBE08B3E71}"/>
              </a:ext>
            </a:extLst>
          </p:cNvPr>
          <p:cNvSpPr>
            <a:spLocks noGrp="1"/>
          </p:cNvSpPr>
          <p:nvPr>
            <p:ph idx="10"/>
          </p:nvPr>
        </p:nvSpPr>
        <p:spPr>
          <a:xfrm>
            <a:off x="5084121" y="2076062"/>
            <a:ext cx="6491794" cy="4497762"/>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9709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9125" y="284176"/>
            <a:ext cx="10367874"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9125" y="2011680"/>
            <a:ext cx="10367874" cy="4497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197847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85000"/>
        </a:lnSpc>
        <a:spcBef>
          <a:spcPct val="0"/>
        </a:spcBef>
        <a:buNone/>
        <a:defRPr sz="4000" kern="1200" cap="all" baseline="0">
          <a:solidFill>
            <a:schemeClr val="bg2"/>
          </a:solidFill>
          <a:latin typeface="Arial" panose="020B0604020202020204" pitchFamily="34" charset="0"/>
          <a:ea typeface="+mj-ea"/>
          <a:cs typeface="Arial" panose="020B0604020202020204" pitchFamily="34" charset="0"/>
        </a:defRPr>
      </a:lvl1pPr>
    </p:titleStyle>
    <p:bodyStyle>
      <a:lvl1pPr marL="344488" indent="-344488"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96925" indent="-341313"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796925" indent="-339725"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9125" y="284176"/>
            <a:ext cx="10367874"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9125" y="2011680"/>
            <a:ext cx="10367874" cy="4497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38551864"/>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914400" rtl="0" eaLnBrk="1" latinLnBrk="0" hangingPunct="1">
        <a:lnSpc>
          <a:spcPct val="85000"/>
        </a:lnSpc>
        <a:spcBef>
          <a:spcPct val="0"/>
        </a:spcBef>
        <a:buNone/>
        <a:defRPr sz="4000" kern="1200" cap="all" baseline="0">
          <a:solidFill>
            <a:schemeClr val="bg2"/>
          </a:solidFill>
          <a:latin typeface="Arial" panose="020B0604020202020204" pitchFamily="34" charset="0"/>
          <a:ea typeface="+mj-ea"/>
          <a:cs typeface="Arial" panose="020B0604020202020204" pitchFamily="34" charset="0"/>
        </a:defRPr>
      </a:lvl1pPr>
    </p:titleStyle>
    <p:bodyStyle>
      <a:lvl1pPr marL="344488" indent="-344488" algn="l" defTabSz="914400" rtl="0" eaLnBrk="1" latinLnBrk="0" hangingPunct="1">
        <a:lnSpc>
          <a:spcPct val="90000"/>
        </a:lnSpc>
        <a:spcBef>
          <a:spcPts val="1200"/>
        </a:spcBef>
        <a:spcAft>
          <a:spcPts val="2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569913" indent="-341313"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796925" indent="-339725"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6.jpe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B92C4788-125D-423C-9FD0-64ADA67032A5}"/>
              </a:ext>
            </a:extLst>
          </p:cNvPr>
          <p:cNvGrpSpPr/>
          <p:nvPr/>
        </p:nvGrpSpPr>
        <p:grpSpPr>
          <a:xfrm>
            <a:off x="-45561" y="2971641"/>
            <a:ext cx="12374880" cy="640080"/>
            <a:chOff x="-45561" y="2980531"/>
            <a:chExt cx="11795760" cy="640080"/>
          </a:xfrm>
        </p:grpSpPr>
        <p:sp>
          <p:nvSpPr>
            <p:cNvPr id="49" name="Rectangle 48">
              <a:extLst>
                <a:ext uri="{FF2B5EF4-FFF2-40B4-BE49-F238E27FC236}">
                  <a16:creationId xmlns:a16="http://schemas.microsoft.com/office/drawing/2014/main" id="{EEA08FCB-E989-4B73-9DE5-0CC1A421193F}"/>
                </a:ext>
              </a:extLst>
            </p:cNvPr>
            <p:cNvSpPr/>
            <p:nvPr/>
          </p:nvSpPr>
          <p:spPr>
            <a:xfrm>
              <a:off x="-45561" y="2980531"/>
              <a:ext cx="11795760" cy="640080"/>
            </a:xfrm>
            <a:prstGeom prst="rect">
              <a:avLst/>
            </a:prstGeom>
            <a:solidFill>
              <a:srgbClr val="06317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820E31B-E410-4F6D-A65E-E85D039895E6}"/>
                </a:ext>
              </a:extLst>
            </p:cNvPr>
            <p:cNvSpPr/>
            <p:nvPr/>
          </p:nvSpPr>
          <p:spPr>
            <a:xfrm>
              <a:off x="-45561" y="3033871"/>
              <a:ext cx="11795760" cy="533400"/>
            </a:xfrm>
            <a:prstGeom prst="rect">
              <a:avLst/>
            </a:prstGeom>
            <a:solidFill>
              <a:srgbClr val="CBCBC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E836DFCA-4D00-4C70-B02F-E665D468E3B5}"/>
              </a:ext>
            </a:extLst>
          </p:cNvPr>
          <p:cNvSpPr txBox="1"/>
          <p:nvPr/>
        </p:nvSpPr>
        <p:spPr>
          <a:xfrm>
            <a:off x="0" y="0"/>
            <a:ext cx="4717958" cy="461665"/>
          </a:xfrm>
          <a:prstGeom prst="rect">
            <a:avLst/>
          </a:prstGeom>
          <a:noFill/>
        </p:spPr>
        <p:txBody>
          <a:bodyPr wrap="none" rtlCol="0">
            <a:spAutoFit/>
          </a:bodyPr>
          <a:lstStyle/>
          <a:p>
            <a:pPr algn="l"/>
            <a:r>
              <a:rPr lang="en-US" sz="2400" b="1" cap="all" baseline="0" dirty="0">
                <a:solidFill>
                  <a:schemeClr val="bg1">
                    <a:lumMod val="75000"/>
                  </a:schemeClr>
                </a:solidFill>
                <a:latin typeface="Arial" panose="020B0604020202020204" pitchFamily="34" charset="0"/>
                <a:cs typeface="Arial" panose="020B0604020202020204" pitchFamily="34" charset="0"/>
              </a:rPr>
              <a:t>Unit I: Horizons (1488–1760)</a:t>
            </a:r>
          </a:p>
        </p:txBody>
      </p:sp>
      <p:grpSp>
        <p:nvGrpSpPr>
          <p:cNvPr id="98" name="Group 97">
            <a:extLst>
              <a:ext uri="{FF2B5EF4-FFF2-40B4-BE49-F238E27FC236}">
                <a16:creationId xmlns:a16="http://schemas.microsoft.com/office/drawing/2014/main" id="{C46E5F89-273D-4428-96B6-DD8BB7BEA7BD}"/>
              </a:ext>
            </a:extLst>
          </p:cNvPr>
          <p:cNvGrpSpPr/>
          <p:nvPr/>
        </p:nvGrpSpPr>
        <p:grpSpPr>
          <a:xfrm>
            <a:off x="899319" y="1502489"/>
            <a:ext cx="2082621" cy="1486773"/>
            <a:chOff x="532029" y="1542256"/>
            <a:chExt cx="2082621" cy="1486773"/>
          </a:xfrm>
        </p:grpSpPr>
        <p:cxnSp>
          <p:nvCxnSpPr>
            <p:cNvPr id="99" name="Straight Connector 98">
              <a:extLst>
                <a:ext uri="{FF2B5EF4-FFF2-40B4-BE49-F238E27FC236}">
                  <a16:creationId xmlns:a16="http://schemas.microsoft.com/office/drawing/2014/main" id="{25A83F18-7775-4F02-AFDD-104C29F128AE}"/>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00" name="TextBox 99">
              <a:extLst>
                <a:ext uri="{FF2B5EF4-FFF2-40B4-BE49-F238E27FC236}">
                  <a16:creationId xmlns:a16="http://schemas.microsoft.com/office/drawing/2014/main" id="{A926049A-AD65-439C-933D-4D1D3EC807BC}"/>
                </a:ext>
              </a:extLst>
            </p:cNvPr>
            <p:cNvSpPr txBox="1"/>
            <p:nvPr/>
          </p:nvSpPr>
          <p:spPr>
            <a:xfrm>
              <a:off x="532029" y="1542256"/>
              <a:ext cx="2082621" cy="981807"/>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1492</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Columbus lands in</a:t>
              </a:r>
              <a:br>
                <a:rPr kumimoji="0" lang="en-US" sz="1800" b="0" i="0" u="none" strike="noStrike" kern="0" cap="none" spc="0" normalizeH="0" baseline="0" noProof="0" dirty="0">
                  <a:ln>
                    <a:noFill/>
                  </a:ln>
                  <a:solidFill>
                    <a:prstClr val="black"/>
                  </a:solidFill>
                  <a:effectLst/>
                  <a:uLnTx/>
                  <a:uFillTx/>
                  <a:latin typeface="Arial"/>
                </a:rPr>
              </a:br>
              <a:r>
                <a:rPr kumimoji="0" lang="en-US" sz="1800" b="0" i="0" u="none" strike="noStrike" kern="0" cap="none" spc="0" normalizeH="0" baseline="0" noProof="0" dirty="0">
                  <a:ln>
                    <a:noFill/>
                  </a:ln>
                  <a:solidFill>
                    <a:prstClr val="black"/>
                  </a:solidFill>
                  <a:effectLst/>
                  <a:uLnTx/>
                  <a:uFillTx/>
                  <a:latin typeface="Arial"/>
                </a:rPr>
                <a:t>the New World</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01" name="Group 100">
            <a:extLst>
              <a:ext uri="{FF2B5EF4-FFF2-40B4-BE49-F238E27FC236}">
                <a16:creationId xmlns:a16="http://schemas.microsoft.com/office/drawing/2014/main" id="{BE78B36B-2DF5-4F3C-86BF-503C0B1F2481}"/>
              </a:ext>
            </a:extLst>
          </p:cNvPr>
          <p:cNvGrpSpPr/>
          <p:nvPr/>
        </p:nvGrpSpPr>
        <p:grpSpPr>
          <a:xfrm>
            <a:off x="0" y="3024981"/>
            <a:ext cx="11704638" cy="533400"/>
            <a:chOff x="0" y="3029029"/>
            <a:chExt cx="7980435" cy="533400"/>
          </a:xfrm>
        </p:grpSpPr>
        <p:cxnSp>
          <p:nvCxnSpPr>
            <p:cNvPr id="102" name="Straight Connector 101">
              <a:extLst>
                <a:ext uri="{FF2B5EF4-FFF2-40B4-BE49-F238E27FC236}">
                  <a16:creationId xmlns:a16="http://schemas.microsoft.com/office/drawing/2014/main" id="{EE5B2029-0F8E-4585-8DD4-52F16E6ED7BC}"/>
                </a:ext>
              </a:extLst>
            </p:cNvPr>
            <p:cNvCxnSpPr/>
            <p:nvPr/>
          </p:nvCxnSpPr>
          <p:spPr>
            <a:xfrm>
              <a:off x="1064058" y="3029029"/>
              <a:ext cx="0" cy="533400"/>
            </a:xfrm>
            <a:prstGeom prst="line">
              <a:avLst/>
            </a:prstGeom>
            <a:noFill/>
            <a:ln w="57150" cap="flat" cmpd="sng" algn="ctr">
              <a:solidFill>
                <a:srgbClr val="063170"/>
              </a:solidFill>
              <a:prstDash val="solid"/>
              <a:miter lim="800000"/>
            </a:ln>
            <a:effectLst/>
          </p:spPr>
        </p:cxnSp>
        <p:cxnSp>
          <p:nvCxnSpPr>
            <p:cNvPr id="103" name="Straight Connector 102">
              <a:extLst>
                <a:ext uri="{FF2B5EF4-FFF2-40B4-BE49-F238E27FC236}">
                  <a16:creationId xmlns:a16="http://schemas.microsoft.com/office/drawing/2014/main" id="{5F48C977-C774-4447-83D5-26DE7CB2FA28}"/>
                </a:ext>
              </a:extLst>
            </p:cNvPr>
            <p:cNvCxnSpPr/>
            <p:nvPr/>
          </p:nvCxnSpPr>
          <p:spPr>
            <a:xfrm>
              <a:off x="159608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04" name="Straight Connector 103">
              <a:extLst>
                <a:ext uri="{FF2B5EF4-FFF2-40B4-BE49-F238E27FC236}">
                  <a16:creationId xmlns:a16="http://schemas.microsoft.com/office/drawing/2014/main" id="{CAFD5B9A-C95F-4AD4-8135-88B823AE4C7E}"/>
                </a:ext>
              </a:extLst>
            </p:cNvPr>
            <p:cNvCxnSpPr/>
            <p:nvPr/>
          </p:nvCxnSpPr>
          <p:spPr>
            <a:xfrm>
              <a:off x="53202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05" name="Straight Connector 104">
              <a:extLst>
                <a:ext uri="{FF2B5EF4-FFF2-40B4-BE49-F238E27FC236}">
                  <a16:creationId xmlns:a16="http://schemas.microsoft.com/office/drawing/2014/main" id="{5EF3756C-76D3-448A-96D3-F4F493FE7449}"/>
                </a:ext>
              </a:extLst>
            </p:cNvPr>
            <p:cNvCxnSpPr/>
            <p:nvPr/>
          </p:nvCxnSpPr>
          <p:spPr>
            <a:xfrm>
              <a:off x="212811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06" name="Straight Connector 105">
              <a:extLst>
                <a:ext uri="{FF2B5EF4-FFF2-40B4-BE49-F238E27FC236}">
                  <a16:creationId xmlns:a16="http://schemas.microsoft.com/office/drawing/2014/main" id="{3EF7CE63-720B-4695-9A9C-83648E277606}"/>
                </a:ext>
              </a:extLst>
            </p:cNvPr>
            <p:cNvCxnSpPr/>
            <p:nvPr/>
          </p:nvCxnSpPr>
          <p:spPr>
            <a:xfrm>
              <a:off x="266014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07" name="Straight Connector 106">
              <a:extLst>
                <a:ext uri="{FF2B5EF4-FFF2-40B4-BE49-F238E27FC236}">
                  <a16:creationId xmlns:a16="http://schemas.microsoft.com/office/drawing/2014/main" id="{3396C67B-49D2-49CE-A07B-F49E39877C43}"/>
                </a:ext>
              </a:extLst>
            </p:cNvPr>
            <p:cNvCxnSpPr/>
            <p:nvPr/>
          </p:nvCxnSpPr>
          <p:spPr>
            <a:xfrm>
              <a:off x="319217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08" name="Straight Connector 107">
              <a:extLst>
                <a:ext uri="{FF2B5EF4-FFF2-40B4-BE49-F238E27FC236}">
                  <a16:creationId xmlns:a16="http://schemas.microsoft.com/office/drawing/2014/main" id="{D98C06F6-9364-43F7-8D66-1A1E6D3CAF47}"/>
                </a:ext>
              </a:extLst>
            </p:cNvPr>
            <p:cNvCxnSpPr/>
            <p:nvPr/>
          </p:nvCxnSpPr>
          <p:spPr>
            <a:xfrm>
              <a:off x="3724203" y="3029029"/>
              <a:ext cx="0" cy="533400"/>
            </a:xfrm>
            <a:prstGeom prst="line">
              <a:avLst/>
            </a:prstGeom>
            <a:noFill/>
            <a:ln w="57150" cap="flat" cmpd="sng" algn="ctr">
              <a:solidFill>
                <a:srgbClr val="063170"/>
              </a:solidFill>
              <a:prstDash val="solid"/>
              <a:miter lim="800000"/>
            </a:ln>
            <a:effectLst/>
          </p:spPr>
        </p:cxnSp>
        <p:cxnSp>
          <p:nvCxnSpPr>
            <p:cNvPr id="109" name="Straight Connector 108">
              <a:extLst>
                <a:ext uri="{FF2B5EF4-FFF2-40B4-BE49-F238E27FC236}">
                  <a16:creationId xmlns:a16="http://schemas.microsoft.com/office/drawing/2014/main" id="{2ED88C03-E939-4998-803A-90F296363625}"/>
                </a:ext>
              </a:extLst>
            </p:cNvPr>
            <p:cNvCxnSpPr/>
            <p:nvPr/>
          </p:nvCxnSpPr>
          <p:spPr>
            <a:xfrm>
              <a:off x="425623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0" name="Straight Connector 109">
              <a:extLst>
                <a:ext uri="{FF2B5EF4-FFF2-40B4-BE49-F238E27FC236}">
                  <a16:creationId xmlns:a16="http://schemas.microsoft.com/office/drawing/2014/main" id="{B6811E38-4DF7-4FDD-A48A-2ED3FB7F3343}"/>
                </a:ext>
              </a:extLst>
            </p:cNvPr>
            <p:cNvCxnSpPr/>
            <p:nvPr/>
          </p:nvCxnSpPr>
          <p:spPr>
            <a:xfrm>
              <a:off x="478826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1" name="Straight Connector 110">
              <a:extLst>
                <a:ext uri="{FF2B5EF4-FFF2-40B4-BE49-F238E27FC236}">
                  <a16:creationId xmlns:a16="http://schemas.microsoft.com/office/drawing/2014/main" id="{146B98B4-3F9C-43EE-9B0F-DB7568DC5E74}"/>
                </a:ext>
              </a:extLst>
            </p:cNvPr>
            <p:cNvCxnSpPr/>
            <p:nvPr/>
          </p:nvCxnSpPr>
          <p:spPr>
            <a:xfrm>
              <a:off x="532029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2" name="Straight Connector 111">
              <a:extLst>
                <a:ext uri="{FF2B5EF4-FFF2-40B4-BE49-F238E27FC236}">
                  <a16:creationId xmlns:a16="http://schemas.microsoft.com/office/drawing/2014/main" id="{F89A8495-4655-4C4D-AC28-05EC37B1F2D2}"/>
                </a:ext>
              </a:extLst>
            </p:cNvPr>
            <p:cNvCxnSpPr/>
            <p:nvPr/>
          </p:nvCxnSpPr>
          <p:spPr>
            <a:xfrm>
              <a:off x="585231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3" name="Straight Connector 112">
              <a:extLst>
                <a:ext uri="{FF2B5EF4-FFF2-40B4-BE49-F238E27FC236}">
                  <a16:creationId xmlns:a16="http://schemas.microsoft.com/office/drawing/2014/main" id="{623CE395-29AE-4F39-BB3D-A59D8ECAE044}"/>
                </a:ext>
              </a:extLst>
            </p:cNvPr>
            <p:cNvCxnSpPr/>
            <p:nvPr/>
          </p:nvCxnSpPr>
          <p:spPr>
            <a:xfrm>
              <a:off x="6384348" y="3029029"/>
              <a:ext cx="0" cy="533400"/>
            </a:xfrm>
            <a:prstGeom prst="line">
              <a:avLst/>
            </a:prstGeom>
            <a:noFill/>
            <a:ln w="57150" cap="flat" cmpd="sng" algn="ctr">
              <a:solidFill>
                <a:srgbClr val="063170"/>
              </a:solidFill>
              <a:prstDash val="solid"/>
              <a:miter lim="800000"/>
            </a:ln>
            <a:effectLst/>
          </p:spPr>
        </p:cxnSp>
        <p:cxnSp>
          <p:nvCxnSpPr>
            <p:cNvPr id="114" name="Straight Connector 113">
              <a:extLst>
                <a:ext uri="{FF2B5EF4-FFF2-40B4-BE49-F238E27FC236}">
                  <a16:creationId xmlns:a16="http://schemas.microsoft.com/office/drawing/2014/main" id="{2F779D16-20DF-4205-B027-D9104A3A6BB1}"/>
                </a:ext>
              </a:extLst>
            </p:cNvPr>
            <p:cNvCxnSpPr/>
            <p:nvPr/>
          </p:nvCxnSpPr>
          <p:spPr>
            <a:xfrm>
              <a:off x="691637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5" name="Straight Connector 114">
              <a:extLst>
                <a:ext uri="{FF2B5EF4-FFF2-40B4-BE49-F238E27FC236}">
                  <a16:creationId xmlns:a16="http://schemas.microsoft.com/office/drawing/2014/main" id="{668812E2-3E56-41D8-9883-A1878382EBA6}"/>
                </a:ext>
              </a:extLst>
            </p:cNvPr>
            <p:cNvCxnSpPr/>
            <p:nvPr/>
          </p:nvCxnSpPr>
          <p:spPr>
            <a:xfrm>
              <a:off x="744840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6" name="Straight Connector 115">
              <a:extLst>
                <a:ext uri="{FF2B5EF4-FFF2-40B4-BE49-F238E27FC236}">
                  <a16:creationId xmlns:a16="http://schemas.microsoft.com/office/drawing/2014/main" id="{7EB555E1-A8F3-46A7-8171-571BC1ABE91F}"/>
                </a:ext>
              </a:extLst>
            </p:cNvPr>
            <p:cNvCxnSpPr/>
            <p:nvPr/>
          </p:nvCxnSpPr>
          <p:spPr>
            <a:xfrm>
              <a:off x="798043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7" name="Straight Connector 116">
              <a:extLst>
                <a:ext uri="{FF2B5EF4-FFF2-40B4-BE49-F238E27FC236}">
                  <a16:creationId xmlns:a16="http://schemas.microsoft.com/office/drawing/2014/main" id="{E5EFF89F-2DE8-4E09-B0F9-3B39C71F18A0}"/>
                </a:ext>
              </a:extLst>
            </p:cNvPr>
            <p:cNvCxnSpPr/>
            <p:nvPr/>
          </p:nvCxnSpPr>
          <p:spPr>
            <a:xfrm>
              <a:off x="0" y="3029029"/>
              <a:ext cx="0" cy="533400"/>
            </a:xfrm>
            <a:prstGeom prst="line">
              <a:avLst/>
            </a:prstGeom>
            <a:noFill/>
            <a:ln w="57150" cap="flat" cmpd="sng" algn="ctr">
              <a:solidFill>
                <a:sysClr val="window" lastClr="FFFFFF">
                  <a:lumMod val="65000"/>
                </a:sysClr>
              </a:solidFill>
              <a:prstDash val="solid"/>
              <a:miter lim="800000"/>
            </a:ln>
            <a:effectLst/>
          </p:spPr>
        </p:cxnSp>
      </p:grpSp>
      <p:grpSp>
        <p:nvGrpSpPr>
          <p:cNvPr id="118" name="Group 117">
            <a:extLst>
              <a:ext uri="{FF2B5EF4-FFF2-40B4-BE49-F238E27FC236}">
                <a16:creationId xmlns:a16="http://schemas.microsoft.com/office/drawing/2014/main" id="{C0CFA3FA-E3F8-4819-8ECB-197A6F9CE4FB}"/>
              </a:ext>
            </a:extLst>
          </p:cNvPr>
          <p:cNvGrpSpPr/>
          <p:nvPr/>
        </p:nvGrpSpPr>
        <p:grpSpPr>
          <a:xfrm>
            <a:off x="1560618" y="2999294"/>
            <a:ext cx="8891852" cy="584775"/>
            <a:chOff x="1560618" y="3008184"/>
            <a:chExt cx="8891852" cy="584775"/>
          </a:xfrm>
        </p:grpSpPr>
        <p:sp>
          <p:nvSpPr>
            <p:cNvPr id="119" name="TextBox 118">
              <a:extLst>
                <a:ext uri="{FF2B5EF4-FFF2-40B4-BE49-F238E27FC236}">
                  <a16:creationId xmlns:a16="http://schemas.microsoft.com/office/drawing/2014/main" id="{339EC182-0059-4CEB-A1FB-E78EC0E1AEA0}"/>
                </a:ext>
              </a:extLst>
            </p:cNvPr>
            <p:cNvSpPr txBox="1"/>
            <p:nvPr/>
          </p:nvSpPr>
          <p:spPr>
            <a:xfrm>
              <a:off x="1560618" y="3008184"/>
              <a:ext cx="1088760" cy="584775"/>
            </a:xfrm>
            <a:prstGeom prst="rect">
              <a:avLst/>
            </a:prstGeom>
            <a:noFill/>
          </p:spPr>
          <p:txBody>
            <a:bodyPr wrap="none" rtlCol="0">
              <a:spAutoFit/>
            </a:bodyPr>
            <a:lstStyle/>
            <a:p>
              <a:pPr defTabSz="914400"/>
              <a:r>
                <a:rPr lang="en-US" sz="3200" b="1" dirty="0">
                  <a:solidFill>
                    <a:srgbClr val="063170"/>
                  </a:solidFill>
                  <a:latin typeface="Rockwell" panose="02060603020205020403" pitchFamily="18" charset="0"/>
                </a:rPr>
                <a:t>1500</a:t>
              </a:r>
            </a:p>
          </p:txBody>
        </p:sp>
        <p:sp>
          <p:nvSpPr>
            <p:cNvPr id="120" name="TextBox 119">
              <a:extLst>
                <a:ext uri="{FF2B5EF4-FFF2-40B4-BE49-F238E27FC236}">
                  <a16:creationId xmlns:a16="http://schemas.microsoft.com/office/drawing/2014/main" id="{D8EF1F76-C515-49A4-9573-4424919FAC4E}"/>
                </a:ext>
              </a:extLst>
            </p:cNvPr>
            <p:cNvSpPr txBox="1"/>
            <p:nvPr/>
          </p:nvSpPr>
          <p:spPr>
            <a:xfrm>
              <a:off x="5462164" y="3008184"/>
              <a:ext cx="1088760" cy="584775"/>
            </a:xfrm>
            <a:prstGeom prst="rect">
              <a:avLst/>
            </a:prstGeom>
            <a:noFill/>
          </p:spPr>
          <p:txBody>
            <a:bodyPr wrap="none" rtlCol="0">
              <a:spAutoFit/>
            </a:bodyPr>
            <a:lstStyle/>
            <a:p>
              <a:pPr defTabSz="914400"/>
              <a:r>
                <a:rPr lang="en-US" sz="3200" b="1" dirty="0">
                  <a:solidFill>
                    <a:srgbClr val="063170"/>
                  </a:solidFill>
                  <a:latin typeface="Rockwell" panose="02060603020205020403" pitchFamily="18" charset="0"/>
                </a:rPr>
                <a:t>1550</a:t>
              </a:r>
            </a:p>
          </p:txBody>
        </p:sp>
        <p:sp>
          <p:nvSpPr>
            <p:cNvPr id="121" name="TextBox 120">
              <a:extLst>
                <a:ext uri="{FF2B5EF4-FFF2-40B4-BE49-F238E27FC236}">
                  <a16:creationId xmlns:a16="http://schemas.microsoft.com/office/drawing/2014/main" id="{D926A840-E684-41AF-B8F6-1AE0C9CD8588}"/>
                </a:ext>
              </a:extLst>
            </p:cNvPr>
            <p:cNvSpPr txBox="1"/>
            <p:nvPr/>
          </p:nvSpPr>
          <p:spPr>
            <a:xfrm>
              <a:off x="9363710" y="3008184"/>
              <a:ext cx="1088760" cy="584775"/>
            </a:xfrm>
            <a:prstGeom prst="rect">
              <a:avLst/>
            </a:prstGeom>
            <a:noFill/>
          </p:spPr>
          <p:txBody>
            <a:bodyPr wrap="none" rtlCol="0">
              <a:spAutoFit/>
            </a:bodyPr>
            <a:lstStyle/>
            <a:p>
              <a:pPr defTabSz="914400"/>
              <a:r>
                <a:rPr lang="en-US" sz="3200" b="1" dirty="0">
                  <a:solidFill>
                    <a:srgbClr val="063170"/>
                  </a:solidFill>
                  <a:latin typeface="Rockwell" panose="02060603020205020403" pitchFamily="18" charset="0"/>
                </a:rPr>
                <a:t>1600</a:t>
              </a:r>
            </a:p>
          </p:txBody>
        </p:sp>
      </p:grpSp>
      <p:sp>
        <p:nvSpPr>
          <p:cNvPr id="122" name="Rectangle 121">
            <a:extLst>
              <a:ext uri="{FF2B5EF4-FFF2-40B4-BE49-F238E27FC236}">
                <a16:creationId xmlns:a16="http://schemas.microsoft.com/office/drawing/2014/main" id="{331992E7-15F6-463E-8288-6F782551CFF2}"/>
              </a:ext>
            </a:extLst>
          </p:cNvPr>
          <p:cNvSpPr/>
          <p:nvPr/>
        </p:nvSpPr>
        <p:spPr>
          <a:xfrm>
            <a:off x="3071236" y="2561272"/>
            <a:ext cx="190283" cy="427990"/>
          </a:xfrm>
          <a:prstGeom prst="rect">
            <a:avLst/>
          </a:prstGeom>
          <a:solidFill>
            <a:srgbClr val="06317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123" name="Group 122">
            <a:extLst>
              <a:ext uri="{FF2B5EF4-FFF2-40B4-BE49-F238E27FC236}">
                <a16:creationId xmlns:a16="http://schemas.microsoft.com/office/drawing/2014/main" id="{C1699C66-0D40-40BB-B42B-756382D453F7}"/>
              </a:ext>
            </a:extLst>
          </p:cNvPr>
          <p:cNvGrpSpPr/>
          <p:nvPr/>
        </p:nvGrpSpPr>
        <p:grpSpPr>
          <a:xfrm>
            <a:off x="3071235" y="1502489"/>
            <a:ext cx="4091826" cy="1486773"/>
            <a:chOff x="532029" y="1542256"/>
            <a:chExt cx="4091826" cy="1486773"/>
          </a:xfrm>
        </p:grpSpPr>
        <p:cxnSp>
          <p:nvCxnSpPr>
            <p:cNvPr id="124" name="Straight Connector 123">
              <a:extLst>
                <a:ext uri="{FF2B5EF4-FFF2-40B4-BE49-F238E27FC236}">
                  <a16:creationId xmlns:a16="http://schemas.microsoft.com/office/drawing/2014/main" id="{0304083D-46B6-4DF5-954E-44AB29D609FD}"/>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25" name="TextBox 124">
              <a:extLst>
                <a:ext uri="{FF2B5EF4-FFF2-40B4-BE49-F238E27FC236}">
                  <a16:creationId xmlns:a16="http://schemas.microsoft.com/office/drawing/2014/main" id="{BFFC42CF-E153-4545-A73A-E565038AA881}"/>
                </a:ext>
              </a:extLst>
            </p:cNvPr>
            <p:cNvSpPr txBox="1"/>
            <p:nvPr/>
          </p:nvSpPr>
          <p:spPr>
            <a:xfrm>
              <a:off x="532029" y="1542256"/>
              <a:ext cx="4091826"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1519–22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Magellan’s fleet sails around the world</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26" name="Group 125">
            <a:extLst>
              <a:ext uri="{FF2B5EF4-FFF2-40B4-BE49-F238E27FC236}">
                <a16:creationId xmlns:a16="http://schemas.microsoft.com/office/drawing/2014/main" id="{FC0B7F6D-4E61-4FB8-82FB-2D7DD967F127}"/>
              </a:ext>
            </a:extLst>
          </p:cNvPr>
          <p:cNvGrpSpPr/>
          <p:nvPr/>
        </p:nvGrpSpPr>
        <p:grpSpPr>
          <a:xfrm>
            <a:off x="3071235" y="3567271"/>
            <a:ext cx="1620957" cy="1799836"/>
            <a:chOff x="532029" y="1615281"/>
            <a:chExt cx="1620957" cy="1799836"/>
          </a:xfrm>
        </p:grpSpPr>
        <p:cxnSp>
          <p:nvCxnSpPr>
            <p:cNvPr id="127" name="Straight Connector 126">
              <a:extLst>
                <a:ext uri="{FF2B5EF4-FFF2-40B4-BE49-F238E27FC236}">
                  <a16:creationId xmlns:a16="http://schemas.microsoft.com/office/drawing/2014/main" id="{C41AA61C-0724-4428-91AB-409DEFBDB9EF}"/>
                </a:ext>
              </a:extLst>
            </p:cNvPr>
            <p:cNvCxnSpPr/>
            <p:nvPr/>
          </p:nvCxnSpPr>
          <p:spPr>
            <a:xfrm>
              <a:off x="532029" y="1615281"/>
              <a:ext cx="0" cy="1725405"/>
            </a:xfrm>
            <a:prstGeom prst="line">
              <a:avLst/>
            </a:prstGeom>
            <a:noFill/>
            <a:ln w="57150" cap="flat" cmpd="sng" algn="ctr">
              <a:solidFill>
                <a:srgbClr val="063170"/>
              </a:solidFill>
              <a:prstDash val="solid"/>
              <a:miter lim="800000"/>
            </a:ln>
            <a:effectLst/>
          </p:spPr>
        </p:cxnSp>
        <p:sp>
          <p:nvSpPr>
            <p:cNvPr id="128" name="TextBox 127">
              <a:extLst>
                <a:ext uri="{FF2B5EF4-FFF2-40B4-BE49-F238E27FC236}">
                  <a16:creationId xmlns:a16="http://schemas.microsoft.com/office/drawing/2014/main" id="{FBF9476E-467C-440E-81B4-943E4F763FD9}"/>
                </a:ext>
              </a:extLst>
            </p:cNvPr>
            <p:cNvSpPr txBox="1"/>
            <p:nvPr/>
          </p:nvSpPr>
          <p:spPr>
            <a:xfrm>
              <a:off x="532029" y="2433310"/>
              <a:ext cx="1620957" cy="981807"/>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1519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Cortés arrives</a:t>
              </a:r>
              <a:br>
                <a:rPr kumimoji="0" lang="en-US" sz="1800" b="0" i="0" u="none" strike="noStrike" kern="0" cap="none" spc="0" normalizeH="0" baseline="0" noProof="0" dirty="0">
                  <a:ln>
                    <a:noFill/>
                  </a:ln>
                  <a:solidFill>
                    <a:prstClr val="black"/>
                  </a:solidFill>
                  <a:effectLst/>
                  <a:uLnTx/>
                  <a:uFillTx/>
                  <a:latin typeface="Arial"/>
                </a:rPr>
              </a:br>
              <a:r>
                <a:rPr kumimoji="0" lang="en-US" sz="1800" b="0" i="0" u="none" strike="noStrike" kern="0" cap="none" spc="0" normalizeH="0" baseline="0" noProof="0" dirty="0">
                  <a:ln>
                    <a:noFill/>
                  </a:ln>
                  <a:solidFill>
                    <a:prstClr val="black"/>
                  </a:solidFill>
                  <a:effectLst/>
                  <a:uLnTx/>
                  <a:uFillTx/>
                  <a:latin typeface="Arial"/>
                </a:rPr>
                <a:t>in Mexico</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29" name="Group 128">
            <a:extLst>
              <a:ext uri="{FF2B5EF4-FFF2-40B4-BE49-F238E27FC236}">
                <a16:creationId xmlns:a16="http://schemas.microsoft.com/office/drawing/2014/main" id="{8160FFC5-6ABA-4C00-BB13-D74C1D0166DE}"/>
              </a:ext>
            </a:extLst>
          </p:cNvPr>
          <p:cNvGrpSpPr/>
          <p:nvPr/>
        </p:nvGrpSpPr>
        <p:grpSpPr>
          <a:xfrm>
            <a:off x="6553050" y="581231"/>
            <a:ext cx="1881434" cy="2408031"/>
            <a:chOff x="-1349405" y="1542256"/>
            <a:chExt cx="1881434" cy="2408031"/>
          </a:xfrm>
        </p:grpSpPr>
        <p:cxnSp>
          <p:nvCxnSpPr>
            <p:cNvPr id="130" name="Straight Connector 129">
              <a:extLst>
                <a:ext uri="{FF2B5EF4-FFF2-40B4-BE49-F238E27FC236}">
                  <a16:creationId xmlns:a16="http://schemas.microsoft.com/office/drawing/2014/main" id="{373F4BE9-9035-4A22-8B46-2B05ADFA7D57}"/>
                </a:ext>
              </a:extLst>
            </p:cNvPr>
            <p:cNvCxnSpPr/>
            <p:nvPr/>
          </p:nvCxnSpPr>
          <p:spPr>
            <a:xfrm>
              <a:off x="532029" y="1615281"/>
              <a:ext cx="0" cy="2335006"/>
            </a:xfrm>
            <a:prstGeom prst="line">
              <a:avLst/>
            </a:prstGeom>
            <a:noFill/>
            <a:ln w="57150" cap="flat" cmpd="sng" algn="ctr">
              <a:solidFill>
                <a:srgbClr val="063170"/>
              </a:solidFill>
              <a:prstDash val="solid"/>
              <a:miter lim="800000"/>
            </a:ln>
            <a:effectLst/>
          </p:spPr>
        </p:cxnSp>
        <p:sp>
          <p:nvSpPr>
            <p:cNvPr id="131" name="TextBox 130">
              <a:extLst>
                <a:ext uri="{FF2B5EF4-FFF2-40B4-BE49-F238E27FC236}">
                  <a16:creationId xmlns:a16="http://schemas.microsoft.com/office/drawing/2014/main" id="{A7D8F0E1-E16E-4EFC-AF96-7ACD760A47D5}"/>
                </a:ext>
              </a:extLst>
            </p:cNvPr>
            <p:cNvSpPr txBox="1"/>
            <p:nvPr/>
          </p:nvSpPr>
          <p:spPr>
            <a:xfrm>
              <a:off x="-1349405" y="1542256"/>
              <a:ext cx="1877502" cy="981807"/>
            </a:xfrm>
            <a:prstGeom prst="rect">
              <a:avLst/>
            </a:prstGeom>
            <a:noFill/>
          </p:spPr>
          <p:txBody>
            <a:bodyPr wrap="none" rtlCol="0">
              <a:spAutoFit/>
            </a:bodyPr>
            <a:lstStyle/>
            <a:p>
              <a:pPr marL="0" marR="0" lvl="0" indent="0" algn="r"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1588</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algn="r"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Defeat of the</a:t>
              </a:r>
              <a:br>
                <a:rPr kumimoji="0" lang="en-US" sz="1800" b="0" i="0" u="none" strike="noStrike" kern="0" cap="none" spc="0" normalizeH="0" baseline="0" noProof="0" dirty="0">
                  <a:ln>
                    <a:noFill/>
                  </a:ln>
                  <a:solidFill>
                    <a:prstClr val="black"/>
                  </a:solidFill>
                  <a:effectLst/>
                  <a:uLnTx/>
                  <a:uFillTx/>
                  <a:latin typeface="Arial"/>
                </a:rPr>
              </a:br>
              <a:r>
                <a:rPr kumimoji="0" lang="en-US" sz="1800" b="0" i="0" u="none" strike="noStrike" kern="0" cap="none" spc="0" normalizeH="0" baseline="0" noProof="0" dirty="0">
                  <a:ln>
                    <a:noFill/>
                  </a:ln>
                  <a:solidFill>
                    <a:prstClr val="black"/>
                  </a:solidFill>
                  <a:effectLst/>
                  <a:uLnTx/>
                  <a:uFillTx/>
                  <a:latin typeface="Arial"/>
                </a:rPr>
                <a:t>Spanish Armada</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32" name="Group 131">
            <a:extLst>
              <a:ext uri="{FF2B5EF4-FFF2-40B4-BE49-F238E27FC236}">
                <a16:creationId xmlns:a16="http://schemas.microsoft.com/office/drawing/2014/main" id="{61225810-B9CC-49D8-AC9B-7FB78859BE30}"/>
              </a:ext>
            </a:extLst>
          </p:cNvPr>
          <p:cNvGrpSpPr/>
          <p:nvPr/>
        </p:nvGrpSpPr>
        <p:grpSpPr>
          <a:xfrm>
            <a:off x="611186" y="553450"/>
            <a:ext cx="3916457" cy="2435812"/>
            <a:chOff x="532029" y="1542256"/>
            <a:chExt cx="3916457" cy="2435812"/>
          </a:xfrm>
        </p:grpSpPr>
        <p:cxnSp>
          <p:nvCxnSpPr>
            <p:cNvPr id="133" name="Straight Connector 132">
              <a:extLst>
                <a:ext uri="{FF2B5EF4-FFF2-40B4-BE49-F238E27FC236}">
                  <a16:creationId xmlns:a16="http://schemas.microsoft.com/office/drawing/2014/main" id="{BD1CF3F9-68A4-4F29-BCCE-0916F7540F9A}"/>
                </a:ext>
              </a:extLst>
            </p:cNvPr>
            <p:cNvCxnSpPr/>
            <p:nvPr/>
          </p:nvCxnSpPr>
          <p:spPr>
            <a:xfrm>
              <a:off x="532029" y="1615281"/>
              <a:ext cx="0" cy="2362787"/>
            </a:xfrm>
            <a:prstGeom prst="line">
              <a:avLst/>
            </a:prstGeom>
            <a:noFill/>
            <a:ln w="57150" cap="flat" cmpd="sng" algn="ctr">
              <a:solidFill>
                <a:srgbClr val="063170"/>
              </a:solidFill>
              <a:prstDash val="solid"/>
              <a:miter lim="800000"/>
            </a:ln>
            <a:effectLst/>
          </p:spPr>
        </p:cxnSp>
        <p:sp>
          <p:nvSpPr>
            <p:cNvPr id="134" name="TextBox 133">
              <a:extLst>
                <a:ext uri="{FF2B5EF4-FFF2-40B4-BE49-F238E27FC236}">
                  <a16:creationId xmlns:a16="http://schemas.microsoft.com/office/drawing/2014/main" id="{0F10DD7B-A1B9-4B5B-9CFA-1398E3804A0C}"/>
                </a:ext>
              </a:extLst>
            </p:cNvPr>
            <p:cNvSpPr txBox="1"/>
            <p:nvPr/>
          </p:nvSpPr>
          <p:spPr>
            <a:xfrm>
              <a:off x="532029" y="1542256"/>
              <a:ext cx="3916457"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1488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Dias rounds the Cape of Good Hope</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35" name="Group 134">
            <a:extLst>
              <a:ext uri="{FF2B5EF4-FFF2-40B4-BE49-F238E27FC236}">
                <a16:creationId xmlns:a16="http://schemas.microsoft.com/office/drawing/2014/main" id="{74C24D49-D65E-4394-84A4-667EBA343E3F}"/>
              </a:ext>
            </a:extLst>
          </p:cNvPr>
          <p:cNvGrpSpPr/>
          <p:nvPr/>
        </p:nvGrpSpPr>
        <p:grpSpPr>
          <a:xfrm>
            <a:off x="1453063" y="3567271"/>
            <a:ext cx="2621230" cy="2613646"/>
            <a:chOff x="532029" y="790838"/>
            <a:chExt cx="2621230" cy="2613646"/>
          </a:xfrm>
        </p:grpSpPr>
        <p:cxnSp>
          <p:nvCxnSpPr>
            <p:cNvPr id="136" name="Straight Connector 135">
              <a:extLst>
                <a:ext uri="{FF2B5EF4-FFF2-40B4-BE49-F238E27FC236}">
                  <a16:creationId xmlns:a16="http://schemas.microsoft.com/office/drawing/2014/main" id="{44147E06-C9BE-4F27-AA3B-28BA99CD007E}"/>
                </a:ext>
              </a:extLst>
            </p:cNvPr>
            <p:cNvCxnSpPr/>
            <p:nvPr/>
          </p:nvCxnSpPr>
          <p:spPr>
            <a:xfrm>
              <a:off x="532029" y="790838"/>
              <a:ext cx="0" cy="2549848"/>
            </a:xfrm>
            <a:prstGeom prst="line">
              <a:avLst/>
            </a:prstGeom>
            <a:noFill/>
            <a:ln w="57150" cap="flat" cmpd="sng" algn="ctr">
              <a:solidFill>
                <a:srgbClr val="063170"/>
              </a:solidFill>
              <a:prstDash val="solid"/>
              <a:miter lim="800000"/>
            </a:ln>
            <a:effectLst/>
          </p:spPr>
        </p:cxnSp>
        <p:sp>
          <p:nvSpPr>
            <p:cNvPr id="137" name="TextBox 136">
              <a:extLst>
                <a:ext uri="{FF2B5EF4-FFF2-40B4-BE49-F238E27FC236}">
                  <a16:creationId xmlns:a16="http://schemas.microsoft.com/office/drawing/2014/main" id="{C528D251-931C-4203-A57A-DC59F10D85BB}"/>
                </a:ext>
              </a:extLst>
            </p:cNvPr>
            <p:cNvSpPr txBox="1"/>
            <p:nvPr/>
          </p:nvSpPr>
          <p:spPr>
            <a:xfrm>
              <a:off x="532029" y="2422677"/>
              <a:ext cx="2621230" cy="981807"/>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1498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Da Gama reaches India</a:t>
              </a:r>
              <a:br>
                <a:rPr kumimoji="0" lang="en-US" sz="1800" b="0" i="0" u="none" strike="noStrike" kern="0" cap="none" spc="0" normalizeH="0" baseline="0" noProof="0" dirty="0">
                  <a:ln>
                    <a:noFill/>
                  </a:ln>
                  <a:solidFill>
                    <a:prstClr val="black"/>
                  </a:solidFill>
                  <a:effectLst/>
                  <a:uLnTx/>
                  <a:uFillTx/>
                  <a:latin typeface="Arial"/>
                </a:rPr>
              </a:br>
              <a:r>
                <a:rPr kumimoji="0" lang="en-US" sz="1800" b="0" i="0" u="none" strike="noStrike" kern="0" cap="none" spc="0" normalizeH="0" baseline="0" noProof="0" dirty="0">
                  <a:ln>
                    <a:noFill/>
                  </a:ln>
                  <a:solidFill>
                    <a:prstClr val="black"/>
                  </a:solidFill>
                  <a:effectLst/>
                  <a:uLnTx/>
                  <a:uFillTx/>
                  <a:latin typeface="Arial"/>
                </a:rPr>
                <a:t>by sailing around Africa</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38" name="Group 137">
            <a:extLst>
              <a:ext uri="{FF2B5EF4-FFF2-40B4-BE49-F238E27FC236}">
                <a16:creationId xmlns:a16="http://schemas.microsoft.com/office/drawing/2014/main" id="{41DA853C-7A90-4A0D-9F4A-D1DA306DA20F}"/>
              </a:ext>
            </a:extLst>
          </p:cNvPr>
          <p:cNvGrpSpPr/>
          <p:nvPr/>
        </p:nvGrpSpPr>
        <p:grpSpPr>
          <a:xfrm>
            <a:off x="8442104" y="1502489"/>
            <a:ext cx="1473606" cy="1486773"/>
            <a:chOff x="-941577" y="1542256"/>
            <a:chExt cx="1473606" cy="1486773"/>
          </a:xfrm>
        </p:grpSpPr>
        <p:cxnSp>
          <p:nvCxnSpPr>
            <p:cNvPr id="139" name="Straight Connector 138">
              <a:extLst>
                <a:ext uri="{FF2B5EF4-FFF2-40B4-BE49-F238E27FC236}">
                  <a16:creationId xmlns:a16="http://schemas.microsoft.com/office/drawing/2014/main" id="{002C3762-8063-4C87-992D-79B412A13F49}"/>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40" name="TextBox 139">
              <a:extLst>
                <a:ext uri="{FF2B5EF4-FFF2-40B4-BE49-F238E27FC236}">
                  <a16:creationId xmlns:a16="http://schemas.microsoft.com/office/drawing/2014/main" id="{97AB743A-14D6-4B99-95C5-086DB43E6B2F}"/>
                </a:ext>
              </a:extLst>
            </p:cNvPr>
            <p:cNvSpPr txBox="1"/>
            <p:nvPr/>
          </p:nvSpPr>
          <p:spPr>
            <a:xfrm>
              <a:off x="-941577" y="1542256"/>
              <a:ext cx="1467068" cy="981807"/>
            </a:xfrm>
            <a:prstGeom prst="rect">
              <a:avLst/>
            </a:prstGeom>
            <a:noFill/>
          </p:spPr>
          <p:txBody>
            <a:bodyPr wrap="none" rtlCol="0">
              <a:spAutoFit/>
            </a:bodyPr>
            <a:lstStyle/>
            <a:p>
              <a:pPr marL="0" marR="0" lvl="0" indent="0" algn="r"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1607</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algn="r"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Founding of </a:t>
              </a:r>
              <a:br>
                <a:rPr kumimoji="0" lang="en-US" sz="1800" b="0" i="0" u="none" strike="noStrike" kern="0" cap="none" spc="0" normalizeH="0" baseline="0" noProof="0" dirty="0">
                  <a:ln>
                    <a:noFill/>
                  </a:ln>
                  <a:solidFill>
                    <a:prstClr val="black"/>
                  </a:solidFill>
                  <a:effectLst/>
                  <a:uLnTx/>
                  <a:uFillTx/>
                  <a:latin typeface="Arial"/>
                </a:rPr>
              </a:br>
              <a:r>
                <a:rPr kumimoji="0" lang="en-US" sz="1800" b="0" i="0" u="none" strike="noStrike" kern="0" cap="none" spc="0" normalizeH="0" baseline="0" noProof="0" dirty="0">
                  <a:ln>
                    <a:noFill/>
                  </a:ln>
                  <a:solidFill>
                    <a:prstClr val="black"/>
                  </a:solidFill>
                  <a:effectLst/>
                  <a:uLnTx/>
                  <a:uFillTx/>
                  <a:latin typeface="Arial"/>
                </a:rPr>
                <a:t>Jamestown</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41" name="Group 140">
            <a:extLst>
              <a:ext uri="{FF2B5EF4-FFF2-40B4-BE49-F238E27FC236}">
                <a16:creationId xmlns:a16="http://schemas.microsoft.com/office/drawing/2014/main" id="{9E730E88-460E-4C5F-B4C8-04B387949620}"/>
              </a:ext>
            </a:extLst>
          </p:cNvPr>
          <p:cNvGrpSpPr/>
          <p:nvPr/>
        </p:nvGrpSpPr>
        <p:grpSpPr>
          <a:xfrm>
            <a:off x="7460880" y="3567271"/>
            <a:ext cx="3463449" cy="1753433"/>
            <a:chOff x="-2931420" y="1615281"/>
            <a:chExt cx="3463449" cy="1753433"/>
          </a:xfrm>
        </p:grpSpPr>
        <p:cxnSp>
          <p:nvCxnSpPr>
            <p:cNvPr id="142" name="Straight Connector 141">
              <a:extLst>
                <a:ext uri="{FF2B5EF4-FFF2-40B4-BE49-F238E27FC236}">
                  <a16:creationId xmlns:a16="http://schemas.microsoft.com/office/drawing/2014/main" id="{7C030DA8-C354-4A32-88C4-46521A62431D}"/>
                </a:ext>
              </a:extLst>
            </p:cNvPr>
            <p:cNvCxnSpPr/>
            <p:nvPr/>
          </p:nvCxnSpPr>
          <p:spPr>
            <a:xfrm>
              <a:off x="532029" y="1615281"/>
              <a:ext cx="0" cy="1725405"/>
            </a:xfrm>
            <a:prstGeom prst="line">
              <a:avLst/>
            </a:prstGeom>
            <a:noFill/>
            <a:ln w="57150" cap="flat" cmpd="sng" algn="ctr">
              <a:solidFill>
                <a:srgbClr val="063170"/>
              </a:solidFill>
              <a:prstDash val="solid"/>
              <a:miter lim="800000"/>
            </a:ln>
            <a:effectLst/>
          </p:spPr>
        </p:cxnSp>
        <p:sp>
          <p:nvSpPr>
            <p:cNvPr id="143" name="TextBox 142">
              <a:extLst>
                <a:ext uri="{FF2B5EF4-FFF2-40B4-BE49-F238E27FC236}">
                  <a16:creationId xmlns:a16="http://schemas.microsoft.com/office/drawing/2014/main" id="{98A46826-A734-4A15-B11A-30E49D12BD33}"/>
                </a:ext>
              </a:extLst>
            </p:cNvPr>
            <p:cNvSpPr txBox="1"/>
            <p:nvPr/>
          </p:nvSpPr>
          <p:spPr>
            <a:xfrm>
              <a:off x="-2931420" y="2622356"/>
              <a:ext cx="3463449" cy="746358"/>
            </a:xfrm>
            <a:prstGeom prst="rect">
              <a:avLst/>
            </a:prstGeom>
            <a:noFill/>
          </p:spPr>
          <p:txBody>
            <a:bodyPr wrap="none" rtlCol="0">
              <a:spAutoFit/>
            </a:bodyPr>
            <a:lstStyle/>
            <a:p>
              <a:pPr marL="0" marR="0" lvl="0" indent="0" algn="r"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1620</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algn="r"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Pilgrims come to the New World</a:t>
              </a:r>
              <a:endParaRPr kumimoji="0" lang="en-US" sz="6000" b="0" i="0" u="none" strike="noStrike" kern="0" cap="none" spc="0" normalizeH="0" baseline="0" noProof="0" dirty="0">
                <a:ln>
                  <a:noFill/>
                </a:ln>
                <a:solidFill>
                  <a:prstClr val="black"/>
                </a:solidFill>
                <a:effectLst/>
                <a:uLnTx/>
                <a:uFillTx/>
                <a:latin typeface="Arial"/>
              </a:endParaRPr>
            </a:p>
          </p:txBody>
        </p:sp>
      </p:grpSp>
    </p:spTree>
    <p:extLst>
      <p:ext uri="{BB962C8B-B14F-4D97-AF65-F5344CB8AC3E}">
        <p14:creationId xmlns:p14="http://schemas.microsoft.com/office/powerpoint/2010/main" val="394670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500"/>
                                        <p:tgtEl>
                                          <p:spTgt spid="12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2"/>
                                        </p:tgtEl>
                                        <p:attrNameLst>
                                          <p:attrName>style.visibility</p:attrName>
                                        </p:attrNameLst>
                                      </p:cBhvr>
                                      <p:to>
                                        <p:strVal val="visible"/>
                                      </p:to>
                                    </p:set>
                                    <p:animEffect transition="in" filter="wipe(left)">
                                      <p:cBhvr>
                                        <p:cTn id="25" dur="500"/>
                                        <p:tgtEl>
                                          <p:spTgt spid="1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6"/>
                                        </p:tgtEl>
                                        <p:attrNameLst>
                                          <p:attrName>style.visibility</p:attrName>
                                        </p:attrNameLst>
                                      </p:cBhvr>
                                      <p:to>
                                        <p:strVal val="visible"/>
                                      </p:to>
                                    </p:set>
                                    <p:animEffect transition="in" filter="fade">
                                      <p:cBhvr>
                                        <p:cTn id="30" dur="500"/>
                                        <p:tgtEl>
                                          <p:spTgt spid="1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9"/>
                                        </p:tgtEl>
                                        <p:attrNameLst>
                                          <p:attrName>style.visibility</p:attrName>
                                        </p:attrNameLst>
                                      </p:cBhvr>
                                      <p:to>
                                        <p:strVal val="visible"/>
                                      </p:to>
                                    </p:set>
                                    <p:animEffect transition="in" filter="fade">
                                      <p:cBhvr>
                                        <p:cTn id="35" dur="500"/>
                                        <p:tgtEl>
                                          <p:spTgt spid="1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8"/>
                                        </p:tgtEl>
                                        <p:attrNameLst>
                                          <p:attrName>style.visibility</p:attrName>
                                        </p:attrNameLst>
                                      </p:cBhvr>
                                      <p:to>
                                        <p:strVal val="visible"/>
                                      </p:to>
                                    </p:set>
                                    <p:animEffect transition="in" filter="fade">
                                      <p:cBhvr>
                                        <p:cTn id="40" dur="500"/>
                                        <p:tgtEl>
                                          <p:spTgt spid="13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1"/>
                                        </p:tgtEl>
                                        <p:attrNameLst>
                                          <p:attrName>style.visibility</p:attrName>
                                        </p:attrNameLst>
                                      </p:cBhvr>
                                      <p:to>
                                        <p:strVal val="visible"/>
                                      </p:to>
                                    </p:set>
                                    <p:animEffect transition="in" filter="fade">
                                      <p:cBhvr>
                                        <p:cTn id="4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9C306A1-9F3E-4960-B04A-C0F3E581FC21}"/>
              </a:ext>
            </a:extLst>
          </p:cNvPr>
          <p:cNvSpPr>
            <a:spLocks noGrp="1"/>
          </p:cNvSpPr>
          <p:nvPr>
            <p:ph idx="1"/>
          </p:nvPr>
        </p:nvSpPr>
        <p:spPr/>
        <p:txBody>
          <a:bodyPr/>
          <a:lstStyle/>
          <a:p>
            <a:r>
              <a:rPr lang="en-US" dirty="0">
                <a:solidFill>
                  <a:srgbClr val="FF0000"/>
                </a:solidFill>
              </a:rPr>
              <a:t>Mercantilists sought to achieve a “favorable balance of trade,” </a:t>
            </a:r>
            <a:r>
              <a:rPr lang="en-US" dirty="0"/>
              <a:t>that is, to export more than they imported, thereby collecting even more gold.</a:t>
            </a:r>
          </a:p>
        </p:txBody>
      </p:sp>
      <p:sp>
        <p:nvSpPr>
          <p:cNvPr id="2" name="Title 1">
            <a:extLst>
              <a:ext uri="{FF2B5EF4-FFF2-40B4-BE49-F238E27FC236}">
                <a16:creationId xmlns:a16="http://schemas.microsoft.com/office/drawing/2014/main" id="{1ACFC1B3-388A-4D75-BF83-FDDB79E0A43D}"/>
              </a:ext>
            </a:extLst>
          </p:cNvPr>
          <p:cNvSpPr>
            <a:spLocks noGrp="1"/>
          </p:cNvSpPr>
          <p:nvPr>
            <p:ph type="title"/>
          </p:nvPr>
        </p:nvSpPr>
        <p:spPr/>
        <p:txBody>
          <a:bodyPr/>
          <a:lstStyle/>
          <a:p>
            <a:r>
              <a:rPr lang="en-US" dirty="0"/>
              <a:t>China, Innovations, and Mercantilism</a:t>
            </a:r>
          </a:p>
        </p:txBody>
      </p:sp>
    </p:spTree>
    <p:extLst>
      <p:ext uri="{BB962C8B-B14F-4D97-AF65-F5344CB8AC3E}">
        <p14:creationId xmlns:p14="http://schemas.microsoft.com/office/powerpoint/2010/main" val="289360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68CE2-F497-4026-ABD2-F432771BDAA7}"/>
              </a:ext>
            </a:extLst>
          </p:cNvPr>
          <p:cNvSpPr>
            <a:spLocks noGrp="1"/>
          </p:cNvSpPr>
          <p:nvPr>
            <p:ph type="title"/>
          </p:nvPr>
        </p:nvSpPr>
        <p:spPr/>
        <p:txBody>
          <a:bodyPr/>
          <a:lstStyle/>
          <a:p>
            <a:r>
              <a:rPr lang="en-US"/>
              <a:t>Sugar and spice</a:t>
            </a:r>
          </a:p>
        </p:txBody>
      </p:sp>
      <p:pic>
        <p:nvPicPr>
          <p:cNvPr id="5" name="Picture Placeholder 3">
            <a:extLst>
              <a:ext uri="{FF2B5EF4-FFF2-40B4-BE49-F238E27FC236}">
                <a16:creationId xmlns:a16="http://schemas.microsoft.com/office/drawing/2014/main" id="{DB8C8E00-0CBF-4D8F-BE7F-12EB2938AA11}"/>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p:pic>
      <p:sp>
        <p:nvSpPr>
          <p:cNvPr id="4" name="Content Placeholder 3">
            <a:extLst>
              <a:ext uri="{FF2B5EF4-FFF2-40B4-BE49-F238E27FC236}">
                <a16:creationId xmlns:a16="http://schemas.microsoft.com/office/drawing/2014/main" id="{51F8BED9-259A-4C2C-B029-5528AEE9E2AA}"/>
              </a:ext>
            </a:extLst>
          </p:cNvPr>
          <p:cNvSpPr>
            <a:spLocks noGrp="1"/>
          </p:cNvSpPr>
          <p:nvPr>
            <p:ph idx="10"/>
          </p:nvPr>
        </p:nvSpPr>
        <p:spPr/>
        <p:txBody>
          <a:bodyPr>
            <a:normAutofit/>
          </a:bodyPr>
          <a:lstStyle/>
          <a:p>
            <a:r>
              <a:rPr lang="en-US" dirty="0"/>
              <a:t>The Portuguese led the way in </a:t>
            </a:r>
            <a:r>
              <a:rPr lang="en-US" dirty="0">
                <a:solidFill>
                  <a:srgbClr val="FF0000"/>
                </a:solidFill>
              </a:rPr>
              <a:t>1488 when </a:t>
            </a:r>
            <a:r>
              <a:rPr lang="en-US" b="1" dirty="0">
                <a:solidFill>
                  <a:srgbClr val="FF0000"/>
                </a:solidFill>
              </a:rPr>
              <a:t>Bartolomeu Dias </a:t>
            </a:r>
            <a:r>
              <a:rPr lang="en-US" dirty="0">
                <a:solidFill>
                  <a:srgbClr val="FF0000"/>
                </a:solidFill>
              </a:rPr>
              <a:t>sailed southward along the west coast of Africa and rounded its southern cape</a:t>
            </a:r>
            <a:r>
              <a:rPr lang="en-US" dirty="0"/>
              <a:t>, which he optimistically called Good Hope. </a:t>
            </a:r>
          </a:p>
        </p:txBody>
      </p:sp>
      <p:sp>
        <p:nvSpPr>
          <p:cNvPr id="3" name="TextBox 2">
            <a:extLst>
              <a:ext uri="{FF2B5EF4-FFF2-40B4-BE49-F238E27FC236}">
                <a16:creationId xmlns:a16="http://schemas.microsoft.com/office/drawing/2014/main" id="{08B19EDB-3DFF-4F36-BA83-896EECCE1BEA}"/>
              </a:ext>
            </a:extLst>
          </p:cNvPr>
          <p:cNvSpPr txBox="1"/>
          <p:nvPr/>
        </p:nvSpPr>
        <p:spPr>
          <a:xfrm>
            <a:off x="0" y="5956801"/>
            <a:ext cx="272288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Bartolomeu Dias </a:t>
            </a:r>
          </a:p>
        </p:txBody>
      </p:sp>
    </p:spTree>
    <p:extLst>
      <p:ext uri="{BB962C8B-B14F-4D97-AF65-F5344CB8AC3E}">
        <p14:creationId xmlns:p14="http://schemas.microsoft.com/office/powerpoint/2010/main" val="44097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1F8BED9-259A-4C2C-B029-5528AEE9E2AA}"/>
              </a:ext>
            </a:extLst>
          </p:cNvPr>
          <p:cNvSpPr>
            <a:spLocks noGrp="1"/>
          </p:cNvSpPr>
          <p:nvPr>
            <p:ph idx="1"/>
          </p:nvPr>
        </p:nvSpPr>
        <p:spPr/>
        <p:txBody>
          <a:bodyPr>
            <a:normAutofit/>
          </a:bodyPr>
          <a:lstStyle/>
          <a:p>
            <a:r>
              <a:rPr lang="en-US" dirty="0"/>
              <a:t>A decade later, </a:t>
            </a:r>
            <a:r>
              <a:rPr lang="en-US" b="1" dirty="0">
                <a:solidFill>
                  <a:srgbClr val="FF0000"/>
                </a:solidFill>
              </a:rPr>
              <a:t>Vasco da Gama </a:t>
            </a:r>
            <a:r>
              <a:rPr lang="en-US" dirty="0">
                <a:solidFill>
                  <a:srgbClr val="FF0000"/>
                </a:solidFill>
              </a:rPr>
              <a:t>followed up Dias’s discovery by sailing to India.</a:t>
            </a:r>
          </a:p>
          <a:p>
            <a:r>
              <a:rPr lang="en-US" dirty="0"/>
              <a:t>Vasco da Gama returned to Portugal with a cargo of spices worth sixty times the cost of his expedition.</a:t>
            </a:r>
          </a:p>
        </p:txBody>
      </p:sp>
      <p:sp>
        <p:nvSpPr>
          <p:cNvPr id="2" name="Title 1">
            <a:extLst>
              <a:ext uri="{FF2B5EF4-FFF2-40B4-BE49-F238E27FC236}">
                <a16:creationId xmlns:a16="http://schemas.microsoft.com/office/drawing/2014/main" id="{60668CE2-F497-4026-ABD2-F432771BDAA7}"/>
              </a:ext>
            </a:extLst>
          </p:cNvPr>
          <p:cNvSpPr>
            <a:spLocks noGrp="1"/>
          </p:cNvSpPr>
          <p:nvPr>
            <p:ph type="title"/>
          </p:nvPr>
        </p:nvSpPr>
        <p:spPr/>
        <p:txBody>
          <a:bodyPr/>
          <a:lstStyle/>
          <a:p>
            <a:r>
              <a:rPr lang="en-US"/>
              <a:t>Sugar and spice</a:t>
            </a:r>
          </a:p>
        </p:txBody>
      </p:sp>
    </p:spTree>
    <p:extLst>
      <p:ext uri="{BB962C8B-B14F-4D97-AF65-F5344CB8AC3E}">
        <p14:creationId xmlns:p14="http://schemas.microsoft.com/office/powerpoint/2010/main" val="277644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A8C9A-7579-4151-BFC2-7E62741C3431}"/>
              </a:ext>
            </a:extLst>
          </p:cNvPr>
          <p:cNvSpPr>
            <a:spLocks noGrp="1"/>
          </p:cNvSpPr>
          <p:nvPr>
            <p:ph type="title"/>
          </p:nvPr>
        </p:nvSpPr>
        <p:spPr/>
        <p:txBody>
          <a:bodyPr/>
          <a:lstStyle/>
          <a:p>
            <a:r>
              <a:rPr lang="en-US" dirty="0"/>
              <a:t>Sugar and spice</a:t>
            </a:r>
          </a:p>
        </p:txBody>
      </p:sp>
      <p:sp>
        <p:nvSpPr>
          <p:cNvPr id="4" name="Content Placeholder 3">
            <a:extLst>
              <a:ext uri="{FF2B5EF4-FFF2-40B4-BE49-F238E27FC236}">
                <a16:creationId xmlns:a16="http://schemas.microsoft.com/office/drawing/2014/main" id="{266D8EB9-C496-4D4D-B136-1CF6EEA8FF3B}"/>
              </a:ext>
            </a:extLst>
          </p:cNvPr>
          <p:cNvSpPr>
            <a:spLocks noGrp="1"/>
          </p:cNvSpPr>
          <p:nvPr>
            <p:ph idx="10"/>
          </p:nvPr>
        </p:nvSpPr>
        <p:spPr/>
        <p:txBody>
          <a:bodyPr/>
          <a:lstStyle/>
          <a:p>
            <a:r>
              <a:rPr lang="en-US" dirty="0"/>
              <a:t>Spaniards looked in another direction for trade with Asia.</a:t>
            </a:r>
          </a:p>
          <a:p>
            <a:r>
              <a:rPr lang="en-US" b="1" dirty="0">
                <a:solidFill>
                  <a:srgbClr val="FF0000"/>
                </a:solidFill>
              </a:rPr>
              <a:t>Christopher Columbus </a:t>
            </a:r>
            <a:r>
              <a:rPr lang="en-US" dirty="0">
                <a:solidFill>
                  <a:srgbClr val="FF0000"/>
                </a:solidFill>
              </a:rPr>
              <a:t>reasoned that the shortest route to the East was west.</a:t>
            </a:r>
          </a:p>
        </p:txBody>
      </p:sp>
      <p:pic>
        <p:nvPicPr>
          <p:cNvPr id="6" name="Picture Placeholder 4">
            <a:extLst>
              <a:ext uri="{FF2B5EF4-FFF2-40B4-BE49-F238E27FC236}">
                <a16:creationId xmlns:a16="http://schemas.microsoft.com/office/drawing/2014/main" id="{82B33D5A-6544-4FF4-8711-6FEB352BB236}"/>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0" y="1819275"/>
            <a:ext cx="4845050" cy="5038725"/>
          </a:xfrm>
        </p:spPr>
      </p:pic>
      <p:sp>
        <p:nvSpPr>
          <p:cNvPr id="5" name="TextBox 4">
            <a:extLst>
              <a:ext uri="{FF2B5EF4-FFF2-40B4-BE49-F238E27FC236}">
                <a16:creationId xmlns:a16="http://schemas.microsoft.com/office/drawing/2014/main" id="{F08F7B6F-CD80-419C-87C3-5574B7EF27CD}"/>
              </a:ext>
            </a:extLst>
          </p:cNvPr>
          <p:cNvSpPr txBox="1"/>
          <p:nvPr/>
        </p:nvSpPr>
        <p:spPr>
          <a:xfrm>
            <a:off x="0" y="5956801"/>
            <a:ext cx="34544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Christopher Columbus</a:t>
            </a:r>
          </a:p>
        </p:txBody>
      </p:sp>
    </p:spTree>
    <p:extLst>
      <p:ext uri="{BB962C8B-B14F-4D97-AF65-F5344CB8AC3E}">
        <p14:creationId xmlns:p14="http://schemas.microsoft.com/office/powerpoint/2010/main" val="174686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F5EB8-AB42-47FD-8F4A-176C0A4B1B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B3AE79A-6B95-44C3-B0A5-80E2F3E606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49FE10-080D-48D7-80FF-9A64D270AD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C1D6BC-F40E-4E8B-B2D7-FF5602B5CB8F}"/>
              </a:ext>
            </a:extLst>
          </p:cNvPr>
          <p:cNvSpPr txBox="1"/>
          <p:nvPr/>
        </p:nvSpPr>
        <p:spPr>
          <a:xfrm>
            <a:off x="7865806" y="2194560"/>
            <a:ext cx="4001729"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3000" cap="all" spc="150" dirty="0">
                <a:solidFill>
                  <a:schemeClr val="tx2"/>
                </a:solidFill>
                <a:latin typeface="Arial" panose="020B0604020202020204" pitchFamily="34" charset="0"/>
                <a:ea typeface="+mj-ea"/>
                <a:cs typeface="Arial" panose="020B0604020202020204" pitchFamily="34" charset="0"/>
              </a:rPr>
              <a:t>Columbus petitioning Queen Isabella</a:t>
            </a:r>
          </a:p>
        </p:txBody>
      </p:sp>
      <p:sp>
        <p:nvSpPr>
          <p:cNvPr id="14" name="Rectangle 13">
            <a:extLst>
              <a:ext uri="{FF2B5EF4-FFF2-40B4-BE49-F238E27FC236}">
                <a16:creationId xmlns:a16="http://schemas.microsoft.com/office/drawing/2014/main" id="{60A9E987-6859-4A62-922F-51B47D50D7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2" name="Picture Placeholder 3" descr="A group of people posing for the camera&#10;&#10;Description automatically generated">
            <a:extLst>
              <a:ext uri="{FF2B5EF4-FFF2-40B4-BE49-F238E27FC236}">
                <a16:creationId xmlns:a16="http://schemas.microsoft.com/office/drawing/2014/main" id="{58023CCF-ED06-493E-87CB-A47E5F303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75" y="1066358"/>
            <a:ext cx="6266001" cy="4683837"/>
          </a:xfrm>
          <a:prstGeom prst="rect">
            <a:avLst/>
          </a:prstGeom>
        </p:spPr>
      </p:pic>
    </p:spTree>
    <p:extLst>
      <p:ext uri="{BB962C8B-B14F-4D97-AF65-F5344CB8AC3E}">
        <p14:creationId xmlns:p14="http://schemas.microsoft.com/office/powerpoint/2010/main" val="763492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6D8EB9-C496-4D4D-B136-1CF6EEA8FF3B}"/>
              </a:ext>
            </a:extLst>
          </p:cNvPr>
          <p:cNvSpPr>
            <a:spLocks noGrp="1"/>
          </p:cNvSpPr>
          <p:nvPr>
            <p:ph idx="1"/>
          </p:nvPr>
        </p:nvSpPr>
        <p:spPr/>
        <p:txBody>
          <a:bodyPr/>
          <a:lstStyle/>
          <a:p>
            <a:r>
              <a:rPr lang="en-US" dirty="0">
                <a:solidFill>
                  <a:srgbClr val="FF0000"/>
                </a:solidFill>
              </a:rPr>
              <a:t>Columbus sailed west and landed in the Bahamas.</a:t>
            </a:r>
          </a:p>
          <a:p>
            <a:r>
              <a:rPr lang="en-US" dirty="0"/>
              <a:t>Columbus was </a:t>
            </a:r>
            <a:r>
              <a:rPr lang="en-US" dirty="0">
                <a:solidFill>
                  <a:srgbClr val="FF0000"/>
                </a:solidFill>
              </a:rPr>
              <a:t>certain that he was on an island of the Indies, off the coast of mainland Asia; thus, he called the people </a:t>
            </a:r>
            <a:r>
              <a:rPr lang="en-US" i="1" dirty="0">
                <a:solidFill>
                  <a:srgbClr val="FF0000"/>
                </a:solidFill>
              </a:rPr>
              <a:t>los </a:t>
            </a:r>
            <a:r>
              <a:rPr lang="en-US" i="1" dirty="0" err="1">
                <a:solidFill>
                  <a:srgbClr val="FF0000"/>
                </a:solidFill>
              </a:rPr>
              <a:t>indios</a:t>
            </a:r>
            <a:r>
              <a:rPr lang="en-US" dirty="0">
                <a:solidFill>
                  <a:srgbClr val="FF0000"/>
                </a:solidFill>
              </a:rPr>
              <a:t>—Indians.</a:t>
            </a:r>
          </a:p>
          <a:p>
            <a:r>
              <a:rPr lang="en-US" b="1" dirty="0">
                <a:solidFill>
                  <a:srgbClr val="FF0000"/>
                </a:solidFill>
              </a:rPr>
              <a:t>Amerigo Vespucci </a:t>
            </a:r>
            <a:r>
              <a:rPr lang="en-US" dirty="0">
                <a:solidFill>
                  <a:srgbClr val="FF0000"/>
                </a:solidFill>
              </a:rPr>
              <a:t>made at least two voyages to the Caribbean and South America.</a:t>
            </a:r>
          </a:p>
          <a:p>
            <a:r>
              <a:rPr lang="en-US" dirty="0">
                <a:solidFill>
                  <a:srgbClr val="FF0000"/>
                </a:solidFill>
              </a:rPr>
              <a:t>In 1507 a German mapmaker named this area not Columbus, but “America” in honor of Amerigo.</a:t>
            </a:r>
          </a:p>
          <a:p>
            <a:endParaRPr lang="en-US" dirty="0"/>
          </a:p>
        </p:txBody>
      </p:sp>
      <p:sp>
        <p:nvSpPr>
          <p:cNvPr id="2" name="Title 1">
            <a:extLst>
              <a:ext uri="{FF2B5EF4-FFF2-40B4-BE49-F238E27FC236}">
                <a16:creationId xmlns:a16="http://schemas.microsoft.com/office/drawing/2014/main" id="{B75A8C9A-7579-4151-BFC2-7E62741C3431}"/>
              </a:ext>
            </a:extLst>
          </p:cNvPr>
          <p:cNvSpPr>
            <a:spLocks noGrp="1"/>
          </p:cNvSpPr>
          <p:nvPr>
            <p:ph type="title"/>
          </p:nvPr>
        </p:nvSpPr>
        <p:spPr/>
        <p:txBody>
          <a:bodyPr/>
          <a:lstStyle/>
          <a:p>
            <a:r>
              <a:rPr lang="en-US" dirty="0"/>
              <a:t>Sugar and spice</a:t>
            </a:r>
          </a:p>
        </p:txBody>
      </p:sp>
    </p:spTree>
    <p:extLst>
      <p:ext uri="{BB962C8B-B14F-4D97-AF65-F5344CB8AC3E}">
        <p14:creationId xmlns:p14="http://schemas.microsoft.com/office/powerpoint/2010/main" val="77603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90A5-7BAB-4264-8174-17E42374FD09}"/>
              </a:ext>
            </a:extLst>
          </p:cNvPr>
          <p:cNvSpPr>
            <a:spLocks noGrp="1"/>
          </p:cNvSpPr>
          <p:nvPr>
            <p:ph type="title"/>
          </p:nvPr>
        </p:nvSpPr>
        <p:spPr/>
        <p:txBody>
          <a:bodyPr/>
          <a:lstStyle/>
          <a:p>
            <a:r>
              <a:rPr lang="en-US" dirty="0"/>
              <a:t>Sugar and spice</a:t>
            </a:r>
          </a:p>
        </p:txBody>
      </p:sp>
      <p:sp>
        <p:nvSpPr>
          <p:cNvPr id="4" name="Content Placeholder 3">
            <a:extLst>
              <a:ext uri="{FF2B5EF4-FFF2-40B4-BE49-F238E27FC236}">
                <a16:creationId xmlns:a16="http://schemas.microsoft.com/office/drawing/2014/main" id="{7CFD1314-F24F-4EF5-ACBF-C24E2FF97911}"/>
              </a:ext>
            </a:extLst>
          </p:cNvPr>
          <p:cNvSpPr>
            <a:spLocks noGrp="1"/>
          </p:cNvSpPr>
          <p:nvPr>
            <p:ph idx="10"/>
          </p:nvPr>
        </p:nvSpPr>
        <p:spPr/>
        <p:txBody>
          <a:bodyPr/>
          <a:lstStyle/>
          <a:p>
            <a:r>
              <a:rPr lang="en-US" dirty="0">
                <a:solidFill>
                  <a:srgbClr val="FF0000"/>
                </a:solidFill>
              </a:rPr>
              <a:t>In 1497, the Italian explorer Giovanni </a:t>
            </a:r>
            <a:r>
              <a:rPr lang="en-US" dirty="0" err="1">
                <a:solidFill>
                  <a:srgbClr val="FF0000"/>
                </a:solidFill>
              </a:rPr>
              <a:t>Caboto</a:t>
            </a:r>
            <a:r>
              <a:rPr lang="en-US" dirty="0">
                <a:solidFill>
                  <a:srgbClr val="FF0000"/>
                </a:solidFill>
              </a:rPr>
              <a:t>—known to the English for whom he sailed as </a:t>
            </a:r>
            <a:r>
              <a:rPr lang="en-US" b="1" dirty="0">
                <a:solidFill>
                  <a:srgbClr val="FF0000"/>
                </a:solidFill>
              </a:rPr>
              <a:t>John Cabot</a:t>
            </a:r>
            <a:r>
              <a:rPr lang="en-US" dirty="0">
                <a:solidFill>
                  <a:srgbClr val="FF0000"/>
                </a:solidFill>
              </a:rPr>
              <a:t>—reached Newfoundland in his search for a passage to China.</a:t>
            </a:r>
          </a:p>
        </p:txBody>
      </p:sp>
      <p:pic>
        <p:nvPicPr>
          <p:cNvPr id="8" name="Picture Placeholder 7">
            <a:extLst>
              <a:ext uri="{FF2B5EF4-FFF2-40B4-BE49-F238E27FC236}">
                <a16:creationId xmlns:a16="http://schemas.microsoft.com/office/drawing/2014/main" id="{C6E2009D-0CA9-4839-ACA0-41C0C9F9EFEC}"/>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1" y="1819072"/>
            <a:ext cx="4844374" cy="5038928"/>
          </a:xfrm>
          <a:prstGeom prst="rect">
            <a:avLst/>
          </a:prstGeom>
          <a:solidFill>
            <a:srgbClr val="BFBFBF"/>
          </a:solidFill>
          <a:ln w="76200">
            <a:noFill/>
            <a:miter lim="800000"/>
          </a:ln>
        </p:spPr>
      </p:pic>
      <p:sp>
        <p:nvSpPr>
          <p:cNvPr id="3" name="TextBox 2">
            <a:extLst>
              <a:ext uri="{FF2B5EF4-FFF2-40B4-BE49-F238E27FC236}">
                <a16:creationId xmlns:a16="http://schemas.microsoft.com/office/drawing/2014/main" id="{51ED82B5-FA80-4D1F-ACAA-25AB12BD35CC}"/>
              </a:ext>
            </a:extLst>
          </p:cNvPr>
          <p:cNvSpPr txBox="1"/>
          <p:nvPr/>
        </p:nvSpPr>
        <p:spPr>
          <a:xfrm>
            <a:off x="0" y="5956801"/>
            <a:ext cx="204216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Cabot</a:t>
            </a:r>
          </a:p>
        </p:txBody>
      </p:sp>
    </p:spTree>
    <p:extLst>
      <p:ext uri="{BB962C8B-B14F-4D97-AF65-F5344CB8AC3E}">
        <p14:creationId xmlns:p14="http://schemas.microsoft.com/office/powerpoint/2010/main" val="287262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CFD1314-F24F-4EF5-ACBF-C24E2FF97911}"/>
              </a:ext>
            </a:extLst>
          </p:cNvPr>
          <p:cNvSpPr>
            <a:spLocks noGrp="1"/>
          </p:cNvSpPr>
          <p:nvPr>
            <p:ph idx="1"/>
          </p:nvPr>
        </p:nvSpPr>
        <p:spPr/>
        <p:txBody>
          <a:bodyPr/>
          <a:lstStyle/>
          <a:p>
            <a:r>
              <a:rPr lang="en-US" b="1" dirty="0">
                <a:solidFill>
                  <a:srgbClr val="FF0000"/>
                </a:solidFill>
              </a:rPr>
              <a:t>Ferdinand Magellan </a:t>
            </a:r>
            <a:r>
              <a:rPr lang="en-US" dirty="0"/>
              <a:t>determined that he could reach the Spice Islands of the East by sailing south around the Americas.</a:t>
            </a:r>
          </a:p>
          <a:p>
            <a:r>
              <a:rPr lang="en-US" dirty="0"/>
              <a:t>Magellan died in the Philippines, but </a:t>
            </a:r>
            <a:r>
              <a:rPr lang="en-US" dirty="0">
                <a:solidFill>
                  <a:srgbClr val="FF0000"/>
                </a:solidFill>
              </a:rPr>
              <a:t>his crew was the first to </a:t>
            </a:r>
            <a:r>
              <a:rPr lang="en-US" b="1" dirty="0">
                <a:solidFill>
                  <a:srgbClr val="FF0000"/>
                </a:solidFill>
              </a:rPr>
              <a:t>circumnavigate</a:t>
            </a:r>
            <a:r>
              <a:rPr lang="en-US" dirty="0">
                <a:solidFill>
                  <a:srgbClr val="FF0000"/>
                </a:solidFill>
              </a:rPr>
              <a:t> the world!</a:t>
            </a:r>
          </a:p>
        </p:txBody>
      </p:sp>
      <p:sp>
        <p:nvSpPr>
          <p:cNvPr id="2" name="Title 1">
            <a:extLst>
              <a:ext uri="{FF2B5EF4-FFF2-40B4-BE49-F238E27FC236}">
                <a16:creationId xmlns:a16="http://schemas.microsoft.com/office/drawing/2014/main" id="{21D190A5-7BAB-4264-8174-17E42374FD09}"/>
              </a:ext>
            </a:extLst>
          </p:cNvPr>
          <p:cNvSpPr>
            <a:spLocks noGrp="1"/>
          </p:cNvSpPr>
          <p:nvPr>
            <p:ph type="title"/>
          </p:nvPr>
        </p:nvSpPr>
        <p:spPr/>
        <p:txBody>
          <a:bodyPr/>
          <a:lstStyle/>
          <a:p>
            <a:r>
              <a:rPr lang="en-US" dirty="0"/>
              <a:t>Sugar and spice</a:t>
            </a:r>
          </a:p>
        </p:txBody>
      </p:sp>
    </p:spTree>
    <p:extLst>
      <p:ext uri="{BB962C8B-B14F-4D97-AF65-F5344CB8AC3E}">
        <p14:creationId xmlns:p14="http://schemas.microsoft.com/office/powerpoint/2010/main" val="295466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A close up of a map&#10;&#10;Description automatically generated">
            <a:extLst>
              <a:ext uri="{FF2B5EF4-FFF2-40B4-BE49-F238E27FC236}">
                <a16:creationId xmlns:a16="http://schemas.microsoft.com/office/drawing/2014/main" id="{86AFFB52-95C7-4702-90F8-B6CF4695740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a:xfrm>
            <a:off x="814698" y="274826"/>
            <a:ext cx="10562605" cy="6308349"/>
          </a:xfrm>
          <a:prstGeom prst="rect">
            <a:avLst/>
          </a:prstGeom>
        </p:spPr>
      </p:pic>
      <p:sp>
        <p:nvSpPr>
          <p:cNvPr id="4" name="TextBox 3">
            <a:extLst>
              <a:ext uri="{FF2B5EF4-FFF2-40B4-BE49-F238E27FC236}">
                <a16:creationId xmlns:a16="http://schemas.microsoft.com/office/drawing/2014/main" id="{1D52E063-26F9-4CF3-A36F-4BC3DF0D6567}"/>
              </a:ext>
            </a:extLst>
          </p:cNvPr>
          <p:cNvSpPr txBox="1"/>
          <p:nvPr/>
        </p:nvSpPr>
        <p:spPr>
          <a:xfrm rot="16200000">
            <a:off x="10947135" y="5900847"/>
            <a:ext cx="1079142" cy="246221"/>
          </a:xfrm>
          <a:prstGeom prst="rect">
            <a:avLst/>
          </a:prstGeom>
          <a:noFill/>
        </p:spPr>
        <p:txBody>
          <a:bodyPr wrap="none" rtlCol="0">
            <a:spAutoFit/>
          </a:bodyPr>
          <a:lstStyle/>
          <a:p>
            <a:r>
              <a:rPr lang="en-US" sz="1000" dirty="0">
                <a:solidFill>
                  <a:schemeClr val="bg2"/>
                </a:solidFill>
                <a:latin typeface="Arial" panose="020B0604020202020204" pitchFamily="34" charset="0"/>
                <a:cs typeface="Arial" panose="020B0604020202020204" pitchFamily="34" charset="0"/>
              </a:rPr>
              <a:t>Map Resources</a:t>
            </a:r>
          </a:p>
        </p:txBody>
      </p:sp>
    </p:spTree>
    <p:extLst>
      <p:ext uri="{BB962C8B-B14F-4D97-AF65-F5344CB8AC3E}">
        <p14:creationId xmlns:p14="http://schemas.microsoft.com/office/powerpoint/2010/main" val="387556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D4E7-A9F6-4B55-AD5A-A56127931613}"/>
              </a:ext>
            </a:extLst>
          </p:cNvPr>
          <p:cNvSpPr>
            <a:spLocks noGrp="1"/>
          </p:cNvSpPr>
          <p:nvPr>
            <p:ph type="title"/>
          </p:nvPr>
        </p:nvSpPr>
        <p:spPr/>
        <p:txBody>
          <a:bodyPr/>
          <a:lstStyle/>
          <a:p>
            <a:r>
              <a:rPr lang="en-US" dirty="0"/>
              <a:t>Religious change</a:t>
            </a:r>
          </a:p>
        </p:txBody>
      </p:sp>
      <p:sp>
        <p:nvSpPr>
          <p:cNvPr id="4" name="Content Placeholder 3">
            <a:extLst>
              <a:ext uri="{FF2B5EF4-FFF2-40B4-BE49-F238E27FC236}">
                <a16:creationId xmlns:a16="http://schemas.microsoft.com/office/drawing/2014/main" id="{F9DF6FEF-AA57-4E2F-98BB-87A13B6BC05F}"/>
              </a:ext>
            </a:extLst>
          </p:cNvPr>
          <p:cNvSpPr>
            <a:spLocks noGrp="1"/>
          </p:cNvSpPr>
          <p:nvPr>
            <p:ph idx="10"/>
          </p:nvPr>
        </p:nvSpPr>
        <p:spPr>
          <a:xfrm>
            <a:off x="5084121" y="2076062"/>
            <a:ext cx="6781814" cy="4866998"/>
          </a:xfrm>
        </p:spPr>
        <p:txBody>
          <a:bodyPr>
            <a:normAutofit/>
          </a:bodyPr>
          <a:lstStyle/>
          <a:p>
            <a:r>
              <a:rPr lang="en-US" b="1" dirty="0">
                <a:solidFill>
                  <a:srgbClr val="FF0000"/>
                </a:solidFill>
              </a:rPr>
              <a:t>Martin Luther</a:t>
            </a:r>
            <a:r>
              <a:rPr lang="en-US" dirty="0">
                <a:solidFill>
                  <a:srgbClr val="FF0000"/>
                </a:solidFill>
              </a:rPr>
              <a:t> </a:t>
            </a:r>
            <a:r>
              <a:rPr lang="en-US" dirty="0"/>
              <a:t>stood against the corruptions of the Roman Catholic Church.</a:t>
            </a:r>
          </a:p>
          <a:p>
            <a:r>
              <a:rPr lang="en-US" dirty="0"/>
              <a:t>Luther </a:t>
            </a:r>
            <a:r>
              <a:rPr lang="en-US" dirty="0">
                <a:solidFill>
                  <a:srgbClr val="FF0000"/>
                </a:solidFill>
              </a:rPr>
              <a:t>preached that salvation was a work of God.</a:t>
            </a:r>
          </a:p>
          <a:p>
            <a:r>
              <a:rPr lang="en-US" dirty="0">
                <a:solidFill>
                  <a:srgbClr val="FF0000"/>
                </a:solidFill>
              </a:rPr>
              <a:t>The </a:t>
            </a:r>
            <a:r>
              <a:rPr lang="en-US" b="1" dirty="0">
                <a:solidFill>
                  <a:srgbClr val="FF0000"/>
                </a:solidFill>
              </a:rPr>
              <a:t>Protestant Reformation</a:t>
            </a:r>
            <a:r>
              <a:rPr lang="en-US" dirty="0">
                <a:solidFill>
                  <a:srgbClr val="FF0000"/>
                </a:solidFill>
              </a:rPr>
              <a:t> pressed for changes in the culture of Europe.</a:t>
            </a:r>
          </a:p>
          <a:p>
            <a:r>
              <a:rPr lang="en-US" dirty="0"/>
              <a:t>As the Reformation spread across Europe, theological battle lines often became actual battle lines.</a:t>
            </a:r>
          </a:p>
          <a:p>
            <a:endParaRPr lang="en-US" dirty="0"/>
          </a:p>
        </p:txBody>
      </p:sp>
      <p:sp>
        <p:nvSpPr>
          <p:cNvPr id="3" name="TextBox 2">
            <a:extLst>
              <a:ext uri="{FF2B5EF4-FFF2-40B4-BE49-F238E27FC236}">
                <a16:creationId xmlns:a16="http://schemas.microsoft.com/office/drawing/2014/main" id="{ECFADC83-8E52-4E23-9CD0-D286C17DFB6A}"/>
              </a:ext>
            </a:extLst>
          </p:cNvPr>
          <p:cNvSpPr txBox="1"/>
          <p:nvPr/>
        </p:nvSpPr>
        <p:spPr>
          <a:xfrm>
            <a:off x="0" y="5956801"/>
            <a:ext cx="23368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Martin Luther</a:t>
            </a:r>
          </a:p>
        </p:txBody>
      </p:sp>
    </p:spTree>
    <p:extLst>
      <p:ext uri="{BB962C8B-B14F-4D97-AF65-F5344CB8AC3E}">
        <p14:creationId xmlns:p14="http://schemas.microsoft.com/office/powerpoint/2010/main" val="152961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2476E4-506F-4609-B9A8-E3BDC7231BD1}"/>
              </a:ext>
            </a:extLst>
          </p:cNvPr>
          <p:cNvGrpSpPr/>
          <p:nvPr/>
        </p:nvGrpSpPr>
        <p:grpSpPr>
          <a:xfrm>
            <a:off x="-45561" y="2971641"/>
            <a:ext cx="12374880" cy="640080"/>
            <a:chOff x="-45561" y="2980531"/>
            <a:chExt cx="11795760" cy="640080"/>
          </a:xfrm>
        </p:grpSpPr>
        <p:sp>
          <p:nvSpPr>
            <p:cNvPr id="3" name="Rectangle 2">
              <a:extLst>
                <a:ext uri="{FF2B5EF4-FFF2-40B4-BE49-F238E27FC236}">
                  <a16:creationId xmlns:a16="http://schemas.microsoft.com/office/drawing/2014/main" id="{729F15D7-5DA6-43B1-AFF0-C621C8EFA3D5}"/>
                </a:ext>
              </a:extLst>
            </p:cNvPr>
            <p:cNvSpPr/>
            <p:nvPr/>
          </p:nvSpPr>
          <p:spPr>
            <a:xfrm>
              <a:off x="-45561" y="2980531"/>
              <a:ext cx="11795760" cy="640080"/>
            </a:xfrm>
            <a:prstGeom prst="rect">
              <a:avLst/>
            </a:prstGeom>
            <a:solidFill>
              <a:srgbClr val="06317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530BDFF-AE4E-4C52-95A8-9B980F66A60E}"/>
                </a:ext>
              </a:extLst>
            </p:cNvPr>
            <p:cNvSpPr/>
            <p:nvPr/>
          </p:nvSpPr>
          <p:spPr>
            <a:xfrm>
              <a:off x="-45561" y="3033871"/>
              <a:ext cx="11795760" cy="533400"/>
            </a:xfrm>
            <a:prstGeom prst="rect">
              <a:avLst/>
            </a:prstGeom>
            <a:solidFill>
              <a:srgbClr val="CBCBC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80ACA86D-6566-4CD3-9E65-372D63984BA2}"/>
              </a:ext>
            </a:extLst>
          </p:cNvPr>
          <p:cNvGrpSpPr/>
          <p:nvPr/>
        </p:nvGrpSpPr>
        <p:grpSpPr>
          <a:xfrm>
            <a:off x="599465" y="1177097"/>
            <a:ext cx="2441694" cy="1809072"/>
            <a:chOff x="532029" y="1219957"/>
            <a:chExt cx="2441694" cy="1809072"/>
          </a:xfrm>
        </p:grpSpPr>
        <p:cxnSp>
          <p:nvCxnSpPr>
            <p:cNvPr id="7" name="Straight Connector 6">
              <a:extLst>
                <a:ext uri="{FF2B5EF4-FFF2-40B4-BE49-F238E27FC236}">
                  <a16:creationId xmlns:a16="http://schemas.microsoft.com/office/drawing/2014/main" id="{4D2111B7-3D38-4F84-98CE-64EAAE09402F}"/>
                </a:ext>
              </a:extLst>
            </p:cNvPr>
            <p:cNvCxnSpPr/>
            <p:nvPr/>
          </p:nvCxnSpPr>
          <p:spPr>
            <a:xfrm>
              <a:off x="532029" y="1293892"/>
              <a:ext cx="0" cy="1735137"/>
            </a:xfrm>
            <a:prstGeom prst="line">
              <a:avLst/>
            </a:prstGeom>
            <a:noFill/>
            <a:ln w="57150" cap="flat" cmpd="sng" algn="ctr">
              <a:solidFill>
                <a:srgbClr val="063170"/>
              </a:solidFill>
              <a:prstDash val="solid"/>
              <a:miter lim="800000"/>
            </a:ln>
            <a:effectLst/>
          </p:spPr>
        </p:cxnSp>
        <p:sp>
          <p:nvSpPr>
            <p:cNvPr id="8" name="TextBox 7">
              <a:extLst>
                <a:ext uri="{FF2B5EF4-FFF2-40B4-BE49-F238E27FC236}">
                  <a16:creationId xmlns:a16="http://schemas.microsoft.com/office/drawing/2014/main" id="{555F2726-16DC-4CAA-A127-A5488AA444FB}"/>
                </a:ext>
              </a:extLst>
            </p:cNvPr>
            <p:cNvSpPr txBox="1"/>
            <p:nvPr/>
          </p:nvSpPr>
          <p:spPr>
            <a:xfrm>
              <a:off x="532029" y="1219957"/>
              <a:ext cx="2441694" cy="1217256"/>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1630–40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Great Migration </a:t>
              </a:r>
              <a:br>
                <a:rPr kumimoji="0" lang="en-US" sz="1800" b="0" i="0" u="none" strike="noStrike" kern="0" cap="none" spc="0" normalizeH="0" baseline="0" noProof="0" dirty="0">
                  <a:ln>
                    <a:noFill/>
                  </a:ln>
                  <a:solidFill>
                    <a:prstClr val="black"/>
                  </a:solidFill>
                  <a:effectLst/>
                  <a:uLnTx/>
                  <a:uFillTx/>
                  <a:latin typeface="Arial"/>
                </a:rPr>
              </a:br>
              <a:r>
                <a:rPr kumimoji="0" lang="en-US" sz="1800" b="0" i="0" u="none" strike="noStrike" kern="0" cap="none" spc="0" normalizeH="0" baseline="0" noProof="0" dirty="0">
                  <a:ln>
                    <a:noFill/>
                  </a:ln>
                  <a:solidFill>
                    <a:prstClr val="black"/>
                  </a:solidFill>
                  <a:effectLst/>
                  <a:uLnTx/>
                  <a:uFillTx/>
                  <a:latin typeface="Arial"/>
                </a:rPr>
                <a:t>of Puritans</a:t>
              </a:r>
              <a:br>
                <a:rPr kumimoji="0" lang="en-US" sz="1800" b="0" i="0" u="none" strike="noStrike" kern="0" cap="none" spc="0" normalizeH="0" baseline="0" noProof="0" dirty="0">
                  <a:ln>
                    <a:noFill/>
                  </a:ln>
                  <a:solidFill>
                    <a:prstClr val="black"/>
                  </a:solidFill>
                  <a:effectLst/>
                  <a:uLnTx/>
                  <a:uFillTx/>
                  <a:latin typeface="Arial"/>
                </a:rPr>
              </a:br>
              <a:r>
                <a:rPr kumimoji="0" lang="en-US" sz="1800" b="0" i="0" u="none" strike="noStrike" kern="0" cap="none" spc="0" normalizeH="0" baseline="0" noProof="0" dirty="0">
                  <a:ln>
                    <a:noFill/>
                  </a:ln>
                  <a:solidFill>
                    <a:prstClr val="black"/>
                  </a:solidFill>
                  <a:effectLst/>
                  <a:uLnTx/>
                  <a:uFillTx/>
                  <a:latin typeface="Arial"/>
                </a:rPr>
                <a:t>to Massachusetts Bay</a:t>
              </a:r>
              <a:endParaRPr kumimoji="0" lang="en-US" sz="6000" b="0" i="0" u="none" strike="noStrike" kern="0" cap="none" spc="0" normalizeH="0" baseline="0" noProof="0" dirty="0">
                <a:ln>
                  <a:noFill/>
                </a:ln>
                <a:solidFill>
                  <a:prstClr val="black"/>
                </a:solidFill>
                <a:effectLst/>
                <a:uLnTx/>
                <a:uFillTx/>
                <a:latin typeface="Arial"/>
              </a:endParaRPr>
            </a:p>
          </p:txBody>
        </p:sp>
      </p:grpSp>
      <p:sp>
        <p:nvSpPr>
          <p:cNvPr id="9" name="Rectangle 8">
            <a:extLst>
              <a:ext uri="{FF2B5EF4-FFF2-40B4-BE49-F238E27FC236}">
                <a16:creationId xmlns:a16="http://schemas.microsoft.com/office/drawing/2014/main" id="{4CB55918-2D38-4E9B-957D-31F576B142E4}"/>
              </a:ext>
            </a:extLst>
          </p:cNvPr>
          <p:cNvSpPr/>
          <p:nvPr/>
        </p:nvSpPr>
        <p:spPr>
          <a:xfrm>
            <a:off x="599465" y="2558179"/>
            <a:ext cx="780310" cy="427990"/>
          </a:xfrm>
          <a:prstGeom prst="rect">
            <a:avLst/>
          </a:prstGeom>
          <a:solidFill>
            <a:srgbClr val="06317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D58953B5-AA0A-4B00-869D-C7E023F9BE69}"/>
              </a:ext>
            </a:extLst>
          </p:cNvPr>
          <p:cNvGrpSpPr/>
          <p:nvPr/>
        </p:nvGrpSpPr>
        <p:grpSpPr>
          <a:xfrm>
            <a:off x="3274243" y="550357"/>
            <a:ext cx="3762568" cy="2435812"/>
            <a:chOff x="532029" y="1542256"/>
            <a:chExt cx="3762568" cy="2435812"/>
          </a:xfrm>
        </p:grpSpPr>
        <p:cxnSp>
          <p:nvCxnSpPr>
            <p:cNvPr id="11" name="Straight Connector 10">
              <a:extLst>
                <a:ext uri="{FF2B5EF4-FFF2-40B4-BE49-F238E27FC236}">
                  <a16:creationId xmlns:a16="http://schemas.microsoft.com/office/drawing/2014/main" id="{A3159DCA-1BC7-4B8D-849D-0967B07DC54D}"/>
                </a:ext>
              </a:extLst>
            </p:cNvPr>
            <p:cNvCxnSpPr/>
            <p:nvPr/>
          </p:nvCxnSpPr>
          <p:spPr>
            <a:xfrm>
              <a:off x="532029" y="1615281"/>
              <a:ext cx="0" cy="2362787"/>
            </a:xfrm>
            <a:prstGeom prst="line">
              <a:avLst/>
            </a:prstGeom>
            <a:noFill/>
            <a:ln w="57150" cap="flat" cmpd="sng" algn="ctr">
              <a:solidFill>
                <a:srgbClr val="063170"/>
              </a:solidFill>
              <a:prstDash val="solid"/>
              <a:miter lim="800000"/>
            </a:ln>
            <a:effectLst/>
          </p:spPr>
        </p:cxnSp>
        <p:sp>
          <p:nvSpPr>
            <p:cNvPr id="12" name="TextBox 11">
              <a:extLst>
                <a:ext uri="{FF2B5EF4-FFF2-40B4-BE49-F238E27FC236}">
                  <a16:creationId xmlns:a16="http://schemas.microsoft.com/office/drawing/2014/main" id="{573DACA9-94EF-4CC0-AB93-912619B909FE}"/>
                </a:ext>
              </a:extLst>
            </p:cNvPr>
            <p:cNvSpPr txBox="1"/>
            <p:nvPr/>
          </p:nvSpPr>
          <p:spPr>
            <a:xfrm>
              <a:off x="532029" y="1542256"/>
              <a:ext cx="3762568"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1664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England conquers New Netherland</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3" name="Group 12">
            <a:extLst>
              <a:ext uri="{FF2B5EF4-FFF2-40B4-BE49-F238E27FC236}">
                <a16:creationId xmlns:a16="http://schemas.microsoft.com/office/drawing/2014/main" id="{886A23BF-F04A-4FE2-A10E-AF5A7DC8A90F}"/>
              </a:ext>
            </a:extLst>
          </p:cNvPr>
          <p:cNvGrpSpPr/>
          <p:nvPr/>
        </p:nvGrpSpPr>
        <p:grpSpPr>
          <a:xfrm>
            <a:off x="5439420" y="3567271"/>
            <a:ext cx="1980029" cy="1489956"/>
            <a:chOff x="532029" y="1615281"/>
            <a:chExt cx="1980029" cy="1489956"/>
          </a:xfrm>
        </p:grpSpPr>
        <p:cxnSp>
          <p:nvCxnSpPr>
            <p:cNvPr id="14" name="Straight Connector 13">
              <a:extLst>
                <a:ext uri="{FF2B5EF4-FFF2-40B4-BE49-F238E27FC236}">
                  <a16:creationId xmlns:a16="http://schemas.microsoft.com/office/drawing/2014/main" id="{239D99CC-9FAB-4E71-BBF8-280083916CB1}"/>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5" name="TextBox 14">
              <a:extLst>
                <a:ext uri="{FF2B5EF4-FFF2-40B4-BE49-F238E27FC236}">
                  <a16:creationId xmlns:a16="http://schemas.microsoft.com/office/drawing/2014/main" id="{6C497577-78D5-480A-B6CA-A58EC7BCEBA4}"/>
                </a:ext>
              </a:extLst>
            </p:cNvPr>
            <p:cNvSpPr txBox="1"/>
            <p:nvPr/>
          </p:nvSpPr>
          <p:spPr>
            <a:xfrm>
              <a:off x="532029" y="2358879"/>
              <a:ext cx="1980029"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1692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Salem witch trials</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6" name="Group 15">
            <a:extLst>
              <a:ext uri="{FF2B5EF4-FFF2-40B4-BE49-F238E27FC236}">
                <a16:creationId xmlns:a16="http://schemas.microsoft.com/office/drawing/2014/main" id="{A60BAFCD-2EF6-42D9-A489-21021D81C954}"/>
              </a:ext>
            </a:extLst>
          </p:cNvPr>
          <p:cNvGrpSpPr/>
          <p:nvPr/>
        </p:nvGrpSpPr>
        <p:grpSpPr>
          <a:xfrm>
            <a:off x="4654457" y="1499396"/>
            <a:ext cx="2287806" cy="1486773"/>
            <a:chOff x="532029" y="1542256"/>
            <a:chExt cx="2287806" cy="1486773"/>
          </a:xfrm>
        </p:grpSpPr>
        <p:cxnSp>
          <p:nvCxnSpPr>
            <p:cNvPr id="17" name="Straight Connector 16">
              <a:extLst>
                <a:ext uri="{FF2B5EF4-FFF2-40B4-BE49-F238E27FC236}">
                  <a16:creationId xmlns:a16="http://schemas.microsoft.com/office/drawing/2014/main" id="{5044EF2C-A13D-4DD1-ACE0-6B099FBC7E17}"/>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8" name="TextBox 17">
              <a:extLst>
                <a:ext uri="{FF2B5EF4-FFF2-40B4-BE49-F238E27FC236}">
                  <a16:creationId xmlns:a16="http://schemas.microsoft.com/office/drawing/2014/main" id="{8B8049EC-6D32-4345-B35A-3C3223416A71}"/>
                </a:ext>
              </a:extLst>
            </p:cNvPr>
            <p:cNvSpPr txBox="1"/>
            <p:nvPr/>
          </p:nvSpPr>
          <p:spPr>
            <a:xfrm>
              <a:off x="532029" y="1542256"/>
              <a:ext cx="2287806" cy="981807"/>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1682</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William Penn</a:t>
              </a:r>
              <a:br>
                <a:rPr kumimoji="0" lang="en-US" sz="1800" b="0" i="0" u="none" strike="noStrike" kern="0" cap="none" spc="0" normalizeH="0" baseline="0" noProof="0" dirty="0">
                  <a:ln>
                    <a:noFill/>
                  </a:ln>
                  <a:solidFill>
                    <a:prstClr val="black"/>
                  </a:solidFill>
                  <a:effectLst/>
                  <a:uLnTx/>
                  <a:uFillTx/>
                  <a:latin typeface="Arial"/>
                </a:rPr>
              </a:br>
              <a:r>
                <a:rPr kumimoji="0" lang="en-US" sz="1800" b="0" i="0" u="none" strike="noStrike" kern="0" cap="none" spc="0" normalizeH="0" baseline="0" noProof="0" dirty="0">
                  <a:ln>
                    <a:noFill/>
                  </a:ln>
                  <a:solidFill>
                    <a:prstClr val="black"/>
                  </a:solidFill>
                  <a:effectLst/>
                  <a:uLnTx/>
                  <a:uFillTx/>
                  <a:latin typeface="Arial"/>
                </a:rPr>
                <a:t>settles Pennsylvania</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9" name="Group 18">
            <a:extLst>
              <a:ext uri="{FF2B5EF4-FFF2-40B4-BE49-F238E27FC236}">
                <a16:creationId xmlns:a16="http://schemas.microsoft.com/office/drawing/2014/main" id="{D0131FC0-70C5-4D4E-8AC1-AF1793C0F32E}"/>
              </a:ext>
            </a:extLst>
          </p:cNvPr>
          <p:cNvGrpSpPr/>
          <p:nvPr/>
        </p:nvGrpSpPr>
        <p:grpSpPr>
          <a:xfrm>
            <a:off x="8594851" y="3567271"/>
            <a:ext cx="2736647" cy="1489956"/>
            <a:chOff x="532029" y="1615281"/>
            <a:chExt cx="2736647" cy="1489956"/>
          </a:xfrm>
        </p:grpSpPr>
        <p:cxnSp>
          <p:nvCxnSpPr>
            <p:cNvPr id="20" name="Straight Connector 19">
              <a:extLst>
                <a:ext uri="{FF2B5EF4-FFF2-40B4-BE49-F238E27FC236}">
                  <a16:creationId xmlns:a16="http://schemas.microsoft.com/office/drawing/2014/main" id="{FD720CAF-08B6-48DE-818B-A61985343BA5}"/>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21" name="TextBox 20">
              <a:extLst>
                <a:ext uri="{FF2B5EF4-FFF2-40B4-BE49-F238E27FC236}">
                  <a16:creationId xmlns:a16="http://schemas.microsoft.com/office/drawing/2014/main" id="{685D4B09-DD42-4CC5-90E7-4087DE420260}"/>
                </a:ext>
              </a:extLst>
            </p:cNvPr>
            <p:cNvSpPr txBox="1"/>
            <p:nvPr/>
          </p:nvSpPr>
          <p:spPr>
            <a:xfrm>
              <a:off x="532029" y="2358879"/>
              <a:ext cx="2736647"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1733</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Settlers arrive in Georgia</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22" name="Group 21">
            <a:extLst>
              <a:ext uri="{FF2B5EF4-FFF2-40B4-BE49-F238E27FC236}">
                <a16:creationId xmlns:a16="http://schemas.microsoft.com/office/drawing/2014/main" id="{4C830A85-87B9-4A5F-B34D-2F4341D5F6BE}"/>
              </a:ext>
            </a:extLst>
          </p:cNvPr>
          <p:cNvGrpSpPr/>
          <p:nvPr/>
        </p:nvGrpSpPr>
        <p:grpSpPr>
          <a:xfrm>
            <a:off x="7623405" y="1533527"/>
            <a:ext cx="3572645" cy="1452642"/>
            <a:chOff x="532029" y="1542256"/>
            <a:chExt cx="3572645" cy="1452642"/>
          </a:xfrm>
        </p:grpSpPr>
        <p:cxnSp>
          <p:nvCxnSpPr>
            <p:cNvPr id="23" name="Straight Connector 22">
              <a:extLst>
                <a:ext uri="{FF2B5EF4-FFF2-40B4-BE49-F238E27FC236}">
                  <a16:creationId xmlns:a16="http://schemas.microsoft.com/office/drawing/2014/main" id="{EF8CD587-1684-4921-80B0-935A2D27DABD}"/>
                </a:ext>
              </a:extLst>
            </p:cNvPr>
            <p:cNvCxnSpPr/>
            <p:nvPr/>
          </p:nvCxnSpPr>
          <p:spPr>
            <a:xfrm>
              <a:off x="532029" y="1615281"/>
              <a:ext cx="0" cy="1379617"/>
            </a:xfrm>
            <a:prstGeom prst="line">
              <a:avLst/>
            </a:prstGeom>
            <a:noFill/>
            <a:ln w="57150" cap="flat" cmpd="sng" algn="ctr">
              <a:solidFill>
                <a:srgbClr val="063170"/>
              </a:solidFill>
              <a:prstDash val="solid"/>
              <a:miter lim="800000"/>
            </a:ln>
            <a:effectLst/>
          </p:spPr>
        </p:cxnSp>
        <p:sp>
          <p:nvSpPr>
            <p:cNvPr id="24" name="TextBox 23">
              <a:extLst>
                <a:ext uri="{FF2B5EF4-FFF2-40B4-BE49-F238E27FC236}">
                  <a16:creationId xmlns:a16="http://schemas.microsoft.com/office/drawing/2014/main" id="{DBF6C86F-F0F7-46A9-BA63-955C557831AC}"/>
                </a:ext>
              </a:extLst>
            </p:cNvPr>
            <p:cNvSpPr txBox="1"/>
            <p:nvPr/>
          </p:nvSpPr>
          <p:spPr>
            <a:xfrm>
              <a:off x="532029" y="1542256"/>
              <a:ext cx="3572645"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ca. 1720–ca. 1760</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Great Awakening</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25" name="Group 24">
            <a:extLst>
              <a:ext uri="{FF2B5EF4-FFF2-40B4-BE49-F238E27FC236}">
                <a16:creationId xmlns:a16="http://schemas.microsoft.com/office/drawing/2014/main" id="{E6C6AE23-95D3-4D56-B338-B97DB0C66045}"/>
              </a:ext>
            </a:extLst>
          </p:cNvPr>
          <p:cNvGrpSpPr/>
          <p:nvPr/>
        </p:nvGrpSpPr>
        <p:grpSpPr>
          <a:xfrm>
            <a:off x="599465" y="2999294"/>
            <a:ext cx="11704638" cy="584775"/>
            <a:chOff x="599465" y="2999294"/>
            <a:chExt cx="11704638" cy="584775"/>
          </a:xfrm>
        </p:grpSpPr>
        <p:grpSp>
          <p:nvGrpSpPr>
            <p:cNvPr id="26" name="Group 25">
              <a:extLst>
                <a:ext uri="{FF2B5EF4-FFF2-40B4-BE49-F238E27FC236}">
                  <a16:creationId xmlns:a16="http://schemas.microsoft.com/office/drawing/2014/main" id="{2A2D6BDA-B214-49E5-9C08-3AB29AD5AE08}"/>
                </a:ext>
              </a:extLst>
            </p:cNvPr>
            <p:cNvGrpSpPr/>
            <p:nvPr/>
          </p:nvGrpSpPr>
          <p:grpSpPr>
            <a:xfrm>
              <a:off x="599465" y="3024981"/>
              <a:ext cx="11704638" cy="533400"/>
              <a:chOff x="0" y="3029029"/>
              <a:chExt cx="7980435" cy="533400"/>
            </a:xfrm>
          </p:grpSpPr>
          <p:cxnSp>
            <p:nvCxnSpPr>
              <p:cNvPr id="31" name="Straight Connector 30">
                <a:extLst>
                  <a:ext uri="{FF2B5EF4-FFF2-40B4-BE49-F238E27FC236}">
                    <a16:creationId xmlns:a16="http://schemas.microsoft.com/office/drawing/2014/main" id="{8405FA34-2BD0-498A-A682-B3081BA7A66A}"/>
                  </a:ext>
                </a:extLst>
              </p:cNvPr>
              <p:cNvCxnSpPr/>
              <p:nvPr/>
            </p:nvCxnSpPr>
            <p:spPr>
              <a:xfrm>
                <a:off x="1064058" y="3029029"/>
                <a:ext cx="0" cy="533400"/>
              </a:xfrm>
              <a:prstGeom prst="line">
                <a:avLst/>
              </a:prstGeom>
              <a:noFill/>
              <a:ln w="57150" cap="flat" cmpd="sng" algn="ctr">
                <a:solidFill>
                  <a:srgbClr val="063170"/>
                </a:solidFill>
                <a:prstDash val="solid"/>
                <a:miter lim="800000"/>
              </a:ln>
              <a:effectLst/>
            </p:spPr>
          </p:cxnSp>
          <p:cxnSp>
            <p:nvCxnSpPr>
              <p:cNvPr id="32" name="Straight Connector 31">
                <a:extLst>
                  <a:ext uri="{FF2B5EF4-FFF2-40B4-BE49-F238E27FC236}">
                    <a16:creationId xmlns:a16="http://schemas.microsoft.com/office/drawing/2014/main" id="{C4D2D37F-425D-4E28-9999-187E8932C225}"/>
                  </a:ext>
                </a:extLst>
              </p:cNvPr>
              <p:cNvCxnSpPr/>
              <p:nvPr/>
            </p:nvCxnSpPr>
            <p:spPr>
              <a:xfrm>
                <a:off x="159608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3" name="Straight Connector 32">
                <a:extLst>
                  <a:ext uri="{FF2B5EF4-FFF2-40B4-BE49-F238E27FC236}">
                    <a16:creationId xmlns:a16="http://schemas.microsoft.com/office/drawing/2014/main" id="{996D78F9-29A5-454D-902B-BFC3AE8C504D}"/>
                  </a:ext>
                </a:extLst>
              </p:cNvPr>
              <p:cNvCxnSpPr/>
              <p:nvPr/>
            </p:nvCxnSpPr>
            <p:spPr>
              <a:xfrm>
                <a:off x="53202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4" name="Straight Connector 33">
                <a:extLst>
                  <a:ext uri="{FF2B5EF4-FFF2-40B4-BE49-F238E27FC236}">
                    <a16:creationId xmlns:a16="http://schemas.microsoft.com/office/drawing/2014/main" id="{AC79D18A-AF24-4BD6-A389-DFA57F7FB4C2}"/>
                  </a:ext>
                </a:extLst>
              </p:cNvPr>
              <p:cNvCxnSpPr/>
              <p:nvPr/>
            </p:nvCxnSpPr>
            <p:spPr>
              <a:xfrm>
                <a:off x="212811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5" name="Straight Connector 34">
                <a:extLst>
                  <a:ext uri="{FF2B5EF4-FFF2-40B4-BE49-F238E27FC236}">
                    <a16:creationId xmlns:a16="http://schemas.microsoft.com/office/drawing/2014/main" id="{193F3BCA-9148-4FD2-94CE-B89F72EDDC9F}"/>
                  </a:ext>
                </a:extLst>
              </p:cNvPr>
              <p:cNvCxnSpPr/>
              <p:nvPr/>
            </p:nvCxnSpPr>
            <p:spPr>
              <a:xfrm>
                <a:off x="266014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6" name="Straight Connector 35">
                <a:extLst>
                  <a:ext uri="{FF2B5EF4-FFF2-40B4-BE49-F238E27FC236}">
                    <a16:creationId xmlns:a16="http://schemas.microsoft.com/office/drawing/2014/main" id="{B405C259-62DC-42AD-8AD7-43973688C11B}"/>
                  </a:ext>
                </a:extLst>
              </p:cNvPr>
              <p:cNvCxnSpPr/>
              <p:nvPr/>
            </p:nvCxnSpPr>
            <p:spPr>
              <a:xfrm>
                <a:off x="319217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7" name="Straight Connector 36">
                <a:extLst>
                  <a:ext uri="{FF2B5EF4-FFF2-40B4-BE49-F238E27FC236}">
                    <a16:creationId xmlns:a16="http://schemas.microsoft.com/office/drawing/2014/main" id="{1AB01E85-1073-4E1C-9A33-21E8363D7603}"/>
                  </a:ext>
                </a:extLst>
              </p:cNvPr>
              <p:cNvCxnSpPr/>
              <p:nvPr/>
            </p:nvCxnSpPr>
            <p:spPr>
              <a:xfrm>
                <a:off x="3724203" y="3029029"/>
                <a:ext cx="0" cy="533400"/>
              </a:xfrm>
              <a:prstGeom prst="line">
                <a:avLst/>
              </a:prstGeom>
              <a:noFill/>
              <a:ln w="57150" cap="flat" cmpd="sng" algn="ctr">
                <a:solidFill>
                  <a:srgbClr val="063170"/>
                </a:solidFill>
                <a:prstDash val="solid"/>
                <a:miter lim="800000"/>
              </a:ln>
              <a:effectLst/>
            </p:spPr>
          </p:cxnSp>
          <p:cxnSp>
            <p:nvCxnSpPr>
              <p:cNvPr id="38" name="Straight Connector 37">
                <a:extLst>
                  <a:ext uri="{FF2B5EF4-FFF2-40B4-BE49-F238E27FC236}">
                    <a16:creationId xmlns:a16="http://schemas.microsoft.com/office/drawing/2014/main" id="{4D8D101C-86ED-455D-B193-9C1BEFB1F79C}"/>
                  </a:ext>
                </a:extLst>
              </p:cNvPr>
              <p:cNvCxnSpPr/>
              <p:nvPr/>
            </p:nvCxnSpPr>
            <p:spPr>
              <a:xfrm>
                <a:off x="425623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39" name="Straight Connector 38">
                <a:extLst>
                  <a:ext uri="{FF2B5EF4-FFF2-40B4-BE49-F238E27FC236}">
                    <a16:creationId xmlns:a16="http://schemas.microsoft.com/office/drawing/2014/main" id="{2BE2AE9C-4405-4AD9-ABB8-D7A14BA8D058}"/>
                  </a:ext>
                </a:extLst>
              </p:cNvPr>
              <p:cNvCxnSpPr/>
              <p:nvPr/>
            </p:nvCxnSpPr>
            <p:spPr>
              <a:xfrm>
                <a:off x="478826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40" name="Straight Connector 39">
                <a:extLst>
                  <a:ext uri="{FF2B5EF4-FFF2-40B4-BE49-F238E27FC236}">
                    <a16:creationId xmlns:a16="http://schemas.microsoft.com/office/drawing/2014/main" id="{0F6AB0D4-066A-4AE4-8C5D-30E8094B2DA7}"/>
                  </a:ext>
                </a:extLst>
              </p:cNvPr>
              <p:cNvCxnSpPr/>
              <p:nvPr/>
            </p:nvCxnSpPr>
            <p:spPr>
              <a:xfrm>
                <a:off x="532029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41" name="Straight Connector 40">
                <a:extLst>
                  <a:ext uri="{FF2B5EF4-FFF2-40B4-BE49-F238E27FC236}">
                    <a16:creationId xmlns:a16="http://schemas.microsoft.com/office/drawing/2014/main" id="{9B31ED43-768C-4374-B78B-D28B45A9F194}"/>
                  </a:ext>
                </a:extLst>
              </p:cNvPr>
              <p:cNvCxnSpPr/>
              <p:nvPr/>
            </p:nvCxnSpPr>
            <p:spPr>
              <a:xfrm>
                <a:off x="585231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42" name="Straight Connector 41">
                <a:extLst>
                  <a:ext uri="{FF2B5EF4-FFF2-40B4-BE49-F238E27FC236}">
                    <a16:creationId xmlns:a16="http://schemas.microsoft.com/office/drawing/2014/main" id="{54D43216-B8AE-4FE8-B913-706FD3EFCFF9}"/>
                  </a:ext>
                </a:extLst>
              </p:cNvPr>
              <p:cNvCxnSpPr/>
              <p:nvPr/>
            </p:nvCxnSpPr>
            <p:spPr>
              <a:xfrm>
                <a:off x="6384348" y="3029029"/>
                <a:ext cx="0" cy="533400"/>
              </a:xfrm>
              <a:prstGeom prst="line">
                <a:avLst/>
              </a:prstGeom>
              <a:noFill/>
              <a:ln w="57150" cap="flat" cmpd="sng" algn="ctr">
                <a:solidFill>
                  <a:srgbClr val="063170"/>
                </a:solidFill>
                <a:prstDash val="solid"/>
                <a:miter lim="800000"/>
              </a:ln>
              <a:effectLst/>
            </p:spPr>
          </p:cxnSp>
          <p:cxnSp>
            <p:nvCxnSpPr>
              <p:cNvPr id="43" name="Straight Connector 42">
                <a:extLst>
                  <a:ext uri="{FF2B5EF4-FFF2-40B4-BE49-F238E27FC236}">
                    <a16:creationId xmlns:a16="http://schemas.microsoft.com/office/drawing/2014/main" id="{37D19FC8-94BB-44AD-8C66-A3399737B04B}"/>
                  </a:ext>
                </a:extLst>
              </p:cNvPr>
              <p:cNvCxnSpPr/>
              <p:nvPr/>
            </p:nvCxnSpPr>
            <p:spPr>
              <a:xfrm>
                <a:off x="691637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44" name="Straight Connector 43">
                <a:extLst>
                  <a:ext uri="{FF2B5EF4-FFF2-40B4-BE49-F238E27FC236}">
                    <a16:creationId xmlns:a16="http://schemas.microsoft.com/office/drawing/2014/main" id="{1A99ABE6-8847-4A63-806E-9711AF53286D}"/>
                  </a:ext>
                </a:extLst>
              </p:cNvPr>
              <p:cNvCxnSpPr/>
              <p:nvPr/>
            </p:nvCxnSpPr>
            <p:spPr>
              <a:xfrm>
                <a:off x="744840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45" name="Straight Connector 44">
                <a:extLst>
                  <a:ext uri="{FF2B5EF4-FFF2-40B4-BE49-F238E27FC236}">
                    <a16:creationId xmlns:a16="http://schemas.microsoft.com/office/drawing/2014/main" id="{AF6F8864-5043-4C99-9CC3-522B5C58A4CF}"/>
                  </a:ext>
                </a:extLst>
              </p:cNvPr>
              <p:cNvCxnSpPr/>
              <p:nvPr/>
            </p:nvCxnSpPr>
            <p:spPr>
              <a:xfrm>
                <a:off x="798043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46" name="Straight Connector 45">
                <a:extLst>
                  <a:ext uri="{FF2B5EF4-FFF2-40B4-BE49-F238E27FC236}">
                    <a16:creationId xmlns:a16="http://schemas.microsoft.com/office/drawing/2014/main" id="{B4E79AC4-82B8-4956-A96E-895009602A14}"/>
                  </a:ext>
                </a:extLst>
              </p:cNvPr>
              <p:cNvCxnSpPr/>
              <p:nvPr/>
            </p:nvCxnSpPr>
            <p:spPr>
              <a:xfrm>
                <a:off x="0" y="3029029"/>
                <a:ext cx="0" cy="533400"/>
              </a:xfrm>
              <a:prstGeom prst="line">
                <a:avLst/>
              </a:prstGeom>
              <a:noFill/>
              <a:ln w="57150" cap="flat" cmpd="sng" algn="ctr">
                <a:solidFill>
                  <a:sysClr val="window" lastClr="FFFFFF">
                    <a:lumMod val="65000"/>
                  </a:sysClr>
                </a:solidFill>
                <a:prstDash val="solid"/>
                <a:miter lim="800000"/>
              </a:ln>
              <a:effectLst/>
            </p:spPr>
          </p:cxnSp>
        </p:grpSp>
        <p:grpSp>
          <p:nvGrpSpPr>
            <p:cNvPr id="27" name="Group 26">
              <a:extLst>
                <a:ext uri="{FF2B5EF4-FFF2-40B4-BE49-F238E27FC236}">
                  <a16:creationId xmlns:a16="http://schemas.microsoft.com/office/drawing/2014/main" id="{C2B5C196-C8EB-4C3F-8477-43411B32E955}"/>
                </a:ext>
              </a:extLst>
            </p:cNvPr>
            <p:cNvGrpSpPr/>
            <p:nvPr/>
          </p:nvGrpSpPr>
          <p:grpSpPr>
            <a:xfrm>
              <a:off x="2160083" y="2999294"/>
              <a:ext cx="8891852" cy="584775"/>
              <a:chOff x="2160083" y="3008184"/>
              <a:chExt cx="8891852" cy="584775"/>
            </a:xfrm>
          </p:grpSpPr>
          <p:sp>
            <p:nvSpPr>
              <p:cNvPr id="28" name="TextBox 27">
                <a:extLst>
                  <a:ext uri="{FF2B5EF4-FFF2-40B4-BE49-F238E27FC236}">
                    <a16:creationId xmlns:a16="http://schemas.microsoft.com/office/drawing/2014/main" id="{051E56E6-2458-415B-AAEF-73E101EA9755}"/>
                  </a:ext>
                </a:extLst>
              </p:cNvPr>
              <p:cNvSpPr txBox="1"/>
              <p:nvPr/>
            </p:nvSpPr>
            <p:spPr>
              <a:xfrm>
                <a:off x="2160083" y="3008184"/>
                <a:ext cx="108876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1650</a:t>
                </a:r>
              </a:p>
            </p:txBody>
          </p:sp>
          <p:sp>
            <p:nvSpPr>
              <p:cNvPr id="29" name="TextBox 28">
                <a:extLst>
                  <a:ext uri="{FF2B5EF4-FFF2-40B4-BE49-F238E27FC236}">
                    <a16:creationId xmlns:a16="http://schemas.microsoft.com/office/drawing/2014/main" id="{4E2BEFE5-4DA2-456F-8BFB-6E531D6FD16D}"/>
                  </a:ext>
                </a:extLst>
              </p:cNvPr>
              <p:cNvSpPr txBox="1"/>
              <p:nvPr/>
            </p:nvSpPr>
            <p:spPr>
              <a:xfrm>
                <a:off x="6061629" y="3008184"/>
                <a:ext cx="108876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1700</a:t>
                </a:r>
              </a:p>
            </p:txBody>
          </p:sp>
          <p:sp>
            <p:nvSpPr>
              <p:cNvPr id="30" name="TextBox 29">
                <a:extLst>
                  <a:ext uri="{FF2B5EF4-FFF2-40B4-BE49-F238E27FC236}">
                    <a16:creationId xmlns:a16="http://schemas.microsoft.com/office/drawing/2014/main" id="{31D7310F-B80D-4196-8BC0-BFAE7565CD68}"/>
                  </a:ext>
                </a:extLst>
              </p:cNvPr>
              <p:cNvSpPr txBox="1"/>
              <p:nvPr/>
            </p:nvSpPr>
            <p:spPr>
              <a:xfrm>
                <a:off x="9963175" y="3008184"/>
                <a:ext cx="108876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1750</a:t>
                </a:r>
              </a:p>
            </p:txBody>
          </p:sp>
        </p:grpSp>
      </p:grpSp>
      <p:sp>
        <p:nvSpPr>
          <p:cNvPr id="47" name="Rectangle 46">
            <a:extLst>
              <a:ext uri="{FF2B5EF4-FFF2-40B4-BE49-F238E27FC236}">
                <a16:creationId xmlns:a16="http://schemas.microsoft.com/office/drawing/2014/main" id="{CCC34E5A-D535-42F2-89CA-87FDF9ED106F}"/>
              </a:ext>
            </a:extLst>
          </p:cNvPr>
          <p:cNvSpPr/>
          <p:nvPr/>
        </p:nvSpPr>
        <p:spPr>
          <a:xfrm>
            <a:off x="7623405" y="2558179"/>
            <a:ext cx="3120080" cy="427990"/>
          </a:xfrm>
          <a:prstGeom prst="rect">
            <a:avLst/>
          </a:prstGeom>
          <a:solidFill>
            <a:srgbClr val="06317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727061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left)">
                                      <p:cBhvr>
                                        <p:cTn id="33" dur="5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5DCB-A302-45F6-952F-51408ED8CD58}"/>
              </a:ext>
            </a:extLst>
          </p:cNvPr>
          <p:cNvSpPr>
            <a:spLocks noGrp="1"/>
          </p:cNvSpPr>
          <p:nvPr>
            <p:ph type="title"/>
          </p:nvPr>
        </p:nvSpPr>
        <p:spPr/>
        <p:txBody>
          <a:bodyPr/>
          <a:lstStyle/>
          <a:p>
            <a:r>
              <a:rPr lang="en-US" dirty="0"/>
              <a:t>Religious change</a:t>
            </a:r>
          </a:p>
        </p:txBody>
      </p:sp>
      <p:sp>
        <p:nvSpPr>
          <p:cNvPr id="4" name="Content Placeholder 3">
            <a:extLst>
              <a:ext uri="{FF2B5EF4-FFF2-40B4-BE49-F238E27FC236}">
                <a16:creationId xmlns:a16="http://schemas.microsoft.com/office/drawing/2014/main" id="{BF77F85D-1257-492A-9AA9-9DCEDB35F52F}"/>
              </a:ext>
            </a:extLst>
          </p:cNvPr>
          <p:cNvSpPr>
            <a:spLocks noGrp="1"/>
          </p:cNvSpPr>
          <p:nvPr>
            <p:ph idx="10"/>
          </p:nvPr>
        </p:nvSpPr>
        <p:spPr>
          <a:xfrm>
            <a:off x="5084121" y="2076062"/>
            <a:ext cx="6866874" cy="4497762"/>
          </a:xfrm>
        </p:spPr>
        <p:txBody>
          <a:bodyPr>
            <a:normAutofit/>
          </a:bodyPr>
          <a:lstStyle/>
          <a:p>
            <a:r>
              <a:rPr lang="en-US" dirty="0">
                <a:solidFill>
                  <a:srgbClr val="FF0000"/>
                </a:solidFill>
              </a:rPr>
              <a:t>Geneva, Switzerland, soon became one of the leading centers of the Reformation. </a:t>
            </a:r>
          </a:p>
          <a:p>
            <a:r>
              <a:rPr lang="en-US" b="1" dirty="0">
                <a:solidFill>
                  <a:srgbClr val="FF0000"/>
                </a:solidFill>
              </a:rPr>
              <a:t>John Calvin </a:t>
            </a:r>
            <a:r>
              <a:rPr lang="en-US" dirty="0">
                <a:solidFill>
                  <a:srgbClr val="FF0000"/>
                </a:solidFill>
              </a:rPr>
              <a:t>was Geneva’s most influential teacher.</a:t>
            </a:r>
          </a:p>
          <a:p>
            <a:r>
              <a:rPr lang="en-US" dirty="0"/>
              <a:t>Calvin’s ideas proved to be very influential in Europe.</a:t>
            </a:r>
          </a:p>
        </p:txBody>
      </p:sp>
      <p:sp>
        <p:nvSpPr>
          <p:cNvPr id="3" name="TextBox 2">
            <a:extLst>
              <a:ext uri="{FF2B5EF4-FFF2-40B4-BE49-F238E27FC236}">
                <a16:creationId xmlns:a16="http://schemas.microsoft.com/office/drawing/2014/main" id="{FCF25B6B-C025-42EC-B747-8C1EC2C84B5D}"/>
              </a:ext>
            </a:extLst>
          </p:cNvPr>
          <p:cNvSpPr txBox="1"/>
          <p:nvPr/>
        </p:nvSpPr>
        <p:spPr>
          <a:xfrm>
            <a:off x="0" y="5956801"/>
            <a:ext cx="23368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Calvin</a:t>
            </a:r>
          </a:p>
        </p:txBody>
      </p:sp>
    </p:spTree>
    <p:extLst>
      <p:ext uri="{BB962C8B-B14F-4D97-AF65-F5344CB8AC3E}">
        <p14:creationId xmlns:p14="http://schemas.microsoft.com/office/powerpoint/2010/main" val="212392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buFont typeface="Wingdings" panose="05000000000000000000" pitchFamily="2" charset="2"/>
              <a:buChar char="§"/>
            </a:pPr>
            <a:r>
              <a:rPr lang="en-US" sz="2400" dirty="0">
                <a:solidFill>
                  <a:schemeClr val="tx2"/>
                </a:solidFill>
              </a:rPr>
              <a:t>Who was responsible for stirring European interest in China before the Age of Discovery? How did he do so?</a:t>
            </a:r>
          </a:p>
          <a:p>
            <a:pPr marL="339725" indent="0">
              <a:buClr>
                <a:schemeClr val="tx2"/>
              </a:buClr>
              <a:buNone/>
            </a:pPr>
            <a:r>
              <a:rPr lang="en-US" sz="2400" dirty="0">
                <a:solidFill>
                  <a:schemeClr val="tx1">
                    <a:lumMod val="65000"/>
                    <a:lumOff val="35000"/>
                  </a:schemeClr>
                </a:solidFill>
              </a:rPr>
              <a:t>Marco Polo; by his description of China and its wonders in </a:t>
            </a:r>
            <a:r>
              <a:rPr lang="en-US" sz="2400" i="1" dirty="0">
                <a:solidFill>
                  <a:schemeClr val="tx1">
                    <a:lumMod val="65000"/>
                    <a:lumOff val="35000"/>
                  </a:schemeClr>
                </a:solidFill>
              </a:rPr>
              <a:t>Description of the World </a:t>
            </a:r>
            <a:r>
              <a:rPr lang="en-US" sz="2400" dirty="0">
                <a:solidFill>
                  <a:schemeClr val="tx1">
                    <a:lumMod val="65000"/>
                    <a:lumOff val="35000"/>
                  </a:schemeClr>
                </a:solidFill>
              </a:rPr>
              <a:t>(p. 3)</a:t>
            </a:r>
          </a:p>
          <a:p>
            <a:pPr marL="339725" indent="0">
              <a:buClr>
                <a:schemeClr val="tx2"/>
              </a:buClr>
              <a:buNone/>
            </a:pPr>
            <a:endParaRPr lang="en-US" sz="1200" dirty="0">
              <a:solidFill>
                <a:schemeClr val="tx1">
                  <a:lumMod val="65000"/>
                  <a:lumOff val="35000"/>
                </a:schemeClr>
              </a:solidFill>
            </a:endParaRPr>
          </a:p>
          <a:p>
            <a:pPr>
              <a:buClr>
                <a:schemeClr val="tx2"/>
              </a:buClr>
              <a:buFont typeface="Wingdings" panose="05000000000000000000" pitchFamily="2" charset="2"/>
              <a:buChar char="§"/>
            </a:pPr>
            <a:r>
              <a:rPr lang="en-US" sz="2400" dirty="0">
                <a:solidFill>
                  <a:schemeClr val="tx2"/>
                </a:solidFill>
              </a:rPr>
              <a:t>How did the Crusades affect European trade?</a:t>
            </a:r>
          </a:p>
          <a:p>
            <a:pPr marL="339725" indent="0">
              <a:buClr>
                <a:schemeClr val="tx2"/>
              </a:buClr>
              <a:buNone/>
            </a:pPr>
            <a:r>
              <a:rPr lang="en-US" sz="2400" dirty="0">
                <a:solidFill>
                  <a:schemeClr val="tx1">
                    <a:lumMod val="65000"/>
                    <a:lumOff val="35000"/>
                  </a:schemeClr>
                </a:solidFill>
              </a:rPr>
              <a:t>As European participants in the Crusades returned to Europe, they brought products from Asia. This sparked an increase in trade between the two continents. (p. 4)</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72955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buFont typeface="Wingdings" panose="05000000000000000000" pitchFamily="2" charset="2"/>
              <a:buChar char="§"/>
            </a:pPr>
            <a:r>
              <a:rPr lang="en-US" sz="2400" dirty="0">
                <a:solidFill>
                  <a:schemeClr val="tx2"/>
                </a:solidFill>
              </a:rPr>
              <a:t>What name was given to the economic system during the age of exploration and colonization whereby colonies were exploited for the benefits and wealth they could bring to the mother country?</a:t>
            </a:r>
          </a:p>
          <a:p>
            <a:pPr marL="339725" indent="0">
              <a:buClr>
                <a:schemeClr val="tx2"/>
              </a:buClr>
              <a:buNone/>
            </a:pPr>
            <a:r>
              <a:rPr lang="en-US" sz="2400" dirty="0">
                <a:solidFill>
                  <a:schemeClr val="tx1">
                    <a:lumMod val="65000"/>
                    <a:lumOff val="35000"/>
                  </a:schemeClr>
                </a:solidFill>
              </a:rPr>
              <a:t>mercantilism (p. 4)</a:t>
            </a:r>
          </a:p>
          <a:p>
            <a:pPr marL="339725" indent="0">
              <a:buClr>
                <a:schemeClr val="tx2"/>
              </a:buClr>
              <a:buNone/>
            </a:pPr>
            <a:endParaRPr lang="en-US" sz="1200" dirty="0">
              <a:solidFill>
                <a:schemeClr val="tx1">
                  <a:lumMod val="65000"/>
                  <a:lumOff val="35000"/>
                </a:schemeClr>
              </a:solidFill>
            </a:endParaRPr>
          </a:p>
          <a:p>
            <a:pPr>
              <a:buClr>
                <a:schemeClr val="tx2"/>
              </a:buClr>
              <a:buFont typeface="Wingdings" panose="05000000000000000000" pitchFamily="2" charset="2"/>
              <a:buChar char="§"/>
            </a:pPr>
            <a:r>
              <a:rPr lang="en-US" sz="2400" dirty="0">
                <a:solidFill>
                  <a:schemeClr val="tx2"/>
                </a:solidFill>
              </a:rPr>
              <a:t>How did Columbus’s plan for reaching Asia differ from da Gama’s?</a:t>
            </a:r>
          </a:p>
          <a:p>
            <a:pPr marL="339725" indent="0">
              <a:buClr>
                <a:schemeClr val="tx2"/>
              </a:buClr>
              <a:buNone/>
            </a:pPr>
            <a:r>
              <a:rPr lang="en-US" sz="2400" dirty="0">
                <a:solidFill>
                  <a:schemeClr val="tx1">
                    <a:lumMod val="65000"/>
                    <a:lumOff val="35000"/>
                  </a:schemeClr>
                </a:solidFill>
              </a:rPr>
              <a:t>Da Gama reached Asia by sailing east around the southern tip of Africa; Columbus wanted to sail west and reach Asia directly. (p. 5)</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22592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buFont typeface="Wingdings" panose="05000000000000000000" pitchFamily="2" charset="2"/>
              <a:buChar char="§"/>
            </a:pPr>
            <a:r>
              <a:rPr lang="en-US" sz="2400" dirty="0">
                <a:solidFill>
                  <a:schemeClr val="tx2"/>
                </a:solidFill>
              </a:rPr>
              <a:t>What was Martin Luther’s main disagreement with the Roman Catholic Church?</a:t>
            </a:r>
          </a:p>
          <a:p>
            <a:pPr marL="339725" indent="0">
              <a:buClr>
                <a:schemeClr val="tx2"/>
              </a:buClr>
              <a:buNone/>
            </a:pPr>
            <a:r>
              <a:rPr lang="en-US" sz="2400" dirty="0">
                <a:solidFill>
                  <a:schemeClr val="tx1">
                    <a:lumMod val="65000"/>
                    <a:lumOff val="35000"/>
                  </a:schemeClr>
                </a:solidFill>
              </a:rPr>
              <a:t>Luther came to realize that salvation from sin was a gift of God received by faith in Christ’s death and resurrection; the Roman Catholic Church taught that salvation was given by the Church and that one had to work through the system of penance to receive it. (p. 7)</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97506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buFont typeface="Wingdings" panose="05000000000000000000" pitchFamily="2" charset="2"/>
              <a:buChar char="§"/>
            </a:pPr>
            <a:r>
              <a:rPr lang="en-US" sz="2400" dirty="0">
                <a:solidFill>
                  <a:schemeClr val="tx2"/>
                </a:solidFill>
              </a:rPr>
              <a:t>Explain the innovations in technology that made exploration much easier for the Europeans.</a:t>
            </a:r>
          </a:p>
          <a:p>
            <a:pPr marL="339725" indent="0">
              <a:buClr>
                <a:schemeClr val="tx2"/>
              </a:buClr>
              <a:buNone/>
            </a:pPr>
            <a:r>
              <a:rPr lang="en-US" sz="2400" dirty="0">
                <a:solidFill>
                  <a:schemeClr val="tx1">
                    <a:lumMod val="65000"/>
                    <a:lumOff val="35000"/>
                  </a:schemeClr>
                </a:solidFill>
              </a:rPr>
              <a:t>The compass enabled sailors to know in which direction they were heading. The astrolabe allowed sailors to determine their ship’s latitude on the ocean. The caravel, a small light ship with two or three triangular sails, was extremely maneuverable.</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39854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buFont typeface="Wingdings" panose="05000000000000000000" pitchFamily="2" charset="2"/>
              <a:buChar char="§"/>
            </a:pPr>
            <a:r>
              <a:rPr lang="en-US" sz="2400" dirty="0">
                <a:solidFill>
                  <a:schemeClr val="tx2"/>
                </a:solidFill>
              </a:rPr>
              <a:t>How did the teachings of men such as Luther and Calvin support the ideals of (a) freedom, (b) individualism, and (c) equality?</a:t>
            </a:r>
          </a:p>
          <a:p>
            <a:pPr marL="339725" indent="0">
              <a:buClr>
                <a:schemeClr val="tx2"/>
              </a:buClr>
              <a:buNone/>
            </a:pPr>
            <a:r>
              <a:rPr lang="en-US" sz="2400" dirty="0">
                <a:solidFill>
                  <a:schemeClr val="tx1">
                    <a:lumMod val="65000"/>
                    <a:lumOff val="35000"/>
                  </a:schemeClr>
                </a:solidFill>
              </a:rPr>
              <a:t>a. </a:t>
            </a:r>
            <a:r>
              <a:rPr lang="en-US" sz="2400" b="1" dirty="0">
                <a:solidFill>
                  <a:schemeClr val="tx1">
                    <a:lumMod val="65000"/>
                    <a:lumOff val="35000"/>
                  </a:schemeClr>
                </a:solidFill>
              </a:rPr>
              <a:t>Freedom</a:t>
            </a:r>
            <a:r>
              <a:rPr lang="en-US" sz="2400" dirty="0">
                <a:solidFill>
                  <a:schemeClr val="tx1">
                    <a:lumMod val="65000"/>
                    <a:lumOff val="35000"/>
                  </a:schemeClr>
                </a:solidFill>
              </a:rPr>
              <a:t>: Luther taught that believers were free from the illegitimate religious authority of the Roman Catholic Church. Calvin believed that liberty was important, and he suggested that the government be elected by the citizens to protect that liberty.</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33807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marL="339725" indent="0">
              <a:buClr>
                <a:schemeClr val="tx2"/>
              </a:buClr>
              <a:buNone/>
            </a:pPr>
            <a:r>
              <a:rPr lang="en-US" sz="2400" dirty="0">
                <a:solidFill>
                  <a:schemeClr val="tx1">
                    <a:lumMod val="65000"/>
                    <a:lumOff val="35000"/>
                  </a:schemeClr>
                </a:solidFill>
              </a:rPr>
              <a:t>b. </a:t>
            </a:r>
            <a:r>
              <a:rPr lang="en-US" sz="2400" b="1" dirty="0">
                <a:solidFill>
                  <a:schemeClr val="tx1">
                    <a:lumMod val="65000"/>
                    <a:lumOff val="35000"/>
                  </a:schemeClr>
                </a:solidFill>
              </a:rPr>
              <a:t>Individualism</a:t>
            </a:r>
            <a:r>
              <a:rPr lang="en-US" sz="2400" dirty="0">
                <a:solidFill>
                  <a:schemeClr val="tx1">
                    <a:lumMod val="65000"/>
                    <a:lumOff val="35000"/>
                  </a:schemeClr>
                </a:solidFill>
              </a:rPr>
              <a:t>: Luther emphasized that Christians should take responsibility for their own spiritual wellbeing. He and Calvin encouraged Christians to read the Bible for themselves.</a:t>
            </a:r>
          </a:p>
          <a:p>
            <a:pPr marL="339725" indent="0">
              <a:buClr>
                <a:schemeClr val="tx2"/>
              </a:buClr>
              <a:buNone/>
            </a:pPr>
            <a:r>
              <a:rPr lang="en-US" sz="2400" dirty="0">
                <a:solidFill>
                  <a:schemeClr val="tx1">
                    <a:lumMod val="65000"/>
                    <a:lumOff val="35000"/>
                  </a:schemeClr>
                </a:solidFill>
              </a:rPr>
              <a:t>c. </a:t>
            </a:r>
            <a:r>
              <a:rPr lang="en-US" sz="2400" b="1" dirty="0">
                <a:solidFill>
                  <a:schemeClr val="tx1">
                    <a:lumMod val="65000"/>
                    <a:lumOff val="35000"/>
                  </a:schemeClr>
                </a:solidFill>
              </a:rPr>
              <a:t>Equality</a:t>
            </a:r>
            <a:r>
              <a:rPr lang="en-US" sz="2400" dirty="0">
                <a:solidFill>
                  <a:schemeClr val="tx1">
                    <a:lumMod val="65000"/>
                    <a:lumOff val="35000"/>
                  </a:schemeClr>
                </a:solidFill>
              </a:rPr>
              <a:t>: Luther and Calvin believed that all Christians needed to be educated so that everyone could read the Bible. Also, Calvin taught that all vocations were sacred callings, not just the ministerial vocations.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54293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B9BA-C9F7-4F5F-AE5D-BA6FBACDBAE5}"/>
              </a:ext>
            </a:extLst>
          </p:cNvPr>
          <p:cNvSpPr>
            <a:spLocks noGrp="1"/>
          </p:cNvSpPr>
          <p:nvPr>
            <p:ph type="title"/>
          </p:nvPr>
        </p:nvSpPr>
        <p:spPr/>
        <p:txBody>
          <a:bodyPr/>
          <a:lstStyle/>
          <a:p>
            <a:r>
              <a:rPr lang="en-US" sz="4800" dirty="0"/>
              <a:t>Contacts in the new world</a:t>
            </a:r>
          </a:p>
        </p:txBody>
      </p:sp>
      <p:sp>
        <p:nvSpPr>
          <p:cNvPr id="3" name="Text Placeholder 2">
            <a:extLst>
              <a:ext uri="{FF2B5EF4-FFF2-40B4-BE49-F238E27FC236}">
                <a16:creationId xmlns:a16="http://schemas.microsoft.com/office/drawing/2014/main" id="{E04404E8-C84B-4B1F-9D78-BB06BC4AC5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337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civilizations did Europeans discover in the New World?</a:t>
            </a:r>
          </a:p>
          <a:p>
            <a:pPr marL="514350" indent="-514350">
              <a:buClr>
                <a:schemeClr val="tx2"/>
              </a:buClr>
              <a:buFont typeface="+mj-lt"/>
              <a:buAutoNum type="arabicPeriod"/>
            </a:pPr>
            <a:r>
              <a:rPr lang="en-US" dirty="0">
                <a:solidFill>
                  <a:schemeClr val="tx2"/>
                </a:solidFill>
              </a:rPr>
              <a:t>What Spanish explorers made discoveries in the New World, and why was Spain’s approach to governing its colonies unwise?</a:t>
            </a:r>
          </a:p>
          <a:p>
            <a:pPr marL="514350" indent="-514350">
              <a:buClr>
                <a:schemeClr val="tx2"/>
              </a:buClr>
              <a:buFont typeface="+mj-lt"/>
              <a:buAutoNum type="arabicPeriod"/>
            </a:pPr>
            <a:r>
              <a:rPr lang="en-US" dirty="0">
                <a:solidFill>
                  <a:schemeClr val="tx2"/>
                </a:solidFill>
              </a:rPr>
              <a:t>How did other European nations settle the New World, and how did English settlements differ from the Spanish and the French?</a:t>
            </a:r>
          </a:p>
        </p:txBody>
      </p:sp>
    </p:spTree>
    <p:extLst>
      <p:ext uri="{BB962C8B-B14F-4D97-AF65-F5344CB8AC3E}">
        <p14:creationId xmlns:p14="http://schemas.microsoft.com/office/powerpoint/2010/main" val="2725083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1D52E063-26F9-4CF3-A36F-4BC3DF0D6567}"/>
              </a:ext>
            </a:extLst>
          </p:cNvPr>
          <p:cNvSpPr txBox="1"/>
          <p:nvPr/>
        </p:nvSpPr>
        <p:spPr>
          <a:xfrm rot="16200000">
            <a:off x="8427216" y="5754748"/>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5" name="Picture 4" descr="A close up of a map&#10;&#10;Description automatically generated">
            <a:extLst>
              <a:ext uri="{FF2B5EF4-FFF2-40B4-BE49-F238E27FC236}">
                <a16:creationId xmlns:a16="http://schemas.microsoft.com/office/drawing/2014/main" id="{B191E4B5-185F-43C6-81FF-366122439A9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75654" y="483102"/>
            <a:ext cx="5440691" cy="5891796"/>
          </a:xfrm>
          <a:prstGeom prst="rect">
            <a:avLst/>
          </a:prstGeom>
        </p:spPr>
      </p:pic>
    </p:spTree>
    <p:extLst>
      <p:ext uri="{BB962C8B-B14F-4D97-AF65-F5344CB8AC3E}">
        <p14:creationId xmlns:p14="http://schemas.microsoft.com/office/powerpoint/2010/main" val="198103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9E321E-072A-4453-9DA5-35FC9C383A64}"/>
              </a:ext>
            </a:extLst>
          </p:cNvPr>
          <p:cNvSpPr txBox="1"/>
          <p:nvPr/>
        </p:nvSpPr>
        <p:spPr>
          <a:xfrm>
            <a:off x="620101" y="5279086"/>
            <a:ext cx="10953452" cy="769441"/>
          </a:xfrm>
          <a:prstGeom prst="rect">
            <a:avLst/>
          </a:prstGeom>
          <a:noFill/>
        </p:spPr>
        <p:txBody>
          <a:bodyPr wrap="square" rtlCol="0">
            <a:spAutoFit/>
          </a:bodyPr>
          <a:lstStyle/>
          <a:p>
            <a:pPr algn="ctr"/>
            <a:r>
              <a:rPr lang="en-US" sz="4400" b="0" cap="all" baseline="0" dirty="0">
                <a:ln>
                  <a:solidFill>
                    <a:schemeClr val="bg2"/>
                  </a:solidFill>
                </a:ln>
                <a:solidFill>
                  <a:srgbClr val="F7EDC9"/>
                </a:solidFill>
                <a:effectLst>
                  <a:outerShdw blurRad="38100" dist="38100" dir="2700000" algn="tl">
                    <a:srgbClr val="000000">
                      <a:alpha val="43137"/>
                    </a:srgbClr>
                  </a:outerShdw>
                </a:effectLst>
                <a:latin typeface="Tw Cen MT" panose="020B0602020104020603" pitchFamily="34" charset="0"/>
              </a:rPr>
              <a:t>Chapter 1: New and Old Worlds Meet</a:t>
            </a:r>
          </a:p>
        </p:txBody>
      </p:sp>
    </p:spTree>
    <p:extLst>
      <p:ext uri="{BB962C8B-B14F-4D97-AF65-F5344CB8AC3E}">
        <p14:creationId xmlns:p14="http://schemas.microsoft.com/office/powerpoint/2010/main" val="42766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EE46-FB88-4E06-975E-B76560A5E0B6}"/>
              </a:ext>
            </a:extLst>
          </p:cNvPr>
          <p:cNvSpPr>
            <a:spLocks noGrp="1"/>
          </p:cNvSpPr>
          <p:nvPr>
            <p:ph type="title"/>
          </p:nvPr>
        </p:nvSpPr>
        <p:spPr/>
        <p:txBody>
          <a:bodyPr/>
          <a:lstStyle/>
          <a:p>
            <a:r>
              <a:rPr lang="en-US" dirty="0"/>
              <a:t>First peoples</a:t>
            </a:r>
          </a:p>
        </p:txBody>
      </p:sp>
      <p:pic>
        <p:nvPicPr>
          <p:cNvPr id="6" name="Picture Placeholder 5" descr="A building with a tower in the middle of a field&#10;&#10;Description automatically generated">
            <a:extLst>
              <a:ext uri="{FF2B5EF4-FFF2-40B4-BE49-F238E27FC236}">
                <a16:creationId xmlns:a16="http://schemas.microsoft.com/office/drawing/2014/main" id="{066EB05E-2425-41EE-9200-72A449B1E1A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A7CBD153-6C51-4AC0-8B54-E4C8249F404E}"/>
              </a:ext>
            </a:extLst>
          </p:cNvPr>
          <p:cNvSpPr>
            <a:spLocks noGrp="1"/>
          </p:cNvSpPr>
          <p:nvPr>
            <p:ph idx="10"/>
          </p:nvPr>
        </p:nvSpPr>
        <p:spPr/>
        <p:txBody>
          <a:bodyPr>
            <a:normAutofit/>
          </a:bodyPr>
          <a:lstStyle/>
          <a:p>
            <a:r>
              <a:rPr lang="en-US" dirty="0"/>
              <a:t>Some historians think American Indians crossed the narrow </a:t>
            </a:r>
            <a:r>
              <a:rPr lang="en-US" b="1" dirty="0"/>
              <a:t>Bering Strait</a:t>
            </a:r>
            <a:r>
              <a:rPr lang="en-US" dirty="0"/>
              <a:t> in small boats or on foot over a bridge of ice.</a:t>
            </a:r>
          </a:p>
          <a:p>
            <a:r>
              <a:rPr lang="en-US" dirty="0"/>
              <a:t>Historians of American Indians usually group them into tribes and culture areas.</a:t>
            </a:r>
          </a:p>
        </p:txBody>
      </p:sp>
    </p:spTree>
    <p:extLst>
      <p:ext uri="{BB962C8B-B14F-4D97-AF65-F5344CB8AC3E}">
        <p14:creationId xmlns:p14="http://schemas.microsoft.com/office/powerpoint/2010/main" val="339919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23EF37-19EC-4973-A7AF-4BBF68646D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Placeholder 2">
            <a:extLst>
              <a:ext uri="{FF2B5EF4-FFF2-40B4-BE49-F238E27FC236}">
                <a16:creationId xmlns:a16="http://schemas.microsoft.com/office/drawing/2014/main" id="{ABE21527-FD4E-492B-AD15-A9F700CDC3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1276" y="557186"/>
            <a:ext cx="4013020" cy="2228759"/>
          </a:xfrm>
          <a:prstGeom prst="rect">
            <a:avLst/>
          </a:prstGeom>
        </p:spPr>
      </p:pic>
      <p:pic>
        <p:nvPicPr>
          <p:cNvPr id="4" name="Picture Placeholder 2">
            <a:extLst>
              <a:ext uri="{FF2B5EF4-FFF2-40B4-BE49-F238E27FC236}">
                <a16:creationId xmlns:a16="http://schemas.microsoft.com/office/drawing/2014/main" id="{F9AD5089-361A-4460-A549-2BBAA04347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3467" y="2957665"/>
            <a:ext cx="4010830" cy="3343135"/>
          </a:xfrm>
          <a:prstGeom prst="rect">
            <a:avLst/>
          </a:prstGeom>
          <a:solidFill>
            <a:srgbClr val="BFBFBF"/>
          </a:solidFill>
        </p:spPr>
      </p:pic>
      <p:pic>
        <p:nvPicPr>
          <p:cNvPr id="2" name="Picture Placeholder 2">
            <a:extLst>
              <a:ext uri="{FF2B5EF4-FFF2-40B4-BE49-F238E27FC236}">
                <a16:creationId xmlns:a16="http://schemas.microsoft.com/office/drawing/2014/main" id="{CCF4CBB3-C895-4C75-9839-99C380FB07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46823" y="557189"/>
            <a:ext cx="6701710" cy="5743609"/>
          </a:xfrm>
          <a:prstGeom prst="rect">
            <a:avLst/>
          </a:prstGeom>
          <a:solidFill>
            <a:srgbClr val="BFBFBF"/>
          </a:solidFill>
        </p:spPr>
      </p:pic>
      <p:sp>
        <p:nvSpPr>
          <p:cNvPr id="12" name="TextBox 11">
            <a:extLst>
              <a:ext uri="{FF2B5EF4-FFF2-40B4-BE49-F238E27FC236}">
                <a16:creationId xmlns:a16="http://schemas.microsoft.com/office/drawing/2014/main" id="{03F55241-B8D5-46F1-AB89-FD64E968E44F}"/>
              </a:ext>
            </a:extLst>
          </p:cNvPr>
          <p:cNvSpPr txBox="1"/>
          <p:nvPr/>
        </p:nvSpPr>
        <p:spPr>
          <a:xfrm>
            <a:off x="625311" y="3081521"/>
            <a:ext cx="2022475" cy="523220"/>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wigwam</a:t>
            </a:r>
          </a:p>
        </p:txBody>
      </p:sp>
      <p:sp>
        <p:nvSpPr>
          <p:cNvPr id="13" name="TextBox 12">
            <a:extLst>
              <a:ext uri="{FF2B5EF4-FFF2-40B4-BE49-F238E27FC236}">
                <a16:creationId xmlns:a16="http://schemas.microsoft.com/office/drawing/2014/main" id="{730F6E05-1A00-4DC4-BC18-70834ABBF844}"/>
              </a:ext>
            </a:extLst>
          </p:cNvPr>
          <p:cNvSpPr txBox="1"/>
          <p:nvPr/>
        </p:nvSpPr>
        <p:spPr>
          <a:xfrm>
            <a:off x="2631821" y="2148903"/>
            <a:ext cx="2022475" cy="523220"/>
          </a:xfrm>
          <a:prstGeom prst="rect">
            <a:avLst/>
          </a:prstGeom>
          <a:solidFill>
            <a:srgbClr val="1F497D"/>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longhouse</a:t>
            </a:r>
          </a:p>
        </p:txBody>
      </p:sp>
      <p:sp>
        <p:nvSpPr>
          <p:cNvPr id="14" name="TextBox 13">
            <a:extLst>
              <a:ext uri="{FF2B5EF4-FFF2-40B4-BE49-F238E27FC236}">
                <a16:creationId xmlns:a16="http://schemas.microsoft.com/office/drawing/2014/main" id="{F0AC9830-22C1-4FAA-8CA1-C774BC1F3E0D}"/>
              </a:ext>
            </a:extLst>
          </p:cNvPr>
          <p:cNvSpPr txBox="1"/>
          <p:nvPr/>
        </p:nvSpPr>
        <p:spPr>
          <a:xfrm>
            <a:off x="10253927" y="668983"/>
            <a:ext cx="1294606" cy="523220"/>
          </a:xfrm>
          <a:prstGeom prst="rect">
            <a:avLst/>
          </a:prstGeom>
          <a:solidFill>
            <a:srgbClr val="1F497D"/>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tipi</a:t>
            </a:r>
          </a:p>
        </p:txBody>
      </p:sp>
    </p:spTree>
    <p:extLst>
      <p:ext uri="{BB962C8B-B14F-4D97-AF65-F5344CB8AC3E}">
        <p14:creationId xmlns:p14="http://schemas.microsoft.com/office/powerpoint/2010/main" val="352936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A8666-C7D0-4013-9FA9-6D0EC4518A1C}"/>
              </a:ext>
            </a:extLst>
          </p:cNvPr>
          <p:cNvSpPr>
            <a:spLocks noGrp="1"/>
          </p:cNvSpPr>
          <p:nvPr>
            <p:ph type="title"/>
          </p:nvPr>
        </p:nvSpPr>
        <p:spPr/>
        <p:txBody>
          <a:bodyPr/>
          <a:lstStyle/>
          <a:p>
            <a:r>
              <a:rPr lang="en-US" dirty="0"/>
              <a:t>The pueblos</a:t>
            </a:r>
          </a:p>
        </p:txBody>
      </p:sp>
      <p:pic>
        <p:nvPicPr>
          <p:cNvPr id="6" name="Picture Placeholder 5" descr="A stone building that has a rock wall&#10;&#10;Description automatically generated">
            <a:extLst>
              <a:ext uri="{FF2B5EF4-FFF2-40B4-BE49-F238E27FC236}">
                <a16:creationId xmlns:a16="http://schemas.microsoft.com/office/drawing/2014/main" id="{08F1C877-1A70-4257-A7F5-EFCE5CD22B7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79E49DA5-3F74-48C9-BD43-FAA3B7BE1BC6}"/>
              </a:ext>
            </a:extLst>
          </p:cNvPr>
          <p:cNvSpPr>
            <a:spLocks noGrp="1"/>
          </p:cNvSpPr>
          <p:nvPr>
            <p:ph idx="10"/>
          </p:nvPr>
        </p:nvSpPr>
        <p:spPr/>
        <p:txBody>
          <a:bodyPr>
            <a:normAutofit/>
          </a:bodyPr>
          <a:lstStyle/>
          <a:p>
            <a:r>
              <a:rPr lang="en-US" dirty="0"/>
              <a:t>The </a:t>
            </a:r>
            <a:r>
              <a:rPr lang="en-US" b="1" dirty="0"/>
              <a:t>Pueblo Indians </a:t>
            </a:r>
            <a:r>
              <a:rPr lang="en-US" dirty="0"/>
              <a:t>lived in small villages made up of two or three family groups or clans.</a:t>
            </a:r>
          </a:p>
          <a:p>
            <a:r>
              <a:rPr lang="en-US" dirty="0"/>
              <a:t>Some of the Pueblo Indians lived in caves along the rims or under ledges of canyons of the Southwest and became known as the cliff dwellers.</a:t>
            </a:r>
          </a:p>
        </p:txBody>
      </p:sp>
    </p:spTree>
    <p:extLst>
      <p:ext uri="{BB962C8B-B14F-4D97-AF65-F5344CB8AC3E}">
        <p14:creationId xmlns:p14="http://schemas.microsoft.com/office/powerpoint/2010/main" val="308202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A8666-C7D0-4013-9FA9-6D0EC4518A1C}"/>
              </a:ext>
            </a:extLst>
          </p:cNvPr>
          <p:cNvSpPr>
            <a:spLocks noGrp="1"/>
          </p:cNvSpPr>
          <p:nvPr>
            <p:ph type="title"/>
          </p:nvPr>
        </p:nvSpPr>
        <p:spPr/>
        <p:txBody>
          <a:bodyPr/>
          <a:lstStyle/>
          <a:p>
            <a:r>
              <a:rPr lang="en-US" dirty="0"/>
              <a:t>The pueblos</a:t>
            </a:r>
          </a:p>
        </p:txBody>
      </p:sp>
      <p:pic>
        <p:nvPicPr>
          <p:cNvPr id="6" name="Picture Placeholder 5" descr="A stone building that has a rock wall&#10;&#10;Description automatically generated">
            <a:extLst>
              <a:ext uri="{FF2B5EF4-FFF2-40B4-BE49-F238E27FC236}">
                <a16:creationId xmlns:a16="http://schemas.microsoft.com/office/drawing/2014/main" id="{08F1C877-1A70-4257-A7F5-EFCE5CD22B7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79E49DA5-3F74-48C9-BD43-FAA3B7BE1BC6}"/>
              </a:ext>
            </a:extLst>
          </p:cNvPr>
          <p:cNvSpPr>
            <a:spLocks noGrp="1"/>
          </p:cNvSpPr>
          <p:nvPr>
            <p:ph idx="10"/>
          </p:nvPr>
        </p:nvSpPr>
        <p:spPr/>
        <p:txBody>
          <a:bodyPr>
            <a:normAutofit/>
          </a:bodyPr>
          <a:lstStyle/>
          <a:p>
            <a:r>
              <a:rPr lang="en-US" dirty="0"/>
              <a:t>Some of the tribes among the Pueblos were the Zuni, the Hopi, and the Taos.</a:t>
            </a:r>
          </a:p>
          <a:p>
            <a:r>
              <a:rPr lang="en-US" dirty="0"/>
              <a:t>Pueblo Indians were farmers, growing maize (corn), squash, and beans.</a:t>
            </a:r>
          </a:p>
        </p:txBody>
      </p:sp>
    </p:spTree>
    <p:extLst>
      <p:ext uri="{BB962C8B-B14F-4D97-AF65-F5344CB8AC3E}">
        <p14:creationId xmlns:p14="http://schemas.microsoft.com/office/powerpoint/2010/main" val="360370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256C-14DC-4CD1-8052-79368E81C54A}"/>
              </a:ext>
            </a:extLst>
          </p:cNvPr>
          <p:cNvSpPr>
            <a:spLocks noGrp="1"/>
          </p:cNvSpPr>
          <p:nvPr>
            <p:ph type="title"/>
          </p:nvPr>
        </p:nvSpPr>
        <p:spPr/>
        <p:txBody>
          <a:bodyPr/>
          <a:lstStyle/>
          <a:p>
            <a:r>
              <a:rPr lang="en-US" dirty="0"/>
              <a:t>The mound builders</a:t>
            </a:r>
          </a:p>
        </p:txBody>
      </p:sp>
      <p:pic>
        <p:nvPicPr>
          <p:cNvPr id="6" name="Picture Placeholder 5" descr="A large green field with trees in the background&#10;&#10;Description automatically generated">
            <a:extLst>
              <a:ext uri="{FF2B5EF4-FFF2-40B4-BE49-F238E27FC236}">
                <a16:creationId xmlns:a16="http://schemas.microsoft.com/office/drawing/2014/main" id="{DF7AD23E-76FB-4716-B6AF-0D1026EA0AC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0A826A62-DE50-4718-87AD-790E3DE8D5C0}"/>
              </a:ext>
            </a:extLst>
          </p:cNvPr>
          <p:cNvSpPr>
            <a:spLocks noGrp="1"/>
          </p:cNvSpPr>
          <p:nvPr>
            <p:ph idx="10"/>
          </p:nvPr>
        </p:nvSpPr>
        <p:spPr/>
        <p:txBody>
          <a:bodyPr/>
          <a:lstStyle/>
          <a:p>
            <a:r>
              <a:rPr lang="en-US" dirty="0"/>
              <a:t>Two successive cultures developed in what is now called the Midwest: the </a:t>
            </a:r>
            <a:r>
              <a:rPr lang="en-US" dirty="0" err="1"/>
              <a:t>Adena</a:t>
            </a:r>
            <a:r>
              <a:rPr lang="en-US" dirty="0"/>
              <a:t> culture (1000 BC to AD 200) and the Hopewell culture (AD 500 to 1600).</a:t>
            </a:r>
          </a:p>
          <a:p>
            <a:r>
              <a:rPr lang="en-US" dirty="0"/>
              <a:t>They were noted for the hundreds of large mounds they built; hence, they were called the </a:t>
            </a:r>
            <a:r>
              <a:rPr lang="en-US" b="1" dirty="0"/>
              <a:t>Mound Builders</a:t>
            </a:r>
            <a:r>
              <a:rPr lang="en-US" dirty="0"/>
              <a:t>.</a:t>
            </a:r>
          </a:p>
        </p:txBody>
      </p:sp>
    </p:spTree>
    <p:extLst>
      <p:ext uri="{BB962C8B-B14F-4D97-AF65-F5344CB8AC3E}">
        <p14:creationId xmlns:p14="http://schemas.microsoft.com/office/powerpoint/2010/main" val="23230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256C-14DC-4CD1-8052-79368E81C54A}"/>
              </a:ext>
            </a:extLst>
          </p:cNvPr>
          <p:cNvSpPr>
            <a:spLocks noGrp="1"/>
          </p:cNvSpPr>
          <p:nvPr>
            <p:ph type="title"/>
          </p:nvPr>
        </p:nvSpPr>
        <p:spPr/>
        <p:txBody>
          <a:bodyPr/>
          <a:lstStyle/>
          <a:p>
            <a:r>
              <a:rPr lang="en-US" dirty="0"/>
              <a:t>The mound builders</a:t>
            </a:r>
          </a:p>
        </p:txBody>
      </p:sp>
      <p:pic>
        <p:nvPicPr>
          <p:cNvPr id="6" name="Picture Placeholder 5" descr="A large green field with trees in the background&#10;&#10;Description automatically generated">
            <a:extLst>
              <a:ext uri="{FF2B5EF4-FFF2-40B4-BE49-F238E27FC236}">
                <a16:creationId xmlns:a16="http://schemas.microsoft.com/office/drawing/2014/main" id="{DF7AD23E-76FB-4716-B6AF-0D1026EA0AC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0A826A62-DE50-4718-87AD-790E3DE8D5C0}"/>
              </a:ext>
            </a:extLst>
          </p:cNvPr>
          <p:cNvSpPr>
            <a:spLocks noGrp="1"/>
          </p:cNvSpPr>
          <p:nvPr>
            <p:ph idx="10"/>
          </p:nvPr>
        </p:nvSpPr>
        <p:spPr/>
        <p:txBody>
          <a:bodyPr/>
          <a:lstStyle/>
          <a:p>
            <a:r>
              <a:rPr lang="en-US" dirty="0"/>
              <a:t>The Mound Builders developed an extensive, almost continent-wide trading network.</a:t>
            </a:r>
          </a:p>
        </p:txBody>
      </p:sp>
    </p:spTree>
    <p:extLst>
      <p:ext uri="{BB962C8B-B14F-4D97-AF65-F5344CB8AC3E}">
        <p14:creationId xmlns:p14="http://schemas.microsoft.com/office/powerpoint/2010/main" val="399804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EF38-0564-4E36-A321-523916DB8F39}"/>
              </a:ext>
            </a:extLst>
          </p:cNvPr>
          <p:cNvSpPr>
            <a:spLocks noGrp="1"/>
          </p:cNvSpPr>
          <p:nvPr>
            <p:ph type="title"/>
          </p:nvPr>
        </p:nvSpPr>
        <p:spPr/>
        <p:txBody>
          <a:bodyPr/>
          <a:lstStyle/>
          <a:p>
            <a:r>
              <a:rPr lang="en-US" dirty="0"/>
              <a:t>Eastern Woodlands Indians</a:t>
            </a:r>
          </a:p>
        </p:txBody>
      </p:sp>
      <p:pic>
        <p:nvPicPr>
          <p:cNvPr id="6" name="Picture Placeholder 5" descr="A building on fire&#10;&#10;Description automatically generated">
            <a:extLst>
              <a:ext uri="{FF2B5EF4-FFF2-40B4-BE49-F238E27FC236}">
                <a16:creationId xmlns:a16="http://schemas.microsoft.com/office/drawing/2014/main" id="{2349072E-C57D-4B4C-BF5A-06CF2C982EE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EFCBF539-97B7-45F5-AAE1-BD9CAB4665A5}"/>
              </a:ext>
            </a:extLst>
          </p:cNvPr>
          <p:cNvSpPr>
            <a:spLocks noGrp="1"/>
          </p:cNvSpPr>
          <p:nvPr>
            <p:ph idx="10"/>
          </p:nvPr>
        </p:nvSpPr>
        <p:spPr/>
        <p:txBody>
          <a:bodyPr>
            <a:normAutofit/>
          </a:bodyPr>
          <a:lstStyle/>
          <a:p>
            <a:r>
              <a:rPr lang="en-US" dirty="0"/>
              <a:t>The </a:t>
            </a:r>
            <a:r>
              <a:rPr lang="en-US" b="1" dirty="0"/>
              <a:t>Eastern Woodlands Indians </a:t>
            </a:r>
            <a:r>
              <a:rPr lang="en-US" dirty="0"/>
              <a:t>lived in the Southeast and along the Atlantic coast into the Northeast. </a:t>
            </a:r>
          </a:p>
          <a:p>
            <a:r>
              <a:rPr lang="en-US" dirty="0"/>
              <a:t>These tribes were probably the first Indians the English, French, Dutch, and Swedish settlers encountered in the New World.</a:t>
            </a:r>
          </a:p>
        </p:txBody>
      </p:sp>
      <p:sp>
        <p:nvSpPr>
          <p:cNvPr id="3" name="TextBox 2">
            <a:extLst>
              <a:ext uri="{FF2B5EF4-FFF2-40B4-BE49-F238E27FC236}">
                <a16:creationId xmlns:a16="http://schemas.microsoft.com/office/drawing/2014/main" id="{E0CCEC15-05C3-4D8A-A214-0D12EBB58C4F}"/>
              </a:ext>
            </a:extLst>
          </p:cNvPr>
          <p:cNvSpPr txBox="1"/>
          <p:nvPr/>
        </p:nvSpPr>
        <p:spPr>
          <a:xfrm>
            <a:off x="0" y="5956801"/>
            <a:ext cx="303784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inside a longhouse</a:t>
            </a:r>
          </a:p>
        </p:txBody>
      </p:sp>
    </p:spTree>
    <p:extLst>
      <p:ext uri="{BB962C8B-B14F-4D97-AF65-F5344CB8AC3E}">
        <p14:creationId xmlns:p14="http://schemas.microsoft.com/office/powerpoint/2010/main" val="384300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EF38-0564-4E36-A321-523916DB8F39}"/>
              </a:ext>
            </a:extLst>
          </p:cNvPr>
          <p:cNvSpPr>
            <a:spLocks noGrp="1"/>
          </p:cNvSpPr>
          <p:nvPr>
            <p:ph type="title"/>
          </p:nvPr>
        </p:nvSpPr>
        <p:spPr/>
        <p:txBody>
          <a:bodyPr/>
          <a:lstStyle/>
          <a:p>
            <a:r>
              <a:rPr lang="en-US" dirty="0"/>
              <a:t>Eastern Woodlands Indians</a:t>
            </a:r>
          </a:p>
        </p:txBody>
      </p:sp>
      <p:pic>
        <p:nvPicPr>
          <p:cNvPr id="6" name="Picture Placeholder 5" descr="A building on fire&#10;&#10;Description automatically generated">
            <a:extLst>
              <a:ext uri="{FF2B5EF4-FFF2-40B4-BE49-F238E27FC236}">
                <a16:creationId xmlns:a16="http://schemas.microsoft.com/office/drawing/2014/main" id="{2349072E-C57D-4B4C-BF5A-06CF2C982EE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EFCBF539-97B7-45F5-AAE1-BD9CAB4665A5}"/>
              </a:ext>
            </a:extLst>
          </p:cNvPr>
          <p:cNvSpPr>
            <a:spLocks noGrp="1"/>
          </p:cNvSpPr>
          <p:nvPr>
            <p:ph idx="10"/>
          </p:nvPr>
        </p:nvSpPr>
        <p:spPr/>
        <p:txBody>
          <a:bodyPr>
            <a:normAutofit/>
          </a:bodyPr>
          <a:lstStyle/>
          <a:p>
            <a:r>
              <a:rPr lang="en-US" dirty="0"/>
              <a:t>They were a politically skillful people, not unorganized and uncivilized. </a:t>
            </a:r>
          </a:p>
          <a:p>
            <a:r>
              <a:rPr lang="en-US" dirty="0"/>
              <a:t>In the Southeast, this group included the Cherokees, Chickasaws, Choctaws, Creeks, and Seminoles. </a:t>
            </a:r>
          </a:p>
          <a:p>
            <a:r>
              <a:rPr lang="en-US" dirty="0"/>
              <a:t>Northern tribes of Eastern Woodlands Indians included the Mohawks, Oneidas, </a:t>
            </a:r>
            <a:r>
              <a:rPr lang="en-US" dirty="0" err="1"/>
              <a:t>Senecas</a:t>
            </a:r>
            <a:r>
              <a:rPr lang="en-US" dirty="0"/>
              <a:t>, </a:t>
            </a:r>
            <a:r>
              <a:rPr lang="en-US" dirty="0" err="1"/>
              <a:t>Cayugas</a:t>
            </a:r>
            <a:r>
              <a:rPr lang="en-US" dirty="0"/>
              <a:t>, Onondagas, and </a:t>
            </a:r>
            <a:r>
              <a:rPr lang="en-US" dirty="0" err="1"/>
              <a:t>Tuscaroras</a:t>
            </a:r>
            <a:r>
              <a:rPr lang="en-US" dirty="0"/>
              <a:t>.</a:t>
            </a:r>
          </a:p>
        </p:txBody>
      </p:sp>
      <p:sp>
        <p:nvSpPr>
          <p:cNvPr id="3" name="TextBox 2">
            <a:extLst>
              <a:ext uri="{FF2B5EF4-FFF2-40B4-BE49-F238E27FC236}">
                <a16:creationId xmlns:a16="http://schemas.microsoft.com/office/drawing/2014/main" id="{50248879-F5E1-4F2D-A7DB-9FE172268AA5}"/>
              </a:ext>
            </a:extLst>
          </p:cNvPr>
          <p:cNvSpPr txBox="1"/>
          <p:nvPr/>
        </p:nvSpPr>
        <p:spPr>
          <a:xfrm>
            <a:off x="0" y="5956801"/>
            <a:ext cx="303784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inside a longhouse</a:t>
            </a:r>
          </a:p>
        </p:txBody>
      </p:sp>
    </p:spTree>
    <p:extLst>
      <p:ext uri="{BB962C8B-B14F-4D97-AF65-F5344CB8AC3E}">
        <p14:creationId xmlns:p14="http://schemas.microsoft.com/office/powerpoint/2010/main" val="60538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B1CF-DAE4-4A1D-9437-1B1F56EE8311}"/>
              </a:ext>
            </a:extLst>
          </p:cNvPr>
          <p:cNvSpPr>
            <a:spLocks noGrp="1"/>
          </p:cNvSpPr>
          <p:nvPr>
            <p:ph type="title"/>
          </p:nvPr>
        </p:nvSpPr>
        <p:spPr/>
        <p:txBody>
          <a:bodyPr/>
          <a:lstStyle/>
          <a:p>
            <a:r>
              <a:rPr lang="en-US" dirty="0"/>
              <a:t>The Spanish century</a:t>
            </a:r>
          </a:p>
        </p:txBody>
      </p:sp>
      <p:pic>
        <p:nvPicPr>
          <p:cNvPr id="6" name="Picture Placeholder 5" descr="A picture containing text, book, person, sitting&#10;&#10;Description automatically generated">
            <a:extLst>
              <a:ext uri="{FF2B5EF4-FFF2-40B4-BE49-F238E27FC236}">
                <a16:creationId xmlns:a16="http://schemas.microsoft.com/office/drawing/2014/main" id="{465078B8-9B3E-439C-B07E-3F32BD6D759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637" t="1510" r="857" b="983"/>
          <a:stretch/>
        </p:blipFill>
        <p:spPr>
          <a:xfrm>
            <a:off x="1" y="1819072"/>
            <a:ext cx="4844374" cy="5038928"/>
          </a:xfrm>
        </p:spPr>
      </p:pic>
      <p:sp>
        <p:nvSpPr>
          <p:cNvPr id="4" name="Content Placeholder 3">
            <a:extLst>
              <a:ext uri="{FF2B5EF4-FFF2-40B4-BE49-F238E27FC236}">
                <a16:creationId xmlns:a16="http://schemas.microsoft.com/office/drawing/2014/main" id="{718B8F56-50D5-413B-BAE9-E76D5AD6A541}"/>
              </a:ext>
            </a:extLst>
          </p:cNvPr>
          <p:cNvSpPr>
            <a:spLocks noGrp="1"/>
          </p:cNvSpPr>
          <p:nvPr>
            <p:ph idx="10"/>
          </p:nvPr>
        </p:nvSpPr>
        <p:spPr/>
        <p:txBody>
          <a:bodyPr/>
          <a:lstStyle/>
          <a:p>
            <a:r>
              <a:rPr lang="en-US" b="1" dirty="0">
                <a:solidFill>
                  <a:srgbClr val="FF0000"/>
                </a:solidFill>
              </a:rPr>
              <a:t>Hernando Cortés </a:t>
            </a:r>
            <a:r>
              <a:rPr lang="en-US" dirty="0">
                <a:solidFill>
                  <a:srgbClr val="FF0000"/>
                </a:solidFill>
              </a:rPr>
              <a:t>was the first great </a:t>
            </a:r>
            <a:r>
              <a:rPr lang="en-US" b="1" dirty="0">
                <a:solidFill>
                  <a:srgbClr val="FF0000"/>
                </a:solidFill>
              </a:rPr>
              <a:t>conquistador</a:t>
            </a:r>
            <a:r>
              <a:rPr lang="en-US" dirty="0"/>
              <a:t>.</a:t>
            </a:r>
          </a:p>
          <a:p>
            <a:r>
              <a:rPr lang="en-US" dirty="0">
                <a:solidFill>
                  <a:srgbClr val="FF0000"/>
                </a:solidFill>
              </a:rPr>
              <a:t>He landed in Mexico and discovered the Aztec empire.</a:t>
            </a:r>
          </a:p>
          <a:p>
            <a:r>
              <a:rPr lang="en-US" dirty="0"/>
              <a:t>The great Aztec king, Montezuma, hearing of the Spanish arrival, sent representatives offering gifts.</a:t>
            </a:r>
          </a:p>
          <a:p>
            <a:r>
              <a:rPr lang="en-US" dirty="0">
                <a:solidFill>
                  <a:srgbClr val="FF0000"/>
                </a:solidFill>
              </a:rPr>
              <a:t>Cortés conquered the Aztecs.</a:t>
            </a:r>
          </a:p>
        </p:txBody>
      </p:sp>
      <p:sp>
        <p:nvSpPr>
          <p:cNvPr id="3" name="TextBox 2">
            <a:extLst>
              <a:ext uri="{FF2B5EF4-FFF2-40B4-BE49-F238E27FC236}">
                <a16:creationId xmlns:a16="http://schemas.microsoft.com/office/drawing/2014/main" id="{A1942928-3C5C-44B9-9F87-AAA4D67C630D}"/>
              </a:ext>
            </a:extLst>
          </p:cNvPr>
          <p:cNvSpPr txBox="1"/>
          <p:nvPr/>
        </p:nvSpPr>
        <p:spPr>
          <a:xfrm>
            <a:off x="0" y="5956801"/>
            <a:ext cx="20828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Montezuma</a:t>
            </a:r>
          </a:p>
        </p:txBody>
      </p:sp>
    </p:spTree>
    <p:extLst>
      <p:ext uri="{BB962C8B-B14F-4D97-AF65-F5344CB8AC3E}">
        <p14:creationId xmlns:p14="http://schemas.microsoft.com/office/powerpoint/2010/main" val="6330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5F220F-01C1-4613-B0FE-54A43D722079}"/>
              </a:ext>
            </a:extLst>
          </p:cNvPr>
          <p:cNvSpPr>
            <a:spLocks noGrp="1"/>
          </p:cNvSpPr>
          <p:nvPr>
            <p:ph idx="1"/>
          </p:nvPr>
        </p:nvSpPr>
        <p:spPr/>
        <p:txBody>
          <a:bodyPr/>
          <a:lstStyle/>
          <a:p>
            <a:r>
              <a:rPr lang="en-US" dirty="0">
                <a:solidFill>
                  <a:srgbClr val="FF0000"/>
                </a:solidFill>
              </a:rPr>
              <a:t>Far more devastating to the native populations than firearms were the European diseases, to which the Indians had little immunity. </a:t>
            </a:r>
          </a:p>
          <a:p>
            <a:r>
              <a:rPr lang="en-US" dirty="0"/>
              <a:t>The Indian </a:t>
            </a:r>
            <a:r>
              <a:rPr lang="en-US" dirty="0">
                <a:solidFill>
                  <a:srgbClr val="FF0000"/>
                </a:solidFill>
              </a:rPr>
              <a:t>population dropped by an estimated 90 percent </a:t>
            </a:r>
            <a:r>
              <a:rPr lang="en-US" dirty="0"/>
              <a:t>between the sixteenth and seventeenth centuries.</a:t>
            </a:r>
          </a:p>
        </p:txBody>
      </p:sp>
      <p:sp>
        <p:nvSpPr>
          <p:cNvPr id="3" name="Title 2">
            <a:extLst>
              <a:ext uri="{FF2B5EF4-FFF2-40B4-BE49-F238E27FC236}">
                <a16:creationId xmlns:a16="http://schemas.microsoft.com/office/drawing/2014/main" id="{ACF35CF3-B1DB-4880-862A-140FBF44C1F9}"/>
              </a:ext>
            </a:extLst>
          </p:cNvPr>
          <p:cNvSpPr>
            <a:spLocks noGrp="1"/>
          </p:cNvSpPr>
          <p:nvPr>
            <p:ph type="title"/>
          </p:nvPr>
        </p:nvSpPr>
        <p:spPr/>
        <p:txBody>
          <a:bodyPr/>
          <a:lstStyle/>
          <a:p>
            <a:r>
              <a:rPr lang="en-US" dirty="0"/>
              <a:t>The Spanish century</a:t>
            </a:r>
          </a:p>
        </p:txBody>
      </p:sp>
    </p:spTree>
    <p:extLst>
      <p:ext uri="{BB962C8B-B14F-4D97-AF65-F5344CB8AC3E}">
        <p14:creationId xmlns:p14="http://schemas.microsoft.com/office/powerpoint/2010/main" val="390882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36B93B81-5ED7-4387-828F-605FD3B1B0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93C52-5401-44FC-BB56-44552AD0AF12}"/>
              </a:ext>
            </a:extLst>
          </p:cNvPr>
          <p:cNvSpPr>
            <a:spLocks noGrp="1"/>
          </p:cNvSpPr>
          <p:nvPr>
            <p:ph type="title"/>
          </p:nvPr>
        </p:nvSpPr>
        <p:spPr>
          <a:xfrm>
            <a:off x="886659" y="643467"/>
            <a:ext cx="10343532" cy="1149468"/>
          </a:xfrm>
        </p:spPr>
        <p:txBody>
          <a:bodyPr vert="horz" lIns="91440" tIns="45720" rIns="91440" bIns="45720" rtlCol="0" anchor="ctr">
            <a:normAutofit/>
          </a:bodyPr>
          <a:lstStyle/>
          <a:p>
            <a:r>
              <a:rPr lang="en-US" sz="4800" dirty="0">
                <a:solidFill>
                  <a:schemeClr val="tx1"/>
                </a:solidFill>
              </a:rPr>
              <a:t>Big Ideas</a:t>
            </a:r>
          </a:p>
        </p:txBody>
      </p:sp>
      <p:sp>
        <p:nvSpPr>
          <p:cNvPr id="3" name="Content Placeholder 2">
            <a:extLst>
              <a:ext uri="{FF2B5EF4-FFF2-40B4-BE49-F238E27FC236}">
                <a16:creationId xmlns:a16="http://schemas.microsoft.com/office/drawing/2014/main" id="{64424419-454F-476E-881E-68E454DE169C}"/>
              </a:ext>
            </a:extLst>
          </p:cNvPr>
          <p:cNvSpPr>
            <a:spLocks noGrp="1"/>
          </p:cNvSpPr>
          <p:nvPr>
            <p:ph idx="1"/>
          </p:nvPr>
        </p:nvSpPr>
        <p:spPr>
          <a:xfrm>
            <a:off x="886659" y="1925619"/>
            <a:ext cx="10245629" cy="4206240"/>
          </a:xfrm>
        </p:spPr>
        <p:txBody>
          <a:bodyPr vert="horz" lIns="91440" tIns="45720" rIns="91440" bIns="45720" rtlCol="0" anchor="t">
            <a:normAutofit/>
          </a:bodyPr>
          <a:lstStyle/>
          <a:p>
            <a:pPr marL="788670" indent="-457200">
              <a:buFont typeface="+mj-lt"/>
              <a:buAutoNum type="arabicPeriod"/>
            </a:pPr>
            <a:r>
              <a:rPr lang="en-US" dirty="0"/>
              <a:t>What changes in the Old World led to exploration of the New World?</a:t>
            </a:r>
          </a:p>
          <a:p>
            <a:pPr marL="788670" indent="-457200">
              <a:buFont typeface="+mj-lt"/>
              <a:buAutoNum type="arabicPeriod"/>
            </a:pPr>
            <a:r>
              <a:rPr lang="en-US" dirty="0"/>
              <a:t>What did Europeans discover in the New World, and what changes did they bring to the New World?</a:t>
            </a:r>
          </a:p>
          <a:p>
            <a:pPr marL="514350" indent="-182880"/>
            <a:endParaRPr lang="en-US" dirty="0"/>
          </a:p>
        </p:txBody>
      </p:sp>
      <p:sp>
        <p:nvSpPr>
          <p:cNvPr id="30" name="Rectangle 29">
            <a:extLst>
              <a:ext uri="{FF2B5EF4-FFF2-40B4-BE49-F238E27FC236}">
                <a16:creationId xmlns:a16="http://schemas.microsoft.com/office/drawing/2014/main" id="{61951AA0-DD9C-4514-A46F-ABF18C50E5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74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D2C636-A890-45AF-9189-7656A4FE01EB}"/>
              </a:ext>
            </a:extLst>
          </p:cNvPr>
          <p:cNvSpPr>
            <a:spLocks noGrp="1"/>
          </p:cNvSpPr>
          <p:nvPr>
            <p:ph type="title"/>
          </p:nvPr>
        </p:nvSpPr>
        <p:spPr/>
        <p:txBody>
          <a:bodyPr/>
          <a:lstStyle/>
          <a:p>
            <a:r>
              <a:rPr lang="en-US" dirty="0"/>
              <a:t>The Spanish century</a:t>
            </a:r>
          </a:p>
        </p:txBody>
      </p:sp>
      <p:pic>
        <p:nvPicPr>
          <p:cNvPr id="7" name="Picture Placeholder 6" descr="A canyon with a mountain in the background&#10;&#10;Description automatically generated">
            <a:extLst>
              <a:ext uri="{FF2B5EF4-FFF2-40B4-BE49-F238E27FC236}">
                <a16:creationId xmlns:a16="http://schemas.microsoft.com/office/drawing/2014/main" id="{3F8413E6-07CE-405D-8C5D-AE2242A4488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2" name="Content Placeholder 1">
            <a:extLst>
              <a:ext uri="{FF2B5EF4-FFF2-40B4-BE49-F238E27FC236}">
                <a16:creationId xmlns:a16="http://schemas.microsoft.com/office/drawing/2014/main" id="{A5BE047B-7BDF-4B4C-807B-8B329BC3DCB2}"/>
              </a:ext>
            </a:extLst>
          </p:cNvPr>
          <p:cNvSpPr>
            <a:spLocks noGrp="1"/>
          </p:cNvSpPr>
          <p:nvPr>
            <p:ph idx="10"/>
          </p:nvPr>
        </p:nvSpPr>
        <p:spPr/>
        <p:txBody>
          <a:bodyPr/>
          <a:lstStyle/>
          <a:p>
            <a:r>
              <a:rPr lang="en-US" b="1" dirty="0">
                <a:solidFill>
                  <a:srgbClr val="FF0000"/>
                </a:solidFill>
              </a:rPr>
              <a:t>Francisco de Coronado </a:t>
            </a:r>
            <a:r>
              <a:rPr lang="en-US" dirty="0">
                <a:solidFill>
                  <a:srgbClr val="FF0000"/>
                </a:solidFill>
              </a:rPr>
              <a:t>commanded an expedition that left Mexico in 1540 to explore what would later be the southwestern United States.</a:t>
            </a:r>
          </a:p>
          <a:p>
            <a:r>
              <a:rPr lang="en-US" dirty="0"/>
              <a:t>His expedition did not find gold, but one of its parties </a:t>
            </a:r>
            <a:r>
              <a:rPr lang="en-US" dirty="0">
                <a:solidFill>
                  <a:srgbClr val="FF0000"/>
                </a:solidFill>
              </a:rPr>
              <a:t>did discover and explore the Grand Canyon</a:t>
            </a:r>
            <a:r>
              <a:rPr lang="en-US" dirty="0"/>
              <a:t>.</a:t>
            </a:r>
          </a:p>
        </p:txBody>
      </p:sp>
    </p:spTree>
    <p:extLst>
      <p:ext uri="{BB962C8B-B14F-4D97-AF65-F5344CB8AC3E}">
        <p14:creationId xmlns:p14="http://schemas.microsoft.com/office/powerpoint/2010/main" val="144914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11E9-C593-4ED0-A2E6-D10713300035}"/>
              </a:ext>
            </a:extLst>
          </p:cNvPr>
          <p:cNvSpPr>
            <a:spLocks noGrp="1"/>
          </p:cNvSpPr>
          <p:nvPr>
            <p:ph type="title"/>
          </p:nvPr>
        </p:nvSpPr>
        <p:spPr/>
        <p:txBody>
          <a:bodyPr/>
          <a:lstStyle/>
          <a:p>
            <a:r>
              <a:rPr lang="en-US" dirty="0"/>
              <a:t>The Spanish century</a:t>
            </a:r>
          </a:p>
        </p:txBody>
      </p:sp>
      <p:pic>
        <p:nvPicPr>
          <p:cNvPr id="6" name="Picture Placeholder 5" descr="A large stone statue in front of a brick building&#10;&#10;Description automatically generated">
            <a:extLst>
              <a:ext uri="{FF2B5EF4-FFF2-40B4-BE49-F238E27FC236}">
                <a16:creationId xmlns:a16="http://schemas.microsoft.com/office/drawing/2014/main" id="{F865F62C-7B11-495C-84E9-742DE086D4E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685D00B0-C4B3-4B80-8A6D-9C31CA2E519F}"/>
              </a:ext>
            </a:extLst>
          </p:cNvPr>
          <p:cNvSpPr>
            <a:spLocks noGrp="1"/>
          </p:cNvSpPr>
          <p:nvPr>
            <p:ph idx="10"/>
          </p:nvPr>
        </p:nvSpPr>
        <p:spPr/>
        <p:txBody>
          <a:bodyPr/>
          <a:lstStyle/>
          <a:p>
            <a:r>
              <a:rPr lang="en-US" dirty="0">
                <a:solidFill>
                  <a:srgbClr val="FF0000"/>
                </a:solidFill>
              </a:rPr>
              <a:t>In 1513, </a:t>
            </a:r>
            <a:r>
              <a:rPr lang="en-US" b="1" dirty="0">
                <a:solidFill>
                  <a:srgbClr val="FF0000"/>
                </a:solidFill>
              </a:rPr>
              <a:t>Juan Ponce de León </a:t>
            </a:r>
            <a:r>
              <a:rPr lang="en-US" dirty="0"/>
              <a:t>sailed northwest from Puerto Rico in search of more rumored wealth.</a:t>
            </a:r>
          </a:p>
          <a:p>
            <a:r>
              <a:rPr lang="en-US" dirty="0">
                <a:solidFill>
                  <a:srgbClr val="FF0000"/>
                </a:solidFill>
              </a:rPr>
              <a:t>He claimed Florida for Spain.</a:t>
            </a:r>
          </a:p>
          <a:p>
            <a:r>
              <a:rPr lang="en-US" dirty="0"/>
              <a:t>In </a:t>
            </a:r>
            <a:r>
              <a:rPr lang="en-US" dirty="0">
                <a:solidFill>
                  <a:srgbClr val="FF0000"/>
                </a:solidFill>
              </a:rPr>
              <a:t>1565</a:t>
            </a:r>
            <a:r>
              <a:rPr lang="en-US" dirty="0"/>
              <a:t>, the Spanish </a:t>
            </a:r>
            <a:r>
              <a:rPr lang="en-US" dirty="0">
                <a:solidFill>
                  <a:srgbClr val="FF0000"/>
                </a:solidFill>
              </a:rPr>
              <a:t>established the settlement of </a:t>
            </a:r>
            <a:r>
              <a:rPr lang="en-US" b="1" dirty="0">
                <a:solidFill>
                  <a:srgbClr val="FF0000"/>
                </a:solidFill>
              </a:rPr>
              <a:t>St. Augustine</a:t>
            </a:r>
            <a:r>
              <a:rPr lang="en-US" dirty="0">
                <a:solidFill>
                  <a:srgbClr val="FF0000"/>
                </a:solidFill>
              </a:rPr>
              <a:t>.</a:t>
            </a:r>
          </a:p>
          <a:p>
            <a:r>
              <a:rPr lang="en-US" dirty="0"/>
              <a:t>It is the oldest permanent city settled by Europeans in the present United States.</a:t>
            </a:r>
          </a:p>
        </p:txBody>
      </p:sp>
      <p:sp>
        <p:nvSpPr>
          <p:cNvPr id="3" name="TextBox 2">
            <a:extLst>
              <a:ext uri="{FF2B5EF4-FFF2-40B4-BE49-F238E27FC236}">
                <a16:creationId xmlns:a16="http://schemas.microsoft.com/office/drawing/2014/main" id="{EC10DFE4-C159-4ED0-AC39-7D123D644DA0}"/>
              </a:ext>
            </a:extLst>
          </p:cNvPr>
          <p:cNvSpPr txBox="1"/>
          <p:nvPr/>
        </p:nvSpPr>
        <p:spPr>
          <a:xfrm>
            <a:off x="0" y="5956801"/>
            <a:ext cx="237744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St. Augustine</a:t>
            </a:r>
          </a:p>
        </p:txBody>
      </p:sp>
    </p:spTree>
    <p:extLst>
      <p:ext uri="{BB962C8B-B14F-4D97-AF65-F5344CB8AC3E}">
        <p14:creationId xmlns:p14="http://schemas.microsoft.com/office/powerpoint/2010/main" val="275389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F5EB8-AB42-47FD-8F4A-176C0A4B1B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B3AE79A-6B95-44C3-B0A5-80E2F3E606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49FE10-080D-48D7-80FF-9A64D270AD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39505FA-3784-4F48-89D7-6FDC8CE983BF}"/>
              </a:ext>
            </a:extLst>
          </p:cNvPr>
          <p:cNvSpPr txBox="1"/>
          <p:nvPr/>
        </p:nvSpPr>
        <p:spPr>
          <a:xfrm>
            <a:off x="7540358" y="2194561"/>
            <a:ext cx="4648594" cy="1554480"/>
          </a:xfrm>
          <a:prstGeom prst="rect">
            <a:avLst/>
          </a:prstGeom>
        </p:spPr>
        <p:txBody>
          <a:bodyPr vert="horz" lIns="91440" tIns="45720" rIns="91440" bIns="45720" rtlCol="0" anchor="ctr">
            <a:normAutofit/>
          </a:bodyPr>
          <a:lstStyle/>
          <a:p>
            <a:pPr algn="ctr" defTabSz="914400">
              <a:spcBef>
                <a:spcPct val="0"/>
              </a:spcBef>
              <a:spcAft>
                <a:spcPts val="600"/>
              </a:spcAft>
            </a:pPr>
            <a:r>
              <a:rPr lang="en-US" sz="3600" b="0" i="0" u="none" strike="noStrike" cap="all" dirty="0">
                <a:solidFill>
                  <a:schemeClr val="tx2"/>
                </a:solidFill>
                <a:latin typeface="Arial" panose="020B0604020202020204" pitchFamily="34" charset="0"/>
                <a:ea typeface="+mj-ea"/>
                <a:cs typeface="Arial" panose="020B0604020202020204" pitchFamily="34" charset="0"/>
              </a:rPr>
              <a:t>Castillo de San Marcos</a:t>
            </a:r>
            <a:endParaRPr lang="en-US" sz="3600" cap="all" dirty="0">
              <a:solidFill>
                <a:schemeClr val="tx2"/>
              </a:solidFill>
              <a:latin typeface="Arial" panose="020B0604020202020204" pitchFamily="34" charset="0"/>
              <a:ea typeface="+mj-ea"/>
              <a:cs typeface="Arial" panose="020B0604020202020204" pitchFamily="34" charset="0"/>
            </a:endParaRPr>
          </a:p>
        </p:txBody>
      </p:sp>
      <p:sp>
        <p:nvSpPr>
          <p:cNvPr id="15" name="Rectangle 14">
            <a:extLst>
              <a:ext uri="{FF2B5EF4-FFF2-40B4-BE49-F238E27FC236}">
                <a16:creationId xmlns:a16="http://schemas.microsoft.com/office/drawing/2014/main" id="{60A9E987-6859-4A62-922F-51B47D50D7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grass&#10;&#10;Description automatically generated">
            <a:extLst>
              <a:ext uri="{FF2B5EF4-FFF2-40B4-BE49-F238E27FC236}">
                <a16:creationId xmlns:a16="http://schemas.microsoft.com/office/drawing/2014/main" id="{299AE049-24FE-47E8-9975-C2BF09974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75" y="1489314"/>
            <a:ext cx="6266001" cy="3837925"/>
          </a:xfrm>
          <a:prstGeom prst="rect">
            <a:avLst/>
          </a:prstGeom>
        </p:spPr>
      </p:pic>
    </p:spTree>
    <p:extLst>
      <p:ext uri="{BB962C8B-B14F-4D97-AF65-F5344CB8AC3E}">
        <p14:creationId xmlns:p14="http://schemas.microsoft.com/office/powerpoint/2010/main" val="3556360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8C425-A69B-4F12-8E89-356CF3F3C941}"/>
              </a:ext>
            </a:extLst>
          </p:cNvPr>
          <p:cNvSpPr>
            <a:spLocks noGrp="1"/>
          </p:cNvSpPr>
          <p:nvPr>
            <p:ph type="title"/>
          </p:nvPr>
        </p:nvSpPr>
        <p:spPr/>
        <p:txBody>
          <a:bodyPr/>
          <a:lstStyle/>
          <a:p>
            <a:r>
              <a:rPr lang="en-US" dirty="0"/>
              <a:t>The Spanish century</a:t>
            </a:r>
          </a:p>
        </p:txBody>
      </p:sp>
      <p:sp>
        <p:nvSpPr>
          <p:cNvPr id="4" name="Content Placeholder 3">
            <a:extLst>
              <a:ext uri="{FF2B5EF4-FFF2-40B4-BE49-F238E27FC236}">
                <a16:creationId xmlns:a16="http://schemas.microsoft.com/office/drawing/2014/main" id="{875B0EAB-491A-4886-9054-3DF3E7501730}"/>
              </a:ext>
            </a:extLst>
          </p:cNvPr>
          <p:cNvSpPr>
            <a:spLocks noGrp="1"/>
          </p:cNvSpPr>
          <p:nvPr>
            <p:ph idx="10"/>
          </p:nvPr>
        </p:nvSpPr>
        <p:spPr/>
        <p:txBody>
          <a:bodyPr/>
          <a:lstStyle/>
          <a:p>
            <a:r>
              <a:rPr lang="en-US" dirty="0">
                <a:solidFill>
                  <a:srgbClr val="FF0000"/>
                </a:solidFill>
              </a:rPr>
              <a:t>In 1539, </a:t>
            </a:r>
            <a:r>
              <a:rPr lang="en-US" b="1" dirty="0">
                <a:solidFill>
                  <a:srgbClr val="FF0000"/>
                </a:solidFill>
              </a:rPr>
              <a:t>Hernando de Soto </a:t>
            </a:r>
            <a:r>
              <a:rPr lang="en-US" dirty="0">
                <a:solidFill>
                  <a:srgbClr val="FF0000"/>
                </a:solidFill>
              </a:rPr>
              <a:t>landed at present-day Tampa Bay, Florida, where he began a meandering trek through Florida</a:t>
            </a:r>
            <a:r>
              <a:rPr lang="en-US" dirty="0"/>
              <a:t>.</a:t>
            </a:r>
          </a:p>
          <a:p>
            <a:r>
              <a:rPr lang="en-US" dirty="0"/>
              <a:t>Traveling through the Deep South, he eventually </a:t>
            </a:r>
            <a:r>
              <a:rPr lang="en-US" dirty="0">
                <a:solidFill>
                  <a:srgbClr val="FF0000"/>
                </a:solidFill>
              </a:rPr>
              <a:t>discovered the Mississippi River.</a:t>
            </a:r>
          </a:p>
        </p:txBody>
      </p:sp>
      <p:pic>
        <p:nvPicPr>
          <p:cNvPr id="5" name="Picture Placeholder 3">
            <a:extLst>
              <a:ext uri="{FF2B5EF4-FFF2-40B4-BE49-F238E27FC236}">
                <a16:creationId xmlns:a16="http://schemas.microsoft.com/office/drawing/2014/main" id="{3952FBE0-F6BC-405F-8950-6EBFE941BC45}"/>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0" y="1819275"/>
            <a:ext cx="4845050" cy="5038725"/>
          </a:xfrm>
        </p:spPr>
      </p:pic>
      <p:sp>
        <p:nvSpPr>
          <p:cNvPr id="3" name="TextBox 2">
            <a:extLst>
              <a:ext uri="{FF2B5EF4-FFF2-40B4-BE49-F238E27FC236}">
                <a16:creationId xmlns:a16="http://schemas.microsoft.com/office/drawing/2014/main" id="{6A479C9E-8B9F-4C35-BE0A-137B3CC74764}"/>
              </a:ext>
            </a:extLst>
          </p:cNvPr>
          <p:cNvSpPr txBox="1"/>
          <p:nvPr/>
        </p:nvSpPr>
        <p:spPr>
          <a:xfrm>
            <a:off x="0" y="5956801"/>
            <a:ext cx="291592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Hernando de Soto </a:t>
            </a:r>
          </a:p>
        </p:txBody>
      </p:sp>
    </p:spTree>
    <p:extLst>
      <p:ext uri="{BB962C8B-B14F-4D97-AF65-F5344CB8AC3E}">
        <p14:creationId xmlns:p14="http://schemas.microsoft.com/office/powerpoint/2010/main" val="57594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2A72B-3018-4D28-892C-6570DEF40D5D}"/>
              </a:ext>
            </a:extLst>
          </p:cNvPr>
          <p:cNvSpPr>
            <a:spLocks noGrp="1"/>
          </p:cNvSpPr>
          <p:nvPr>
            <p:ph type="title"/>
          </p:nvPr>
        </p:nvSpPr>
        <p:spPr/>
        <p:txBody>
          <a:bodyPr/>
          <a:lstStyle/>
          <a:p>
            <a:r>
              <a:rPr lang="en-US" dirty="0"/>
              <a:t>International competition</a:t>
            </a:r>
          </a:p>
        </p:txBody>
      </p:sp>
      <p:pic>
        <p:nvPicPr>
          <p:cNvPr id="6" name="Picture Placeholder 5" descr="A statue of a person&#10;&#10;Description automatically generated">
            <a:extLst>
              <a:ext uri="{FF2B5EF4-FFF2-40B4-BE49-F238E27FC236}">
                <a16:creationId xmlns:a16="http://schemas.microsoft.com/office/drawing/2014/main" id="{7BC391E7-7A30-486C-B99A-4A0532191B42}"/>
              </a:ext>
            </a:extLst>
          </p:cNvPr>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F16124F4-9FD2-47F2-BF36-998CB6F9AC25}"/>
              </a:ext>
            </a:extLst>
          </p:cNvPr>
          <p:cNvSpPr>
            <a:spLocks noGrp="1"/>
          </p:cNvSpPr>
          <p:nvPr>
            <p:ph idx="10"/>
          </p:nvPr>
        </p:nvSpPr>
        <p:spPr/>
        <p:txBody>
          <a:bodyPr/>
          <a:lstStyle/>
          <a:p>
            <a:r>
              <a:rPr lang="en-US" dirty="0">
                <a:solidFill>
                  <a:srgbClr val="FF0000"/>
                </a:solidFill>
              </a:rPr>
              <a:t>Spain’s Catholic king </a:t>
            </a:r>
            <a:r>
              <a:rPr lang="en-US" b="1" dirty="0">
                <a:solidFill>
                  <a:srgbClr val="FF0000"/>
                </a:solidFill>
              </a:rPr>
              <a:t>Philip II </a:t>
            </a:r>
            <a:r>
              <a:rPr lang="en-US" dirty="0">
                <a:solidFill>
                  <a:srgbClr val="FF0000"/>
                </a:solidFill>
              </a:rPr>
              <a:t>(ruled 1556–98) was bent on crushing Protestantism in western Europe</a:t>
            </a:r>
            <a:r>
              <a:rPr lang="en-US" dirty="0"/>
              <a:t>—and he had much success in doing so.</a:t>
            </a:r>
          </a:p>
        </p:txBody>
      </p:sp>
      <p:sp>
        <p:nvSpPr>
          <p:cNvPr id="3" name="TextBox 2">
            <a:extLst>
              <a:ext uri="{FF2B5EF4-FFF2-40B4-BE49-F238E27FC236}">
                <a16:creationId xmlns:a16="http://schemas.microsoft.com/office/drawing/2014/main" id="{A68ACAC1-3632-4CAA-BBF6-CB8B5EF6735E}"/>
              </a:ext>
            </a:extLst>
          </p:cNvPr>
          <p:cNvSpPr txBox="1"/>
          <p:nvPr/>
        </p:nvSpPr>
        <p:spPr>
          <a:xfrm>
            <a:off x="0" y="5956801"/>
            <a:ext cx="14224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Philip II</a:t>
            </a:r>
          </a:p>
        </p:txBody>
      </p:sp>
    </p:spTree>
    <p:extLst>
      <p:ext uri="{BB962C8B-B14F-4D97-AF65-F5344CB8AC3E}">
        <p14:creationId xmlns:p14="http://schemas.microsoft.com/office/powerpoint/2010/main" val="196796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2A72B-3018-4D28-892C-6570DEF40D5D}"/>
              </a:ext>
            </a:extLst>
          </p:cNvPr>
          <p:cNvSpPr>
            <a:spLocks noGrp="1"/>
          </p:cNvSpPr>
          <p:nvPr>
            <p:ph type="title"/>
          </p:nvPr>
        </p:nvSpPr>
        <p:spPr/>
        <p:txBody>
          <a:bodyPr/>
          <a:lstStyle/>
          <a:p>
            <a:r>
              <a:rPr lang="en-US" dirty="0"/>
              <a:t>International competition</a:t>
            </a:r>
          </a:p>
        </p:txBody>
      </p:sp>
      <p:sp>
        <p:nvSpPr>
          <p:cNvPr id="4" name="Content Placeholder 3">
            <a:extLst>
              <a:ext uri="{FF2B5EF4-FFF2-40B4-BE49-F238E27FC236}">
                <a16:creationId xmlns:a16="http://schemas.microsoft.com/office/drawing/2014/main" id="{F16124F4-9FD2-47F2-BF36-998CB6F9AC25}"/>
              </a:ext>
            </a:extLst>
          </p:cNvPr>
          <p:cNvSpPr>
            <a:spLocks noGrp="1"/>
          </p:cNvSpPr>
          <p:nvPr>
            <p:ph idx="10"/>
          </p:nvPr>
        </p:nvSpPr>
        <p:spPr/>
        <p:txBody>
          <a:bodyPr/>
          <a:lstStyle/>
          <a:p>
            <a:r>
              <a:rPr lang="en-US" dirty="0"/>
              <a:t>Protestant sea captains like </a:t>
            </a:r>
            <a:r>
              <a:rPr lang="en-US" dirty="0">
                <a:solidFill>
                  <a:srgbClr val="FF0000"/>
                </a:solidFill>
              </a:rPr>
              <a:t>England’s </a:t>
            </a:r>
            <a:r>
              <a:rPr lang="en-US" b="1" dirty="0">
                <a:solidFill>
                  <a:srgbClr val="FF0000"/>
                </a:solidFill>
              </a:rPr>
              <a:t>Sir Francis Drake </a:t>
            </a:r>
            <a:r>
              <a:rPr lang="en-US" dirty="0">
                <a:solidFill>
                  <a:srgbClr val="FF0000"/>
                </a:solidFill>
              </a:rPr>
              <a:t>attacked Spanish outposts.</a:t>
            </a:r>
          </a:p>
          <a:p>
            <a:r>
              <a:rPr lang="en-US" dirty="0">
                <a:solidFill>
                  <a:srgbClr val="FF0000"/>
                </a:solidFill>
              </a:rPr>
              <a:t>They called themselves the </a:t>
            </a:r>
            <a:r>
              <a:rPr lang="en-US" b="1" dirty="0">
                <a:solidFill>
                  <a:srgbClr val="FF0000"/>
                </a:solidFill>
              </a:rPr>
              <a:t>Sea Dogs</a:t>
            </a:r>
            <a:r>
              <a:rPr lang="en-US" dirty="0">
                <a:solidFill>
                  <a:srgbClr val="FF0000"/>
                </a:solidFill>
              </a:rPr>
              <a:t>.</a:t>
            </a:r>
          </a:p>
          <a:p>
            <a:r>
              <a:rPr lang="en-US" dirty="0">
                <a:solidFill>
                  <a:srgbClr val="FF0000"/>
                </a:solidFill>
              </a:rPr>
              <a:t>Drake was the most famous admiral during </a:t>
            </a:r>
            <a:r>
              <a:rPr lang="en-US" b="1" dirty="0">
                <a:solidFill>
                  <a:srgbClr val="FF0000"/>
                </a:solidFill>
              </a:rPr>
              <a:t>Queen Elizabeth I</a:t>
            </a:r>
            <a:r>
              <a:rPr lang="en-US" dirty="0">
                <a:solidFill>
                  <a:srgbClr val="FF0000"/>
                </a:solidFill>
              </a:rPr>
              <a:t>’s rule.</a:t>
            </a:r>
          </a:p>
        </p:txBody>
      </p:sp>
      <p:pic>
        <p:nvPicPr>
          <p:cNvPr id="9" name="Picture Placeholder 3">
            <a:extLst>
              <a:ext uri="{FF2B5EF4-FFF2-40B4-BE49-F238E27FC236}">
                <a16:creationId xmlns:a16="http://schemas.microsoft.com/office/drawing/2014/main" id="{0BD7884E-B9F3-44D2-99A1-C8F788D34EC9}"/>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0" y="1819275"/>
            <a:ext cx="4845050" cy="5038725"/>
          </a:xfrm>
        </p:spPr>
      </p:pic>
      <p:sp>
        <p:nvSpPr>
          <p:cNvPr id="3" name="TextBox 2">
            <a:extLst>
              <a:ext uri="{FF2B5EF4-FFF2-40B4-BE49-F238E27FC236}">
                <a16:creationId xmlns:a16="http://schemas.microsoft.com/office/drawing/2014/main" id="{6B2BC72F-D1CA-4434-B1FB-708F40F18461}"/>
              </a:ext>
            </a:extLst>
          </p:cNvPr>
          <p:cNvSpPr txBox="1"/>
          <p:nvPr/>
        </p:nvSpPr>
        <p:spPr>
          <a:xfrm>
            <a:off x="0" y="5956801"/>
            <a:ext cx="283464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Sir Francis Drake</a:t>
            </a:r>
          </a:p>
        </p:txBody>
      </p:sp>
    </p:spTree>
    <p:extLst>
      <p:ext uri="{BB962C8B-B14F-4D97-AF65-F5344CB8AC3E}">
        <p14:creationId xmlns:p14="http://schemas.microsoft.com/office/powerpoint/2010/main" val="315038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A934-54E0-41C8-A4D2-C4A7044FF34D}"/>
              </a:ext>
            </a:extLst>
          </p:cNvPr>
          <p:cNvSpPr>
            <a:spLocks noGrp="1"/>
          </p:cNvSpPr>
          <p:nvPr>
            <p:ph type="title"/>
          </p:nvPr>
        </p:nvSpPr>
        <p:spPr/>
        <p:txBody>
          <a:bodyPr/>
          <a:lstStyle/>
          <a:p>
            <a:r>
              <a:rPr lang="en-US" dirty="0"/>
              <a:t>International competition</a:t>
            </a:r>
          </a:p>
        </p:txBody>
      </p:sp>
      <p:pic>
        <p:nvPicPr>
          <p:cNvPr id="6" name="Picture Placeholder 5" descr="A person wearing glasses&#10;&#10;Description automatically generated">
            <a:extLst>
              <a:ext uri="{FF2B5EF4-FFF2-40B4-BE49-F238E27FC236}">
                <a16:creationId xmlns:a16="http://schemas.microsoft.com/office/drawing/2014/main" id="{3610252E-58AC-45C3-9573-DA13732B852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0E9E826D-3195-4C80-850E-D0976B45238B}"/>
              </a:ext>
            </a:extLst>
          </p:cNvPr>
          <p:cNvSpPr>
            <a:spLocks noGrp="1"/>
          </p:cNvSpPr>
          <p:nvPr>
            <p:ph idx="10"/>
          </p:nvPr>
        </p:nvSpPr>
        <p:spPr/>
        <p:txBody>
          <a:bodyPr>
            <a:normAutofit/>
          </a:bodyPr>
          <a:lstStyle/>
          <a:p>
            <a:r>
              <a:rPr lang="en-US" dirty="0">
                <a:solidFill>
                  <a:srgbClr val="FF0000"/>
                </a:solidFill>
              </a:rPr>
              <a:t>In 1493, Pope Alexander VI divided the world in half, giving Portugal rights to lands east of the “line of demarcation” and giving Spain the lands west of the line.</a:t>
            </a:r>
          </a:p>
          <a:p>
            <a:r>
              <a:rPr lang="en-US" dirty="0"/>
              <a:t>His ruling shut the English out of the New World.</a:t>
            </a:r>
          </a:p>
        </p:txBody>
      </p:sp>
      <p:sp>
        <p:nvSpPr>
          <p:cNvPr id="3" name="TextBox 2">
            <a:extLst>
              <a:ext uri="{FF2B5EF4-FFF2-40B4-BE49-F238E27FC236}">
                <a16:creationId xmlns:a16="http://schemas.microsoft.com/office/drawing/2014/main" id="{9ADCA6B6-26E5-49B7-9791-B341E990C6CC}"/>
              </a:ext>
            </a:extLst>
          </p:cNvPr>
          <p:cNvSpPr txBox="1"/>
          <p:nvPr/>
        </p:nvSpPr>
        <p:spPr>
          <a:xfrm>
            <a:off x="0" y="5956801"/>
            <a:ext cx="308864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Pope Alexander VI</a:t>
            </a:r>
          </a:p>
        </p:txBody>
      </p:sp>
    </p:spTree>
    <p:extLst>
      <p:ext uri="{BB962C8B-B14F-4D97-AF65-F5344CB8AC3E}">
        <p14:creationId xmlns:p14="http://schemas.microsoft.com/office/powerpoint/2010/main" val="18156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A62F-DEEE-4E50-B6C3-BE50EF502EAA}"/>
              </a:ext>
            </a:extLst>
          </p:cNvPr>
          <p:cNvSpPr>
            <a:spLocks noGrp="1"/>
          </p:cNvSpPr>
          <p:nvPr>
            <p:ph type="title"/>
          </p:nvPr>
        </p:nvSpPr>
        <p:spPr/>
        <p:txBody>
          <a:bodyPr/>
          <a:lstStyle/>
          <a:p>
            <a:r>
              <a:rPr lang="en-US" dirty="0"/>
              <a:t>International competition</a:t>
            </a:r>
          </a:p>
        </p:txBody>
      </p:sp>
      <p:sp>
        <p:nvSpPr>
          <p:cNvPr id="4" name="Content Placeholder 3">
            <a:extLst>
              <a:ext uri="{FF2B5EF4-FFF2-40B4-BE49-F238E27FC236}">
                <a16:creationId xmlns:a16="http://schemas.microsoft.com/office/drawing/2014/main" id="{748649BB-304A-442C-9BF9-C531B5379386}"/>
              </a:ext>
            </a:extLst>
          </p:cNvPr>
          <p:cNvSpPr>
            <a:spLocks noGrp="1"/>
          </p:cNvSpPr>
          <p:nvPr>
            <p:ph idx="10"/>
          </p:nvPr>
        </p:nvSpPr>
        <p:spPr/>
        <p:txBody>
          <a:bodyPr>
            <a:normAutofit/>
          </a:bodyPr>
          <a:lstStyle/>
          <a:p>
            <a:r>
              <a:rPr lang="en-US" dirty="0">
                <a:solidFill>
                  <a:srgbClr val="FF0000"/>
                </a:solidFill>
              </a:rPr>
              <a:t>In 1588, the </a:t>
            </a:r>
            <a:r>
              <a:rPr lang="en-US" b="1" dirty="0">
                <a:solidFill>
                  <a:srgbClr val="FF0000"/>
                </a:solidFill>
              </a:rPr>
              <a:t>Spanish Armada</a:t>
            </a:r>
            <a:r>
              <a:rPr lang="en-US" dirty="0">
                <a:solidFill>
                  <a:srgbClr val="FF0000"/>
                </a:solidFill>
              </a:rPr>
              <a:t>, 130 ships and about 30,000 men, entered the English Channel. </a:t>
            </a:r>
          </a:p>
          <a:p>
            <a:r>
              <a:rPr lang="en-US" dirty="0"/>
              <a:t>The Spanish admiral’s attempt to outrun the English guns by sailing around Ireland ended when a fierce storm, which the relieved English later called the “Protestant Wind,” destroyed much of Spain’s fleet.</a:t>
            </a:r>
          </a:p>
        </p:txBody>
      </p:sp>
      <p:pic>
        <p:nvPicPr>
          <p:cNvPr id="5" name="Picture Placeholder 2">
            <a:extLst>
              <a:ext uri="{FF2B5EF4-FFF2-40B4-BE49-F238E27FC236}">
                <a16:creationId xmlns:a16="http://schemas.microsoft.com/office/drawing/2014/main" id="{9DDBD38E-840F-42B7-81F8-D51B4C83914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Tree>
    <p:extLst>
      <p:ext uri="{BB962C8B-B14F-4D97-AF65-F5344CB8AC3E}">
        <p14:creationId xmlns:p14="http://schemas.microsoft.com/office/powerpoint/2010/main" val="383819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8649BB-304A-442C-9BF9-C531B5379386}"/>
              </a:ext>
            </a:extLst>
          </p:cNvPr>
          <p:cNvSpPr>
            <a:spLocks noGrp="1"/>
          </p:cNvSpPr>
          <p:nvPr>
            <p:ph idx="1"/>
          </p:nvPr>
        </p:nvSpPr>
        <p:spPr/>
        <p:txBody>
          <a:bodyPr>
            <a:normAutofit/>
          </a:bodyPr>
          <a:lstStyle/>
          <a:p>
            <a:r>
              <a:rPr lang="en-US" dirty="0"/>
              <a:t>The </a:t>
            </a:r>
            <a:r>
              <a:rPr lang="en-US" dirty="0">
                <a:solidFill>
                  <a:srgbClr val="FF0000"/>
                </a:solidFill>
              </a:rPr>
              <a:t>defeat of the Spanish Armada </a:t>
            </a:r>
            <a:r>
              <a:rPr lang="en-US" dirty="0"/>
              <a:t>was both dramatic in its scope and decisive in its results. </a:t>
            </a:r>
          </a:p>
          <a:p>
            <a:pPr lvl="1"/>
            <a:r>
              <a:rPr lang="en-US" dirty="0"/>
              <a:t>It </a:t>
            </a:r>
            <a:r>
              <a:rPr lang="en-US" dirty="0">
                <a:solidFill>
                  <a:srgbClr val="FF0000"/>
                </a:solidFill>
              </a:rPr>
              <a:t>secured the future for Protestants in England. </a:t>
            </a:r>
          </a:p>
          <a:p>
            <a:pPr lvl="1"/>
            <a:r>
              <a:rPr lang="en-US" dirty="0"/>
              <a:t>It </a:t>
            </a:r>
            <a:r>
              <a:rPr lang="en-US" dirty="0">
                <a:solidFill>
                  <a:srgbClr val="FF0000"/>
                </a:solidFill>
              </a:rPr>
              <a:t>brought about the end of the Spanish century and the beginning of English dominance on the seas and eventually in North America.</a:t>
            </a:r>
          </a:p>
        </p:txBody>
      </p:sp>
      <p:sp>
        <p:nvSpPr>
          <p:cNvPr id="2" name="Title 1">
            <a:extLst>
              <a:ext uri="{FF2B5EF4-FFF2-40B4-BE49-F238E27FC236}">
                <a16:creationId xmlns:a16="http://schemas.microsoft.com/office/drawing/2014/main" id="{BC3DA62F-DEEE-4E50-B6C3-BE50EF502EAA}"/>
              </a:ext>
            </a:extLst>
          </p:cNvPr>
          <p:cNvSpPr>
            <a:spLocks noGrp="1"/>
          </p:cNvSpPr>
          <p:nvPr>
            <p:ph type="title"/>
          </p:nvPr>
        </p:nvSpPr>
        <p:spPr/>
        <p:txBody>
          <a:bodyPr/>
          <a:lstStyle/>
          <a:p>
            <a:r>
              <a:rPr lang="en-US" dirty="0"/>
              <a:t>International competition</a:t>
            </a:r>
          </a:p>
        </p:txBody>
      </p:sp>
    </p:spTree>
    <p:extLst>
      <p:ext uri="{BB962C8B-B14F-4D97-AF65-F5344CB8AC3E}">
        <p14:creationId xmlns:p14="http://schemas.microsoft.com/office/powerpoint/2010/main" val="15167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C2EA72C-5B72-4304-BF74-A0B66D013C16}"/>
              </a:ext>
            </a:extLst>
          </p:cNvPr>
          <p:cNvSpPr>
            <a:spLocks noGrp="1"/>
          </p:cNvSpPr>
          <p:nvPr>
            <p:ph idx="1"/>
          </p:nvPr>
        </p:nvSpPr>
        <p:spPr/>
        <p:txBody>
          <a:bodyPr/>
          <a:lstStyle/>
          <a:p>
            <a:r>
              <a:rPr lang="en-US" dirty="0">
                <a:solidFill>
                  <a:srgbClr val="FF0000"/>
                </a:solidFill>
              </a:rPr>
              <a:t>In the 1580s, </a:t>
            </a:r>
            <a:r>
              <a:rPr lang="en-US" b="1" dirty="0">
                <a:solidFill>
                  <a:srgbClr val="FF0000"/>
                </a:solidFill>
              </a:rPr>
              <a:t>Sir Walter Raleigh </a:t>
            </a:r>
            <a:r>
              <a:rPr lang="en-US" dirty="0">
                <a:solidFill>
                  <a:srgbClr val="FF0000"/>
                </a:solidFill>
              </a:rPr>
              <a:t>favored the colonization of North America.</a:t>
            </a:r>
          </a:p>
          <a:p>
            <a:r>
              <a:rPr lang="en-US" dirty="0"/>
              <a:t>Although Raleigh himself never came to North America, he </a:t>
            </a:r>
            <a:r>
              <a:rPr lang="en-US" dirty="0">
                <a:solidFill>
                  <a:srgbClr val="FF0000"/>
                </a:solidFill>
              </a:rPr>
              <a:t>sponsored an expedition of colonists to settle on </a:t>
            </a:r>
            <a:r>
              <a:rPr lang="en-US" b="1" dirty="0">
                <a:solidFill>
                  <a:srgbClr val="FF0000"/>
                </a:solidFill>
              </a:rPr>
              <a:t>Roanoke Island</a:t>
            </a:r>
            <a:r>
              <a:rPr lang="en-US" dirty="0">
                <a:solidFill>
                  <a:srgbClr val="FF0000"/>
                </a:solidFill>
              </a:rPr>
              <a:t>, located along North Carolina’s Outer Banks.</a:t>
            </a:r>
          </a:p>
          <a:p>
            <a:r>
              <a:rPr lang="en-US" dirty="0">
                <a:solidFill>
                  <a:srgbClr val="FF0000"/>
                </a:solidFill>
              </a:rPr>
              <a:t>The fate of the “</a:t>
            </a:r>
            <a:r>
              <a:rPr lang="en-US" b="1" dirty="0">
                <a:solidFill>
                  <a:srgbClr val="FF0000"/>
                </a:solidFill>
              </a:rPr>
              <a:t>Lost Colony</a:t>
            </a:r>
            <a:r>
              <a:rPr lang="en-US" dirty="0">
                <a:solidFill>
                  <a:srgbClr val="FF0000"/>
                </a:solidFill>
              </a:rPr>
              <a:t>” has never been determined.</a:t>
            </a:r>
          </a:p>
        </p:txBody>
      </p:sp>
      <p:sp>
        <p:nvSpPr>
          <p:cNvPr id="2" name="Title 1">
            <a:extLst>
              <a:ext uri="{FF2B5EF4-FFF2-40B4-BE49-F238E27FC236}">
                <a16:creationId xmlns:a16="http://schemas.microsoft.com/office/drawing/2014/main" id="{BC3DA62F-DEEE-4E50-B6C3-BE50EF502EAA}"/>
              </a:ext>
            </a:extLst>
          </p:cNvPr>
          <p:cNvSpPr>
            <a:spLocks noGrp="1"/>
          </p:cNvSpPr>
          <p:nvPr>
            <p:ph type="title"/>
          </p:nvPr>
        </p:nvSpPr>
        <p:spPr/>
        <p:txBody>
          <a:bodyPr/>
          <a:lstStyle/>
          <a:p>
            <a:r>
              <a:rPr lang="en-US" dirty="0"/>
              <a:t>The English foothold</a:t>
            </a:r>
          </a:p>
        </p:txBody>
      </p:sp>
    </p:spTree>
    <p:extLst>
      <p:ext uri="{BB962C8B-B14F-4D97-AF65-F5344CB8AC3E}">
        <p14:creationId xmlns:p14="http://schemas.microsoft.com/office/powerpoint/2010/main" val="310930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31F2-BCB0-4B9E-8DDF-49CCD0339D27}"/>
              </a:ext>
            </a:extLst>
          </p:cNvPr>
          <p:cNvSpPr>
            <a:spLocks noGrp="1"/>
          </p:cNvSpPr>
          <p:nvPr>
            <p:ph type="title"/>
          </p:nvPr>
        </p:nvSpPr>
        <p:spPr/>
        <p:txBody>
          <a:bodyPr/>
          <a:lstStyle/>
          <a:p>
            <a:r>
              <a:rPr lang="en-US" dirty="0"/>
              <a:t>New and old worlds meet</a:t>
            </a:r>
          </a:p>
        </p:txBody>
      </p:sp>
      <p:sp>
        <p:nvSpPr>
          <p:cNvPr id="4" name="Content Placeholder 3">
            <a:extLst>
              <a:ext uri="{FF2B5EF4-FFF2-40B4-BE49-F238E27FC236}">
                <a16:creationId xmlns:a16="http://schemas.microsoft.com/office/drawing/2014/main" id="{110F959B-FD86-46BE-B02A-24DE9B12EB77}"/>
              </a:ext>
            </a:extLst>
          </p:cNvPr>
          <p:cNvSpPr>
            <a:spLocks noGrp="1"/>
          </p:cNvSpPr>
          <p:nvPr>
            <p:ph idx="10"/>
          </p:nvPr>
        </p:nvSpPr>
        <p:spPr/>
        <p:txBody>
          <a:bodyPr/>
          <a:lstStyle/>
          <a:p>
            <a:r>
              <a:rPr lang="en-US" b="1" dirty="0">
                <a:solidFill>
                  <a:srgbClr val="FF0000"/>
                </a:solidFill>
              </a:rPr>
              <a:t>Marco Polo</a:t>
            </a:r>
            <a:r>
              <a:rPr lang="en-US" dirty="0">
                <a:solidFill>
                  <a:srgbClr val="FF0000"/>
                </a:solidFill>
              </a:rPr>
              <a:t>’s adventures in China had spanned nearly twenty years.</a:t>
            </a:r>
          </a:p>
          <a:p>
            <a:r>
              <a:rPr lang="en-US" dirty="0">
                <a:solidFill>
                  <a:srgbClr val="FF0000"/>
                </a:solidFill>
              </a:rPr>
              <a:t>His stories were told in </a:t>
            </a:r>
            <a:r>
              <a:rPr lang="en-US" i="1" dirty="0">
                <a:solidFill>
                  <a:srgbClr val="FF0000"/>
                </a:solidFill>
              </a:rPr>
              <a:t>Description of the World</a:t>
            </a:r>
            <a:r>
              <a:rPr lang="en-US" dirty="0">
                <a:solidFill>
                  <a:srgbClr val="FF0000"/>
                </a:solidFill>
              </a:rPr>
              <a:t>.</a:t>
            </a:r>
          </a:p>
        </p:txBody>
      </p:sp>
      <p:sp>
        <p:nvSpPr>
          <p:cNvPr id="3" name="TextBox 2">
            <a:extLst>
              <a:ext uri="{FF2B5EF4-FFF2-40B4-BE49-F238E27FC236}">
                <a16:creationId xmlns:a16="http://schemas.microsoft.com/office/drawing/2014/main" id="{D99F304F-9674-4347-B1A7-E33B6CE80CE2}"/>
              </a:ext>
            </a:extLst>
          </p:cNvPr>
          <p:cNvSpPr txBox="1"/>
          <p:nvPr/>
        </p:nvSpPr>
        <p:spPr>
          <a:xfrm>
            <a:off x="0" y="5956801"/>
            <a:ext cx="202247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Marco Polo</a:t>
            </a:r>
          </a:p>
        </p:txBody>
      </p:sp>
    </p:spTree>
    <p:extLst>
      <p:ext uri="{BB962C8B-B14F-4D97-AF65-F5344CB8AC3E}">
        <p14:creationId xmlns:p14="http://schemas.microsoft.com/office/powerpoint/2010/main" val="38715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010D4D-0313-4D75-BCCC-AC5BC39F0A14}"/>
              </a:ext>
            </a:extLst>
          </p:cNvPr>
          <p:cNvSpPr>
            <a:spLocks noGrp="1"/>
          </p:cNvSpPr>
          <p:nvPr>
            <p:ph idx="1"/>
          </p:nvPr>
        </p:nvSpPr>
        <p:spPr/>
        <p:txBody>
          <a:bodyPr/>
          <a:lstStyle/>
          <a:p>
            <a:r>
              <a:rPr lang="en-US" dirty="0">
                <a:solidFill>
                  <a:srgbClr val="FF0000"/>
                </a:solidFill>
              </a:rPr>
              <a:t>The sparse French settlements in Canada, or </a:t>
            </a:r>
            <a:r>
              <a:rPr lang="en-US" b="1" dirty="0">
                <a:solidFill>
                  <a:srgbClr val="FF0000"/>
                </a:solidFill>
              </a:rPr>
              <a:t>New France</a:t>
            </a:r>
            <a:r>
              <a:rPr lang="en-US" dirty="0">
                <a:solidFill>
                  <a:srgbClr val="FF0000"/>
                </a:solidFill>
              </a:rPr>
              <a:t>, were largely dependent on the mother country for their success.</a:t>
            </a:r>
          </a:p>
          <a:p>
            <a:r>
              <a:rPr lang="en-US" dirty="0">
                <a:solidFill>
                  <a:srgbClr val="FF0000"/>
                </a:solidFill>
              </a:rPr>
              <a:t>Though the French fur trade was profitable, it was more suited for frontiersmen</a:t>
            </a:r>
            <a:r>
              <a:rPr lang="en-US" dirty="0"/>
              <a:t>.</a:t>
            </a:r>
          </a:p>
        </p:txBody>
      </p:sp>
      <p:sp>
        <p:nvSpPr>
          <p:cNvPr id="2" name="Title 1">
            <a:extLst>
              <a:ext uri="{FF2B5EF4-FFF2-40B4-BE49-F238E27FC236}">
                <a16:creationId xmlns:a16="http://schemas.microsoft.com/office/drawing/2014/main" id="{06C04CAA-31D5-4539-8667-9878D9D4700F}"/>
              </a:ext>
            </a:extLst>
          </p:cNvPr>
          <p:cNvSpPr>
            <a:spLocks noGrp="1"/>
          </p:cNvSpPr>
          <p:nvPr>
            <p:ph type="title"/>
          </p:nvPr>
        </p:nvSpPr>
        <p:spPr/>
        <p:txBody>
          <a:bodyPr/>
          <a:lstStyle/>
          <a:p>
            <a:r>
              <a:rPr lang="en-US" dirty="0"/>
              <a:t>New France</a:t>
            </a:r>
          </a:p>
        </p:txBody>
      </p:sp>
    </p:spTree>
    <p:extLst>
      <p:ext uri="{BB962C8B-B14F-4D97-AF65-F5344CB8AC3E}">
        <p14:creationId xmlns:p14="http://schemas.microsoft.com/office/powerpoint/2010/main" val="1422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68FCF-23D5-4BA5-8D18-6DA1CE87A343}"/>
              </a:ext>
            </a:extLst>
          </p:cNvPr>
          <p:cNvSpPr>
            <a:spLocks noGrp="1"/>
          </p:cNvSpPr>
          <p:nvPr>
            <p:ph type="title"/>
          </p:nvPr>
        </p:nvSpPr>
        <p:spPr/>
        <p:txBody>
          <a:bodyPr/>
          <a:lstStyle/>
          <a:p>
            <a:r>
              <a:rPr lang="en-US" dirty="0"/>
              <a:t>New Netherland</a:t>
            </a:r>
          </a:p>
        </p:txBody>
      </p:sp>
      <p:sp>
        <p:nvSpPr>
          <p:cNvPr id="4" name="Content Placeholder 3">
            <a:extLst>
              <a:ext uri="{FF2B5EF4-FFF2-40B4-BE49-F238E27FC236}">
                <a16:creationId xmlns:a16="http://schemas.microsoft.com/office/drawing/2014/main" id="{DC9D7BF4-5630-4E06-A19C-FC5438FEE12C}"/>
              </a:ext>
            </a:extLst>
          </p:cNvPr>
          <p:cNvSpPr>
            <a:spLocks noGrp="1"/>
          </p:cNvSpPr>
          <p:nvPr>
            <p:ph idx="10"/>
          </p:nvPr>
        </p:nvSpPr>
        <p:spPr/>
        <p:txBody>
          <a:bodyPr/>
          <a:lstStyle/>
          <a:p>
            <a:r>
              <a:rPr lang="en-US" dirty="0"/>
              <a:t>The area of the </a:t>
            </a:r>
            <a:r>
              <a:rPr lang="en-US" dirty="0">
                <a:solidFill>
                  <a:srgbClr val="FF0000"/>
                </a:solidFill>
              </a:rPr>
              <a:t>North Atlantic coast of North America that is now New York was discovered and claimed for the Dutch by </a:t>
            </a:r>
            <a:r>
              <a:rPr lang="en-US" b="1" dirty="0">
                <a:solidFill>
                  <a:srgbClr val="FF0000"/>
                </a:solidFill>
              </a:rPr>
              <a:t>Henry Hudson </a:t>
            </a:r>
            <a:r>
              <a:rPr lang="en-US" dirty="0">
                <a:solidFill>
                  <a:srgbClr val="FF0000"/>
                </a:solidFill>
              </a:rPr>
              <a:t>in 1609.</a:t>
            </a:r>
          </a:p>
          <a:p>
            <a:r>
              <a:rPr lang="en-US" dirty="0"/>
              <a:t>The area was </a:t>
            </a:r>
            <a:r>
              <a:rPr lang="en-US" dirty="0">
                <a:solidFill>
                  <a:srgbClr val="FF0000"/>
                </a:solidFill>
              </a:rPr>
              <a:t>named </a:t>
            </a:r>
            <a:r>
              <a:rPr lang="en-US" b="1" dirty="0">
                <a:solidFill>
                  <a:srgbClr val="FF0000"/>
                </a:solidFill>
              </a:rPr>
              <a:t>New Netherland</a:t>
            </a:r>
            <a:r>
              <a:rPr lang="en-US" dirty="0">
                <a:solidFill>
                  <a:srgbClr val="FF0000"/>
                </a:solidFill>
              </a:rPr>
              <a:t>, and its main town was named New Amsterdam (now New York City).</a:t>
            </a:r>
          </a:p>
          <a:p>
            <a:endParaRPr lang="en-US" dirty="0"/>
          </a:p>
        </p:txBody>
      </p:sp>
      <p:pic>
        <p:nvPicPr>
          <p:cNvPr id="5" name="Picture Placeholder 4">
            <a:extLst>
              <a:ext uri="{FF2B5EF4-FFF2-40B4-BE49-F238E27FC236}">
                <a16:creationId xmlns:a16="http://schemas.microsoft.com/office/drawing/2014/main" id="{E4ED27F9-0E93-46C6-827B-0797A2A4407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3" name="TextBox 2">
            <a:extLst>
              <a:ext uri="{FF2B5EF4-FFF2-40B4-BE49-F238E27FC236}">
                <a16:creationId xmlns:a16="http://schemas.microsoft.com/office/drawing/2014/main" id="{3D45BF74-9C3B-4E10-92AA-1F6BE9CF8B30}"/>
              </a:ext>
            </a:extLst>
          </p:cNvPr>
          <p:cNvSpPr txBox="1"/>
          <p:nvPr/>
        </p:nvSpPr>
        <p:spPr>
          <a:xfrm>
            <a:off x="0" y="5956801"/>
            <a:ext cx="246888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Henry Hudson</a:t>
            </a:r>
          </a:p>
        </p:txBody>
      </p:sp>
    </p:spTree>
    <p:extLst>
      <p:ext uri="{BB962C8B-B14F-4D97-AF65-F5344CB8AC3E}">
        <p14:creationId xmlns:p14="http://schemas.microsoft.com/office/powerpoint/2010/main" val="66717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68FCF-23D5-4BA5-8D18-6DA1CE87A343}"/>
              </a:ext>
            </a:extLst>
          </p:cNvPr>
          <p:cNvSpPr>
            <a:spLocks noGrp="1"/>
          </p:cNvSpPr>
          <p:nvPr>
            <p:ph type="title"/>
          </p:nvPr>
        </p:nvSpPr>
        <p:spPr/>
        <p:txBody>
          <a:bodyPr/>
          <a:lstStyle/>
          <a:p>
            <a:r>
              <a:rPr lang="en-US" dirty="0"/>
              <a:t>New Netherland</a:t>
            </a:r>
          </a:p>
        </p:txBody>
      </p:sp>
      <p:sp>
        <p:nvSpPr>
          <p:cNvPr id="4" name="Content Placeholder 3">
            <a:extLst>
              <a:ext uri="{FF2B5EF4-FFF2-40B4-BE49-F238E27FC236}">
                <a16:creationId xmlns:a16="http://schemas.microsoft.com/office/drawing/2014/main" id="{DC9D7BF4-5630-4E06-A19C-FC5438FEE12C}"/>
              </a:ext>
            </a:extLst>
          </p:cNvPr>
          <p:cNvSpPr>
            <a:spLocks noGrp="1"/>
          </p:cNvSpPr>
          <p:nvPr>
            <p:ph idx="10"/>
          </p:nvPr>
        </p:nvSpPr>
        <p:spPr/>
        <p:txBody>
          <a:bodyPr/>
          <a:lstStyle/>
          <a:p>
            <a:r>
              <a:rPr lang="en-US" dirty="0"/>
              <a:t>The most famous </a:t>
            </a:r>
            <a:r>
              <a:rPr lang="en-US" dirty="0">
                <a:solidFill>
                  <a:srgbClr val="FF0000"/>
                </a:solidFill>
              </a:rPr>
              <a:t>governor of New Netherland </a:t>
            </a:r>
            <a:r>
              <a:rPr lang="en-US" dirty="0"/>
              <a:t>was a one-legged firebrand named </a:t>
            </a:r>
            <a:r>
              <a:rPr lang="en-US" dirty="0">
                <a:solidFill>
                  <a:srgbClr val="FF0000"/>
                </a:solidFill>
              </a:rPr>
              <a:t>Peter Stuyves</a:t>
            </a:r>
            <a:r>
              <a:rPr lang="en-US" dirty="0"/>
              <a:t>ant.</a:t>
            </a:r>
          </a:p>
          <a:p>
            <a:r>
              <a:rPr lang="en-US" dirty="0">
                <a:solidFill>
                  <a:srgbClr val="FF0000"/>
                </a:solidFill>
              </a:rPr>
              <a:t>In 1664, the English seized the colony and renamed it New York.</a:t>
            </a:r>
          </a:p>
        </p:txBody>
      </p:sp>
      <p:pic>
        <p:nvPicPr>
          <p:cNvPr id="7" name="Picture Placeholder 3">
            <a:extLst>
              <a:ext uri="{FF2B5EF4-FFF2-40B4-BE49-F238E27FC236}">
                <a16:creationId xmlns:a16="http://schemas.microsoft.com/office/drawing/2014/main" id="{AE322469-0019-4AE7-BDB5-EC15533E5EC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3" name="TextBox 2">
            <a:extLst>
              <a:ext uri="{FF2B5EF4-FFF2-40B4-BE49-F238E27FC236}">
                <a16:creationId xmlns:a16="http://schemas.microsoft.com/office/drawing/2014/main" id="{985BA8EB-9714-419D-BCAB-8038C62E0C33}"/>
              </a:ext>
            </a:extLst>
          </p:cNvPr>
          <p:cNvSpPr txBox="1"/>
          <p:nvPr/>
        </p:nvSpPr>
        <p:spPr>
          <a:xfrm>
            <a:off x="0" y="5956801"/>
            <a:ext cx="283464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Peter Stuyvesant</a:t>
            </a:r>
          </a:p>
        </p:txBody>
      </p:sp>
    </p:spTree>
    <p:extLst>
      <p:ext uri="{BB962C8B-B14F-4D97-AF65-F5344CB8AC3E}">
        <p14:creationId xmlns:p14="http://schemas.microsoft.com/office/powerpoint/2010/main" val="31625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98C3774-8F02-492C-8D2A-A254AEF19A6A}"/>
              </a:ext>
            </a:extLst>
          </p:cNvPr>
          <p:cNvSpPr>
            <a:spLocks noGrp="1"/>
          </p:cNvSpPr>
          <p:nvPr>
            <p:ph idx="1"/>
          </p:nvPr>
        </p:nvSpPr>
        <p:spPr/>
        <p:txBody>
          <a:bodyPr/>
          <a:lstStyle/>
          <a:p>
            <a:r>
              <a:rPr lang="en-US" dirty="0">
                <a:solidFill>
                  <a:srgbClr val="FF0000"/>
                </a:solidFill>
              </a:rPr>
              <a:t>The English came in greater numbers than their rivals to the south and north, and by the 1620s they were coming as families.</a:t>
            </a:r>
          </a:p>
          <a:p>
            <a:r>
              <a:rPr lang="en-US" dirty="0">
                <a:solidFill>
                  <a:srgbClr val="FF0000"/>
                </a:solidFill>
              </a:rPr>
              <a:t>English patterns of self-government became an early, integral part of colonial life.</a:t>
            </a:r>
          </a:p>
        </p:txBody>
      </p:sp>
      <p:sp>
        <p:nvSpPr>
          <p:cNvPr id="2" name="Title 1">
            <a:extLst>
              <a:ext uri="{FF2B5EF4-FFF2-40B4-BE49-F238E27FC236}">
                <a16:creationId xmlns:a16="http://schemas.microsoft.com/office/drawing/2014/main" id="{19105E94-0AFF-4D3A-96A3-CDD2797C281E}"/>
              </a:ext>
            </a:extLst>
          </p:cNvPr>
          <p:cNvSpPr>
            <a:spLocks noGrp="1"/>
          </p:cNvSpPr>
          <p:nvPr>
            <p:ph type="title"/>
          </p:nvPr>
        </p:nvSpPr>
        <p:spPr/>
        <p:txBody>
          <a:bodyPr/>
          <a:lstStyle/>
          <a:p>
            <a:r>
              <a:rPr lang="en-US" dirty="0"/>
              <a:t>English dominance in north America</a:t>
            </a:r>
          </a:p>
        </p:txBody>
      </p:sp>
    </p:spTree>
    <p:extLst>
      <p:ext uri="{BB962C8B-B14F-4D97-AF65-F5344CB8AC3E}">
        <p14:creationId xmlns:p14="http://schemas.microsoft.com/office/powerpoint/2010/main" val="32960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buFont typeface="Wingdings" panose="05000000000000000000" pitchFamily="2" charset="2"/>
              <a:buChar char="§"/>
            </a:pPr>
            <a:r>
              <a:rPr lang="en-US" sz="2400" dirty="0">
                <a:solidFill>
                  <a:schemeClr val="tx2"/>
                </a:solidFill>
              </a:rPr>
              <a:t>What were the three basic groups of American Indians that explorers encountered in the New World, and where was each generally located?</a:t>
            </a:r>
          </a:p>
          <a:p>
            <a:pPr marL="339725" indent="0">
              <a:buClr>
                <a:schemeClr val="tx2"/>
              </a:buClr>
              <a:buNone/>
            </a:pPr>
            <a:r>
              <a:rPr lang="en-US" sz="2400" dirty="0">
                <a:solidFill>
                  <a:schemeClr val="tx1">
                    <a:lumMod val="65000"/>
                    <a:lumOff val="35000"/>
                  </a:schemeClr>
                </a:solidFill>
              </a:rPr>
              <a:t>Pueblos—Southwest (p. 10)</a:t>
            </a:r>
            <a:br>
              <a:rPr lang="en-US" sz="2400" dirty="0">
                <a:solidFill>
                  <a:schemeClr val="tx1">
                    <a:lumMod val="65000"/>
                    <a:lumOff val="35000"/>
                  </a:schemeClr>
                </a:solidFill>
              </a:rPr>
            </a:br>
            <a:r>
              <a:rPr lang="en-US" sz="2400" dirty="0">
                <a:solidFill>
                  <a:schemeClr val="tx1">
                    <a:lumMod val="65000"/>
                    <a:lumOff val="35000"/>
                  </a:schemeClr>
                </a:solidFill>
              </a:rPr>
              <a:t>Mound Builders—Midwest (pp. 10–11)</a:t>
            </a:r>
            <a:br>
              <a:rPr lang="en-US" sz="2400" dirty="0">
                <a:solidFill>
                  <a:schemeClr val="tx1">
                    <a:lumMod val="65000"/>
                    <a:lumOff val="35000"/>
                  </a:schemeClr>
                </a:solidFill>
              </a:rPr>
            </a:br>
            <a:r>
              <a:rPr lang="en-US" sz="2400" dirty="0">
                <a:solidFill>
                  <a:schemeClr val="tx1">
                    <a:lumMod val="65000"/>
                    <a:lumOff val="35000"/>
                  </a:schemeClr>
                </a:solidFill>
              </a:rPr>
              <a:t>Eastern Woodlands Indians—Southeast and along the Atlantic coast into the Northeast (p. 11)</a:t>
            </a:r>
          </a:p>
          <a:p>
            <a:pPr marL="339725" indent="0">
              <a:buClr>
                <a:schemeClr val="tx2"/>
              </a:buClr>
              <a:buNone/>
            </a:pPr>
            <a:endParaRPr lang="en-US" sz="1200" dirty="0">
              <a:solidFill>
                <a:schemeClr val="tx1">
                  <a:lumMod val="65000"/>
                  <a:lumOff val="35000"/>
                </a:schemeClr>
              </a:solidFill>
            </a:endParaRPr>
          </a:p>
          <a:p>
            <a:pPr>
              <a:buClr>
                <a:schemeClr val="tx2"/>
              </a:buClr>
              <a:buFont typeface="Wingdings" panose="05000000000000000000" pitchFamily="2" charset="2"/>
              <a:buChar char="§"/>
            </a:pPr>
            <a:r>
              <a:rPr lang="en-US" sz="2400" dirty="0">
                <a:solidFill>
                  <a:schemeClr val="tx2"/>
                </a:solidFill>
              </a:rPr>
              <a:t>What European nation first dominated the exploration of the New World?</a:t>
            </a:r>
          </a:p>
          <a:p>
            <a:pPr marL="339725" indent="0">
              <a:buClr>
                <a:schemeClr val="tx2"/>
              </a:buClr>
              <a:buNone/>
            </a:pPr>
            <a:r>
              <a:rPr lang="en-US" sz="2400" dirty="0">
                <a:solidFill>
                  <a:schemeClr val="tx1">
                    <a:lumMod val="65000"/>
                    <a:lumOff val="35000"/>
                  </a:schemeClr>
                </a:solidFill>
              </a:rPr>
              <a:t>Spain (p. 11)</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26036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buFont typeface="Wingdings" panose="05000000000000000000" pitchFamily="2" charset="2"/>
              <a:buChar char="§"/>
            </a:pPr>
            <a:r>
              <a:rPr lang="en-US" sz="2400" dirty="0">
                <a:solidFill>
                  <a:schemeClr val="tx2"/>
                </a:solidFill>
              </a:rPr>
              <a:t>What great Indian empire formerly ruled Mexico? What Spaniard is responsible for conquering it?</a:t>
            </a:r>
          </a:p>
          <a:p>
            <a:pPr marL="339725" indent="0">
              <a:buClr>
                <a:schemeClr val="tx2"/>
              </a:buClr>
              <a:buNone/>
            </a:pPr>
            <a:r>
              <a:rPr lang="en-US" sz="2400" dirty="0">
                <a:solidFill>
                  <a:schemeClr val="tx1">
                    <a:lumMod val="65000"/>
                    <a:lumOff val="35000"/>
                  </a:schemeClr>
                </a:solidFill>
              </a:rPr>
              <a:t>the Aztecs; Hernando Cortés (p. 12)</a:t>
            </a:r>
          </a:p>
          <a:p>
            <a:pPr marL="339725" indent="0">
              <a:buClr>
                <a:schemeClr val="tx2"/>
              </a:buClr>
              <a:buNone/>
            </a:pPr>
            <a:endParaRPr lang="en-US" sz="1200" dirty="0">
              <a:solidFill>
                <a:schemeClr val="tx1">
                  <a:lumMod val="65000"/>
                  <a:lumOff val="35000"/>
                </a:schemeClr>
              </a:solidFill>
            </a:endParaRPr>
          </a:p>
          <a:p>
            <a:pPr>
              <a:buClr>
                <a:schemeClr val="tx2"/>
              </a:buClr>
              <a:buFont typeface="Wingdings" panose="05000000000000000000" pitchFamily="2" charset="2"/>
              <a:buChar char="§"/>
            </a:pPr>
            <a:r>
              <a:rPr lang="en-US" sz="2400" dirty="0">
                <a:solidFill>
                  <a:schemeClr val="tx2"/>
                </a:solidFill>
              </a:rPr>
              <a:t>Who financed the first two English attempts to settle North America? Where were these settlements located?</a:t>
            </a:r>
          </a:p>
          <a:p>
            <a:pPr marL="339725" indent="0">
              <a:buClr>
                <a:schemeClr val="tx2"/>
              </a:buClr>
              <a:buNone/>
            </a:pPr>
            <a:r>
              <a:rPr lang="en-US" sz="2400" dirty="0">
                <a:solidFill>
                  <a:schemeClr val="tx1">
                    <a:lumMod val="65000"/>
                    <a:lumOff val="35000"/>
                  </a:schemeClr>
                </a:solidFill>
              </a:rPr>
              <a:t>Sir Walter Raleigh; Roanoke Island, located on what is now the Outer Banks of North Carolina (p. 15)</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16332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buFont typeface="Wingdings" panose="05000000000000000000" pitchFamily="2" charset="2"/>
              <a:buChar char="§"/>
            </a:pPr>
            <a:r>
              <a:rPr lang="en-US" sz="2400" dirty="0">
                <a:solidFill>
                  <a:schemeClr val="tx2"/>
                </a:solidFill>
              </a:rPr>
              <a:t>Which European power furthered its control over North America by promising Dutch colonists preservation of life, liberty, and property in return for their surrender?</a:t>
            </a:r>
          </a:p>
          <a:p>
            <a:pPr marL="339725" indent="0">
              <a:buClr>
                <a:schemeClr val="tx2"/>
              </a:buClr>
              <a:buNone/>
            </a:pPr>
            <a:r>
              <a:rPr lang="en-US" sz="2400" dirty="0">
                <a:solidFill>
                  <a:schemeClr val="tx1">
                    <a:lumMod val="65000"/>
                    <a:lumOff val="35000"/>
                  </a:schemeClr>
                </a:solidFill>
              </a:rPr>
              <a:t>England (p. 17)</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35324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buFont typeface="Wingdings" panose="05000000000000000000" pitchFamily="2" charset="2"/>
              <a:buChar char="§"/>
            </a:pPr>
            <a:r>
              <a:rPr lang="en-US" sz="2400" dirty="0">
                <a:solidFill>
                  <a:schemeClr val="tx2"/>
                </a:solidFill>
              </a:rPr>
              <a:t>Assess the impact of European diseases on Indians in the New World.</a:t>
            </a:r>
          </a:p>
          <a:p>
            <a:pPr marL="339725" indent="0">
              <a:buClr>
                <a:schemeClr val="tx2"/>
              </a:buClr>
              <a:buNone/>
            </a:pPr>
            <a:r>
              <a:rPr lang="en-US" sz="2400" dirty="0">
                <a:solidFill>
                  <a:schemeClr val="tx1">
                    <a:lumMod val="65000"/>
                    <a:lumOff val="35000"/>
                  </a:schemeClr>
                </a:solidFill>
              </a:rPr>
              <a:t>Europeans brought measles, mumps, and whooping cough. Today these diseases are generally manageable, fairly easily treated, and rarely fatal. However, among a population that had never been exposed to them, those same diseases were often deadly. Indians were also exposed to typhus, cholera, influenza, and perhaps the most deadly disease, smallpox.</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700648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buFont typeface="Wingdings" panose="05000000000000000000" pitchFamily="2" charset="2"/>
              <a:buChar char="§"/>
            </a:pPr>
            <a:r>
              <a:rPr lang="en-US" sz="2400" dirty="0">
                <a:solidFill>
                  <a:schemeClr val="tx2"/>
                </a:solidFill>
              </a:rPr>
              <a:t>Why was the defeat of the Spanish Armada in 1588 important to the history of European settlement in North America?</a:t>
            </a:r>
          </a:p>
          <a:p>
            <a:pPr marL="339725" indent="0">
              <a:buClr>
                <a:schemeClr val="tx2"/>
              </a:buClr>
              <a:buNone/>
            </a:pPr>
            <a:r>
              <a:rPr lang="en-US" sz="2400" dirty="0">
                <a:solidFill>
                  <a:schemeClr val="tx1">
                    <a:lumMod val="65000"/>
                    <a:lumOff val="35000"/>
                  </a:schemeClr>
                </a:solidFill>
              </a:rPr>
              <a:t>Spain’s defeat ended the Spanish century. No longer would Spain dominate exploration and settlement in North America. Consequently, North America would bear the stamp of England and Protestantism rather than that of Spain and </a:t>
            </a:r>
            <a:r>
              <a:rPr lang="en-US" sz="2400">
                <a:solidFill>
                  <a:schemeClr val="tx1">
                    <a:lumMod val="65000"/>
                    <a:lumOff val="35000"/>
                  </a:schemeClr>
                </a:solidFill>
              </a:rPr>
              <a:t>Catholicism.</a:t>
            </a:r>
            <a:endParaRPr lang="en-US" sz="2400" dirty="0">
              <a:solidFill>
                <a:schemeClr val="tx1">
                  <a:lumMod val="65000"/>
                  <a:lumOff val="35000"/>
                </a:schemeClr>
              </a:solidFill>
            </a:endParaRP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54087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562144"/>
          </a:xfrm>
        </p:spPr>
        <p:txBody>
          <a:bodyPr>
            <a:normAutofit/>
          </a:bodyPr>
          <a:lstStyle/>
          <a:p>
            <a:r>
              <a:rPr lang="pt-BR" dirty="0"/>
              <a:t>Marco Polo</a:t>
            </a:r>
          </a:p>
          <a:p>
            <a:r>
              <a:rPr lang="pt-BR" dirty="0"/>
              <a:t>compass</a:t>
            </a:r>
          </a:p>
          <a:p>
            <a:r>
              <a:rPr lang="pt-BR" dirty="0"/>
              <a:t>astrolabe</a:t>
            </a:r>
          </a:p>
          <a:p>
            <a:r>
              <a:rPr lang="pt-BR" dirty="0"/>
              <a:t>caravel</a:t>
            </a:r>
          </a:p>
          <a:p>
            <a:r>
              <a:rPr lang="pt-BR" dirty="0"/>
              <a:t>mercantilism</a:t>
            </a:r>
          </a:p>
          <a:p>
            <a:r>
              <a:rPr lang="pt-BR" dirty="0"/>
              <a:t>Bartolomeu Dias</a:t>
            </a:r>
          </a:p>
          <a:p>
            <a:r>
              <a:rPr lang="pt-BR" dirty="0"/>
              <a:t>Vasco da Gama</a:t>
            </a:r>
          </a:p>
          <a:p>
            <a:r>
              <a:rPr lang="pt-BR" dirty="0"/>
              <a:t>Christopher Columbus</a:t>
            </a:r>
          </a:p>
          <a:p>
            <a:r>
              <a:rPr lang="en-US" dirty="0"/>
              <a:t>Amerigo Vespucci</a:t>
            </a:r>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79"/>
            <a:ext cx="5341099" cy="4562143"/>
          </a:xfrm>
        </p:spPr>
        <p:txBody>
          <a:bodyPr>
            <a:normAutofit/>
          </a:bodyPr>
          <a:lstStyle/>
          <a:p>
            <a:r>
              <a:rPr lang="en-US" dirty="0"/>
              <a:t>John Cabot</a:t>
            </a:r>
          </a:p>
          <a:p>
            <a:r>
              <a:rPr lang="en-US" dirty="0"/>
              <a:t>Ferdinand Magellan</a:t>
            </a:r>
          </a:p>
          <a:p>
            <a:r>
              <a:rPr lang="en-US" dirty="0"/>
              <a:t>circumnavigate</a:t>
            </a:r>
          </a:p>
          <a:p>
            <a:r>
              <a:rPr lang="en-US" dirty="0"/>
              <a:t>Martin Luther</a:t>
            </a:r>
          </a:p>
          <a:p>
            <a:r>
              <a:rPr lang="en-US" dirty="0"/>
              <a:t>Protestant Reformation</a:t>
            </a:r>
          </a:p>
          <a:p>
            <a:r>
              <a:rPr lang="en-US" dirty="0"/>
              <a:t>John Calvin</a:t>
            </a:r>
          </a:p>
          <a:p>
            <a:r>
              <a:rPr lang="en-US" dirty="0"/>
              <a:t>Bering Strait</a:t>
            </a:r>
          </a:p>
          <a:p>
            <a:r>
              <a:rPr lang="en-US" dirty="0"/>
              <a:t>Pueblo Indians</a:t>
            </a:r>
          </a:p>
          <a:p>
            <a:r>
              <a:rPr lang="en-US" dirty="0"/>
              <a:t>Mound Builders</a:t>
            </a:r>
          </a:p>
        </p:txBody>
      </p:sp>
    </p:spTree>
    <p:extLst>
      <p:ext uri="{BB962C8B-B14F-4D97-AF65-F5344CB8AC3E}">
        <p14:creationId xmlns:p14="http://schemas.microsoft.com/office/powerpoint/2010/main" val="48778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52C-2B8B-4E09-BAA3-2737020397D0}"/>
              </a:ext>
            </a:extLst>
          </p:cNvPr>
          <p:cNvSpPr>
            <a:spLocks noGrp="1"/>
          </p:cNvSpPr>
          <p:nvPr>
            <p:ph type="title"/>
          </p:nvPr>
        </p:nvSpPr>
        <p:spPr/>
        <p:txBody>
          <a:bodyPr/>
          <a:lstStyle/>
          <a:p>
            <a:r>
              <a:rPr lang="en-US" sz="4800" dirty="0"/>
              <a:t>Changes in the old world</a:t>
            </a:r>
          </a:p>
        </p:txBody>
      </p:sp>
      <p:sp>
        <p:nvSpPr>
          <p:cNvPr id="3" name="Text Placeholder 2">
            <a:extLst>
              <a:ext uri="{FF2B5EF4-FFF2-40B4-BE49-F238E27FC236}">
                <a16:creationId xmlns:a16="http://schemas.microsoft.com/office/drawing/2014/main" id="{6ECEB499-2680-4B68-B9A4-B1ACBD7BE3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0790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562144"/>
          </a:xfrm>
        </p:spPr>
        <p:txBody>
          <a:bodyPr>
            <a:normAutofit/>
          </a:bodyPr>
          <a:lstStyle/>
          <a:p>
            <a:r>
              <a:rPr lang="pt-BR" dirty="0"/>
              <a:t>Eastern Woodlands Indians</a:t>
            </a:r>
          </a:p>
          <a:p>
            <a:r>
              <a:rPr lang="pt-BR" dirty="0"/>
              <a:t>Hernando Cortés</a:t>
            </a:r>
          </a:p>
          <a:p>
            <a:r>
              <a:rPr lang="pt-BR" dirty="0"/>
              <a:t>conquistador</a:t>
            </a:r>
          </a:p>
          <a:p>
            <a:r>
              <a:rPr lang="pt-BR" dirty="0"/>
              <a:t>Montezuma</a:t>
            </a:r>
          </a:p>
          <a:p>
            <a:r>
              <a:rPr lang="pt-BR" dirty="0"/>
              <a:t>Francisco de Coronado</a:t>
            </a:r>
          </a:p>
          <a:p>
            <a:r>
              <a:rPr lang="pt-BR" dirty="0"/>
              <a:t>Juan Ponce de León</a:t>
            </a:r>
          </a:p>
          <a:p>
            <a:r>
              <a:rPr lang="pt-BR" dirty="0"/>
              <a:t>St. Augustine</a:t>
            </a:r>
          </a:p>
          <a:p>
            <a:r>
              <a:rPr lang="pt-BR" dirty="0"/>
              <a:t>Hernando de Soto</a:t>
            </a:r>
          </a:p>
          <a:p>
            <a:r>
              <a:rPr lang="en-US" dirty="0"/>
              <a:t>Philip II</a:t>
            </a:r>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79"/>
            <a:ext cx="5341099" cy="4562143"/>
          </a:xfrm>
        </p:spPr>
        <p:txBody>
          <a:bodyPr>
            <a:normAutofit/>
          </a:bodyPr>
          <a:lstStyle/>
          <a:p>
            <a:r>
              <a:rPr lang="en-US" dirty="0"/>
              <a:t>Francis Drake</a:t>
            </a:r>
          </a:p>
          <a:p>
            <a:r>
              <a:rPr lang="en-US" dirty="0"/>
              <a:t>Elizabeth I</a:t>
            </a:r>
          </a:p>
          <a:p>
            <a:r>
              <a:rPr lang="en-US" dirty="0"/>
              <a:t>Sea Dogs</a:t>
            </a:r>
          </a:p>
          <a:p>
            <a:r>
              <a:rPr lang="en-US" dirty="0"/>
              <a:t>Spanish Armada</a:t>
            </a:r>
          </a:p>
          <a:p>
            <a:r>
              <a:rPr lang="en-US" dirty="0"/>
              <a:t>Walter Raleigh</a:t>
            </a:r>
          </a:p>
          <a:p>
            <a:r>
              <a:rPr lang="en-US" dirty="0"/>
              <a:t>Roanoke Island</a:t>
            </a:r>
          </a:p>
          <a:p>
            <a:r>
              <a:rPr lang="en-US" dirty="0"/>
              <a:t>Lost Colony</a:t>
            </a:r>
          </a:p>
          <a:p>
            <a:r>
              <a:rPr lang="en-US" dirty="0"/>
              <a:t>New France</a:t>
            </a:r>
          </a:p>
          <a:p>
            <a:r>
              <a:rPr lang="en-US" dirty="0"/>
              <a:t>Henry Hudson</a:t>
            </a:r>
          </a:p>
        </p:txBody>
      </p:sp>
    </p:spTree>
    <p:extLst>
      <p:ext uri="{BB962C8B-B14F-4D97-AF65-F5344CB8AC3E}">
        <p14:creationId xmlns:p14="http://schemas.microsoft.com/office/powerpoint/2010/main" val="373056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562144"/>
          </a:xfrm>
        </p:spPr>
        <p:txBody>
          <a:bodyPr>
            <a:normAutofit/>
          </a:bodyPr>
          <a:lstStyle/>
          <a:p>
            <a:r>
              <a:rPr lang="en-US" dirty="0"/>
              <a:t>New Netherland</a:t>
            </a:r>
          </a:p>
        </p:txBody>
      </p:sp>
      <p:sp>
        <p:nvSpPr>
          <p:cNvPr id="6" name="Content Placeholder 5">
            <a:extLst>
              <a:ext uri="{FF2B5EF4-FFF2-40B4-BE49-F238E27FC236}">
                <a16:creationId xmlns:a16="http://schemas.microsoft.com/office/drawing/2014/main" id="{9A5608B9-FB16-4674-B58B-D8A8D8EF9C78}"/>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49295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How did Europeans become interested in the riches of Asia?</a:t>
            </a:r>
          </a:p>
          <a:p>
            <a:pPr marL="514350" indent="-514350">
              <a:buClr>
                <a:schemeClr val="tx2"/>
              </a:buClr>
              <a:buFont typeface="+mj-lt"/>
              <a:buAutoNum type="arabicPeriod"/>
            </a:pPr>
            <a:r>
              <a:rPr lang="en-US" dirty="0">
                <a:solidFill>
                  <a:schemeClr val="tx2"/>
                </a:solidFill>
              </a:rPr>
              <a:t>How did European explorers travel to Asia?</a:t>
            </a:r>
          </a:p>
          <a:p>
            <a:pPr marL="514350" indent="-514350">
              <a:buClr>
                <a:schemeClr val="tx2"/>
              </a:buClr>
              <a:buFont typeface="+mj-lt"/>
              <a:buAutoNum type="arabicPeriod"/>
            </a:pPr>
            <a:r>
              <a:rPr lang="en-US" dirty="0">
                <a:solidFill>
                  <a:schemeClr val="tx2"/>
                </a:solidFill>
              </a:rPr>
              <a:t>How did the Protestant Reformation prompt many Europeans to travel to the New World?</a:t>
            </a:r>
          </a:p>
          <a:p>
            <a:pPr marL="514350" indent="-514350">
              <a:buClr>
                <a:schemeClr val="tx2"/>
              </a:buClr>
              <a:buFont typeface="+mj-lt"/>
              <a:buAutoNum type="arabicPeriod"/>
            </a:pPr>
            <a:endParaRPr lang="en-US" dirty="0">
              <a:solidFill>
                <a:schemeClr val="tx2"/>
              </a:solidFill>
            </a:endParaRPr>
          </a:p>
        </p:txBody>
      </p:sp>
    </p:spTree>
    <p:extLst>
      <p:ext uri="{BB962C8B-B14F-4D97-AF65-F5344CB8AC3E}">
        <p14:creationId xmlns:p14="http://schemas.microsoft.com/office/powerpoint/2010/main" val="1935856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C1B3-388A-4D75-BF83-FDDB79E0A43D}"/>
              </a:ext>
            </a:extLst>
          </p:cNvPr>
          <p:cNvSpPr>
            <a:spLocks noGrp="1"/>
          </p:cNvSpPr>
          <p:nvPr>
            <p:ph type="title"/>
          </p:nvPr>
        </p:nvSpPr>
        <p:spPr/>
        <p:txBody>
          <a:bodyPr/>
          <a:lstStyle/>
          <a:p>
            <a:r>
              <a:rPr lang="en-US" dirty="0"/>
              <a:t>China, Innovations, and Mercantilism</a:t>
            </a:r>
          </a:p>
        </p:txBody>
      </p:sp>
      <p:pic>
        <p:nvPicPr>
          <p:cNvPr id="6" name="Picture Placeholder 5" descr="A close up of a logo&#10;&#10;Description automatically generated">
            <a:extLst>
              <a:ext uri="{FF2B5EF4-FFF2-40B4-BE49-F238E27FC236}">
                <a16:creationId xmlns:a16="http://schemas.microsoft.com/office/drawing/2014/main" id="{642F276A-AEF8-42C5-B2CF-E97240E0622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79C306A1-9F3E-4960-B04A-C0F3E581FC21}"/>
              </a:ext>
            </a:extLst>
          </p:cNvPr>
          <p:cNvSpPr>
            <a:spLocks noGrp="1"/>
          </p:cNvSpPr>
          <p:nvPr>
            <p:ph idx="10"/>
          </p:nvPr>
        </p:nvSpPr>
        <p:spPr/>
        <p:txBody>
          <a:bodyPr/>
          <a:lstStyle/>
          <a:p>
            <a:r>
              <a:rPr lang="en-US" dirty="0"/>
              <a:t>New innovations</a:t>
            </a:r>
          </a:p>
          <a:p>
            <a:pPr lvl="1"/>
            <a:r>
              <a:rPr lang="en-US" b="1" dirty="0"/>
              <a:t>Compass</a:t>
            </a:r>
          </a:p>
          <a:p>
            <a:pPr lvl="1"/>
            <a:r>
              <a:rPr lang="en-US" b="1" dirty="0"/>
              <a:t>Astrolabe</a:t>
            </a:r>
          </a:p>
          <a:p>
            <a:pPr lvl="1"/>
            <a:r>
              <a:rPr lang="en-US" b="1" dirty="0"/>
              <a:t>Caravel </a:t>
            </a:r>
          </a:p>
        </p:txBody>
      </p:sp>
    </p:spTree>
    <p:extLst>
      <p:ext uri="{BB962C8B-B14F-4D97-AF65-F5344CB8AC3E}">
        <p14:creationId xmlns:p14="http://schemas.microsoft.com/office/powerpoint/2010/main" val="276979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9C306A1-9F3E-4960-B04A-C0F3E581FC21}"/>
              </a:ext>
            </a:extLst>
          </p:cNvPr>
          <p:cNvSpPr>
            <a:spLocks noGrp="1"/>
          </p:cNvSpPr>
          <p:nvPr>
            <p:ph idx="1"/>
          </p:nvPr>
        </p:nvSpPr>
        <p:spPr/>
        <p:txBody>
          <a:bodyPr/>
          <a:lstStyle/>
          <a:p>
            <a:r>
              <a:rPr lang="en-US" dirty="0"/>
              <a:t>Monarchs in Europe were gradually shifting from the feudal economic thinking prevalent during the Middle Ages to a </a:t>
            </a:r>
            <a:r>
              <a:rPr lang="en-US" dirty="0">
                <a:solidFill>
                  <a:srgbClr val="FF0000"/>
                </a:solidFill>
              </a:rPr>
              <a:t>nationalistic economic system of thought known as </a:t>
            </a:r>
            <a:r>
              <a:rPr lang="en-US" b="1" dirty="0">
                <a:solidFill>
                  <a:srgbClr val="FF0000"/>
                </a:solidFill>
              </a:rPr>
              <a:t>mercantilism</a:t>
            </a:r>
            <a:r>
              <a:rPr lang="en-US" dirty="0">
                <a:solidFill>
                  <a:srgbClr val="FF0000"/>
                </a:solidFill>
              </a:rPr>
              <a:t>.</a:t>
            </a:r>
          </a:p>
          <a:p>
            <a:pPr lvl="1"/>
            <a:r>
              <a:rPr lang="en-US" dirty="0"/>
              <a:t>Mercantilists believed that </a:t>
            </a:r>
            <a:r>
              <a:rPr lang="en-US" dirty="0">
                <a:solidFill>
                  <a:srgbClr val="FF0000"/>
                </a:solidFill>
              </a:rPr>
              <a:t>a nation’s wealth consisted of precious metals, especially gold.</a:t>
            </a:r>
          </a:p>
          <a:p>
            <a:pPr lvl="1"/>
            <a:r>
              <a:rPr lang="en-US" dirty="0">
                <a:solidFill>
                  <a:srgbClr val="FF0000"/>
                </a:solidFill>
              </a:rPr>
              <a:t>Mercantilists were nationalists who believed that a country could increase its wealth by increasing its surplus of gold.</a:t>
            </a:r>
          </a:p>
        </p:txBody>
      </p:sp>
      <p:sp>
        <p:nvSpPr>
          <p:cNvPr id="2" name="Title 1">
            <a:extLst>
              <a:ext uri="{FF2B5EF4-FFF2-40B4-BE49-F238E27FC236}">
                <a16:creationId xmlns:a16="http://schemas.microsoft.com/office/drawing/2014/main" id="{1ACFC1B3-388A-4D75-BF83-FDDB79E0A43D}"/>
              </a:ext>
            </a:extLst>
          </p:cNvPr>
          <p:cNvSpPr>
            <a:spLocks noGrp="1"/>
          </p:cNvSpPr>
          <p:nvPr>
            <p:ph type="title"/>
          </p:nvPr>
        </p:nvSpPr>
        <p:spPr/>
        <p:txBody>
          <a:bodyPr/>
          <a:lstStyle/>
          <a:p>
            <a:r>
              <a:rPr lang="en-US" dirty="0"/>
              <a:t>China, Innovations, and Mercantilism</a:t>
            </a:r>
          </a:p>
        </p:txBody>
      </p:sp>
    </p:spTree>
    <p:extLst>
      <p:ext uri="{BB962C8B-B14F-4D97-AF65-F5344CB8AC3E}">
        <p14:creationId xmlns:p14="http://schemas.microsoft.com/office/powerpoint/2010/main" val="2528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1_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2852</Words>
  <Application>Microsoft Office PowerPoint</Application>
  <PresentationFormat>Widescreen</PresentationFormat>
  <Paragraphs>328</Paragraphs>
  <Slides>61</Slides>
  <Notes>32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61</vt:i4>
      </vt:variant>
    </vt:vector>
  </HeadingPairs>
  <TitlesOfParts>
    <vt:vector size="70" baseType="lpstr">
      <vt:lpstr>Arial</vt:lpstr>
      <vt:lpstr>Calibri</vt:lpstr>
      <vt:lpstr>Corbel</vt:lpstr>
      <vt:lpstr>ERKLA Y+ Minion Pro</vt:lpstr>
      <vt:lpstr>Rockwell</vt:lpstr>
      <vt:lpstr>Tw Cen MT</vt:lpstr>
      <vt:lpstr>Wingdings</vt:lpstr>
      <vt:lpstr>Banded</vt:lpstr>
      <vt:lpstr>1_Banded</vt:lpstr>
      <vt:lpstr>PowerPoint Presentation</vt:lpstr>
      <vt:lpstr>PowerPoint Presentation</vt:lpstr>
      <vt:lpstr>PowerPoint Presentation</vt:lpstr>
      <vt:lpstr>Big Ideas</vt:lpstr>
      <vt:lpstr>New and old worlds meet</vt:lpstr>
      <vt:lpstr>Changes in the old world</vt:lpstr>
      <vt:lpstr>Guiding questions</vt:lpstr>
      <vt:lpstr>China, Innovations, and Mercantilism</vt:lpstr>
      <vt:lpstr>China, Innovations, and Mercantilism</vt:lpstr>
      <vt:lpstr>China, Innovations, and Mercantilism</vt:lpstr>
      <vt:lpstr>Sugar and spice</vt:lpstr>
      <vt:lpstr>Sugar and spice</vt:lpstr>
      <vt:lpstr>Sugar and spice</vt:lpstr>
      <vt:lpstr>PowerPoint Presentation</vt:lpstr>
      <vt:lpstr>Sugar and spice</vt:lpstr>
      <vt:lpstr>Sugar and spice</vt:lpstr>
      <vt:lpstr>Sugar and spice</vt:lpstr>
      <vt:lpstr>PowerPoint Presentation</vt:lpstr>
      <vt:lpstr>Religious change</vt:lpstr>
      <vt:lpstr>Religious change</vt:lpstr>
      <vt:lpstr>Section review</vt:lpstr>
      <vt:lpstr>Section review</vt:lpstr>
      <vt:lpstr>Section review</vt:lpstr>
      <vt:lpstr>Section review</vt:lpstr>
      <vt:lpstr>Section review</vt:lpstr>
      <vt:lpstr>Section review</vt:lpstr>
      <vt:lpstr>Contacts in the new world</vt:lpstr>
      <vt:lpstr>Guiding questions</vt:lpstr>
      <vt:lpstr>PowerPoint Presentation</vt:lpstr>
      <vt:lpstr>First peoples</vt:lpstr>
      <vt:lpstr>PowerPoint Presentation</vt:lpstr>
      <vt:lpstr>The pueblos</vt:lpstr>
      <vt:lpstr>The pueblos</vt:lpstr>
      <vt:lpstr>The mound builders</vt:lpstr>
      <vt:lpstr>The mound builders</vt:lpstr>
      <vt:lpstr>Eastern Woodlands Indians</vt:lpstr>
      <vt:lpstr>Eastern Woodlands Indians</vt:lpstr>
      <vt:lpstr>The Spanish century</vt:lpstr>
      <vt:lpstr>The Spanish century</vt:lpstr>
      <vt:lpstr>The Spanish century</vt:lpstr>
      <vt:lpstr>The Spanish century</vt:lpstr>
      <vt:lpstr>PowerPoint Presentation</vt:lpstr>
      <vt:lpstr>The Spanish century</vt:lpstr>
      <vt:lpstr>International competition</vt:lpstr>
      <vt:lpstr>International competition</vt:lpstr>
      <vt:lpstr>International competition</vt:lpstr>
      <vt:lpstr>International competition</vt:lpstr>
      <vt:lpstr>International competition</vt:lpstr>
      <vt:lpstr>The English foothold</vt:lpstr>
      <vt:lpstr>New France</vt:lpstr>
      <vt:lpstr>New Netherland</vt:lpstr>
      <vt:lpstr>New Netherland</vt:lpstr>
      <vt:lpstr>English dominance in north America</vt:lpstr>
      <vt:lpstr>Section review</vt:lpstr>
      <vt:lpstr>Section review</vt:lpstr>
      <vt:lpstr>Section review</vt:lpstr>
      <vt:lpstr>Section review</vt:lpstr>
      <vt:lpstr>Section review</vt:lpstr>
      <vt:lpstr>People, Places, and Things to Remember</vt:lpstr>
      <vt:lpstr>People, Places, and Things to Remember</vt:lpstr>
      <vt:lpstr>People, Places, and 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Sue</cp:lastModifiedBy>
  <cp:revision>17</cp:revision>
  <dcterms:created xsi:type="dcterms:W3CDTF">2020-09-24T20:36:09Z</dcterms:created>
  <dcterms:modified xsi:type="dcterms:W3CDTF">2022-08-22T15:47:13Z</dcterms:modified>
</cp:coreProperties>
</file>