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381" r:id="rId2"/>
    <p:sldId id="257" r:id="rId3"/>
    <p:sldId id="412" r:id="rId4"/>
    <p:sldId id="384" r:id="rId5"/>
    <p:sldId id="453" r:id="rId6"/>
    <p:sldId id="454" r:id="rId7"/>
    <p:sldId id="455" r:id="rId8"/>
    <p:sldId id="457" r:id="rId9"/>
    <p:sldId id="458" r:id="rId10"/>
    <p:sldId id="449" r:id="rId11"/>
    <p:sldId id="459" r:id="rId12"/>
    <p:sldId id="460" r:id="rId13"/>
    <p:sldId id="461" r:id="rId14"/>
    <p:sldId id="468" r:id="rId15"/>
    <p:sldId id="469" r:id="rId16"/>
    <p:sldId id="470" r:id="rId17"/>
    <p:sldId id="471" r:id="rId18"/>
    <p:sldId id="472" r:id="rId19"/>
    <p:sldId id="473" r:id="rId20"/>
    <p:sldId id="474" r:id="rId21"/>
    <p:sldId id="475" r:id="rId22"/>
    <p:sldId id="476" r:id="rId23"/>
    <p:sldId id="477" r:id="rId24"/>
    <p:sldId id="478" r:id="rId25"/>
    <p:sldId id="450" r:id="rId26"/>
    <p:sldId id="479" r:id="rId27"/>
    <p:sldId id="401" r:id="rId28"/>
    <p:sldId id="480" r:id="rId29"/>
    <p:sldId id="481" r:id="rId30"/>
    <p:sldId id="485" r:id="rId31"/>
    <p:sldId id="486" r:id="rId32"/>
    <p:sldId id="487" r:id="rId33"/>
    <p:sldId id="482" r:id="rId34"/>
    <p:sldId id="488" r:id="rId35"/>
    <p:sldId id="489" r:id="rId36"/>
    <p:sldId id="483" r:id="rId37"/>
    <p:sldId id="490" r:id="rId38"/>
    <p:sldId id="493" r:id="rId39"/>
    <p:sldId id="491" r:id="rId40"/>
    <p:sldId id="492" r:id="rId41"/>
    <p:sldId id="405" r:id="rId42"/>
    <p:sldId id="495" r:id="rId43"/>
    <p:sldId id="494" r:id="rId44"/>
    <p:sldId id="496" r:id="rId45"/>
    <p:sldId id="497" r:id="rId46"/>
    <p:sldId id="451" r:id="rId47"/>
    <p:sldId id="498" r:id="rId48"/>
    <p:sldId id="499" r:id="rId49"/>
    <p:sldId id="500" r:id="rId50"/>
    <p:sldId id="501" r:id="rId51"/>
    <p:sldId id="504" r:id="rId52"/>
    <p:sldId id="505" r:id="rId53"/>
    <p:sldId id="502" r:id="rId54"/>
    <p:sldId id="508" r:id="rId55"/>
    <p:sldId id="509" r:id="rId56"/>
    <p:sldId id="506" r:id="rId57"/>
    <p:sldId id="507" r:id="rId58"/>
    <p:sldId id="503" r:id="rId59"/>
    <p:sldId id="510" r:id="rId60"/>
    <p:sldId id="511" r:id="rId61"/>
    <p:sldId id="512" r:id="rId62"/>
    <p:sldId id="513" r:id="rId63"/>
    <p:sldId id="452" r:id="rId64"/>
    <p:sldId id="519" r:id="rId65"/>
    <p:sldId id="520" r:id="rId66"/>
    <p:sldId id="514" r:id="rId67"/>
    <p:sldId id="515" r:id="rId68"/>
    <p:sldId id="516" r:id="rId69"/>
    <p:sldId id="521" r:id="rId70"/>
    <p:sldId id="517" r:id="rId71"/>
    <p:sldId id="522" r:id="rId72"/>
    <p:sldId id="518" r:id="rId73"/>
    <p:sldId id="526" r:id="rId74"/>
    <p:sldId id="523" r:id="rId75"/>
    <p:sldId id="524" r:id="rId76"/>
    <p:sldId id="525" r:id="rId77"/>
    <p:sldId id="527" r:id="rId78"/>
    <p:sldId id="528" r:id="rId79"/>
    <p:sldId id="431" r:id="rId80"/>
    <p:sldId id="456"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093" autoAdjust="0"/>
  </p:normalViewPr>
  <p:slideViewPr>
    <p:cSldViewPr snapToGrid="0" showGuides="1">
      <p:cViewPr varScale="1">
        <p:scale>
          <a:sx n="65" d="100"/>
          <a:sy n="65" d="100"/>
        </p:scale>
        <p:origin x="936" y="78"/>
      </p:cViewPr>
      <p:guideLst>
        <p:guide orient="horz" pos="2160"/>
        <p:guide pos="3840"/>
      </p:guideLst>
    </p:cSldViewPr>
  </p:slideViewPr>
  <p:notesTextViewPr>
    <p:cViewPr>
      <p:scale>
        <a:sx n="1" d="1"/>
        <a:sy n="1" d="1"/>
      </p:scale>
      <p:origin x="0" y="0"/>
    </p:cViewPr>
  </p:notesTextViewPr>
  <p:sorterViewPr>
    <p:cViewPr>
      <p:scale>
        <a:sx n="130" d="100"/>
        <a:sy n="130" d="100"/>
      </p:scale>
      <p:origin x="0" y="-193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8D361-21C8-4BD3-AF6B-59DDF399DE48}"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813ED-CBFA-4A2E-96A0-87449CCE1C8B}" type="slidenum">
              <a:rPr lang="en-US" smtClean="0"/>
              <a:t>‹#›</a:t>
            </a:fld>
            <a:endParaRPr lang="en-US"/>
          </a:p>
        </p:txBody>
      </p:sp>
    </p:spTree>
    <p:extLst>
      <p:ext uri="{BB962C8B-B14F-4D97-AF65-F5344CB8AC3E}">
        <p14:creationId xmlns:p14="http://schemas.microsoft.com/office/powerpoint/2010/main" val="282965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File:John_Harvard_statue.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ki/File:Hooker_and_Company_Frederic_Edwin_Church.jpe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File:Anne_Hutchinson_on_Trial.jp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File:James_II_by_Peter_Lely.jp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File:James_I_of_England_404446.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ki/File:Cecil_Calvert,_2nd_Baron_Baltimore.jpg"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5th/20; "A Chronicle of England - Page 226 - John Signs the Great Charter"/Wikimedia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6</a:t>
            </a:fld>
            <a:endParaRPr lang="en-US"/>
          </a:p>
        </p:txBody>
      </p:sp>
    </p:spTree>
    <p:extLst>
      <p:ext uri="{BB962C8B-B14F-4D97-AF65-F5344CB8AC3E}">
        <p14:creationId xmlns:p14="http://schemas.microsoft.com/office/powerpoint/2010/main" val="2697746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https://pixabay.com/photos/church-derbyshire-england-rural-4437112/;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30</a:t>
            </a:fld>
            <a:endParaRPr lang="en-US"/>
          </a:p>
        </p:txBody>
      </p:sp>
    </p:spTree>
    <p:extLst>
      <p:ext uri="{BB962C8B-B14F-4D97-AF65-F5344CB8AC3E}">
        <p14:creationId xmlns:p14="http://schemas.microsoft.com/office/powerpoint/2010/main" val="105907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5th/27l; "The Mayflower Compact 1620 cph.3g07155"/LOC/Wikimedia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31</a:t>
            </a:fld>
            <a:endParaRPr lang="en-US"/>
          </a:p>
        </p:txBody>
      </p:sp>
    </p:spTree>
    <p:extLst>
      <p:ext uri="{BB962C8B-B14F-4D97-AF65-F5344CB8AC3E}">
        <p14:creationId xmlns:p14="http://schemas.microsoft.com/office/powerpoint/2010/main" val="4216249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https://pixabay.com/photos/plymouth-massachusetts-settler-1581569/;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32</a:t>
            </a:fld>
            <a:endParaRPr lang="en-US"/>
          </a:p>
        </p:txBody>
      </p:sp>
    </p:spTree>
    <p:extLst>
      <p:ext uri="{BB962C8B-B14F-4D97-AF65-F5344CB8AC3E}">
        <p14:creationId xmlns:p14="http://schemas.microsoft.com/office/powerpoint/2010/main" val="3972733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https://en.wikipedia.org/wiki/File:John_Harvard_statue.jpg</a:t>
            </a:r>
            <a:r>
              <a:rPr lang="en-US" dirty="0"/>
              <a:t>; </a:t>
            </a:r>
            <a:r>
              <a:rPr lang="en-US" sz="1200" b="0" i="0" u="none" strike="noStrike" kern="1200" dirty="0">
                <a:solidFill>
                  <a:schemeClr val="tx1"/>
                </a:solidFill>
                <a:effectLst/>
                <a:latin typeface="+mn-lt"/>
                <a:ea typeface="+mn-ea"/>
                <a:cs typeface="+mn-cs"/>
              </a:rPr>
              <a:t>Alain Edouard/Wikimedia Commons/CC BY-SA 3.0</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35</a:t>
            </a:fld>
            <a:endParaRPr lang="en-US"/>
          </a:p>
        </p:txBody>
      </p:sp>
    </p:spTree>
    <p:extLst>
      <p:ext uri="{BB962C8B-B14F-4D97-AF65-F5344CB8AC3E}">
        <p14:creationId xmlns:p14="http://schemas.microsoft.com/office/powerpoint/2010/main" val="289831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https://commons.wikimedia.org/wiki/File:Hooker_and_Company_Frederic_Edwin_Church.jpeg</a:t>
            </a:r>
            <a:r>
              <a:rPr lang="en-US" dirty="0"/>
              <a:t>; </a:t>
            </a:r>
            <a:r>
              <a:rPr lang="en-US" sz="1200" b="0" i="0" u="none" strike="noStrike" kern="1200" dirty="0">
                <a:solidFill>
                  <a:schemeClr val="tx1"/>
                </a:solidFill>
                <a:effectLst/>
                <a:latin typeface="+mn-lt"/>
                <a:ea typeface="+mn-ea"/>
                <a:cs typeface="+mn-cs"/>
              </a:rPr>
              <a:t>Hooker and Company Journeying Through the Wilderness from Plymouth to Hartford in 1636 by Frederic Edwin Church, 1846/Wikimedia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36</a:t>
            </a:fld>
            <a:endParaRPr lang="en-US"/>
          </a:p>
        </p:txBody>
      </p:sp>
    </p:spTree>
    <p:extLst>
      <p:ext uri="{BB962C8B-B14F-4D97-AF65-F5344CB8AC3E}">
        <p14:creationId xmlns:p14="http://schemas.microsoft.com/office/powerpoint/2010/main" val="778280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https://en.wikipedia.org/wiki/File:Anne_Hutchinson_on_Trial.jpg</a:t>
            </a:r>
            <a:r>
              <a:rPr lang="en-US" dirty="0"/>
              <a:t>; </a:t>
            </a:r>
            <a:r>
              <a:rPr lang="en-US" sz="1200" b="0" i="0" u="none" strike="noStrike" kern="1200" dirty="0">
                <a:solidFill>
                  <a:schemeClr val="tx1"/>
                </a:solidFill>
                <a:effectLst/>
                <a:latin typeface="+mn-lt"/>
                <a:ea typeface="+mn-ea"/>
                <a:cs typeface="+mn-cs"/>
              </a:rPr>
              <a:t>Anne Hutchinson on Trial by Edwin Austin Abbey, 1896/Wikimedia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39</a:t>
            </a:fld>
            <a:endParaRPr lang="en-US"/>
          </a:p>
        </p:txBody>
      </p:sp>
    </p:spTree>
    <p:extLst>
      <p:ext uri="{BB962C8B-B14F-4D97-AF65-F5344CB8AC3E}">
        <p14:creationId xmlns:p14="http://schemas.microsoft.com/office/powerpoint/2010/main" val="3078024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/32t; BJU Press Art</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50</a:t>
            </a:fld>
            <a:endParaRPr lang="en-US"/>
          </a:p>
        </p:txBody>
      </p:sp>
    </p:spTree>
    <p:extLst>
      <p:ext uri="{BB962C8B-B14F-4D97-AF65-F5344CB8AC3E}">
        <p14:creationId xmlns:p14="http://schemas.microsoft.com/office/powerpoint/2010/main" val="1688079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https://en.wikipedia.org/wiki/File:James_II_by_Peter_Lely.jpg</a:t>
            </a:r>
            <a:r>
              <a:rPr lang="en-US" dirty="0"/>
              <a:t>; </a:t>
            </a:r>
            <a:r>
              <a:rPr lang="en-US" sz="1200" b="0" i="0" u="none" strike="noStrike" kern="1200" dirty="0">
                <a:solidFill>
                  <a:schemeClr val="tx1"/>
                </a:solidFill>
                <a:effectLst/>
                <a:latin typeface="+mn-lt"/>
                <a:ea typeface="+mn-ea"/>
                <a:cs typeface="+mn-cs"/>
              </a:rPr>
              <a:t>Portrait of James II of England from the school of Peter Lely, ca. 1650-1675/Wikimedia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51</a:t>
            </a:fld>
            <a:endParaRPr lang="en-US"/>
          </a:p>
        </p:txBody>
      </p:sp>
    </p:spTree>
    <p:extLst>
      <p:ext uri="{BB962C8B-B14F-4D97-AF65-F5344CB8AC3E}">
        <p14:creationId xmlns:p14="http://schemas.microsoft.com/office/powerpoint/2010/main" val="96513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https://en.wikipedia.org/wiki/File:The_fall_of_New_Amsterdam_cph.3g12217.jpg; Library of Congress, LC-USZC4-12217</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52</a:t>
            </a:fld>
            <a:endParaRPr lang="en-US"/>
          </a:p>
        </p:txBody>
      </p:sp>
    </p:spTree>
    <p:extLst>
      <p:ext uri="{BB962C8B-B14F-4D97-AF65-F5344CB8AC3E}">
        <p14:creationId xmlns:p14="http://schemas.microsoft.com/office/powerpoint/2010/main" val="3736056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53</a:t>
            </a:fld>
            <a:endParaRPr lang="en-US"/>
          </a:p>
        </p:txBody>
      </p:sp>
    </p:spTree>
    <p:extLst>
      <p:ext uri="{BB962C8B-B14F-4D97-AF65-F5344CB8AC3E}">
        <p14:creationId xmlns:p14="http://schemas.microsoft.com/office/powerpoint/2010/main" val="175097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https://en.wikipedia.org/wiki/File:James_I_of_England_404446.jpg</a:t>
            </a:r>
            <a:r>
              <a:rPr lang="en-US" dirty="0"/>
              <a:t>; </a:t>
            </a:r>
            <a:r>
              <a:rPr lang="en-US" sz="1200" b="0" i="0" u="none" strike="noStrike" kern="1200" dirty="0">
                <a:solidFill>
                  <a:schemeClr val="tx1"/>
                </a:solidFill>
                <a:effectLst/>
                <a:latin typeface="+mn-lt"/>
                <a:ea typeface="+mn-ea"/>
                <a:cs typeface="+mn-cs"/>
              </a:rPr>
              <a:t>Portrait of James I of England by Paul van </a:t>
            </a:r>
            <a:r>
              <a:rPr lang="en-US" sz="1200" b="0" i="0" u="none" strike="noStrike" kern="1200" dirty="0" err="1">
                <a:solidFill>
                  <a:schemeClr val="tx1"/>
                </a:solidFill>
                <a:effectLst/>
                <a:latin typeface="+mn-lt"/>
                <a:ea typeface="+mn-ea"/>
                <a:cs typeface="+mn-cs"/>
              </a:rPr>
              <a:t>Somer</a:t>
            </a:r>
            <a:r>
              <a:rPr lang="en-US" sz="1200" b="0" i="0" u="none" strike="noStrike" kern="1200" dirty="0">
                <a:solidFill>
                  <a:schemeClr val="tx1"/>
                </a:solidFill>
                <a:effectLst/>
                <a:latin typeface="+mn-lt"/>
                <a:ea typeface="+mn-ea"/>
                <a:cs typeface="+mn-cs"/>
              </a:rPr>
              <a:t> I, ca. 1620/Wikimedia Commons/Public Domain</a:t>
            </a:r>
            <a:r>
              <a:rPr lang="en-US" dirty="0"/>
              <a:t> </a:t>
            </a:r>
          </a:p>
        </p:txBody>
      </p:sp>
      <p:sp>
        <p:nvSpPr>
          <p:cNvPr id="4" name="Slide Number Placeholder 3"/>
          <p:cNvSpPr>
            <a:spLocks noGrp="1"/>
          </p:cNvSpPr>
          <p:nvPr>
            <p:ph type="sldNum" sz="quarter" idx="5"/>
          </p:nvPr>
        </p:nvSpPr>
        <p:spPr/>
        <p:txBody>
          <a:bodyPr/>
          <a:lstStyle/>
          <a:p>
            <a:fld id="{021813ED-CBFA-4A2E-96A0-87449CCE1C8B}" type="slidenum">
              <a:rPr lang="en-US" smtClean="0"/>
              <a:t>12</a:t>
            </a:fld>
            <a:endParaRPr lang="en-US"/>
          </a:p>
        </p:txBody>
      </p:sp>
    </p:spTree>
    <p:extLst>
      <p:ext uri="{BB962C8B-B14F-4D97-AF65-F5344CB8AC3E}">
        <p14:creationId xmlns:p14="http://schemas.microsoft.com/office/powerpoint/2010/main" val="143892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032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269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/33t; </a:t>
            </a:r>
            <a:r>
              <a:rPr lang="en-US" sz="1200" kern="1200" dirty="0">
                <a:solidFill>
                  <a:schemeClr val="tx1"/>
                </a:solidFill>
                <a:effectLst/>
                <a:latin typeface="+mn-lt"/>
                <a:ea typeface="+mn-ea"/>
                <a:cs typeface="+mn-cs"/>
              </a:rPr>
              <a:t>Library of Congress, LC-USZC4-12141</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56</a:t>
            </a:fld>
            <a:endParaRPr lang="en-US"/>
          </a:p>
        </p:txBody>
      </p:sp>
    </p:spTree>
    <p:extLst>
      <p:ext uri="{BB962C8B-B14F-4D97-AF65-F5344CB8AC3E}">
        <p14:creationId xmlns:p14="http://schemas.microsoft.com/office/powerpoint/2010/main" val="1273066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/33b; </a:t>
            </a:r>
            <a:r>
              <a:rPr lang="en-US" sz="1200" kern="1200" dirty="0">
                <a:solidFill>
                  <a:schemeClr val="tx1"/>
                </a:solidFill>
                <a:effectLst/>
                <a:latin typeface="+mn-lt"/>
                <a:ea typeface="+mn-ea"/>
                <a:cs typeface="+mn-cs"/>
              </a:rPr>
              <a:t>"The Treaty of Penn with the Indians" by Benjamin West/Pennsylvania Academy of Fine Arts, Philadelphia/Wikimedia Common/Public Domain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57</a:t>
            </a:fld>
            <a:endParaRPr lang="en-US"/>
          </a:p>
        </p:txBody>
      </p:sp>
    </p:spTree>
    <p:extLst>
      <p:ext uri="{BB962C8B-B14F-4D97-AF65-F5344CB8AC3E}">
        <p14:creationId xmlns:p14="http://schemas.microsoft.com/office/powerpoint/2010/main" val="1023241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https://commons.wikimedia.org/wiki/File:Cecil_Calvert,_2nd_Baron_Baltimore.jpg</a:t>
            </a:r>
            <a:r>
              <a:rPr lang="en-US" dirty="0"/>
              <a:t>; </a:t>
            </a:r>
            <a:r>
              <a:rPr lang="en-US" sz="1200" b="0" i="0" u="none" strike="noStrike" kern="1200" dirty="0">
                <a:solidFill>
                  <a:schemeClr val="tx1"/>
                </a:solidFill>
                <a:effectLst/>
                <a:latin typeface="+mn-lt"/>
                <a:ea typeface="+mn-ea"/>
                <a:cs typeface="+mn-cs"/>
              </a:rPr>
              <a:t>Drawing of Cecil Calvert from The Story of Our Nation by Ella Hines Stratton, 1902/Wikimedia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67</a:t>
            </a:fld>
            <a:endParaRPr lang="en-US"/>
          </a:p>
        </p:txBody>
      </p:sp>
    </p:spTree>
    <p:extLst>
      <p:ext uri="{BB962C8B-B14F-4D97-AF65-F5344CB8AC3E}">
        <p14:creationId xmlns:p14="http://schemas.microsoft.com/office/powerpoint/2010/main" val="2397788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https://commons.wikimedia.org/wiki/File:King_Charles_II_by_John_Riley.jpg; Portrait of King Charles II by John Riley/Wikimedia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68</a:t>
            </a:fld>
            <a:endParaRPr lang="en-US"/>
          </a:p>
        </p:txBody>
      </p:sp>
    </p:spTree>
    <p:extLst>
      <p:ext uri="{BB962C8B-B14F-4D97-AF65-F5344CB8AC3E}">
        <p14:creationId xmlns:p14="http://schemas.microsoft.com/office/powerpoint/2010/main" val="1587380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https://commons.wikimedia.org/wiki/File:King_Charles_II_by_John_Riley.jpg; Portrait of King Charles II by John Riley/Wikimedia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69</a:t>
            </a:fld>
            <a:endParaRPr lang="en-US"/>
          </a:p>
        </p:txBody>
      </p:sp>
    </p:spTree>
    <p:extLst>
      <p:ext uri="{BB962C8B-B14F-4D97-AF65-F5344CB8AC3E}">
        <p14:creationId xmlns:p14="http://schemas.microsoft.com/office/powerpoint/2010/main" val="1028322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https://pixabay.com/photos/jamestown-fort-fortress-british-395227/;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13</a:t>
            </a:fld>
            <a:endParaRPr lang="en-US"/>
          </a:p>
        </p:txBody>
      </p:sp>
    </p:spTree>
    <p:extLst>
      <p:ext uri="{BB962C8B-B14F-4D97-AF65-F5344CB8AC3E}">
        <p14:creationId xmlns:p14="http://schemas.microsoft.com/office/powerpoint/2010/main" val="2930145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https://pixabay.com/photos/jamestown-fort-fortress-british-395227/;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14</a:t>
            </a:fld>
            <a:endParaRPr lang="en-US"/>
          </a:p>
        </p:txBody>
      </p:sp>
    </p:spTree>
    <p:extLst>
      <p:ext uri="{BB962C8B-B14F-4D97-AF65-F5344CB8AC3E}">
        <p14:creationId xmlns:p14="http://schemas.microsoft.com/office/powerpoint/2010/main" val="1900009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https://pixabay.com/photos/jamestown-fort-fortress-british-395227/;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15</a:t>
            </a:fld>
            <a:endParaRPr lang="en-US"/>
          </a:p>
        </p:txBody>
      </p:sp>
    </p:spTree>
    <p:extLst>
      <p:ext uri="{BB962C8B-B14F-4D97-AF65-F5344CB8AC3E}">
        <p14:creationId xmlns:p14="http://schemas.microsoft.com/office/powerpoint/2010/main" val="1954936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https://pixabay.com/photos/jamestown-fort-fortress-british-395227/;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16</a:t>
            </a:fld>
            <a:endParaRPr lang="en-US"/>
          </a:p>
        </p:txBody>
      </p:sp>
    </p:spTree>
    <p:extLst>
      <p:ext uri="{BB962C8B-B14F-4D97-AF65-F5344CB8AC3E}">
        <p14:creationId xmlns:p14="http://schemas.microsoft.com/office/powerpoint/2010/main" val="1446550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https://pixabay.com/photos/jamestown-fort-fortress-british-395227/;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17</a:t>
            </a:fld>
            <a:endParaRPr lang="en-US"/>
          </a:p>
        </p:txBody>
      </p:sp>
    </p:spTree>
    <p:extLst>
      <p:ext uri="{BB962C8B-B14F-4D97-AF65-F5344CB8AC3E}">
        <p14:creationId xmlns:p14="http://schemas.microsoft.com/office/powerpoint/2010/main" val="1094290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https://pixabay.com/photos/jamestown-fort-fortress-british-395227/;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18</a:t>
            </a:fld>
            <a:endParaRPr lang="en-US"/>
          </a:p>
        </p:txBody>
      </p:sp>
    </p:spTree>
    <p:extLst>
      <p:ext uri="{BB962C8B-B14F-4D97-AF65-F5344CB8AC3E}">
        <p14:creationId xmlns:p14="http://schemas.microsoft.com/office/powerpoint/2010/main" val="134355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/26r;</a:t>
            </a:r>
            <a:r>
              <a:rPr lang="en-US" baseline="0" dirty="0"/>
              <a:t> </a:t>
            </a:r>
            <a:r>
              <a:rPr lang="en-US" sz="1200" kern="1200" dirty="0">
                <a:solidFill>
                  <a:schemeClr val="tx1"/>
                </a:solidFill>
                <a:effectLst/>
                <a:latin typeface="+mn-lt"/>
                <a:ea typeface="+mn-ea"/>
                <a:cs typeface="+mn-cs"/>
              </a:rPr>
              <a:t>"Robert Walter Weir - Embarkation of the Pilgrims - Google Art Project"/Wikimedia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29</a:t>
            </a:fld>
            <a:endParaRPr lang="en-US"/>
          </a:p>
        </p:txBody>
      </p:sp>
    </p:spTree>
    <p:extLst>
      <p:ext uri="{BB962C8B-B14F-4D97-AF65-F5344CB8AC3E}">
        <p14:creationId xmlns:p14="http://schemas.microsoft.com/office/powerpoint/2010/main" val="2284821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8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p:txBody>
      </p:sp>
      <p:sp>
        <p:nvSpPr>
          <p:cNvPr id="4" name="Title 7">
            <a:extLst>
              <a:ext uri="{FF2B5EF4-FFF2-40B4-BE49-F238E27FC236}">
                <a16:creationId xmlns:a16="http://schemas.microsoft.com/office/drawing/2014/main" id="{CCCDB176-FC68-46FB-97E5-3BC127BB1FBD}"/>
              </a:ext>
            </a:extLst>
          </p:cNvPr>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237013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468200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9124" y="284176"/>
            <a:ext cx="10970363" cy="15087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9125"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6230390"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Tree>
    <p:extLst>
      <p:ext uri="{BB962C8B-B14F-4D97-AF65-F5344CB8AC3E}">
        <p14:creationId xmlns:p14="http://schemas.microsoft.com/office/powerpoint/2010/main" val="88578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101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429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9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24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
        <p:nvSpPr>
          <p:cNvPr id="3" name="Picture Placeholder 2"/>
          <p:cNvSpPr>
            <a:spLocks noGrp="1" noChangeAspect="1"/>
          </p:cNvSpPr>
          <p:nvPr>
            <p:ph type="pic" idx="1"/>
          </p:nvPr>
        </p:nvSpPr>
        <p:spPr>
          <a:xfrm>
            <a:off x="1" y="1819072"/>
            <a:ext cx="4844374" cy="5038928"/>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Content Placeholder 2">
            <a:extLst>
              <a:ext uri="{FF2B5EF4-FFF2-40B4-BE49-F238E27FC236}">
                <a16:creationId xmlns:a16="http://schemas.microsoft.com/office/drawing/2014/main" id="{B735A836-1E98-4DC1-A3EB-96CBE08B3E71}"/>
              </a:ext>
            </a:extLst>
          </p:cNvPr>
          <p:cNvSpPr>
            <a:spLocks noGrp="1"/>
          </p:cNvSpPr>
          <p:nvPr>
            <p:ph idx="10"/>
          </p:nvPr>
        </p:nvSpPr>
        <p:spPr>
          <a:xfrm>
            <a:off x="5084121" y="2076062"/>
            <a:ext cx="6491794" cy="4497762"/>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9709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9125" y="284176"/>
            <a:ext cx="10367874"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9125" y="2011680"/>
            <a:ext cx="10367874" cy="4497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197847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85000"/>
        </a:lnSpc>
        <a:spcBef>
          <a:spcPct val="0"/>
        </a:spcBef>
        <a:buNone/>
        <a:defRPr sz="4000" kern="1200" cap="all" baseline="0">
          <a:solidFill>
            <a:schemeClr val="bg2"/>
          </a:solidFill>
          <a:latin typeface="Arial" panose="020B0604020202020204" pitchFamily="34" charset="0"/>
          <a:ea typeface="+mj-ea"/>
          <a:cs typeface="Arial" panose="020B0604020202020204" pitchFamily="34" charset="0"/>
        </a:defRPr>
      </a:lvl1pPr>
    </p:titleStyle>
    <p:bodyStyle>
      <a:lvl1pPr marL="344488" indent="-344488"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96925" indent="-341313"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796925" indent="-339725"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microsoft.com/office/2007/relationships/hdphoto" Target="../media/hdphoto5.wdp"/></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9E321E-072A-4453-9DA5-35FC9C383A64}"/>
              </a:ext>
            </a:extLst>
          </p:cNvPr>
          <p:cNvSpPr txBox="1"/>
          <p:nvPr/>
        </p:nvSpPr>
        <p:spPr>
          <a:xfrm>
            <a:off x="620101" y="5279086"/>
            <a:ext cx="10953452" cy="769441"/>
          </a:xfrm>
          <a:prstGeom prst="rect">
            <a:avLst/>
          </a:prstGeom>
          <a:noFill/>
        </p:spPr>
        <p:txBody>
          <a:bodyPr wrap="square" rtlCol="0">
            <a:spAutoFit/>
          </a:bodyPr>
          <a:lstStyle/>
          <a:p>
            <a:pPr algn="ctr"/>
            <a:r>
              <a:rPr lang="en-US" sz="4400" b="0" cap="all" baseline="0" dirty="0">
                <a:ln>
                  <a:solidFill>
                    <a:schemeClr val="bg2"/>
                  </a:solidFill>
                </a:ln>
                <a:solidFill>
                  <a:srgbClr val="F7EDC9"/>
                </a:solidFill>
                <a:effectLst>
                  <a:outerShdw blurRad="38100" dist="38100" dir="2700000" algn="tl">
                    <a:srgbClr val="000000">
                      <a:alpha val="43137"/>
                    </a:srgbClr>
                  </a:outerShdw>
                </a:effectLst>
                <a:latin typeface="Tw Cen MT" panose="020B0602020104020603" pitchFamily="34" charset="0"/>
              </a:rPr>
              <a:t>Chapter 2: Thirteen Colonies</a:t>
            </a:r>
          </a:p>
        </p:txBody>
      </p:sp>
    </p:spTree>
    <p:extLst>
      <p:ext uri="{BB962C8B-B14F-4D97-AF65-F5344CB8AC3E}">
        <p14:creationId xmlns:p14="http://schemas.microsoft.com/office/powerpoint/2010/main" val="42766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4E3E-A32B-4955-8349-4AEE3E272325}"/>
              </a:ext>
            </a:extLst>
          </p:cNvPr>
          <p:cNvSpPr>
            <a:spLocks noGrp="1"/>
          </p:cNvSpPr>
          <p:nvPr>
            <p:ph type="title"/>
          </p:nvPr>
        </p:nvSpPr>
        <p:spPr/>
        <p:txBody>
          <a:bodyPr/>
          <a:lstStyle/>
          <a:p>
            <a:r>
              <a:rPr lang="en-US" sz="4800" dirty="0"/>
              <a:t>English Settlements </a:t>
            </a:r>
            <a:br>
              <a:rPr lang="en-US" sz="4800" dirty="0"/>
            </a:br>
            <a:r>
              <a:rPr lang="en-US" sz="4800" dirty="0"/>
              <a:t>Made Permanent</a:t>
            </a:r>
          </a:p>
        </p:txBody>
      </p:sp>
      <p:sp>
        <p:nvSpPr>
          <p:cNvPr id="3" name="Text Placeholder 2">
            <a:extLst>
              <a:ext uri="{FF2B5EF4-FFF2-40B4-BE49-F238E27FC236}">
                <a16:creationId xmlns:a16="http://schemas.microsoft.com/office/drawing/2014/main" id="{A86CDF3B-BAD0-42BE-ABA3-4C9C44DA5B8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387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struggles did members of the Virginia colony endure and what is the significance of the year 1619 to this colony?</a:t>
            </a:r>
          </a:p>
          <a:p>
            <a:pPr marL="514350" indent="-514350">
              <a:buClr>
                <a:schemeClr val="tx2"/>
              </a:buClr>
              <a:buFont typeface="+mj-lt"/>
              <a:buAutoNum type="arabicPeriod"/>
            </a:pPr>
            <a:r>
              <a:rPr lang="en-US" dirty="0">
                <a:solidFill>
                  <a:schemeClr val="tx2"/>
                </a:solidFill>
              </a:rPr>
              <a:t>What three types of colonial administrations were developed by the British?</a:t>
            </a:r>
          </a:p>
        </p:txBody>
      </p:sp>
    </p:spTree>
    <p:extLst>
      <p:ext uri="{BB962C8B-B14F-4D97-AF65-F5344CB8AC3E}">
        <p14:creationId xmlns:p14="http://schemas.microsoft.com/office/powerpoint/2010/main" val="3302689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52BC3-AF66-4FCF-B1DC-D8562300C9AB}"/>
              </a:ext>
            </a:extLst>
          </p:cNvPr>
          <p:cNvSpPr>
            <a:spLocks noGrp="1"/>
          </p:cNvSpPr>
          <p:nvPr>
            <p:ph type="title"/>
          </p:nvPr>
        </p:nvSpPr>
        <p:spPr/>
        <p:txBody>
          <a:bodyPr>
            <a:normAutofit/>
          </a:bodyPr>
          <a:lstStyle/>
          <a:p>
            <a:r>
              <a:rPr lang="en-US" sz="3600" dirty="0"/>
              <a:t>English Settlements Made Permanent</a:t>
            </a:r>
          </a:p>
        </p:txBody>
      </p:sp>
      <p:sp>
        <p:nvSpPr>
          <p:cNvPr id="4" name="Content Placeholder 3">
            <a:extLst>
              <a:ext uri="{FF2B5EF4-FFF2-40B4-BE49-F238E27FC236}">
                <a16:creationId xmlns:a16="http://schemas.microsoft.com/office/drawing/2014/main" id="{B9F77D19-0AFE-425C-8771-347D2E61D6C3}"/>
              </a:ext>
            </a:extLst>
          </p:cNvPr>
          <p:cNvSpPr>
            <a:spLocks noGrp="1"/>
          </p:cNvSpPr>
          <p:nvPr>
            <p:ph idx="10"/>
          </p:nvPr>
        </p:nvSpPr>
        <p:spPr>
          <a:xfrm>
            <a:off x="5084120" y="2076062"/>
            <a:ext cx="6782759" cy="4497762"/>
          </a:xfrm>
        </p:spPr>
        <p:txBody>
          <a:bodyPr>
            <a:normAutofit/>
          </a:bodyPr>
          <a:lstStyle/>
          <a:p>
            <a:r>
              <a:rPr lang="en-US" dirty="0"/>
              <a:t>Sir Walter Raleigh’s Roanoke expedition was the last individual effort of an Englishman to establish a colony.</a:t>
            </a:r>
          </a:p>
          <a:p>
            <a:r>
              <a:rPr lang="en-US" b="1" dirty="0">
                <a:solidFill>
                  <a:srgbClr val="FF0000"/>
                </a:solidFill>
              </a:rPr>
              <a:t>Joint-stock companies </a:t>
            </a:r>
            <a:r>
              <a:rPr lang="en-US" dirty="0">
                <a:solidFill>
                  <a:srgbClr val="FF0000"/>
                </a:solidFill>
              </a:rPr>
              <a:t>allowed individuals to work together to start colonies.</a:t>
            </a:r>
          </a:p>
          <a:p>
            <a:r>
              <a:rPr lang="en-US" dirty="0"/>
              <a:t>In 1606, King James I granted a charter to such a group, the London Company, permitting them to colonize Virginia.</a:t>
            </a:r>
          </a:p>
        </p:txBody>
      </p:sp>
      <p:pic>
        <p:nvPicPr>
          <p:cNvPr id="8" name="Picture Placeholder 4">
            <a:extLst>
              <a:ext uri="{FF2B5EF4-FFF2-40B4-BE49-F238E27FC236}">
                <a16:creationId xmlns:a16="http://schemas.microsoft.com/office/drawing/2014/main" id="{100A18C7-AFAA-4031-AAC6-5CF83B7C600E}"/>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val="0"/>
              </a:ext>
            </a:extLst>
          </a:blip>
          <a:srcRect/>
          <a:stretch/>
        </p:blipFill>
        <p:spPr>
          <a:xfrm>
            <a:off x="0" y="1819275"/>
            <a:ext cx="4845050" cy="5038725"/>
          </a:xfrm>
        </p:spPr>
      </p:pic>
      <p:sp>
        <p:nvSpPr>
          <p:cNvPr id="10" name="TextBox 9">
            <a:extLst>
              <a:ext uri="{FF2B5EF4-FFF2-40B4-BE49-F238E27FC236}">
                <a16:creationId xmlns:a16="http://schemas.microsoft.com/office/drawing/2014/main" id="{CB6F77E9-35B2-45F3-9202-0B54B470E06F}"/>
              </a:ext>
            </a:extLst>
          </p:cNvPr>
          <p:cNvSpPr txBox="1"/>
          <p:nvPr/>
        </p:nvSpPr>
        <p:spPr>
          <a:xfrm>
            <a:off x="0" y="5956801"/>
            <a:ext cx="160528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James I</a:t>
            </a:r>
          </a:p>
        </p:txBody>
      </p:sp>
    </p:spTree>
    <p:extLst>
      <p:ext uri="{BB962C8B-B14F-4D97-AF65-F5344CB8AC3E}">
        <p14:creationId xmlns:p14="http://schemas.microsoft.com/office/powerpoint/2010/main" val="240349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AF14-617C-478E-818F-DC92E4E07E88}"/>
              </a:ext>
            </a:extLst>
          </p:cNvPr>
          <p:cNvSpPr>
            <a:spLocks noGrp="1"/>
          </p:cNvSpPr>
          <p:nvPr>
            <p:ph type="title"/>
          </p:nvPr>
        </p:nvSpPr>
        <p:spPr/>
        <p:txBody>
          <a:bodyPr/>
          <a:lstStyle/>
          <a:p>
            <a:r>
              <a:rPr lang="en-US" dirty="0"/>
              <a:t>Jamestown</a:t>
            </a:r>
          </a:p>
        </p:txBody>
      </p:sp>
      <p:pic>
        <p:nvPicPr>
          <p:cNvPr id="6" name="Picture Placeholder 5" descr="A tree in a grassy field&#10;&#10;Description automatically generated">
            <a:extLst>
              <a:ext uri="{FF2B5EF4-FFF2-40B4-BE49-F238E27FC236}">
                <a16:creationId xmlns:a16="http://schemas.microsoft.com/office/drawing/2014/main" id="{0FFB0DAD-83EA-4F23-9332-5B82ECBE78A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75921667-13B9-4C59-A459-322C3F429304}"/>
              </a:ext>
            </a:extLst>
          </p:cNvPr>
          <p:cNvSpPr>
            <a:spLocks noGrp="1"/>
          </p:cNvSpPr>
          <p:nvPr>
            <p:ph idx="10"/>
          </p:nvPr>
        </p:nvSpPr>
        <p:spPr/>
        <p:txBody>
          <a:bodyPr/>
          <a:lstStyle/>
          <a:p>
            <a:r>
              <a:rPr lang="en-US" b="1" dirty="0">
                <a:solidFill>
                  <a:srgbClr val="FF0000"/>
                </a:solidFill>
              </a:rPr>
              <a:t>Jamestown</a:t>
            </a:r>
            <a:r>
              <a:rPr lang="en-US" dirty="0">
                <a:solidFill>
                  <a:srgbClr val="FF0000"/>
                </a:solidFill>
              </a:rPr>
              <a:t> became the first permanent English settlement in the New World.</a:t>
            </a:r>
          </a:p>
          <a:p>
            <a:r>
              <a:rPr lang="en-US" dirty="0"/>
              <a:t>By the end of the first winter, over half of the colonists had died in this hostile land.</a:t>
            </a:r>
          </a:p>
        </p:txBody>
      </p:sp>
    </p:spTree>
    <p:extLst>
      <p:ext uri="{BB962C8B-B14F-4D97-AF65-F5344CB8AC3E}">
        <p14:creationId xmlns:p14="http://schemas.microsoft.com/office/powerpoint/2010/main" val="5362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AF14-617C-478E-818F-DC92E4E07E88}"/>
              </a:ext>
            </a:extLst>
          </p:cNvPr>
          <p:cNvSpPr>
            <a:spLocks noGrp="1"/>
          </p:cNvSpPr>
          <p:nvPr>
            <p:ph type="title"/>
          </p:nvPr>
        </p:nvSpPr>
        <p:spPr/>
        <p:txBody>
          <a:bodyPr/>
          <a:lstStyle/>
          <a:p>
            <a:r>
              <a:rPr lang="en-US" dirty="0"/>
              <a:t>Jamestown</a:t>
            </a:r>
          </a:p>
        </p:txBody>
      </p:sp>
      <p:pic>
        <p:nvPicPr>
          <p:cNvPr id="6" name="Picture Placeholder 5" descr="A tree in a grassy field&#10;&#10;Description automatically generated">
            <a:extLst>
              <a:ext uri="{FF2B5EF4-FFF2-40B4-BE49-F238E27FC236}">
                <a16:creationId xmlns:a16="http://schemas.microsoft.com/office/drawing/2014/main" id="{0FFB0DAD-83EA-4F23-9332-5B82ECBE78A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75921667-13B9-4C59-A459-322C3F429304}"/>
              </a:ext>
            </a:extLst>
          </p:cNvPr>
          <p:cNvSpPr>
            <a:spLocks noGrp="1"/>
          </p:cNvSpPr>
          <p:nvPr>
            <p:ph idx="10"/>
          </p:nvPr>
        </p:nvSpPr>
        <p:spPr/>
        <p:txBody>
          <a:bodyPr/>
          <a:lstStyle/>
          <a:p>
            <a:r>
              <a:rPr lang="en-US" dirty="0"/>
              <a:t>Indians of the Powhatan Confederacy also complicated the settlers’ existence.</a:t>
            </a:r>
          </a:p>
          <a:p>
            <a:r>
              <a:rPr lang="en-US" dirty="0"/>
              <a:t>A shaky peace came to the area in 1614 with the marriage of </a:t>
            </a:r>
            <a:r>
              <a:rPr lang="en-US" b="1" dirty="0"/>
              <a:t>Pocahontas</a:t>
            </a:r>
            <a:r>
              <a:rPr lang="en-US" dirty="0"/>
              <a:t>, the daughter of the Powhatan chief, to Englishman John Rolfe.</a:t>
            </a:r>
          </a:p>
        </p:txBody>
      </p:sp>
    </p:spTree>
    <p:extLst>
      <p:ext uri="{BB962C8B-B14F-4D97-AF65-F5344CB8AC3E}">
        <p14:creationId xmlns:p14="http://schemas.microsoft.com/office/powerpoint/2010/main" val="226892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AF14-617C-478E-818F-DC92E4E07E88}"/>
              </a:ext>
            </a:extLst>
          </p:cNvPr>
          <p:cNvSpPr>
            <a:spLocks noGrp="1"/>
          </p:cNvSpPr>
          <p:nvPr>
            <p:ph type="title"/>
          </p:nvPr>
        </p:nvSpPr>
        <p:spPr/>
        <p:txBody>
          <a:bodyPr/>
          <a:lstStyle/>
          <a:p>
            <a:r>
              <a:rPr lang="en-US" dirty="0"/>
              <a:t>Jamestown</a:t>
            </a:r>
          </a:p>
        </p:txBody>
      </p:sp>
      <p:pic>
        <p:nvPicPr>
          <p:cNvPr id="6" name="Picture Placeholder 5" descr="A tree in a grassy field&#10;&#10;Description automatically generated">
            <a:extLst>
              <a:ext uri="{FF2B5EF4-FFF2-40B4-BE49-F238E27FC236}">
                <a16:creationId xmlns:a16="http://schemas.microsoft.com/office/drawing/2014/main" id="{0FFB0DAD-83EA-4F23-9332-5B82ECBE78A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75921667-13B9-4C59-A459-322C3F429304}"/>
              </a:ext>
            </a:extLst>
          </p:cNvPr>
          <p:cNvSpPr>
            <a:spLocks noGrp="1"/>
          </p:cNvSpPr>
          <p:nvPr>
            <p:ph idx="10"/>
          </p:nvPr>
        </p:nvSpPr>
        <p:spPr>
          <a:xfrm>
            <a:off x="5084120" y="2076062"/>
            <a:ext cx="6813239" cy="4497762"/>
          </a:xfrm>
        </p:spPr>
        <p:txBody>
          <a:bodyPr>
            <a:normAutofit/>
          </a:bodyPr>
          <a:lstStyle/>
          <a:p>
            <a:r>
              <a:rPr lang="en-US" dirty="0"/>
              <a:t>Captain </a:t>
            </a:r>
            <a:r>
              <a:rPr lang="en-US" b="1" dirty="0"/>
              <a:t>John Smith </a:t>
            </a:r>
            <a:r>
              <a:rPr lang="en-US" dirty="0"/>
              <a:t>enforced the kind of discipline necessary for the survival of Jamestown.</a:t>
            </a:r>
          </a:p>
          <a:p>
            <a:r>
              <a:rPr lang="en-US" dirty="0"/>
              <a:t>The winter of 1609–10 was known as the “</a:t>
            </a:r>
            <a:r>
              <a:rPr lang="en-US" b="1" dirty="0"/>
              <a:t>starving time</a:t>
            </a:r>
            <a:r>
              <a:rPr lang="en-US" dirty="0"/>
              <a:t>”</a:t>
            </a:r>
            <a:r>
              <a:rPr lang="en-US" b="1" dirty="0"/>
              <a:t> </a:t>
            </a:r>
            <a:r>
              <a:rPr lang="en-US" dirty="0"/>
              <a:t>because death due to hunger became a way of life.</a:t>
            </a:r>
          </a:p>
          <a:p>
            <a:r>
              <a:rPr lang="en-US" dirty="0">
                <a:solidFill>
                  <a:srgbClr val="FF0000"/>
                </a:solidFill>
              </a:rPr>
              <a:t>In 1618, colonists elected a law-making body, the </a:t>
            </a:r>
            <a:r>
              <a:rPr lang="en-US" b="1" dirty="0">
                <a:solidFill>
                  <a:srgbClr val="FF0000"/>
                </a:solidFill>
              </a:rPr>
              <a:t>House of Burgesses</a:t>
            </a:r>
            <a:r>
              <a:rPr lang="en-US" dirty="0">
                <a:solidFill>
                  <a:srgbClr val="FF0000"/>
                </a:solidFill>
              </a:rPr>
              <a:t>, which became the first self-governing assembly in the New World</a:t>
            </a:r>
            <a:r>
              <a:rPr lang="en-US" dirty="0"/>
              <a:t>.</a:t>
            </a:r>
          </a:p>
          <a:p>
            <a:endParaRPr lang="en-US" dirty="0"/>
          </a:p>
        </p:txBody>
      </p:sp>
    </p:spTree>
    <p:extLst>
      <p:ext uri="{BB962C8B-B14F-4D97-AF65-F5344CB8AC3E}">
        <p14:creationId xmlns:p14="http://schemas.microsoft.com/office/powerpoint/2010/main" val="344209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AF14-617C-478E-818F-DC92E4E07E88}"/>
              </a:ext>
            </a:extLst>
          </p:cNvPr>
          <p:cNvSpPr>
            <a:spLocks noGrp="1"/>
          </p:cNvSpPr>
          <p:nvPr>
            <p:ph type="title"/>
          </p:nvPr>
        </p:nvSpPr>
        <p:spPr/>
        <p:txBody>
          <a:bodyPr/>
          <a:lstStyle/>
          <a:p>
            <a:r>
              <a:rPr lang="en-US" dirty="0"/>
              <a:t>Jamestown</a:t>
            </a:r>
          </a:p>
        </p:txBody>
      </p:sp>
      <p:pic>
        <p:nvPicPr>
          <p:cNvPr id="6" name="Picture Placeholder 5" descr="A tree in a grassy field&#10;&#10;Description automatically generated">
            <a:extLst>
              <a:ext uri="{FF2B5EF4-FFF2-40B4-BE49-F238E27FC236}">
                <a16:creationId xmlns:a16="http://schemas.microsoft.com/office/drawing/2014/main" id="{0FFB0DAD-83EA-4F23-9332-5B82ECBE78A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75921667-13B9-4C59-A459-322C3F429304}"/>
              </a:ext>
            </a:extLst>
          </p:cNvPr>
          <p:cNvSpPr>
            <a:spLocks noGrp="1"/>
          </p:cNvSpPr>
          <p:nvPr>
            <p:ph idx="10"/>
          </p:nvPr>
        </p:nvSpPr>
        <p:spPr/>
        <p:txBody>
          <a:bodyPr/>
          <a:lstStyle/>
          <a:p>
            <a:r>
              <a:rPr lang="en-US" dirty="0">
                <a:solidFill>
                  <a:srgbClr val="FF0000"/>
                </a:solidFill>
              </a:rPr>
              <a:t>The first Africans in British North America were treated like indentured servants, working for a period and then receiving their freedom.</a:t>
            </a:r>
          </a:p>
          <a:p>
            <a:r>
              <a:rPr lang="en-US" dirty="0"/>
              <a:t>Slave labor was later used throughout the colonies from New England to Georgia.</a:t>
            </a:r>
          </a:p>
          <a:p>
            <a:endParaRPr lang="en-US" dirty="0"/>
          </a:p>
        </p:txBody>
      </p:sp>
    </p:spTree>
    <p:extLst>
      <p:ext uri="{BB962C8B-B14F-4D97-AF65-F5344CB8AC3E}">
        <p14:creationId xmlns:p14="http://schemas.microsoft.com/office/powerpoint/2010/main" val="263026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AF14-617C-478E-818F-DC92E4E07E88}"/>
              </a:ext>
            </a:extLst>
          </p:cNvPr>
          <p:cNvSpPr>
            <a:spLocks noGrp="1"/>
          </p:cNvSpPr>
          <p:nvPr>
            <p:ph type="title"/>
          </p:nvPr>
        </p:nvSpPr>
        <p:spPr/>
        <p:txBody>
          <a:bodyPr/>
          <a:lstStyle/>
          <a:p>
            <a:r>
              <a:rPr lang="en-US" dirty="0"/>
              <a:t>Jamestown</a:t>
            </a:r>
          </a:p>
        </p:txBody>
      </p:sp>
      <p:pic>
        <p:nvPicPr>
          <p:cNvPr id="6" name="Picture Placeholder 5" descr="A tree in a grassy field&#10;&#10;Description automatically generated">
            <a:extLst>
              <a:ext uri="{FF2B5EF4-FFF2-40B4-BE49-F238E27FC236}">
                <a16:creationId xmlns:a16="http://schemas.microsoft.com/office/drawing/2014/main" id="{0FFB0DAD-83EA-4F23-9332-5B82ECBE78A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75921667-13B9-4C59-A459-322C3F429304}"/>
              </a:ext>
            </a:extLst>
          </p:cNvPr>
          <p:cNvSpPr>
            <a:spLocks noGrp="1"/>
          </p:cNvSpPr>
          <p:nvPr>
            <p:ph idx="10"/>
          </p:nvPr>
        </p:nvSpPr>
        <p:spPr/>
        <p:txBody>
          <a:bodyPr/>
          <a:lstStyle/>
          <a:p>
            <a:r>
              <a:rPr lang="en-US" dirty="0"/>
              <a:t>The Africans’ journey to the New World was later called the </a:t>
            </a:r>
            <a:r>
              <a:rPr lang="en-US" b="1" dirty="0"/>
              <a:t>Middle Passage </a:t>
            </a:r>
            <a:r>
              <a:rPr lang="en-US" dirty="0"/>
              <a:t>because it was the middle part of the trade route taken by many of the ships.</a:t>
            </a:r>
          </a:p>
          <a:p>
            <a:r>
              <a:rPr lang="en-US" dirty="0">
                <a:solidFill>
                  <a:srgbClr val="FF0000"/>
                </a:solidFill>
              </a:rPr>
              <a:t>A ship in 1619 brought eligible women who could be purchased as wives.</a:t>
            </a:r>
          </a:p>
          <a:p>
            <a:r>
              <a:rPr lang="en-US" dirty="0"/>
              <a:t>One source of difficulty for the Virginians was Indian relations.</a:t>
            </a:r>
          </a:p>
          <a:p>
            <a:endParaRPr lang="en-US" dirty="0"/>
          </a:p>
        </p:txBody>
      </p:sp>
    </p:spTree>
    <p:extLst>
      <p:ext uri="{BB962C8B-B14F-4D97-AF65-F5344CB8AC3E}">
        <p14:creationId xmlns:p14="http://schemas.microsoft.com/office/powerpoint/2010/main" val="66774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AF14-617C-478E-818F-DC92E4E07E88}"/>
              </a:ext>
            </a:extLst>
          </p:cNvPr>
          <p:cNvSpPr>
            <a:spLocks noGrp="1"/>
          </p:cNvSpPr>
          <p:nvPr>
            <p:ph type="title"/>
          </p:nvPr>
        </p:nvSpPr>
        <p:spPr/>
        <p:txBody>
          <a:bodyPr/>
          <a:lstStyle/>
          <a:p>
            <a:r>
              <a:rPr lang="en-US" dirty="0"/>
              <a:t>Jamestown</a:t>
            </a:r>
          </a:p>
        </p:txBody>
      </p:sp>
      <p:pic>
        <p:nvPicPr>
          <p:cNvPr id="6" name="Picture Placeholder 5" descr="A tree in a grassy field&#10;&#10;Description automatically generated">
            <a:extLst>
              <a:ext uri="{FF2B5EF4-FFF2-40B4-BE49-F238E27FC236}">
                <a16:creationId xmlns:a16="http://schemas.microsoft.com/office/drawing/2014/main" id="{0FFB0DAD-83EA-4F23-9332-5B82ECBE78A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75921667-13B9-4C59-A459-322C3F429304}"/>
              </a:ext>
            </a:extLst>
          </p:cNvPr>
          <p:cNvSpPr>
            <a:spLocks noGrp="1"/>
          </p:cNvSpPr>
          <p:nvPr>
            <p:ph idx="10"/>
          </p:nvPr>
        </p:nvSpPr>
        <p:spPr/>
        <p:txBody>
          <a:bodyPr/>
          <a:lstStyle/>
          <a:p>
            <a:r>
              <a:rPr lang="en-US" dirty="0"/>
              <a:t>There were </a:t>
            </a:r>
            <a:r>
              <a:rPr lang="en-US" dirty="0">
                <a:solidFill>
                  <a:srgbClr val="FF0000"/>
                </a:solidFill>
              </a:rPr>
              <a:t>three types or categories of English colonial administration</a:t>
            </a:r>
            <a:r>
              <a:rPr lang="en-US" dirty="0"/>
              <a:t>.</a:t>
            </a:r>
          </a:p>
          <a:p>
            <a:pPr lvl="1"/>
            <a:r>
              <a:rPr lang="en-US" dirty="0">
                <a:solidFill>
                  <a:srgbClr val="FF0000"/>
                </a:solidFill>
              </a:rPr>
              <a:t>A </a:t>
            </a:r>
            <a:r>
              <a:rPr lang="en-US" b="1" dirty="0">
                <a:solidFill>
                  <a:srgbClr val="FF0000"/>
                </a:solidFill>
              </a:rPr>
              <a:t>charter colony </a:t>
            </a:r>
            <a:r>
              <a:rPr lang="en-US" dirty="0">
                <a:solidFill>
                  <a:srgbClr val="FF0000"/>
                </a:solidFill>
              </a:rPr>
              <a:t>was governed by a trade company that received its authorization from the king. </a:t>
            </a:r>
          </a:p>
          <a:p>
            <a:pPr lvl="1"/>
            <a:r>
              <a:rPr lang="en-US" dirty="0">
                <a:solidFill>
                  <a:srgbClr val="FF0000"/>
                </a:solidFill>
              </a:rPr>
              <a:t>A </a:t>
            </a:r>
            <a:r>
              <a:rPr lang="en-US" b="1" dirty="0">
                <a:solidFill>
                  <a:srgbClr val="FF0000"/>
                </a:solidFill>
              </a:rPr>
              <a:t>proprietary colony </a:t>
            </a:r>
            <a:r>
              <a:rPr lang="en-US" dirty="0">
                <a:solidFill>
                  <a:srgbClr val="FF0000"/>
                </a:solidFill>
              </a:rPr>
              <a:t>had a proprietor appointed by the king.</a:t>
            </a:r>
          </a:p>
          <a:p>
            <a:pPr lvl="1"/>
            <a:r>
              <a:rPr lang="en-US" dirty="0">
                <a:solidFill>
                  <a:srgbClr val="FF0000"/>
                </a:solidFill>
              </a:rPr>
              <a:t>A </a:t>
            </a:r>
            <a:r>
              <a:rPr lang="en-US" b="1" dirty="0">
                <a:solidFill>
                  <a:srgbClr val="FF0000"/>
                </a:solidFill>
              </a:rPr>
              <a:t>royal colony </a:t>
            </a:r>
            <a:r>
              <a:rPr lang="en-US" dirty="0">
                <a:solidFill>
                  <a:srgbClr val="FF0000"/>
                </a:solidFill>
              </a:rPr>
              <a:t>was controlled directly by the king.</a:t>
            </a:r>
          </a:p>
        </p:txBody>
      </p:sp>
    </p:spTree>
    <p:extLst>
      <p:ext uri="{BB962C8B-B14F-4D97-AF65-F5344CB8AC3E}">
        <p14:creationId xmlns:p14="http://schemas.microsoft.com/office/powerpoint/2010/main" val="367312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99538"/>
          </a:xfrm>
        </p:spPr>
        <p:txBody>
          <a:bodyPr vert="horz" lIns="91440" tIns="45720" rIns="91440" bIns="45720" rtlCol="0" anchor="ctr">
            <a:normAutofit/>
          </a:bodyPr>
          <a:lstStyle/>
          <a:p>
            <a:pPr>
              <a:buClr>
                <a:schemeClr val="tx2"/>
              </a:buClr>
            </a:pPr>
            <a:r>
              <a:rPr lang="en-US" sz="2400" dirty="0">
                <a:solidFill>
                  <a:schemeClr val="tx2"/>
                </a:solidFill>
              </a:rPr>
              <a:t>Which Englishman tried to establish a colony on Roanoke Island?</a:t>
            </a:r>
          </a:p>
          <a:p>
            <a:pPr marL="339725" indent="0">
              <a:buClr>
                <a:schemeClr val="tx2"/>
              </a:buClr>
              <a:buNone/>
            </a:pPr>
            <a:r>
              <a:rPr lang="en-US" sz="2400" dirty="0">
                <a:solidFill>
                  <a:schemeClr val="tx1">
                    <a:lumMod val="65000"/>
                    <a:lumOff val="35000"/>
                  </a:schemeClr>
                </a:solidFill>
              </a:rPr>
              <a:t>Sir Walter Raleigh (p. 21)</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What was the first permanent English settlement in the New World?</a:t>
            </a:r>
          </a:p>
          <a:p>
            <a:pPr marL="346075" indent="0">
              <a:buClr>
                <a:schemeClr val="tx2"/>
              </a:buClr>
              <a:buNone/>
            </a:pPr>
            <a:r>
              <a:rPr lang="en-US" sz="2400" dirty="0">
                <a:solidFill>
                  <a:schemeClr val="tx1">
                    <a:lumMod val="65000"/>
                    <a:lumOff val="35000"/>
                  </a:schemeClr>
                </a:solidFill>
              </a:rPr>
              <a:t>Jamestown (p. 21)</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5251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36B93B81-5ED7-4387-828F-605FD3B1B0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93C52-5401-44FC-BB56-44552AD0AF12}"/>
              </a:ext>
            </a:extLst>
          </p:cNvPr>
          <p:cNvSpPr>
            <a:spLocks noGrp="1"/>
          </p:cNvSpPr>
          <p:nvPr>
            <p:ph type="title"/>
          </p:nvPr>
        </p:nvSpPr>
        <p:spPr>
          <a:xfrm>
            <a:off x="886659" y="643467"/>
            <a:ext cx="10343532" cy="1149468"/>
          </a:xfrm>
        </p:spPr>
        <p:txBody>
          <a:bodyPr vert="horz" lIns="91440" tIns="45720" rIns="91440" bIns="45720" rtlCol="0" anchor="ctr">
            <a:normAutofit/>
          </a:bodyPr>
          <a:lstStyle/>
          <a:p>
            <a:r>
              <a:rPr lang="en-US" sz="4800" dirty="0">
                <a:solidFill>
                  <a:schemeClr val="tx1"/>
                </a:solidFill>
              </a:rPr>
              <a:t>Big Ideas</a:t>
            </a:r>
          </a:p>
        </p:txBody>
      </p:sp>
      <p:sp>
        <p:nvSpPr>
          <p:cNvPr id="3" name="Content Placeholder 2">
            <a:extLst>
              <a:ext uri="{FF2B5EF4-FFF2-40B4-BE49-F238E27FC236}">
                <a16:creationId xmlns:a16="http://schemas.microsoft.com/office/drawing/2014/main" id="{64424419-454F-476E-881E-68E454DE169C}"/>
              </a:ext>
            </a:extLst>
          </p:cNvPr>
          <p:cNvSpPr>
            <a:spLocks noGrp="1"/>
          </p:cNvSpPr>
          <p:nvPr>
            <p:ph idx="1"/>
          </p:nvPr>
        </p:nvSpPr>
        <p:spPr>
          <a:xfrm>
            <a:off x="886659" y="1925619"/>
            <a:ext cx="10245629" cy="4206240"/>
          </a:xfrm>
        </p:spPr>
        <p:txBody>
          <a:bodyPr vert="horz" lIns="91440" tIns="45720" rIns="91440" bIns="45720" rtlCol="0" anchor="t">
            <a:normAutofit/>
          </a:bodyPr>
          <a:lstStyle/>
          <a:p>
            <a:pPr marL="788670" indent="-457200">
              <a:buFont typeface="+mj-lt"/>
              <a:buAutoNum type="arabicPeriod"/>
            </a:pPr>
            <a:r>
              <a:rPr lang="en-US" dirty="0"/>
              <a:t>What motivated English settlement?</a:t>
            </a:r>
          </a:p>
          <a:p>
            <a:pPr marL="788670" indent="-457200">
              <a:buFont typeface="+mj-lt"/>
              <a:buAutoNum type="arabicPeriod"/>
            </a:pPr>
            <a:r>
              <a:rPr lang="en-US" dirty="0"/>
              <a:t>How did English settlements differ from other European settlements?</a:t>
            </a:r>
          </a:p>
          <a:p>
            <a:pPr marL="788670" indent="-457200">
              <a:buFont typeface="+mj-lt"/>
              <a:buAutoNum type="arabicPeriod"/>
            </a:pPr>
            <a:r>
              <a:rPr lang="en-US" dirty="0"/>
              <a:t>What characterized the New England colonies?</a:t>
            </a:r>
          </a:p>
          <a:p>
            <a:pPr marL="788670" indent="-457200">
              <a:buFont typeface="+mj-lt"/>
              <a:buAutoNum type="arabicPeriod"/>
            </a:pPr>
            <a:r>
              <a:rPr lang="en-US" dirty="0"/>
              <a:t>How did the middle colonies differ from other English colonies?</a:t>
            </a:r>
          </a:p>
          <a:p>
            <a:pPr marL="788670" indent="-457200">
              <a:buFont typeface="+mj-lt"/>
              <a:buAutoNum type="arabicPeriod"/>
            </a:pPr>
            <a:r>
              <a:rPr lang="en-US" dirty="0"/>
              <a:t>What characterized the southern colonies?</a:t>
            </a:r>
          </a:p>
        </p:txBody>
      </p:sp>
      <p:sp>
        <p:nvSpPr>
          <p:cNvPr id="30" name="Rectangle 29">
            <a:extLst>
              <a:ext uri="{FF2B5EF4-FFF2-40B4-BE49-F238E27FC236}">
                <a16:creationId xmlns:a16="http://schemas.microsoft.com/office/drawing/2014/main" id="{61951AA0-DD9C-4514-A46F-ABF18C50E5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74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840178"/>
          </a:xfrm>
        </p:spPr>
        <p:txBody>
          <a:bodyPr vert="horz" lIns="91440" tIns="45720" rIns="91440" bIns="45720" rtlCol="0" anchor="ctr">
            <a:normAutofit/>
          </a:bodyPr>
          <a:lstStyle/>
          <a:p>
            <a:pPr>
              <a:buClr>
                <a:schemeClr val="tx2"/>
              </a:buClr>
            </a:pPr>
            <a:r>
              <a:rPr lang="en-US" sz="2400" dirty="0">
                <a:solidFill>
                  <a:schemeClr val="tx2"/>
                </a:solidFill>
              </a:rPr>
              <a:t>Who ensured the survival of that settlement by enforcing a biblical principle, and what was that principle?</a:t>
            </a:r>
          </a:p>
          <a:p>
            <a:pPr marL="346075" indent="0">
              <a:buClr>
                <a:schemeClr val="tx2"/>
              </a:buClr>
              <a:buNone/>
            </a:pPr>
            <a:r>
              <a:rPr lang="en-US" sz="2400" dirty="0">
                <a:solidFill>
                  <a:schemeClr val="tx1">
                    <a:lumMod val="65000"/>
                    <a:lumOff val="35000"/>
                  </a:schemeClr>
                </a:solidFill>
              </a:rPr>
              <a:t>John Smith; that if one would not work, he should not eat (2 Thess. 3:10) (p. 22)</a:t>
            </a:r>
          </a:p>
          <a:p>
            <a:pPr marL="346075" indent="0">
              <a:buClr>
                <a:schemeClr val="tx2"/>
              </a:buClr>
              <a:buNone/>
            </a:pPr>
            <a:endParaRPr lang="en-US" sz="2400" dirty="0">
              <a:solidFill>
                <a:schemeClr val="tx1">
                  <a:lumMod val="65000"/>
                  <a:lumOff val="35000"/>
                </a:schemeClr>
              </a:solidFill>
            </a:endParaRP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9095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Name and define the three categories of colonial government.</a:t>
            </a:r>
          </a:p>
          <a:p>
            <a:pPr marL="339725" indent="0">
              <a:buClr>
                <a:schemeClr val="tx2"/>
              </a:buClr>
              <a:buNone/>
            </a:pPr>
            <a:r>
              <a:rPr lang="en-US" sz="2400" dirty="0">
                <a:solidFill>
                  <a:schemeClr val="tx1">
                    <a:lumMod val="65000"/>
                    <a:lumOff val="35000"/>
                  </a:schemeClr>
                </a:solidFill>
              </a:rPr>
              <a:t>A charter colony was governed by a trade company that received its authorization from the king; a proprietary colony was governed by a proprietor or proprietors appointed by the king; a royal colony was governed directly by the king through his appointed governor. (p. 24)</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06995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After rereading “Precious Stink” in the margin of this section, assess the importance of tobacco to Virginia.</a:t>
            </a:r>
          </a:p>
          <a:p>
            <a:pPr marL="339725" indent="0">
              <a:buClr>
                <a:schemeClr val="tx2"/>
              </a:buClr>
              <a:buNone/>
            </a:pPr>
            <a:r>
              <a:rPr lang="en-US" sz="2400" dirty="0">
                <a:solidFill>
                  <a:schemeClr val="tx1">
                    <a:lumMod val="65000"/>
                    <a:lumOff val="35000"/>
                  </a:schemeClr>
                </a:solidFill>
              </a:rPr>
              <a:t>It was America’s first cash crop and was very profitable. By the late 1630s, 1.5 million pounds of tobacco were exported annually. It was so crucial to the Virginia economy that the price of goods was measured not in shillings or dollars but in pounds of tobacco. One person aptly declared, “Virginia was founded upon </a:t>
            </a:r>
            <a:r>
              <a:rPr lang="en-US" sz="2400">
                <a:solidFill>
                  <a:schemeClr val="tx1">
                    <a:lumMod val="65000"/>
                    <a:lumOff val="35000"/>
                  </a:schemeClr>
                </a:solidFill>
              </a:rPr>
              <a:t>smoak.”</a:t>
            </a:r>
            <a:endParaRPr lang="en-US" sz="2400" dirty="0">
              <a:solidFill>
                <a:schemeClr val="tx1">
                  <a:lumMod val="65000"/>
                  <a:lumOff val="35000"/>
                </a:schemeClr>
              </a:solidFill>
            </a:endParaRP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3371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How did the trials and successes of Jamestown manifest the core values of freedom, individualism, equality, and growth? What contradictions to these values began to develop?</a:t>
            </a:r>
          </a:p>
          <a:p>
            <a:pPr marL="339725" indent="0">
              <a:buClr>
                <a:schemeClr val="tx2"/>
              </a:buClr>
              <a:buNone/>
            </a:pPr>
            <a:r>
              <a:rPr lang="en-US" sz="2400" b="1" dirty="0">
                <a:solidFill>
                  <a:schemeClr val="tx1">
                    <a:lumMod val="65000"/>
                    <a:lumOff val="35000"/>
                  </a:schemeClr>
                </a:solidFill>
              </a:rPr>
              <a:t>Freedom</a:t>
            </a:r>
            <a:r>
              <a:rPr lang="en-US" sz="2400" dirty="0">
                <a:solidFill>
                  <a:schemeClr val="tx1">
                    <a:lumMod val="65000"/>
                    <a:lumOff val="35000"/>
                  </a:schemeClr>
                </a:solidFill>
              </a:rPr>
              <a:t>: The colony had its own representative government. People were free to determine their own fate in the New World. Even indentured servants could gain their freedom.</a:t>
            </a:r>
          </a:p>
          <a:p>
            <a:pPr marL="339725" indent="0">
              <a:buClr>
                <a:schemeClr val="tx2"/>
              </a:buClr>
              <a:buNone/>
            </a:pPr>
            <a:r>
              <a:rPr lang="en-US" sz="2400" b="1" dirty="0">
                <a:solidFill>
                  <a:schemeClr val="tx1">
                    <a:lumMod val="65000"/>
                    <a:lumOff val="35000"/>
                  </a:schemeClr>
                </a:solidFill>
              </a:rPr>
              <a:t>Individualism</a:t>
            </a:r>
            <a:r>
              <a:rPr lang="en-US" sz="2400" dirty="0">
                <a:solidFill>
                  <a:schemeClr val="tx1">
                    <a:lumMod val="65000"/>
                    <a:lumOff val="35000"/>
                  </a:schemeClr>
                </a:solidFill>
              </a:rPr>
              <a:t>: The people were forced to be self-reliant. Indentured servants could have their own land, but they had to work for it.</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82274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marL="339725" indent="0">
              <a:buClr>
                <a:schemeClr val="tx2"/>
              </a:buClr>
              <a:buNone/>
            </a:pPr>
            <a:r>
              <a:rPr lang="en-US" sz="2400" b="1" dirty="0">
                <a:solidFill>
                  <a:schemeClr val="tx1">
                    <a:lumMod val="65000"/>
                    <a:lumOff val="35000"/>
                  </a:schemeClr>
                </a:solidFill>
              </a:rPr>
              <a:t>Equality</a:t>
            </a:r>
            <a:r>
              <a:rPr lang="en-US" sz="2400" dirty="0">
                <a:solidFill>
                  <a:schemeClr val="tx1">
                    <a:lumMod val="65000"/>
                    <a:lumOff val="35000"/>
                  </a:schemeClr>
                </a:solidFill>
              </a:rPr>
              <a:t>: Everyone was required to work and contribute to the success of the colony. </a:t>
            </a:r>
          </a:p>
          <a:p>
            <a:pPr marL="339725" indent="0">
              <a:buClr>
                <a:schemeClr val="tx2"/>
              </a:buClr>
              <a:buNone/>
            </a:pPr>
            <a:r>
              <a:rPr lang="en-US" sz="2400" b="1" dirty="0">
                <a:solidFill>
                  <a:schemeClr val="tx1">
                    <a:lumMod val="65000"/>
                    <a:lumOff val="35000"/>
                  </a:schemeClr>
                </a:solidFill>
              </a:rPr>
              <a:t>Growth</a:t>
            </a:r>
            <a:r>
              <a:rPr lang="en-US" sz="2400" dirty="0">
                <a:solidFill>
                  <a:schemeClr val="tx1">
                    <a:lumMod val="65000"/>
                    <a:lumOff val="35000"/>
                  </a:schemeClr>
                </a:solidFill>
              </a:rPr>
              <a:t>: As the colony succeeded, the wealth of the people increased. </a:t>
            </a:r>
          </a:p>
          <a:p>
            <a:pPr marL="339725" indent="0">
              <a:buClr>
                <a:schemeClr val="tx2"/>
              </a:buClr>
              <a:buNone/>
            </a:pPr>
            <a:r>
              <a:rPr lang="en-US" sz="2400" b="1" dirty="0">
                <a:solidFill>
                  <a:schemeClr val="tx1">
                    <a:lumMod val="65000"/>
                    <a:lumOff val="35000"/>
                  </a:schemeClr>
                </a:solidFill>
              </a:rPr>
              <a:t>Contradiction</a:t>
            </a:r>
            <a:r>
              <a:rPr lang="en-US" sz="2400" dirty="0">
                <a:solidFill>
                  <a:schemeClr val="tx1">
                    <a:lumMod val="65000"/>
                    <a:lumOff val="35000"/>
                  </a:schemeClr>
                </a:solidFill>
              </a:rPr>
              <a:t>: These core values were denied to the Indians who settled the land first and the Africans who eventually became slaves in Virginia.</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82204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8DF0-3E11-477F-8303-8F1EBC06A7F5}"/>
              </a:ext>
            </a:extLst>
          </p:cNvPr>
          <p:cNvSpPr>
            <a:spLocks noGrp="1"/>
          </p:cNvSpPr>
          <p:nvPr>
            <p:ph type="title"/>
          </p:nvPr>
        </p:nvSpPr>
        <p:spPr/>
        <p:txBody>
          <a:bodyPr/>
          <a:lstStyle/>
          <a:p>
            <a:r>
              <a:rPr lang="en-US" sz="4800" dirty="0"/>
              <a:t>The New England Colonies</a:t>
            </a:r>
          </a:p>
        </p:txBody>
      </p:sp>
      <p:sp>
        <p:nvSpPr>
          <p:cNvPr id="3" name="Text Placeholder 2">
            <a:extLst>
              <a:ext uri="{FF2B5EF4-FFF2-40B4-BE49-F238E27FC236}">
                <a16:creationId xmlns:a16="http://schemas.microsoft.com/office/drawing/2014/main" id="{7355509B-1D70-47CB-A6B6-353FC1F0590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783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How did the Pilgrims differ from the Puritans?</a:t>
            </a:r>
          </a:p>
          <a:p>
            <a:pPr marL="514350" indent="-514350">
              <a:buClr>
                <a:schemeClr val="tx2"/>
              </a:buClr>
              <a:buFont typeface="+mj-lt"/>
              <a:buAutoNum type="arabicPeriod"/>
            </a:pPr>
            <a:r>
              <a:rPr lang="en-US" dirty="0">
                <a:solidFill>
                  <a:schemeClr val="tx2"/>
                </a:solidFill>
              </a:rPr>
              <a:t>How were each of the New England colonies founded?</a:t>
            </a:r>
          </a:p>
        </p:txBody>
      </p:sp>
    </p:spTree>
    <p:extLst>
      <p:ext uri="{BB962C8B-B14F-4D97-AF65-F5344CB8AC3E}">
        <p14:creationId xmlns:p14="http://schemas.microsoft.com/office/powerpoint/2010/main" val="20448990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BEAE2-C1C6-4677-A0EF-4C89EEB4AD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86AFFB52-95C7-4702-90F8-B6CF46957408}"/>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a:xfrm>
            <a:off x="3938952" y="274826"/>
            <a:ext cx="4314096" cy="6308349"/>
          </a:xfrm>
          <a:prstGeom prst="rect">
            <a:avLst/>
          </a:prstGeom>
        </p:spPr>
      </p:pic>
      <p:sp>
        <p:nvSpPr>
          <p:cNvPr id="4" name="TextBox 3">
            <a:extLst>
              <a:ext uri="{FF2B5EF4-FFF2-40B4-BE49-F238E27FC236}">
                <a16:creationId xmlns:a16="http://schemas.microsoft.com/office/drawing/2014/main" id="{1D52E063-26F9-4CF3-A36F-4BC3DF0D6567}"/>
              </a:ext>
            </a:extLst>
          </p:cNvPr>
          <p:cNvSpPr txBox="1"/>
          <p:nvPr/>
        </p:nvSpPr>
        <p:spPr>
          <a:xfrm rot="16200000">
            <a:off x="7836588" y="5982678"/>
            <a:ext cx="1079142" cy="246221"/>
          </a:xfrm>
          <a:prstGeom prst="rect">
            <a:avLst/>
          </a:prstGeom>
          <a:noFill/>
        </p:spPr>
        <p:txBody>
          <a:bodyPr wrap="none" rtlCol="0">
            <a:spAutoFit/>
          </a:bodyPr>
          <a:lstStyle/>
          <a:p>
            <a:r>
              <a:rPr lang="en-US" sz="1000" dirty="0">
                <a:solidFill>
                  <a:schemeClr val="bg2"/>
                </a:solidFill>
                <a:latin typeface="Arial" panose="020B0604020202020204" pitchFamily="34" charset="0"/>
                <a:cs typeface="Arial" panose="020B0604020202020204" pitchFamily="34" charset="0"/>
              </a:rPr>
              <a:t>Map Resources</a:t>
            </a:r>
          </a:p>
        </p:txBody>
      </p:sp>
    </p:spTree>
    <p:extLst>
      <p:ext uri="{BB962C8B-B14F-4D97-AF65-F5344CB8AC3E}">
        <p14:creationId xmlns:p14="http://schemas.microsoft.com/office/powerpoint/2010/main" val="387556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76D79DA-7BE3-4C82-AA17-A151E309B27C}"/>
              </a:ext>
            </a:extLst>
          </p:cNvPr>
          <p:cNvSpPr>
            <a:spLocks noGrp="1"/>
          </p:cNvSpPr>
          <p:nvPr>
            <p:ph idx="1"/>
          </p:nvPr>
        </p:nvSpPr>
        <p:spPr/>
        <p:txBody>
          <a:bodyPr/>
          <a:lstStyle/>
          <a:p>
            <a:r>
              <a:rPr lang="en-US" dirty="0"/>
              <a:t>In 1614, Captain John Smith, who had been commissioned by the Virginia Company to explore the coast far north of Jamestown, found a region rich with furs and fish. </a:t>
            </a:r>
          </a:p>
          <a:p>
            <a:r>
              <a:rPr lang="en-US" dirty="0"/>
              <a:t>Smith’s account of that land, which he called </a:t>
            </a:r>
            <a:r>
              <a:rPr lang="en-US" b="1" dirty="0"/>
              <a:t>New England</a:t>
            </a:r>
            <a:r>
              <a:rPr lang="en-US" dirty="0"/>
              <a:t>, stimulated interest in the region.</a:t>
            </a:r>
          </a:p>
        </p:txBody>
      </p:sp>
      <p:sp>
        <p:nvSpPr>
          <p:cNvPr id="2" name="Title 1">
            <a:extLst>
              <a:ext uri="{FF2B5EF4-FFF2-40B4-BE49-F238E27FC236}">
                <a16:creationId xmlns:a16="http://schemas.microsoft.com/office/drawing/2014/main" id="{72C8EB05-BBE2-4DB1-9FC3-ED350088D088}"/>
              </a:ext>
            </a:extLst>
          </p:cNvPr>
          <p:cNvSpPr>
            <a:spLocks noGrp="1"/>
          </p:cNvSpPr>
          <p:nvPr>
            <p:ph type="title"/>
          </p:nvPr>
        </p:nvSpPr>
        <p:spPr/>
        <p:txBody>
          <a:bodyPr/>
          <a:lstStyle/>
          <a:p>
            <a:r>
              <a:rPr lang="en-US" dirty="0"/>
              <a:t>Massachusetts</a:t>
            </a:r>
          </a:p>
        </p:txBody>
      </p:sp>
    </p:spTree>
    <p:extLst>
      <p:ext uri="{BB962C8B-B14F-4D97-AF65-F5344CB8AC3E}">
        <p14:creationId xmlns:p14="http://schemas.microsoft.com/office/powerpoint/2010/main" val="275802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EA623-DAA1-463A-999F-8F5690A98DEF}"/>
              </a:ext>
            </a:extLst>
          </p:cNvPr>
          <p:cNvSpPr>
            <a:spLocks noGrp="1"/>
          </p:cNvSpPr>
          <p:nvPr>
            <p:ph type="title"/>
          </p:nvPr>
        </p:nvSpPr>
        <p:spPr/>
        <p:txBody>
          <a:bodyPr/>
          <a:lstStyle/>
          <a:p>
            <a:r>
              <a:rPr lang="en-US" dirty="0"/>
              <a:t>The pilgrims</a:t>
            </a:r>
          </a:p>
        </p:txBody>
      </p:sp>
      <p:sp>
        <p:nvSpPr>
          <p:cNvPr id="4" name="Content Placeholder 3">
            <a:extLst>
              <a:ext uri="{FF2B5EF4-FFF2-40B4-BE49-F238E27FC236}">
                <a16:creationId xmlns:a16="http://schemas.microsoft.com/office/drawing/2014/main" id="{8B09E7A3-D1CE-4C59-8F68-2F1D4D84EDCF}"/>
              </a:ext>
            </a:extLst>
          </p:cNvPr>
          <p:cNvSpPr>
            <a:spLocks noGrp="1"/>
          </p:cNvSpPr>
          <p:nvPr>
            <p:ph idx="10"/>
          </p:nvPr>
        </p:nvSpPr>
        <p:spPr/>
        <p:txBody>
          <a:bodyPr>
            <a:normAutofit/>
          </a:bodyPr>
          <a:lstStyle/>
          <a:p>
            <a:r>
              <a:rPr lang="en-US" dirty="0">
                <a:solidFill>
                  <a:srgbClr val="FF0000"/>
                </a:solidFill>
              </a:rPr>
              <a:t>The first English settlers to New England arrived in November 1620. </a:t>
            </a:r>
          </a:p>
          <a:p>
            <a:r>
              <a:rPr lang="en-US" dirty="0">
                <a:solidFill>
                  <a:srgbClr val="FF0000"/>
                </a:solidFill>
              </a:rPr>
              <a:t>The </a:t>
            </a:r>
            <a:r>
              <a:rPr lang="en-US" b="1" i="1" dirty="0">
                <a:solidFill>
                  <a:srgbClr val="FF0000"/>
                </a:solidFill>
              </a:rPr>
              <a:t>Mayflower</a:t>
            </a:r>
            <a:r>
              <a:rPr lang="en-US" dirty="0"/>
              <a:t>, swept off its course to Virginia by a fierce storm, anchored off Cape Cod, Massachusetts. </a:t>
            </a:r>
          </a:p>
          <a:p>
            <a:r>
              <a:rPr lang="en-US" dirty="0"/>
              <a:t>On board the ship were Christians known as </a:t>
            </a:r>
            <a:r>
              <a:rPr lang="en-US" b="1" dirty="0">
                <a:solidFill>
                  <a:srgbClr val="FF0000"/>
                </a:solidFill>
              </a:rPr>
              <a:t>Pilgrims</a:t>
            </a:r>
            <a:r>
              <a:rPr lang="en-US" dirty="0"/>
              <a:t>.</a:t>
            </a:r>
          </a:p>
        </p:txBody>
      </p:sp>
      <p:pic>
        <p:nvPicPr>
          <p:cNvPr id="5" name="Picture Placeholder 2">
            <a:extLst>
              <a:ext uri="{FF2B5EF4-FFF2-40B4-BE49-F238E27FC236}">
                <a16:creationId xmlns:a16="http://schemas.microsoft.com/office/drawing/2014/main" id="{62820A30-D41F-442C-995C-F861BCF41F4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Tree>
    <p:extLst>
      <p:ext uri="{BB962C8B-B14F-4D97-AF65-F5344CB8AC3E}">
        <p14:creationId xmlns:p14="http://schemas.microsoft.com/office/powerpoint/2010/main" val="214817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52C-2B8B-4E09-BAA3-2737020397D0}"/>
              </a:ext>
            </a:extLst>
          </p:cNvPr>
          <p:cNvSpPr>
            <a:spLocks noGrp="1"/>
          </p:cNvSpPr>
          <p:nvPr>
            <p:ph type="title"/>
          </p:nvPr>
        </p:nvSpPr>
        <p:spPr/>
        <p:txBody>
          <a:bodyPr/>
          <a:lstStyle/>
          <a:p>
            <a:r>
              <a:rPr lang="en-US" sz="4800" dirty="0"/>
              <a:t>Why the English Came</a:t>
            </a:r>
          </a:p>
        </p:txBody>
      </p:sp>
      <p:sp>
        <p:nvSpPr>
          <p:cNvPr id="3" name="Text Placeholder 2">
            <a:extLst>
              <a:ext uri="{FF2B5EF4-FFF2-40B4-BE49-F238E27FC236}">
                <a16:creationId xmlns:a16="http://schemas.microsoft.com/office/drawing/2014/main" id="{6ECEB499-2680-4B68-B9A4-B1ACBD7BE3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0790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EA623-DAA1-463A-999F-8F5690A98DEF}"/>
              </a:ext>
            </a:extLst>
          </p:cNvPr>
          <p:cNvSpPr>
            <a:spLocks noGrp="1"/>
          </p:cNvSpPr>
          <p:nvPr>
            <p:ph type="title"/>
          </p:nvPr>
        </p:nvSpPr>
        <p:spPr/>
        <p:txBody>
          <a:bodyPr/>
          <a:lstStyle/>
          <a:p>
            <a:r>
              <a:rPr lang="en-US" dirty="0"/>
              <a:t>The pilgrims</a:t>
            </a:r>
          </a:p>
        </p:txBody>
      </p:sp>
      <p:sp>
        <p:nvSpPr>
          <p:cNvPr id="4" name="Content Placeholder 3">
            <a:extLst>
              <a:ext uri="{FF2B5EF4-FFF2-40B4-BE49-F238E27FC236}">
                <a16:creationId xmlns:a16="http://schemas.microsoft.com/office/drawing/2014/main" id="{8B09E7A3-D1CE-4C59-8F68-2F1D4D84EDCF}"/>
              </a:ext>
            </a:extLst>
          </p:cNvPr>
          <p:cNvSpPr>
            <a:spLocks noGrp="1"/>
          </p:cNvSpPr>
          <p:nvPr>
            <p:ph idx="10"/>
          </p:nvPr>
        </p:nvSpPr>
        <p:spPr>
          <a:xfrm>
            <a:off x="5084121" y="2076062"/>
            <a:ext cx="6491794" cy="4660018"/>
          </a:xfrm>
        </p:spPr>
        <p:txBody>
          <a:bodyPr>
            <a:normAutofit/>
          </a:bodyPr>
          <a:lstStyle/>
          <a:p>
            <a:r>
              <a:rPr lang="en-US" dirty="0">
                <a:solidFill>
                  <a:srgbClr val="FF0000"/>
                </a:solidFill>
              </a:rPr>
              <a:t>Two religious groups opposed the problems of the Anglican Church.</a:t>
            </a:r>
          </a:p>
          <a:p>
            <a:pPr lvl="1"/>
            <a:r>
              <a:rPr lang="en-US" dirty="0">
                <a:solidFill>
                  <a:srgbClr val="FF0000"/>
                </a:solidFill>
              </a:rPr>
              <a:t>The </a:t>
            </a:r>
            <a:r>
              <a:rPr lang="en-US" b="1" dirty="0">
                <a:solidFill>
                  <a:srgbClr val="FF0000"/>
                </a:solidFill>
              </a:rPr>
              <a:t>Puritans</a:t>
            </a:r>
            <a:r>
              <a:rPr lang="en-US" dirty="0">
                <a:solidFill>
                  <a:srgbClr val="FF0000"/>
                </a:solidFill>
              </a:rPr>
              <a:t> wanted to purify the state church from within.</a:t>
            </a:r>
          </a:p>
          <a:p>
            <a:pPr lvl="1"/>
            <a:r>
              <a:rPr lang="en-US" dirty="0">
                <a:solidFill>
                  <a:srgbClr val="FF0000"/>
                </a:solidFill>
              </a:rPr>
              <a:t>The </a:t>
            </a:r>
            <a:r>
              <a:rPr lang="en-US" b="1" dirty="0">
                <a:solidFill>
                  <a:srgbClr val="FF0000"/>
                </a:solidFill>
              </a:rPr>
              <a:t>Separatists</a:t>
            </a:r>
            <a:r>
              <a:rPr lang="en-US" dirty="0">
                <a:solidFill>
                  <a:srgbClr val="FF0000"/>
                </a:solidFill>
              </a:rPr>
              <a:t> believed that Christians needed to separate from the official church.</a:t>
            </a:r>
          </a:p>
          <a:p>
            <a:r>
              <a:rPr lang="en-US" dirty="0">
                <a:solidFill>
                  <a:srgbClr val="FF0000"/>
                </a:solidFill>
              </a:rPr>
              <a:t>The Pilgrims were Separatists.</a:t>
            </a:r>
          </a:p>
        </p:txBody>
      </p:sp>
      <p:pic>
        <p:nvPicPr>
          <p:cNvPr id="8" name="Picture Placeholder 7" descr="A castle on top of a grass covered field&#10;&#10;Description automatically generated">
            <a:extLst>
              <a:ext uri="{FF2B5EF4-FFF2-40B4-BE49-F238E27FC236}">
                <a16:creationId xmlns:a16="http://schemas.microsoft.com/office/drawing/2014/main" id="{07793086-15F3-4E74-9A14-4DB24CF3567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b="-271"/>
          <a:stretch/>
        </p:blipFill>
        <p:spPr>
          <a:xfrm>
            <a:off x="1" y="1819072"/>
            <a:ext cx="4844374" cy="5038928"/>
          </a:xfrm>
        </p:spPr>
      </p:pic>
    </p:spTree>
    <p:extLst>
      <p:ext uri="{BB962C8B-B14F-4D97-AF65-F5344CB8AC3E}">
        <p14:creationId xmlns:p14="http://schemas.microsoft.com/office/powerpoint/2010/main" val="380314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EA623-DAA1-463A-999F-8F5690A98DEF}"/>
              </a:ext>
            </a:extLst>
          </p:cNvPr>
          <p:cNvSpPr>
            <a:spLocks noGrp="1"/>
          </p:cNvSpPr>
          <p:nvPr>
            <p:ph type="title"/>
          </p:nvPr>
        </p:nvSpPr>
        <p:spPr/>
        <p:txBody>
          <a:bodyPr/>
          <a:lstStyle/>
          <a:p>
            <a:r>
              <a:rPr lang="en-US" dirty="0"/>
              <a:t>The pilgrims</a:t>
            </a:r>
          </a:p>
        </p:txBody>
      </p:sp>
      <p:sp>
        <p:nvSpPr>
          <p:cNvPr id="4" name="Content Placeholder 3">
            <a:extLst>
              <a:ext uri="{FF2B5EF4-FFF2-40B4-BE49-F238E27FC236}">
                <a16:creationId xmlns:a16="http://schemas.microsoft.com/office/drawing/2014/main" id="{8B09E7A3-D1CE-4C59-8F68-2F1D4D84EDCF}"/>
              </a:ext>
            </a:extLst>
          </p:cNvPr>
          <p:cNvSpPr>
            <a:spLocks noGrp="1"/>
          </p:cNvSpPr>
          <p:nvPr>
            <p:ph idx="10"/>
          </p:nvPr>
        </p:nvSpPr>
        <p:spPr>
          <a:xfrm>
            <a:off x="5084120" y="2076062"/>
            <a:ext cx="6721799" cy="4497762"/>
          </a:xfrm>
        </p:spPr>
        <p:txBody>
          <a:bodyPr>
            <a:normAutofit/>
          </a:bodyPr>
          <a:lstStyle/>
          <a:p>
            <a:r>
              <a:rPr lang="en-US" dirty="0"/>
              <a:t>When the Pilgrims landed at Plymouth, the leaders devised a contract of government to guide them.</a:t>
            </a:r>
          </a:p>
          <a:p>
            <a:r>
              <a:rPr lang="en-US" dirty="0">
                <a:solidFill>
                  <a:srgbClr val="FF0000"/>
                </a:solidFill>
              </a:rPr>
              <a:t>The </a:t>
            </a:r>
            <a:r>
              <a:rPr lang="en-US" b="1" dirty="0">
                <a:solidFill>
                  <a:srgbClr val="FF0000"/>
                </a:solidFill>
              </a:rPr>
              <a:t>Mayflower Compact</a:t>
            </a:r>
            <a:r>
              <a:rPr lang="en-US" dirty="0">
                <a:solidFill>
                  <a:srgbClr val="FF0000"/>
                </a:solidFill>
              </a:rPr>
              <a:t> was the first document of self-government in America.</a:t>
            </a:r>
          </a:p>
          <a:p>
            <a:r>
              <a:rPr lang="en-US" b="1" dirty="0">
                <a:solidFill>
                  <a:srgbClr val="FF0000"/>
                </a:solidFill>
              </a:rPr>
              <a:t>William Bradford</a:t>
            </a:r>
            <a:r>
              <a:rPr lang="en-US" dirty="0">
                <a:solidFill>
                  <a:srgbClr val="FF0000"/>
                </a:solidFill>
              </a:rPr>
              <a:t>, who became governor of Plymouth in 1621, later wrote the history of the colony in his book </a:t>
            </a:r>
            <a:r>
              <a:rPr lang="en-US" i="1" dirty="0">
                <a:solidFill>
                  <a:srgbClr val="FF0000"/>
                </a:solidFill>
              </a:rPr>
              <a:t>Of Plymouth Plantation</a:t>
            </a:r>
            <a:r>
              <a:rPr lang="en-US" dirty="0">
                <a:solidFill>
                  <a:srgbClr val="FF0000"/>
                </a:solidFill>
              </a:rPr>
              <a:t>.</a:t>
            </a:r>
          </a:p>
        </p:txBody>
      </p:sp>
      <p:pic>
        <p:nvPicPr>
          <p:cNvPr id="7" name="Picture Placeholder 2">
            <a:extLst>
              <a:ext uri="{FF2B5EF4-FFF2-40B4-BE49-F238E27FC236}">
                <a16:creationId xmlns:a16="http://schemas.microsoft.com/office/drawing/2014/main" id="{66FB5531-6C9E-45F8-9088-C03EE173D22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Tree>
    <p:extLst>
      <p:ext uri="{BB962C8B-B14F-4D97-AF65-F5344CB8AC3E}">
        <p14:creationId xmlns:p14="http://schemas.microsoft.com/office/powerpoint/2010/main" val="396062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F36E1C-0052-4187-814B-88A215625347}"/>
              </a:ext>
            </a:extLst>
          </p:cNvPr>
          <p:cNvSpPr>
            <a:spLocks noGrp="1"/>
          </p:cNvSpPr>
          <p:nvPr>
            <p:ph type="title"/>
          </p:nvPr>
        </p:nvSpPr>
        <p:spPr/>
        <p:txBody>
          <a:bodyPr/>
          <a:lstStyle/>
          <a:p>
            <a:r>
              <a:rPr lang="en-US" dirty="0"/>
              <a:t>The pilgrims</a:t>
            </a:r>
          </a:p>
        </p:txBody>
      </p:sp>
      <p:pic>
        <p:nvPicPr>
          <p:cNvPr id="8" name="Picture Placeholder 7" descr="A picture containing fence, outdoor, grass, building&#10;&#10;Description automatically generated">
            <a:extLst>
              <a:ext uri="{FF2B5EF4-FFF2-40B4-BE49-F238E27FC236}">
                <a16:creationId xmlns:a16="http://schemas.microsoft.com/office/drawing/2014/main" id="{114D0E57-2F97-4300-82A1-28037E58A7CD}"/>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6" name="Content Placeholder 5">
            <a:extLst>
              <a:ext uri="{FF2B5EF4-FFF2-40B4-BE49-F238E27FC236}">
                <a16:creationId xmlns:a16="http://schemas.microsoft.com/office/drawing/2014/main" id="{74AC678E-127B-45FC-B0AD-34DCC6192F37}"/>
              </a:ext>
            </a:extLst>
          </p:cNvPr>
          <p:cNvSpPr>
            <a:spLocks noGrp="1"/>
          </p:cNvSpPr>
          <p:nvPr>
            <p:ph idx="10"/>
          </p:nvPr>
        </p:nvSpPr>
        <p:spPr/>
        <p:txBody>
          <a:bodyPr>
            <a:normAutofit/>
          </a:bodyPr>
          <a:lstStyle/>
          <a:p>
            <a:r>
              <a:rPr lang="en-US" dirty="0"/>
              <a:t>The first months at Plymouth were devastating ones.</a:t>
            </a:r>
          </a:p>
          <a:p>
            <a:r>
              <a:rPr lang="en-US" b="1" dirty="0">
                <a:solidFill>
                  <a:srgbClr val="FF0000"/>
                </a:solidFill>
              </a:rPr>
              <a:t>Squanto</a:t>
            </a:r>
            <a:r>
              <a:rPr lang="en-US" dirty="0">
                <a:solidFill>
                  <a:srgbClr val="FF0000"/>
                </a:solidFill>
              </a:rPr>
              <a:t> provided the settlers with lifesaving information </a:t>
            </a:r>
            <a:r>
              <a:rPr lang="en-US" dirty="0"/>
              <a:t>about crop fertilization in order to increase food production.</a:t>
            </a:r>
          </a:p>
          <a:p>
            <a:r>
              <a:rPr lang="en-US" dirty="0">
                <a:solidFill>
                  <a:srgbClr val="FF0000"/>
                </a:solidFill>
              </a:rPr>
              <a:t>In 1691, Plymouth merged with the rest of Massachusetts</a:t>
            </a:r>
            <a:r>
              <a:rPr lang="en-US" dirty="0"/>
              <a:t>, which by then had become a royal colony.</a:t>
            </a:r>
          </a:p>
        </p:txBody>
      </p:sp>
    </p:spTree>
    <p:extLst>
      <p:ext uri="{BB962C8B-B14F-4D97-AF65-F5344CB8AC3E}">
        <p14:creationId xmlns:p14="http://schemas.microsoft.com/office/powerpoint/2010/main" val="319876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AE344-9522-43DE-9072-5A8CAC1AF5A5}"/>
              </a:ext>
            </a:extLst>
          </p:cNvPr>
          <p:cNvSpPr>
            <a:spLocks noGrp="1"/>
          </p:cNvSpPr>
          <p:nvPr>
            <p:ph type="title"/>
          </p:nvPr>
        </p:nvSpPr>
        <p:spPr/>
        <p:txBody>
          <a:bodyPr/>
          <a:lstStyle/>
          <a:p>
            <a:r>
              <a:rPr lang="en-US" dirty="0"/>
              <a:t>The puritans</a:t>
            </a:r>
          </a:p>
        </p:txBody>
      </p:sp>
      <p:sp>
        <p:nvSpPr>
          <p:cNvPr id="4" name="Content Placeholder 3">
            <a:extLst>
              <a:ext uri="{FF2B5EF4-FFF2-40B4-BE49-F238E27FC236}">
                <a16:creationId xmlns:a16="http://schemas.microsoft.com/office/drawing/2014/main" id="{032A2513-D673-48A1-9E7A-E83B520A589A}"/>
              </a:ext>
            </a:extLst>
          </p:cNvPr>
          <p:cNvSpPr>
            <a:spLocks noGrp="1"/>
          </p:cNvSpPr>
          <p:nvPr>
            <p:ph idx="10"/>
          </p:nvPr>
        </p:nvSpPr>
        <p:spPr/>
        <p:txBody>
          <a:bodyPr/>
          <a:lstStyle/>
          <a:p>
            <a:r>
              <a:rPr lang="en-US" dirty="0"/>
              <a:t>In 1629, the Massachusetts Bay Company received a royal charter to settle on land in the New World. </a:t>
            </a:r>
          </a:p>
          <a:p>
            <a:r>
              <a:rPr lang="en-US" dirty="0">
                <a:solidFill>
                  <a:srgbClr val="FF0000"/>
                </a:solidFill>
              </a:rPr>
              <a:t>In 1630, a thousand Puritans arrived in America to establish the Massachusetts Bay Colony.</a:t>
            </a:r>
          </a:p>
          <a:p>
            <a:r>
              <a:rPr lang="en-US" dirty="0">
                <a:solidFill>
                  <a:srgbClr val="FF0000"/>
                </a:solidFill>
              </a:rPr>
              <a:t>The driving force behind the Puritan colony was its governor, </a:t>
            </a:r>
            <a:r>
              <a:rPr lang="en-US" b="1" dirty="0">
                <a:solidFill>
                  <a:srgbClr val="FF0000"/>
                </a:solidFill>
              </a:rPr>
              <a:t>John Winthrop</a:t>
            </a:r>
            <a:r>
              <a:rPr lang="en-US" dirty="0">
                <a:solidFill>
                  <a:srgbClr val="FF0000"/>
                </a:solidFill>
              </a:rPr>
              <a:t>.</a:t>
            </a:r>
          </a:p>
        </p:txBody>
      </p:sp>
      <p:sp>
        <p:nvSpPr>
          <p:cNvPr id="10" name="TextBox 9">
            <a:extLst>
              <a:ext uri="{FF2B5EF4-FFF2-40B4-BE49-F238E27FC236}">
                <a16:creationId xmlns:a16="http://schemas.microsoft.com/office/drawing/2014/main" id="{853DE1A6-4105-461C-9CB6-AAEC1F658761}"/>
              </a:ext>
            </a:extLst>
          </p:cNvPr>
          <p:cNvSpPr txBox="1"/>
          <p:nvPr/>
        </p:nvSpPr>
        <p:spPr>
          <a:xfrm>
            <a:off x="-1" y="5956801"/>
            <a:ext cx="2456121"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John Winthrop</a:t>
            </a:r>
          </a:p>
        </p:txBody>
      </p:sp>
    </p:spTree>
    <p:extLst>
      <p:ext uri="{BB962C8B-B14F-4D97-AF65-F5344CB8AC3E}">
        <p14:creationId xmlns:p14="http://schemas.microsoft.com/office/powerpoint/2010/main" val="290822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AE344-9522-43DE-9072-5A8CAC1AF5A5}"/>
              </a:ext>
            </a:extLst>
          </p:cNvPr>
          <p:cNvSpPr>
            <a:spLocks noGrp="1"/>
          </p:cNvSpPr>
          <p:nvPr>
            <p:ph type="title"/>
          </p:nvPr>
        </p:nvSpPr>
        <p:spPr/>
        <p:txBody>
          <a:bodyPr/>
          <a:lstStyle/>
          <a:p>
            <a:r>
              <a:rPr lang="en-US" dirty="0"/>
              <a:t>The puritans</a:t>
            </a:r>
          </a:p>
        </p:txBody>
      </p:sp>
      <p:sp>
        <p:nvSpPr>
          <p:cNvPr id="4" name="Content Placeholder 3">
            <a:extLst>
              <a:ext uri="{FF2B5EF4-FFF2-40B4-BE49-F238E27FC236}">
                <a16:creationId xmlns:a16="http://schemas.microsoft.com/office/drawing/2014/main" id="{032A2513-D673-48A1-9E7A-E83B520A589A}"/>
              </a:ext>
            </a:extLst>
          </p:cNvPr>
          <p:cNvSpPr>
            <a:spLocks noGrp="1"/>
          </p:cNvSpPr>
          <p:nvPr>
            <p:ph idx="10"/>
          </p:nvPr>
        </p:nvSpPr>
        <p:spPr/>
        <p:txBody>
          <a:bodyPr/>
          <a:lstStyle/>
          <a:p>
            <a:r>
              <a:rPr lang="en-US" dirty="0"/>
              <a:t>Winthrop declared that the colony was responsible to represent God: </a:t>
            </a:r>
            <a:r>
              <a:rPr lang="en-US" dirty="0">
                <a:solidFill>
                  <a:srgbClr val="FF0000"/>
                </a:solidFill>
              </a:rPr>
              <a:t>“We shall be as a city upon a hill.”</a:t>
            </a:r>
          </a:p>
          <a:p>
            <a:r>
              <a:rPr lang="en-US" dirty="0">
                <a:solidFill>
                  <a:srgbClr val="FF0000"/>
                </a:solidFill>
              </a:rPr>
              <a:t>At the heart of this goal of establishing a community of believers was the Puritans’ belief in the </a:t>
            </a:r>
            <a:r>
              <a:rPr lang="en-US" b="1" dirty="0">
                <a:solidFill>
                  <a:srgbClr val="FF0000"/>
                </a:solidFill>
              </a:rPr>
              <a:t>covenant</a:t>
            </a:r>
            <a:r>
              <a:rPr lang="en-US" dirty="0">
                <a:solidFill>
                  <a:srgbClr val="FF0000"/>
                </a:solidFill>
              </a:rPr>
              <a:t>.</a:t>
            </a:r>
          </a:p>
        </p:txBody>
      </p:sp>
      <p:sp>
        <p:nvSpPr>
          <p:cNvPr id="10" name="TextBox 9">
            <a:extLst>
              <a:ext uri="{FF2B5EF4-FFF2-40B4-BE49-F238E27FC236}">
                <a16:creationId xmlns:a16="http://schemas.microsoft.com/office/drawing/2014/main" id="{853DE1A6-4105-461C-9CB6-AAEC1F658761}"/>
              </a:ext>
            </a:extLst>
          </p:cNvPr>
          <p:cNvSpPr txBox="1"/>
          <p:nvPr/>
        </p:nvSpPr>
        <p:spPr>
          <a:xfrm>
            <a:off x="-1" y="5956801"/>
            <a:ext cx="245612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John Winthrop</a:t>
            </a:r>
          </a:p>
        </p:txBody>
      </p:sp>
    </p:spTree>
    <p:extLst>
      <p:ext uri="{BB962C8B-B14F-4D97-AF65-F5344CB8AC3E}">
        <p14:creationId xmlns:p14="http://schemas.microsoft.com/office/powerpoint/2010/main" val="380182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CB85-747B-4C45-BF44-57493C25BFA1}"/>
              </a:ext>
            </a:extLst>
          </p:cNvPr>
          <p:cNvSpPr>
            <a:spLocks noGrp="1"/>
          </p:cNvSpPr>
          <p:nvPr>
            <p:ph type="title"/>
          </p:nvPr>
        </p:nvSpPr>
        <p:spPr/>
        <p:txBody>
          <a:bodyPr/>
          <a:lstStyle/>
          <a:p>
            <a:r>
              <a:rPr lang="en-US" dirty="0"/>
              <a:t>The puritans</a:t>
            </a:r>
          </a:p>
        </p:txBody>
      </p:sp>
      <p:sp>
        <p:nvSpPr>
          <p:cNvPr id="4" name="Content Placeholder 3">
            <a:extLst>
              <a:ext uri="{FF2B5EF4-FFF2-40B4-BE49-F238E27FC236}">
                <a16:creationId xmlns:a16="http://schemas.microsoft.com/office/drawing/2014/main" id="{D68DA88A-4B6E-47A7-ADE5-48AD6457068B}"/>
              </a:ext>
            </a:extLst>
          </p:cNvPr>
          <p:cNvSpPr>
            <a:spLocks noGrp="1"/>
          </p:cNvSpPr>
          <p:nvPr>
            <p:ph idx="10"/>
          </p:nvPr>
        </p:nvSpPr>
        <p:spPr/>
        <p:txBody>
          <a:bodyPr/>
          <a:lstStyle/>
          <a:p>
            <a:r>
              <a:rPr lang="en-US" dirty="0">
                <a:solidFill>
                  <a:srgbClr val="FF0000"/>
                </a:solidFill>
              </a:rPr>
              <a:t>In 1636, </a:t>
            </a:r>
            <a:r>
              <a:rPr lang="en-US" b="1" dirty="0">
                <a:solidFill>
                  <a:srgbClr val="FF0000"/>
                </a:solidFill>
              </a:rPr>
              <a:t>Harvard College </a:t>
            </a:r>
            <a:r>
              <a:rPr lang="en-US" dirty="0">
                <a:solidFill>
                  <a:srgbClr val="FF0000"/>
                </a:solidFill>
              </a:rPr>
              <a:t>was established near Boston to train young men for the ministry.</a:t>
            </a:r>
          </a:p>
          <a:p>
            <a:r>
              <a:rPr lang="en-US" dirty="0"/>
              <a:t>The Puritans emphasized the scriptural principles of working hard and not being lazy.</a:t>
            </a:r>
          </a:p>
        </p:txBody>
      </p:sp>
      <p:pic>
        <p:nvPicPr>
          <p:cNvPr id="5" name="Picture Placeholder 3">
            <a:extLst>
              <a:ext uri="{FF2B5EF4-FFF2-40B4-BE49-F238E27FC236}">
                <a16:creationId xmlns:a16="http://schemas.microsoft.com/office/drawing/2014/main" id="{A33E1981-7C1E-4732-836C-E4F10BD34FF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D6E27063-16D6-46ED-A226-4BE4D2448E90}"/>
              </a:ext>
            </a:extLst>
          </p:cNvPr>
          <p:cNvSpPr txBox="1"/>
          <p:nvPr/>
        </p:nvSpPr>
        <p:spPr>
          <a:xfrm>
            <a:off x="-1" y="5956801"/>
            <a:ext cx="245612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John Harvard</a:t>
            </a:r>
          </a:p>
        </p:txBody>
      </p:sp>
    </p:spTree>
    <p:extLst>
      <p:ext uri="{BB962C8B-B14F-4D97-AF65-F5344CB8AC3E}">
        <p14:creationId xmlns:p14="http://schemas.microsoft.com/office/powerpoint/2010/main" val="385008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5418-C261-4D14-AD64-4713C9646A89}"/>
              </a:ext>
            </a:extLst>
          </p:cNvPr>
          <p:cNvSpPr>
            <a:spLocks noGrp="1"/>
          </p:cNvSpPr>
          <p:nvPr>
            <p:ph type="title"/>
          </p:nvPr>
        </p:nvSpPr>
        <p:spPr/>
        <p:txBody>
          <a:bodyPr/>
          <a:lstStyle/>
          <a:p>
            <a:r>
              <a:rPr lang="en-US" dirty="0"/>
              <a:t>Connecticut</a:t>
            </a:r>
          </a:p>
        </p:txBody>
      </p:sp>
      <p:sp>
        <p:nvSpPr>
          <p:cNvPr id="4" name="Content Placeholder 3">
            <a:extLst>
              <a:ext uri="{FF2B5EF4-FFF2-40B4-BE49-F238E27FC236}">
                <a16:creationId xmlns:a16="http://schemas.microsoft.com/office/drawing/2014/main" id="{8A8A5A4B-6297-4842-A056-8371959E519D}"/>
              </a:ext>
            </a:extLst>
          </p:cNvPr>
          <p:cNvSpPr>
            <a:spLocks noGrp="1"/>
          </p:cNvSpPr>
          <p:nvPr>
            <p:ph idx="10"/>
          </p:nvPr>
        </p:nvSpPr>
        <p:spPr/>
        <p:txBody>
          <a:bodyPr>
            <a:normAutofit/>
          </a:bodyPr>
          <a:lstStyle/>
          <a:p>
            <a:r>
              <a:rPr lang="en-US" dirty="0">
                <a:solidFill>
                  <a:srgbClr val="FF0000"/>
                </a:solidFill>
              </a:rPr>
              <a:t>In 1636, Puritan minister Thomas Hooker moved three congregations under his leadership into the Connecticut River Valley. </a:t>
            </a:r>
          </a:p>
          <a:p>
            <a:r>
              <a:rPr lang="en-US" dirty="0">
                <a:solidFill>
                  <a:srgbClr val="FF0000"/>
                </a:solidFill>
              </a:rPr>
              <a:t>The Fundamental Orders of Connecticut (1639), which has been called the first written constitution in America, established a framework for representative self-government in Connecticut.</a:t>
            </a:r>
          </a:p>
        </p:txBody>
      </p:sp>
      <p:pic>
        <p:nvPicPr>
          <p:cNvPr id="5" name="Picture Placeholder 2">
            <a:extLst>
              <a:ext uri="{FF2B5EF4-FFF2-40B4-BE49-F238E27FC236}">
                <a16:creationId xmlns:a16="http://schemas.microsoft.com/office/drawing/2014/main" id="{65318CB5-D2AA-43E4-BFD3-FC53B0D8C8CD}"/>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Tree>
    <p:extLst>
      <p:ext uri="{BB962C8B-B14F-4D97-AF65-F5344CB8AC3E}">
        <p14:creationId xmlns:p14="http://schemas.microsoft.com/office/powerpoint/2010/main" val="382385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3C9E-51C3-439F-9A21-04AC89D20C1D}"/>
              </a:ext>
            </a:extLst>
          </p:cNvPr>
          <p:cNvSpPr>
            <a:spLocks noGrp="1"/>
          </p:cNvSpPr>
          <p:nvPr>
            <p:ph type="title"/>
          </p:nvPr>
        </p:nvSpPr>
        <p:spPr/>
        <p:txBody>
          <a:bodyPr/>
          <a:lstStyle/>
          <a:p>
            <a:r>
              <a:rPr lang="en-US" dirty="0"/>
              <a:t>Rhode Island</a:t>
            </a:r>
          </a:p>
        </p:txBody>
      </p:sp>
      <p:sp>
        <p:nvSpPr>
          <p:cNvPr id="4" name="Content Placeholder 3">
            <a:extLst>
              <a:ext uri="{FF2B5EF4-FFF2-40B4-BE49-F238E27FC236}">
                <a16:creationId xmlns:a16="http://schemas.microsoft.com/office/drawing/2014/main" id="{6D1C1C5E-45E6-4947-A0B0-62340FD1EC07}"/>
              </a:ext>
            </a:extLst>
          </p:cNvPr>
          <p:cNvSpPr>
            <a:spLocks noGrp="1"/>
          </p:cNvSpPr>
          <p:nvPr>
            <p:ph idx="10"/>
          </p:nvPr>
        </p:nvSpPr>
        <p:spPr/>
        <p:txBody>
          <a:bodyPr>
            <a:normAutofit/>
          </a:bodyPr>
          <a:lstStyle/>
          <a:p>
            <a:r>
              <a:rPr lang="en-US" dirty="0">
                <a:solidFill>
                  <a:srgbClr val="FF0000"/>
                </a:solidFill>
              </a:rPr>
              <a:t>In 1631, </a:t>
            </a:r>
            <a:r>
              <a:rPr lang="en-US" b="1" dirty="0">
                <a:solidFill>
                  <a:srgbClr val="FF0000"/>
                </a:solidFill>
              </a:rPr>
              <a:t>Roger Williams </a:t>
            </a:r>
            <a:r>
              <a:rPr lang="en-US" dirty="0">
                <a:solidFill>
                  <a:srgbClr val="FF0000"/>
                </a:solidFill>
              </a:rPr>
              <a:t>arrived in Massachusetts and soon gained a reputation as a troublemaker for his unusual ideas.</a:t>
            </a:r>
          </a:p>
          <a:p>
            <a:r>
              <a:rPr lang="en-US" dirty="0">
                <a:solidFill>
                  <a:srgbClr val="FF0000"/>
                </a:solidFill>
              </a:rPr>
              <a:t>Williams fled Massachusetts </a:t>
            </a:r>
            <a:r>
              <a:rPr lang="en-US" dirty="0"/>
              <a:t>and wintered with Indians.</a:t>
            </a:r>
          </a:p>
          <a:p>
            <a:r>
              <a:rPr lang="en-US" dirty="0">
                <a:solidFill>
                  <a:srgbClr val="FF0000"/>
                </a:solidFill>
              </a:rPr>
              <a:t>Providence, the town Williams founded, later became the capital of Rhode Island.</a:t>
            </a:r>
          </a:p>
        </p:txBody>
      </p:sp>
      <p:sp>
        <p:nvSpPr>
          <p:cNvPr id="8" name="TextBox 7">
            <a:extLst>
              <a:ext uri="{FF2B5EF4-FFF2-40B4-BE49-F238E27FC236}">
                <a16:creationId xmlns:a16="http://schemas.microsoft.com/office/drawing/2014/main" id="{5ACBCF08-63DE-4E15-B341-89C281FEEFB4}"/>
              </a:ext>
            </a:extLst>
          </p:cNvPr>
          <p:cNvSpPr txBox="1"/>
          <p:nvPr/>
        </p:nvSpPr>
        <p:spPr>
          <a:xfrm>
            <a:off x="-1" y="5956801"/>
            <a:ext cx="2602524"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Roger Williams</a:t>
            </a:r>
          </a:p>
        </p:txBody>
      </p:sp>
    </p:spTree>
    <p:extLst>
      <p:ext uri="{BB962C8B-B14F-4D97-AF65-F5344CB8AC3E}">
        <p14:creationId xmlns:p14="http://schemas.microsoft.com/office/powerpoint/2010/main" val="353530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3C9E-51C3-439F-9A21-04AC89D20C1D}"/>
              </a:ext>
            </a:extLst>
          </p:cNvPr>
          <p:cNvSpPr>
            <a:spLocks noGrp="1"/>
          </p:cNvSpPr>
          <p:nvPr>
            <p:ph type="title"/>
          </p:nvPr>
        </p:nvSpPr>
        <p:spPr/>
        <p:txBody>
          <a:bodyPr/>
          <a:lstStyle/>
          <a:p>
            <a:r>
              <a:rPr lang="en-US" dirty="0"/>
              <a:t>Rhode Island</a:t>
            </a:r>
          </a:p>
        </p:txBody>
      </p:sp>
      <p:sp>
        <p:nvSpPr>
          <p:cNvPr id="4" name="Content Placeholder 3">
            <a:extLst>
              <a:ext uri="{FF2B5EF4-FFF2-40B4-BE49-F238E27FC236}">
                <a16:creationId xmlns:a16="http://schemas.microsoft.com/office/drawing/2014/main" id="{6D1C1C5E-45E6-4947-A0B0-62340FD1EC07}"/>
              </a:ext>
            </a:extLst>
          </p:cNvPr>
          <p:cNvSpPr>
            <a:spLocks noGrp="1"/>
          </p:cNvSpPr>
          <p:nvPr>
            <p:ph idx="10"/>
          </p:nvPr>
        </p:nvSpPr>
        <p:spPr/>
        <p:txBody>
          <a:bodyPr>
            <a:normAutofit/>
          </a:bodyPr>
          <a:lstStyle/>
          <a:p>
            <a:r>
              <a:rPr lang="en-US" dirty="0"/>
              <a:t>Roger </a:t>
            </a:r>
            <a:r>
              <a:rPr lang="en-US" dirty="0">
                <a:solidFill>
                  <a:srgbClr val="FF0000"/>
                </a:solidFill>
              </a:rPr>
              <a:t>Williams was a key figure in the development of the modern idea of religious liberty.</a:t>
            </a:r>
          </a:p>
        </p:txBody>
      </p:sp>
      <p:sp>
        <p:nvSpPr>
          <p:cNvPr id="8" name="TextBox 7">
            <a:extLst>
              <a:ext uri="{FF2B5EF4-FFF2-40B4-BE49-F238E27FC236}">
                <a16:creationId xmlns:a16="http://schemas.microsoft.com/office/drawing/2014/main" id="{5ACBCF08-63DE-4E15-B341-89C281FEEFB4}"/>
              </a:ext>
            </a:extLst>
          </p:cNvPr>
          <p:cNvSpPr txBox="1"/>
          <p:nvPr/>
        </p:nvSpPr>
        <p:spPr>
          <a:xfrm>
            <a:off x="-1" y="5956801"/>
            <a:ext cx="2602524"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Roger Williams</a:t>
            </a:r>
          </a:p>
        </p:txBody>
      </p:sp>
    </p:spTree>
    <p:extLst>
      <p:ext uri="{BB962C8B-B14F-4D97-AF65-F5344CB8AC3E}">
        <p14:creationId xmlns:p14="http://schemas.microsoft.com/office/powerpoint/2010/main" val="27671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B725-05D9-4778-8EA0-EA9600B1473B}"/>
              </a:ext>
            </a:extLst>
          </p:cNvPr>
          <p:cNvSpPr>
            <a:spLocks noGrp="1"/>
          </p:cNvSpPr>
          <p:nvPr>
            <p:ph type="title"/>
          </p:nvPr>
        </p:nvSpPr>
        <p:spPr/>
        <p:txBody>
          <a:bodyPr/>
          <a:lstStyle/>
          <a:p>
            <a:r>
              <a:rPr lang="en-US" dirty="0"/>
              <a:t>Rhode Island</a:t>
            </a:r>
          </a:p>
        </p:txBody>
      </p:sp>
      <p:sp>
        <p:nvSpPr>
          <p:cNvPr id="4" name="Content Placeholder 3">
            <a:extLst>
              <a:ext uri="{FF2B5EF4-FFF2-40B4-BE49-F238E27FC236}">
                <a16:creationId xmlns:a16="http://schemas.microsoft.com/office/drawing/2014/main" id="{326D9023-0D12-44D0-B46C-197F2BC89A06}"/>
              </a:ext>
            </a:extLst>
          </p:cNvPr>
          <p:cNvSpPr>
            <a:spLocks noGrp="1"/>
          </p:cNvSpPr>
          <p:nvPr>
            <p:ph idx="10"/>
          </p:nvPr>
        </p:nvSpPr>
        <p:spPr/>
        <p:txBody>
          <a:bodyPr>
            <a:normAutofit/>
          </a:bodyPr>
          <a:lstStyle/>
          <a:p>
            <a:r>
              <a:rPr lang="en-US" dirty="0"/>
              <a:t>Another leading dissenter, </a:t>
            </a:r>
            <a:r>
              <a:rPr lang="en-US" dirty="0">
                <a:solidFill>
                  <a:srgbClr val="FF0000"/>
                </a:solidFill>
              </a:rPr>
              <a:t>Anne Hutchinson, eventually fled to Rhode Island.</a:t>
            </a:r>
          </a:p>
          <a:p>
            <a:r>
              <a:rPr lang="en-US" dirty="0">
                <a:solidFill>
                  <a:srgbClr val="FF0000"/>
                </a:solidFill>
              </a:rPr>
              <a:t>She had been teaching what Puritan leaders considered to be heresy.</a:t>
            </a:r>
          </a:p>
          <a:p>
            <a:r>
              <a:rPr lang="en-US" dirty="0"/>
              <a:t>A few of Hutchinson’s supporters went with her to Rhode Island, where they established a small settlement in 1638.</a:t>
            </a:r>
          </a:p>
          <a:p>
            <a:endParaRPr lang="en-US" dirty="0"/>
          </a:p>
        </p:txBody>
      </p:sp>
      <p:pic>
        <p:nvPicPr>
          <p:cNvPr id="5" name="Picture Placeholder 2">
            <a:extLst>
              <a:ext uri="{FF2B5EF4-FFF2-40B4-BE49-F238E27FC236}">
                <a16:creationId xmlns:a16="http://schemas.microsoft.com/office/drawing/2014/main" id="{77C6B01A-2081-48F2-83C2-06E4F9EB39E2}"/>
              </a:ext>
            </a:extLst>
          </p:cNvPr>
          <p:cNvPicPr>
            <a:picLocks noGrp="1" noChangeAspect="1"/>
          </p:cNvPicPr>
          <p:nvPr>
            <p:ph type="pic" idx="1"/>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A940DCE8-0283-42A2-8232-97D5577DDD11}"/>
              </a:ext>
            </a:extLst>
          </p:cNvPr>
          <p:cNvSpPr txBox="1"/>
          <p:nvPr/>
        </p:nvSpPr>
        <p:spPr>
          <a:xfrm>
            <a:off x="-1" y="5956801"/>
            <a:ext cx="2873830"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Anne Hutchinson</a:t>
            </a:r>
          </a:p>
        </p:txBody>
      </p:sp>
    </p:spTree>
    <p:extLst>
      <p:ext uri="{BB962C8B-B14F-4D97-AF65-F5344CB8AC3E}">
        <p14:creationId xmlns:p14="http://schemas.microsoft.com/office/powerpoint/2010/main" val="313914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0" indent="0">
              <a:buClr>
                <a:schemeClr val="tx2"/>
              </a:buClr>
              <a:buNone/>
            </a:pPr>
            <a:r>
              <a:rPr lang="en-US" dirty="0">
                <a:solidFill>
                  <a:schemeClr val="tx2"/>
                </a:solidFill>
              </a:rPr>
              <a:t>What five motivations resulted in English settlers coming to the North American colonies?</a:t>
            </a:r>
          </a:p>
        </p:txBody>
      </p:sp>
    </p:spTree>
    <p:extLst>
      <p:ext uri="{BB962C8B-B14F-4D97-AF65-F5344CB8AC3E}">
        <p14:creationId xmlns:p14="http://schemas.microsoft.com/office/powerpoint/2010/main" val="1935856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B725-05D9-4778-8EA0-EA9600B1473B}"/>
              </a:ext>
            </a:extLst>
          </p:cNvPr>
          <p:cNvSpPr>
            <a:spLocks noGrp="1"/>
          </p:cNvSpPr>
          <p:nvPr>
            <p:ph type="title"/>
          </p:nvPr>
        </p:nvSpPr>
        <p:spPr/>
        <p:txBody>
          <a:bodyPr/>
          <a:lstStyle/>
          <a:p>
            <a:r>
              <a:rPr lang="en-US" dirty="0"/>
              <a:t>New Hampshire</a:t>
            </a:r>
          </a:p>
        </p:txBody>
      </p:sp>
      <p:sp>
        <p:nvSpPr>
          <p:cNvPr id="6" name="Content Placeholder 5">
            <a:extLst>
              <a:ext uri="{FF2B5EF4-FFF2-40B4-BE49-F238E27FC236}">
                <a16:creationId xmlns:a16="http://schemas.microsoft.com/office/drawing/2014/main" id="{6389014F-AB43-4957-81F1-6CA7BC339FA7}"/>
              </a:ext>
            </a:extLst>
          </p:cNvPr>
          <p:cNvSpPr>
            <a:spLocks noGrp="1"/>
          </p:cNvSpPr>
          <p:nvPr>
            <p:ph idx="1"/>
          </p:nvPr>
        </p:nvSpPr>
        <p:spPr/>
        <p:txBody>
          <a:bodyPr/>
          <a:lstStyle/>
          <a:p>
            <a:r>
              <a:rPr lang="en-US" dirty="0">
                <a:solidFill>
                  <a:srgbClr val="FF0000"/>
                </a:solidFill>
              </a:rPr>
              <a:t>In 1638, the first significant settlement in New Hampshire was established. </a:t>
            </a:r>
          </a:p>
          <a:p>
            <a:r>
              <a:rPr lang="en-US" dirty="0"/>
              <a:t>It did not become a separate colony until 1679, when the king made it a royal colony.</a:t>
            </a:r>
          </a:p>
        </p:txBody>
      </p:sp>
    </p:spTree>
    <p:extLst>
      <p:ext uri="{BB962C8B-B14F-4D97-AF65-F5344CB8AC3E}">
        <p14:creationId xmlns:p14="http://schemas.microsoft.com/office/powerpoint/2010/main" val="254585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What was the difference between Puritans and Separatists?</a:t>
            </a:r>
          </a:p>
          <a:p>
            <a:pPr marL="339725" indent="0">
              <a:buClr>
                <a:schemeClr val="tx2"/>
              </a:buClr>
              <a:buNone/>
            </a:pPr>
            <a:r>
              <a:rPr lang="en-US" sz="2400" dirty="0">
                <a:solidFill>
                  <a:schemeClr val="tx1">
                    <a:lumMod val="65000"/>
                    <a:lumOff val="35000"/>
                  </a:schemeClr>
                </a:solidFill>
              </a:rPr>
              <a:t>Puritans remained in the Church of England (Anglican Church) and wanted to purify it of its Roman Catholic elements; Separatists wanted to be totally independent of the Church of England and all other churches so they could worship as they saw fit. (pp. 25–26)</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72955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Why did the English Separatists leave the Netherlands (Holland)?</a:t>
            </a:r>
          </a:p>
          <a:p>
            <a:pPr marL="339725" indent="0">
              <a:buClr>
                <a:schemeClr val="tx2"/>
              </a:buClr>
              <a:buNone/>
            </a:pPr>
            <a:r>
              <a:rPr lang="en-US" sz="2400" dirty="0">
                <a:solidFill>
                  <a:schemeClr val="tx1">
                    <a:lumMod val="65000"/>
                    <a:lumOff val="35000"/>
                  </a:schemeClr>
                </a:solidFill>
              </a:rPr>
              <a:t>They feared that the Dutch language and customs threatened the preservation of their language and culture among their children. In addition, the worldly atmosphere in Holland threatened the spiritual well-being of their children and congregation. (p. 26)</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9391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Which dissenter settled in Rhode Island on land he purchased from Indians?</a:t>
            </a:r>
          </a:p>
          <a:p>
            <a:pPr marL="339725" indent="0">
              <a:buClr>
                <a:schemeClr val="tx2"/>
              </a:buClr>
              <a:buNone/>
            </a:pPr>
            <a:r>
              <a:rPr lang="en-US" sz="2400" dirty="0">
                <a:solidFill>
                  <a:schemeClr val="tx1">
                    <a:lumMod val="65000"/>
                    <a:lumOff val="35000"/>
                  </a:schemeClr>
                </a:solidFill>
              </a:rPr>
              <a:t>Roger Williams (p. 30)</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Which other dissenter also fled to Rhode Island after being banished from Massachusetts?</a:t>
            </a:r>
          </a:p>
          <a:p>
            <a:pPr marL="339725" indent="0">
              <a:buClr>
                <a:schemeClr val="tx2"/>
              </a:buClr>
              <a:buNone/>
            </a:pPr>
            <a:r>
              <a:rPr lang="en-US" sz="2400" dirty="0">
                <a:solidFill>
                  <a:schemeClr val="tx1">
                    <a:lumMod val="65000"/>
                    <a:lumOff val="35000"/>
                  </a:schemeClr>
                </a:solidFill>
              </a:rPr>
              <a:t>Anne Hutchinson (p. 31)</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2420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Reread the 1643 explanation regarding the establishment of Harvard College (see p. 29). Analyze that statement.</a:t>
            </a:r>
          </a:p>
          <a:p>
            <a:pPr marL="339725" indent="0">
              <a:buClr>
                <a:schemeClr val="tx2"/>
              </a:buClr>
              <a:buNone/>
            </a:pPr>
            <a:r>
              <a:rPr lang="en-US" sz="2400" dirty="0">
                <a:solidFill>
                  <a:schemeClr val="tx1">
                    <a:lumMod val="65000"/>
                    <a:lumOff val="35000"/>
                  </a:schemeClr>
                </a:solidFill>
              </a:rPr>
              <a:t>The Puritans stated that after taking care of initial needs (building homes and churches, taking care of living necessities, and establishing a government), they wanted to provide for education. One of the reasons for education was to train ministers to replace those in the colony who would die.</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07433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Since the Puritans had come to the New World to worship as they saw fit, why did they not allow dissenters the same freedom of worship?</a:t>
            </a:r>
          </a:p>
          <a:p>
            <a:pPr marL="339725" indent="0">
              <a:buClr>
                <a:schemeClr val="tx2"/>
              </a:buClr>
              <a:buNone/>
            </a:pPr>
            <a:r>
              <a:rPr lang="en-US" sz="2400" dirty="0">
                <a:solidFill>
                  <a:schemeClr val="tx1">
                    <a:lumMod val="65000"/>
                    <a:lumOff val="35000"/>
                  </a:schemeClr>
                </a:solidFill>
              </a:rPr>
              <a:t>The Puritans wanted the freedom to worship according to the mandates of Scripture. They did not believe absolute religious freedom was biblical. They thought it was wrong for the government to grant permission for people to worship contrary to Scripture. Roger Williams advocated a religious diversity that the Puritans rejected. Anne Hutchinson insisted on teaching concepts that were contrary to Scripture.</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8081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95A0-59C0-44BA-BE0F-7AD22B1C5335}"/>
              </a:ext>
            </a:extLst>
          </p:cNvPr>
          <p:cNvSpPr>
            <a:spLocks noGrp="1"/>
          </p:cNvSpPr>
          <p:nvPr>
            <p:ph type="title"/>
          </p:nvPr>
        </p:nvSpPr>
        <p:spPr/>
        <p:txBody>
          <a:bodyPr/>
          <a:lstStyle/>
          <a:p>
            <a:r>
              <a:rPr lang="en-US" dirty="0"/>
              <a:t>The Middle Colonies</a:t>
            </a:r>
          </a:p>
        </p:txBody>
      </p:sp>
      <p:sp>
        <p:nvSpPr>
          <p:cNvPr id="3" name="Text Placeholder 2">
            <a:extLst>
              <a:ext uri="{FF2B5EF4-FFF2-40B4-BE49-F238E27FC236}">
                <a16:creationId xmlns:a16="http://schemas.microsoft.com/office/drawing/2014/main" id="{4A7D0F0B-763C-469F-9661-61547B9303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487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role did the Dutch and English have in establishing the colonies of New York and New Jersey?</a:t>
            </a:r>
          </a:p>
          <a:p>
            <a:pPr marL="514350" indent="-514350">
              <a:buClr>
                <a:schemeClr val="tx2"/>
              </a:buClr>
              <a:buFont typeface="+mj-lt"/>
              <a:buAutoNum type="arabicPeriod"/>
            </a:pPr>
            <a:r>
              <a:rPr lang="en-US" dirty="0">
                <a:solidFill>
                  <a:schemeClr val="tx2"/>
                </a:solidFill>
              </a:rPr>
              <a:t>Who was William Penn and why did he establish a colony?</a:t>
            </a:r>
          </a:p>
          <a:p>
            <a:pPr marL="514350" indent="-514350">
              <a:buClr>
                <a:schemeClr val="tx2"/>
              </a:buClr>
              <a:buFont typeface="+mj-lt"/>
              <a:buAutoNum type="arabicPeriod"/>
            </a:pPr>
            <a:r>
              <a:rPr lang="en-US" dirty="0">
                <a:solidFill>
                  <a:schemeClr val="tx2"/>
                </a:solidFill>
              </a:rPr>
              <a:t>How did Delaware become a colony?</a:t>
            </a:r>
          </a:p>
        </p:txBody>
      </p:sp>
    </p:spTree>
    <p:extLst>
      <p:ext uri="{BB962C8B-B14F-4D97-AF65-F5344CB8AC3E}">
        <p14:creationId xmlns:p14="http://schemas.microsoft.com/office/powerpoint/2010/main" val="3265025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BEAE2-C1C6-4677-A0EF-4C89EEB4AD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86AFFB52-95C7-4702-90F8-B6CF46957408}"/>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a:xfrm>
            <a:off x="3939948" y="274826"/>
            <a:ext cx="4312104" cy="6308349"/>
          </a:xfrm>
          <a:prstGeom prst="rect">
            <a:avLst/>
          </a:prstGeom>
        </p:spPr>
      </p:pic>
      <p:sp>
        <p:nvSpPr>
          <p:cNvPr id="4" name="TextBox 3">
            <a:extLst>
              <a:ext uri="{FF2B5EF4-FFF2-40B4-BE49-F238E27FC236}">
                <a16:creationId xmlns:a16="http://schemas.microsoft.com/office/drawing/2014/main" id="{1D52E063-26F9-4CF3-A36F-4BC3DF0D6567}"/>
              </a:ext>
            </a:extLst>
          </p:cNvPr>
          <p:cNvSpPr txBox="1"/>
          <p:nvPr/>
        </p:nvSpPr>
        <p:spPr>
          <a:xfrm rot="16200000">
            <a:off x="7836588" y="5982678"/>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spTree>
    <p:extLst>
      <p:ext uri="{BB962C8B-B14F-4D97-AF65-F5344CB8AC3E}">
        <p14:creationId xmlns:p14="http://schemas.microsoft.com/office/powerpoint/2010/main" val="292899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C0F11E-AB67-49FA-B755-FD2984CB803F}"/>
              </a:ext>
            </a:extLst>
          </p:cNvPr>
          <p:cNvSpPr>
            <a:spLocks noGrp="1"/>
          </p:cNvSpPr>
          <p:nvPr>
            <p:ph idx="1"/>
          </p:nvPr>
        </p:nvSpPr>
        <p:spPr/>
        <p:txBody>
          <a:bodyPr/>
          <a:lstStyle/>
          <a:p>
            <a:pPr marL="0" indent="0">
              <a:buNone/>
            </a:pPr>
            <a:r>
              <a:rPr lang="en-US" dirty="0">
                <a:solidFill>
                  <a:srgbClr val="FF0000"/>
                </a:solidFill>
              </a:rPr>
              <a:t>No other segment of the colonies reflected the cultural diversity of British North America quite like the </a:t>
            </a:r>
            <a:r>
              <a:rPr lang="en-US" b="1" dirty="0">
                <a:solidFill>
                  <a:srgbClr val="FF0000"/>
                </a:solidFill>
              </a:rPr>
              <a:t>middle colonies</a:t>
            </a:r>
            <a:r>
              <a:rPr lang="en-US" dirty="0">
                <a:solidFill>
                  <a:srgbClr val="FF0000"/>
                </a:solidFill>
              </a:rPr>
              <a:t>. </a:t>
            </a:r>
          </a:p>
        </p:txBody>
      </p:sp>
      <p:sp>
        <p:nvSpPr>
          <p:cNvPr id="3" name="Title 2">
            <a:extLst>
              <a:ext uri="{FF2B5EF4-FFF2-40B4-BE49-F238E27FC236}">
                <a16:creationId xmlns:a16="http://schemas.microsoft.com/office/drawing/2014/main" id="{9414C790-21C2-4F2B-BFD8-BC0A0B4AADFB}"/>
              </a:ext>
            </a:extLst>
          </p:cNvPr>
          <p:cNvSpPr>
            <a:spLocks noGrp="1"/>
          </p:cNvSpPr>
          <p:nvPr>
            <p:ph type="title"/>
          </p:nvPr>
        </p:nvSpPr>
        <p:spPr/>
        <p:txBody>
          <a:bodyPr/>
          <a:lstStyle/>
          <a:p>
            <a:r>
              <a:rPr lang="en-US" dirty="0"/>
              <a:t>The middle colonies</a:t>
            </a:r>
          </a:p>
        </p:txBody>
      </p:sp>
    </p:spTree>
    <p:extLst>
      <p:ext uri="{BB962C8B-B14F-4D97-AF65-F5344CB8AC3E}">
        <p14:creationId xmlns:p14="http://schemas.microsoft.com/office/powerpoint/2010/main" val="331425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B58313-63BC-4776-A6DB-1BF30DB9FCC3}"/>
              </a:ext>
            </a:extLst>
          </p:cNvPr>
          <p:cNvSpPr>
            <a:spLocks noGrp="1"/>
          </p:cNvSpPr>
          <p:nvPr>
            <p:ph idx="1"/>
          </p:nvPr>
        </p:nvSpPr>
        <p:spPr/>
        <p:txBody>
          <a:bodyPr>
            <a:normAutofit/>
          </a:bodyPr>
          <a:lstStyle/>
          <a:p>
            <a:r>
              <a:rPr lang="en-US" dirty="0">
                <a:solidFill>
                  <a:srgbClr val="FF0000"/>
                </a:solidFill>
              </a:rPr>
              <a:t>Many of them were fortune seekers drawn by dreams of quick riches.</a:t>
            </a:r>
          </a:p>
          <a:p>
            <a:r>
              <a:rPr lang="en-US" dirty="0">
                <a:solidFill>
                  <a:srgbClr val="FF0000"/>
                </a:solidFill>
              </a:rPr>
              <a:t>Englishmen traveled to the colonies for the opportunity to own land.</a:t>
            </a:r>
          </a:p>
          <a:p>
            <a:pPr lvl="1"/>
            <a:r>
              <a:rPr lang="en-US" dirty="0">
                <a:solidFill>
                  <a:srgbClr val="FF0000"/>
                </a:solidFill>
              </a:rPr>
              <a:t>The Virginia Company offered </a:t>
            </a:r>
            <a:r>
              <a:rPr lang="en-US" b="1" dirty="0">
                <a:solidFill>
                  <a:srgbClr val="FF0000"/>
                </a:solidFill>
              </a:rPr>
              <a:t>headrights</a:t>
            </a:r>
            <a:r>
              <a:rPr lang="en-US" dirty="0">
                <a:solidFill>
                  <a:srgbClr val="FF0000"/>
                </a:solidFill>
              </a:rPr>
              <a:t> to those who paid for their passage or who fulfilled an </a:t>
            </a:r>
            <a:r>
              <a:rPr lang="en-US" b="1" dirty="0">
                <a:solidFill>
                  <a:srgbClr val="FF0000"/>
                </a:solidFill>
              </a:rPr>
              <a:t>indenture</a:t>
            </a:r>
            <a:r>
              <a:rPr lang="en-US" dirty="0">
                <a:solidFill>
                  <a:srgbClr val="FF0000"/>
                </a:solidFill>
              </a:rPr>
              <a:t>.</a:t>
            </a:r>
          </a:p>
          <a:p>
            <a:r>
              <a:rPr lang="en-US" dirty="0">
                <a:solidFill>
                  <a:srgbClr val="FF0000"/>
                </a:solidFill>
              </a:rPr>
              <a:t>Englishmen desired political freedom.</a:t>
            </a:r>
          </a:p>
          <a:p>
            <a:pPr lvl="1"/>
            <a:r>
              <a:rPr lang="en-US" dirty="0">
                <a:solidFill>
                  <a:srgbClr val="FF0000"/>
                </a:solidFill>
              </a:rPr>
              <a:t>The Magna Carta, a document signed by King John in 1215, had limited the power of the English monarch.</a:t>
            </a:r>
          </a:p>
        </p:txBody>
      </p:sp>
      <p:sp>
        <p:nvSpPr>
          <p:cNvPr id="2" name="Title 1">
            <a:extLst>
              <a:ext uri="{FF2B5EF4-FFF2-40B4-BE49-F238E27FC236}">
                <a16:creationId xmlns:a16="http://schemas.microsoft.com/office/drawing/2014/main" id="{22B4E281-915D-44E0-A57E-A837D8B6AFB7}"/>
              </a:ext>
            </a:extLst>
          </p:cNvPr>
          <p:cNvSpPr>
            <a:spLocks noGrp="1"/>
          </p:cNvSpPr>
          <p:nvPr>
            <p:ph type="title"/>
          </p:nvPr>
        </p:nvSpPr>
        <p:spPr/>
        <p:txBody>
          <a:bodyPr/>
          <a:lstStyle/>
          <a:p>
            <a:r>
              <a:rPr lang="en-US" dirty="0"/>
              <a:t>Why the English came</a:t>
            </a:r>
          </a:p>
        </p:txBody>
      </p:sp>
    </p:spTree>
    <p:extLst>
      <p:ext uri="{BB962C8B-B14F-4D97-AF65-F5344CB8AC3E}">
        <p14:creationId xmlns:p14="http://schemas.microsoft.com/office/powerpoint/2010/main" val="237315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680271-C71A-4E32-B086-751F4F022E10}"/>
              </a:ext>
            </a:extLst>
          </p:cNvPr>
          <p:cNvSpPr>
            <a:spLocks noGrp="1"/>
          </p:cNvSpPr>
          <p:nvPr>
            <p:ph type="title"/>
          </p:nvPr>
        </p:nvSpPr>
        <p:spPr/>
        <p:txBody>
          <a:bodyPr/>
          <a:lstStyle/>
          <a:p>
            <a:r>
              <a:rPr lang="en-US" dirty="0"/>
              <a:t>New York and new jersey</a:t>
            </a:r>
          </a:p>
        </p:txBody>
      </p:sp>
      <p:sp>
        <p:nvSpPr>
          <p:cNvPr id="5" name="Content Placeholder 4">
            <a:extLst>
              <a:ext uri="{FF2B5EF4-FFF2-40B4-BE49-F238E27FC236}">
                <a16:creationId xmlns:a16="http://schemas.microsoft.com/office/drawing/2014/main" id="{BF601E27-6002-4C16-A675-91B02B656C6A}"/>
              </a:ext>
            </a:extLst>
          </p:cNvPr>
          <p:cNvSpPr>
            <a:spLocks noGrp="1"/>
          </p:cNvSpPr>
          <p:nvPr>
            <p:ph idx="10"/>
          </p:nvPr>
        </p:nvSpPr>
        <p:spPr/>
        <p:txBody>
          <a:bodyPr>
            <a:normAutofit/>
          </a:bodyPr>
          <a:lstStyle/>
          <a:p>
            <a:r>
              <a:rPr lang="en-US" dirty="0">
                <a:solidFill>
                  <a:srgbClr val="FF0000"/>
                </a:solidFill>
              </a:rPr>
              <a:t>In 1609, Henry Hudson claimed land for the Dutch, and the land became known as New Netherland.</a:t>
            </a:r>
          </a:p>
          <a:p>
            <a:r>
              <a:rPr lang="en-US" dirty="0">
                <a:solidFill>
                  <a:srgbClr val="FF0000"/>
                </a:solidFill>
              </a:rPr>
              <a:t>In 1626, Dutchman named Peter Minuit “purchased” Manhattan Island from a group of Indians, and New Amsterdam (now New York City) was born.</a:t>
            </a:r>
          </a:p>
        </p:txBody>
      </p:sp>
      <p:pic>
        <p:nvPicPr>
          <p:cNvPr id="6" name="Picture Placeholder 3">
            <a:extLst>
              <a:ext uri="{FF2B5EF4-FFF2-40B4-BE49-F238E27FC236}">
                <a16:creationId xmlns:a16="http://schemas.microsoft.com/office/drawing/2014/main" id="{B4C27BFB-9CF8-453C-95A1-09F1B4A5BAFF}"/>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val="0"/>
              </a:ext>
            </a:extLst>
          </a:blip>
          <a:srcRect/>
          <a:stretch/>
        </p:blipFill>
        <p:spPr>
          <a:xfrm>
            <a:off x="0" y="1819275"/>
            <a:ext cx="4845050" cy="5038725"/>
          </a:xfrm>
        </p:spPr>
      </p:pic>
      <p:sp>
        <p:nvSpPr>
          <p:cNvPr id="8" name="TextBox 7">
            <a:extLst>
              <a:ext uri="{FF2B5EF4-FFF2-40B4-BE49-F238E27FC236}">
                <a16:creationId xmlns:a16="http://schemas.microsoft.com/office/drawing/2014/main" id="{886DF904-0A93-4D00-A3E6-B82C7FB3AE08}"/>
              </a:ext>
            </a:extLst>
          </p:cNvPr>
          <p:cNvSpPr txBox="1"/>
          <p:nvPr/>
        </p:nvSpPr>
        <p:spPr>
          <a:xfrm>
            <a:off x="-1" y="5956801"/>
            <a:ext cx="2080010"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Peter Minuit</a:t>
            </a:r>
          </a:p>
        </p:txBody>
      </p:sp>
    </p:spTree>
    <p:extLst>
      <p:ext uri="{BB962C8B-B14F-4D97-AF65-F5344CB8AC3E}">
        <p14:creationId xmlns:p14="http://schemas.microsoft.com/office/powerpoint/2010/main" val="7322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36DFD-B56C-440F-9E3D-5304D6E9FB86}"/>
              </a:ext>
            </a:extLst>
          </p:cNvPr>
          <p:cNvSpPr>
            <a:spLocks noGrp="1"/>
          </p:cNvSpPr>
          <p:nvPr>
            <p:ph type="title"/>
          </p:nvPr>
        </p:nvSpPr>
        <p:spPr/>
        <p:txBody>
          <a:bodyPr/>
          <a:lstStyle/>
          <a:p>
            <a:r>
              <a:rPr lang="en-US" dirty="0"/>
              <a:t>New York and new jersey</a:t>
            </a:r>
          </a:p>
        </p:txBody>
      </p:sp>
      <p:sp>
        <p:nvSpPr>
          <p:cNvPr id="2" name="Content Placeholder 1">
            <a:extLst>
              <a:ext uri="{FF2B5EF4-FFF2-40B4-BE49-F238E27FC236}">
                <a16:creationId xmlns:a16="http://schemas.microsoft.com/office/drawing/2014/main" id="{4BEC4580-3478-4B73-B0EE-5A19A6110D4E}"/>
              </a:ext>
            </a:extLst>
          </p:cNvPr>
          <p:cNvSpPr>
            <a:spLocks noGrp="1"/>
          </p:cNvSpPr>
          <p:nvPr>
            <p:ph idx="10"/>
          </p:nvPr>
        </p:nvSpPr>
        <p:spPr/>
        <p:txBody>
          <a:bodyPr>
            <a:normAutofit/>
          </a:bodyPr>
          <a:lstStyle/>
          <a:p>
            <a:r>
              <a:rPr lang="en-US" dirty="0">
                <a:solidFill>
                  <a:srgbClr val="FF0000"/>
                </a:solidFill>
              </a:rPr>
              <a:t>England invaded New Netherland in 1664.</a:t>
            </a:r>
          </a:p>
          <a:p>
            <a:r>
              <a:rPr lang="en-US" dirty="0">
                <a:solidFill>
                  <a:srgbClr val="FF0000"/>
                </a:solidFill>
              </a:rPr>
              <a:t>The area was renamed New York</a:t>
            </a:r>
            <a:r>
              <a:rPr lang="en-US" dirty="0"/>
              <a:t>, to honor James, the duke of York, who was the brother of King Charles II.</a:t>
            </a:r>
          </a:p>
          <a:p>
            <a:r>
              <a:rPr lang="en-US" dirty="0">
                <a:solidFill>
                  <a:srgbClr val="FF0000"/>
                </a:solidFill>
              </a:rPr>
              <a:t>The duke of York gave the southern portion of his new territory to two friends, and it eventually became New Jersey.</a:t>
            </a:r>
          </a:p>
        </p:txBody>
      </p:sp>
      <p:pic>
        <p:nvPicPr>
          <p:cNvPr id="5" name="Picture Placeholder 3">
            <a:extLst>
              <a:ext uri="{FF2B5EF4-FFF2-40B4-BE49-F238E27FC236}">
                <a16:creationId xmlns:a16="http://schemas.microsoft.com/office/drawing/2014/main" id="{849F8CF0-CA88-4931-938B-189AB744508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DA2406A9-2B40-4DA8-9898-4695A380AD14}"/>
              </a:ext>
            </a:extLst>
          </p:cNvPr>
          <p:cNvSpPr txBox="1"/>
          <p:nvPr/>
        </p:nvSpPr>
        <p:spPr>
          <a:xfrm>
            <a:off x="-1" y="5956801"/>
            <a:ext cx="3235570"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James, Duke of York</a:t>
            </a:r>
          </a:p>
        </p:txBody>
      </p:sp>
    </p:spTree>
    <p:extLst>
      <p:ext uri="{BB962C8B-B14F-4D97-AF65-F5344CB8AC3E}">
        <p14:creationId xmlns:p14="http://schemas.microsoft.com/office/powerpoint/2010/main" val="210217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F5EB8-AB42-47FD-8F4A-176C0A4B1B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B3AE79A-6B95-44C3-B0A5-80E2F3E606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49FE10-080D-48D7-80FF-9A64D270AD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59AC32-B903-4FC4-A4C5-FB5342A63F94}"/>
              </a:ext>
            </a:extLst>
          </p:cNvPr>
          <p:cNvSpPr txBox="1"/>
          <p:nvPr/>
        </p:nvSpPr>
        <p:spPr>
          <a:xfrm>
            <a:off x="7865806" y="2194561"/>
            <a:ext cx="4001729" cy="1563524"/>
          </a:xfrm>
          <a:prstGeom prst="rect">
            <a:avLst/>
          </a:prstGeom>
        </p:spPr>
        <p:txBody>
          <a:bodyPr vert="horz" lIns="91440" tIns="45720" rIns="91440" bIns="45720" rtlCol="0" anchor="ctr">
            <a:normAutofit/>
          </a:bodyPr>
          <a:lstStyle/>
          <a:p>
            <a:pPr algn="ctr" defTabSz="914400">
              <a:lnSpc>
                <a:spcPct val="110000"/>
              </a:lnSpc>
              <a:spcBef>
                <a:spcPct val="0"/>
              </a:spcBef>
              <a:spcAft>
                <a:spcPts val="600"/>
              </a:spcAft>
            </a:pPr>
            <a:r>
              <a:rPr lang="en-US" sz="2800" cap="all" dirty="0">
                <a:solidFill>
                  <a:schemeClr val="tx2"/>
                </a:solidFill>
                <a:latin typeface="Arial" panose="020B0604020202020204" pitchFamily="34" charset="0"/>
                <a:ea typeface="+mj-ea"/>
                <a:cs typeface="Arial" panose="020B0604020202020204" pitchFamily="34" charset="0"/>
              </a:rPr>
              <a:t>The Fall of New Amsterdam to the English</a:t>
            </a:r>
          </a:p>
        </p:txBody>
      </p:sp>
      <p:sp>
        <p:nvSpPr>
          <p:cNvPr id="14" name="Rectangle 13">
            <a:extLst>
              <a:ext uri="{FF2B5EF4-FFF2-40B4-BE49-F238E27FC236}">
                <a16:creationId xmlns:a16="http://schemas.microsoft.com/office/drawing/2014/main" id="{60A9E987-6859-4A62-922F-51B47D50D7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2" name="Picture Placeholder 4">
            <a:extLst>
              <a:ext uri="{FF2B5EF4-FFF2-40B4-BE49-F238E27FC236}">
                <a16:creationId xmlns:a16="http://schemas.microsoft.com/office/drawing/2014/main" id="{1D8B523A-280D-45EE-A266-6E9D6369A0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tretch/>
        </p:blipFill>
        <p:spPr>
          <a:xfrm>
            <a:off x="634275" y="1183848"/>
            <a:ext cx="6266001" cy="4448858"/>
          </a:xfrm>
          <a:prstGeom prst="rect">
            <a:avLst/>
          </a:prstGeom>
        </p:spPr>
      </p:pic>
    </p:spTree>
    <p:extLst>
      <p:ext uri="{BB962C8B-B14F-4D97-AF65-F5344CB8AC3E}">
        <p14:creationId xmlns:p14="http://schemas.microsoft.com/office/powerpoint/2010/main" val="1131476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FC4A5-F915-45D4-A1AC-79D4E14B2F55}"/>
              </a:ext>
            </a:extLst>
          </p:cNvPr>
          <p:cNvSpPr>
            <a:spLocks noGrp="1"/>
          </p:cNvSpPr>
          <p:nvPr>
            <p:ph type="title"/>
          </p:nvPr>
        </p:nvSpPr>
        <p:spPr/>
        <p:txBody>
          <a:bodyPr/>
          <a:lstStyle/>
          <a:p>
            <a:r>
              <a:rPr lang="en-US" dirty="0"/>
              <a:t>Pennsylvania</a:t>
            </a:r>
          </a:p>
        </p:txBody>
      </p:sp>
      <p:sp>
        <p:nvSpPr>
          <p:cNvPr id="5" name="Content Placeholder 4">
            <a:extLst>
              <a:ext uri="{FF2B5EF4-FFF2-40B4-BE49-F238E27FC236}">
                <a16:creationId xmlns:a16="http://schemas.microsoft.com/office/drawing/2014/main" id="{A5AF5081-9AE2-41E5-BBC8-2D53309502A6}"/>
              </a:ext>
            </a:extLst>
          </p:cNvPr>
          <p:cNvSpPr>
            <a:spLocks noGrp="1"/>
          </p:cNvSpPr>
          <p:nvPr>
            <p:ph idx="10"/>
          </p:nvPr>
        </p:nvSpPr>
        <p:spPr/>
        <p:txBody>
          <a:bodyPr>
            <a:normAutofit/>
          </a:bodyPr>
          <a:lstStyle/>
          <a:p>
            <a:r>
              <a:rPr lang="en-US" dirty="0">
                <a:solidFill>
                  <a:srgbClr val="FF0000"/>
                </a:solidFill>
              </a:rPr>
              <a:t>Pennsylvania </a:t>
            </a:r>
            <a:r>
              <a:rPr lang="en-US" dirty="0"/>
              <a:t>was the product of one man’s vision and </a:t>
            </a:r>
            <a:r>
              <a:rPr lang="en-US" dirty="0">
                <a:solidFill>
                  <a:srgbClr val="FF0000"/>
                </a:solidFill>
              </a:rPr>
              <a:t>labor—</a:t>
            </a:r>
            <a:r>
              <a:rPr lang="en-US" b="1" dirty="0">
                <a:solidFill>
                  <a:srgbClr val="FF0000"/>
                </a:solidFill>
              </a:rPr>
              <a:t>William Penn</a:t>
            </a:r>
            <a:r>
              <a:rPr lang="en-US" dirty="0">
                <a:solidFill>
                  <a:srgbClr val="FF0000"/>
                </a:solidFill>
              </a:rPr>
              <a:t>.</a:t>
            </a:r>
          </a:p>
          <a:p>
            <a:r>
              <a:rPr lang="en-US" dirty="0">
                <a:solidFill>
                  <a:srgbClr val="FF0000"/>
                </a:solidFill>
              </a:rPr>
              <a:t>He was a member of a religious group called the Society of Friends, or Quakers.</a:t>
            </a:r>
          </a:p>
          <a:p>
            <a:r>
              <a:rPr lang="en-US" dirty="0">
                <a:solidFill>
                  <a:srgbClr val="FF0000"/>
                </a:solidFill>
              </a:rPr>
              <a:t>In 1681, King Charles II granted Penn sole proprietorship over a large section of land north of Maryland.</a:t>
            </a:r>
          </a:p>
        </p:txBody>
      </p:sp>
      <p:sp>
        <p:nvSpPr>
          <p:cNvPr id="9" name="TextBox 8">
            <a:extLst>
              <a:ext uri="{FF2B5EF4-FFF2-40B4-BE49-F238E27FC236}">
                <a16:creationId xmlns:a16="http://schemas.microsoft.com/office/drawing/2014/main" id="{1DE233B5-B82C-4EDC-97BB-E5C1E2A39FC7}"/>
              </a:ext>
            </a:extLst>
          </p:cNvPr>
          <p:cNvSpPr txBox="1"/>
          <p:nvPr/>
        </p:nvSpPr>
        <p:spPr>
          <a:xfrm>
            <a:off x="-1" y="5956801"/>
            <a:ext cx="2270928"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William Penn</a:t>
            </a:r>
          </a:p>
        </p:txBody>
      </p:sp>
    </p:spTree>
    <p:extLst>
      <p:ext uri="{BB962C8B-B14F-4D97-AF65-F5344CB8AC3E}">
        <p14:creationId xmlns:p14="http://schemas.microsoft.com/office/powerpoint/2010/main" val="327393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FC4A5-F915-45D4-A1AC-79D4E14B2F55}"/>
              </a:ext>
            </a:extLst>
          </p:cNvPr>
          <p:cNvSpPr>
            <a:spLocks noGrp="1"/>
          </p:cNvSpPr>
          <p:nvPr>
            <p:ph type="title"/>
          </p:nvPr>
        </p:nvSpPr>
        <p:spPr/>
        <p:txBody>
          <a:bodyPr/>
          <a:lstStyle/>
          <a:p>
            <a:r>
              <a:rPr lang="en-US" dirty="0"/>
              <a:t>Pennsylvania</a:t>
            </a:r>
          </a:p>
        </p:txBody>
      </p:sp>
      <p:sp>
        <p:nvSpPr>
          <p:cNvPr id="5" name="Content Placeholder 4">
            <a:extLst>
              <a:ext uri="{FF2B5EF4-FFF2-40B4-BE49-F238E27FC236}">
                <a16:creationId xmlns:a16="http://schemas.microsoft.com/office/drawing/2014/main" id="{A5AF5081-9AE2-41E5-BBC8-2D53309502A6}"/>
              </a:ext>
            </a:extLst>
          </p:cNvPr>
          <p:cNvSpPr>
            <a:spLocks noGrp="1"/>
          </p:cNvSpPr>
          <p:nvPr>
            <p:ph idx="10"/>
          </p:nvPr>
        </p:nvSpPr>
        <p:spPr/>
        <p:txBody>
          <a:bodyPr>
            <a:normAutofit/>
          </a:bodyPr>
          <a:lstStyle/>
          <a:p>
            <a:r>
              <a:rPr lang="en-US" dirty="0">
                <a:solidFill>
                  <a:srgbClr val="FF0000"/>
                </a:solidFill>
              </a:rPr>
              <a:t>The king appropriately named the forested area Pennsylvania (meaning “Penn’s woodland”). </a:t>
            </a:r>
          </a:p>
          <a:p>
            <a:r>
              <a:rPr lang="en-US" dirty="0"/>
              <a:t>That grant was the beginning of Penn’s “Holy Experiment” in America.</a:t>
            </a:r>
          </a:p>
          <a:p>
            <a:r>
              <a:rPr lang="en-US" dirty="0">
                <a:solidFill>
                  <a:srgbClr val="FF0000"/>
                </a:solidFill>
              </a:rPr>
              <a:t>Penn’s constitution, Frame of Government of Pennsylvania, provided religious toleration and political liberty for the colony.</a:t>
            </a:r>
          </a:p>
        </p:txBody>
      </p:sp>
      <p:sp>
        <p:nvSpPr>
          <p:cNvPr id="9" name="TextBox 8">
            <a:extLst>
              <a:ext uri="{FF2B5EF4-FFF2-40B4-BE49-F238E27FC236}">
                <a16:creationId xmlns:a16="http://schemas.microsoft.com/office/drawing/2014/main" id="{1DE233B5-B82C-4EDC-97BB-E5C1E2A39FC7}"/>
              </a:ext>
            </a:extLst>
          </p:cNvPr>
          <p:cNvSpPr txBox="1"/>
          <p:nvPr/>
        </p:nvSpPr>
        <p:spPr>
          <a:xfrm>
            <a:off x="-1" y="5956801"/>
            <a:ext cx="2270928"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William Penn</a:t>
            </a:r>
          </a:p>
        </p:txBody>
      </p:sp>
    </p:spTree>
    <p:extLst>
      <p:ext uri="{BB962C8B-B14F-4D97-AF65-F5344CB8AC3E}">
        <p14:creationId xmlns:p14="http://schemas.microsoft.com/office/powerpoint/2010/main" val="417055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FC4A5-F915-45D4-A1AC-79D4E14B2F55}"/>
              </a:ext>
            </a:extLst>
          </p:cNvPr>
          <p:cNvSpPr>
            <a:spLocks noGrp="1"/>
          </p:cNvSpPr>
          <p:nvPr>
            <p:ph type="title"/>
          </p:nvPr>
        </p:nvSpPr>
        <p:spPr/>
        <p:txBody>
          <a:bodyPr/>
          <a:lstStyle/>
          <a:p>
            <a:r>
              <a:rPr lang="en-US" dirty="0"/>
              <a:t>Pennsylvania</a:t>
            </a:r>
          </a:p>
        </p:txBody>
      </p:sp>
      <p:sp>
        <p:nvSpPr>
          <p:cNvPr id="5" name="Content Placeholder 4">
            <a:extLst>
              <a:ext uri="{FF2B5EF4-FFF2-40B4-BE49-F238E27FC236}">
                <a16:creationId xmlns:a16="http://schemas.microsoft.com/office/drawing/2014/main" id="{A5AF5081-9AE2-41E5-BBC8-2D53309502A6}"/>
              </a:ext>
            </a:extLst>
          </p:cNvPr>
          <p:cNvSpPr>
            <a:spLocks noGrp="1"/>
          </p:cNvSpPr>
          <p:nvPr>
            <p:ph idx="10"/>
          </p:nvPr>
        </p:nvSpPr>
        <p:spPr/>
        <p:txBody>
          <a:bodyPr>
            <a:normAutofit/>
          </a:bodyPr>
          <a:lstStyle/>
          <a:p>
            <a:r>
              <a:rPr lang="en-US" dirty="0">
                <a:solidFill>
                  <a:srgbClr val="FF0000"/>
                </a:solidFill>
              </a:rPr>
              <a:t>Philadelphia—the “city of brotherly love”—rapidly became an important trading center.</a:t>
            </a:r>
          </a:p>
        </p:txBody>
      </p:sp>
      <p:sp>
        <p:nvSpPr>
          <p:cNvPr id="9" name="TextBox 8">
            <a:extLst>
              <a:ext uri="{FF2B5EF4-FFF2-40B4-BE49-F238E27FC236}">
                <a16:creationId xmlns:a16="http://schemas.microsoft.com/office/drawing/2014/main" id="{1DE233B5-B82C-4EDC-97BB-E5C1E2A39FC7}"/>
              </a:ext>
            </a:extLst>
          </p:cNvPr>
          <p:cNvSpPr txBox="1"/>
          <p:nvPr/>
        </p:nvSpPr>
        <p:spPr>
          <a:xfrm>
            <a:off x="-1" y="5956801"/>
            <a:ext cx="2270928"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William Penn</a:t>
            </a:r>
          </a:p>
        </p:txBody>
      </p:sp>
    </p:spTree>
    <p:extLst>
      <p:ext uri="{BB962C8B-B14F-4D97-AF65-F5344CB8AC3E}">
        <p14:creationId xmlns:p14="http://schemas.microsoft.com/office/powerpoint/2010/main" val="400314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F5EB8-AB42-47FD-8F4A-176C0A4B1B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B3AE79A-6B95-44C3-B0A5-80E2F3E606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49FE10-080D-48D7-80FF-9A64D270AD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7BC105-9232-4B78-AC38-1CA36A833A12}"/>
              </a:ext>
            </a:extLst>
          </p:cNvPr>
          <p:cNvSpPr txBox="1"/>
          <p:nvPr/>
        </p:nvSpPr>
        <p:spPr>
          <a:xfrm>
            <a:off x="7865806" y="2194560"/>
            <a:ext cx="4001729" cy="1553475"/>
          </a:xfrm>
          <a:prstGeom prst="rect">
            <a:avLst/>
          </a:prstGeom>
        </p:spPr>
        <p:txBody>
          <a:bodyPr vert="horz" lIns="91440" tIns="45720" rIns="91440" bIns="45720" rtlCol="0" anchor="ctr">
            <a:normAutofit/>
          </a:bodyPr>
          <a:lstStyle/>
          <a:p>
            <a:pPr algn="ctr" defTabSz="914400">
              <a:spcBef>
                <a:spcPct val="0"/>
              </a:spcBef>
              <a:spcAft>
                <a:spcPts val="600"/>
              </a:spcAft>
            </a:pPr>
            <a:r>
              <a:rPr lang="en-US" sz="3000" b="0" i="0" u="none" strike="noStrike" cap="all" dirty="0">
                <a:solidFill>
                  <a:schemeClr val="tx2"/>
                </a:solidFill>
                <a:latin typeface="Arial" panose="020B0604020202020204" pitchFamily="34" charset="0"/>
                <a:ea typeface="+mj-ea"/>
                <a:cs typeface="Arial" panose="020B0604020202020204" pitchFamily="34" charset="0"/>
              </a:rPr>
              <a:t>William Penn arriving in Philadelphia </a:t>
            </a:r>
          </a:p>
        </p:txBody>
      </p:sp>
      <p:sp>
        <p:nvSpPr>
          <p:cNvPr id="15" name="Rectangle 14">
            <a:extLst>
              <a:ext uri="{FF2B5EF4-FFF2-40B4-BE49-F238E27FC236}">
                <a16:creationId xmlns:a16="http://schemas.microsoft.com/office/drawing/2014/main" id="{60A9E987-6859-4A62-922F-51B47D50D7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2" name="Picture Placeholder 2">
            <a:extLst>
              <a:ext uri="{FF2B5EF4-FFF2-40B4-BE49-F238E27FC236}">
                <a16:creationId xmlns:a16="http://schemas.microsoft.com/office/drawing/2014/main" id="{1C5E1B3A-AC62-4AB6-9A5F-426C79FC6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75" y="1223008"/>
            <a:ext cx="6266001" cy="4370537"/>
          </a:xfrm>
          <a:prstGeom prst="rect">
            <a:avLst/>
          </a:prstGeom>
        </p:spPr>
      </p:pic>
    </p:spTree>
    <p:extLst>
      <p:ext uri="{BB962C8B-B14F-4D97-AF65-F5344CB8AC3E}">
        <p14:creationId xmlns:p14="http://schemas.microsoft.com/office/powerpoint/2010/main" val="16475998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F5EB8-AB42-47FD-8F4A-176C0A4B1B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B3AE79A-6B95-44C3-B0A5-80E2F3E606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49FE10-080D-48D7-80FF-9A64D270AD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CABB58-BA2C-4863-B9AA-B14F839572A5}"/>
              </a:ext>
            </a:extLst>
          </p:cNvPr>
          <p:cNvSpPr txBox="1"/>
          <p:nvPr/>
        </p:nvSpPr>
        <p:spPr>
          <a:xfrm>
            <a:off x="7865806" y="2194560"/>
            <a:ext cx="4001729" cy="1553475"/>
          </a:xfrm>
          <a:prstGeom prst="rect">
            <a:avLst/>
          </a:prstGeom>
        </p:spPr>
        <p:txBody>
          <a:bodyPr vert="horz" lIns="91440" tIns="45720" rIns="91440" bIns="45720" rtlCol="0" anchor="ctr">
            <a:normAutofit/>
          </a:bodyPr>
          <a:lstStyle>
            <a:defPPr>
              <a:defRPr lang="en-US"/>
            </a:defPPr>
            <a:lvl1pPr algn="ctr" defTabSz="914400">
              <a:spcBef>
                <a:spcPct val="0"/>
              </a:spcBef>
              <a:spcAft>
                <a:spcPts val="600"/>
              </a:spcAft>
              <a:defRPr sz="3000" b="0" i="0" u="none" strike="noStrike" cap="all">
                <a:solidFill>
                  <a:schemeClr val="tx2"/>
                </a:solidFill>
                <a:latin typeface="Arial" panose="020B0604020202020204" pitchFamily="34" charset="0"/>
                <a:ea typeface="+mj-ea"/>
                <a:cs typeface="Arial" panose="020B0604020202020204" pitchFamily="34" charset="0"/>
              </a:defRPr>
            </a:lvl1pPr>
          </a:lstStyle>
          <a:p>
            <a:r>
              <a:rPr lang="en-US" dirty="0"/>
              <a:t>William Penn signing a treaty with the Indians </a:t>
            </a:r>
          </a:p>
        </p:txBody>
      </p:sp>
      <p:sp>
        <p:nvSpPr>
          <p:cNvPr id="15" name="Rectangle 14">
            <a:extLst>
              <a:ext uri="{FF2B5EF4-FFF2-40B4-BE49-F238E27FC236}">
                <a16:creationId xmlns:a16="http://schemas.microsoft.com/office/drawing/2014/main" id="{60A9E987-6859-4A62-922F-51B47D50D7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Placeholder 2" descr="A group of people standing in front of a crowd&#10;&#10;Description automatically generated">
            <a:extLst>
              <a:ext uri="{FF2B5EF4-FFF2-40B4-BE49-F238E27FC236}">
                <a16:creationId xmlns:a16="http://schemas.microsoft.com/office/drawing/2014/main" id="{1E9059DE-EE8C-48B9-ADC0-9BD08F6B9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75" y="1246506"/>
            <a:ext cx="6266001" cy="4323541"/>
          </a:xfrm>
          <a:prstGeom prst="rect">
            <a:avLst/>
          </a:prstGeom>
        </p:spPr>
      </p:pic>
    </p:spTree>
    <p:extLst>
      <p:ext uri="{BB962C8B-B14F-4D97-AF65-F5344CB8AC3E}">
        <p14:creationId xmlns:p14="http://schemas.microsoft.com/office/powerpoint/2010/main" val="3509141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BDE4E4-780C-409E-8979-05BCD46C9EDB}"/>
              </a:ext>
            </a:extLst>
          </p:cNvPr>
          <p:cNvSpPr>
            <a:spLocks noGrp="1"/>
          </p:cNvSpPr>
          <p:nvPr>
            <p:ph idx="1"/>
          </p:nvPr>
        </p:nvSpPr>
        <p:spPr/>
        <p:txBody>
          <a:bodyPr>
            <a:normAutofit/>
          </a:bodyPr>
          <a:lstStyle/>
          <a:p>
            <a:r>
              <a:rPr lang="en-US" dirty="0">
                <a:solidFill>
                  <a:srgbClr val="FF0000"/>
                </a:solidFill>
              </a:rPr>
              <a:t>William Penn’s land also included what is now called Delaware.</a:t>
            </a:r>
          </a:p>
          <a:p>
            <a:r>
              <a:rPr lang="en-US" dirty="0"/>
              <a:t>However, the settlers there resisted being ruled by Quakers in Philadelphia.</a:t>
            </a:r>
          </a:p>
          <a:p>
            <a:r>
              <a:rPr lang="en-US" dirty="0">
                <a:solidFill>
                  <a:srgbClr val="FF0000"/>
                </a:solidFill>
              </a:rPr>
              <a:t>The colony was eventually granted the right to form its own legislature and it became a separate colony in 1704. </a:t>
            </a:r>
          </a:p>
        </p:txBody>
      </p:sp>
      <p:sp>
        <p:nvSpPr>
          <p:cNvPr id="3" name="Title 2">
            <a:extLst>
              <a:ext uri="{FF2B5EF4-FFF2-40B4-BE49-F238E27FC236}">
                <a16:creationId xmlns:a16="http://schemas.microsoft.com/office/drawing/2014/main" id="{2928156B-CD04-4979-BD59-3BA2997B1B0C}"/>
              </a:ext>
            </a:extLst>
          </p:cNvPr>
          <p:cNvSpPr>
            <a:spLocks noGrp="1"/>
          </p:cNvSpPr>
          <p:nvPr>
            <p:ph type="title"/>
          </p:nvPr>
        </p:nvSpPr>
        <p:spPr/>
        <p:txBody>
          <a:bodyPr/>
          <a:lstStyle/>
          <a:p>
            <a:r>
              <a:rPr lang="en-US" dirty="0"/>
              <a:t>Delaware</a:t>
            </a:r>
          </a:p>
        </p:txBody>
      </p:sp>
    </p:spTree>
    <p:extLst>
      <p:ext uri="{BB962C8B-B14F-4D97-AF65-F5344CB8AC3E}">
        <p14:creationId xmlns:p14="http://schemas.microsoft.com/office/powerpoint/2010/main" val="350827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What nationality originally settled New York?</a:t>
            </a:r>
          </a:p>
          <a:p>
            <a:pPr marL="339725" indent="0">
              <a:buClr>
                <a:schemeClr val="tx2"/>
              </a:buClr>
              <a:buNone/>
            </a:pPr>
            <a:r>
              <a:rPr lang="en-US" sz="2400" dirty="0">
                <a:solidFill>
                  <a:schemeClr val="tx1">
                    <a:lumMod val="65000"/>
                    <a:lumOff val="35000"/>
                  </a:schemeClr>
                </a:solidFill>
              </a:rPr>
              <a:t>the Dutch (p. 31)</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Which nation eventually took control of New York?</a:t>
            </a:r>
          </a:p>
          <a:p>
            <a:pPr marL="339725" indent="0">
              <a:buClr>
                <a:schemeClr val="tx2"/>
              </a:buClr>
              <a:buNone/>
            </a:pPr>
            <a:r>
              <a:rPr lang="en-US" sz="2400" dirty="0">
                <a:solidFill>
                  <a:schemeClr val="tx1">
                    <a:lumMod val="65000"/>
                    <a:lumOff val="35000"/>
                  </a:schemeClr>
                </a:solidFill>
              </a:rPr>
              <a:t>England (p. 32)</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452627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F5EB8-AB42-47FD-8F4A-176C0A4B1B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B3AE79A-6B95-44C3-B0A5-80E2F3E606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49FE10-080D-48D7-80FF-9A64D270AD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F757802-5252-440D-B10B-4F601E26C4F0}"/>
              </a:ext>
            </a:extLst>
          </p:cNvPr>
          <p:cNvSpPr txBox="1"/>
          <p:nvPr/>
        </p:nvSpPr>
        <p:spPr>
          <a:xfrm>
            <a:off x="7865806" y="2194560"/>
            <a:ext cx="4001729" cy="1739347"/>
          </a:xfrm>
          <a:prstGeom prst="rect">
            <a:avLst/>
          </a:prstGeom>
        </p:spPr>
        <p:txBody>
          <a:bodyPr vert="horz" lIns="91440" tIns="45720" rIns="91440" bIns="45720" rtlCol="0" anchor="ctr">
            <a:normAutofit/>
          </a:bodyPr>
          <a:lstStyle/>
          <a:p>
            <a:pPr algn="ctr" defTabSz="914400">
              <a:spcBef>
                <a:spcPct val="0"/>
              </a:spcBef>
              <a:spcAft>
                <a:spcPts val="600"/>
              </a:spcAft>
            </a:pPr>
            <a:r>
              <a:rPr lang="en-US" sz="3000" cap="all" dirty="0">
                <a:solidFill>
                  <a:schemeClr val="tx2"/>
                </a:solidFill>
                <a:latin typeface="Arial" panose="020B0604020202020204" pitchFamily="34" charset="0"/>
                <a:ea typeface="+mj-ea"/>
                <a:cs typeface="Arial" panose="020B0604020202020204" pitchFamily="34" charset="0"/>
              </a:rPr>
              <a:t>King John signing the Magna Carta in 1215</a:t>
            </a:r>
          </a:p>
        </p:txBody>
      </p:sp>
      <p:sp>
        <p:nvSpPr>
          <p:cNvPr id="15" name="Rectangle 14">
            <a:extLst>
              <a:ext uri="{FF2B5EF4-FFF2-40B4-BE49-F238E27FC236}">
                <a16:creationId xmlns:a16="http://schemas.microsoft.com/office/drawing/2014/main" id="{60A9E987-6859-4A62-922F-51B47D50D7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2" name="Picture Placeholder 2">
            <a:extLst>
              <a:ext uri="{FF2B5EF4-FFF2-40B4-BE49-F238E27FC236}">
                <a16:creationId xmlns:a16="http://schemas.microsoft.com/office/drawing/2014/main" id="{57504A11-2E6C-4838-B72D-0D5458C331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275" y="901877"/>
            <a:ext cx="6266001" cy="5012800"/>
          </a:xfrm>
          <a:prstGeom prst="rect">
            <a:avLst/>
          </a:prstGeom>
        </p:spPr>
      </p:pic>
    </p:spTree>
    <p:extLst>
      <p:ext uri="{BB962C8B-B14F-4D97-AF65-F5344CB8AC3E}">
        <p14:creationId xmlns:p14="http://schemas.microsoft.com/office/powerpoint/2010/main" val="2392498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Describe William Penn’s relationship with the Indians.</a:t>
            </a:r>
          </a:p>
          <a:p>
            <a:pPr marL="339725" indent="0">
              <a:buClr>
                <a:schemeClr val="tx2"/>
              </a:buClr>
              <a:buNone/>
            </a:pPr>
            <a:r>
              <a:rPr lang="en-US" sz="2400" dirty="0">
                <a:solidFill>
                  <a:schemeClr val="tx1">
                    <a:lumMod val="65000"/>
                    <a:lumOff val="35000"/>
                  </a:schemeClr>
                </a:solidFill>
              </a:rPr>
              <a:t>He paid the Indians for the land the king had granted him. He made friends with them and thereby avoided the attacks that were common in other colonies. (p. 33)</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What was another name for the city of Philadelphia?</a:t>
            </a:r>
          </a:p>
          <a:p>
            <a:pPr marL="339725" indent="0">
              <a:buClr>
                <a:schemeClr val="tx2"/>
              </a:buClr>
              <a:buNone/>
            </a:pPr>
            <a:r>
              <a:rPr lang="en-US" sz="2400" dirty="0">
                <a:solidFill>
                  <a:schemeClr val="tx1">
                    <a:lumMod val="65000"/>
                    <a:lumOff val="35000"/>
                  </a:schemeClr>
                </a:solidFill>
              </a:rPr>
              <a:t>the “city of brotherly love” (p. 33)</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00768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Compare William Penn’s treatment of Indians with that of Roger Williams.</a:t>
            </a:r>
          </a:p>
          <a:p>
            <a:pPr marL="339725" indent="0">
              <a:buClr>
                <a:schemeClr val="tx2"/>
              </a:buClr>
              <a:buNone/>
            </a:pPr>
            <a:r>
              <a:rPr lang="en-US" sz="2400" dirty="0">
                <a:solidFill>
                  <a:schemeClr val="tx1">
                    <a:lumMod val="65000"/>
                    <a:lumOff val="35000"/>
                  </a:schemeClr>
                </a:solidFill>
              </a:rPr>
              <a:t>Both paid the Indians for land on which they established settlement. Both developed good relationships with neighboring tribes.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04792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Why was Pennsylvania unable to maintain the Quaker ideals that William Penn envisioned for the colony?</a:t>
            </a:r>
          </a:p>
          <a:p>
            <a:pPr marL="339725" indent="0">
              <a:buClr>
                <a:schemeClr val="tx2"/>
              </a:buClr>
              <a:buNone/>
            </a:pPr>
            <a:r>
              <a:rPr lang="en-US" sz="2400" dirty="0">
                <a:solidFill>
                  <a:schemeClr val="tx1">
                    <a:lumMod val="65000"/>
                    <a:lumOff val="35000"/>
                  </a:schemeClr>
                </a:solidFill>
              </a:rPr>
              <a:t>Because Penn allowed a diversity of religious views in his colony, he could not prevent the Quakers from becoming a minority of the population. Many of the religious ideals of the Quaker society were lost as people with other views began to dominate Pennsylvanian society.</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57854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45A2-52B1-4B07-8581-A1B77074A16F}"/>
              </a:ext>
            </a:extLst>
          </p:cNvPr>
          <p:cNvSpPr>
            <a:spLocks noGrp="1"/>
          </p:cNvSpPr>
          <p:nvPr>
            <p:ph type="title"/>
          </p:nvPr>
        </p:nvSpPr>
        <p:spPr/>
        <p:txBody>
          <a:bodyPr/>
          <a:lstStyle/>
          <a:p>
            <a:r>
              <a:rPr lang="en-US" sz="5400" dirty="0"/>
              <a:t>The Southern Colonies</a:t>
            </a:r>
          </a:p>
        </p:txBody>
      </p:sp>
      <p:sp>
        <p:nvSpPr>
          <p:cNvPr id="3" name="Text Placeholder 2">
            <a:extLst>
              <a:ext uri="{FF2B5EF4-FFF2-40B4-BE49-F238E27FC236}">
                <a16:creationId xmlns:a16="http://schemas.microsoft.com/office/drawing/2014/main" id="{F6703DD8-6C38-42EA-A59C-4154164DF9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9034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How did the Carolinas become colonies?</a:t>
            </a:r>
          </a:p>
          <a:p>
            <a:pPr marL="514350" indent="-514350">
              <a:buClr>
                <a:schemeClr val="tx2"/>
              </a:buClr>
              <a:buFont typeface="+mj-lt"/>
              <a:buAutoNum type="arabicPeriod"/>
            </a:pPr>
            <a:r>
              <a:rPr lang="en-US" dirty="0">
                <a:solidFill>
                  <a:schemeClr val="tx2"/>
                </a:solidFill>
              </a:rPr>
              <a:t>What were two purposes for the founding of Georgia?</a:t>
            </a:r>
          </a:p>
        </p:txBody>
      </p:sp>
    </p:spTree>
    <p:extLst>
      <p:ext uri="{BB962C8B-B14F-4D97-AF65-F5344CB8AC3E}">
        <p14:creationId xmlns:p14="http://schemas.microsoft.com/office/powerpoint/2010/main" val="2227335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8BEAE2-C1C6-4677-A0EF-4C89EEB4AD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86AFFB52-95C7-4702-90F8-B6CF46957408}"/>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a:xfrm>
            <a:off x="3940390" y="274826"/>
            <a:ext cx="4311219" cy="6308349"/>
          </a:xfrm>
          <a:prstGeom prst="rect">
            <a:avLst/>
          </a:prstGeom>
        </p:spPr>
      </p:pic>
      <p:sp>
        <p:nvSpPr>
          <p:cNvPr id="4" name="TextBox 3">
            <a:extLst>
              <a:ext uri="{FF2B5EF4-FFF2-40B4-BE49-F238E27FC236}">
                <a16:creationId xmlns:a16="http://schemas.microsoft.com/office/drawing/2014/main" id="{1D52E063-26F9-4CF3-A36F-4BC3DF0D6567}"/>
              </a:ext>
            </a:extLst>
          </p:cNvPr>
          <p:cNvSpPr txBox="1"/>
          <p:nvPr/>
        </p:nvSpPr>
        <p:spPr>
          <a:xfrm rot="16200000">
            <a:off x="7836588" y="5982678"/>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spTree>
    <p:extLst>
      <p:ext uri="{BB962C8B-B14F-4D97-AF65-F5344CB8AC3E}">
        <p14:creationId xmlns:p14="http://schemas.microsoft.com/office/powerpoint/2010/main" val="372163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18B4FE-5F0D-4BA1-A395-866A04203071}"/>
              </a:ext>
            </a:extLst>
          </p:cNvPr>
          <p:cNvSpPr>
            <a:spLocks noGrp="1"/>
          </p:cNvSpPr>
          <p:nvPr>
            <p:ph idx="1"/>
          </p:nvPr>
        </p:nvSpPr>
        <p:spPr/>
        <p:txBody>
          <a:bodyPr/>
          <a:lstStyle/>
          <a:p>
            <a:pPr marL="0" indent="0">
              <a:buNone/>
            </a:pPr>
            <a:r>
              <a:rPr lang="en-US" dirty="0"/>
              <a:t>The </a:t>
            </a:r>
            <a:r>
              <a:rPr lang="en-US" b="1" dirty="0"/>
              <a:t>southern</a:t>
            </a:r>
            <a:r>
              <a:rPr lang="en-US" dirty="0"/>
              <a:t> </a:t>
            </a:r>
            <a:r>
              <a:rPr lang="en-US" b="1" dirty="0"/>
              <a:t>colonies</a:t>
            </a:r>
            <a:r>
              <a:rPr lang="en-US" dirty="0"/>
              <a:t> were Virginia, Maryland, the Carolinas, and Georgia.</a:t>
            </a:r>
          </a:p>
        </p:txBody>
      </p:sp>
      <p:sp>
        <p:nvSpPr>
          <p:cNvPr id="3" name="Title 2">
            <a:extLst>
              <a:ext uri="{FF2B5EF4-FFF2-40B4-BE49-F238E27FC236}">
                <a16:creationId xmlns:a16="http://schemas.microsoft.com/office/drawing/2014/main" id="{1F8D6C0D-00C7-4F6B-B3F6-E041ED258921}"/>
              </a:ext>
            </a:extLst>
          </p:cNvPr>
          <p:cNvSpPr>
            <a:spLocks noGrp="1"/>
          </p:cNvSpPr>
          <p:nvPr>
            <p:ph type="title"/>
          </p:nvPr>
        </p:nvSpPr>
        <p:spPr/>
        <p:txBody>
          <a:bodyPr/>
          <a:lstStyle/>
          <a:p>
            <a:r>
              <a:rPr lang="en-US" dirty="0"/>
              <a:t>The Southern Colonies</a:t>
            </a:r>
          </a:p>
        </p:txBody>
      </p:sp>
    </p:spTree>
    <p:extLst>
      <p:ext uri="{BB962C8B-B14F-4D97-AF65-F5344CB8AC3E}">
        <p14:creationId xmlns:p14="http://schemas.microsoft.com/office/powerpoint/2010/main" val="258323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D546-E885-4B61-BFAB-AB82502D9E04}"/>
              </a:ext>
            </a:extLst>
          </p:cNvPr>
          <p:cNvSpPr>
            <a:spLocks noGrp="1"/>
          </p:cNvSpPr>
          <p:nvPr>
            <p:ph type="title"/>
          </p:nvPr>
        </p:nvSpPr>
        <p:spPr/>
        <p:txBody>
          <a:bodyPr/>
          <a:lstStyle/>
          <a:p>
            <a:r>
              <a:rPr lang="en-US" dirty="0"/>
              <a:t>Maryland</a:t>
            </a:r>
          </a:p>
        </p:txBody>
      </p:sp>
      <p:sp>
        <p:nvSpPr>
          <p:cNvPr id="4" name="Content Placeholder 3">
            <a:extLst>
              <a:ext uri="{FF2B5EF4-FFF2-40B4-BE49-F238E27FC236}">
                <a16:creationId xmlns:a16="http://schemas.microsoft.com/office/drawing/2014/main" id="{37F82721-3047-45E8-B644-01B79433F91E}"/>
              </a:ext>
            </a:extLst>
          </p:cNvPr>
          <p:cNvSpPr>
            <a:spLocks noGrp="1"/>
          </p:cNvSpPr>
          <p:nvPr>
            <p:ph idx="10"/>
          </p:nvPr>
        </p:nvSpPr>
        <p:spPr/>
        <p:txBody>
          <a:bodyPr>
            <a:normAutofit/>
          </a:bodyPr>
          <a:lstStyle/>
          <a:p>
            <a:r>
              <a:rPr lang="en-US" dirty="0">
                <a:solidFill>
                  <a:srgbClr val="FF0000"/>
                </a:solidFill>
              </a:rPr>
              <a:t>The first group of settlers arrived in Maryland in 1634. </a:t>
            </a:r>
          </a:p>
          <a:p>
            <a:r>
              <a:rPr lang="en-US" dirty="0">
                <a:solidFill>
                  <a:srgbClr val="FF0000"/>
                </a:solidFill>
              </a:rPr>
              <a:t>Their proprietor was </a:t>
            </a:r>
            <a:r>
              <a:rPr lang="en-US" b="1" dirty="0">
                <a:solidFill>
                  <a:srgbClr val="FF0000"/>
                </a:solidFill>
              </a:rPr>
              <a:t>Cecilius Calvert</a:t>
            </a:r>
            <a:r>
              <a:rPr lang="en-US" dirty="0">
                <a:solidFill>
                  <a:srgbClr val="FF0000"/>
                </a:solidFill>
              </a:rPr>
              <a:t>, who held the title </a:t>
            </a:r>
            <a:r>
              <a:rPr lang="en-US" b="1" dirty="0">
                <a:solidFill>
                  <a:srgbClr val="FF0000"/>
                </a:solidFill>
              </a:rPr>
              <a:t>Lord Baltimore</a:t>
            </a:r>
            <a:r>
              <a:rPr lang="en-US" dirty="0">
                <a:solidFill>
                  <a:srgbClr val="FF0000"/>
                </a:solidFill>
              </a:rPr>
              <a:t>.</a:t>
            </a:r>
          </a:p>
          <a:p>
            <a:r>
              <a:rPr lang="en-US" dirty="0">
                <a:solidFill>
                  <a:srgbClr val="FF0000"/>
                </a:solidFill>
              </a:rPr>
              <a:t>The colony’s leaders established religious toleration through the Toleration Act of 1649.</a:t>
            </a:r>
          </a:p>
        </p:txBody>
      </p:sp>
      <p:pic>
        <p:nvPicPr>
          <p:cNvPr id="5" name="Picture Placeholder 3">
            <a:extLst>
              <a:ext uri="{FF2B5EF4-FFF2-40B4-BE49-F238E27FC236}">
                <a16:creationId xmlns:a16="http://schemas.microsoft.com/office/drawing/2014/main" id="{CAD20B82-A1D5-490A-B4D1-DD08900B87C7}"/>
              </a:ext>
            </a:extLst>
          </p:cNvPr>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0" y="1819275"/>
            <a:ext cx="4845050" cy="5038725"/>
          </a:xfrm>
          <a:prstGeom prst="rect">
            <a:avLst/>
          </a:prstGeom>
        </p:spPr>
      </p:pic>
      <p:sp>
        <p:nvSpPr>
          <p:cNvPr id="7" name="TextBox 6">
            <a:extLst>
              <a:ext uri="{FF2B5EF4-FFF2-40B4-BE49-F238E27FC236}">
                <a16:creationId xmlns:a16="http://schemas.microsoft.com/office/drawing/2014/main" id="{42B27830-32F5-4B48-BB7A-70388C59041E}"/>
              </a:ext>
            </a:extLst>
          </p:cNvPr>
          <p:cNvSpPr txBox="1"/>
          <p:nvPr/>
        </p:nvSpPr>
        <p:spPr>
          <a:xfrm>
            <a:off x="-1" y="5956801"/>
            <a:ext cx="2626244"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Cecilius Calvert</a:t>
            </a:r>
          </a:p>
        </p:txBody>
      </p:sp>
    </p:spTree>
    <p:extLst>
      <p:ext uri="{BB962C8B-B14F-4D97-AF65-F5344CB8AC3E}">
        <p14:creationId xmlns:p14="http://schemas.microsoft.com/office/powerpoint/2010/main" val="34734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ED679-B711-4D03-B1EF-59CAB3BCDE2C}"/>
              </a:ext>
            </a:extLst>
          </p:cNvPr>
          <p:cNvSpPr>
            <a:spLocks noGrp="1"/>
          </p:cNvSpPr>
          <p:nvPr>
            <p:ph type="title"/>
          </p:nvPr>
        </p:nvSpPr>
        <p:spPr/>
        <p:txBody>
          <a:bodyPr/>
          <a:lstStyle/>
          <a:p>
            <a:r>
              <a:rPr lang="en-US" dirty="0"/>
              <a:t>The Carolinas</a:t>
            </a:r>
          </a:p>
        </p:txBody>
      </p:sp>
      <p:pic>
        <p:nvPicPr>
          <p:cNvPr id="6" name="Picture Placeholder 5" descr="A person in a dark room&#10;&#10;Description automatically generated">
            <a:extLst>
              <a:ext uri="{FF2B5EF4-FFF2-40B4-BE49-F238E27FC236}">
                <a16:creationId xmlns:a16="http://schemas.microsoft.com/office/drawing/2014/main" id="{8CA6A66F-2660-4A16-872B-74A58A163515}"/>
              </a:ext>
            </a:extLst>
          </p:cNvPr>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A3A73314-A3DB-4D6B-96BD-DF6CD5BA8DBD}"/>
              </a:ext>
            </a:extLst>
          </p:cNvPr>
          <p:cNvSpPr>
            <a:spLocks noGrp="1"/>
          </p:cNvSpPr>
          <p:nvPr>
            <p:ph idx="10"/>
          </p:nvPr>
        </p:nvSpPr>
        <p:spPr/>
        <p:txBody>
          <a:bodyPr/>
          <a:lstStyle/>
          <a:p>
            <a:r>
              <a:rPr lang="en-US" dirty="0">
                <a:solidFill>
                  <a:srgbClr val="FF0000"/>
                </a:solidFill>
              </a:rPr>
              <a:t>In 1663, the English king, Charles II, gave the land between Virginia and Spanish Florida to eight noblemen.</a:t>
            </a:r>
          </a:p>
          <a:p>
            <a:r>
              <a:rPr lang="en-US" dirty="0">
                <a:solidFill>
                  <a:srgbClr val="FF0000"/>
                </a:solidFill>
              </a:rPr>
              <a:t>Two areas of settlement emerged: the area to the north and the area to the south at a harbor settlement named Charles Town.</a:t>
            </a:r>
          </a:p>
        </p:txBody>
      </p:sp>
      <p:sp>
        <p:nvSpPr>
          <p:cNvPr id="8" name="TextBox 7">
            <a:extLst>
              <a:ext uri="{FF2B5EF4-FFF2-40B4-BE49-F238E27FC236}">
                <a16:creationId xmlns:a16="http://schemas.microsoft.com/office/drawing/2014/main" id="{C53C5A79-75DF-4A2D-B809-1471A9B97633}"/>
              </a:ext>
            </a:extLst>
          </p:cNvPr>
          <p:cNvSpPr txBox="1"/>
          <p:nvPr/>
        </p:nvSpPr>
        <p:spPr>
          <a:xfrm>
            <a:off x="-1" y="5956801"/>
            <a:ext cx="1765006"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Charles II</a:t>
            </a:r>
          </a:p>
        </p:txBody>
      </p:sp>
    </p:spTree>
    <p:extLst>
      <p:ext uri="{BB962C8B-B14F-4D97-AF65-F5344CB8AC3E}">
        <p14:creationId xmlns:p14="http://schemas.microsoft.com/office/powerpoint/2010/main" val="1376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ED679-B711-4D03-B1EF-59CAB3BCDE2C}"/>
              </a:ext>
            </a:extLst>
          </p:cNvPr>
          <p:cNvSpPr>
            <a:spLocks noGrp="1"/>
          </p:cNvSpPr>
          <p:nvPr>
            <p:ph type="title"/>
          </p:nvPr>
        </p:nvSpPr>
        <p:spPr/>
        <p:txBody>
          <a:bodyPr/>
          <a:lstStyle/>
          <a:p>
            <a:r>
              <a:rPr lang="en-US" dirty="0"/>
              <a:t>The Carolinas</a:t>
            </a:r>
          </a:p>
        </p:txBody>
      </p:sp>
      <p:pic>
        <p:nvPicPr>
          <p:cNvPr id="6" name="Picture Placeholder 5" descr="A person in a dark room&#10;&#10;Description automatically generated">
            <a:extLst>
              <a:ext uri="{FF2B5EF4-FFF2-40B4-BE49-F238E27FC236}">
                <a16:creationId xmlns:a16="http://schemas.microsoft.com/office/drawing/2014/main" id="{8CA6A66F-2660-4A16-872B-74A58A163515}"/>
              </a:ext>
            </a:extLst>
          </p:cNvPr>
          <p:cNvPicPr>
            <a:picLocks noGrp="1" noChangeAspect="1"/>
          </p:cNvPicPr>
          <p:nvPr>
            <p:ph type="pic" idx="1"/>
          </p:nvPr>
        </p:nvPicPr>
        <p:blipFill>
          <a:blip r:embed="rId3" cstate="hqprint">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A3A73314-A3DB-4D6B-96BD-DF6CD5BA8DBD}"/>
              </a:ext>
            </a:extLst>
          </p:cNvPr>
          <p:cNvSpPr>
            <a:spLocks noGrp="1"/>
          </p:cNvSpPr>
          <p:nvPr>
            <p:ph idx="10"/>
          </p:nvPr>
        </p:nvSpPr>
        <p:spPr/>
        <p:txBody>
          <a:bodyPr/>
          <a:lstStyle/>
          <a:p>
            <a:r>
              <a:rPr lang="en-US" dirty="0"/>
              <a:t>In 1719, South Carolina became a royal colony. </a:t>
            </a:r>
          </a:p>
          <a:p>
            <a:r>
              <a:rPr lang="en-US" dirty="0"/>
              <a:t>Proprietors continued to rule North Carolina until 1729, when it, too, became a royal colony.</a:t>
            </a:r>
          </a:p>
        </p:txBody>
      </p:sp>
      <p:sp>
        <p:nvSpPr>
          <p:cNvPr id="8" name="TextBox 7">
            <a:extLst>
              <a:ext uri="{FF2B5EF4-FFF2-40B4-BE49-F238E27FC236}">
                <a16:creationId xmlns:a16="http://schemas.microsoft.com/office/drawing/2014/main" id="{C53C5A79-75DF-4A2D-B809-1471A9B97633}"/>
              </a:ext>
            </a:extLst>
          </p:cNvPr>
          <p:cNvSpPr txBox="1"/>
          <p:nvPr/>
        </p:nvSpPr>
        <p:spPr>
          <a:xfrm>
            <a:off x="-1" y="5956801"/>
            <a:ext cx="1765006"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Charles II</a:t>
            </a:r>
          </a:p>
        </p:txBody>
      </p:sp>
    </p:spTree>
    <p:extLst>
      <p:ext uri="{BB962C8B-B14F-4D97-AF65-F5344CB8AC3E}">
        <p14:creationId xmlns:p14="http://schemas.microsoft.com/office/powerpoint/2010/main" val="413217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1B58313-63BC-4776-A6DB-1BF30DB9FCC3}"/>
              </a:ext>
            </a:extLst>
          </p:cNvPr>
          <p:cNvSpPr>
            <a:spLocks noGrp="1"/>
          </p:cNvSpPr>
          <p:nvPr>
            <p:ph idx="1"/>
          </p:nvPr>
        </p:nvSpPr>
        <p:spPr/>
        <p:txBody>
          <a:bodyPr>
            <a:normAutofit/>
          </a:bodyPr>
          <a:lstStyle/>
          <a:p>
            <a:r>
              <a:rPr lang="en-US" dirty="0">
                <a:solidFill>
                  <a:srgbClr val="FF0000"/>
                </a:solidFill>
              </a:rPr>
              <a:t>Religious freedom also became a powerful force in attracting settlers to America.</a:t>
            </a:r>
          </a:p>
          <a:p>
            <a:pPr lvl="1"/>
            <a:r>
              <a:rPr lang="en-US" dirty="0"/>
              <a:t>Many were frustrated by the </a:t>
            </a:r>
            <a:r>
              <a:rPr lang="en-US" b="1" dirty="0"/>
              <a:t>Church of England</a:t>
            </a:r>
            <a:r>
              <a:rPr lang="en-US" dirty="0"/>
              <a:t>.</a:t>
            </a:r>
          </a:p>
          <a:p>
            <a:r>
              <a:rPr lang="en-US" dirty="0"/>
              <a:t>One other reason some settlers came to America was a longing for adventure.</a:t>
            </a:r>
          </a:p>
        </p:txBody>
      </p:sp>
      <p:sp>
        <p:nvSpPr>
          <p:cNvPr id="2" name="Title 1">
            <a:extLst>
              <a:ext uri="{FF2B5EF4-FFF2-40B4-BE49-F238E27FC236}">
                <a16:creationId xmlns:a16="http://schemas.microsoft.com/office/drawing/2014/main" id="{22B4E281-915D-44E0-A57E-A837D8B6AFB7}"/>
              </a:ext>
            </a:extLst>
          </p:cNvPr>
          <p:cNvSpPr>
            <a:spLocks noGrp="1"/>
          </p:cNvSpPr>
          <p:nvPr>
            <p:ph type="title"/>
          </p:nvPr>
        </p:nvSpPr>
        <p:spPr/>
        <p:txBody>
          <a:bodyPr/>
          <a:lstStyle/>
          <a:p>
            <a:r>
              <a:rPr lang="en-US" dirty="0"/>
              <a:t>Why the English came</a:t>
            </a:r>
          </a:p>
        </p:txBody>
      </p:sp>
    </p:spTree>
    <p:extLst>
      <p:ext uri="{BB962C8B-B14F-4D97-AF65-F5344CB8AC3E}">
        <p14:creationId xmlns:p14="http://schemas.microsoft.com/office/powerpoint/2010/main" val="305345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65E4AD-8C27-4692-ABA1-92905E67FDF8}"/>
              </a:ext>
            </a:extLst>
          </p:cNvPr>
          <p:cNvSpPr>
            <a:spLocks noGrp="1"/>
          </p:cNvSpPr>
          <p:nvPr>
            <p:ph idx="10"/>
          </p:nvPr>
        </p:nvSpPr>
        <p:spPr/>
        <p:txBody>
          <a:bodyPr>
            <a:normAutofit/>
          </a:bodyPr>
          <a:lstStyle/>
          <a:p>
            <a:r>
              <a:rPr lang="en-US" dirty="0"/>
              <a:t>Settlement of this southernmost colony of British North America did not begin until 1733.</a:t>
            </a:r>
          </a:p>
          <a:p>
            <a:r>
              <a:rPr lang="en-US" dirty="0">
                <a:solidFill>
                  <a:srgbClr val="FF0000"/>
                </a:solidFill>
              </a:rPr>
              <a:t>The British established Georgia: </a:t>
            </a:r>
          </a:p>
          <a:p>
            <a:pPr lvl="1"/>
            <a:r>
              <a:rPr lang="en-US" dirty="0">
                <a:solidFill>
                  <a:srgbClr val="FF0000"/>
                </a:solidFill>
              </a:rPr>
              <a:t>to create a military buffer against Spanish Florida.</a:t>
            </a:r>
          </a:p>
          <a:p>
            <a:pPr lvl="1"/>
            <a:r>
              <a:rPr lang="en-US" dirty="0">
                <a:solidFill>
                  <a:srgbClr val="FF0000"/>
                </a:solidFill>
              </a:rPr>
              <a:t>to provide a colony where debtors, who often languished in English jails, could start a new life.</a:t>
            </a:r>
          </a:p>
        </p:txBody>
      </p:sp>
      <p:sp>
        <p:nvSpPr>
          <p:cNvPr id="7" name="Title 6">
            <a:extLst>
              <a:ext uri="{FF2B5EF4-FFF2-40B4-BE49-F238E27FC236}">
                <a16:creationId xmlns:a16="http://schemas.microsoft.com/office/drawing/2014/main" id="{6EC05892-6E14-45B8-ABF9-53F02F7A21DA}"/>
              </a:ext>
            </a:extLst>
          </p:cNvPr>
          <p:cNvSpPr>
            <a:spLocks noGrp="1"/>
          </p:cNvSpPr>
          <p:nvPr>
            <p:ph type="title"/>
          </p:nvPr>
        </p:nvSpPr>
        <p:spPr/>
        <p:txBody>
          <a:bodyPr/>
          <a:lstStyle/>
          <a:p>
            <a:r>
              <a:rPr lang="en-US" dirty="0"/>
              <a:t>Georgia</a:t>
            </a:r>
          </a:p>
        </p:txBody>
      </p:sp>
      <p:sp>
        <p:nvSpPr>
          <p:cNvPr id="19" name="TextBox 18">
            <a:extLst>
              <a:ext uri="{FF2B5EF4-FFF2-40B4-BE49-F238E27FC236}">
                <a16:creationId xmlns:a16="http://schemas.microsoft.com/office/drawing/2014/main" id="{C1CCA032-76EE-45E7-82E3-6B380DA1A647}"/>
              </a:ext>
            </a:extLst>
          </p:cNvPr>
          <p:cNvSpPr txBox="1"/>
          <p:nvPr/>
        </p:nvSpPr>
        <p:spPr>
          <a:xfrm>
            <a:off x="-1" y="5956801"/>
            <a:ext cx="3009016"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James Oglethorpe</a:t>
            </a:r>
          </a:p>
        </p:txBody>
      </p:sp>
    </p:spTree>
    <p:extLst>
      <p:ext uri="{BB962C8B-B14F-4D97-AF65-F5344CB8AC3E}">
        <p14:creationId xmlns:p14="http://schemas.microsoft.com/office/powerpoint/2010/main" val="2316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65E4AD-8C27-4692-ABA1-92905E67FDF8}"/>
              </a:ext>
            </a:extLst>
          </p:cNvPr>
          <p:cNvSpPr>
            <a:spLocks noGrp="1"/>
          </p:cNvSpPr>
          <p:nvPr>
            <p:ph idx="10"/>
          </p:nvPr>
        </p:nvSpPr>
        <p:spPr/>
        <p:txBody>
          <a:bodyPr>
            <a:normAutofit/>
          </a:bodyPr>
          <a:lstStyle/>
          <a:p>
            <a:r>
              <a:rPr lang="en-US" dirty="0">
                <a:solidFill>
                  <a:srgbClr val="FF0000"/>
                </a:solidFill>
              </a:rPr>
              <a:t>Georgia’s founder, James Oglethorpe, wanted to focus more on reforming prisoners than on punishing them.</a:t>
            </a:r>
          </a:p>
        </p:txBody>
      </p:sp>
      <p:sp>
        <p:nvSpPr>
          <p:cNvPr id="7" name="Title 6">
            <a:extLst>
              <a:ext uri="{FF2B5EF4-FFF2-40B4-BE49-F238E27FC236}">
                <a16:creationId xmlns:a16="http://schemas.microsoft.com/office/drawing/2014/main" id="{6EC05892-6E14-45B8-ABF9-53F02F7A21DA}"/>
              </a:ext>
            </a:extLst>
          </p:cNvPr>
          <p:cNvSpPr>
            <a:spLocks noGrp="1"/>
          </p:cNvSpPr>
          <p:nvPr>
            <p:ph type="title"/>
          </p:nvPr>
        </p:nvSpPr>
        <p:spPr/>
        <p:txBody>
          <a:bodyPr/>
          <a:lstStyle/>
          <a:p>
            <a:r>
              <a:rPr lang="en-US" dirty="0"/>
              <a:t>Georgia</a:t>
            </a:r>
          </a:p>
        </p:txBody>
      </p:sp>
      <p:sp>
        <p:nvSpPr>
          <p:cNvPr id="19" name="TextBox 18">
            <a:extLst>
              <a:ext uri="{FF2B5EF4-FFF2-40B4-BE49-F238E27FC236}">
                <a16:creationId xmlns:a16="http://schemas.microsoft.com/office/drawing/2014/main" id="{C1CCA032-76EE-45E7-82E3-6B380DA1A647}"/>
              </a:ext>
            </a:extLst>
          </p:cNvPr>
          <p:cNvSpPr txBox="1"/>
          <p:nvPr/>
        </p:nvSpPr>
        <p:spPr>
          <a:xfrm>
            <a:off x="-1" y="5956801"/>
            <a:ext cx="3009016"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James Oglethorpe</a:t>
            </a:r>
          </a:p>
        </p:txBody>
      </p:sp>
    </p:spTree>
    <p:extLst>
      <p:ext uri="{BB962C8B-B14F-4D97-AF65-F5344CB8AC3E}">
        <p14:creationId xmlns:p14="http://schemas.microsoft.com/office/powerpoint/2010/main" val="104784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222B97-FB06-43C8-B331-7CE13653221A}"/>
              </a:ext>
            </a:extLst>
          </p:cNvPr>
          <p:cNvSpPr>
            <a:spLocks noGrp="1"/>
          </p:cNvSpPr>
          <p:nvPr>
            <p:ph idx="1"/>
          </p:nvPr>
        </p:nvSpPr>
        <p:spPr/>
        <p:txBody>
          <a:bodyPr>
            <a:normAutofit/>
          </a:bodyPr>
          <a:lstStyle/>
          <a:p>
            <a:r>
              <a:rPr lang="en-US" dirty="0">
                <a:solidFill>
                  <a:srgbClr val="FF0000"/>
                </a:solidFill>
              </a:rPr>
              <a:t>Individualism: Americans value self-reliance and self-determination</a:t>
            </a:r>
            <a:r>
              <a:rPr lang="en-US" dirty="0"/>
              <a:t>. They value and celebrate the accomplishments of individuals like Smith, Bradford, Winthrop, Williams, Calvert, Penn, and Oglethorpe.</a:t>
            </a:r>
          </a:p>
          <a:p>
            <a:r>
              <a:rPr lang="en-US" dirty="0">
                <a:solidFill>
                  <a:srgbClr val="FF0000"/>
                </a:solidFill>
              </a:rPr>
              <a:t>Freedom: Americans value self-government and the liberty to worship freely.</a:t>
            </a:r>
          </a:p>
          <a:p>
            <a:r>
              <a:rPr lang="en-US" dirty="0">
                <a:solidFill>
                  <a:srgbClr val="FF0000"/>
                </a:solidFill>
              </a:rPr>
              <a:t>Growth: Americans are willing to invest hard work and endure difficulties to establish and expand their position in the world.</a:t>
            </a:r>
          </a:p>
        </p:txBody>
      </p:sp>
      <p:sp>
        <p:nvSpPr>
          <p:cNvPr id="2" name="Title 1">
            <a:extLst>
              <a:ext uri="{FF2B5EF4-FFF2-40B4-BE49-F238E27FC236}">
                <a16:creationId xmlns:a16="http://schemas.microsoft.com/office/drawing/2014/main" id="{8EF6258E-003C-419A-B0C6-8E16918F01CD}"/>
              </a:ext>
            </a:extLst>
          </p:cNvPr>
          <p:cNvSpPr>
            <a:spLocks noGrp="1"/>
          </p:cNvSpPr>
          <p:nvPr>
            <p:ph type="title"/>
          </p:nvPr>
        </p:nvSpPr>
        <p:spPr/>
        <p:txBody>
          <a:bodyPr/>
          <a:lstStyle/>
          <a:p>
            <a:r>
              <a:rPr lang="en-US" dirty="0"/>
              <a:t>The Emerging America</a:t>
            </a:r>
          </a:p>
        </p:txBody>
      </p:sp>
    </p:spTree>
    <p:extLst>
      <p:ext uri="{BB962C8B-B14F-4D97-AF65-F5344CB8AC3E}">
        <p14:creationId xmlns:p14="http://schemas.microsoft.com/office/powerpoint/2010/main" val="343060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222B97-FB06-43C8-B331-7CE13653221A}"/>
              </a:ext>
            </a:extLst>
          </p:cNvPr>
          <p:cNvSpPr>
            <a:spLocks noGrp="1"/>
          </p:cNvSpPr>
          <p:nvPr>
            <p:ph idx="1"/>
          </p:nvPr>
        </p:nvSpPr>
        <p:spPr/>
        <p:txBody>
          <a:bodyPr>
            <a:normAutofit/>
          </a:bodyPr>
          <a:lstStyle/>
          <a:p>
            <a:r>
              <a:rPr lang="en-US" dirty="0">
                <a:solidFill>
                  <a:srgbClr val="FF0000"/>
                </a:solidFill>
              </a:rPr>
              <a:t>Equality: Some Americans value providing people with equal opportunities. </a:t>
            </a:r>
            <a:r>
              <a:rPr lang="en-US" dirty="0"/>
              <a:t>Unfortunately, this did not apply to slaves. From early colonization, America has endured a slow and torturous climb toward equality.</a:t>
            </a:r>
          </a:p>
        </p:txBody>
      </p:sp>
      <p:sp>
        <p:nvSpPr>
          <p:cNvPr id="2" name="Title 1">
            <a:extLst>
              <a:ext uri="{FF2B5EF4-FFF2-40B4-BE49-F238E27FC236}">
                <a16:creationId xmlns:a16="http://schemas.microsoft.com/office/drawing/2014/main" id="{8EF6258E-003C-419A-B0C6-8E16918F01CD}"/>
              </a:ext>
            </a:extLst>
          </p:cNvPr>
          <p:cNvSpPr>
            <a:spLocks noGrp="1"/>
          </p:cNvSpPr>
          <p:nvPr>
            <p:ph type="title"/>
          </p:nvPr>
        </p:nvSpPr>
        <p:spPr/>
        <p:txBody>
          <a:bodyPr/>
          <a:lstStyle/>
          <a:p>
            <a:r>
              <a:rPr lang="en-US" dirty="0"/>
              <a:t>The Emerging America</a:t>
            </a:r>
          </a:p>
        </p:txBody>
      </p:sp>
    </p:spTree>
    <p:extLst>
      <p:ext uri="{BB962C8B-B14F-4D97-AF65-F5344CB8AC3E}">
        <p14:creationId xmlns:p14="http://schemas.microsoft.com/office/powerpoint/2010/main" val="287422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Who was the proprietor of Maryland?</a:t>
            </a:r>
          </a:p>
          <a:p>
            <a:pPr marL="339725" indent="0">
              <a:buClr>
                <a:schemeClr val="tx2"/>
              </a:buClr>
              <a:buNone/>
            </a:pPr>
            <a:r>
              <a:rPr lang="en-US" sz="2400" dirty="0">
                <a:solidFill>
                  <a:schemeClr val="tx1">
                    <a:lumMod val="65000"/>
                    <a:lumOff val="35000"/>
                  </a:schemeClr>
                </a:solidFill>
              </a:rPr>
              <a:t>Cecilius Calvert or Lord Baltimore (p. 34)</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What was the religious motive in planting the Maryland colony?</a:t>
            </a:r>
          </a:p>
          <a:p>
            <a:pPr marL="339725" indent="0">
              <a:buClr>
                <a:schemeClr val="tx2"/>
              </a:buClr>
              <a:buNone/>
            </a:pPr>
            <a:r>
              <a:rPr lang="en-US" sz="2400" dirty="0">
                <a:solidFill>
                  <a:schemeClr val="tx1">
                    <a:lumMod val="65000"/>
                    <a:lumOff val="35000"/>
                  </a:schemeClr>
                </a:solidFill>
              </a:rPr>
              <a:t>to provide a refuge for English Catholics (p. 34)</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5492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What were the two purposes the British had in founding Georgia?</a:t>
            </a:r>
          </a:p>
          <a:p>
            <a:pPr marL="339725" indent="0">
              <a:buClr>
                <a:schemeClr val="tx2"/>
              </a:buClr>
              <a:buNone/>
            </a:pPr>
            <a:r>
              <a:rPr lang="en-US" sz="2400" dirty="0">
                <a:solidFill>
                  <a:schemeClr val="tx1">
                    <a:lumMod val="65000"/>
                    <a:lumOff val="35000"/>
                  </a:schemeClr>
                </a:solidFill>
              </a:rPr>
              <a:t>to provide a military buffer against Spanish Florida; to be a colony where debtors could start a new life (p. 35)</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25269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Analyze the entry from John Wesley’s journal and the information provided about the </a:t>
            </a:r>
            <a:r>
              <a:rPr lang="en-US" sz="2400" dirty="0" err="1">
                <a:solidFill>
                  <a:schemeClr val="tx2"/>
                </a:solidFill>
              </a:rPr>
              <a:t>Wesleys</a:t>
            </a:r>
            <a:r>
              <a:rPr lang="en-US" sz="2400" dirty="0">
                <a:solidFill>
                  <a:schemeClr val="tx2"/>
                </a:solidFill>
              </a:rPr>
              <a:t>. Why are their experiences so unusual?</a:t>
            </a:r>
          </a:p>
          <a:p>
            <a:pPr marL="339725" indent="0">
              <a:buClr>
                <a:schemeClr val="tx2"/>
              </a:buClr>
              <a:buNone/>
            </a:pPr>
            <a:r>
              <a:rPr lang="en-US" sz="2400" dirty="0">
                <a:solidFill>
                  <a:schemeClr val="tx1">
                    <a:lumMod val="65000"/>
                    <a:lumOff val="35000"/>
                  </a:schemeClr>
                </a:solidFill>
              </a:rPr>
              <a:t>Both brothers were unconverted at the time they came to America to minister. Furthermore, the Moravians ministered to them by providing an example of kindness and courage.</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0125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Using the four core values of individualism, freedom, growth, and equality, briefly describe the emerging America revealed in this chapter.</a:t>
            </a:r>
          </a:p>
          <a:p>
            <a:pPr marL="339725" indent="0">
              <a:buClr>
                <a:schemeClr val="tx2"/>
              </a:buClr>
              <a:buNone/>
            </a:pPr>
            <a:r>
              <a:rPr lang="en-US" sz="2400" dirty="0">
                <a:solidFill>
                  <a:schemeClr val="tx1">
                    <a:lumMod val="65000"/>
                    <a:lumOff val="35000"/>
                  </a:schemeClr>
                </a:solidFill>
              </a:rPr>
              <a:t>Individualism: Americans value self-reliance and self-determination. They value and celebrate the accomplishments of individuals like Smith, Bradford, Winthrop, Williams, Calvert, Penn, and Oglethorpe.</a:t>
            </a:r>
          </a:p>
          <a:p>
            <a:pPr marL="339725" indent="0">
              <a:buClr>
                <a:schemeClr val="tx2"/>
              </a:buClr>
              <a:buNone/>
            </a:pPr>
            <a:r>
              <a:rPr lang="en-US" sz="2400" dirty="0">
                <a:solidFill>
                  <a:schemeClr val="tx1">
                    <a:lumMod val="65000"/>
                    <a:lumOff val="35000"/>
                  </a:schemeClr>
                </a:solidFill>
              </a:rPr>
              <a:t>Freedom: Americans value self-government and the liberty to worship freely.</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32673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marL="339725" indent="0">
              <a:buClr>
                <a:schemeClr val="tx2"/>
              </a:buClr>
              <a:buNone/>
            </a:pPr>
            <a:r>
              <a:rPr lang="en-US" sz="2400" dirty="0">
                <a:solidFill>
                  <a:schemeClr val="tx1">
                    <a:lumMod val="65000"/>
                    <a:lumOff val="35000"/>
                  </a:schemeClr>
                </a:solidFill>
              </a:rPr>
              <a:t>Growth: Americans are willing to invest hard work and endure difficulties to establish and expand their position in the world.</a:t>
            </a:r>
          </a:p>
          <a:p>
            <a:pPr marL="339725" indent="0">
              <a:buClr>
                <a:schemeClr val="tx2"/>
              </a:buClr>
              <a:buNone/>
            </a:pPr>
            <a:r>
              <a:rPr lang="en-US" sz="2400" dirty="0">
                <a:solidFill>
                  <a:schemeClr val="tx1">
                    <a:lumMod val="65000"/>
                    <a:lumOff val="35000"/>
                  </a:schemeClr>
                </a:solidFill>
              </a:rPr>
              <a:t>Equality: Some Americans value providing people with equal opportunities. Unfortunately, this did not apply to slaves. From early colonization, America has endured a slow and torturous climb toward equality.</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08538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562144"/>
          </a:xfrm>
        </p:spPr>
        <p:txBody>
          <a:bodyPr>
            <a:normAutofit/>
          </a:bodyPr>
          <a:lstStyle/>
          <a:p>
            <a:r>
              <a:rPr lang="en-US" dirty="0"/>
              <a:t>Church of England</a:t>
            </a:r>
          </a:p>
          <a:p>
            <a:r>
              <a:rPr lang="en-US" dirty="0"/>
              <a:t>headrights</a:t>
            </a:r>
          </a:p>
          <a:p>
            <a:r>
              <a:rPr lang="en-US" dirty="0"/>
              <a:t>indenture</a:t>
            </a:r>
          </a:p>
          <a:p>
            <a:r>
              <a:rPr lang="en-US" dirty="0"/>
              <a:t>joint-stock companies</a:t>
            </a:r>
          </a:p>
          <a:p>
            <a:r>
              <a:rPr lang="en-US" dirty="0"/>
              <a:t>Jamestown</a:t>
            </a:r>
          </a:p>
          <a:p>
            <a:r>
              <a:rPr lang="en-US" dirty="0"/>
              <a:t>Pocahontas</a:t>
            </a:r>
          </a:p>
          <a:p>
            <a:r>
              <a:rPr lang="en-US" dirty="0"/>
              <a:t>John Smith</a:t>
            </a:r>
          </a:p>
          <a:p>
            <a:r>
              <a:rPr lang="en-US" dirty="0"/>
              <a:t>starving time</a:t>
            </a:r>
          </a:p>
          <a:p>
            <a:r>
              <a:rPr lang="en-US" dirty="0"/>
              <a:t>House of Burgesses</a:t>
            </a:r>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79"/>
            <a:ext cx="5341099" cy="4562143"/>
          </a:xfrm>
        </p:spPr>
        <p:txBody>
          <a:bodyPr>
            <a:normAutofit/>
          </a:bodyPr>
          <a:lstStyle/>
          <a:p>
            <a:r>
              <a:rPr lang="en-US" dirty="0"/>
              <a:t>charter colony</a:t>
            </a:r>
          </a:p>
          <a:p>
            <a:r>
              <a:rPr lang="en-US" dirty="0"/>
              <a:t>proprietary (colony)</a:t>
            </a:r>
          </a:p>
          <a:p>
            <a:r>
              <a:rPr lang="en-US" dirty="0"/>
              <a:t>royal colony</a:t>
            </a:r>
          </a:p>
          <a:p>
            <a:r>
              <a:rPr lang="en-US" dirty="0"/>
              <a:t>Middle Passage</a:t>
            </a:r>
          </a:p>
          <a:p>
            <a:r>
              <a:rPr lang="en-US" dirty="0"/>
              <a:t>New England</a:t>
            </a:r>
          </a:p>
          <a:p>
            <a:r>
              <a:rPr lang="en-US" i="1" dirty="0"/>
              <a:t>Mayflower</a:t>
            </a:r>
          </a:p>
          <a:p>
            <a:r>
              <a:rPr lang="en-US" dirty="0"/>
              <a:t>Pilgrims</a:t>
            </a:r>
          </a:p>
          <a:p>
            <a:r>
              <a:rPr lang="en-US" dirty="0"/>
              <a:t>Puritans</a:t>
            </a:r>
          </a:p>
          <a:p>
            <a:r>
              <a:rPr lang="en-US" dirty="0"/>
              <a:t>Separatists</a:t>
            </a:r>
          </a:p>
        </p:txBody>
      </p:sp>
    </p:spTree>
    <p:extLst>
      <p:ext uri="{BB962C8B-B14F-4D97-AF65-F5344CB8AC3E}">
        <p14:creationId xmlns:p14="http://schemas.microsoft.com/office/powerpoint/2010/main" val="48778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List five reasons why the English and others came to America.</a:t>
            </a:r>
          </a:p>
          <a:p>
            <a:pPr marL="339725" indent="0">
              <a:buClr>
                <a:schemeClr val="tx2"/>
              </a:buClr>
              <a:buNone/>
            </a:pPr>
            <a:r>
              <a:rPr lang="en-US" sz="2400" dirty="0">
                <a:solidFill>
                  <a:schemeClr val="tx1">
                    <a:lumMod val="65000"/>
                    <a:lumOff val="35000"/>
                  </a:schemeClr>
                </a:solidFill>
              </a:rPr>
              <a:t>riches, land, political freedom, religious freedom, adventure (p. 20)</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What political document guaranteed certain basic rights to some Englishmen?</a:t>
            </a:r>
          </a:p>
          <a:p>
            <a:pPr marL="339725" indent="0">
              <a:buClr>
                <a:schemeClr val="tx2"/>
              </a:buClr>
              <a:buNone/>
            </a:pPr>
            <a:r>
              <a:rPr lang="en-US" sz="2400" dirty="0">
                <a:solidFill>
                  <a:schemeClr val="tx1">
                    <a:lumMod val="65000"/>
                    <a:lumOff val="35000"/>
                  </a:schemeClr>
                </a:solidFill>
              </a:rPr>
              <a:t>Magna Carta (p. 20)</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55780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562144"/>
          </a:xfrm>
        </p:spPr>
        <p:txBody>
          <a:bodyPr>
            <a:normAutofit/>
          </a:bodyPr>
          <a:lstStyle/>
          <a:p>
            <a:r>
              <a:rPr lang="en-US" dirty="0"/>
              <a:t>Mayflower Compact</a:t>
            </a:r>
          </a:p>
          <a:p>
            <a:r>
              <a:rPr lang="en-US" dirty="0"/>
              <a:t>William Bradford</a:t>
            </a:r>
          </a:p>
          <a:p>
            <a:r>
              <a:rPr lang="en-US" dirty="0"/>
              <a:t>Squanto</a:t>
            </a:r>
          </a:p>
          <a:p>
            <a:r>
              <a:rPr lang="en-US" dirty="0"/>
              <a:t>John Winthrop</a:t>
            </a:r>
          </a:p>
          <a:p>
            <a:r>
              <a:rPr lang="en-US" dirty="0"/>
              <a:t>covenant</a:t>
            </a:r>
          </a:p>
          <a:p>
            <a:r>
              <a:rPr lang="en-US" dirty="0"/>
              <a:t>Harvard College</a:t>
            </a:r>
          </a:p>
          <a:p>
            <a:r>
              <a:rPr lang="en-US" dirty="0"/>
              <a:t>Roger Williams</a:t>
            </a:r>
          </a:p>
          <a:p>
            <a:r>
              <a:rPr lang="en-US" dirty="0"/>
              <a:t>Anne Hutchinson</a:t>
            </a:r>
          </a:p>
          <a:p>
            <a:r>
              <a:rPr lang="en-US" dirty="0"/>
              <a:t>middle colonies</a:t>
            </a:r>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79"/>
            <a:ext cx="5341099" cy="4562143"/>
          </a:xfrm>
        </p:spPr>
        <p:txBody>
          <a:bodyPr>
            <a:normAutofit/>
          </a:bodyPr>
          <a:lstStyle/>
          <a:p>
            <a:r>
              <a:rPr lang="en-US" dirty="0"/>
              <a:t>William Penn</a:t>
            </a:r>
          </a:p>
          <a:p>
            <a:r>
              <a:rPr lang="en-US" dirty="0"/>
              <a:t>southern colonies</a:t>
            </a:r>
          </a:p>
          <a:p>
            <a:r>
              <a:rPr lang="en-US" dirty="0"/>
              <a:t>Cecilius Calvert (Lord Baltimore)</a:t>
            </a:r>
          </a:p>
        </p:txBody>
      </p:sp>
    </p:spTree>
    <p:extLst>
      <p:ext uri="{BB962C8B-B14F-4D97-AF65-F5344CB8AC3E}">
        <p14:creationId xmlns:p14="http://schemas.microsoft.com/office/powerpoint/2010/main" val="89731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Why did English believers become frustrated with the Church of England?</a:t>
            </a:r>
          </a:p>
          <a:p>
            <a:pPr marL="339725" indent="0">
              <a:buClr>
                <a:schemeClr val="tx2"/>
              </a:buClr>
              <a:buNone/>
            </a:pPr>
            <a:r>
              <a:rPr lang="en-US" sz="2400" dirty="0">
                <a:solidFill>
                  <a:schemeClr val="tx1">
                    <a:lumMod val="65000"/>
                    <a:lumOff val="35000"/>
                  </a:schemeClr>
                </a:solidFill>
              </a:rPr>
              <a:t>The Church of England embraced aspects of the Reformation but continued several Roman Catholic practices.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70535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3543</Words>
  <Application>Microsoft Office PowerPoint</Application>
  <PresentationFormat>Widescreen</PresentationFormat>
  <Paragraphs>349</Paragraphs>
  <Slides>80</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Calibri</vt:lpstr>
      <vt:lpstr>Corbel</vt:lpstr>
      <vt:lpstr>Tw Cen MT</vt:lpstr>
      <vt:lpstr>Wingdings</vt:lpstr>
      <vt:lpstr>Banded</vt:lpstr>
      <vt:lpstr>PowerPoint Presentation</vt:lpstr>
      <vt:lpstr>Big Ideas</vt:lpstr>
      <vt:lpstr>Why the English Came</vt:lpstr>
      <vt:lpstr>Guiding question</vt:lpstr>
      <vt:lpstr>Why the English came</vt:lpstr>
      <vt:lpstr>PowerPoint Presentation</vt:lpstr>
      <vt:lpstr>Why the English came</vt:lpstr>
      <vt:lpstr>Section review</vt:lpstr>
      <vt:lpstr>Section review</vt:lpstr>
      <vt:lpstr>English Settlements  Made Permanent</vt:lpstr>
      <vt:lpstr>Guiding questions</vt:lpstr>
      <vt:lpstr>English Settlements Made Permanent</vt:lpstr>
      <vt:lpstr>Jamestown</vt:lpstr>
      <vt:lpstr>Jamestown</vt:lpstr>
      <vt:lpstr>Jamestown</vt:lpstr>
      <vt:lpstr>Jamestown</vt:lpstr>
      <vt:lpstr>Jamestown</vt:lpstr>
      <vt:lpstr>Jamestown</vt:lpstr>
      <vt:lpstr>Section review</vt:lpstr>
      <vt:lpstr>Section review</vt:lpstr>
      <vt:lpstr>Section review</vt:lpstr>
      <vt:lpstr>Section review</vt:lpstr>
      <vt:lpstr>Section review</vt:lpstr>
      <vt:lpstr>Section review</vt:lpstr>
      <vt:lpstr>The New England Colonies</vt:lpstr>
      <vt:lpstr>Guiding questions</vt:lpstr>
      <vt:lpstr>PowerPoint Presentation</vt:lpstr>
      <vt:lpstr>Massachusetts</vt:lpstr>
      <vt:lpstr>The pilgrims</vt:lpstr>
      <vt:lpstr>The pilgrims</vt:lpstr>
      <vt:lpstr>The pilgrims</vt:lpstr>
      <vt:lpstr>The pilgrims</vt:lpstr>
      <vt:lpstr>The puritans</vt:lpstr>
      <vt:lpstr>The puritans</vt:lpstr>
      <vt:lpstr>The puritans</vt:lpstr>
      <vt:lpstr>Connecticut</vt:lpstr>
      <vt:lpstr>Rhode Island</vt:lpstr>
      <vt:lpstr>Rhode Island</vt:lpstr>
      <vt:lpstr>Rhode Island</vt:lpstr>
      <vt:lpstr>New Hampshire</vt:lpstr>
      <vt:lpstr>Section review</vt:lpstr>
      <vt:lpstr>Section review</vt:lpstr>
      <vt:lpstr>Section review</vt:lpstr>
      <vt:lpstr>Section review</vt:lpstr>
      <vt:lpstr>Section review</vt:lpstr>
      <vt:lpstr>The Middle Colonies</vt:lpstr>
      <vt:lpstr>Guiding questions</vt:lpstr>
      <vt:lpstr>PowerPoint Presentation</vt:lpstr>
      <vt:lpstr>The middle colonies</vt:lpstr>
      <vt:lpstr>New York and new jersey</vt:lpstr>
      <vt:lpstr>New York and new jersey</vt:lpstr>
      <vt:lpstr>PowerPoint Presentation</vt:lpstr>
      <vt:lpstr>Pennsylvania</vt:lpstr>
      <vt:lpstr>Pennsylvania</vt:lpstr>
      <vt:lpstr>Pennsylvania</vt:lpstr>
      <vt:lpstr>PowerPoint Presentation</vt:lpstr>
      <vt:lpstr>PowerPoint Presentation</vt:lpstr>
      <vt:lpstr>Delaware</vt:lpstr>
      <vt:lpstr>Section review</vt:lpstr>
      <vt:lpstr>Section review</vt:lpstr>
      <vt:lpstr>Section review</vt:lpstr>
      <vt:lpstr>Section review</vt:lpstr>
      <vt:lpstr>The Southern Colonies</vt:lpstr>
      <vt:lpstr>Guiding questions</vt:lpstr>
      <vt:lpstr>PowerPoint Presentation</vt:lpstr>
      <vt:lpstr>The Southern Colonies</vt:lpstr>
      <vt:lpstr>Maryland</vt:lpstr>
      <vt:lpstr>The Carolinas</vt:lpstr>
      <vt:lpstr>The Carolinas</vt:lpstr>
      <vt:lpstr>Georgia</vt:lpstr>
      <vt:lpstr>Georgia</vt:lpstr>
      <vt:lpstr>The Emerging America</vt:lpstr>
      <vt:lpstr>The Emerging America</vt:lpstr>
      <vt:lpstr>Section review</vt:lpstr>
      <vt:lpstr>Section review</vt:lpstr>
      <vt:lpstr>Section review</vt:lpstr>
      <vt:lpstr>Section review</vt:lpstr>
      <vt:lpstr>Section review</vt:lpstr>
      <vt:lpstr>People, Places, and Things to Remember</vt:lpstr>
      <vt:lpstr>People, Places, and 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Sue</cp:lastModifiedBy>
  <cp:revision>13</cp:revision>
  <dcterms:created xsi:type="dcterms:W3CDTF">2020-09-25T14:55:53Z</dcterms:created>
  <dcterms:modified xsi:type="dcterms:W3CDTF">2022-09-01T16:16:34Z</dcterms:modified>
</cp:coreProperties>
</file>