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Lst>
  <p:notesMasterIdLst>
    <p:notesMasterId r:id="rId36"/>
  </p:notesMasterIdLst>
  <p:sldIdLst>
    <p:sldId id="377" r:id="rId3"/>
    <p:sldId id="260" r:id="rId4"/>
    <p:sldId id="261" r:id="rId5"/>
    <p:sldId id="291" r:id="rId6"/>
    <p:sldId id="264" r:id="rId7"/>
    <p:sldId id="265" r:id="rId8"/>
    <p:sldId id="266" r:id="rId9"/>
    <p:sldId id="267" r:id="rId10"/>
    <p:sldId id="286" r:id="rId11"/>
    <p:sldId id="289" r:id="rId12"/>
    <p:sldId id="288" r:id="rId13"/>
    <p:sldId id="287" r:id="rId14"/>
    <p:sldId id="290" r:id="rId15"/>
    <p:sldId id="262" r:id="rId16"/>
    <p:sldId id="292" r:id="rId17"/>
    <p:sldId id="293" r:id="rId18"/>
    <p:sldId id="294" r:id="rId19"/>
    <p:sldId id="295" r:id="rId20"/>
    <p:sldId id="296" r:id="rId21"/>
    <p:sldId id="297" r:id="rId22"/>
    <p:sldId id="378" r:id="rId23"/>
    <p:sldId id="298" r:id="rId24"/>
    <p:sldId id="379" r:id="rId25"/>
    <p:sldId id="299" r:id="rId26"/>
    <p:sldId id="300" r:id="rId27"/>
    <p:sldId id="380" r:id="rId28"/>
    <p:sldId id="301" r:id="rId29"/>
    <p:sldId id="302" r:id="rId30"/>
    <p:sldId id="316" r:id="rId31"/>
    <p:sldId id="303" r:id="rId32"/>
    <p:sldId id="304" r:id="rId33"/>
    <p:sldId id="307" r:id="rId34"/>
    <p:sldId id="306"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wers, Hannah" initials="BH" lastIdx="1" clrIdx="0">
    <p:extLst>
      <p:ext uri="{19B8F6BF-5375-455C-9EA6-DF929625EA0E}">
        <p15:presenceInfo xmlns:p15="http://schemas.microsoft.com/office/powerpoint/2012/main" userId="S::hbowers@bjupress.com::4e794368-14a7-44be-9e65-3d0666a891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EF5F87-5B34-424B-A55A-376ED721B137}" v="990" dt="2020-06-04T15:32:47.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62" autoAdjust="0"/>
    <p:restoredTop sz="92238" autoAdjust="0"/>
  </p:normalViewPr>
  <p:slideViewPr>
    <p:cSldViewPr snapToGrid="0" showGuides="1">
      <p:cViewPr varScale="1">
        <p:scale>
          <a:sx n="68" d="100"/>
          <a:sy n="68" d="100"/>
        </p:scale>
        <p:origin x="996"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8A8FB-86E7-4B73-8683-5C72402EDCD7}"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868FC2-D8AD-42B7-A68E-A50B533245D2}" type="slidenum">
              <a:rPr lang="en-US" smtClean="0"/>
              <a:t>‹#›</a:t>
            </a:fld>
            <a:endParaRPr lang="en-US"/>
          </a:p>
        </p:txBody>
      </p:sp>
    </p:spTree>
    <p:extLst>
      <p:ext uri="{BB962C8B-B14F-4D97-AF65-F5344CB8AC3E}">
        <p14:creationId xmlns:p14="http://schemas.microsoft.com/office/powerpoint/2010/main" val="1833528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xabay.com/users/pixel2013-2364555/?utm_source=link-attribution&amp;utm_medium=referral&amp;utm_campaign=image&amp;utm_content=2217785"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pixabay.com/photos/church-window-window-church-2217785/" TargetMode="External"/><Relationship Id="rId4" Type="http://schemas.openxmlformats.org/officeDocument/2006/relationships/hyperlink" Target="https://pixabay.com/?utm_source=link-attribution&amp;utm_medium=referral&amp;utm_campaign=image&amp;utm_content=2217785"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pixabay.com/users/Pexels-2286921/?utm_source=link-attribution&amp;utm_medium=referral&amp;utm_campaign=image&amp;utm_content=2179326"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hyperlink" Target="https://pixabay.com/photos/praying-god-christianity-belief-2179326/" TargetMode="External"/><Relationship Id="rId4" Type="http://schemas.openxmlformats.org/officeDocument/2006/relationships/hyperlink" Target="https://pixabay.com/?utm_source=link-attribution&amp;utm_medium=referral&amp;utm_campaign=image&amp;utm_content=2179326"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users/Alex_Berlin-8756058/?utm_source=link-attribution&amp;utm_medium=referral&amp;utm_campaign=image&amp;utm_content=3340884" TargetMode="External"/><Relationship Id="rId2" Type="http://schemas.openxmlformats.org/officeDocument/2006/relationships/slide" Target="../slides/slide17.xml"/><Relationship Id="rId1" Type="http://schemas.openxmlformats.org/officeDocument/2006/relationships/notesMaster" Target="../notesMasters/notesMaster1.xml"/><Relationship Id="rId5" Type="http://schemas.openxmlformats.org/officeDocument/2006/relationships/hyperlink" Target="https://pixabay.com/photos/north-korea-pyongyang-bronze-3340884/" TargetMode="External"/><Relationship Id="rId4" Type="http://schemas.openxmlformats.org/officeDocument/2006/relationships/hyperlink" Target="https://pixabay.com/?utm_source=link-attribution&amp;utm_medium=referral&amp;utm_campaign=image&amp;utm_content=3340884"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claybanks?utm_source=unsplash&amp;utm_medium=referral&amp;utm_content=creditCopyText"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unsplash.com/photos/t9E_lvAooWM" TargetMode="External"/><Relationship Id="rId4" Type="http://schemas.openxmlformats.org/officeDocument/2006/relationships/hyperlink" Target="https://unsplash.com/s/photos/vatican?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sandercrombach?utm_source=unsplash&amp;utm_medium=referral&amp;utm_content=creditCopyText"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unsplash.com/photos/uTjrKwK6N-s" TargetMode="External"/><Relationship Id="rId4" Type="http://schemas.openxmlformats.org/officeDocument/2006/relationships/hyperlink" Target="https://unsplash.com/s/photos/israel?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benwhitephotography?utm_source=unsplash&amp;utm_medium=referral&amp;utm_content=creditCopyText"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unsplash.com/photos/gGbuETcoKjw" TargetMode="External"/><Relationship Id="rId4" Type="http://schemas.openxmlformats.org/officeDocument/2006/relationships/hyperlink" Target="https://unsplash.com/s/photos/christian?utm_source=unsplash&amp;utm_medium=referral&amp;utm_content=creditCopyText"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mcoswalt?utm_source=unsplash&amp;utm_medium=referral&amp;utm_content=creditCopyText"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unsplash.com/photos/tTFp69z5DTg" TargetMode="External"/><Relationship Id="rId4" Type="http://schemas.openxmlformats.org/officeDocument/2006/relationships/hyperlink" Target="https://unsplash.com/s/photos/march-for-life?utm_source=unsplash&amp;utm_medium=referral&amp;utm_content=creditCopyTex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splash.com/@sarah_noltner?utm_source=unsplash&amp;utm_medium=referral&amp;utm_content=creditCopyText"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unsplash.com/photos/4U3d6u_p-fE" TargetMode="External"/><Relationship Id="rId4" Type="http://schemas.openxmlformats.org/officeDocument/2006/relationships/hyperlink" Target="https://unsplash.com/s/photos/bible-study?utm_source=unsplash&amp;utm_medium=referral&amp;utm_content=creditCopyTex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nsplash.com/@kfred?utm_source=unsplash&amp;utm_medium=referral&amp;utm_content=creditCopyText"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unsplash.com/photos/JRsZWmRd_Ws" TargetMode="External"/><Relationship Id="rId4" Type="http://schemas.openxmlformats.org/officeDocument/2006/relationships/hyperlink" Target="https://unsplash.com/s/photos/church?utm_source=unsplash&amp;utm_medium=referral&amp;utm_content=creditCopyText"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pixabay.com/users/StockSnap-894430/?utm_source=link-attribution&amp;utm_medium=referral&amp;utm_campaign=image&amp;utm_content=2604834"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pixabay.com/photos/people-girl-alone-sitting-wood-2604834/" TargetMode="External"/><Relationship Id="rId4" Type="http://schemas.openxmlformats.org/officeDocument/2006/relationships/hyperlink" Target="https://pixabay.com/?utm_source=link-attribution&amp;utm_medium=referral&amp;utm_campaign=image&amp;utm_content=2604834"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unsplash.com/@weirick?utm_source=unsplash&amp;utm_medium=referral&amp;utm_content=creditCopyText"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unsplash.com/photos/MSKqOpeNSt4" TargetMode="External"/><Relationship Id="rId4" Type="http://schemas.openxmlformats.org/officeDocument/2006/relationships/hyperlink" Target="https://unsplash.com/s/photos/crowd?utm_source=unsplash&amp;utm_medium=referral&amp;utm_content=creditCopyTex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unsplash.com/@samuelmartins7?utm_source=unsplash&amp;utm_medium=referral&amp;utm_content=creditCopyText"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unsplash.com/photos/3U7HcqkIbb4" TargetMode="External"/><Relationship Id="rId4" Type="http://schemas.openxmlformats.org/officeDocument/2006/relationships/hyperlink" Target="https://unsplash.com/s/photos/bible?utm_source=unsplash&amp;utm_medium=referral&amp;utm_content=creditCopyText"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unsplash.com/@samuelmartins7?utm_source=unsplash&amp;utm_medium=referral&amp;utm_content=creditCopyText"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unsplash.com/photos/3U7HcqkIbb4" TargetMode="External"/><Relationship Id="rId4" Type="http://schemas.openxmlformats.org/officeDocument/2006/relationships/hyperlink" Target="https://unsplash.com/s/photos/bible?utm_source=unsplash&amp;utm_medium=referral&amp;utm_content=creditCopyText"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pixabay.com/users/dimitrisvetsikas1969-1857980/?utm_source=link-attribution&amp;utm_medium=referral&amp;utm_campaign=image&amp;utm_content=2016117"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pixabay.com/photos/st-constantine-and-st-helen-saint-2016117/" TargetMode="External"/><Relationship Id="rId4" Type="http://schemas.openxmlformats.org/officeDocument/2006/relationships/hyperlink" Target="https://pixabay.com/?utm_source=link-attribution&amp;utm_medium=referral&amp;utm_campaign=image&amp;utm_content=2016117"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pixabay.com/users/dimitrisvetsikas1969-1857980/?utm_source=link-attribution&amp;utm_medium=referral&amp;utm_campaign=image&amp;utm_content=2016117"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pixabay.com/photos/st-constantine-and-st-helen-saint-2016117/" TargetMode="External"/><Relationship Id="rId4" Type="http://schemas.openxmlformats.org/officeDocument/2006/relationships/hyperlink" Target="https://pixabay.com/?utm_source=link-attribution&amp;utm_medium=referral&amp;utm_campaign=image&amp;utm_content=2016117"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users/sharonang-99559/?utm_source=link-attribution&amp;utm_medium=referral&amp;utm_campaign=image&amp;utm_content=617287"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pixabay.com/photos/martin-luther-church-pray-617287/" TargetMode="External"/><Relationship Id="rId4" Type="http://schemas.openxmlformats.org/officeDocument/2006/relationships/hyperlink" Target="https://pixabay.com/?utm_source=link-attribution&amp;utm_medium=referral&amp;utm_campaign=image&amp;utm_content=617287"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2943"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pixabay.com/photos/constitution-united-states-usa-62943/" TargetMode="External"/><Relationship Id="rId4" Type="http://schemas.openxmlformats.org/officeDocument/2006/relationships/hyperlink" Target="https://pixabay.com/?utm_source=link-attribution&amp;utm_medium=referral&amp;utm_campaign=image&amp;utm_content=62943"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unsplash.com/@aaronburden?utm_source=unsplash&amp;utm_medium=referral&amp;utm_content=creditCopyText"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unsplash.com/photos/9zsHNt5OpqE" TargetMode="External"/><Relationship Id="rId4" Type="http://schemas.openxmlformats.org/officeDocument/2006/relationships/hyperlink" Target="https://unsplash.com/s/photos/worship?utm_source=unsplash&amp;utm_medium=referral&amp;utm_content=creditCopyText"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users/272447-272447/?utm_source=link-attribution&amp;utm_medium=referral&amp;utm_campaign=image&amp;utm_content=559753"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pixabay.com/photos/new-york-city-1890-vintage-559753/" TargetMode="External"/><Relationship Id="rId4" Type="http://schemas.openxmlformats.org/officeDocument/2006/relationships/hyperlink" Target="https://pixabay.com/?utm_source=link-attribution&amp;utm_medium=referral&amp;utm_campaign=image&amp;utm_content=559753"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utm_source=link-attribution&amp;utm_medium=referral&amp;utm_campaign=image&amp;utm_content=438393"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pixabay.com/photos/urban-people-crowd-citizens-438393/" TargetMode="External"/><Relationship Id="rId4" Type="http://schemas.openxmlformats.org/officeDocument/2006/relationships/hyperlink" Target="https://pixabay.com/?utm_source=link-attribution&amp;utm_medium=referral&amp;utm_campaign=image&amp;utm_content=438393"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WIN-Initiative/Stone/Getty Images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FC3FA-137B-44D8-847C-0050ED1519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6868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S. Hermann &amp; F. Richter</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https://pixabay.com/photos/church-window-window-church-2217785/</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15</a:t>
            </a:fld>
            <a:endParaRPr lang="en-US"/>
          </a:p>
        </p:txBody>
      </p:sp>
    </p:spTree>
    <p:extLst>
      <p:ext uri="{BB962C8B-B14F-4D97-AF65-F5344CB8AC3E}">
        <p14:creationId xmlns:p14="http://schemas.microsoft.com/office/powerpoint/2010/main" val="1779061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Pexels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https://pixabay.com/photos/praying-god-christianity-belief-2179326/</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16</a:t>
            </a:fld>
            <a:endParaRPr lang="en-US"/>
          </a:p>
        </p:txBody>
      </p:sp>
    </p:spTree>
    <p:extLst>
      <p:ext uri="{BB962C8B-B14F-4D97-AF65-F5344CB8AC3E}">
        <p14:creationId xmlns:p14="http://schemas.microsoft.com/office/powerpoint/2010/main" val="648379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Alex_Berlin</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https://pixabay.com/photos/north-korea-pyongyang-bronze-3340884/</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17</a:t>
            </a:fld>
            <a:endParaRPr lang="en-US"/>
          </a:p>
        </p:txBody>
      </p:sp>
    </p:spTree>
    <p:extLst>
      <p:ext uri="{BB962C8B-B14F-4D97-AF65-F5344CB8AC3E}">
        <p14:creationId xmlns:p14="http://schemas.microsoft.com/office/powerpoint/2010/main" val="665976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Clay Banks</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https://unsplash.com/photos/t9E_lvAooWM</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18</a:t>
            </a:fld>
            <a:endParaRPr lang="en-US"/>
          </a:p>
        </p:txBody>
      </p:sp>
    </p:spTree>
    <p:extLst>
      <p:ext uri="{BB962C8B-B14F-4D97-AF65-F5344CB8AC3E}">
        <p14:creationId xmlns:p14="http://schemas.microsoft.com/office/powerpoint/2010/main" val="918235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Sander </a:t>
            </a:r>
            <a:r>
              <a:rPr lang="en-US" sz="1200" b="0" i="0" kern="1200" dirty="0" err="1">
                <a:solidFill>
                  <a:schemeClr val="tx1"/>
                </a:solidFill>
                <a:effectLst/>
                <a:latin typeface="+mn-lt"/>
                <a:ea typeface="+mn-ea"/>
                <a:cs typeface="+mn-cs"/>
                <a:hlinkClick r:id="rId3"/>
              </a:rPr>
              <a:t>Crombach</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https://unsplash.com/photos/uTjrKwK6N-s</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19</a:t>
            </a:fld>
            <a:endParaRPr lang="en-US"/>
          </a:p>
        </p:txBody>
      </p:sp>
    </p:spTree>
    <p:extLst>
      <p:ext uri="{BB962C8B-B14F-4D97-AF65-F5344CB8AC3E}">
        <p14:creationId xmlns:p14="http://schemas.microsoft.com/office/powerpoint/2010/main" val="3381350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Ben White</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https://unsplash.com/photos/gGbuETcoKjw</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20</a:t>
            </a:fld>
            <a:endParaRPr lang="en-US"/>
          </a:p>
        </p:txBody>
      </p:sp>
    </p:spTree>
    <p:extLst>
      <p:ext uri="{BB962C8B-B14F-4D97-AF65-F5344CB8AC3E}">
        <p14:creationId xmlns:p14="http://schemas.microsoft.com/office/powerpoint/2010/main" val="3944561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21</a:t>
            </a:fld>
            <a:endParaRPr lang="en-US"/>
          </a:p>
        </p:txBody>
      </p:sp>
    </p:spTree>
    <p:extLst>
      <p:ext uri="{BB962C8B-B14F-4D97-AF65-F5344CB8AC3E}">
        <p14:creationId xmlns:p14="http://schemas.microsoft.com/office/powerpoint/2010/main" val="2856193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Maria Oswalt</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https://unsplash.com/photos/tTFp69z5DTg</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22</a:t>
            </a:fld>
            <a:endParaRPr lang="en-US"/>
          </a:p>
        </p:txBody>
      </p:sp>
    </p:spTree>
    <p:extLst>
      <p:ext uri="{BB962C8B-B14F-4D97-AF65-F5344CB8AC3E}">
        <p14:creationId xmlns:p14="http://schemas.microsoft.com/office/powerpoint/2010/main" val="1974055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23</a:t>
            </a:fld>
            <a:endParaRPr lang="en-US"/>
          </a:p>
        </p:txBody>
      </p:sp>
    </p:spTree>
    <p:extLst>
      <p:ext uri="{BB962C8B-B14F-4D97-AF65-F5344CB8AC3E}">
        <p14:creationId xmlns:p14="http://schemas.microsoft.com/office/powerpoint/2010/main" val="4117948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Sarah </a:t>
            </a:r>
            <a:r>
              <a:rPr lang="en-US" sz="1200" b="0" i="0" kern="1200" dirty="0" err="1">
                <a:solidFill>
                  <a:schemeClr val="tx1"/>
                </a:solidFill>
                <a:effectLst/>
                <a:latin typeface="+mn-lt"/>
                <a:ea typeface="+mn-ea"/>
                <a:cs typeface="+mn-cs"/>
                <a:hlinkClick r:id="rId3"/>
              </a:rPr>
              <a:t>Noltner</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https://unsplash.com/photos/4U3d6u_p-fE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24</a:t>
            </a:fld>
            <a:endParaRPr lang="en-US"/>
          </a:p>
        </p:txBody>
      </p:sp>
    </p:spTree>
    <p:extLst>
      <p:ext uri="{BB962C8B-B14F-4D97-AF65-F5344CB8AC3E}">
        <p14:creationId xmlns:p14="http://schemas.microsoft.com/office/powerpoint/2010/main" val="313864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Karl Fredrickson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https://unsplash.com/photos/JRsZWmRd_Ws</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a:t>
            </a:fld>
            <a:endParaRPr lang="en-US"/>
          </a:p>
        </p:txBody>
      </p:sp>
    </p:spTree>
    <p:extLst>
      <p:ext uri="{BB962C8B-B14F-4D97-AF65-F5344CB8AC3E}">
        <p14:creationId xmlns:p14="http://schemas.microsoft.com/office/powerpoint/2010/main" val="2521964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StockSnap</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https://pixabay.com/photos/people-girl-alone-sitting-wood-2604834/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25</a:t>
            </a:fld>
            <a:endParaRPr lang="en-US"/>
          </a:p>
        </p:txBody>
      </p:sp>
    </p:spTree>
    <p:extLst>
      <p:ext uri="{BB962C8B-B14F-4D97-AF65-F5344CB8AC3E}">
        <p14:creationId xmlns:p14="http://schemas.microsoft.com/office/powerpoint/2010/main" val="3834208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BJU </a:t>
            </a:r>
            <a:r>
              <a:rPr lang="en-US"/>
              <a:t>Press Art</a:t>
            </a:r>
          </a:p>
        </p:txBody>
      </p:sp>
      <p:sp>
        <p:nvSpPr>
          <p:cNvPr id="4" name="Slide Number Placeholder 3"/>
          <p:cNvSpPr>
            <a:spLocks noGrp="1"/>
          </p:cNvSpPr>
          <p:nvPr>
            <p:ph type="sldNum" sz="quarter" idx="5"/>
          </p:nvPr>
        </p:nvSpPr>
        <p:spPr/>
        <p:txBody>
          <a:bodyPr/>
          <a:lstStyle/>
          <a:p>
            <a:fld id="{B0868FC2-D8AD-42B7-A68E-A50B533245D2}" type="slidenum">
              <a:rPr lang="en-US" smtClean="0"/>
              <a:t>26</a:t>
            </a:fld>
            <a:endParaRPr lang="en-US"/>
          </a:p>
        </p:txBody>
      </p:sp>
    </p:spTree>
    <p:extLst>
      <p:ext uri="{BB962C8B-B14F-4D97-AF65-F5344CB8AC3E}">
        <p14:creationId xmlns:p14="http://schemas.microsoft.com/office/powerpoint/2010/main" val="658747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Jake </a:t>
            </a:r>
            <a:r>
              <a:rPr lang="en-US" sz="1200" b="0" i="0" kern="1200" dirty="0" err="1">
                <a:solidFill>
                  <a:schemeClr val="tx1"/>
                </a:solidFill>
                <a:effectLst/>
                <a:latin typeface="+mn-lt"/>
                <a:ea typeface="+mn-ea"/>
                <a:cs typeface="+mn-cs"/>
                <a:hlinkClick r:id="rId3"/>
              </a:rPr>
              <a:t>Weirick</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https://unsplash.com/photos/MSKqOpeNSt4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27</a:t>
            </a:fld>
            <a:endParaRPr lang="en-US"/>
          </a:p>
        </p:txBody>
      </p:sp>
    </p:spTree>
    <p:extLst>
      <p:ext uri="{BB962C8B-B14F-4D97-AF65-F5344CB8AC3E}">
        <p14:creationId xmlns:p14="http://schemas.microsoft.com/office/powerpoint/2010/main" val="2637415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Samuel Martins</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https://unsplash.com/photos/3U7HcqkIbb4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28</a:t>
            </a:fld>
            <a:endParaRPr lang="en-US"/>
          </a:p>
        </p:txBody>
      </p:sp>
    </p:spTree>
    <p:extLst>
      <p:ext uri="{BB962C8B-B14F-4D97-AF65-F5344CB8AC3E}">
        <p14:creationId xmlns:p14="http://schemas.microsoft.com/office/powerpoint/2010/main" val="168154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Samuel Martins</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https://unsplash.com/photos/3U7HcqkIbb4</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29</a:t>
            </a:fld>
            <a:endParaRPr lang="en-US"/>
          </a:p>
        </p:txBody>
      </p:sp>
    </p:spTree>
    <p:extLst>
      <p:ext uri="{BB962C8B-B14F-4D97-AF65-F5344CB8AC3E}">
        <p14:creationId xmlns:p14="http://schemas.microsoft.com/office/powerpoint/2010/main" val="2968119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Dimitris </a:t>
            </a:r>
            <a:r>
              <a:rPr lang="en-US" sz="1200" b="0" i="0" u="sng" kern="1200" dirty="0" err="1">
                <a:solidFill>
                  <a:schemeClr val="tx1"/>
                </a:solidFill>
                <a:effectLst/>
                <a:latin typeface="+mn-lt"/>
                <a:ea typeface="+mn-ea"/>
                <a:cs typeface="+mn-cs"/>
                <a:hlinkClick r:id="rId3"/>
              </a:rPr>
              <a:t>Vetsikas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https://pixabay.com/photos/st-constantine-and-st-helen-saint-2016117/</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3</a:t>
            </a:fld>
            <a:endParaRPr lang="en-US"/>
          </a:p>
        </p:txBody>
      </p:sp>
    </p:spTree>
    <p:extLst>
      <p:ext uri="{BB962C8B-B14F-4D97-AF65-F5344CB8AC3E}">
        <p14:creationId xmlns:p14="http://schemas.microsoft.com/office/powerpoint/2010/main" val="3102827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Dimitris </a:t>
            </a:r>
            <a:r>
              <a:rPr lang="en-US" sz="1200" b="0" i="0" u="sng" kern="1200" dirty="0" err="1">
                <a:solidFill>
                  <a:schemeClr val="tx1"/>
                </a:solidFill>
                <a:effectLst/>
                <a:latin typeface="+mn-lt"/>
                <a:ea typeface="+mn-ea"/>
                <a:cs typeface="+mn-cs"/>
                <a:hlinkClick r:id="rId3"/>
              </a:rPr>
              <a:t>Vetsikas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https://pixabay.com/photos/st-constantine-and-st-helen-saint-2016117/</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4</a:t>
            </a:fld>
            <a:endParaRPr lang="en-US"/>
          </a:p>
        </p:txBody>
      </p:sp>
    </p:spTree>
    <p:extLst>
      <p:ext uri="{BB962C8B-B14F-4D97-AF65-F5344CB8AC3E}">
        <p14:creationId xmlns:p14="http://schemas.microsoft.com/office/powerpoint/2010/main" val="1779303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Sharon Ang</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https://pixabay.com/photos/martin-luther-church-pray-617287/</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5</a:t>
            </a:fld>
            <a:endParaRPr lang="en-US"/>
          </a:p>
        </p:txBody>
      </p:sp>
    </p:spTree>
    <p:extLst>
      <p:ext uri="{BB962C8B-B14F-4D97-AF65-F5344CB8AC3E}">
        <p14:creationId xmlns:p14="http://schemas.microsoft.com/office/powerpoint/2010/main" val="189416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err="1">
                <a:solidFill>
                  <a:schemeClr val="tx1"/>
                </a:solidFill>
                <a:effectLst/>
                <a:latin typeface="+mn-lt"/>
                <a:ea typeface="+mn-ea"/>
                <a:cs typeface="+mn-cs"/>
                <a:hlinkClick r:id="rId3"/>
              </a:rPr>
              <a:t>WikiImages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https://pixabay.com/photos/constitution-united-states-usa-62943/</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6</a:t>
            </a:fld>
            <a:endParaRPr lang="en-US"/>
          </a:p>
        </p:txBody>
      </p:sp>
    </p:spTree>
    <p:extLst>
      <p:ext uri="{BB962C8B-B14F-4D97-AF65-F5344CB8AC3E}">
        <p14:creationId xmlns:p14="http://schemas.microsoft.com/office/powerpoint/2010/main" val="174404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Photo by </a:t>
            </a:r>
            <a:r>
              <a:rPr lang="en-US" sz="1200" b="0" i="0" kern="1200" dirty="0">
                <a:solidFill>
                  <a:schemeClr val="tx1"/>
                </a:solidFill>
                <a:effectLst/>
                <a:latin typeface="+mn-lt"/>
                <a:ea typeface="+mn-ea"/>
                <a:cs typeface="+mn-cs"/>
                <a:hlinkClick r:id="rId3"/>
              </a:rPr>
              <a:t>Aaron Burden</a:t>
            </a:r>
            <a:r>
              <a:rPr lang="en-US" sz="1200" b="0" i="0" kern="1200" dirty="0">
                <a:solidFill>
                  <a:schemeClr val="tx1"/>
                </a:solidFill>
                <a:effectLst/>
                <a:latin typeface="+mn-lt"/>
                <a:ea typeface="+mn-ea"/>
                <a:cs typeface="+mn-cs"/>
              </a:rPr>
              <a:t> on </a:t>
            </a:r>
            <a:r>
              <a:rPr lang="en-US" sz="1200" b="0" i="0" kern="1200" dirty="0" err="1">
                <a:solidFill>
                  <a:schemeClr val="tx1"/>
                </a:solidFill>
                <a:effectLst/>
                <a:latin typeface="+mn-lt"/>
                <a:ea typeface="+mn-ea"/>
                <a:cs typeface="+mn-cs"/>
                <a:hlinkClick r:id="rId4"/>
              </a:rPr>
              <a:t>Unsplash</a:t>
            </a:r>
            <a:endParaRPr lang="en-US" sz="1200" b="0" i="0" kern="1200" dirty="0">
              <a:solidFill>
                <a:schemeClr val="tx1"/>
              </a:solidFill>
              <a:effectLst/>
              <a:latin typeface="+mn-lt"/>
              <a:ea typeface="+mn-ea"/>
              <a:cs typeface="+mn-cs"/>
            </a:endParaRPr>
          </a:p>
          <a:p>
            <a:r>
              <a:rPr lang="en-US" dirty="0">
                <a:hlinkClick r:id="rId5"/>
              </a:rPr>
              <a:t>https://unsplash.com/photos/9zsHNt5OpqE</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7</a:t>
            </a:fld>
            <a:endParaRPr lang="en-US"/>
          </a:p>
        </p:txBody>
      </p:sp>
    </p:spTree>
    <p:extLst>
      <p:ext uri="{BB962C8B-B14F-4D97-AF65-F5344CB8AC3E}">
        <p14:creationId xmlns:p14="http://schemas.microsoft.com/office/powerpoint/2010/main" val="3596052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272447</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https://pixabay.com/photos/new-york-city-1890-vintage-559753/</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8</a:t>
            </a:fld>
            <a:endParaRPr lang="en-US"/>
          </a:p>
        </p:txBody>
      </p:sp>
    </p:spTree>
    <p:extLst>
      <p:ext uri="{BB962C8B-B14F-4D97-AF65-F5344CB8AC3E}">
        <p14:creationId xmlns:p14="http://schemas.microsoft.com/office/powerpoint/2010/main" val="114143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ctr"/>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Free-Photos</a:t>
            </a:r>
            <a:r>
              <a:rPr lang="en-US" sz="1200" b="0" i="0" kern="1200" dirty="0">
                <a:solidFill>
                  <a:schemeClr val="tx1"/>
                </a:solidFill>
                <a:effectLst/>
                <a:latin typeface="+mn-lt"/>
                <a:ea typeface="+mn-ea"/>
                <a:cs typeface="+mn-cs"/>
              </a:rPr>
              <a:t> from </a:t>
            </a:r>
            <a:r>
              <a:rPr lang="en-US" sz="1200" b="0" i="0" u="sng" kern="1200" dirty="0" err="1">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p>
          <a:p>
            <a:r>
              <a:rPr lang="en-US" dirty="0">
                <a:hlinkClick r:id="rId5"/>
              </a:rPr>
              <a:t>https://pixabay.com/photos/urban-people-crowd-citizens-438393/</a:t>
            </a:r>
            <a:endParaRPr lang="en-US" dirty="0"/>
          </a:p>
        </p:txBody>
      </p:sp>
      <p:sp>
        <p:nvSpPr>
          <p:cNvPr id="4" name="Slide Number Placeholder 3"/>
          <p:cNvSpPr>
            <a:spLocks noGrp="1"/>
          </p:cNvSpPr>
          <p:nvPr>
            <p:ph type="sldNum" sz="quarter" idx="5"/>
          </p:nvPr>
        </p:nvSpPr>
        <p:spPr/>
        <p:txBody>
          <a:bodyPr/>
          <a:lstStyle/>
          <a:p>
            <a:fld id="{B0868FC2-D8AD-42B7-A68E-A50B533245D2}" type="slidenum">
              <a:rPr lang="en-US" smtClean="0"/>
              <a:t>14</a:t>
            </a:fld>
            <a:endParaRPr lang="en-US"/>
          </a:p>
        </p:txBody>
      </p:sp>
    </p:spTree>
    <p:extLst>
      <p:ext uri="{BB962C8B-B14F-4D97-AF65-F5344CB8AC3E}">
        <p14:creationId xmlns:p14="http://schemas.microsoft.com/office/powerpoint/2010/main" val="355802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72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6109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52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4267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365224" y="3587757"/>
            <a:ext cx="5960117" cy="1830674"/>
          </a:xfrm>
        </p:spPr>
        <p:txBody>
          <a:bodyPr anchor="b">
            <a:noAutofit/>
          </a:bodyPr>
          <a:lstStyle>
            <a:lvl1pPr algn="ctr">
              <a:defRPr sz="4166">
                <a:solidFill>
                  <a:schemeClr val="tx1">
                    <a:lumMod val="85000"/>
                    <a:lumOff val="15000"/>
                  </a:schemeClr>
                </a:solidFill>
              </a:defRPr>
            </a:lvl1pPr>
          </a:lstStyle>
          <a:p>
            <a:r>
              <a:rPr lang="en-US" dirty="0"/>
              <a:t>Chapter xx</a:t>
            </a:r>
          </a:p>
        </p:txBody>
      </p:sp>
      <p:sp>
        <p:nvSpPr>
          <p:cNvPr id="3" name="Subtitle 2"/>
          <p:cNvSpPr>
            <a:spLocks noGrp="1"/>
          </p:cNvSpPr>
          <p:nvPr>
            <p:ph type="subTitle" idx="1" hasCustomPrompt="1"/>
          </p:nvPr>
        </p:nvSpPr>
        <p:spPr>
          <a:xfrm>
            <a:off x="5365224" y="5418431"/>
            <a:ext cx="5960117" cy="938490"/>
          </a:xfrm>
        </p:spPr>
        <p:txBody>
          <a:bodyPr/>
          <a:lstStyle>
            <a:lvl1pPr marL="0" indent="0" algn="ctr">
              <a:buNone/>
              <a:defRPr sz="2500">
                <a:solidFill>
                  <a:schemeClr val="tx1">
                    <a:lumMod val="85000"/>
                    <a:lumOff val="15000"/>
                  </a:schemeClr>
                </a:solidFill>
              </a:defRPr>
            </a:lvl1pPr>
            <a:lvl2pPr marL="476220" indent="0" algn="ctr">
              <a:buNone/>
              <a:defRPr sz="2083"/>
            </a:lvl2pPr>
            <a:lvl3pPr marL="952439" indent="0" algn="ctr">
              <a:buNone/>
              <a:defRPr sz="1875"/>
            </a:lvl3pPr>
            <a:lvl4pPr marL="1428659" indent="0" algn="ctr">
              <a:buNone/>
              <a:defRPr sz="1667"/>
            </a:lvl4pPr>
            <a:lvl5pPr marL="1904878" indent="0" algn="ctr">
              <a:buNone/>
              <a:defRPr sz="1667"/>
            </a:lvl5pPr>
            <a:lvl6pPr marL="2381098" indent="0" algn="ctr">
              <a:buNone/>
              <a:defRPr sz="1667"/>
            </a:lvl6pPr>
            <a:lvl7pPr marL="2857317" indent="0" algn="ctr">
              <a:buNone/>
              <a:defRPr sz="1667"/>
            </a:lvl7pPr>
            <a:lvl8pPr marL="3333537" indent="0" algn="ctr">
              <a:buNone/>
              <a:defRPr sz="1667"/>
            </a:lvl8pPr>
            <a:lvl9pPr marL="3809756" indent="0" algn="ctr">
              <a:buNone/>
              <a:defRPr sz="1667"/>
            </a:lvl9pPr>
          </a:lstStyle>
          <a:p>
            <a:r>
              <a:rPr lang="en-US" dirty="0"/>
              <a:t>Subtitle/Lesson xxx</a:t>
            </a:r>
          </a:p>
        </p:txBody>
      </p:sp>
      <p:sp>
        <p:nvSpPr>
          <p:cNvPr id="4" name="Date Placeholder 3"/>
          <p:cNvSpPr>
            <a:spLocks noGrp="1"/>
          </p:cNvSpPr>
          <p:nvPr>
            <p:ph type="dt" sz="half" idx="10"/>
          </p:nvPr>
        </p:nvSpPr>
        <p:spPr/>
        <p:txBody>
          <a:bodyPr/>
          <a:lstStyle/>
          <a:p>
            <a:fld id="{7BBCF770-B3AB-4BA0-ABF1-93BA85E8F711}"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3495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1685" y="1206392"/>
            <a:ext cx="10508632" cy="2852677"/>
          </a:xfrm>
        </p:spPr>
        <p:txBody>
          <a:bodyPr anchor="b">
            <a:normAutofit/>
          </a:bodyPr>
          <a:lstStyle>
            <a:lvl1pPr>
              <a:defRPr sz="5000"/>
            </a:lvl1pPr>
          </a:lstStyle>
          <a:p>
            <a:r>
              <a:rPr lang="en-US" dirty="0"/>
              <a:t>Section Title</a:t>
            </a:r>
          </a:p>
        </p:txBody>
      </p:sp>
      <p:sp>
        <p:nvSpPr>
          <p:cNvPr id="3" name="Text Placeholder 2"/>
          <p:cNvSpPr>
            <a:spLocks noGrp="1"/>
          </p:cNvSpPr>
          <p:nvPr>
            <p:ph type="body" idx="1" hasCustomPrompt="1"/>
          </p:nvPr>
        </p:nvSpPr>
        <p:spPr>
          <a:xfrm>
            <a:off x="841684" y="4085529"/>
            <a:ext cx="10508633" cy="1499928"/>
          </a:xfrm>
        </p:spPr>
        <p:txBody>
          <a:bodyPr/>
          <a:lstStyle>
            <a:lvl1pPr marL="0" indent="0">
              <a:buNone/>
              <a:defRPr sz="2500">
                <a:solidFill>
                  <a:schemeClr val="tx1">
                    <a:tint val="75000"/>
                  </a:schemeClr>
                </a:solidFill>
              </a:defRPr>
            </a:lvl1pPr>
            <a:lvl2pPr marL="476220" indent="0">
              <a:buNone/>
              <a:defRPr sz="2083">
                <a:solidFill>
                  <a:schemeClr val="tx1">
                    <a:tint val="75000"/>
                  </a:schemeClr>
                </a:solidFill>
              </a:defRPr>
            </a:lvl2pPr>
            <a:lvl3pPr marL="952439" indent="0">
              <a:buNone/>
              <a:defRPr sz="1875">
                <a:solidFill>
                  <a:schemeClr val="tx1">
                    <a:tint val="75000"/>
                  </a:schemeClr>
                </a:solidFill>
              </a:defRPr>
            </a:lvl3pPr>
            <a:lvl4pPr marL="1428659" indent="0">
              <a:buNone/>
              <a:defRPr sz="1667">
                <a:solidFill>
                  <a:schemeClr val="tx1">
                    <a:tint val="75000"/>
                  </a:schemeClr>
                </a:solidFill>
              </a:defRPr>
            </a:lvl4pPr>
            <a:lvl5pPr marL="1904878" indent="0">
              <a:buNone/>
              <a:defRPr sz="1667">
                <a:solidFill>
                  <a:schemeClr val="tx1">
                    <a:tint val="75000"/>
                  </a:schemeClr>
                </a:solidFill>
              </a:defRPr>
            </a:lvl5pPr>
            <a:lvl6pPr marL="2381098" indent="0">
              <a:buNone/>
              <a:defRPr sz="1667">
                <a:solidFill>
                  <a:schemeClr val="tx1">
                    <a:tint val="75000"/>
                  </a:schemeClr>
                </a:solidFill>
              </a:defRPr>
            </a:lvl6pPr>
            <a:lvl7pPr marL="2857317" indent="0">
              <a:buNone/>
              <a:defRPr sz="1667">
                <a:solidFill>
                  <a:schemeClr val="tx1">
                    <a:tint val="75000"/>
                  </a:schemeClr>
                </a:solidFill>
              </a:defRPr>
            </a:lvl7pPr>
            <a:lvl8pPr marL="3333537" indent="0">
              <a:buNone/>
              <a:defRPr sz="1667">
                <a:solidFill>
                  <a:schemeClr val="tx1">
                    <a:tint val="75000"/>
                  </a:schemeClr>
                </a:solidFill>
              </a:defRPr>
            </a:lvl8pPr>
            <a:lvl9pPr marL="3809756" indent="0">
              <a:buNone/>
              <a:defRPr sz="1667">
                <a:solidFill>
                  <a:schemeClr val="tx1">
                    <a:tint val="75000"/>
                  </a:schemeClr>
                </a:solidFill>
              </a:defRPr>
            </a:lvl9pPr>
          </a:lstStyle>
          <a:p>
            <a:pPr lvl="0"/>
            <a:r>
              <a:rPr lang="en-US" dirty="0"/>
              <a:t>Subtitle</a:t>
            </a:r>
          </a:p>
        </p:txBody>
      </p:sp>
      <p:sp>
        <p:nvSpPr>
          <p:cNvPr id="4" name="Date Placeholder 3"/>
          <p:cNvSpPr>
            <a:spLocks noGrp="1"/>
          </p:cNvSpPr>
          <p:nvPr>
            <p:ph type="dt" sz="half" idx="10"/>
          </p:nvPr>
        </p:nvSpPr>
        <p:spPr/>
        <p:txBody>
          <a:bodyPr/>
          <a:lstStyle/>
          <a:p>
            <a:fld id="{7BBCF770-B3AB-4BA0-ABF1-93BA85E8F711}"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234136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805718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376" y="1825714"/>
            <a:ext cx="5177424"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4546" y="1825714"/>
            <a:ext cx="5179078" cy="4350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BBCF770-B3AB-4BA0-ABF1-93BA85E8F711}"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0299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030" y="365474"/>
            <a:ext cx="10515249" cy="1324634"/>
          </a:xfrm>
        </p:spPr>
        <p:txBody>
          <a:bodyPr/>
          <a:lstStyle/>
          <a:p>
            <a:r>
              <a:rPr lang="en-US"/>
              <a:t>Click to edit Master title style</a:t>
            </a:r>
          </a:p>
        </p:txBody>
      </p:sp>
      <p:sp>
        <p:nvSpPr>
          <p:cNvPr id="3" name="Text Placeholder 2"/>
          <p:cNvSpPr>
            <a:spLocks noGrp="1"/>
          </p:cNvSpPr>
          <p:nvPr>
            <p:ph type="body" idx="1"/>
          </p:nvPr>
        </p:nvSpPr>
        <p:spPr>
          <a:xfrm>
            <a:off x="840030" y="1681840"/>
            <a:ext cx="5157582"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4" name="Content Placeholder 3"/>
          <p:cNvSpPr>
            <a:spLocks noGrp="1"/>
          </p:cNvSpPr>
          <p:nvPr>
            <p:ph sz="half" idx="2"/>
          </p:nvPr>
        </p:nvSpPr>
        <p:spPr>
          <a:xfrm>
            <a:off x="840030" y="2505395"/>
            <a:ext cx="5157582"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893" y="1681840"/>
            <a:ext cx="5182385" cy="823555"/>
          </a:xfrm>
        </p:spPr>
        <p:txBody>
          <a:bodyPr anchor="b"/>
          <a:lstStyle>
            <a:lvl1pPr marL="0" indent="0">
              <a:buNone/>
              <a:defRPr sz="2500" b="1"/>
            </a:lvl1pPr>
            <a:lvl2pPr marL="476220" indent="0">
              <a:buNone/>
              <a:defRPr sz="2083" b="1"/>
            </a:lvl2pPr>
            <a:lvl3pPr marL="952439" indent="0">
              <a:buNone/>
              <a:defRPr sz="1875" b="1"/>
            </a:lvl3pPr>
            <a:lvl4pPr marL="1428659" indent="0">
              <a:buNone/>
              <a:defRPr sz="1667" b="1"/>
            </a:lvl4pPr>
            <a:lvl5pPr marL="1904878" indent="0">
              <a:buNone/>
              <a:defRPr sz="1667" b="1"/>
            </a:lvl5pPr>
            <a:lvl6pPr marL="2381098" indent="0">
              <a:buNone/>
              <a:defRPr sz="1667" b="1"/>
            </a:lvl6pPr>
            <a:lvl7pPr marL="2857317" indent="0">
              <a:buNone/>
              <a:defRPr sz="1667" b="1"/>
            </a:lvl7pPr>
            <a:lvl8pPr marL="3333537" indent="0">
              <a:buNone/>
              <a:defRPr sz="1667" b="1"/>
            </a:lvl8pPr>
            <a:lvl9pPr marL="3809756" indent="0">
              <a:buNone/>
              <a:defRPr sz="1667" b="1"/>
            </a:lvl9pPr>
          </a:lstStyle>
          <a:p>
            <a:pPr lvl="0"/>
            <a:r>
              <a:rPr lang="en-US"/>
              <a:t>Edit Master text styles</a:t>
            </a:r>
          </a:p>
        </p:txBody>
      </p:sp>
      <p:sp>
        <p:nvSpPr>
          <p:cNvPr id="6" name="Content Placeholder 5"/>
          <p:cNvSpPr>
            <a:spLocks noGrp="1"/>
          </p:cNvSpPr>
          <p:nvPr>
            <p:ph sz="quarter" idx="4"/>
          </p:nvPr>
        </p:nvSpPr>
        <p:spPr>
          <a:xfrm>
            <a:off x="6172893" y="2505395"/>
            <a:ext cx="5182385" cy="36845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BBCF770-B3AB-4BA0-ABF1-93BA85E8F711}" type="datetimeFigureOut">
              <a:rPr lang="en-US" smtClean="0"/>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942193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BBCF770-B3AB-4BA0-ABF1-93BA85E8F711}" type="datetimeFigureOut">
              <a:rPr lang="en-US" smtClean="0"/>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962437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CF770-B3AB-4BA0-ABF1-93BA85E8F711}" type="datetimeFigureOut">
              <a:rPr lang="en-US" smtClean="0"/>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416338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Content Placeholder 2"/>
          <p:cNvSpPr>
            <a:spLocks noGrp="1"/>
          </p:cNvSpPr>
          <p:nvPr>
            <p:ph idx="1"/>
          </p:nvPr>
        </p:nvSpPr>
        <p:spPr>
          <a:xfrm>
            <a:off x="5182385" y="987275"/>
            <a:ext cx="6172893" cy="4873528"/>
          </a:xfrm>
        </p:spPr>
        <p:txBody>
          <a:bodyPr/>
          <a:lstStyle>
            <a:lvl1pPr>
              <a:defRPr sz="3333"/>
            </a:lvl1pPr>
            <a:lvl2pPr>
              <a:defRPr sz="2916"/>
            </a:lvl2pPr>
            <a:lvl3pPr>
              <a:defRPr sz="2500"/>
            </a:lvl3pPr>
            <a:lvl4pPr>
              <a:defRPr sz="2083"/>
            </a:lvl4pPr>
            <a:lvl5pPr>
              <a:defRPr sz="2083"/>
            </a:lvl5pPr>
            <a:lvl6pPr>
              <a:defRPr sz="2083"/>
            </a:lvl6pPr>
            <a:lvl7pPr>
              <a:defRPr sz="2083"/>
            </a:lvl7pPr>
            <a:lvl8pPr>
              <a:defRPr sz="2083"/>
            </a:lvl8pPr>
            <a:lvl9pPr>
              <a:defRPr sz="208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356726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3200"/>
            </a:lvl1pPr>
            <a:lvl2pPr marL="685800" indent="-228600">
              <a:buFont typeface="Courier New" panose="02070309020205020404" pitchFamily="49" charset="0"/>
              <a:buChar char="o"/>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49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030" y="456428"/>
            <a:ext cx="3932263" cy="1600806"/>
          </a:xfrm>
        </p:spPr>
        <p:txBody>
          <a:bodyPr anchor="b"/>
          <a:lstStyle>
            <a:lvl1pPr>
              <a:defRPr sz="3333"/>
            </a:lvl1pPr>
          </a:lstStyle>
          <a:p>
            <a:r>
              <a:rPr lang="en-US"/>
              <a:t>Click to edit Master title style</a:t>
            </a:r>
          </a:p>
        </p:txBody>
      </p:sp>
      <p:sp>
        <p:nvSpPr>
          <p:cNvPr id="3" name="Picture Placeholder 2"/>
          <p:cNvSpPr>
            <a:spLocks noGrp="1"/>
          </p:cNvSpPr>
          <p:nvPr>
            <p:ph type="pic" idx="1"/>
          </p:nvPr>
        </p:nvSpPr>
        <p:spPr>
          <a:xfrm>
            <a:off x="5182385" y="987275"/>
            <a:ext cx="6172893" cy="4873528"/>
          </a:xfrm>
        </p:spPr>
        <p:txBody>
          <a:bodyPr/>
          <a:lstStyle>
            <a:lvl1pPr marL="0" indent="0">
              <a:buNone/>
              <a:defRPr sz="3333"/>
            </a:lvl1pPr>
            <a:lvl2pPr marL="476220" indent="0">
              <a:buNone/>
              <a:defRPr sz="2916"/>
            </a:lvl2pPr>
            <a:lvl3pPr marL="952439" indent="0">
              <a:buNone/>
              <a:defRPr sz="2500"/>
            </a:lvl3pPr>
            <a:lvl4pPr marL="1428659" indent="0">
              <a:buNone/>
              <a:defRPr sz="2083"/>
            </a:lvl4pPr>
            <a:lvl5pPr marL="1904878" indent="0">
              <a:buNone/>
              <a:defRPr sz="2083"/>
            </a:lvl5pPr>
            <a:lvl6pPr marL="2381098" indent="0">
              <a:buNone/>
              <a:defRPr sz="2083"/>
            </a:lvl6pPr>
            <a:lvl7pPr marL="2857317" indent="0">
              <a:buNone/>
              <a:defRPr sz="2083"/>
            </a:lvl7pPr>
            <a:lvl8pPr marL="3333537" indent="0">
              <a:buNone/>
              <a:defRPr sz="2083"/>
            </a:lvl8pPr>
            <a:lvl9pPr marL="3809756" indent="0">
              <a:buNone/>
              <a:defRPr sz="2083"/>
            </a:lvl9pPr>
          </a:lstStyle>
          <a:p>
            <a:endParaRPr lang="en-US"/>
          </a:p>
        </p:txBody>
      </p:sp>
      <p:sp>
        <p:nvSpPr>
          <p:cNvPr id="4" name="Text Placeholder 3"/>
          <p:cNvSpPr>
            <a:spLocks noGrp="1"/>
          </p:cNvSpPr>
          <p:nvPr>
            <p:ph type="body" sz="half" idx="2"/>
          </p:nvPr>
        </p:nvSpPr>
        <p:spPr>
          <a:xfrm>
            <a:off x="840030" y="2057234"/>
            <a:ext cx="3932263" cy="3811838"/>
          </a:xfrm>
        </p:spPr>
        <p:txBody>
          <a:bodyPr/>
          <a:lstStyle>
            <a:lvl1pPr marL="0" indent="0">
              <a:buNone/>
              <a:defRPr sz="1667"/>
            </a:lvl1pPr>
            <a:lvl2pPr marL="476220" indent="0">
              <a:buNone/>
              <a:defRPr sz="1458"/>
            </a:lvl2pPr>
            <a:lvl3pPr marL="952439" indent="0">
              <a:buNone/>
              <a:defRPr sz="1250"/>
            </a:lvl3pPr>
            <a:lvl4pPr marL="1428659" indent="0">
              <a:buNone/>
              <a:defRPr sz="1042"/>
            </a:lvl4pPr>
            <a:lvl5pPr marL="1904878" indent="0">
              <a:buNone/>
              <a:defRPr sz="1042"/>
            </a:lvl5pPr>
            <a:lvl6pPr marL="2381098" indent="0">
              <a:buNone/>
              <a:defRPr sz="1042"/>
            </a:lvl6pPr>
            <a:lvl7pPr marL="2857317" indent="0">
              <a:buNone/>
              <a:defRPr sz="1042"/>
            </a:lvl7pPr>
            <a:lvl8pPr marL="3333537" indent="0">
              <a:buNone/>
              <a:defRPr sz="1042"/>
            </a:lvl8pPr>
            <a:lvl9pPr marL="3809756" indent="0">
              <a:buNone/>
              <a:defRPr sz="1042"/>
            </a:lvl9pPr>
          </a:lstStyle>
          <a:p>
            <a:pPr lvl="0"/>
            <a:r>
              <a:rPr lang="en-US"/>
              <a:t>Edit Master text styles</a:t>
            </a:r>
          </a:p>
        </p:txBody>
      </p:sp>
      <p:sp>
        <p:nvSpPr>
          <p:cNvPr id="5" name="Date Placeholder 4"/>
          <p:cNvSpPr>
            <a:spLocks noGrp="1"/>
          </p:cNvSpPr>
          <p:nvPr>
            <p:ph type="dt" sz="half" idx="10"/>
          </p:nvPr>
        </p:nvSpPr>
        <p:spPr/>
        <p:txBody>
          <a:bodyPr/>
          <a:lstStyle/>
          <a:p>
            <a:fld id="{7BBCF770-B3AB-4BA0-ABF1-93BA85E8F711}" type="datetimeFigureOut">
              <a:rPr lang="en-US" smtClean="0"/>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4933015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19819764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6053" y="365474"/>
            <a:ext cx="2627571" cy="581119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377" y="365474"/>
            <a:ext cx="7728931" cy="581119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CF770-B3AB-4BA0-ABF1-93BA85E8F711}" type="datetimeFigureOut">
              <a:rPr lang="en-US" smtClean="0"/>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A3A5A-98D0-447F-A488-6E7BF5B87525}" type="slidenum">
              <a:rPr lang="en-US" smtClean="0"/>
              <a:t>‹#›</a:t>
            </a:fld>
            <a:endParaRPr lang="en-US"/>
          </a:p>
        </p:txBody>
      </p:sp>
    </p:spTree>
    <p:extLst>
      <p:ext uri="{BB962C8B-B14F-4D97-AF65-F5344CB8AC3E}">
        <p14:creationId xmlns:p14="http://schemas.microsoft.com/office/powerpoint/2010/main" val="2534806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440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5495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9/6/2023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1649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9/6/2023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804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81757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1109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8921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52630955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376" y="365474"/>
            <a:ext cx="10515248" cy="13246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376" y="1825714"/>
            <a:ext cx="10515248" cy="435095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376" y="6356920"/>
            <a:ext cx="2743323" cy="363820"/>
          </a:xfrm>
          <a:prstGeom prst="rect">
            <a:avLst/>
          </a:prstGeom>
        </p:spPr>
        <p:txBody>
          <a:bodyPr vert="horz" lIns="91440" tIns="45720" rIns="91440" bIns="45720" rtlCol="0" anchor="ctr"/>
          <a:lstStyle>
            <a:lvl1pPr algn="l">
              <a:defRPr sz="1250">
                <a:solidFill>
                  <a:schemeClr val="tx1">
                    <a:tint val="75000"/>
                  </a:schemeClr>
                </a:solidFill>
              </a:defRPr>
            </a:lvl1pPr>
          </a:lstStyle>
          <a:p>
            <a:fld id="{7BBCF770-B3AB-4BA0-ABF1-93BA85E8F711}" type="datetimeFigureOut">
              <a:rPr lang="en-US" smtClean="0"/>
              <a:t>9/6/2023</a:t>
            </a:fld>
            <a:endParaRPr lang="en-US"/>
          </a:p>
        </p:txBody>
      </p:sp>
      <p:sp>
        <p:nvSpPr>
          <p:cNvPr id="5" name="Footer Placeholder 4"/>
          <p:cNvSpPr>
            <a:spLocks noGrp="1"/>
          </p:cNvSpPr>
          <p:nvPr>
            <p:ph type="ftr" sz="quarter" idx="3"/>
          </p:nvPr>
        </p:nvSpPr>
        <p:spPr>
          <a:xfrm>
            <a:off x="4038094" y="6356920"/>
            <a:ext cx="4115813" cy="363820"/>
          </a:xfrm>
          <a:prstGeom prst="rect">
            <a:avLst/>
          </a:prstGeom>
        </p:spPr>
        <p:txBody>
          <a:bodyPr vert="horz" lIns="91440" tIns="45720" rIns="91440" bIns="45720" rtlCol="0" anchor="ctr"/>
          <a:lstStyle>
            <a:lvl1pPr algn="ctr">
              <a:defRPr sz="12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301" y="6356920"/>
            <a:ext cx="2743323" cy="363820"/>
          </a:xfrm>
          <a:prstGeom prst="rect">
            <a:avLst/>
          </a:prstGeom>
        </p:spPr>
        <p:txBody>
          <a:bodyPr vert="horz" lIns="91440" tIns="45720" rIns="91440" bIns="45720" rtlCol="0" anchor="ctr"/>
          <a:lstStyle>
            <a:lvl1pPr algn="r">
              <a:defRPr sz="1250">
                <a:solidFill>
                  <a:schemeClr val="tx1">
                    <a:tint val="75000"/>
                  </a:schemeClr>
                </a:solidFill>
              </a:defRPr>
            </a:lvl1pPr>
          </a:lstStyle>
          <a:p>
            <a:fld id="{10AA3A5A-98D0-447F-A488-6E7BF5B87525}" type="slidenum">
              <a:rPr lang="en-US" smtClean="0"/>
              <a:t>‹#›</a:t>
            </a:fld>
            <a:endParaRPr lang="en-US"/>
          </a:p>
        </p:txBody>
      </p:sp>
    </p:spTree>
    <p:extLst>
      <p:ext uri="{BB962C8B-B14F-4D97-AF65-F5344CB8AC3E}">
        <p14:creationId xmlns:p14="http://schemas.microsoft.com/office/powerpoint/2010/main" val="5693697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52439" rtl="0" eaLnBrk="1" latinLnBrk="0" hangingPunct="1">
        <a:lnSpc>
          <a:spcPct val="90000"/>
        </a:lnSpc>
        <a:spcBef>
          <a:spcPct val="0"/>
        </a:spcBef>
        <a:buNone/>
        <a:defRPr sz="4583" b="1" kern="1200">
          <a:solidFill>
            <a:schemeClr val="tx1">
              <a:lumMod val="85000"/>
              <a:lumOff val="15000"/>
            </a:schemeClr>
          </a:solidFill>
          <a:latin typeface="+mj-lt"/>
          <a:ea typeface="+mj-ea"/>
          <a:cs typeface="+mj-cs"/>
        </a:defRPr>
      </a:lvl1pPr>
    </p:titleStyle>
    <p:bodyStyle>
      <a:lvl1pPr marL="238110" indent="-238110" algn="l" defTabSz="952439" rtl="0" eaLnBrk="1" latinLnBrk="0" hangingPunct="1">
        <a:lnSpc>
          <a:spcPct val="90000"/>
        </a:lnSpc>
        <a:spcBef>
          <a:spcPts val="1042"/>
        </a:spcBef>
        <a:buFont typeface="Arial" panose="020B0604020202020204" pitchFamily="34" charset="0"/>
        <a:buChar char="•"/>
        <a:defRPr sz="4166" kern="1200">
          <a:solidFill>
            <a:schemeClr val="tx1">
              <a:lumMod val="85000"/>
              <a:lumOff val="15000"/>
            </a:schemeClr>
          </a:solidFill>
          <a:latin typeface="+mn-lt"/>
          <a:ea typeface="+mn-ea"/>
          <a:cs typeface="+mn-cs"/>
        </a:defRPr>
      </a:lvl1pPr>
      <a:lvl2pPr marL="714329" indent="-238110" algn="l" defTabSz="952439" rtl="0" eaLnBrk="1" latinLnBrk="0" hangingPunct="1">
        <a:lnSpc>
          <a:spcPct val="90000"/>
        </a:lnSpc>
        <a:spcBef>
          <a:spcPts val="521"/>
        </a:spcBef>
        <a:buFont typeface="Arial" panose="020B0604020202020204" pitchFamily="34" charset="0"/>
        <a:buChar char="•"/>
        <a:defRPr sz="3750" kern="1200">
          <a:solidFill>
            <a:schemeClr val="tx1">
              <a:lumMod val="85000"/>
              <a:lumOff val="15000"/>
            </a:schemeClr>
          </a:solidFill>
          <a:latin typeface="+mn-lt"/>
          <a:ea typeface="+mn-ea"/>
          <a:cs typeface="+mn-cs"/>
        </a:defRPr>
      </a:lvl2pPr>
      <a:lvl3pPr marL="1190549" indent="-238110" algn="l" defTabSz="952439" rtl="0" eaLnBrk="1" latinLnBrk="0" hangingPunct="1">
        <a:lnSpc>
          <a:spcPct val="90000"/>
        </a:lnSpc>
        <a:spcBef>
          <a:spcPts val="521"/>
        </a:spcBef>
        <a:buFont typeface="Arial" panose="020B0604020202020204" pitchFamily="34" charset="0"/>
        <a:buChar char="•"/>
        <a:defRPr sz="3333" kern="1200">
          <a:solidFill>
            <a:schemeClr val="tx1">
              <a:lumMod val="85000"/>
              <a:lumOff val="15000"/>
            </a:schemeClr>
          </a:solidFill>
          <a:latin typeface="+mn-lt"/>
          <a:ea typeface="+mn-ea"/>
          <a:cs typeface="+mn-cs"/>
        </a:defRPr>
      </a:lvl3pPr>
      <a:lvl4pPr marL="166676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4pPr>
      <a:lvl5pPr marL="2142988" indent="-238110" algn="l" defTabSz="952439" rtl="0" eaLnBrk="1" latinLnBrk="0" hangingPunct="1">
        <a:lnSpc>
          <a:spcPct val="90000"/>
        </a:lnSpc>
        <a:spcBef>
          <a:spcPts val="521"/>
        </a:spcBef>
        <a:buFont typeface="Arial" panose="020B0604020202020204" pitchFamily="34" charset="0"/>
        <a:buChar char="•"/>
        <a:defRPr sz="2916" kern="1200">
          <a:solidFill>
            <a:schemeClr val="tx1">
              <a:lumMod val="85000"/>
              <a:lumOff val="15000"/>
            </a:schemeClr>
          </a:solidFill>
          <a:latin typeface="+mn-lt"/>
          <a:ea typeface="+mn-ea"/>
          <a:cs typeface="+mn-cs"/>
        </a:defRPr>
      </a:lvl5pPr>
      <a:lvl6pPr marL="261920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6pPr>
      <a:lvl7pPr marL="3095427"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7pPr>
      <a:lvl8pPr marL="357164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8pPr>
      <a:lvl9pPr marL="4047866" indent="-238110" algn="l" defTabSz="952439" rtl="0" eaLnBrk="1" latinLnBrk="0" hangingPunct="1">
        <a:lnSpc>
          <a:spcPct val="90000"/>
        </a:lnSpc>
        <a:spcBef>
          <a:spcPts val="521"/>
        </a:spcBef>
        <a:buFont typeface="Arial" panose="020B0604020202020204" pitchFamily="34" charset="0"/>
        <a:buChar char="•"/>
        <a:defRPr sz="1875" kern="1200">
          <a:solidFill>
            <a:schemeClr val="tx1"/>
          </a:solidFill>
          <a:latin typeface="+mn-lt"/>
          <a:ea typeface="+mn-ea"/>
          <a:cs typeface="+mn-cs"/>
        </a:defRPr>
      </a:lvl9pPr>
    </p:bodyStyle>
    <p:otherStyle>
      <a:defPPr>
        <a:defRPr lang="en-US"/>
      </a:defPPr>
      <a:lvl1pPr marL="0" algn="l" defTabSz="952439" rtl="0" eaLnBrk="1" latinLnBrk="0" hangingPunct="1">
        <a:defRPr sz="1875" kern="1200">
          <a:solidFill>
            <a:schemeClr val="tx1"/>
          </a:solidFill>
          <a:latin typeface="+mn-lt"/>
          <a:ea typeface="+mn-ea"/>
          <a:cs typeface="+mn-cs"/>
        </a:defRPr>
      </a:lvl1pPr>
      <a:lvl2pPr marL="476220" algn="l" defTabSz="952439" rtl="0" eaLnBrk="1" latinLnBrk="0" hangingPunct="1">
        <a:defRPr sz="1875" kern="1200">
          <a:solidFill>
            <a:schemeClr val="tx1"/>
          </a:solidFill>
          <a:latin typeface="+mn-lt"/>
          <a:ea typeface="+mn-ea"/>
          <a:cs typeface="+mn-cs"/>
        </a:defRPr>
      </a:lvl2pPr>
      <a:lvl3pPr marL="952439" algn="l" defTabSz="952439" rtl="0" eaLnBrk="1" latinLnBrk="0" hangingPunct="1">
        <a:defRPr sz="1875" kern="1200">
          <a:solidFill>
            <a:schemeClr val="tx1"/>
          </a:solidFill>
          <a:latin typeface="+mn-lt"/>
          <a:ea typeface="+mn-ea"/>
          <a:cs typeface="+mn-cs"/>
        </a:defRPr>
      </a:lvl3pPr>
      <a:lvl4pPr marL="1428659" algn="l" defTabSz="952439" rtl="0" eaLnBrk="1" latinLnBrk="0" hangingPunct="1">
        <a:defRPr sz="1875" kern="1200">
          <a:solidFill>
            <a:schemeClr val="tx1"/>
          </a:solidFill>
          <a:latin typeface="+mn-lt"/>
          <a:ea typeface="+mn-ea"/>
          <a:cs typeface="+mn-cs"/>
        </a:defRPr>
      </a:lvl4pPr>
      <a:lvl5pPr marL="1904878" algn="l" defTabSz="952439" rtl="0" eaLnBrk="1" latinLnBrk="0" hangingPunct="1">
        <a:defRPr sz="1875" kern="1200">
          <a:solidFill>
            <a:schemeClr val="tx1"/>
          </a:solidFill>
          <a:latin typeface="+mn-lt"/>
          <a:ea typeface="+mn-ea"/>
          <a:cs typeface="+mn-cs"/>
        </a:defRPr>
      </a:lvl5pPr>
      <a:lvl6pPr marL="2381098" algn="l" defTabSz="952439" rtl="0" eaLnBrk="1" latinLnBrk="0" hangingPunct="1">
        <a:defRPr sz="1875" kern="1200">
          <a:solidFill>
            <a:schemeClr val="tx1"/>
          </a:solidFill>
          <a:latin typeface="+mn-lt"/>
          <a:ea typeface="+mn-ea"/>
          <a:cs typeface="+mn-cs"/>
        </a:defRPr>
      </a:lvl6pPr>
      <a:lvl7pPr marL="2857317" algn="l" defTabSz="952439" rtl="0" eaLnBrk="1" latinLnBrk="0" hangingPunct="1">
        <a:defRPr sz="1875" kern="1200">
          <a:solidFill>
            <a:schemeClr val="tx1"/>
          </a:solidFill>
          <a:latin typeface="+mn-lt"/>
          <a:ea typeface="+mn-ea"/>
          <a:cs typeface="+mn-cs"/>
        </a:defRPr>
      </a:lvl7pPr>
      <a:lvl8pPr marL="3333537" algn="l" defTabSz="952439" rtl="0" eaLnBrk="1" latinLnBrk="0" hangingPunct="1">
        <a:defRPr sz="1875" kern="1200">
          <a:solidFill>
            <a:schemeClr val="tx1"/>
          </a:solidFill>
          <a:latin typeface="+mn-lt"/>
          <a:ea typeface="+mn-ea"/>
          <a:cs typeface="+mn-cs"/>
        </a:defRPr>
      </a:lvl8pPr>
      <a:lvl9pPr marL="3809756" algn="l" defTabSz="952439" rtl="0" eaLnBrk="1" latinLnBrk="0" hangingPunct="1">
        <a:defRPr sz="187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73">
          <p15:clr>
            <a:srgbClr val="F26B43"/>
          </p15:clr>
        </p15:guide>
        <p15:guide id="2" pos="3686">
          <p15:clr>
            <a:srgbClr val="F26B43"/>
          </p15:clr>
        </p15:guide>
        <p15:guide id="3" pos="6999">
          <p15:clr>
            <a:srgbClr val="F26B43"/>
          </p15:clr>
        </p15:guide>
        <p15:guide id="4" pos="375">
          <p15:clr>
            <a:srgbClr val="F26B43"/>
          </p15:clr>
        </p15:guide>
        <p15:guide id="5" orient="horz" pos="202">
          <p15:clr>
            <a:srgbClr val="F26B43"/>
          </p15:clr>
        </p15:guide>
        <p15:guide id="6" orient="horz" pos="394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5365224" y="3587745"/>
            <a:ext cx="5960117" cy="2935970"/>
          </a:xfrm>
        </p:spPr>
        <p:txBody>
          <a:bodyPr anchor="ctr"/>
          <a:lstStyle/>
          <a:p>
            <a:r>
              <a:rPr lang="en-US" dirty="0"/>
              <a:t>Chapter 3: Christianity, </a:t>
            </a:r>
            <a:br>
              <a:rPr lang="en-US" dirty="0"/>
            </a:br>
            <a:r>
              <a:rPr lang="en-US" dirty="0"/>
              <a:t>the Church, </a:t>
            </a:r>
            <a:br>
              <a:rPr lang="en-US" dirty="0"/>
            </a:br>
            <a:r>
              <a:rPr lang="en-US" dirty="0"/>
              <a:t>and Government</a:t>
            </a:r>
          </a:p>
        </p:txBody>
      </p:sp>
    </p:spTree>
    <p:extLst>
      <p:ext uri="{BB962C8B-B14F-4D97-AF65-F5344CB8AC3E}">
        <p14:creationId xmlns:p14="http://schemas.microsoft.com/office/powerpoint/2010/main" val="4267723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3.1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dirty="0"/>
              <a:t>3. Why did the Reformation result in religious wars in Europe?</a:t>
            </a:r>
          </a:p>
          <a:p>
            <a:pPr marL="0" indent="0" algn="ctr">
              <a:buNone/>
            </a:pPr>
            <a:r>
              <a:rPr lang="en-US" dirty="0">
                <a:solidFill>
                  <a:srgbClr val="C00000"/>
                </a:solidFill>
              </a:rPr>
              <a:t>The Reformation shattered the illusion of religious unity in Europe, but many people still valued a shared religion. In each nation the religion of the ruler became the religion of the nation. Religion thus became a highly contentious political matter. (pp. 41–42)</a:t>
            </a:r>
          </a:p>
          <a:p>
            <a:pPr marL="0" indent="0">
              <a:buNone/>
            </a:pPr>
            <a:r>
              <a:rPr lang="en-US" dirty="0"/>
              <a:t>4–5. What was John Locke’s solution to Europe’s religious conflict? What was his basis for shared morality?</a:t>
            </a:r>
          </a:p>
          <a:p>
            <a:pPr marL="0" indent="0" algn="ctr">
              <a:buNone/>
            </a:pPr>
            <a:r>
              <a:rPr lang="en-US" dirty="0">
                <a:solidFill>
                  <a:srgbClr val="C00000"/>
                </a:solidFill>
              </a:rPr>
              <a:t>religious toleration; natural law (p. 42)</a:t>
            </a:r>
          </a:p>
        </p:txBody>
      </p:sp>
    </p:spTree>
    <p:extLst>
      <p:ext uri="{BB962C8B-B14F-4D97-AF65-F5344CB8AC3E}">
        <p14:creationId xmlns:p14="http://schemas.microsoft.com/office/powerpoint/2010/main" val="57548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3.1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6. What is natural law?</a:t>
            </a:r>
          </a:p>
          <a:p>
            <a:pPr marL="0" indent="0" algn="ctr">
              <a:buNone/>
            </a:pPr>
            <a:r>
              <a:rPr lang="en-US" dirty="0">
                <a:solidFill>
                  <a:srgbClr val="C00000"/>
                </a:solidFill>
              </a:rPr>
              <a:t>The belief that all people have a conscience and recognize that certain moral truths are built into nature. (p. 42)</a:t>
            </a:r>
          </a:p>
        </p:txBody>
      </p:sp>
    </p:spTree>
    <p:extLst>
      <p:ext uri="{BB962C8B-B14F-4D97-AF65-F5344CB8AC3E}">
        <p14:creationId xmlns:p14="http://schemas.microsoft.com/office/powerpoint/2010/main" val="167719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3.1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Locke’s religious toleration approach worked when various forms of Christianity were the primary competing religious options. Would his approach work in a society with greater religious diversity?</a:t>
            </a:r>
          </a:p>
          <a:p>
            <a:pPr marL="0" indent="0" algn="ctr">
              <a:buNone/>
            </a:pPr>
            <a:r>
              <a:rPr lang="en-US" dirty="0">
                <a:solidFill>
                  <a:srgbClr val="C00000"/>
                </a:solidFill>
              </a:rPr>
              <a:t>Answers should mention that different religious worldviews lead to great disagreement about what is moral and immoral.</a:t>
            </a:r>
          </a:p>
        </p:txBody>
      </p:sp>
    </p:spTree>
    <p:extLst>
      <p:ext uri="{BB962C8B-B14F-4D97-AF65-F5344CB8AC3E}">
        <p14:creationId xmlns:p14="http://schemas.microsoft.com/office/powerpoint/2010/main" val="200751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3.1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 Why was the Mayflower Compact significant?</a:t>
            </a:r>
          </a:p>
          <a:p>
            <a:pPr marL="0" indent="0" algn="ctr">
              <a:buNone/>
            </a:pPr>
            <a:r>
              <a:rPr lang="en-US" dirty="0">
                <a:solidFill>
                  <a:srgbClr val="C00000"/>
                </a:solidFill>
              </a:rPr>
              <a:t>It established a temporary government for the Pilgrims’ pioneer community. The principle of social contract, that the government is formed by the consent of the governed, is a key component of the document and is at the heart of American political thought and practice.</a:t>
            </a:r>
          </a:p>
          <a:p>
            <a:pPr marL="0" indent="0" algn="ctr">
              <a:buNone/>
            </a:pPr>
            <a:endParaRPr lang="en-US" dirty="0"/>
          </a:p>
        </p:txBody>
      </p:sp>
    </p:spTree>
    <p:extLst>
      <p:ext uri="{BB962C8B-B14F-4D97-AF65-F5344CB8AC3E}">
        <p14:creationId xmlns:p14="http://schemas.microsoft.com/office/powerpoint/2010/main" val="221912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walking down a street&#10;&#10;Description automatically generated">
            <a:extLst>
              <a:ext uri="{FF2B5EF4-FFF2-40B4-BE49-F238E27FC236}">
                <a16:creationId xmlns:a16="http://schemas.microsoft.com/office/drawing/2014/main" id="{3EADB600-AA23-4E6C-B721-65F01AC7CD1D}"/>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10815" b="4599"/>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II. The Bible, the Church, and Pluralism</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latin typeface="+mn-lt"/>
              </a:rPr>
              <a:t>Chapter 3.2</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9968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2FA2-7B98-4129-BBA3-4A62ADD7396F}"/>
              </a:ext>
            </a:extLst>
          </p:cNvPr>
          <p:cNvSpPr>
            <a:spLocks noGrp="1"/>
          </p:cNvSpPr>
          <p:nvPr>
            <p:ph type="title"/>
          </p:nvPr>
        </p:nvSpPr>
        <p:spPr>
          <a:xfrm>
            <a:off x="4965430" y="629268"/>
            <a:ext cx="6586491" cy="1286160"/>
          </a:xfrm>
        </p:spPr>
        <p:txBody>
          <a:bodyPr anchor="b">
            <a:noAutofit/>
          </a:bodyPr>
          <a:lstStyle/>
          <a:p>
            <a:r>
              <a:rPr lang="en-US" dirty="0"/>
              <a:t>II. The Bible, the Church, and Pluralism</a:t>
            </a:r>
          </a:p>
        </p:txBody>
      </p:sp>
      <p:sp>
        <p:nvSpPr>
          <p:cNvPr id="3" name="Content Placeholder 2">
            <a:extLst>
              <a:ext uri="{FF2B5EF4-FFF2-40B4-BE49-F238E27FC236}">
                <a16:creationId xmlns:a16="http://schemas.microsoft.com/office/drawing/2014/main" id="{0366A140-2674-4C29-836D-62C78CBD92E9}"/>
              </a:ext>
            </a:extLst>
          </p:cNvPr>
          <p:cNvSpPr>
            <a:spLocks noGrp="1"/>
          </p:cNvSpPr>
          <p:nvPr>
            <p:ph idx="1"/>
          </p:nvPr>
        </p:nvSpPr>
        <p:spPr>
          <a:xfrm>
            <a:off x="4965431" y="2438400"/>
            <a:ext cx="6586489" cy="3785419"/>
          </a:xfrm>
        </p:spPr>
        <p:txBody>
          <a:bodyPr>
            <a:noAutofit/>
          </a:bodyPr>
          <a:lstStyle/>
          <a:p>
            <a:r>
              <a:rPr lang="en-US" dirty="0"/>
              <a:t>Pluralism poses a serious challenge to John Locke’s theory.</a:t>
            </a:r>
          </a:p>
          <a:p>
            <a:r>
              <a:rPr lang="en-US" dirty="0"/>
              <a:t>Secularism’s basic thesis is that religion is a private matter that should stay out of public spaces.</a:t>
            </a:r>
          </a:p>
          <a:p>
            <a:r>
              <a:rPr lang="en-US" dirty="0"/>
              <a:t>Questions of morality are answered differently by various groups because their values are different.</a:t>
            </a:r>
          </a:p>
        </p:txBody>
      </p:sp>
      <p:pic>
        <p:nvPicPr>
          <p:cNvPr id="5" name="Picture 4" descr="A building next to a window&#10;&#10;Description automatically generated">
            <a:extLst>
              <a:ext uri="{FF2B5EF4-FFF2-40B4-BE49-F238E27FC236}">
                <a16:creationId xmlns:a16="http://schemas.microsoft.com/office/drawing/2014/main" id="{91D9A8E6-A118-4B5C-9008-FF2DF03485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485" r="3214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DD15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85B9ED0-8E8B-4AA7-9FEF-4B070ECF4FDD}"/>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141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291E7-F186-4CFE-A986-ED04C2444130}"/>
              </a:ext>
            </a:extLst>
          </p:cNvPr>
          <p:cNvSpPr>
            <a:spLocks noGrp="1"/>
          </p:cNvSpPr>
          <p:nvPr>
            <p:ph type="title"/>
          </p:nvPr>
        </p:nvSpPr>
        <p:spPr>
          <a:xfrm>
            <a:off x="4965430" y="629268"/>
            <a:ext cx="6586491" cy="1286160"/>
          </a:xfrm>
        </p:spPr>
        <p:txBody>
          <a:bodyPr anchor="b">
            <a:normAutofit/>
          </a:bodyPr>
          <a:lstStyle/>
          <a:p>
            <a:r>
              <a:rPr lang="en-US" dirty="0"/>
              <a:t>A. Church and State</a:t>
            </a:r>
          </a:p>
        </p:txBody>
      </p:sp>
      <p:sp>
        <p:nvSpPr>
          <p:cNvPr id="3" name="Content Placeholder 2">
            <a:extLst>
              <a:ext uri="{FF2B5EF4-FFF2-40B4-BE49-F238E27FC236}">
                <a16:creationId xmlns:a16="http://schemas.microsoft.com/office/drawing/2014/main" id="{D6DAD4B1-E605-46BB-840C-5473DBEAB795}"/>
              </a:ext>
            </a:extLst>
          </p:cNvPr>
          <p:cNvSpPr>
            <a:spLocks noGrp="1"/>
          </p:cNvSpPr>
          <p:nvPr>
            <p:ph idx="1"/>
          </p:nvPr>
        </p:nvSpPr>
        <p:spPr>
          <a:xfrm>
            <a:off x="4965431" y="2438400"/>
            <a:ext cx="6586489" cy="3785419"/>
          </a:xfrm>
        </p:spPr>
        <p:txBody>
          <a:bodyPr>
            <a:normAutofit/>
          </a:bodyPr>
          <a:lstStyle/>
          <a:p>
            <a:r>
              <a:rPr lang="en-US" dirty="0"/>
              <a:t>Secularists assume that separation of church and state means “no religion in public life.”</a:t>
            </a:r>
          </a:p>
          <a:p>
            <a:r>
              <a:rPr lang="en-US" dirty="0"/>
              <a:t>Secularism views religious arguments on political matters as irrelevant and believes they should be ignored. </a:t>
            </a:r>
          </a:p>
        </p:txBody>
      </p:sp>
      <p:pic>
        <p:nvPicPr>
          <p:cNvPr id="6" name="Picture 5">
            <a:extLst>
              <a:ext uri="{FF2B5EF4-FFF2-40B4-BE49-F238E27FC236}">
                <a16:creationId xmlns:a16="http://schemas.microsoft.com/office/drawing/2014/main" id="{31FC06E8-7688-4F17-8D43-11147D9DFDCD}"/>
              </a:ext>
            </a:extLst>
          </p:cNvPr>
          <p:cNvPicPr>
            <a:picLocks noChangeAspect="1"/>
          </p:cNvPicPr>
          <p:nvPr/>
        </p:nvPicPr>
        <p:blipFill rotWithShape="1">
          <a:blip r:embed="rId3"/>
          <a:srcRect r="546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AB2DF"/>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8D7E5B-3544-4531-BC7F-80F65FE65E1F}"/>
              </a:ext>
            </a:extLst>
          </p:cNvPr>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81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291E7-F186-4CFE-A986-ED04C2444130}"/>
              </a:ext>
            </a:extLst>
          </p:cNvPr>
          <p:cNvSpPr>
            <a:spLocks noGrp="1"/>
          </p:cNvSpPr>
          <p:nvPr>
            <p:ph type="title"/>
          </p:nvPr>
        </p:nvSpPr>
        <p:spPr>
          <a:xfrm>
            <a:off x="4965430" y="629268"/>
            <a:ext cx="6586491" cy="1286160"/>
          </a:xfrm>
        </p:spPr>
        <p:txBody>
          <a:bodyPr anchor="b">
            <a:normAutofit/>
          </a:bodyPr>
          <a:lstStyle/>
          <a:p>
            <a:r>
              <a:rPr lang="en-US" dirty="0"/>
              <a:t>A. Church and State</a:t>
            </a:r>
          </a:p>
        </p:txBody>
      </p:sp>
      <p:sp>
        <p:nvSpPr>
          <p:cNvPr id="3" name="Content Placeholder 2">
            <a:extLst>
              <a:ext uri="{FF2B5EF4-FFF2-40B4-BE49-F238E27FC236}">
                <a16:creationId xmlns:a16="http://schemas.microsoft.com/office/drawing/2014/main" id="{D6DAD4B1-E605-46BB-840C-5473DBEAB795}"/>
              </a:ext>
            </a:extLst>
          </p:cNvPr>
          <p:cNvSpPr>
            <a:spLocks noGrp="1"/>
          </p:cNvSpPr>
          <p:nvPr>
            <p:ph idx="1"/>
          </p:nvPr>
        </p:nvSpPr>
        <p:spPr>
          <a:xfrm>
            <a:off x="4965431" y="2438400"/>
            <a:ext cx="6586489" cy="3785419"/>
          </a:xfrm>
        </p:spPr>
        <p:txBody>
          <a:bodyPr>
            <a:normAutofit/>
          </a:bodyPr>
          <a:lstStyle/>
          <a:p>
            <a:r>
              <a:rPr lang="en-US" dirty="0"/>
              <a:t>If the state has dominance over the church, then the government can restrict the actions of Christians.</a:t>
            </a:r>
          </a:p>
          <a:p>
            <a:pPr marL="747713" lvl="1" indent="-290513"/>
            <a:r>
              <a:rPr lang="en-US" dirty="0"/>
              <a:t>Example: North Korea</a:t>
            </a:r>
          </a:p>
          <a:p>
            <a:r>
              <a:rPr lang="en-US" dirty="0"/>
              <a:t>If the government chooses an unbiblical moral stance, conflict with the church is inevitable. </a:t>
            </a:r>
          </a:p>
        </p:txBody>
      </p:sp>
      <p:pic>
        <p:nvPicPr>
          <p:cNvPr id="5" name="Picture 4" descr="A picture containing man, horse, woman, standing&#10;&#10;Description automatically generated">
            <a:extLst>
              <a:ext uri="{FF2B5EF4-FFF2-40B4-BE49-F238E27FC236}">
                <a16:creationId xmlns:a16="http://schemas.microsoft.com/office/drawing/2014/main" id="{6CE4F158-8F1B-4525-BBFF-9869631AE3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987" r="3299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396292"/>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01B800B-0E66-4FD8-B0DF-A7E02BA40A22}"/>
              </a:ext>
            </a:extLst>
          </p:cNvPr>
          <p:cNvSpPr/>
          <p:nvPr/>
        </p:nvSpPr>
        <p:spPr>
          <a:xfrm>
            <a:off x="0" y="5448300"/>
            <a:ext cx="4635571" cy="704850"/>
          </a:xfrm>
          <a:prstGeom prst="rect">
            <a:avLst/>
          </a:prstGeom>
          <a:solidFill>
            <a:srgbClr val="E7E6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Pyongyang, North Korea</a:t>
            </a:r>
          </a:p>
        </p:txBody>
      </p:sp>
      <p:cxnSp>
        <p:nvCxnSpPr>
          <p:cNvPr id="8" name="Straight Connector 7">
            <a:extLst>
              <a:ext uri="{FF2B5EF4-FFF2-40B4-BE49-F238E27FC236}">
                <a16:creationId xmlns:a16="http://schemas.microsoft.com/office/drawing/2014/main" id="{DDA93F2E-2F8B-4D18-ADDB-E4B60E3FCD88}"/>
              </a:ext>
            </a:extLst>
          </p:cNvPr>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83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291E7-F186-4CFE-A986-ED04C2444130}"/>
              </a:ext>
            </a:extLst>
          </p:cNvPr>
          <p:cNvSpPr>
            <a:spLocks noGrp="1"/>
          </p:cNvSpPr>
          <p:nvPr>
            <p:ph type="title"/>
          </p:nvPr>
        </p:nvSpPr>
        <p:spPr>
          <a:xfrm>
            <a:off x="4965430" y="629268"/>
            <a:ext cx="6586491" cy="1286160"/>
          </a:xfrm>
        </p:spPr>
        <p:txBody>
          <a:bodyPr anchor="b">
            <a:normAutofit/>
          </a:bodyPr>
          <a:lstStyle/>
          <a:p>
            <a:r>
              <a:rPr lang="en-US" dirty="0"/>
              <a:t>A. Church and State</a:t>
            </a:r>
          </a:p>
        </p:txBody>
      </p:sp>
      <p:sp>
        <p:nvSpPr>
          <p:cNvPr id="3" name="Content Placeholder 2">
            <a:extLst>
              <a:ext uri="{FF2B5EF4-FFF2-40B4-BE49-F238E27FC236}">
                <a16:creationId xmlns:a16="http://schemas.microsoft.com/office/drawing/2014/main" id="{D6DAD4B1-E605-46BB-840C-5473DBEAB795}"/>
              </a:ext>
            </a:extLst>
          </p:cNvPr>
          <p:cNvSpPr>
            <a:spLocks noGrp="1"/>
          </p:cNvSpPr>
          <p:nvPr>
            <p:ph idx="1"/>
          </p:nvPr>
        </p:nvSpPr>
        <p:spPr>
          <a:xfrm>
            <a:off x="4965431" y="2438400"/>
            <a:ext cx="6586489" cy="3785419"/>
          </a:xfrm>
        </p:spPr>
        <p:txBody>
          <a:bodyPr>
            <a:normAutofit/>
          </a:bodyPr>
          <a:lstStyle/>
          <a:p>
            <a:r>
              <a:rPr lang="en-US" dirty="0"/>
              <a:t>In the Middle Ages, the Catholic Church attempted to do the opposite by imposing its authority over states.</a:t>
            </a:r>
          </a:p>
          <a:p>
            <a:r>
              <a:rPr lang="en-US" dirty="0"/>
              <a:t>Since God has given the authority to rule to governments, churches should not seek to control them (Rom. 13:1).</a:t>
            </a:r>
          </a:p>
        </p:txBody>
      </p:sp>
      <p:pic>
        <p:nvPicPr>
          <p:cNvPr id="5" name="Picture 4" descr="A clock on the side of a building&#10;&#10;Description automatically generated">
            <a:extLst>
              <a:ext uri="{FF2B5EF4-FFF2-40B4-BE49-F238E27FC236}">
                <a16:creationId xmlns:a16="http://schemas.microsoft.com/office/drawing/2014/main" id="{F29D32C2-1BD9-44F6-BFB2-5A567F4FDA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125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5602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5B7FCCD-E899-47B2-9194-4A53230CF102}"/>
              </a:ext>
            </a:extLst>
          </p:cNvPr>
          <p:cNvSpPr/>
          <p:nvPr/>
        </p:nvSpPr>
        <p:spPr>
          <a:xfrm>
            <a:off x="0" y="5448300"/>
            <a:ext cx="4635571" cy="704850"/>
          </a:xfrm>
          <a:prstGeom prst="rect">
            <a:avLst/>
          </a:prstGeom>
          <a:solidFill>
            <a:srgbClr val="E7E6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St. Peter’s Basilica</a:t>
            </a:r>
          </a:p>
        </p:txBody>
      </p:sp>
      <p:cxnSp>
        <p:nvCxnSpPr>
          <p:cNvPr id="8" name="Straight Connector 7">
            <a:extLst>
              <a:ext uri="{FF2B5EF4-FFF2-40B4-BE49-F238E27FC236}">
                <a16:creationId xmlns:a16="http://schemas.microsoft.com/office/drawing/2014/main" id="{FFFBD4D3-C0D5-4301-AAD3-717AD955EE1A}"/>
              </a:ext>
            </a:extLst>
          </p:cNvPr>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23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291E7-F186-4CFE-A986-ED04C2444130}"/>
              </a:ext>
            </a:extLst>
          </p:cNvPr>
          <p:cNvSpPr>
            <a:spLocks noGrp="1"/>
          </p:cNvSpPr>
          <p:nvPr>
            <p:ph type="title"/>
          </p:nvPr>
        </p:nvSpPr>
        <p:spPr>
          <a:xfrm>
            <a:off x="4965430" y="629268"/>
            <a:ext cx="6586491" cy="1286160"/>
          </a:xfrm>
        </p:spPr>
        <p:txBody>
          <a:bodyPr anchor="b">
            <a:normAutofit/>
          </a:bodyPr>
          <a:lstStyle/>
          <a:p>
            <a:r>
              <a:rPr lang="en-US" dirty="0"/>
              <a:t>A. Church and State</a:t>
            </a:r>
          </a:p>
        </p:txBody>
      </p:sp>
      <p:sp>
        <p:nvSpPr>
          <p:cNvPr id="3" name="Content Placeholder 2">
            <a:extLst>
              <a:ext uri="{FF2B5EF4-FFF2-40B4-BE49-F238E27FC236}">
                <a16:creationId xmlns:a16="http://schemas.microsoft.com/office/drawing/2014/main" id="{D6DAD4B1-E605-46BB-840C-5473DBEAB795}"/>
              </a:ext>
            </a:extLst>
          </p:cNvPr>
          <p:cNvSpPr>
            <a:spLocks noGrp="1"/>
          </p:cNvSpPr>
          <p:nvPr>
            <p:ph idx="1"/>
          </p:nvPr>
        </p:nvSpPr>
        <p:spPr>
          <a:xfrm>
            <a:off x="4965431" y="2438400"/>
            <a:ext cx="6586489" cy="3785419"/>
          </a:xfrm>
        </p:spPr>
        <p:txBody>
          <a:bodyPr>
            <a:normAutofit/>
          </a:bodyPr>
          <a:lstStyle/>
          <a:p>
            <a:r>
              <a:rPr lang="en-US" dirty="0"/>
              <a:t>The concept of separation of church and state has biblical support.</a:t>
            </a:r>
          </a:p>
          <a:p>
            <a:pPr marL="747713" lvl="1" indent="-290513"/>
            <a:r>
              <a:rPr lang="en-US" dirty="0"/>
              <a:t>The Kingdom of Israel had a separate king and high priest.</a:t>
            </a:r>
          </a:p>
          <a:p>
            <a:pPr marL="747713" lvl="1" indent="-290513"/>
            <a:r>
              <a:rPr lang="en-US" dirty="0"/>
              <a:t>New Testament believers were not associated with any state.</a:t>
            </a:r>
          </a:p>
        </p:txBody>
      </p:sp>
      <p:pic>
        <p:nvPicPr>
          <p:cNvPr id="5" name="Picture 4" descr="A crowd of people standing in front of a building&#10;&#10;Description automatically generated">
            <a:extLst>
              <a:ext uri="{FF2B5EF4-FFF2-40B4-BE49-F238E27FC236}">
                <a16:creationId xmlns:a16="http://schemas.microsoft.com/office/drawing/2014/main" id="{32B3A970-F339-41F5-BD8A-6803FF2A79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887" r="25993"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EFD6A"/>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3638A79-FDBC-4C21-9C43-704A49E14C8A}"/>
              </a:ext>
            </a:extLst>
          </p:cNvPr>
          <p:cNvSpPr/>
          <p:nvPr/>
        </p:nvSpPr>
        <p:spPr>
          <a:xfrm>
            <a:off x="0" y="5448300"/>
            <a:ext cx="4635571" cy="704850"/>
          </a:xfrm>
          <a:prstGeom prst="rect">
            <a:avLst/>
          </a:prstGeom>
          <a:solidFill>
            <a:srgbClr val="E7E6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The Western Wall, Jerusalem</a:t>
            </a:r>
          </a:p>
        </p:txBody>
      </p:sp>
      <p:cxnSp>
        <p:nvCxnSpPr>
          <p:cNvPr id="8" name="Straight Connector 7">
            <a:extLst>
              <a:ext uri="{FF2B5EF4-FFF2-40B4-BE49-F238E27FC236}">
                <a16:creationId xmlns:a16="http://schemas.microsoft.com/office/drawing/2014/main" id="{63FD1F34-D7F4-483F-812F-8B45F8DBD69F}"/>
              </a:ext>
            </a:extLst>
          </p:cNvPr>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716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able, building, large, view&#10;&#10;Description automatically generated">
            <a:extLst>
              <a:ext uri="{FF2B5EF4-FFF2-40B4-BE49-F238E27FC236}">
                <a16:creationId xmlns:a16="http://schemas.microsoft.com/office/drawing/2014/main" id="{CBF01BDB-FEC8-45B3-B1BA-FF375E6713B4}"/>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t="6457" b="9274"/>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D38A241E-0395-41E5-8607-BAA2799A43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4892040"/>
            <a:ext cx="12191999" cy="1965960"/>
          </a:xfrm>
          <a:prstGeom prst="rect">
            <a:avLst/>
          </a:prstGeom>
          <a:solidFill>
            <a:schemeClr val="bg1">
              <a:alpha val="7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DF68525-D742-47D8-843E-50FA11C27998}"/>
              </a:ext>
            </a:extLst>
          </p:cNvPr>
          <p:cNvSpPr>
            <a:spLocks noGrp="1"/>
          </p:cNvSpPr>
          <p:nvPr>
            <p:ph type="title"/>
          </p:nvPr>
        </p:nvSpPr>
        <p:spPr>
          <a:xfrm>
            <a:off x="969264" y="5154168"/>
            <a:ext cx="6973204" cy="1261872"/>
          </a:xfrm>
        </p:spPr>
        <p:txBody>
          <a:bodyPr vert="horz" lIns="91440" tIns="45720" rIns="91440" bIns="45720" rtlCol="0" anchor="ctr">
            <a:noAutofit/>
          </a:bodyPr>
          <a:lstStyle/>
          <a:p>
            <a:r>
              <a:rPr lang="en-US" sz="5400" b="1" dirty="0">
                <a:solidFill>
                  <a:schemeClr val="tx1">
                    <a:lumMod val="85000"/>
                    <a:lumOff val="15000"/>
                  </a:schemeClr>
                </a:solidFill>
                <a:effectLst>
                  <a:outerShdw blurRad="38100" dist="38100" dir="2700000" algn="tl">
                    <a:srgbClr val="000000">
                      <a:alpha val="43137"/>
                    </a:srgbClr>
                  </a:outerShdw>
                </a:effectLst>
              </a:rPr>
              <a:t>I. Christianity and Government in History</a:t>
            </a:r>
          </a:p>
        </p:txBody>
      </p:sp>
      <p:sp>
        <p:nvSpPr>
          <p:cNvPr id="3" name="Text Placeholder 2">
            <a:extLst>
              <a:ext uri="{FF2B5EF4-FFF2-40B4-BE49-F238E27FC236}">
                <a16:creationId xmlns:a16="http://schemas.microsoft.com/office/drawing/2014/main" id="{3DC38040-B4EB-422D-9DCA-D90066407669}"/>
              </a:ext>
            </a:extLst>
          </p:cNvPr>
          <p:cNvSpPr>
            <a:spLocks noGrp="1"/>
          </p:cNvSpPr>
          <p:nvPr>
            <p:ph type="body" idx="1"/>
          </p:nvPr>
        </p:nvSpPr>
        <p:spPr>
          <a:xfrm>
            <a:off x="8458200" y="5154168"/>
            <a:ext cx="2892986" cy="1261872"/>
          </a:xfrm>
        </p:spPr>
        <p:txBody>
          <a:bodyPr vert="horz" lIns="91440" tIns="45720" rIns="91440" bIns="45720" rtlCol="0" anchor="ctr">
            <a:normAutofit/>
          </a:bodyPr>
          <a:lstStyle/>
          <a:p>
            <a:r>
              <a:rPr lang="en-US" sz="2800" dirty="0">
                <a:solidFill>
                  <a:schemeClr val="tx2"/>
                </a:solidFill>
                <a:effectLst>
                  <a:outerShdw blurRad="38100" dist="38100" dir="2700000" algn="tl">
                    <a:srgbClr val="000000">
                      <a:alpha val="43137"/>
                    </a:srgbClr>
                  </a:outerShdw>
                </a:effectLst>
              </a:rPr>
              <a:t>Chapter 3.1</a:t>
            </a:r>
          </a:p>
        </p:txBody>
      </p:sp>
      <p:cxnSp>
        <p:nvCxnSpPr>
          <p:cNvPr id="26" name="Straight Connector 25">
            <a:extLst>
              <a:ext uri="{FF2B5EF4-FFF2-40B4-BE49-F238E27FC236}">
                <a16:creationId xmlns:a16="http://schemas.microsoft.com/office/drawing/2014/main" id="{CE352288-84AD-4CA8-BCD5-76C29D34E1D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38160" y="5325066"/>
            <a:ext cx="0" cy="9144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88004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291E7-F186-4CFE-A986-ED04C2444130}"/>
              </a:ext>
            </a:extLst>
          </p:cNvPr>
          <p:cNvSpPr>
            <a:spLocks noGrp="1"/>
          </p:cNvSpPr>
          <p:nvPr>
            <p:ph type="title"/>
          </p:nvPr>
        </p:nvSpPr>
        <p:spPr>
          <a:xfrm>
            <a:off x="4965430" y="629268"/>
            <a:ext cx="6586491" cy="1286160"/>
          </a:xfrm>
        </p:spPr>
        <p:txBody>
          <a:bodyPr anchor="b">
            <a:normAutofit/>
          </a:bodyPr>
          <a:lstStyle/>
          <a:p>
            <a:r>
              <a:rPr lang="en-US" dirty="0"/>
              <a:t>A. Church and State</a:t>
            </a:r>
          </a:p>
        </p:txBody>
      </p:sp>
      <p:sp>
        <p:nvSpPr>
          <p:cNvPr id="3" name="Content Placeholder 2">
            <a:extLst>
              <a:ext uri="{FF2B5EF4-FFF2-40B4-BE49-F238E27FC236}">
                <a16:creationId xmlns:a16="http://schemas.microsoft.com/office/drawing/2014/main" id="{D6DAD4B1-E605-46BB-840C-5473DBEAB795}"/>
              </a:ext>
            </a:extLst>
          </p:cNvPr>
          <p:cNvSpPr>
            <a:spLocks noGrp="1"/>
          </p:cNvSpPr>
          <p:nvPr>
            <p:ph idx="1"/>
          </p:nvPr>
        </p:nvSpPr>
        <p:spPr>
          <a:xfrm>
            <a:off x="4965431" y="2438400"/>
            <a:ext cx="6586489" cy="3785419"/>
          </a:xfrm>
        </p:spPr>
        <p:txBody>
          <a:bodyPr>
            <a:normAutofit/>
          </a:bodyPr>
          <a:lstStyle/>
          <a:p>
            <a:r>
              <a:rPr lang="en-US" dirty="0"/>
              <a:t>In an ideal society, the church would be separated from the government in its authority but have significant influence.</a:t>
            </a:r>
          </a:p>
          <a:p>
            <a:r>
              <a:rPr lang="en-US" dirty="0"/>
              <a:t>In this relationship, the church’s influence would be persuasive, not coercive. </a:t>
            </a:r>
          </a:p>
        </p:txBody>
      </p:sp>
      <p:pic>
        <p:nvPicPr>
          <p:cNvPr id="5" name="Picture 4" descr="A picture containing person, holding, food, hand&#10;&#10;Description automatically generated">
            <a:extLst>
              <a:ext uri="{FF2B5EF4-FFF2-40B4-BE49-F238E27FC236}">
                <a16:creationId xmlns:a16="http://schemas.microsoft.com/office/drawing/2014/main" id="{BC283C39-973E-42CB-98B2-DF7439AA39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758" r="24122"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75E4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4CD5DD3-C6E0-400A-B031-52BDF3997CC9}"/>
              </a:ext>
            </a:extLst>
          </p:cNvPr>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013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3AD8EE87-243C-4137-A9BC-5F8DF3A420B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4786800" y="643467"/>
            <a:ext cx="2618400"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8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291E7-F186-4CFE-A986-ED04C2444130}"/>
              </a:ext>
            </a:extLst>
          </p:cNvPr>
          <p:cNvSpPr>
            <a:spLocks noGrp="1"/>
          </p:cNvSpPr>
          <p:nvPr>
            <p:ph type="title"/>
          </p:nvPr>
        </p:nvSpPr>
        <p:spPr>
          <a:xfrm>
            <a:off x="4965430" y="629268"/>
            <a:ext cx="6586491" cy="1286160"/>
          </a:xfrm>
        </p:spPr>
        <p:txBody>
          <a:bodyPr anchor="b">
            <a:noAutofit/>
          </a:bodyPr>
          <a:lstStyle/>
          <a:p>
            <a:r>
              <a:rPr lang="en-US" dirty="0"/>
              <a:t>B. Christians and Political Issues</a:t>
            </a:r>
          </a:p>
        </p:txBody>
      </p:sp>
      <p:sp>
        <p:nvSpPr>
          <p:cNvPr id="3" name="Content Placeholder 2">
            <a:extLst>
              <a:ext uri="{FF2B5EF4-FFF2-40B4-BE49-F238E27FC236}">
                <a16:creationId xmlns:a16="http://schemas.microsoft.com/office/drawing/2014/main" id="{D6DAD4B1-E605-46BB-840C-5473DBEAB795}"/>
              </a:ext>
            </a:extLst>
          </p:cNvPr>
          <p:cNvSpPr>
            <a:spLocks noGrp="1"/>
          </p:cNvSpPr>
          <p:nvPr>
            <p:ph idx="1"/>
          </p:nvPr>
        </p:nvSpPr>
        <p:spPr>
          <a:xfrm>
            <a:off x="4965431" y="2438400"/>
            <a:ext cx="6586489" cy="3785419"/>
          </a:xfrm>
        </p:spPr>
        <p:txBody>
          <a:bodyPr>
            <a:normAutofit/>
          </a:bodyPr>
          <a:lstStyle/>
          <a:p>
            <a:r>
              <a:rPr lang="en-US" dirty="0"/>
              <a:t>It is very unpopular today for Christians to voice concern over moral issues such as abortion. </a:t>
            </a:r>
          </a:p>
          <a:p>
            <a:r>
              <a:rPr lang="en-US" dirty="0"/>
              <a:t>Society often makes some sins seem plausible and commonplace.</a:t>
            </a:r>
          </a:p>
        </p:txBody>
      </p:sp>
      <p:pic>
        <p:nvPicPr>
          <p:cNvPr id="6" name="Picture 5" descr="A group of people holding a sign&#10;&#10;Description automatically generated">
            <a:extLst>
              <a:ext uri="{FF2B5EF4-FFF2-40B4-BE49-F238E27FC236}">
                <a16:creationId xmlns:a16="http://schemas.microsoft.com/office/drawing/2014/main" id="{C3D90DCA-3A9A-44E6-B551-79CEEAE194A0}"/>
              </a:ext>
            </a:extLst>
          </p:cNvPr>
          <p:cNvPicPr>
            <a:picLocks noChangeAspect="1"/>
          </p:cNvPicPr>
          <p:nvPr/>
        </p:nvPicPr>
        <p:blipFill rotWithShape="1">
          <a:blip r:embed="rId3"/>
          <a:srcRect l="17144" r="5826"/>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C9B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FA0B167-0213-40D9-B888-D7408A5B037C}"/>
              </a:ext>
            </a:extLst>
          </p:cNvPr>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17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5F6C766-8572-4DBD-9BA2-80DD6D1223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8994" y="643467"/>
            <a:ext cx="4234011"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385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F9AB2-D5A2-42AC-9502-5CE7EC2712DA}"/>
              </a:ext>
            </a:extLst>
          </p:cNvPr>
          <p:cNvSpPr>
            <a:spLocks noGrp="1"/>
          </p:cNvSpPr>
          <p:nvPr>
            <p:ph type="title"/>
          </p:nvPr>
        </p:nvSpPr>
        <p:spPr>
          <a:xfrm>
            <a:off x="4965430" y="629268"/>
            <a:ext cx="6586491" cy="1286160"/>
          </a:xfrm>
        </p:spPr>
        <p:txBody>
          <a:bodyPr anchor="b">
            <a:normAutofit/>
          </a:bodyPr>
          <a:lstStyle/>
          <a:p>
            <a:r>
              <a:rPr lang="en-US" dirty="0"/>
              <a:t>C. Natural Law</a:t>
            </a:r>
          </a:p>
        </p:txBody>
      </p:sp>
      <p:sp>
        <p:nvSpPr>
          <p:cNvPr id="3" name="Content Placeholder 2">
            <a:extLst>
              <a:ext uri="{FF2B5EF4-FFF2-40B4-BE49-F238E27FC236}">
                <a16:creationId xmlns:a16="http://schemas.microsoft.com/office/drawing/2014/main" id="{DBC56CF1-F10B-4C05-A828-3E9D7A24F86B}"/>
              </a:ext>
            </a:extLst>
          </p:cNvPr>
          <p:cNvSpPr>
            <a:spLocks noGrp="1"/>
          </p:cNvSpPr>
          <p:nvPr>
            <p:ph idx="1"/>
          </p:nvPr>
        </p:nvSpPr>
        <p:spPr>
          <a:xfrm>
            <a:off x="4965431" y="2438400"/>
            <a:ext cx="6586489" cy="3785419"/>
          </a:xfrm>
        </p:spPr>
        <p:txBody>
          <a:bodyPr>
            <a:normAutofit/>
          </a:bodyPr>
          <a:lstStyle/>
          <a:p>
            <a:r>
              <a:rPr lang="en-US" dirty="0"/>
              <a:t>Natural-law arguments are not invalid; they simply do not go far enough. </a:t>
            </a:r>
          </a:p>
          <a:p>
            <a:r>
              <a:rPr lang="en-US" dirty="0"/>
              <a:t>Reasoning from natural law will not necessarily convince people any better than arguing from Scripture. </a:t>
            </a:r>
          </a:p>
        </p:txBody>
      </p:sp>
      <p:pic>
        <p:nvPicPr>
          <p:cNvPr id="5" name="Picture 4" descr="A person sitting at a desk&#10;&#10;Description automatically generated">
            <a:extLst>
              <a:ext uri="{FF2B5EF4-FFF2-40B4-BE49-F238E27FC236}">
                <a16:creationId xmlns:a16="http://schemas.microsoft.com/office/drawing/2014/main" id="{A6DF0683-0CEA-4CDD-A205-C15D4DDA7D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03" r="27078"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17B6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906BEC3-1127-4757-8C9D-80041712A9D8}"/>
              </a:ext>
            </a:extLst>
          </p:cNvPr>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011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CB5B-0EC3-40E4-A53A-8A122DE1CAA1}"/>
              </a:ext>
            </a:extLst>
          </p:cNvPr>
          <p:cNvSpPr>
            <a:spLocks noGrp="1"/>
          </p:cNvSpPr>
          <p:nvPr>
            <p:ph type="title"/>
          </p:nvPr>
        </p:nvSpPr>
        <p:spPr>
          <a:xfrm>
            <a:off x="4965430" y="629268"/>
            <a:ext cx="6586491" cy="1286160"/>
          </a:xfrm>
        </p:spPr>
        <p:txBody>
          <a:bodyPr anchor="b">
            <a:noAutofit/>
          </a:bodyPr>
          <a:lstStyle/>
          <a:p>
            <a:r>
              <a:rPr lang="en-US" dirty="0"/>
              <a:t>D. Applying Scripture to Political Matters</a:t>
            </a:r>
          </a:p>
        </p:txBody>
      </p:sp>
      <p:sp>
        <p:nvSpPr>
          <p:cNvPr id="3" name="Content Placeholder 2">
            <a:extLst>
              <a:ext uri="{FF2B5EF4-FFF2-40B4-BE49-F238E27FC236}">
                <a16:creationId xmlns:a16="http://schemas.microsoft.com/office/drawing/2014/main" id="{A1EAD529-EBE3-4E49-BEA0-9A5C3CBE5810}"/>
              </a:ext>
            </a:extLst>
          </p:cNvPr>
          <p:cNvSpPr>
            <a:spLocks noGrp="1"/>
          </p:cNvSpPr>
          <p:nvPr>
            <p:ph idx="1"/>
          </p:nvPr>
        </p:nvSpPr>
        <p:spPr>
          <a:xfrm>
            <a:off x="4965431" y="2438400"/>
            <a:ext cx="6586489" cy="3785419"/>
          </a:xfrm>
        </p:spPr>
        <p:txBody>
          <a:bodyPr>
            <a:normAutofit/>
          </a:bodyPr>
          <a:lstStyle/>
          <a:p>
            <a:r>
              <a:rPr lang="en-US" dirty="0"/>
              <a:t>Because natural law is not enough, Scripture should be applied to all aspects of life. </a:t>
            </a:r>
          </a:p>
          <a:p>
            <a:pPr marL="747713" lvl="1" indent="-290513"/>
            <a:r>
              <a:rPr lang="en-US" dirty="0"/>
              <a:t>Example: no-fault divorce</a:t>
            </a:r>
          </a:p>
        </p:txBody>
      </p:sp>
      <p:pic>
        <p:nvPicPr>
          <p:cNvPr id="5" name="Picture 4" descr="A picture containing person, outdoor, young, girl&#10;&#10;Description automatically generated">
            <a:extLst>
              <a:ext uri="{FF2B5EF4-FFF2-40B4-BE49-F238E27FC236}">
                <a16:creationId xmlns:a16="http://schemas.microsoft.com/office/drawing/2014/main" id="{A3166FE0-1B55-4B51-BADD-F08FF62D02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226" r="33654"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77BC8"/>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8812B66-27DC-4234-95EA-1C715778BFE7}"/>
              </a:ext>
            </a:extLst>
          </p:cNvPr>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76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ood&#10;&#10;Description automatically generated">
            <a:extLst>
              <a:ext uri="{FF2B5EF4-FFF2-40B4-BE49-F238E27FC236}">
                <a16:creationId xmlns:a16="http://schemas.microsoft.com/office/drawing/2014/main" id="{17CB12A9-8622-4D37-A65B-F3BDD5501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2560" y="643467"/>
            <a:ext cx="406687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482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9571B-93F8-4DBF-8F57-AF39FB79B1FA}"/>
              </a:ext>
            </a:extLst>
          </p:cNvPr>
          <p:cNvSpPr>
            <a:spLocks noGrp="1"/>
          </p:cNvSpPr>
          <p:nvPr>
            <p:ph type="title"/>
          </p:nvPr>
        </p:nvSpPr>
        <p:spPr>
          <a:xfrm>
            <a:off x="4965430" y="629268"/>
            <a:ext cx="6586491" cy="1286160"/>
          </a:xfrm>
        </p:spPr>
        <p:txBody>
          <a:bodyPr anchor="b">
            <a:noAutofit/>
          </a:bodyPr>
          <a:lstStyle/>
          <a:p>
            <a:r>
              <a:rPr lang="en-US" dirty="0"/>
              <a:t>E. Addressing the Issue of Pluralism</a:t>
            </a:r>
          </a:p>
        </p:txBody>
      </p:sp>
      <p:sp>
        <p:nvSpPr>
          <p:cNvPr id="3" name="Content Placeholder 2">
            <a:extLst>
              <a:ext uri="{FF2B5EF4-FFF2-40B4-BE49-F238E27FC236}">
                <a16:creationId xmlns:a16="http://schemas.microsoft.com/office/drawing/2014/main" id="{13672B23-5FD7-41F3-AB72-679FC8845DD1}"/>
              </a:ext>
            </a:extLst>
          </p:cNvPr>
          <p:cNvSpPr>
            <a:spLocks noGrp="1"/>
          </p:cNvSpPr>
          <p:nvPr>
            <p:ph idx="1"/>
          </p:nvPr>
        </p:nvSpPr>
        <p:spPr>
          <a:xfrm>
            <a:off x="4965431" y="2438400"/>
            <a:ext cx="6586489" cy="3785419"/>
          </a:xfrm>
        </p:spPr>
        <p:txBody>
          <a:bodyPr>
            <a:normAutofit/>
          </a:bodyPr>
          <a:lstStyle/>
          <a:p>
            <a:r>
              <a:rPr lang="en-US" dirty="0"/>
              <a:t>Pluralism has created serious challenges for Christians. </a:t>
            </a:r>
          </a:p>
          <a:p>
            <a:r>
              <a:rPr lang="en-US" dirty="0"/>
              <a:t>Disagreement over morals can create </a:t>
            </a:r>
            <a:r>
              <a:rPr lang="en-US" b="1" dirty="0"/>
              <a:t>culture wars</a:t>
            </a:r>
            <a:r>
              <a:rPr lang="en-US" dirty="0"/>
              <a:t> – a conflict between groups with different ideals, beliefs, and philosophies.</a:t>
            </a:r>
          </a:p>
        </p:txBody>
      </p:sp>
      <p:pic>
        <p:nvPicPr>
          <p:cNvPr id="5" name="Picture 4" descr="A group of people standing in front of a crowd&#10;&#10;Description automatically generated">
            <a:extLst>
              <a:ext uri="{FF2B5EF4-FFF2-40B4-BE49-F238E27FC236}">
                <a16:creationId xmlns:a16="http://schemas.microsoft.com/office/drawing/2014/main" id="{199ECB79-1441-4D2E-A0DE-B4BE96349B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48" r="2" b="2"/>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B8E7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0801D5D-6802-4C63-87A0-57A5D9F7446D}"/>
              </a:ext>
            </a:extLst>
          </p:cNvPr>
          <p:cNvCxnSpPr/>
          <p:nvPr/>
        </p:nvCxnSpPr>
        <p:spPr>
          <a:xfrm>
            <a:off x="5080934" y="2115952"/>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79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30A26-F78C-460D-8929-1CF08CAD7EDA}"/>
              </a:ext>
            </a:extLst>
          </p:cNvPr>
          <p:cNvSpPr>
            <a:spLocks noGrp="1"/>
          </p:cNvSpPr>
          <p:nvPr>
            <p:ph type="title"/>
          </p:nvPr>
        </p:nvSpPr>
        <p:spPr>
          <a:xfrm>
            <a:off x="4965430" y="629268"/>
            <a:ext cx="6586491" cy="1286160"/>
          </a:xfrm>
        </p:spPr>
        <p:txBody>
          <a:bodyPr anchor="b">
            <a:normAutofit/>
          </a:bodyPr>
          <a:lstStyle/>
          <a:p>
            <a:r>
              <a:rPr lang="en-US" dirty="0"/>
              <a:t>F. Go and Do</a:t>
            </a:r>
          </a:p>
        </p:txBody>
      </p:sp>
      <p:sp>
        <p:nvSpPr>
          <p:cNvPr id="3" name="Content Placeholder 2">
            <a:extLst>
              <a:ext uri="{FF2B5EF4-FFF2-40B4-BE49-F238E27FC236}">
                <a16:creationId xmlns:a16="http://schemas.microsoft.com/office/drawing/2014/main" id="{C87D994A-440D-449C-86F9-57D992BB7E69}"/>
              </a:ext>
            </a:extLst>
          </p:cNvPr>
          <p:cNvSpPr>
            <a:spLocks noGrp="1"/>
          </p:cNvSpPr>
          <p:nvPr>
            <p:ph idx="1"/>
          </p:nvPr>
        </p:nvSpPr>
        <p:spPr>
          <a:xfrm>
            <a:off x="4965431" y="2438400"/>
            <a:ext cx="6586489" cy="3785419"/>
          </a:xfrm>
        </p:spPr>
        <p:txBody>
          <a:bodyPr>
            <a:normAutofit/>
          </a:bodyPr>
          <a:lstStyle/>
          <a:p>
            <a:r>
              <a:rPr lang="en-US" dirty="0"/>
              <a:t>How can Christians gain influence in political matters despite pluralism?</a:t>
            </a:r>
          </a:p>
          <a:p>
            <a:pPr marL="747713" lvl="1" indent="-290513"/>
            <a:r>
              <a:rPr lang="en-US" dirty="0"/>
              <a:t>Understand the political process</a:t>
            </a:r>
          </a:p>
          <a:p>
            <a:pPr marL="747713" lvl="1" indent="-290513"/>
            <a:r>
              <a:rPr lang="en-US" dirty="0"/>
              <a:t>Seek to persuade unbelievers</a:t>
            </a:r>
          </a:p>
          <a:p>
            <a:pPr marL="747713" lvl="1" indent="-290513"/>
            <a:r>
              <a:rPr lang="en-US" dirty="0"/>
              <a:t>Understand the perceptions of others</a:t>
            </a:r>
          </a:p>
          <a:p>
            <a:pPr marL="747713" lvl="1" indent="-290513"/>
            <a:r>
              <a:rPr lang="en-US" dirty="0"/>
              <a:t>Engage in political discussion with humility and respect</a:t>
            </a:r>
          </a:p>
        </p:txBody>
      </p:sp>
      <p:pic>
        <p:nvPicPr>
          <p:cNvPr id="5" name="Picture 4" descr="A picture containing indoor, building, seat, table&#10;&#10;Description automatically generated">
            <a:extLst>
              <a:ext uri="{FF2B5EF4-FFF2-40B4-BE49-F238E27FC236}">
                <a16:creationId xmlns:a16="http://schemas.microsoft.com/office/drawing/2014/main" id="{707AEE61-863C-4802-981D-7D7A24D929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170" r="2771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A675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89A05A7-CA66-4106-B3D3-32AFD3DFE27B}"/>
              </a:ext>
            </a:extLst>
          </p:cNvPr>
          <p:cNvCxnSpPr/>
          <p:nvPr/>
        </p:nvCxnSpPr>
        <p:spPr>
          <a:xfrm>
            <a:off x="5080934" y="2128831"/>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64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30A26-F78C-460D-8929-1CF08CAD7EDA}"/>
              </a:ext>
            </a:extLst>
          </p:cNvPr>
          <p:cNvSpPr>
            <a:spLocks noGrp="1"/>
          </p:cNvSpPr>
          <p:nvPr>
            <p:ph type="title"/>
          </p:nvPr>
        </p:nvSpPr>
        <p:spPr>
          <a:xfrm>
            <a:off x="4965430" y="629268"/>
            <a:ext cx="6586491" cy="1286160"/>
          </a:xfrm>
        </p:spPr>
        <p:txBody>
          <a:bodyPr anchor="b">
            <a:normAutofit/>
          </a:bodyPr>
          <a:lstStyle/>
          <a:p>
            <a:r>
              <a:rPr lang="en-US" dirty="0"/>
              <a:t>F. Go and Do</a:t>
            </a:r>
          </a:p>
        </p:txBody>
      </p:sp>
      <p:sp>
        <p:nvSpPr>
          <p:cNvPr id="3" name="Content Placeholder 2">
            <a:extLst>
              <a:ext uri="{FF2B5EF4-FFF2-40B4-BE49-F238E27FC236}">
                <a16:creationId xmlns:a16="http://schemas.microsoft.com/office/drawing/2014/main" id="{C87D994A-440D-449C-86F9-57D992BB7E69}"/>
              </a:ext>
            </a:extLst>
          </p:cNvPr>
          <p:cNvSpPr>
            <a:spLocks noGrp="1"/>
          </p:cNvSpPr>
          <p:nvPr>
            <p:ph idx="1"/>
          </p:nvPr>
        </p:nvSpPr>
        <p:spPr>
          <a:xfrm>
            <a:off x="4965431" y="2438400"/>
            <a:ext cx="6586489" cy="3785419"/>
          </a:xfrm>
        </p:spPr>
        <p:txBody>
          <a:bodyPr>
            <a:normAutofit/>
          </a:bodyPr>
          <a:lstStyle/>
          <a:p>
            <a:r>
              <a:rPr lang="en-US" dirty="0"/>
              <a:t>How can Christians gain influence in political matters despite pluralism?</a:t>
            </a:r>
          </a:p>
          <a:p>
            <a:pPr marL="747713" lvl="1" indent="-290513"/>
            <a:r>
              <a:rPr lang="en-US" dirty="0"/>
              <a:t>Be willing to face persecution if necessary</a:t>
            </a:r>
          </a:p>
          <a:p>
            <a:pPr marL="747713" lvl="1" indent="-290513"/>
            <a:r>
              <a:rPr lang="en-US" dirty="0"/>
              <a:t>View the gospel as the ultimate solution</a:t>
            </a:r>
          </a:p>
        </p:txBody>
      </p:sp>
      <p:pic>
        <p:nvPicPr>
          <p:cNvPr id="5" name="Picture 4" descr="A picture containing indoor, building, seat, table&#10;&#10;Description automatically generated">
            <a:extLst>
              <a:ext uri="{FF2B5EF4-FFF2-40B4-BE49-F238E27FC236}">
                <a16:creationId xmlns:a16="http://schemas.microsoft.com/office/drawing/2014/main" id="{707AEE61-863C-4802-981D-7D7A24D929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170" r="2771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A6757"/>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BE82663-C239-426A-A510-36C3E0B82B06}"/>
              </a:ext>
            </a:extLst>
          </p:cNvPr>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969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5384-EFDE-401F-8394-5040A2437104}"/>
              </a:ext>
            </a:extLst>
          </p:cNvPr>
          <p:cNvSpPr>
            <a:spLocks noGrp="1"/>
          </p:cNvSpPr>
          <p:nvPr>
            <p:ph type="title"/>
          </p:nvPr>
        </p:nvSpPr>
        <p:spPr>
          <a:xfrm>
            <a:off x="4965430" y="629268"/>
            <a:ext cx="7066550" cy="1286160"/>
          </a:xfrm>
        </p:spPr>
        <p:txBody>
          <a:bodyPr anchor="b">
            <a:noAutofit/>
          </a:bodyPr>
          <a:lstStyle/>
          <a:p>
            <a:r>
              <a:rPr lang="en-US" dirty="0"/>
              <a:t>A. Jesus and Constantine</a:t>
            </a:r>
          </a:p>
        </p:txBody>
      </p:sp>
      <p:sp>
        <p:nvSpPr>
          <p:cNvPr id="3" name="Content Placeholder 2">
            <a:extLst>
              <a:ext uri="{FF2B5EF4-FFF2-40B4-BE49-F238E27FC236}">
                <a16:creationId xmlns:a16="http://schemas.microsoft.com/office/drawing/2014/main" id="{115C411E-A753-407C-91AE-837471EF7F8C}"/>
              </a:ext>
            </a:extLst>
          </p:cNvPr>
          <p:cNvSpPr>
            <a:spLocks noGrp="1"/>
          </p:cNvSpPr>
          <p:nvPr>
            <p:ph idx="1"/>
          </p:nvPr>
        </p:nvSpPr>
        <p:spPr>
          <a:xfrm>
            <a:off x="4965431" y="2438400"/>
            <a:ext cx="6586489" cy="3785419"/>
          </a:xfrm>
        </p:spPr>
        <p:txBody>
          <a:bodyPr>
            <a:normAutofit/>
          </a:bodyPr>
          <a:lstStyle/>
          <a:p>
            <a:r>
              <a:rPr lang="en-US" dirty="0"/>
              <a:t>The early Church faced widespread persecution in the Roman Empire. </a:t>
            </a:r>
          </a:p>
          <a:p>
            <a:r>
              <a:rPr lang="en-US" dirty="0"/>
              <a:t>This ended when Emperor Constantine embraced Christianity in AD 313. </a:t>
            </a:r>
          </a:p>
        </p:txBody>
      </p:sp>
      <p:pic>
        <p:nvPicPr>
          <p:cNvPr id="5" name="Picture 4" descr="A group of people posing for the camera&#10;&#10;Description automatically generated">
            <a:extLst>
              <a:ext uri="{FF2B5EF4-FFF2-40B4-BE49-F238E27FC236}">
                <a16:creationId xmlns:a16="http://schemas.microsoft.com/office/drawing/2014/main" id="{D440724D-46CC-4710-B5B5-0548839A19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7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19224"/>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F89A94C4-2A74-4908-B6E2-8DED3565273A}"/>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Emperor Constantine and St. Helen</a:t>
            </a:r>
          </a:p>
        </p:txBody>
      </p:sp>
      <p:cxnSp>
        <p:nvCxnSpPr>
          <p:cNvPr id="7" name="Straight Connector 6">
            <a:extLst>
              <a:ext uri="{FF2B5EF4-FFF2-40B4-BE49-F238E27FC236}">
                <a16:creationId xmlns:a16="http://schemas.microsoft.com/office/drawing/2014/main" id="{C001CA93-EAAA-4F0D-B55C-53C703574DF8}"/>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512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3.2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marL="0" indent="0">
              <a:buNone/>
            </a:pPr>
            <a:r>
              <a:rPr lang="en-US" dirty="0"/>
              <a:t>1. What is the basic thesis of secularism?</a:t>
            </a:r>
          </a:p>
          <a:p>
            <a:pPr marL="0" indent="0" algn="ctr">
              <a:buNone/>
            </a:pPr>
            <a:r>
              <a:rPr lang="en-US" dirty="0">
                <a:solidFill>
                  <a:srgbClr val="C00000"/>
                </a:solidFill>
              </a:rPr>
              <a:t>Religion is a private matter that should stay out of public spaces. (p. 44)</a:t>
            </a:r>
          </a:p>
          <a:p>
            <a:pPr marL="0" indent="0">
              <a:buNone/>
            </a:pPr>
            <a:r>
              <a:rPr lang="en-US" dirty="0"/>
              <a:t>2. Why do Christians traditionally view abortion as murder?</a:t>
            </a:r>
          </a:p>
          <a:p>
            <a:pPr marL="0" indent="0" algn="ctr">
              <a:buNone/>
            </a:pPr>
            <a:r>
              <a:rPr lang="en-US" dirty="0">
                <a:solidFill>
                  <a:srgbClr val="C00000"/>
                </a:solidFill>
              </a:rPr>
              <a:t>They believe that every person, even the unborn, bears the image of God. (pp. 47–48)</a:t>
            </a:r>
          </a:p>
        </p:txBody>
      </p:sp>
    </p:spTree>
    <p:extLst>
      <p:ext uri="{BB962C8B-B14F-4D97-AF65-F5344CB8AC3E}">
        <p14:creationId xmlns:p14="http://schemas.microsoft.com/office/powerpoint/2010/main" val="171711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3.2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4871389"/>
          </a:xfrm>
        </p:spPr>
        <p:txBody>
          <a:bodyPr>
            <a:normAutofit/>
          </a:bodyPr>
          <a:lstStyle/>
          <a:p>
            <a:pPr marL="0" indent="0">
              <a:buNone/>
            </a:pPr>
            <a:r>
              <a:rPr lang="en-US" dirty="0"/>
              <a:t>3–4. Cite two reasons why Christians cannot accept the removal of religious influence from public life.</a:t>
            </a:r>
          </a:p>
          <a:p>
            <a:pPr marL="0" indent="0" algn="ctr">
              <a:buNone/>
            </a:pPr>
            <a:r>
              <a:rPr lang="en-US" dirty="0">
                <a:solidFill>
                  <a:srgbClr val="C00000"/>
                </a:solidFill>
              </a:rPr>
              <a:t>First, the Bible applies to all of life, not just to private, religious matters. Second, legislation is based on a moral position. </a:t>
            </a:r>
            <a:br>
              <a:rPr lang="en-US" dirty="0">
                <a:solidFill>
                  <a:srgbClr val="C00000"/>
                </a:solidFill>
              </a:rPr>
            </a:br>
            <a:r>
              <a:rPr lang="en-US" dirty="0">
                <a:solidFill>
                  <a:srgbClr val="C00000"/>
                </a:solidFill>
              </a:rPr>
              <a:t>(pp. 48–49)</a:t>
            </a:r>
          </a:p>
          <a:p>
            <a:pPr marL="0" indent="0">
              <a:buNone/>
            </a:pPr>
            <a:r>
              <a:rPr lang="en-US" dirty="0"/>
              <a:t>5. Why is it impossible to say that moral questions should be limited to the private realm?</a:t>
            </a:r>
          </a:p>
          <a:p>
            <a:pPr marL="0" indent="0" algn="ctr">
              <a:buNone/>
            </a:pPr>
            <a:r>
              <a:rPr lang="en-US" dirty="0">
                <a:solidFill>
                  <a:srgbClr val="C00000"/>
                </a:solidFill>
              </a:rPr>
              <a:t>Moral decisions affect other people, not just an individual. </a:t>
            </a:r>
            <a:br>
              <a:rPr lang="en-US" dirty="0">
                <a:solidFill>
                  <a:srgbClr val="C00000"/>
                </a:solidFill>
              </a:rPr>
            </a:br>
            <a:r>
              <a:rPr lang="en-US" dirty="0">
                <a:solidFill>
                  <a:srgbClr val="C00000"/>
                </a:solidFill>
              </a:rPr>
              <a:t>(p. 49)</a:t>
            </a:r>
          </a:p>
        </p:txBody>
      </p:sp>
    </p:spTree>
    <p:extLst>
      <p:ext uri="{BB962C8B-B14F-4D97-AF65-F5344CB8AC3E}">
        <p14:creationId xmlns:p14="http://schemas.microsoft.com/office/powerpoint/2010/main" val="462113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3.2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Why do secularists seek the absolute separation of church and state?</a:t>
            </a:r>
          </a:p>
          <a:p>
            <a:pPr marL="0" indent="0" algn="ctr">
              <a:buNone/>
            </a:pPr>
            <a:r>
              <a:rPr lang="en-US" dirty="0">
                <a:solidFill>
                  <a:srgbClr val="C00000"/>
                </a:solidFill>
              </a:rPr>
              <a:t>They seek to remove all religious influence from public life.</a:t>
            </a:r>
          </a:p>
        </p:txBody>
      </p:sp>
    </p:spTree>
    <p:extLst>
      <p:ext uri="{BB962C8B-B14F-4D97-AF65-F5344CB8AC3E}">
        <p14:creationId xmlns:p14="http://schemas.microsoft.com/office/powerpoint/2010/main" val="117393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3.2</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p:txBody>
          <a:bodyPr/>
          <a:lstStyle/>
          <a:p>
            <a:pPr>
              <a:buFont typeface="Wingdings" panose="05000000000000000000" pitchFamily="2" charset="2"/>
              <a:buChar char="v"/>
            </a:pPr>
            <a:r>
              <a:rPr lang="en-US" dirty="0"/>
              <a:t>How should Christians seek to gain influence in political matters?</a:t>
            </a:r>
          </a:p>
          <a:p>
            <a:pPr marL="0" indent="0" algn="ctr">
              <a:buNone/>
            </a:pPr>
            <a:r>
              <a:rPr lang="en-US" dirty="0">
                <a:solidFill>
                  <a:srgbClr val="C00000"/>
                </a:solidFill>
              </a:rPr>
              <a:t>They should understand the political process. They should seek to persuade unbelievers and rely on the fact that right and wrong are written on the human heart. Christians should also try to understand opponents’ positions to reveal the errors in their reasoning. Above all, Christians must rely on the gospel’s power to transform lives.</a:t>
            </a:r>
          </a:p>
        </p:txBody>
      </p:sp>
    </p:spTree>
    <p:extLst>
      <p:ext uri="{BB962C8B-B14F-4D97-AF65-F5344CB8AC3E}">
        <p14:creationId xmlns:p14="http://schemas.microsoft.com/office/powerpoint/2010/main" val="183164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75384-EFDE-401F-8394-5040A2437104}"/>
              </a:ext>
            </a:extLst>
          </p:cNvPr>
          <p:cNvSpPr>
            <a:spLocks noGrp="1"/>
          </p:cNvSpPr>
          <p:nvPr>
            <p:ph type="title"/>
          </p:nvPr>
        </p:nvSpPr>
        <p:spPr>
          <a:xfrm>
            <a:off x="4965430" y="629268"/>
            <a:ext cx="7066550" cy="1286160"/>
          </a:xfrm>
        </p:spPr>
        <p:txBody>
          <a:bodyPr anchor="b">
            <a:noAutofit/>
          </a:bodyPr>
          <a:lstStyle/>
          <a:p>
            <a:r>
              <a:rPr lang="en-US" dirty="0"/>
              <a:t>A. Jesus and Constantine</a:t>
            </a:r>
          </a:p>
        </p:txBody>
      </p:sp>
      <p:sp>
        <p:nvSpPr>
          <p:cNvPr id="3" name="Content Placeholder 2">
            <a:extLst>
              <a:ext uri="{FF2B5EF4-FFF2-40B4-BE49-F238E27FC236}">
                <a16:creationId xmlns:a16="http://schemas.microsoft.com/office/drawing/2014/main" id="{115C411E-A753-407C-91AE-837471EF7F8C}"/>
              </a:ext>
            </a:extLst>
          </p:cNvPr>
          <p:cNvSpPr>
            <a:spLocks noGrp="1"/>
          </p:cNvSpPr>
          <p:nvPr>
            <p:ph idx="1"/>
          </p:nvPr>
        </p:nvSpPr>
        <p:spPr>
          <a:xfrm>
            <a:off x="4965431" y="2438400"/>
            <a:ext cx="6586489" cy="3785419"/>
          </a:xfrm>
        </p:spPr>
        <p:txBody>
          <a:bodyPr>
            <a:normAutofit/>
          </a:bodyPr>
          <a:lstStyle/>
          <a:p>
            <a:r>
              <a:rPr lang="en-US" dirty="0"/>
              <a:t>Constantine’s conversion raised new questions about the relationship of a Christian ruler and the government.</a:t>
            </a:r>
          </a:p>
          <a:p>
            <a:r>
              <a:rPr lang="en-US" dirty="0"/>
              <a:t>During the Middle Ages, most governments viewed religious freedom as a dangerous evil.</a:t>
            </a:r>
          </a:p>
        </p:txBody>
      </p:sp>
      <p:pic>
        <p:nvPicPr>
          <p:cNvPr id="5" name="Picture 4" descr="A group of people posing for the camera&#10;&#10;Description automatically generated">
            <a:extLst>
              <a:ext uri="{FF2B5EF4-FFF2-40B4-BE49-F238E27FC236}">
                <a16:creationId xmlns:a16="http://schemas.microsoft.com/office/drawing/2014/main" id="{D440724D-46CC-4710-B5B5-0548839A19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71"/>
          <a:stretch/>
        </p:blipFill>
        <p:spPr>
          <a:xfrm>
            <a:off x="20" y="10"/>
            <a:ext cx="4635571" cy="6857990"/>
          </a:xfrm>
          <a:prstGeom prst="rect">
            <a:avLst/>
          </a:prstGeom>
          <a:effectLst/>
        </p:spPr>
      </p:pic>
      <p:cxnSp>
        <p:nvCxnSpPr>
          <p:cNvPr id="16" name="Straight Connector 15">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1922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315EDEC-D069-4853-AB61-E313C9FDC5B2}"/>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Emperor Constantine and St. Helen</a:t>
            </a:r>
          </a:p>
        </p:txBody>
      </p:sp>
      <p:cxnSp>
        <p:nvCxnSpPr>
          <p:cNvPr id="7" name="Straight Connector 6">
            <a:extLst>
              <a:ext uri="{FF2B5EF4-FFF2-40B4-BE49-F238E27FC236}">
                <a16:creationId xmlns:a16="http://schemas.microsoft.com/office/drawing/2014/main" id="{A644EC06-EDCE-4BA0-9767-8066D851D09C}"/>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05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01EBB-41AE-4028-8B3E-78D379815B51}"/>
              </a:ext>
            </a:extLst>
          </p:cNvPr>
          <p:cNvSpPr>
            <a:spLocks noGrp="1"/>
          </p:cNvSpPr>
          <p:nvPr>
            <p:ph type="title"/>
          </p:nvPr>
        </p:nvSpPr>
        <p:spPr>
          <a:xfrm>
            <a:off x="4965430" y="629268"/>
            <a:ext cx="6586491" cy="1286160"/>
          </a:xfrm>
        </p:spPr>
        <p:txBody>
          <a:bodyPr anchor="b">
            <a:normAutofit/>
          </a:bodyPr>
          <a:lstStyle/>
          <a:p>
            <a:r>
              <a:rPr lang="en-US" dirty="0"/>
              <a:t>B. The Reformation</a:t>
            </a:r>
          </a:p>
        </p:txBody>
      </p:sp>
      <p:sp>
        <p:nvSpPr>
          <p:cNvPr id="3" name="Content Placeholder 2">
            <a:extLst>
              <a:ext uri="{FF2B5EF4-FFF2-40B4-BE49-F238E27FC236}">
                <a16:creationId xmlns:a16="http://schemas.microsoft.com/office/drawing/2014/main" id="{940ED03D-C0AE-4D46-819F-9C2EBFDBE05E}"/>
              </a:ext>
            </a:extLst>
          </p:cNvPr>
          <p:cNvSpPr>
            <a:spLocks noGrp="1"/>
          </p:cNvSpPr>
          <p:nvPr>
            <p:ph idx="1"/>
          </p:nvPr>
        </p:nvSpPr>
        <p:spPr>
          <a:xfrm>
            <a:off x="4965431" y="2438400"/>
            <a:ext cx="6586489" cy="3785419"/>
          </a:xfrm>
        </p:spPr>
        <p:txBody>
          <a:bodyPr>
            <a:normAutofit/>
          </a:bodyPr>
          <a:lstStyle/>
          <a:p>
            <a:r>
              <a:rPr lang="en-US" dirty="0"/>
              <a:t>The Reformation shattered the religious unity of Europe.</a:t>
            </a:r>
          </a:p>
          <a:p>
            <a:r>
              <a:rPr lang="en-US" dirty="0"/>
              <a:t>Despite this, many Christians continued to believe that peace and stability could only come from complete religious unity.</a:t>
            </a:r>
          </a:p>
        </p:txBody>
      </p:sp>
      <p:pic>
        <p:nvPicPr>
          <p:cNvPr id="6" name="Picture 5" descr="A statue of a person standing in front of a building&#10;&#10;Description automatically generated">
            <a:extLst>
              <a:ext uri="{FF2B5EF4-FFF2-40B4-BE49-F238E27FC236}">
                <a16:creationId xmlns:a16="http://schemas.microsoft.com/office/drawing/2014/main" id="{3420F5BF-B973-465A-B2D7-F825253D538A}"/>
              </a:ext>
            </a:extLst>
          </p:cNvPr>
          <p:cNvPicPr>
            <a:picLocks noChangeAspect="1"/>
          </p:cNvPicPr>
          <p:nvPr/>
        </p:nvPicPr>
        <p:blipFill rotWithShape="1">
          <a:blip r:embed="rId3"/>
          <a:srcRect l="5651" r="10382"/>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57E5A"/>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A13AED7C-B6C1-48C9-92BD-706901B5D4B3}"/>
              </a:ext>
            </a:extLst>
          </p:cNvPr>
          <p:cNvSpPr/>
          <p:nvPr/>
        </p:nvSpPr>
        <p:spPr>
          <a:xfrm>
            <a:off x="0" y="5448300"/>
            <a:ext cx="4635571" cy="704850"/>
          </a:xfrm>
          <a:prstGeom prst="rect">
            <a:avLst/>
          </a:prstGeom>
          <a:solidFill>
            <a:srgbClr val="E7E6E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Statue of Martin Luther</a:t>
            </a:r>
          </a:p>
        </p:txBody>
      </p:sp>
      <p:cxnSp>
        <p:nvCxnSpPr>
          <p:cNvPr id="7" name="Straight Connector 6">
            <a:extLst>
              <a:ext uri="{FF2B5EF4-FFF2-40B4-BE49-F238E27FC236}">
                <a16:creationId xmlns:a16="http://schemas.microsoft.com/office/drawing/2014/main" id="{A9472437-670B-4748-93C9-CE7F2F973BD3}"/>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3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B750E-A42D-4BF7-A36E-77B65409B8F3}"/>
              </a:ext>
            </a:extLst>
          </p:cNvPr>
          <p:cNvSpPr>
            <a:spLocks noGrp="1"/>
          </p:cNvSpPr>
          <p:nvPr>
            <p:ph type="title"/>
          </p:nvPr>
        </p:nvSpPr>
        <p:spPr>
          <a:xfrm>
            <a:off x="4965430" y="629268"/>
            <a:ext cx="6586491" cy="1286160"/>
          </a:xfrm>
        </p:spPr>
        <p:txBody>
          <a:bodyPr anchor="b">
            <a:normAutofit/>
          </a:bodyPr>
          <a:lstStyle/>
          <a:p>
            <a:r>
              <a:rPr lang="en-US" dirty="0"/>
              <a:t>C. John Locke</a:t>
            </a:r>
          </a:p>
        </p:txBody>
      </p:sp>
      <p:sp>
        <p:nvSpPr>
          <p:cNvPr id="3" name="Content Placeholder 2">
            <a:extLst>
              <a:ext uri="{FF2B5EF4-FFF2-40B4-BE49-F238E27FC236}">
                <a16:creationId xmlns:a16="http://schemas.microsoft.com/office/drawing/2014/main" id="{ACAF7FC4-EFC7-4A01-BE5F-E6928494F292}"/>
              </a:ext>
            </a:extLst>
          </p:cNvPr>
          <p:cNvSpPr>
            <a:spLocks noGrp="1"/>
          </p:cNvSpPr>
          <p:nvPr>
            <p:ph idx="1"/>
          </p:nvPr>
        </p:nvSpPr>
        <p:spPr>
          <a:xfrm>
            <a:off x="4965431" y="2438400"/>
            <a:ext cx="6586489" cy="3785419"/>
          </a:xfrm>
        </p:spPr>
        <p:txBody>
          <a:bodyPr>
            <a:noAutofit/>
          </a:bodyPr>
          <a:lstStyle/>
          <a:p>
            <a:r>
              <a:rPr lang="en-US" dirty="0"/>
              <a:t>The British philosopher </a:t>
            </a:r>
            <a:r>
              <a:rPr lang="en-US" b="1" dirty="0"/>
              <a:t>John Locke</a:t>
            </a:r>
            <a:r>
              <a:rPr lang="en-US" dirty="0"/>
              <a:t> (1632–1704) promoted the idea of religious toleration. </a:t>
            </a:r>
          </a:p>
          <a:p>
            <a:r>
              <a:rPr lang="en-US" dirty="0"/>
              <a:t>Locke believed that all people shared certain moral truths in common called </a:t>
            </a:r>
            <a:r>
              <a:rPr lang="en-US" b="1" dirty="0"/>
              <a:t>natural law</a:t>
            </a:r>
            <a:r>
              <a:rPr lang="en-US" dirty="0"/>
              <a:t>. </a:t>
            </a:r>
          </a:p>
          <a:p>
            <a:r>
              <a:rPr lang="en-US" dirty="0"/>
              <a:t>Locke asserted that natural law would be enough to hold a society together.</a:t>
            </a:r>
          </a:p>
        </p:txBody>
      </p:sp>
      <p:pic>
        <p:nvPicPr>
          <p:cNvPr id="6" name="Picture 5" descr="A close up of text on a white surface&#10;&#10;Description automatically generated">
            <a:extLst>
              <a:ext uri="{FF2B5EF4-FFF2-40B4-BE49-F238E27FC236}">
                <a16:creationId xmlns:a16="http://schemas.microsoft.com/office/drawing/2014/main" id="{336B8763-B52F-489E-9129-E1081758B8FC}"/>
              </a:ext>
            </a:extLst>
          </p:cNvPr>
          <p:cNvPicPr>
            <a:picLocks noChangeAspect="1"/>
          </p:cNvPicPr>
          <p:nvPr/>
        </p:nvPicPr>
        <p:blipFill rotWithShape="1">
          <a:blip r:embed="rId3"/>
          <a:srcRect t="4040" r="-2" b="1163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AA7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695DB22-C9C6-4652-81CD-B98AF82C6087}"/>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16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8B008-9687-4F1E-B771-545D3A99181B}"/>
              </a:ext>
            </a:extLst>
          </p:cNvPr>
          <p:cNvSpPr>
            <a:spLocks noGrp="1"/>
          </p:cNvSpPr>
          <p:nvPr>
            <p:ph type="title"/>
          </p:nvPr>
        </p:nvSpPr>
        <p:spPr>
          <a:xfrm>
            <a:off x="4965430" y="629268"/>
            <a:ext cx="6586491" cy="1286160"/>
          </a:xfrm>
        </p:spPr>
        <p:txBody>
          <a:bodyPr anchor="b">
            <a:normAutofit/>
          </a:bodyPr>
          <a:lstStyle/>
          <a:p>
            <a:r>
              <a:rPr lang="en-US" dirty="0"/>
              <a:t>D. Early America</a:t>
            </a:r>
          </a:p>
        </p:txBody>
      </p:sp>
      <p:sp>
        <p:nvSpPr>
          <p:cNvPr id="3" name="Content Placeholder 2">
            <a:extLst>
              <a:ext uri="{FF2B5EF4-FFF2-40B4-BE49-F238E27FC236}">
                <a16:creationId xmlns:a16="http://schemas.microsoft.com/office/drawing/2014/main" id="{074F4605-A374-4AF5-A4D8-2E5D2D1216B4}"/>
              </a:ext>
            </a:extLst>
          </p:cNvPr>
          <p:cNvSpPr>
            <a:spLocks noGrp="1"/>
          </p:cNvSpPr>
          <p:nvPr>
            <p:ph idx="1"/>
          </p:nvPr>
        </p:nvSpPr>
        <p:spPr>
          <a:xfrm>
            <a:off x="4965431" y="2438400"/>
            <a:ext cx="6586489" cy="3785419"/>
          </a:xfrm>
        </p:spPr>
        <p:txBody>
          <a:bodyPr>
            <a:normAutofit/>
          </a:bodyPr>
          <a:lstStyle/>
          <a:p>
            <a:r>
              <a:rPr lang="en-US" dirty="0"/>
              <a:t>English colonists established local governments that protected their right to worship God as they saw fit – such as the </a:t>
            </a:r>
            <a:r>
              <a:rPr lang="en-US" b="1" dirty="0"/>
              <a:t>Mayflower Compact</a:t>
            </a:r>
            <a:r>
              <a:rPr lang="en-US" dirty="0"/>
              <a:t>.</a:t>
            </a:r>
          </a:p>
          <a:p>
            <a:r>
              <a:rPr lang="en-US" dirty="0"/>
              <a:t>Many of Locke’s ideas greatly influenced the Constitution – especially the 1</a:t>
            </a:r>
            <a:r>
              <a:rPr lang="en-US" baseline="30000" dirty="0"/>
              <a:t>st</a:t>
            </a:r>
            <a:r>
              <a:rPr lang="en-US" dirty="0"/>
              <a:t> Amendment. </a:t>
            </a:r>
          </a:p>
        </p:txBody>
      </p:sp>
      <p:pic>
        <p:nvPicPr>
          <p:cNvPr id="5" name="Picture 4" descr="A picture containing sitting, table, laying, food&#10;&#10;Description automatically generated">
            <a:extLst>
              <a:ext uri="{FF2B5EF4-FFF2-40B4-BE49-F238E27FC236}">
                <a16:creationId xmlns:a16="http://schemas.microsoft.com/office/drawing/2014/main" id="{07EF7992-48FB-4461-A7CF-BE18C76860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459" r="24845"/>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A1144A"/>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B6570E2-C852-4713-8581-91AC2110FBF6}"/>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435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49058-50CF-4FCC-9196-09AD39914C83}"/>
              </a:ext>
            </a:extLst>
          </p:cNvPr>
          <p:cNvSpPr>
            <a:spLocks noGrp="1"/>
          </p:cNvSpPr>
          <p:nvPr>
            <p:ph type="title"/>
          </p:nvPr>
        </p:nvSpPr>
        <p:spPr>
          <a:xfrm>
            <a:off x="4965430" y="629268"/>
            <a:ext cx="6586491" cy="1286160"/>
          </a:xfrm>
        </p:spPr>
        <p:txBody>
          <a:bodyPr anchor="b">
            <a:normAutofit/>
          </a:bodyPr>
          <a:lstStyle/>
          <a:p>
            <a:r>
              <a:rPr lang="en-US" dirty="0"/>
              <a:t>E. Rise of Pluralism</a:t>
            </a:r>
          </a:p>
        </p:txBody>
      </p:sp>
      <p:sp>
        <p:nvSpPr>
          <p:cNvPr id="3" name="Content Placeholder 2">
            <a:extLst>
              <a:ext uri="{FF2B5EF4-FFF2-40B4-BE49-F238E27FC236}">
                <a16:creationId xmlns:a16="http://schemas.microsoft.com/office/drawing/2014/main" id="{6415EC35-771E-4D0F-9B9D-42CCA51268C8}"/>
              </a:ext>
            </a:extLst>
          </p:cNvPr>
          <p:cNvSpPr>
            <a:spLocks noGrp="1"/>
          </p:cNvSpPr>
          <p:nvPr>
            <p:ph idx="1"/>
          </p:nvPr>
        </p:nvSpPr>
        <p:spPr>
          <a:xfrm>
            <a:off x="4965431" y="2438400"/>
            <a:ext cx="6586489" cy="3785419"/>
          </a:xfrm>
        </p:spPr>
        <p:txBody>
          <a:bodyPr>
            <a:noAutofit/>
          </a:bodyPr>
          <a:lstStyle/>
          <a:p>
            <a:r>
              <a:rPr lang="en-US" dirty="0"/>
              <a:t>Until the late 19</a:t>
            </a:r>
            <a:r>
              <a:rPr lang="en-US" baseline="30000" dirty="0"/>
              <a:t>th</a:t>
            </a:r>
            <a:r>
              <a:rPr lang="en-US" dirty="0"/>
              <a:t> Century, America was dominated by Evangelical Protestants. </a:t>
            </a:r>
          </a:p>
          <a:p>
            <a:r>
              <a:rPr lang="en-US" dirty="0"/>
              <a:t>Waves of immigration and social changes have made the country far more religiously diverse.</a:t>
            </a:r>
          </a:p>
          <a:p>
            <a:r>
              <a:rPr lang="en-US" dirty="0"/>
              <a:t>This diversity of religious and political beliefs is called </a:t>
            </a:r>
            <a:r>
              <a:rPr lang="en-US" b="1" dirty="0"/>
              <a:t>pluralism</a:t>
            </a:r>
            <a:r>
              <a:rPr lang="en-US" dirty="0"/>
              <a:t>. </a:t>
            </a:r>
          </a:p>
        </p:txBody>
      </p:sp>
      <p:pic>
        <p:nvPicPr>
          <p:cNvPr id="5" name="Picture 4" descr="A group of people standing in front of a building&#10;&#10;Description automatically generated">
            <a:extLst>
              <a:ext uri="{FF2B5EF4-FFF2-40B4-BE49-F238E27FC236}">
                <a16:creationId xmlns:a16="http://schemas.microsoft.com/office/drawing/2014/main" id="{3D68BFB1-3D29-425B-9313-F2C0371F54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121" r="2286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7BA73"/>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C9A455B-7BBD-4F5A-9630-98701D96EE99}"/>
              </a:ext>
            </a:extLst>
          </p:cNvPr>
          <p:cNvSpPr/>
          <p:nvPr/>
        </p:nvSpPr>
        <p:spPr>
          <a:xfrm>
            <a:off x="0" y="5448300"/>
            <a:ext cx="4635571" cy="704850"/>
          </a:xfrm>
          <a:prstGeom prst="rect">
            <a:avLst/>
          </a:prstGeom>
          <a:solidFill>
            <a:srgbClr val="E7E6E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lumMod val="10000"/>
                  </a:schemeClr>
                </a:solidFill>
              </a:rPr>
              <a:t>New York City, 1890</a:t>
            </a:r>
          </a:p>
        </p:txBody>
      </p:sp>
      <p:cxnSp>
        <p:nvCxnSpPr>
          <p:cNvPr id="9" name="Straight Connector 8">
            <a:extLst>
              <a:ext uri="{FF2B5EF4-FFF2-40B4-BE49-F238E27FC236}">
                <a16:creationId xmlns:a16="http://schemas.microsoft.com/office/drawing/2014/main" id="{6403E51B-1451-4DF3-9C3F-EF74A04426A8}"/>
              </a:ext>
            </a:extLst>
          </p:cNvPr>
          <p:cNvCxnSpPr>
            <a:cxnSpLocks/>
          </p:cNvCxnSpPr>
          <p:nvPr/>
        </p:nvCxnSpPr>
        <p:spPr>
          <a:xfrm>
            <a:off x="5080934" y="2115117"/>
            <a:ext cx="6309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04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9CD1-3CD1-4D84-8075-C372B5A50C50}"/>
              </a:ext>
            </a:extLst>
          </p:cNvPr>
          <p:cNvSpPr>
            <a:spLocks noGrp="1"/>
          </p:cNvSpPr>
          <p:nvPr>
            <p:ph type="title"/>
          </p:nvPr>
        </p:nvSpPr>
        <p:spPr/>
        <p:txBody>
          <a:bodyPr/>
          <a:lstStyle/>
          <a:p>
            <a:r>
              <a:rPr lang="en-US" dirty="0"/>
              <a:t>Section Review – Chapter 3.1</a:t>
            </a:r>
          </a:p>
        </p:txBody>
      </p:sp>
      <p:sp>
        <p:nvSpPr>
          <p:cNvPr id="3" name="Content Placeholder 2">
            <a:extLst>
              <a:ext uri="{FF2B5EF4-FFF2-40B4-BE49-F238E27FC236}">
                <a16:creationId xmlns:a16="http://schemas.microsoft.com/office/drawing/2014/main" id="{4A80E311-4C40-4DBD-A78A-EDEE7C282B1D}"/>
              </a:ext>
            </a:extLst>
          </p:cNvPr>
          <p:cNvSpPr>
            <a:spLocks noGrp="1"/>
          </p:cNvSpPr>
          <p:nvPr>
            <p:ph idx="1"/>
          </p:nvPr>
        </p:nvSpPr>
        <p:spPr>
          <a:xfrm>
            <a:off x="838200" y="1825624"/>
            <a:ext cx="10515600" cy="5032375"/>
          </a:xfrm>
        </p:spPr>
        <p:txBody>
          <a:bodyPr>
            <a:normAutofit/>
          </a:bodyPr>
          <a:lstStyle/>
          <a:p>
            <a:pPr marL="0" indent="0">
              <a:buNone/>
            </a:pPr>
            <a:r>
              <a:rPr lang="en-US" dirty="0"/>
              <a:t>1. Why did it become difficult for Christians to serve in the Roman government and military?</a:t>
            </a:r>
          </a:p>
          <a:p>
            <a:pPr marL="0" indent="0" algn="ctr">
              <a:buNone/>
            </a:pPr>
            <a:r>
              <a:rPr lang="en-US" dirty="0">
                <a:solidFill>
                  <a:srgbClr val="C00000"/>
                </a:solidFill>
              </a:rPr>
              <a:t>Roman military and government service often involved offering sacrifices to pagan gods and worshipping the emperor. (p. 41)</a:t>
            </a:r>
          </a:p>
          <a:p>
            <a:pPr marL="0" indent="0">
              <a:buNone/>
            </a:pPr>
            <a:r>
              <a:rPr lang="en-US" dirty="0"/>
              <a:t>2. Why did many medieval and early modern Christians believe that states need a common religion?</a:t>
            </a:r>
          </a:p>
          <a:p>
            <a:pPr marL="0" indent="0" algn="ctr">
              <a:buNone/>
            </a:pPr>
            <a:r>
              <a:rPr lang="en-US" dirty="0">
                <a:solidFill>
                  <a:srgbClr val="C00000"/>
                </a:solidFill>
              </a:rPr>
              <a:t>They believed that stable states need a shared morality and that shared morality is impossible to achieve without a shared religion. (p. 41)</a:t>
            </a:r>
          </a:p>
        </p:txBody>
      </p:sp>
    </p:spTree>
    <p:extLst>
      <p:ext uri="{BB962C8B-B14F-4D97-AF65-F5344CB8AC3E}">
        <p14:creationId xmlns:p14="http://schemas.microsoft.com/office/powerpoint/2010/main" val="197509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merican Government 4th ed.">
      <a:dk1>
        <a:srgbClr val="0054A6"/>
      </a:dk1>
      <a:lt1>
        <a:srgbClr val="E7E6E6"/>
      </a:lt1>
      <a:dk2>
        <a:srgbClr val="0054A6"/>
      </a:dk2>
      <a:lt2>
        <a:srgbClr val="E7E6E6"/>
      </a:lt2>
      <a:accent1>
        <a:srgbClr val="C9252B"/>
      </a:accent1>
      <a:accent2>
        <a:srgbClr val="D56349"/>
      </a:accent2>
      <a:accent3>
        <a:srgbClr val="FFFDFD"/>
      </a:accent3>
      <a:accent4>
        <a:srgbClr val="0054A6"/>
      </a:accent4>
      <a:accent5>
        <a:srgbClr val="E0E4F3"/>
      </a:accent5>
      <a:accent6>
        <a:srgbClr val="B4C6E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merican Government, 4th e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1381</Words>
  <Application>Microsoft Office PowerPoint</Application>
  <PresentationFormat>Widescreen</PresentationFormat>
  <Paragraphs>178</Paragraphs>
  <Slides>33</Slides>
  <Notes>24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Courier New</vt:lpstr>
      <vt:lpstr>Tahoma</vt:lpstr>
      <vt:lpstr>Tw Cen MT</vt:lpstr>
      <vt:lpstr>Wingdings</vt:lpstr>
      <vt:lpstr>Office Theme</vt:lpstr>
      <vt:lpstr>American Government, 4th ed.</vt:lpstr>
      <vt:lpstr>Chapter 3: Christianity,  the Church,  and Government</vt:lpstr>
      <vt:lpstr>I. Christianity and Government in History</vt:lpstr>
      <vt:lpstr>A. Jesus and Constantine</vt:lpstr>
      <vt:lpstr>A. Jesus and Constantine</vt:lpstr>
      <vt:lpstr>B. The Reformation</vt:lpstr>
      <vt:lpstr>C. John Locke</vt:lpstr>
      <vt:lpstr>D. Early America</vt:lpstr>
      <vt:lpstr>E. Rise of Pluralism</vt:lpstr>
      <vt:lpstr>Section Review – Chapter 3.1</vt:lpstr>
      <vt:lpstr>Section Review – Chapter 3.1</vt:lpstr>
      <vt:lpstr>Section Review – Chapter 3.1</vt:lpstr>
      <vt:lpstr>Section Review – Chapter 3.1</vt:lpstr>
      <vt:lpstr>Section Review – Chapter 3.1</vt:lpstr>
      <vt:lpstr>II. The Bible, the Church, and Pluralism</vt:lpstr>
      <vt:lpstr>II. The Bible, the Church, and Pluralism</vt:lpstr>
      <vt:lpstr>A. Church and State</vt:lpstr>
      <vt:lpstr>A. Church and State</vt:lpstr>
      <vt:lpstr>A. Church and State</vt:lpstr>
      <vt:lpstr>A. Church and State</vt:lpstr>
      <vt:lpstr>A. Church and State</vt:lpstr>
      <vt:lpstr>PowerPoint Presentation</vt:lpstr>
      <vt:lpstr>B. Christians and Political Issues</vt:lpstr>
      <vt:lpstr>PowerPoint Presentation</vt:lpstr>
      <vt:lpstr>C. Natural Law</vt:lpstr>
      <vt:lpstr>D. Applying Scripture to Political Matters</vt:lpstr>
      <vt:lpstr>PowerPoint Presentation</vt:lpstr>
      <vt:lpstr>E. Addressing the Issue of Pluralism</vt:lpstr>
      <vt:lpstr>F. Go and Do</vt:lpstr>
      <vt:lpstr>F. Go and Do</vt:lpstr>
      <vt:lpstr>Section Review – Chapter 3.2</vt:lpstr>
      <vt:lpstr>Section Review – Chapter 3.2</vt:lpstr>
      <vt:lpstr>Section Review – Chapter 3.2</vt:lpstr>
      <vt:lpstr>Section Review – Chapter 3.2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Christianity,  the Church,  and Government</dc:title>
  <dc:creator>Bowers, Hannah</dc:creator>
  <cp:lastModifiedBy>Sue</cp:lastModifiedBy>
  <cp:revision>6</cp:revision>
  <dcterms:created xsi:type="dcterms:W3CDTF">2020-06-12T17:00:13Z</dcterms:created>
  <dcterms:modified xsi:type="dcterms:W3CDTF">2023-09-07T01:27:32Z</dcterms:modified>
</cp:coreProperties>
</file>