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8" r:id="rId3"/>
  </p:sldMasterIdLst>
  <p:notesMasterIdLst>
    <p:notesMasterId r:id="rId53"/>
  </p:notesMasterIdLst>
  <p:sldIdLst>
    <p:sldId id="378" r:id="rId4"/>
    <p:sldId id="260" r:id="rId5"/>
    <p:sldId id="291" r:id="rId6"/>
    <p:sldId id="292" r:id="rId7"/>
    <p:sldId id="293" r:id="rId8"/>
    <p:sldId id="294" r:id="rId9"/>
    <p:sldId id="295" r:id="rId10"/>
    <p:sldId id="296" r:id="rId11"/>
    <p:sldId id="304" r:id="rId12"/>
    <p:sldId id="297" r:id="rId13"/>
    <p:sldId id="298" r:id="rId14"/>
    <p:sldId id="299" r:id="rId15"/>
    <p:sldId id="300" r:id="rId16"/>
    <p:sldId id="301" r:id="rId17"/>
    <p:sldId id="305" r:id="rId18"/>
    <p:sldId id="302" r:id="rId19"/>
    <p:sldId id="286" r:id="rId20"/>
    <p:sldId id="289" r:id="rId21"/>
    <p:sldId id="288" r:id="rId22"/>
    <p:sldId id="287" r:id="rId23"/>
    <p:sldId id="303" r:id="rId24"/>
    <p:sldId id="262" r:id="rId25"/>
    <p:sldId id="312" r:id="rId26"/>
    <p:sldId id="306" r:id="rId27"/>
    <p:sldId id="307" r:id="rId28"/>
    <p:sldId id="308" r:id="rId29"/>
    <p:sldId id="313" r:id="rId30"/>
    <p:sldId id="379" r:id="rId31"/>
    <p:sldId id="309" r:id="rId32"/>
    <p:sldId id="380" r:id="rId33"/>
    <p:sldId id="314" r:id="rId34"/>
    <p:sldId id="310" r:id="rId35"/>
    <p:sldId id="311" r:id="rId36"/>
    <p:sldId id="315" r:id="rId37"/>
    <p:sldId id="317" r:id="rId38"/>
    <p:sldId id="316" r:id="rId39"/>
    <p:sldId id="319" r:id="rId40"/>
    <p:sldId id="320" r:id="rId41"/>
    <p:sldId id="318" r:id="rId42"/>
    <p:sldId id="263" r:id="rId43"/>
    <p:sldId id="323" r:id="rId44"/>
    <p:sldId id="324" r:id="rId45"/>
    <p:sldId id="325" r:id="rId46"/>
    <p:sldId id="327" r:id="rId47"/>
    <p:sldId id="326" r:id="rId48"/>
    <p:sldId id="328" r:id="rId49"/>
    <p:sldId id="329" r:id="rId50"/>
    <p:sldId id="330" r:id="rId51"/>
    <p:sldId id="33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2155" autoAdjust="0"/>
  </p:normalViewPr>
  <p:slideViewPr>
    <p:cSldViewPr snapToGrid="0" showGuides="1">
      <p:cViewPr varScale="1">
        <p:scale>
          <a:sx n="68" d="100"/>
          <a:sy n="68" d="100"/>
        </p:scale>
        <p:origin x="91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297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pixabay.com/photos/declaration-of-independence-62972/" TargetMode="External"/><Relationship Id="rId4" Type="http://schemas.openxmlformats.org/officeDocument/2006/relationships/hyperlink" Target="https://pixabay.com/?utm_source=link-attribution&amp;utm_medium=referral&amp;utm_campaign=image&amp;utm_content=62972"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search=articles+of+confederation&amp;title=Special:Search&amp;go=Go&amp;ns0=1&amp;ns6=1&amp;ns12=1&amp;ns14=1&amp;ns100=1&amp;ns106=1#/media/File:Articles_of_Confederation_(3695598804).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search=articles+of+confederation&amp;title=Special:Search&amp;go=Go&amp;ns0=1&amp;ns6=1&amp;ns12=1&amp;ns14=1&amp;ns100=1&amp;ns106=1#/media/File:Articles_of_Confederation_and_Perpetual_Union_between_the_states_of_New_Hampshire_..._LCCN2005696018.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3717966"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pixabay.com/photos/mount-vernon-estate-3717966/" TargetMode="External"/><Relationship Id="rId4" Type="http://schemas.openxmlformats.org/officeDocument/2006/relationships/hyperlink" Target="https://pixabay.com/?utm_source=link-attribution&amp;utm_medium=referral&amp;utm_campaign=image&amp;utm_content=3717966"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3717966"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pixabay.com/photos/mount-vernon-estate-3717966/" TargetMode="External"/><Relationship Id="rId4" Type="http://schemas.openxmlformats.org/officeDocument/2006/relationships/hyperlink" Target="https://pixabay.com/?utm_source=link-attribution&amp;utm_medium=referral&amp;utm_campaign=image&amp;utm_content=3717966"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3717966"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pixabay.com/photos/mount-vernon-estate-3717966/" TargetMode="External"/><Relationship Id="rId4" Type="http://schemas.openxmlformats.org/officeDocument/2006/relationships/hyperlink" Target="https://pixabay.com/?utm_source=link-attribution&amp;utm_medium=referral&amp;utm_campaign=image&amp;utm_content=3717966"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ndex.php?sort=relevance&amp;search=Shay%E2%80%99s+Rebellion&amp;title=Special:Search&amp;profile=advanced&amp;fulltext=1&amp;advancedSearch-current=%7b%7d&amp;ns0=1&amp;ns6=1&amp;ns12=1&amp;ns14=1&amp;ns100=1&amp;ns106=1#/media/File:Shay's_Rebellion.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1779925"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pixabay.com/illustrations/usa-america-constitution-signing-1779925/" TargetMode="External"/><Relationship Id="rId4" Type="http://schemas.openxmlformats.org/officeDocument/2006/relationships/hyperlink" Target="https://pixabay.com/?utm_source=link-attribution&amp;utm_medium=referral&amp;utm_campaign=image&amp;utm_content=1779925"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ndex.php?sort=relevance&amp;search=James+Madison&amp;title=Special:Search&amp;profile=advanced&amp;fulltext=1&amp;advancedSearch-current=%7b%7d&amp;ns0=1&amp;ns6=1&amp;ns12=1&amp;ns14=1&amp;ns100=1&amp;ns106=1&amp;searchToken=2zk1nd72bhikm4coa4aocdlmi#%2Fmedia%2FFile%3AJames_Madison_by_Gilbert_Stuart.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1779925"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pixabay.com/illustrations/usa-america-constitution-signing-1779925/" TargetMode="External"/><Relationship Id="rId4" Type="http://schemas.openxmlformats.org/officeDocument/2006/relationships/hyperlink" Target="https://pixabay.com/?utm_source=link-attribution&amp;utm_medium=referral&amp;utm_campaign=image&amp;utm_content=1779925"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2972"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pixabay.com/photos/declaration-of-independence-62972/" TargetMode="External"/><Relationship Id="rId4" Type="http://schemas.openxmlformats.org/officeDocument/2006/relationships/hyperlink" Target="https://pixabay.com/?utm_source=link-attribution&amp;utm_medium=referral&amp;utm_campaign=image&amp;utm_content=6297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ndex.php?sort=relevance&amp;search=Independence+Hall&amp;title=Special:Search&amp;profile=advanced&amp;fulltext=1&amp;advancedSearch-current=%7b%7d&amp;ns0=1&amp;ns6=1&amp;ns12=1&amp;ns14=1&amp;ns100=1&amp;ns106=1#/media/File:Independence_hall_1_bs.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ndex.php?sort=relevance&amp;search=Roger+Sherman&amp;title=Special:Search&amp;profile=advanced&amp;fulltext=1&amp;advancedSearch-current=%7b%7d&amp;ns0=1&amp;ns6=1&amp;ns12=1&amp;ns14=1&amp;ns100=1&amp;ns106=1&amp;searchToken=594cqlhnuj57yuwhlf4cyyxqp#%2Fmedia%2FFile%3ARoger_Sherman_1721-1793_by_Ralph_Earl.jpe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users/USA-Reiseblogger-328188/?utm_source=link-attribution&amp;utm_medium=referral&amp;utm_campaign=image&amp;utm_content=1647335"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pixabay.com/photos/oak-alley-plantation-usa-america-1647335/" TargetMode="External"/><Relationship Id="rId4" Type="http://schemas.openxmlformats.org/officeDocument/2006/relationships/hyperlink" Target="https://pixabay.com/?utm_source=link-attribution&amp;utm_medium=referral&amp;utm_campaign=image&amp;utm_content=1647335"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britishlibrary?utm_source=unsplash&amp;utm_medium=referral&amp;utm_content=creditCopyText"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unsplash.com/photos/atIgjLlFryg" TargetMode="External"/><Relationship Id="rId4" Type="http://schemas.openxmlformats.org/officeDocument/2006/relationships/hyperlink" Target="https://unsplash.com/s/photos/slavery?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sweetpagesco?utm_source=unsplash&amp;utm_medium=referral&amp;utm_content=creditCopyText"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unsplash.com/photos/mvRKPeJuHJg" TargetMode="External"/><Relationship Id="rId4" Type="http://schemas.openxmlformats.org/officeDocument/2006/relationships/hyperlink" Target="https://unsplash.com/s/photos/colonial?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2943"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pixabay.com/photos/constitution-united-states-usa-62943/" TargetMode="External"/><Relationship Id="rId4" Type="http://schemas.openxmlformats.org/officeDocument/2006/relationships/hyperlink" Target="https://pixabay.com/?utm_source=link-attribution&amp;utm_medium=referral&amp;utm_campaign=image&amp;utm_content=62943"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users/bones64-219712/?utm_source=link-attribution&amp;utm_medium=referral&amp;utm_campaign=image&amp;utm_content=321436"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pixabay.com/photos/philadelphia-pennsylvania-interior-321436/" TargetMode="External"/><Relationship Id="rId4" Type="http://schemas.openxmlformats.org/officeDocument/2006/relationships/hyperlink" Target="https://pixabay.com/?utm_source=link-attribution&amp;utm_medium=referral&amp;utm_campaign=image&amp;utm_content=321436"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919013"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big-ben-houses-of-parliament-london-919013/" TargetMode="External"/><Relationship Id="rId4" Type="http://schemas.openxmlformats.org/officeDocument/2006/relationships/hyperlink" Target="https://pixabay.com/?utm_source=link-attribution&amp;utm_medium=referral&amp;utm_campaign=image&amp;utm_content=919013"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George_Clinton_(vice_president)#/media/File:George_Clinton,_governor_of_New_York_(portrait_by_Ezra_Ames).p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ndex.php?sort=relevance&amp;search=federalist+papers&amp;title=Special:Search&amp;profile=advanced&amp;fulltext=1&amp;advancedSearch-current=%7b%7d&amp;ns0=1&amp;ns6=1&amp;ns12=1&amp;ns14=1&amp;ns100=1&amp;ns106=1&amp;searchToken=6ic47biqm31g8te1oomwwvrn1#%2Fmedia%2FFile%3AThe_Federalist_%281st_ed%2C_1788%2C_vol_I%2C_title_page%29.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title=Special:Search&amp;limit=20&amp;offset=20&amp;ns0=1&amp;ns6=1&amp;ns12=1&amp;ns14=1&amp;ns100=1&amp;ns106=1&amp;search=patrick+henry&amp;advancedSearch-current=%7b%7d&amp;searchToken=7afatzbqkmg2u4a8upj9yngyf#%2Fmedia%2FFile%3APatrick_henry.JP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ki/File:John_Trumbull_-_Alexander_Hamilton_-_Google_Art_Project.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ommons.wikimedia.org/w/index.php?title=Special:Search&amp;search=george+washington+portrait&amp;fulltext=1&amp;ns0=1&amp;ns6=1&amp;ns12=1&amp;ns14=1&amp;ns100=1&amp;ns106=1&amp;searchToken=852ruiewqczsfpry6v44twasw#%2Fmedia%2FFile%3AGilbert_Stuart%2C_George_Washington_%28Lansdowne_portrait%2C_1796%29.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users/ggarnhart-3616237/?utm_source=link-attribution&amp;utm_medium=referral&amp;utm_campaign=image&amp;utm_content=2731100"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pixabay.com/photos/w-m-campus-statue-william-mary-2731100/" TargetMode="External"/><Relationship Id="rId4" Type="http://schemas.openxmlformats.org/officeDocument/2006/relationships/hyperlink" Target="https://pixabay.com/?utm_source=link-attribution&amp;utm_medium=referral&amp;utm_campaign=image&amp;utm_content=273110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cgcolman-52441/?utm_source=link-attribution&amp;utm_medium=referral&amp;utm_campaign=image&amp;utm_content=180975"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pixabay.com/photos/lexington-massachusetts-180975/" TargetMode="External"/><Relationship Id="rId4" Type="http://schemas.openxmlformats.org/officeDocument/2006/relationships/hyperlink" Target="https://pixabay.com/?utm_source=link-attribution&amp;utm_medium=referral&amp;utm_campaign=image&amp;utm_content=180975"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libraryofcongress?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unsplash.com/photos/8qI-Wte_S30" TargetMode="External"/><Relationship Id="rId4" Type="http://schemas.openxmlformats.org/officeDocument/2006/relationships/hyperlink" Target="https://unsplash.com/s/photos/thomas-jefferson?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169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https://pixabay.com/photos/declaration-of-independence-62972/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2238603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U.S. National Archives - Articles of Confederation, Public Domain, https://commons.wikimedia.org/w/index.php?curid=65457102</a:t>
            </a:r>
          </a:p>
          <a:p>
            <a:r>
              <a:rPr lang="en-US" dirty="0">
                <a:hlinkClick r:id="rId3"/>
              </a:rPr>
              <a:t>https://commons.wikimedia.org/w/index.php?search=articles+of+confederation&amp;title=Special%3ASearch&amp;go=Go&amp;ns0=1&amp;ns6=1&amp;ns12=1&amp;ns14=1&amp;ns100=1&amp;ns106=1#/media/File:Articles_of_Confederation_(3695598804).jpg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4038835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Miscellaneous Items in High Demand, PPOC, Library of Congress - Library of </a:t>
            </a:r>
            <a:r>
              <a:rPr lang="en-US" dirty="0" err="1"/>
              <a:t>CongressCatalog</a:t>
            </a:r>
            <a:r>
              <a:rPr lang="en-US" dirty="0"/>
              <a:t>: https://lccn.loc.gov/2005696018Image download: https://cdn.loc.gov/service/pnp/cph/3b00000/3b07000/3b07200/3b07209r.jpgOriginal url: https://www.loc.gov/pictures/item/2005696018/, Public Domain, https://commons.wikimedia.org/w/index.php?curid=67564451</a:t>
            </a:r>
          </a:p>
          <a:p>
            <a:r>
              <a:rPr lang="en-US" dirty="0">
                <a:hlinkClick r:id="rId3"/>
              </a:rPr>
              <a:t>https://commons.wikimedia.org/w/</a:t>
            </a:r>
            <a:r>
              <a:rPr lang="en-US" dirty="0" err="1">
                <a:hlinkClick r:id="rId3"/>
              </a:rPr>
              <a:t>index.php?search</a:t>
            </a:r>
            <a:r>
              <a:rPr lang="en-US" dirty="0">
                <a:hlinkClick r:id="rId3"/>
              </a:rPr>
              <a:t>=</a:t>
            </a:r>
            <a:r>
              <a:rPr lang="en-US" dirty="0" err="1">
                <a:hlinkClick r:id="rId3"/>
              </a:rPr>
              <a:t>articles+of+confederation&amp;title</a:t>
            </a:r>
            <a:r>
              <a:rPr lang="en-US" dirty="0">
                <a:hlinkClick r:id="rId3"/>
              </a:rPr>
              <a:t>=Special%3ASearch&amp;go=Go&amp;ns0=1&amp;ns6=1&amp;ns12=1&amp;ns14=1&amp;ns100=1&amp;ns106=1#/media/File:Articles_of_Confederation_and_Perpetual_Union_between_the_states_of_New_Hampshire_..._LCCN2005696018.jpg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2134819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https://pixabay.com/photos/mount-vernon-estate-3717966/</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2740116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https://pixabay.com/photos/mount-vernon-estate-3717966/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16838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https://pixabay.com/photos/mount-vernon-estate-3717966/</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1574566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Shockabrah</a:t>
            </a:r>
            <a:r>
              <a:rPr lang="en-US" dirty="0"/>
              <a:t> - Own work, CC BY-SA 4.0, https://commons.wikimedia.org/w/index.php?curid=58001789</a:t>
            </a:r>
          </a:p>
          <a:p>
            <a:r>
              <a:rPr lang="en-US" dirty="0">
                <a:hlinkClick r:id="rId3"/>
              </a:rPr>
              <a:t>https://commons.wikimedia.org/w/index.php?sort=relevance&amp;search=Shay%E2%80%99s+Rebellion&amp;title=Special:Search&amp;profile=advanced&amp;fulltext=1&amp;advancedSearch-current=%7B%7D&amp;ns0=1&amp;ns6=1&amp;ns12=1&amp;ns14=1&amp;ns100=1&amp;ns106=1#/media/File:Shay's_Rebellion.jpg</a:t>
            </a:r>
            <a:endParaRPr lang="en-US" dirty="0"/>
          </a:p>
          <a:p>
            <a:endParaRPr lang="en-US" dirty="0"/>
          </a:p>
          <a:p>
            <a:r>
              <a:rPr lang="en-US" sz="1200" b="0" i="0" kern="1200" dirty="0">
                <a:solidFill>
                  <a:schemeClr val="tx1"/>
                </a:solidFill>
                <a:effectLst/>
                <a:latin typeface="+mn-lt"/>
                <a:ea typeface="+mn-ea"/>
                <a:cs typeface="+mn-cs"/>
              </a:rPr>
              <a:t>A 19th century depiction of Shays' troops being repulsed from the armory at Springfield, Massachusetts in early 1787; differing from accounts of the event as it was widely reported that no muskets were fired from either side but rather grapeshot was fired from cannons.</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292042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Gerd Altmann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https://pixabay.com/illustrations/usa-america-constitution-signing-1779925/</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736012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Gilbert Stuart - Photo taken of the portrait at Bowdoin College Museum of Art, accession number 1813.54[1], Public Domain, https://commons.wikimedia.org/w/index.php?curid=6024848</a:t>
            </a:r>
          </a:p>
          <a:p>
            <a:r>
              <a:rPr lang="en-US" dirty="0">
                <a:hlinkClick r:id="rId3"/>
              </a:rPr>
              <a:t>https://commons.wikimedia.org/w/index.php?sort=relevance&amp;search=James+Madison&amp;title=Special:Search&amp;profile=advanced&amp;fulltext=1&amp;advancedSearch-current=%7B%7D&amp;ns0=1&amp;ns6=1&amp;ns12=1&amp;ns14=1&amp;ns100=1&amp;ns106=1&amp;searchToken=2zk1nd72bhikm4coa4aocdlmi#%2Fmedia%2FFile%3AJames_Madison_by_Gilbert_Stuar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260798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Gerd Altmann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https://pixabay.com/illustrations/usa-america-constitution-signing-1779925/</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208614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https://pixabay.com/photos/declaration-of-independence-62972/</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“Independence Hall Assembly Room” by Dan Smith/Wikimedia Commons/CC-BY-SA 2.5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18237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BY-SA 3.0, https://commons.wikimedia.org/w/index.php?curid=46500</a:t>
            </a:r>
          </a:p>
          <a:p>
            <a:r>
              <a:rPr lang="en-US" dirty="0">
                <a:hlinkClick r:id="rId3"/>
              </a:rPr>
              <a:t>https://commons.wikimedia.org/w/index.php?sort=relevance&amp;search=Independence+Hall&amp;title=Special:Search&amp;profile=advanced&amp;fulltext=1&amp;advancedSearch-current=%7B%7D&amp;ns0=1&amp;ns6=1&amp;ns12=1&amp;ns14=1&amp;ns100=1&amp;ns106=1#/media/File:Independence_hall_1_bs.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702826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Ralph Earl - Yale University Art Gallery [1], Public Domain, https://commons.wikimedia.org/w/index.php?curid=14616294</a:t>
            </a:r>
          </a:p>
          <a:p>
            <a:r>
              <a:rPr lang="en-US" dirty="0">
                <a:hlinkClick r:id="rId3"/>
              </a:rPr>
              <a:t>https://commons.wikimedia.org/w/index.php?sort=relevance&amp;search=Roger+Sherman&amp;title=Special:Search&amp;profile=advanced&amp;fulltext=1&amp;advancedSearch-current=%7B%7D&amp;ns0=1&amp;ns6=1&amp;ns12=1&amp;ns14=1&amp;ns100=1&amp;ns106=1&amp;searchToken=594cqlhnuj57yuwhlf4cyyxqp#%2Fmedia%2FFile%3ARoger_Sherman_1721-1793_by_Ralph_Earl.jpe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1670541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12655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USA-</a:t>
            </a:r>
            <a:r>
              <a:rPr lang="en-US" sz="1200" b="0" i="0" u="sng" kern="1200" dirty="0" err="1">
                <a:solidFill>
                  <a:schemeClr val="tx1"/>
                </a:solidFill>
                <a:effectLst/>
                <a:latin typeface="+mn-lt"/>
                <a:ea typeface="+mn-ea"/>
                <a:cs typeface="+mn-cs"/>
                <a:hlinkClick r:id="rId3"/>
              </a:rPr>
              <a:t>Reiseblogger</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https://pixabay.com/photos/oak-alley-plantation-usa-america-1647335/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2029554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1545109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British Library</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pPr fontAlgn="ctr"/>
            <a:r>
              <a:rPr lang="en-US" dirty="0">
                <a:hlinkClick r:id="rId5"/>
              </a:rPr>
              <a:t>https://unsplash.com/photos/atIgjLlFryg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3665326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Sarah Brown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https://unsplash.com/photos/mvRKPeJuHJg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2207116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https://pixabay.com/photos/constitution-united-states-usa-62943/</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4062658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Robert Jones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https://pixabay.com/photos/philadelphia-pennsylvania-interior-321436/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316799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https://pixabay.com/photos/big-ben-houses-of-parliament-london-919013/</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236329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Ezra Ames - http://www.hallofgovernors.ny.gov/GeorgeClinton, Public Domain, https://commons.wikimedia.org/w/index.php?curid=26379353</a:t>
            </a:r>
          </a:p>
          <a:p>
            <a:r>
              <a:rPr lang="en-US" dirty="0">
                <a:hlinkClick r:id="rId3"/>
              </a:rPr>
              <a:t>https://en.wikipedia.org/wiki/George_Clinton_(vice_president)#/media/File:George_Clinton,_governor_of_New_York_(portrait_by_Ezra_Ames).png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3770112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Publius (pseudonym) [Alexander Hamilton, John Jay, James Madison]. - http://www.americaslibrary.gov/aa/madison/aa_madison_father_2_e.html., Public Domain, https://commons.wikimedia.org/w/index.php?curid=15839433</a:t>
            </a:r>
          </a:p>
          <a:p>
            <a:r>
              <a:rPr lang="en-US" dirty="0">
                <a:hlinkClick r:id="rId3"/>
              </a:rPr>
              <a:t>https://commons.wikimedia.org/w/index.php?sort=relevance&amp;search=federalist+papers&amp;title=Special:Search&amp;profile=advanced&amp;fulltext=1&amp;advancedSearch-current=%7B%7D&amp;ns0=1&amp;ns6=1&amp;ns12=1&amp;ns14=1&amp;ns100=1&amp;ns106=1&amp;searchToken=6ic47biqm31g8te1oomwwvrn1#%2Fmedia%2FFile%3AThe_Federalist_%281st_ed%2C_1788%2C_vol_I%2C_title_page%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1657283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George </a:t>
            </a:r>
            <a:r>
              <a:rPr lang="en-US" dirty="0" err="1"/>
              <a:t>Bagby</a:t>
            </a:r>
            <a:r>
              <a:rPr lang="en-US" dirty="0"/>
              <a:t> Matthews (1857 - 1943), after Thomas Sully (1783-1872) - http://www.senate.gov/artandhistory/art/artifact/Painting_31_00011.htm, Public Domain, https://commons.wikimedia.org/w/index.php?curid=17801328</a:t>
            </a:r>
          </a:p>
          <a:p>
            <a:r>
              <a:rPr lang="en-US" dirty="0">
                <a:hlinkClick r:id="rId3"/>
              </a:rPr>
              <a:t>https://commons.wikimedia.org/w/index.php?title=Special:Search&amp;limit=20&amp;offset=20&amp;ns0=1&amp;ns6=1&amp;ns12=1&amp;ns14=1&amp;ns100=1&amp;ns106=1&amp;search=patrick+henry&amp;advancedSearch-current=%7B%7D&amp;searchToken=7afatzbqkmg2u4a8upj9yngyf#%2Fmedia%2FFile%3APatrick_henry.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601668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https://commons.wikimedia.org/wiki/File:John_Trumbull_-_Alexander_Hamilton_-_Google_Art_Project.jpg</a:t>
            </a:r>
            <a:r>
              <a:rPr lang="en-US" dirty="0"/>
              <a:t>; John Trumbull – Alexander Hamilton – Google Art Project/Wikimedia Commons/Public Domain</a:t>
            </a:r>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4051178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Gilbert Stuart - http://www.nga.gov/exhibitions/2005/stuart/philadelphia.shtm, Public Domain, https://commons.wikimedia.org/w/index.php?curid=33579</a:t>
            </a:r>
          </a:p>
          <a:p>
            <a:r>
              <a:rPr lang="en-US" dirty="0">
                <a:hlinkClick r:id="rId3"/>
              </a:rPr>
              <a:t>https://commons.wikimedia.org/w/index.php?title=Special:Search&amp;search=george+washington+portrait&amp;fulltext=1&amp;ns0=1&amp;ns6=1&amp;ns12=1&amp;ns14=1&amp;ns100=1&amp;ns106=1&amp;searchToken=852ruiewqczsfpry6v44twasw#%2Fmedia%2FFile%3AGilbert_Stuart%2C_George_Washington_%28Lansdowne_portrait%2C_1796%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192288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Greg </a:t>
            </a:r>
            <a:r>
              <a:rPr lang="en-US" sz="1200" b="0" i="0" u="sng" kern="1200" dirty="0" err="1">
                <a:solidFill>
                  <a:schemeClr val="tx1"/>
                </a:solidFill>
                <a:effectLst/>
                <a:latin typeface="+mn-lt"/>
                <a:ea typeface="+mn-ea"/>
                <a:cs typeface="+mn-cs"/>
                <a:hlinkClick r:id="rId3"/>
              </a:rPr>
              <a:t>Garnhart</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https://pixabay.com/photos/w-m-campus-statue-william-mary-2731100/</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4262076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“1765 one penny stamp”/Wikimedia Commons/Public Domain</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301969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Carol Colman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https://pixabay.com/photos/lexington-massachusetts-180975/</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37457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Library of Congress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https://unsplash.com/photos/8qI-Wte_S30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755229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kern="1200" dirty="0">
                <a:solidFill>
                  <a:schemeClr val="tx1"/>
                </a:solidFill>
                <a:effectLst/>
                <a:latin typeface="+mn-lt"/>
                <a:ea typeface="+mn-ea"/>
                <a:cs typeface="+mn-cs"/>
              </a:rPr>
              <a:t>“Writing the Declaration of Independence, 1776” by Jean Leon Gerome Ferris/Library of Congress/Wikimedia Commons/Public Domain</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137629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kern="1200" dirty="0">
                <a:solidFill>
                  <a:schemeClr val="tx1"/>
                </a:solidFill>
                <a:effectLst/>
                <a:latin typeface="+mn-lt"/>
                <a:ea typeface="+mn-ea"/>
                <a:cs typeface="+mn-cs"/>
              </a:rPr>
              <a:t>“Writing the Declaration of Independence, 1776” by Jean Leon Gerome Ferris/Library of Congress/Wikimedia Commons/Public Domain</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186063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82188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91243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41841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810420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405823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552200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42474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89048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291449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029425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308737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9836936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61483383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52270803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8973043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6516421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7016546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5346283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68080324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028196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392537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74759647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5115554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9/11/2023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190927892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6"/>
            <a:ext cx="5960117" cy="2935969"/>
          </a:xfrm>
        </p:spPr>
        <p:txBody>
          <a:bodyPr anchor="ctr"/>
          <a:lstStyle/>
          <a:p>
            <a:r>
              <a:rPr lang="en-US" dirty="0"/>
              <a:t>Chapter 4: Constitutional Beginnings</a:t>
            </a:r>
          </a:p>
        </p:txBody>
      </p:sp>
    </p:spTree>
    <p:extLst>
      <p:ext uri="{BB962C8B-B14F-4D97-AF65-F5344CB8AC3E}">
        <p14:creationId xmlns:p14="http://schemas.microsoft.com/office/powerpoint/2010/main" val="16362619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4974-2C99-4F30-B9EA-E27155713970}"/>
              </a:ext>
            </a:extLst>
          </p:cNvPr>
          <p:cNvSpPr>
            <a:spLocks noGrp="1"/>
          </p:cNvSpPr>
          <p:nvPr>
            <p:ph type="title"/>
          </p:nvPr>
        </p:nvSpPr>
        <p:spPr>
          <a:xfrm>
            <a:off x="4965430" y="629268"/>
            <a:ext cx="6586491" cy="1286160"/>
          </a:xfrm>
        </p:spPr>
        <p:txBody>
          <a:bodyPr anchor="b">
            <a:noAutofit/>
          </a:bodyPr>
          <a:lstStyle/>
          <a:p>
            <a:r>
              <a:rPr lang="en-US" dirty="0"/>
              <a:t>C. American Independence - 1776</a:t>
            </a:r>
          </a:p>
        </p:txBody>
      </p:sp>
      <p:sp>
        <p:nvSpPr>
          <p:cNvPr id="3" name="Content Placeholder 2">
            <a:extLst>
              <a:ext uri="{FF2B5EF4-FFF2-40B4-BE49-F238E27FC236}">
                <a16:creationId xmlns:a16="http://schemas.microsoft.com/office/drawing/2014/main" id="{C03931C4-BEDC-45BD-B9F6-126A47169250}"/>
              </a:ext>
            </a:extLst>
          </p:cNvPr>
          <p:cNvSpPr>
            <a:spLocks noGrp="1"/>
          </p:cNvSpPr>
          <p:nvPr>
            <p:ph idx="1"/>
          </p:nvPr>
        </p:nvSpPr>
        <p:spPr>
          <a:xfrm>
            <a:off x="4965431" y="2438400"/>
            <a:ext cx="6586489" cy="3785419"/>
          </a:xfrm>
        </p:spPr>
        <p:txBody>
          <a:bodyPr>
            <a:normAutofit/>
          </a:bodyPr>
          <a:lstStyle/>
          <a:p>
            <a:r>
              <a:rPr lang="en-US" dirty="0"/>
              <a:t>On July 2, 1776, Congress approved the Declaration and the final draft was created on July 4</a:t>
            </a:r>
            <a:r>
              <a:rPr lang="en-US" baseline="30000" dirty="0"/>
              <a:t>th</a:t>
            </a:r>
            <a:r>
              <a:rPr lang="en-US" dirty="0"/>
              <a:t>. </a:t>
            </a:r>
          </a:p>
          <a:p>
            <a:r>
              <a:rPr lang="en-US" b="1" dirty="0">
                <a:solidFill>
                  <a:srgbClr val="FF0000"/>
                </a:solidFill>
              </a:rPr>
              <a:t>John Hancock</a:t>
            </a:r>
            <a:r>
              <a:rPr lang="en-US" dirty="0">
                <a:solidFill>
                  <a:srgbClr val="FF0000"/>
                </a:solidFill>
              </a:rPr>
              <a:t> was the first to sign it. </a:t>
            </a:r>
            <a:endParaRPr lang="en-US" b="1" dirty="0">
              <a:solidFill>
                <a:srgbClr val="FF0000"/>
              </a:solidFill>
            </a:endParaRPr>
          </a:p>
        </p:txBody>
      </p:sp>
      <p:pic>
        <p:nvPicPr>
          <p:cNvPr id="4" name="Picture 3" descr="A group of people in a room&#10;&#10;Description automatically generated">
            <a:extLst>
              <a:ext uri="{FF2B5EF4-FFF2-40B4-BE49-F238E27FC236}">
                <a16:creationId xmlns:a16="http://schemas.microsoft.com/office/drawing/2014/main" id="{723A0AA6-C533-4073-9A31-6FBF97AAC4DD}"/>
              </a:ext>
            </a:extLst>
          </p:cNvPr>
          <p:cNvPicPr>
            <a:picLocks noChangeAspect="1"/>
          </p:cNvPicPr>
          <p:nvPr/>
        </p:nvPicPr>
        <p:blipFill rotWithShape="1">
          <a:blip r:embed="rId3"/>
          <a:srcRect l="5623" r="334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B7E4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368EFFE-2B34-4FCD-9D3D-DFA6D2EEBA2A}"/>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C46D-59D7-459C-B2A2-B9AED5BA2DE8}"/>
              </a:ext>
            </a:extLst>
          </p:cNvPr>
          <p:cNvSpPr>
            <a:spLocks noGrp="1"/>
          </p:cNvSpPr>
          <p:nvPr>
            <p:ph type="title"/>
          </p:nvPr>
        </p:nvSpPr>
        <p:spPr>
          <a:xfrm>
            <a:off x="4965430" y="629268"/>
            <a:ext cx="6586491" cy="1286160"/>
          </a:xfrm>
        </p:spPr>
        <p:txBody>
          <a:bodyPr anchor="b">
            <a:noAutofit/>
          </a:bodyPr>
          <a:lstStyle/>
          <a:p>
            <a:r>
              <a:rPr lang="en-US" dirty="0"/>
              <a:t>D. The Articles of Confederation</a:t>
            </a:r>
          </a:p>
        </p:txBody>
      </p:sp>
      <p:sp>
        <p:nvSpPr>
          <p:cNvPr id="3" name="Content Placeholder 2">
            <a:extLst>
              <a:ext uri="{FF2B5EF4-FFF2-40B4-BE49-F238E27FC236}">
                <a16:creationId xmlns:a16="http://schemas.microsoft.com/office/drawing/2014/main" id="{F9C11C5B-F110-4DF6-AC80-8B5E87D5FB4E}"/>
              </a:ext>
            </a:extLst>
          </p:cNvPr>
          <p:cNvSpPr>
            <a:spLocks noGrp="1"/>
          </p:cNvSpPr>
          <p:nvPr>
            <p:ph idx="1"/>
          </p:nvPr>
        </p:nvSpPr>
        <p:spPr>
          <a:xfrm>
            <a:off x="4965431" y="2438400"/>
            <a:ext cx="6586489" cy="3785419"/>
          </a:xfrm>
        </p:spPr>
        <p:txBody>
          <a:bodyPr>
            <a:normAutofit/>
          </a:bodyPr>
          <a:lstStyle/>
          <a:p>
            <a:r>
              <a:rPr lang="en-US" dirty="0"/>
              <a:t>After declaring independence, the </a:t>
            </a:r>
            <a:r>
              <a:rPr lang="en-US" dirty="0">
                <a:solidFill>
                  <a:srgbClr val="FF0000"/>
                </a:solidFill>
              </a:rPr>
              <a:t>Second Continental Congress established a central government – the </a:t>
            </a:r>
            <a:r>
              <a:rPr lang="en-US" b="1" dirty="0">
                <a:solidFill>
                  <a:srgbClr val="FF0000"/>
                </a:solidFill>
              </a:rPr>
              <a:t>Articles of Confederation</a:t>
            </a:r>
            <a:r>
              <a:rPr lang="en-US" dirty="0"/>
              <a:t>. </a:t>
            </a:r>
          </a:p>
          <a:p>
            <a:r>
              <a:rPr lang="en-US" dirty="0"/>
              <a:t>Adopting the Articles of Confederation </a:t>
            </a:r>
            <a:r>
              <a:rPr lang="en-US" dirty="0">
                <a:solidFill>
                  <a:srgbClr val="FF0000"/>
                </a:solidFill>
              </a:rPr>
              <a:t>required the unanimous approval of the states – </a:t>
            </a:r>
            <a:r>
              <a:rPr lang="en-US" b="1" dirty="0">
                <a:solidFill>
                  <a:srgbClr val="FF0000"/>
                </a:solidFill>
              </a:rPr>
              <a:t>ratification</a:t>
            </a:r>
            <a:r>
              <a:rPr lang="en-US" dirty="0">
                <a:solidFill>
                  <a:srgbClr val="FF0000"/>
                </a:solidFill>
              </a:rPr>
              <a:t>. </a:t>
            </a:r>
          </a:p>
        </p:txBody>
      </p:sp>
      <p:pic>
        <p:nvPicPr>
          <p:cNvPr id="5" name="Picture 4" descr="A picture containing stone&#10;&#10;Description automatically generated">
            <a:extLst>
              <a:ext uri="{FF2B5EF4-FFF2-40B4-BE49-F238E27FC236}">
                <a16:creationId xmlns:a16="http://schemas.microsoft.com/office/drawing/2014/main" id="{6BABB6ED-4C92-439B-84A8-21B1B7E8E96D}"/>
              </a:ext>
            </a:extLst>
          </p:cNvPr>
          <p:cNvPicPr>
            <a:picLocks noChangeAspect="1"/>
          </p:cNvPicPr>
          <p:nvPr/>
        </p:nvPicPr>
        <p:blipFill rotWithShape="1">
          <a:blip r:embed="rId3">
            <a:extLst>
              <a:ext uri="{28A0092B-C50C-407E-A947-70E740481C1C}">
                <a14:useLocalDpi xmlns:a14="http://schemas.microsoft.com/office/drawing/2010/main" val="0"/>
              </a:ext>
            </a:extLst>
          </a:blip>
          <a:srcRect r="1" b="8276"/>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A0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CCDF6C-A3F9-4B3C-8ECA-A116D9F45C78}"/>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431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C46D-59D7-459C-B2A2-B9AED5BA2DE8}"/>
              </a:ext>
            </a:extLst>
          </p:cNvPr>
          <p:cNvSpPr>
            <a:spLocks noGrp="1"/>
          </p:cNvSpPr>
          <p:nvPr>
            <p:ph type="title"/>
          </p:nvPr>
        </p:nvSpPr>
        <p:spPr>
          <a:xfrm>
            <a:off x="4965430" y="629268"/>
            <a:ext cx="6586491" cy="1286160"/>
          </a:xfrm>
        </p:spPr>
        <p:txBody>
          <a:bodyPr anchor="b">
            <a:noAutofit/>
          </a:bodyPr>
          <a:lstStyle/>
          <a:p>
            <a:r>
              <a:rPr lang="en-US" dirty="0"/>
              <a:t>D. The Articles of Confederation</a:t>
            </a:r>
          </a:p>
        </p:txBody>
      </p:sp>
      <p:sp>
        <p:nvSpPr>
          <p:cNvPr id="3" name="Content Placeholder 2">
            <a:extLst>
              <a:ext uri="{FF2B5EF4-FFF2-40B4-BE49-F238E27FC236}">
                <a16:creationId xmlns:a16="http://schemas.microsoft.com/office/drawing/2014/main" id="{F9C11C5B-F110-4DF6-AC80-8B5E87D5FB4E}"/>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national government consisted of a </a:t>
            </a:r>
            <a:r>
              <a:rPr lang="en-US" b="1" dirty="0">
                <a:solidFill>
                  <a:srgbClr val="FF0000"/>
                </a:solidFill>
              </a:rPr>
              <a:t>unicameral</a:t>
            </a:r>
            <a:r>
              <a:rPr lang="en-US" dirty="0">
                <a:solidFill>
                  <a:srgbClr val="FF0000"/>
                </a:solidFill>
              </a:rPr>
              <a:t> (one-house) legislature. </a:t>
            </a:r>
          </a:p>
          <a:p>
            <a:r>
              <a:rPr lang="en-US" dirty="0">
                <a:solidFill>
                  <a:srgbClr val="FF0000"/>
                </a:solidFill>
              </a:rPr>
              <a:t>There was no judiciary or executive branch. </a:t>
            </a:r>
          </a:p>
          <a:p>
            <a:r>
              <a:rPr lang="en-US" dirty="0">
                <a:solidFill>
                  <a:srgbClr val="FF0000"/>
                </a:solidFill>
              </a:rPr>
              <a:t>The national government was very weak and unable to enforce its own policies.</a:t>
            </a:r>
          </a:p>
        </p:txBody>
      </p:sp>
      <p:pic>
        <p:nvPicPr>
          <p:cNvPr id="5" name="Picture 4" descr="A close up of text on a black background&#10;&#10;Description automatically generated">
            <a:extLst>
              <a:ext uri="{FF2B5EF4-FFF2-40B4-BE49-F238E27FC236}">
                <a16:creationId xmlns:a16="http://schemas.microsoft.com/office/drawing/2014/main" id="{060D4503-1A77-4019-A53E-3A5FE8EC6BF4}"/>
              </a:ext>
            </a:extLst>
          </p:cNvPr>
          <p:cNvPicPr>
            <a:picLocks noChangeAspect="1"/>
          </p:cNvPicPr>
          <p:nvPr/>
        </p:nvPicPr>
        <p:blipFill rotWithShape="1">
          <a:blip r:embed="rId3">
            <a:extLst>
              <a:ext uri="{28A0092B-C50C-407E-A947-70E740481C1C}">
                <a14:useLocalDpi xmlns:a14="http://schemas.microsoft.com/office/drawing/2010/main" val="0"/>
              </a:ext>
            </a:extLst>
          </a:blip>
          <a:srcRect l="2129" r="333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766007-FF05-452E-84F2-4F6FA3C07272}"/>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141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E141-17E2-4D21-971E-6390DE89D026}"/>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E. Calls for Change</a:t>
            </a:r>
          </a:p>
        </p:txBody>
      </p:sp>
      <p:sp>
        <p:nvSpPr>
          <p:cNvPr id="3" name="Content Placeholder 2">
            <a:extLst>
              <a:ext uri="{FF2B5EF4-FFF2-40B4-BE49-F238E27FC236}">
                <a16:creationId xmlns:a16="http://schemas.microsoft.com/office/drawing/2014/main" id="{457BD16D-13EB-4905-86FA-D772BED12893}"/>
              </a:ext>
            </a:extLst>
          </p:cNvPr>
          <p:cNvSpPr>
            <a:spLocks noGrp="1"/>
          </p:cNvSpPr>
          <p:nvPr>
            <p:ph idx="1"/>
          </p:nvPr>
        </p:nvSpPr>
        <p:spPr>
          <a:xfrm>
            <a:off x="4965431" y="2438400"/>
            <a:ext cx="6586489" cy="3785419"/>
          </a:xfrm>
        </p:spPr>
        <p:txBody>
          <a:bodyPr>
            <a:normAutofit/>
          </a:bodyPr>
          <a:lstStyle/>
          <a:p>
            <a:r>
              <a:rPr lang="en-US" dirty="0"/>
              <a:t>It was soon apparent to many American leaders that changes needed to be made to the national government.</a:t>
            </a:r>
          </a:p>
          <a:p>
            <a:r>
              <a:rPr lang="en-US" dirty="0">
                <a:solidFill>
                  <a:srgbClr val="FF0000"/>
                </a:solidFill>
              </a:rPr>
              <a:t>In 1785, representatives from Virginia and Maryland met at </a:t>
            </a:r>
            <a:r>
              <a:rPr lang="en-US" b="1" dirty="0">
                <a:solidFill>
                  <a:srgbClr val="FF0000"/>
                </a:solidFill>
              </a:rPr>
              <a:t>Mount Vernon</a:t>
            </a:r>
            <a:r>
              <a:rPr lang="en-US" dirty="0"/>
              <a:t>, the home of George Washington, </a:t>
            </a:r>
            <a:r>
              <a:rPr lang="en-US" dirty="0">
                <a:solidFill>
                  <a:srgbClr val="FF0000"/>
                </a:solidFill>
              </a:rPr>
              <a:t>to discuss their disputes.</a:t>
            </a:r>
          </a:p>
        </p:txBody>
      </p:sp>
      <p:pic>
        <p:nvPicPr>
          <p:cNvPr id="8" name="Picture 7" descr="A house with a grass field&#10;&#10;Description automatically generated">
            <a:extLst>
              <a:ext uri="{FF2B5EF4-FFF2-40B4-BE49-F238E27FC236}">
                <a16:creationId xmlns:a16="http://schemas.microsoft.com/office/drawing/2014/main" id="{6F612F0E-4B7E-4391-B826-C1619F1BE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38" r="23639"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CD513B-FD4E-4021-9626-9D565CCAD229}"/>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044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E141-17E2-4D21-971E-6390DE89D026}"/>
              </a:ext>
            </a:extLst>
          </p:cNvPr>
          <p:cNvSpPr>
            <a:spLocks noGrp="1"/>
          </p:cNvSpPr>
          <p:nvPr>
            <p:ph type="title"/>
          </p:nvPr>
        </p:nvSpPr>
        <p:spPr>
          <a:xfrm>
            <a:off x="4965430" y="629268"/>
            <a:ext cx="6586491" cy="1286160"/>
          </a:xfrm>
        </p:spPr>
        <p:txBody>
          <a:bodyPr anchor="b">
            <a:normAutofit/>
          </a:bodyPr>
          <a:lstStyle/>
          <a:p>
            <a:r>
              <a:rPr lang="en-US" dirty="0"/>
              <a:t>E. Calls for Change</a:t>
            </a:r>
          </a:p>
        </p:txBody>
      </p:sp>
      <p:sp>
        <p:nvSpPr>
          <p:cNvPr id="3" name="Content Placeholder 2">
            <a:extLst>
              <a:ext uri="{FF2B5EF4-FFF2-40B4-BE49-F238E27FC236}">
                <a16:creationId xmlns:a16="http://schemas.microsoft.com/office/drawing/2014/main" id="{457BD16D-13EB-4905-86FA-D772BED12893}"/>
              </a:ext>
            </a:extLst>
          </p:cNvPr>
          <p:cNvSpPr>
            <a:spLocks noGrp="1"/>
          </p:cNvSpPr>
          <p:nvPr>
            <p:ph idx="1"/>
          </p:nvPr>
        </p:nvSpPr>
        <p:spPr>
          <a:xfrm>
            <a:off x="4965431" y="2438400"/>
            <a:ext cx="6586489" cy="3785419"/>
          </a:xfrm>
        </p:spPr>
        <p:txBody>
          <a:bodyPr>
            <a:normAutofit/>
          </a:bodyPr>
          <a:lstStyle/>
          <a:p>
            <a:r>
              <a:rPr lang="en-US" dirty="0"/>
              <a:t>Encouraged by the success of that meeting, </a:t>
            </a:r>
            <a:r>
              <a:rPr lang="en-US" dirty="0">
                <a:solidFill>
                  <a:srgbClr val="FF0000"/>
                </a:solidFill>
              </a:rPr>
              <a:t>more representatives met at the </a:t>
            </a:r>
            <a:r>
              <a:rPr lang="en-US" b="1" dirty="0">
                <a:solidFill>
                  <a:srgbClr val="FF0000"/>
                </a:solidFill>
              </a:rPr>
              <a:t>Annapolis Convention </a:t>
            </a:r>
            <a:r>
              <a:rPr lang="en-US" dirty="0">
                <a:solidFill>
                  <a:srgbClr val="FF0000"/>
                </a:solidFill>
              </a:rPr>
              <a:t>the following year</a:t>
            </a:r>
            <a:r>
              <a:rPr lang="en-US" dirty="0"/>
              <a:t>.</a:t>
            </a:r>
          </a:p>
          <a:p>
            <a:r>
              <a:rPr lang="en-US" dirty="0"/>
              <a:t>While poorly attended, the </a:t>
            </a:r>
            <a:r>
              <a:rPr lang="en-US" dirty="0">
                <a:solidFill>
                  <a:srgbClr val="FF0000"/>
                </a:solidFill>
              </a:rPr>
              <a:t>delegates agreed to meet again in Philadelphia the next year.</a:t>
            </a:r>
          </a:p>
        </p:txBody>
      </p:sp>
      <p:pic>
        <p:nvPicPr>
          <p:cNvPr id="6" name="Picture 5" descr="A house with a grass field&#10;&#10;Description automatically generated">
            <a:extLst>
              <a:ext uri="{FF2B5EF4-FFF2-40B4-BE49-F238E27FC236}">
                <a16:creationId xmlns:a16="http://schemas.microsoft.com/office/drawing/2014/main" id="{43468844-B2A8-4217-8C89-F1EAFE576D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38" r="23639"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07DD16-3415-4324-9F1D-C6D33EB4A822}"/>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35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house with a grass field&#10;&#10;Description automatically generated">
            <a:extLst>
              <a:ext uri="{FF2B5EF4-FFF2-40B4-BE49-F238E27FC236}">
                <a16:creationId xmlns:a16="http://schemas.microsoft.com/office/drawing/2014/main" id="{AB9D19EF-D03F-477E-91F3-F8ACA99EFF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4" b="26481"/>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4C6F9CBB-4AAD-4C50-B083-592C71C482DC}"/>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lumMod val="10000"/>
                  </a:schemeClr>
                </a:solidFill>
              </a:rPr>
              <a:t>Mount Vernon</a:t>
            </a:r>
          </a:p>
        </p:txBody>
      </p:sp>
    </p:spTree>
    <p:extLst>
      <p:ext uri="{BB962C8B-B14F-4D97-AF65-F5344CB8AC3E}">
        <p14:creationId xmlns:p14="http://schemas.microsoft.com/office/powerpoint/2010/main" val="202670228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E141-17E2-4D21-971E-6390DE89D026}"/>
              </a:ext>
            </a:extLst>
          </p:cNvPr>
          <p:cNvSpPr>
            <a:spLocks noGrp="1"/>
          </p:cNvSpPr>
          <p:nvPr>
            <p:ph type="title"/>
          </p:nvPr>
        </p:nvSpPr>
        <p:spPr>
          <a:xfrm>
            <a:off x="4965430" y="629268"/>
            <a:ext cx="6586491" cy="1286160"/>
          </a:xfrm>
        </p:spPr>
        <p:txBody>
          <a:bodyPr anchor="b">
            <a:normAutofit/>
          </a:bodyPr>
          <a:lstStyle/>
          <a:p>
            <a:r>
              <a:rPr lang="en-US" dirty="0"/>
              <a:t>E. Calls for Change</a:t>
            </a:r>
          </a:p>
        </p:txBody>
      </p:sp>
      <p:sp>
        <p:nvSpPr>
          <p:cNvPr id="3" name="Content Placeholder 2">
            <a:extLst>
              <a:ext uri="{FF2B5EF4-FFF2-40B4-BE49-F238E27FC236}">
                <a16:creationId xmlns:a16="http://schemas.microsoft.com/office/drawing/2014/main" id="{457BD16D-13EB-4905-86FA-D772BED12893}"/>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 1786, a popular uprising of indebted farmers in Massachusetts called </a:t>
            </a:r>
            <a:r>
              <a:rPr lang="en-US" b="1" dirty="0">
                <a:solidFill>
                  <a:srgbClr val="FF0000"/>
                </a:solidFill>
              </a:rPr>
              <a:t>Shay’s Rebellion</a:t>
            </a:r>
            <a:r>
              <a:rPr lang="en-US" dirty="0">
                <a:solidFill>
                  <a:srgbClr val="FF0000"/>
                </a:solidFill>
              </a:rPr>
              <a:t> further reinforced the need for reform.</a:t>
            </a:r>
            <a:r>
              <a:rPr lang="en-US" dirty="0"/>
              <a:t> </a:t>
            </a:r>
          </a:p>
        </p:txBody>
      </p:sp>
      <p:pic>
        <p:nvPicPr>
          <p:cNvPr id="5" name="Picture 4" descr="A vintage photo of an old building&#10;&#10;Description automatically generated">
            <a:extLst>
              <a:ext uri="{FF2B5EF4-FFF2-40B4-BE49-F238E27FC236}">
                <a16:creationId xmlns:a16="http://schemas.microsoft.com/office/drawing/2014/main" id="{BA593CC3-F038-4B56-B990-EAAB87DFA03E}"/>
              </a:ext>
            </a:extLst>
          </p:cNvPr>
          <p:cNvPicPr>
            <a:picLocks noChangeAspect="1"/>
          </p:cNvPicPr>
          <p:nvPr/>
        </p:nvPicPr>
        <p:blipFill rotWithShape="1">
          <a:blip r:embed="rId3">
            <a:extLst>
              <a:ext uri="{28A0092B-C50C-407E-A947-70E740481C1C}">
                <a14:useLocalDpi xmlns:a14="http://schemas.microsoft.com/office/drawing/2010/main" val="0"/>
              </a:ext>
            </a:extLst>
          </a:blip>
          <a:srcRect l="29544" r="3260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98163-72C5-4F20-88A4-A62489B5B788}"/>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398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4922905"/>
          </a:xfrm>
        </p:spPr>
        <p:txBody>
          <a:bodyPr>
            <a:normAutofit/>
          </a:bodyPr>
          <a:lstStyle/>
          <a:p>
            <a:pPr marL="0" indent="0">
              <a:buNone/>
            </a:pPr>
            <a:r>
              <a:rPr lang="en-US" dirty="0"/>
              <a:t>1–3. In what three major areas did England influence American colonial government?</a:t>
            </a:r>
          </a:p>
          <a:p>
            <a:pPr marL="0" indent="0" algn="ctr">
              <a:buNone/>
            </a:pPr>
            <a:r>
              <a:rPr lang="en-US" dirty="0">
                <a:solidFill>
                  <a:srgbClr val="C00000"/>
                </a:solidFill>
              </a:rPr>
              <a:t>local government, legislative government, and limited government (p. 55)</a:t>
            </a:r>
          </a:p>
          <a:p>
            <a:pPr marL="0" indent="0">
              <a:buNone/>
            </a:pPr>
            <a:r>
              <a:rPr lang="en-US" dirty="0"/>
              <a:t>4–5. What two events in 1760 brought about changes in British colonial rule that would eventually lead to American independence?</a:t>
            </a:r>
          </a:p>
          <a:p>
            <a:pPr marL="0" indent="0" algn="ctr">
              <a:buNone/>
            </a:pPr>
            <a:r>
              <a:rPr lang="en-US" dirty="0">
                <a:solidFill>
                  <a:srgbClr val="C00000"/>
                </a:solidFill>
              </a:rPr>
              <a:t>Montreal surrendered to the British; George III ascended to the throne (p. 56)</a:t>
            </a:r>
          </a:p>
          <a:p>
            <a:pPr marL="0" indent="0" algn="ctr">
              <a:buNone/>
            </a:pPr>
            <a:endParaRPr lang="en-US" dirty="0">
              <a:solidFill>
                <a:srgbClr val="C00000"/>
              </a:solidFill>
            </a:endParaRP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515600" cy="5154724"/>
          </a:xfrm>
        </p:spPr>
        <p:txBody>
          <a:bodyPr>
            <a:normAutofit/>
          </a:bodyPr>
          <a:lstStyle/>
          <a:p>
            <a:pPr marL="0" indent="0">
              <a:buNone/>
            </a:pPr>
            <a:r>
              <a:rPr lang="en-US" dirty="0"/>
              <a:t>6. Beginning in 1773, what were some actions Americans took in an attempt to obtain relief from Britain’s tightening control?</a:t>
            </a:r>
          </a:p>
          <a:p>
            <a:pPr marL="0" indent="0" algn="ctr">
              <a:buNone/>
            </a:pPr>
            <a:r>
              <a:rPr lang="en-US" dirty="0">
                <a:solidFill>
                  <a:srgbClr val="C00000"/>
                </a:solidFill>
              </a:rPr>
              <a:t>tea boycott began; Boston Tea Party occurred; First and Second Continental Congress convened (pp. 57–58)</a:t>
            </a:r>
          </a:p>
          <a:p>
            <a:pPr marL="0" indent="0">
              <a:buNone/>
            </a:pPr>
            <a:r>
              <a:rPr lang="en-US" dirty="0"/>
              <a:t>7–8. What two significant political factors during the War for Independence profoundly molded the nature of the United States government following the war?</a:t>
            </a:r>
          </a:p>
          <a:p>
            <a:pPr marL="0" indent="0" algn="ctr">
              <a:buNone/>
            </a:pPr>
            <a:r>
              <a:rPr lang="en-US" dirty="0">
                <a:solidFill>
                  <a:srgbClr val="C00000"/>
                </a:solidFill>
              </a:rPr>
              <a:t>a weak legislative central government (the Second Continental Congress) and strongly independent state governments (p. 62)</a:t>
            </a:r>
          </a:p>
        </p:txBody>
      </p:sp>
    </p:spTree>
    <p:extLst>
      <p:ext uri="{BB962C8B-B14F-4D97-AF65-F5344CB8AC3E}">
        <p14:creationId xmlns:p14="http://schemas.microsoft.com/office/powerpoint/2010/main" val="575483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9. What was the crucial weakness of the Articles of Confederation?</a:t>
            </a:r>
          </a:p>
          <a:p>
            <a:pPr marL="0" indent="0" algn="ctr">
              <a:buNone/>
            </a:pPr>
            <a:r>
              <a:rPr lang="en-US" dirty="0">
                <a:solidFill>
                  <a:srgbClr val="C00000"/>
                </a:solidFill>
              </a:rPr>
              <a:t>the inability of the national government to enforce its policies (p. 63)</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EC563954-A598-4151-BF20-5019C7621E9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2186" b="2263"/>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000" b="1" dirty="0">
                <a:solidFill>
                  <a:schemeClr val="tx1">
                    <a:lumMod val="85000"/>
                    <a:lumOff val="15000"/>
                  </a:schemeClr>
                </a:solidFill>
                <a:effectLst>
                  <a:outerShdw blurRad="38100" dist="38100" dir="2700000" algn="tl">
                    <a:srgbClr val="000000">
                      <a:alpha val="43137"/>
                    </a:srgbClr>
                  </a:outerShdw>
                </a:effectLst>
              </a:rPr>
              <a:t>I</a:t>
            </a:r>
            <a:r>
              <a:rPr lang="en-US" sz="5000" b="1" dirty="0">
                <a:solidFill>
                  <a:srgbClr val="FF0000"/>
                </a:solidFill>
                <a:effectLst>
                  <a:outerShdw blurRad="38100" dist="38100" dir="2700000" algn="tl">
                    <a:srgbClr val="000000">
                      <a:alpha val="43137"/>
                    </a:srgbClr>
                  </a:outerShdw>
                </a:effectLst>
              </a:rPr>
              <a:t>. Colonial and Confederation Eras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4.1</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858500" cy="5032375"/>
          </a:xfrm>
        </p:spPr>
        <p:txBody>
          <a:bodyPr>
            <a:normAutofit/>
          </a:bodyPr>
          <a:lstStyle/>
          <a:p>
            <a:pPr>
              <a:buFont typeface="Wingdings" panose="05000000000000000000" pitchFamily="2" charset="2"/>
              <a:buChar char="v"/>
            </a:pPr>
            <a:r>
              <a:rPr lang="en-US" dirty="0"/>
              <a:t> Is natural law apart from Scripture a sufficient basis for human law? Why or why not?</a:t>
            </a:r>
          </a:p>
          <a:p>
            <a:pPr marL="0" indent="0" algn="ctr">
              <a:buNone/>
            </a:pPr>
            <a:r>
              <a:rPr lang="en-US" dirty="0">
                <a:solidFill>
                  <a:srgbClr val="C00000"/>
                </a:solidFill>
              </a:rPr>
              <a:t>Though medieval Christians and Enlightenment philosophers would answer yes, Reformation leaders tended to disagree. They believed that both creation and the minds of unregenerate people are corrupted by the Fall. This corruption, their followers would say, skews people’s perception of natural law. This is more evident today than at the time of our nation’s founding because religious pluralism has increased. The various viewpoints in modern America result in many competing value systems.</a:t>
            </a:r>
          </a:p>
          <a:p>
            <a:pPr marL="0" indent="0" algn="ctr">
              <a:buNone/>
            </a:pPr>
            <a:endParaRPr lang="en-US" dirty="0">
              <a:solidFill>
                <a:srgbClr val="FF0000"/>
              </a:solidFill>
            </a:endParaRP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did Shay’s Rebellion impact America?</a:t>
            </a:r>
          </a:p>
          <a:p>
            <a:pPr marL="0" indent="0" algn="ctr">
              <a:buNone/>
            </a:pPr>
            <a:r>
              <a:rPr lang="en-US" dirty="0">
                <a:solidFill>
                  <a:srgbClr val="C00000"/>
                </a:solidFill>
              </a:rPr>
              <a:t>Fear of anarchy spread throughout the states; many became convinced that the Articles of Confederation must be revised to handle the problems with governing. </a:t>
            </a:r>
          </a:p>
          <a:p>
            <a:pPr marL="0" indent="0" algn="ctr">
              <a:buNone/>
            </a:pPr>
            <a:endParaRPr lang="en-US" dirty="0">
              <a:solidFill>
                <a:srgbClr val="FF0000"/>
              </a:solidFill>
            </a:endParaRPr>
          </a:p>
        </p:txBody>
      </p:sp>
    </p:spTree>
    <p:extLst>
      <p:ext uri="{BB962C8B-B14F-4D97-AF65-F5344CB8AC3E}">
        <p14:creationId xmlns:p14="http://schemas.microsoft.com/office/powerpoint/2010/main" val="80379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93710702-50B6-4D81-80E3-970EB97726C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1174" b="1616"/>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167645" y="5154168"/>
            <a:ext cx="7774823" cy="1261872"/>
          </a:xfrm>
        </p:spPr>
        <p:txBody>
          <a:bodyPr vert="horz" lIns="91440" tIns="45720" rIns="91440" bIns="45720" rtlCol="0" anchor="ctr">
            <a:noAutofit/>
          </a:bodyPr>
          <a:lstStyle/>
          <a:p>
            <a:r>
              <a:rPr lang="en-US" sz="5000" b="1" dirty="0">
                <a:solidFill>
                  <a:srgbClr val="FF0000"/>
                </a:solidFill>
                <a:effectLst>
                  <a:outerShdw blurRad="38100" dist="38100" dir="2700000" algn="tl">
                    <a:srgbClr val="000000">
                      <a:alpha val="43137"/>
                    </a:srgbClr>
                  </a:outerShdw>
                </a:effectLst>
              </a:rPr>
              <a:t>II. Constitutional Convention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4.2</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555240"/>
      </p:ext>
    </p:extLst>
  </p:cSld>
  <p:clrMapOvr>
    <a:overrideClrMapping bg1="dk1" tx1="lt1" bg2="dk2" tx2="lt2" accent1="accent1" accent2="accent2" accent3="accent3" accent4="accent4" accent5="accent5" accent6="accent6" hlink="hlink" folHlink="folHlink"/>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A31E-8F40-4729-BBEA-CA9870C5C9E2}"/>
              </a:ext>
            </a:extLst>
          </p:cNvPr>
          <p:cNvSpPr>
            <a:spLocks noGrp="1"/>
          </p:cNvSpPr>
          <p:nvPr>
            <p:ph type="title"/>
          </p:nvPr>
        </p:nvSpPr>
        <p:spPr>
          <a:xfrm>
            <a:off x="4965430" y="629268"/>
            <a:ext cx="6586491" cy="1286160"/>
          </a:xfrm>
        </p:spPr>
        <p:txBody>
          <a:bodyPr anchor="b">
            <a:noAutofit/>
          </a:bodyPr>
          <a:lstStyle/>
          <a:p>
            <a:r>
              <a:rPr lang="en-US" dirty="0"/>
              <a:t>A. Towards a New Government</a:t>
            </a:r>
          </a:p>
        </p:txBody>
      </p:sp>
      <p:sp>
        <p:nvSpPr>
          <p:cNvPr id="3" name="Content Placeholder 2">
            <a:extLst>
              <a:ext uri="{FF2B5EF4-FFF2-40B4-BE49-F238E27FC236}">
                <a16:creationId xmlns:a16="http://schemas.microsoft.com/office/drawing/2014/main" id="{58B2F895-2C8A-40EF-8643-1E323578BB02}"/>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a:t>
            </a:r>
            <a:r>
              <a:rPr lang="en-US" b="1" dirty="0">
                <a:solidFill>
                  <a:srgbClr val="FF0000"/>
                </a:solidFill>
              </a:rPr>
              <a:t>Constitutional Convention </a:t>
            </a:r>
            <a:r>
              <a:rPr lang="en-US" dirty="0">
                <a:solidFill>
                  <a:srgbClr val="FF0000"/>
                </a:solidFill>
              </a:rPr>
              <a:t>began in </a:t>
            </a:r>
            <a:r>
              <a:rPr lang="en-US" b="1" dirty="0">
                <a:solidFill>
                  <a:srgbClr val="FF0000"/>
                </a:solidFill>
              </a:rPr>
              <a:t>1787</a:t>
            </a:r>
            <a:r>
              <a:rPr lang="en-US" dirty="0">
                <a:solidFill>
                  <a:srgbClr val="FF0000"/>
                </a:solidFill>
              </a:rPr>
              <a:t>. </a:t>
            </a:r>
          </a:p>
          <a:p>
            <a:r>
              <a:rPr lang="en-US" b="1" dirty="0">
                <a:solidFill>
                  <a:srgbClr val="FF0000"/>
                </a:solidFill>
              </a:rPr>
              <a:t>George Washington</a:t>
            </a:r>
            <a:r>
              <a:rPr lang="en-US" dirty="0">
                <a:solidFill>
                  <a:srgbClr val="FF0000"/>
                </a:solidFill>
              </a:rPr>
              <a:t> was elected to head the convention.</a:t>
            </a:r>
          </a:p>
          <a:p>
            <a:r>
              <a:rPr lang="en-US" b="1" dirty="0">
                <a:solidFill>
                  <a:srgbClr val="FF0000"/>
                </a:solidFill>
              </a:rPr>
              <a:t>James Madison</a:t>
            </a:r>
            <a:r>
              <a:rPr lang="en-US" dirty="0">
                <a:solidFill>
                  <a:srgbClr val="FF0000"/>
                </a:solidFill>
              </a:rPr>
              <a:t> played an important role at the convention and took the most detailed notes of its activities. </a:t>
            </a:r>
            <a:endParaRPr lang="en-US" b="1" dirty="0">
              <a:solidFill>
                <a:srgbClr val="FF0000"/>
              </a:solidFill>
            </a:endParaRPr>
          </a:p>
        </p:txBody>
      </p:sp>
      <p:pic>
        <p:nvPicPr>
          <p:cNvPr id="5" name="Picture 4" descr="A person sitting in front of a building&#10;&#10;Description automatically generated">
            <a:extLst>
              <a:ext uri="{FF2B5EF4-FFF2-40B4-BE49-F238E27FC236}">
                <a16:creationId xmlns:a16="http://schemas.microsoft.com/office/drawing/2014/main" id="{B9EA38CA-E066-4B5E-A687-EAA78DCDE1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35" r="517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8844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B4394C5-312A-4DCE-97C7-6E9118903034}"/>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10000"/>
                  </a:schemeClr>
                </a:solidFill>
              </a:rPr>
              <a:t>James Madison</a:t>
            </a:r>
          </a:p>
        </p:txBody>
      </p:sp>
      <p:cxnSp>
        <p:nvCxnSpPr>
          <p:cNvPr id="8" name="Straight Connector 7">
            <a:extLst>
              <a:ext uri="{FF2B5EF4-FFF2-40B4-BE49-F238E27FC236}">
                <a16:creationId xmlns:a16="http://schemas.microsoft.com/office/drawing/2014/main" id="{918B7CC4-6DD5-4843-BD64-C70EF9A086F2}"/>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306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A31E-8F40-4729-BBEA-CA9870C5C9E2}"/>
              </a:ext>
            </a:extLst>
          </p:cNvPr>
          <p:cNvSpPr>
            <a:spLocks noGrp="1"/>
          </p:cNvSpPr>
          <p:nvPr>
            <p:ph type="title"/>
          </p:nvPr>
        </p:nvSpPr>
        <p:spPr>
          <a:xfrm>
            <a:off x="4965430" y="629268"/>
            <a:ext cx="6586491" cy="1286160"/>
          </a:xfrm>
        </p:spPr>
        <p:txBody>
          <a:bodyPr anchor="b">
            <a:noAutofit/>
          </a:bodyPr>
          <a:lstStyle/>
          <a:p>
            <a:r>
              <a:rPr lang="en-US" dirty="0"/>
              <a:t>A. Towards a New Government</a:t>
            </a:r>
          </a:p>
        </p:txBody>
      </p:sp>
      <p:sp>
        <p:nvSpPr>
          <p:cNvPr id="3" name="Content Placeholder 2">
            <a:extLst>
              <a:ext uri="{FF2B5EF4-FFF2-40B4-BE49-F238E27FC236}">
                <a16:creationId xmlns:a16="http://schemas.microsoft.com/office/drawing/2014/main" id="{58B2F895-2C8A-40EF-8643-1E323578BB02}"/>
              </a:ext>
            </a:extLst>
          </p:cNvPr>
          <p:cNvSpPr>
            <a:spLocks noGrp="1"/>
          </p:cNvSpPr>
          <p:nvPr>
            <p:ph idx="1"/>
          </p:nvPr>
        </p:nvSpPr>
        <p:spPr>
          <a:xfrm>
            <a:off x="4965431" y="2438400"/>
            <a:ext cx="6586489" cy="3785419"/>
          </a:xfrm>
        </p:spPr>
        <p:txBody>
          <a:bodyPr>
            <a:normAutofit/>
          </a:bodyPr>
          <a:lstStyle/>
          <a:p>
            <a:r>
              <a:rPr lang="en-US" dirty="0"/>
              <a:t>The delegates soon </a:t>
            </a:r>
            <a:r>
              <a:rPr lang="en-US" dirty="0">
                <a:solidFill>
                  <a:srgbClr val="FF0000"/>
                </a:solidFill>
              </a:rPr>
              <a:t>decided </a:t>
            </a:r>
            <a:r>
              <a:rPr lang="en-US" dirty="0"/>
              <a:t>that they would </a:t>
            </a:r>
            <a:r>
              <a:rPr lang="en-US" dirty="0">
                <a:solidFill>
                  <a:srgbClr val="FF0000"/>
                </a:solidFill>
              </a:rPr>
              <a:t>scrap the Articles of Confederation completely</a:t>
            </a:r>
            <a:r>
              <a:rPr lang="en-US" b="1" dirty="0">
                <a:solidFill>
                  <a:srgbClr val="FF0000"/>
                </a:solidFill>
              </a:rPr>
              <a:t>.</a:t>
            </a:r>
          </a:p>
          <a:p>
            <a:r>
              <a:rPr lang="en-US" dirty="0"/>
              <a:t>They </a:t>
            </a:r>
            <a:r>
              <a:rPr lang="en-US" dirty="0">
                <a:solidFill>
                  <a:srgbClr val="FF0000"/>
                </a:solidFill>
              </a:rPr>
              <a:t>agreed</a:t>
            </a:r>
            <a:r>
              <a:rPr lang="en-US" dirty="0"/>
              <a:t> that the new government </a:t>
            </a:r>
            <a:r>
              <a:rPr lang="en-US" dirty="0">
                <a:solidFill>
                  <a:srgbClr val="FF0000"/>
                </a:solidFill>
              </a:rPr>
              <a:t>should have separate legislative, judicial, and executive branches.</a:t>
            </a:r>
          </a:p>
        </p:txBody>
      </p:sp>
      <p:pic>
        <p:nvPicPr>
          <p:cNvPr id="5" name="Picture 4" descr="A group of people standing in front of a crowd&#10;&#10;Description automatically generated">
            <a:extLst>
              <a:ext uri="{FF2B5EF4-FFF2-40B4-BE49-F238E27FC236}">
                <a16:creationId xmlns:a16="http://schemas.microsoft.com/office/drawing/2014/main" id="{615B2DCA-2857-4C55-9195-E054BC17F86A}"/>
              </a:ext>
            </a:extLst>
          </p:cNvPr>
          <p:cNvPicPr>
            <a:picLocks noChangeAspect="1"/>
          </p:cNvPicPr>
          <p:nvPr/>
        </p:nvPicPr>
        <p:blipFill rotWithShape="1">
          <a:blip r:embed="rId3"/>
          <a:srcRect r="-2" b="457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5F2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E1349D2-0043-420C-8C58-224C08F89AFA}"/>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464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A31E-8F40-4729-BBEA-CA9870C5C9E2}"/>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B. Conflicts and Compromises</a:t>
            </a:r>
          </a:p>
        </p:txBody>
      </p:sp>
      <p:sp>
        <p:nvSpPr>
          <p:cNvPr id="3" name="Content Placeholder 2">
            <a:extLst>
              <a:ext uri="{FF2B5EF4-FFF2-40B4-BE49-F238E27FC236}">
                <a16:creationId xmlns:a16="http://schemas.microsoft.com/office/drawing/2014/main" id="{58B2F895-2C8A-40EF-8643-1E323578BB02}"/>
              </a:ext>
            </a:extLst>
          </p:cNvPr>
          <p:cNvSpPr>
            <a:spLocks noGrp="1"/>
          </p:cNvSpPr>
          <p:nvPr>
            <p:ph idx="1"/>
          </p:nvPr>
        </p:nvSpPr>
        <p:spPr>
          <a:xfrm>
            <a:off x="4965431" y="2438400"/>
            <a:ext cx="6586489" cy="3785419"/>
          </a:xfrm>
        </p:spPr>
        <p:txBody>
          <a:bodyPr>
            <a:normAutofit/>
          </a:bodyPr>
          <a:lstStyle/>
          <a:p>
            <a:r>
              <a:rPr lang="en-US" dirty="0"/>
              <a:t>After the opening sessions, the delegates found there were </a:t>
            </a:r>
            <a:r>
              <a:rPr lang="en-US" dirty="0">
                <a:solidFill>
                  <a:srgbClr val="FF0000"/>
                </a:solidFill>
              </a:rPr>
              <a:t>three major issues that required compromise:</a:t>
            </a:r>
          </a:p>
          <a:p>
            <a:pPr marL="747713" lvl="1" indent="-290513"/>
            <a:r>
              <a:rPr lang="en-US" dirty="0">
                <a:solidFill>
                  <a:srgbClr val="FF0000"/>
                </a:solidFill>
              </a:rPr>
              <a:t>Representation</a:t>
            </a:r>
          </a:p>
          <a:p>
            <a:pPr marL="747713" lvl="1" indent="-290513"/>
            <a:r>
              <a:rPr lang="en-US" dirty="0">
                <a:solidFill>
                  <a:srgbClr val="FF0000"/>
                </a:solidFill>
              </a:rPr>
              <a:t>Slavery</a:t>
            </a:r>
          </a:p>
          <a:p>
            <a:pPr marL="747713" lvl="1" indent="-290513"/>
            <a:r>
              <a:rPr lang="en-US" dirty="0">
                <a:solidFill>
                  <a:srgbClr val="FF0000"/>
                </a:solidFill>
              </a:rPr>
              <a:t>Commerce</a:t>
            </a:r>
          </a:p>
        </p:txBody>
      </p:sp>
      <p:pic>
        <p:nvPicPr>
          <p:cNvPr id="4" name="Picture Placeholder 3" descr="A dining room table&#10;&#10;Description automatically generated">
            <a:extLst>
              <a:ext uri="{FF2B5EF4-FFF2-40B4-BE49-F238E27FC236}">
                <a16:creationId xmlns:a16="http://schemas.microsoft.com/office/drawing/2014/main" id="{D3A04D3F-D0C3-4F8B-B6C4-0C6E100FE653}"/>
              </a:ext>
            </a:extLst>
          </p:cNvPr>
          <p:cNvPicPr>
            <a:picLocks noChangeAspect="1"/>
          </p:cNvPicPr>
          <p:nvPr/>
        </p:nvPicPr>
        <p:blipFill rotWithShape="1">
          <a:blip r:embed="rId3">
            <a:extLst>
              <a:ext uri="{28A0092B-C50C-407E-A947-70E740481C1C}">
                <a14:useLocalDpi xmlns:a14="http://schemas.microsoft.com/office/drawing/2010/main" val="0"/>
              </a:ext>
            </a:extLst>
          </a:blip>
          <a:srcRect l="26343" r="2870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BD3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81DAB5F-39A0-4790-A880-6B79F3C18A63}"/>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10000"/>
                  </a:schemeClr>
                </a:solidFill>
              </a:rPr>
              <a:t>The Assembly Room</a:t>
            </a:r>
          </a:p>
        </p:txBody>
      </p:sp>
      <p:cxnSp>
        <p:nvCxnSpPr>
          <p:cNvPr id="7" name="Straight Connector 6">
            <a:extLst>
              <a:ext uri="{FF2B5EF4-FFF2-40B4-BE49-F238E27FC236}">
                <a16:creationId xmlns:a16="http://schemas.microsoft.com/office/drawing/2014/main" id="{913C6BF2-8032-4C17-8614-598CCB02C152}"/>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225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560B-19BB-48F7-901C-78715A57F7BC}"/>
              </a:ext>
            </a:extLst>
          </p:cNvPr>
          <p:cNvSpPr>
            <a:spLocks noGrp="1"/>
          </p:cNvSpPr>
          <p:nvPr>
            <p:ph type="title"/>
          </p:nvPr>
        </p:nvSpPr>
        <p:spPr>
          <a:xfrm>
            <a:off x="4965430" y="629268"/>
            <a:ext cx="6586491" cy="1286160"/>
          </a:xfrm>
        </p:spPr>
        <p:txBody>
          <a:bodyPr anchor="b">
            <a:normAutofit/>
          </a:bodyPr>
          <a:lstStyle/>
          <a:p>
            <a:r>
              <a:rPr lang="en-US" dirty="0"/>
              <a:t>Representation</a:t>
            </a:r>
          </a:p>
        </p:txBody>
      </p:sp>
      <p:sp>
        <p:nvSpPr>
          <p:cNvPr id="3" name="Content Placeholder 2">
            <a:extLst>
              <a:ext uri="{FF2B5EF4-FFF2-40B4-BE49-F238E27FC236}">
                <a16:creationId xmlns:a16="http://schemas.microsoft.com/office/drawing/2014/main" id="{8EFA0112-34B9-49C0-AD50-5B388ED81C5D}"/>
              </a:ext>
            </a:extLst>
          </p:cNvPr>
          <p:cNvSpPr>
            <a:spLocks noGrp="1"/>
          </p:cNvSpPr>
          <p:nvPr>
            <p:ph idx="1"/>
          </p:nvPr>
        </p:nvSpPr>
        <p:spPr>
          <a:xfrm>
            <a:off x="4965431" y="2438400"/>
            <a:ext cx="6586489" cy="3785419"/>
          </a:xfrm>
        </p:spPr>
        <p:txBody>
          <a:bodyPr>
            <a:normAutofit/>
          </a:bodyPr>
          <a:lstStyle/>
          <a:p>
            <a:r>
              <a:rPr lang="en-US" dirty="0">
                <a:solidFill>
                  <a:srgbClr val="FF0000"/>
                </a:solidFill>
              </a:rPr>
              <a:t>James Madison introduced the </a:t>
            </a:r>
            <a:r>
              <a:rPr lang="en-US" b="1" dirty="0">
                <a:solidFill>
                  <a:srgbClr val="FF0000"/>
                </a:solidFill>
              </a:rPr>
              <a:t>Virginia Plan</a:t>
            </a:r>
            <a:r>
              <a:rPr lang="en-US" dirty="0">
                <a:solidFill>
                  <a:srgbClr val="FF0000"/>
                </a:solidFill>
              </a:rPr>
              <a:t> which advocated for a </a:t>
            </a:r>
            <a:r>
              <a:rPr lang="en-US" b="1" dirty="0">
                <a:solidFill>
                  <a:srgbClr val="FF0000"/>
                </a:solidFill>
              </a:rPr>
              <a:t>bicameral</a:t>
            </a:r>
            <a:r>
              <a:rPr lang="en-US" dirty="0">
                <a:solidFill>
                  <a:srgbClr val="FF0000"/>
                </a:solidFill>
              </a:rPr>
              <a:t> legislature based on population. </a:t>
            </a:r>
          </a:p>
          <a:p>
            <a:r>
              <a:rPr lang="en-US" dirty="0">
                <a:solidFill>
                  <a:srgbClr val="FF0000"/>
                </a:solidFill>
              </a:rPr>
              <a:t>Smaller states responded with the </a:t>
            </a:r>
            <a:r>
              <a:rPr lang="en-US" b="1" dirty="0">
                <a:solidFill>
                  <a:srgbClr val="FF0000"/>
                </a:solidFill>
              </a:rPr>
              <a:t>New Jersey Plan</a:t>
            </a:r>
            <a:r>
              <a:rPr lang="en-US" dirty="0">
                <a:solidFill>
                  <a:srgbClr val="FF0000"/>
                </a:solidFill>
              </a:rPr>
              <a:t> which called for a unicameral legislature.</a:t>
            </a:r>
          </a:p>
        </p:txBody>
      </p:sp>
      <p:pic>
        <p:nvPicPr>
          <p:cNvPr id="1026" name="Picture 2" descr="A large brick building with a clock tower&#10;&#10;Description automatically generated">
            <a:extLst>
              <a:ext uri="{FF2B5EF4-FFF2-40B4-BE49-F238E27FC236}">
                <a16:creationId xmlns:a16="http://schemas.microsoft.com/office/drawing/2014/main" id="{820B0E1E-3EAA-4F0B-959A-AB44E42467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7" r="497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D633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5ECD1BB-4896-4B88-BD6A-473D2EF076DD}"/>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10000"/>
                  </a:schemeClr>
                </a:solidFill>
              </a:rPr>
              <a:t>Independence Hall</a:t>
            </a:r>
          </a:p>
        </p:txBody>
      </p:sp>
      <p:cxnSp>
        <p:nvCxnSpPr>
          <p:cNvPr id="7" name="Straight Connector 6">
            <a:extLst>
              <a:ext uri="{FF2B5EF4-FFF2-40B4-BE49-F238E27FC236}">
                <a16:creationId xmlns:a16="http://schemas.microsoft.com/office/drawing/2014/main" id="{91F1A073-F345-44A2-8203-EB8A3367B6C7}"/>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69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560B-19BB-48F7-901C-78715A57F7BC}"/>
              </a:ext>
            </a:extLst>
          </p:cNvPr>
          <p:cNvSpPr>
            <a:spLocks noGrp="1"/>
          </p:cNvSpPr>
          <p:nvPr>
            <p:ph type="title"/>
          </p:nvPr>
        </p:nvSpPr>
        <p:spPr>
          <a:xfrm>
            <a:off x="4965430" y="629268"/>
            <a:ext cx="6586491" cy="1286160"/>
          </a:xfrm>
        </p:spPr>
        <p:txBody>
          <a:bodyPr anchor="b">
            <a:normAutofit/>
          </a:bodyPr>
          <a:lstStyle/>
          <a:p>
            <a:r>
              <a:rPr lang="en-US" dirty="0"/>
              <a:t>Representation</a:t>
            </a:r>
          </a:p>
        </p:txBody>
      </p:sp>
      <p:sp>
        <p:nvSpPr>
          <p:cNvPr id="3" name="Content Placeholder 2">
            <a:extLst>
              <a:ext uri="{FF2B5EF4-FFF2-40B4-BE49-F238E27FC236}">
                <a16:creationId xmlns:a16="http://schemas.microsoft.com/office/drawing/2014/main" id="{8EFA0112-34B9-49C0-AD50-5B388ED81C5D}"/>
              </a:ext>
            </a:extLst>
          </p:cNvPr>
          <p:cNvSpPr>
            <a:spLocks noGrp="1"/>
          </p:cNvSpPr>
          <p:nvPr>
            <p:ph idx="1"/>
          </p:nvPr>
        </p:nvSpPr>
        <p:spPr>
          <a:xfrm>
            <a:off x="4965431" y="2438400"/>
            <a:ext cx="6586489" cy="4245734"/>
          </a:xfrm>
        </p:spPr>
        <p:txBody>
          <a:bodyPr>
            <a:normAutofit/>
          </a:bodyPr>
          <a:lstStyle/>
          <a:p>
            <a:r>
              <a:rPr lang="en-US" dirty="0">
                <a:solidFill>
                  <a:srgbClr val="FF0000"/>
                </a:solidFill>
              </a:rPr>
              <a:t>To break the deadlock, </a:t>
            </a:r>
            <a:r>
              <a:rPr lang="en-US" b="1" dirty="0">
                <a:solidFill>
                  <a:srgbClr val="FF0000"/>
                </a:solidFill>
              </a:rPr>
              <a:t>Roger Sherman</a:t>
            </a:r>
            <a:r>
              <a:rPr lang="en-US" dirty="0">
                <a:solidFill>
                  <a:srgbClr val="FF0000"/>
                </a:solidFill>
              </a:rPr>
              <a:t> introduced the </a:t>
            </a:r>
            <a:r>
              <a:rPr lang="en-US" b="1" dirty="0">
                <a:solidFill>
                  <a:srgbClr val="FF0000"/>
                </a:solidFill>
              </a:rPr>
              <a:t>Connecticut Compromise</a:t>
            </a:r>
            <a:r>
              <a:rPr lang="en-US" dirty="0">
                <a:solidFill>
                  <a:srgbClr val="FF0000"/>
                </a:solidFill>
              </a:rPr>
              <a:t> or </a:t>
            </a:r>
            <a:r>
              <a:rPr lang="en-US" b="1" dirty="0">
                <a:solidFill>
                  <a:srgbClr val="FF0000"/>
                </a:solidFill>
              </a:rPr>
              <a:t>Great Compromise</a:t>
            </a:r>
            <a:r>
              <a:rPr lang="en-US" dirty="0">
                <a:solidFill>
                  <a:srgbClr val="FF0000"/>
                </a:solidFill>
              </a:rPr>
              <a:t>. </a:t>
            </a:r>
          </a:p>
          <a:p>
            <a:pPr marL="747713" lvl="1" indent="-290513"/>
            <a:r>
              <a:rPr lang="en-US" dirty="0"/>
              <a:t>There would be a bicameral legislature.</a:t>
            </a:r>
          </a:p>
          <a:p>
            <a:pPr marL="747713" lvl="1" indent="-290513"/>
            <a:r>
              <a:rPr lang="en-US" dirty="0"/>
              <a:t>Representation in the </a:t>
            </a:r>
            <a:r>
              <a:rPr lang="en-US" dirty="0">
                <a:solidFill>
                  <a:srgbClr val="FF0000"/>
                </a:solidFill>
              </a:rPr>
              <a:t>House of Representatives would be based on population.</a:t>
            </a:r>
          </a:p>
          <a:p>
            <a:pPr marL="747713" lvl="1" indent="-290513"/>
            <a:r>
              <a:rPr lang="en-US" dirty="0"/>
              <a:t>Representation in the </a:t>
            </a:r>
            <a:r>
              <a:rPr lang="en-US" dirty="0">
                <a:solidFill>
                  <a:srgbClr val="FF0000"/>
                </a:solidFill>
              </a:rPr>
              <a:t>Senate would be equal.</a:t>
            </a:r>
          </a:p>
        </p:txBody>
      </p:sp>
      <p:pic>
        <p:nvPicPr>
          <p:cNvPr id="5" name="Picture 4" descr="A person sitting in a chair&#10;&#10;Description automatically generated">
            <a:extLst>
              <a:ext uri="{FF2B5EF4-FFF2-40B4-BE49-F238E27FC236}">
                <a16:creationId xmlns:a16="http://schemas.microsoft.com/office/drawing/2014/main" id="{81F9BEFD-2583-4ADE-B55B-A98FED7887AF}"/>
              </a:ext>
            </a:extLst>
          </p:cNvPr>
          <p:cNvPicPr>
            <a:picLocks noChangeAspect="1"/>
          </p:cNvPicPr>
          <p:nvPr/>
        </p:nvPicPr>
        <p:blipFill rotWithShape="1">
          <a:blip r:embed="rId3">
            <a:extLst>
              <a:ext uri="{28A0092B-C50C-407E-A947-70E740481C1C}">
                <a14:useLocalDpi xmlns:a14="http://schemas.microsoft.com/office/drawing/2010/main" val="0"/>
              </a:ext>
            </a:extLst>
          </a:blip>
          <a:srcRect l="4229" r="6539"/>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8412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D5354C5-77F1-4510-8CC3-0F756D763810}"/>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10000"/>
                  </a:schemeClr>
                </a:solidFill>
              </a:rPr>
              <a:t>Roger Sherman</a:t>
            </a:r>
          </a:p>
        </p:txBody>
      </p:sp>
      <p:cxnSp>
        <p:nvCxnSpPr>
          <p:cNvPr id="8" name="Straight Connector 7">
            <a:extLst>
              <a:ext uri="{FF2B5EF4-FFF2-40B4-BE49-F238E27FC236}">
                <a16:creationId xmlns:a16="http://schemas.microsoft.com/office/drawing/2014/main" id="{E21F550D-461C-47E6-8D10-7F5247BA72AC}"/>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13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0;&#10;Description automatically generated">
            <a:extLst>
              <a:ext uri="{FF2B5EF4-FFF2-40B4-BE49-F238E27FC236}">
                <a16:creationId xmlns:a16="http://schemas.microsoft.com/office/drawing/2014/main" id="{7A315EAC-B186-4A5A-B79D-D1B223AAF00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692944" y="282347"/>
            <a:ext cx="4806113" cy="612243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8446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E8A7-558F-4BD9-A1E3-3D2FA1E81123}"/>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Slavery</a:t>
            </a:r>
          </a:p>
        </p:txBody>
      </p:sp>
      <p:sp>
        <p:nvSpPr>
          <p:cNvPr id="3" name="Content Placeholder 2">
            <a:extLst>
              <a:ext uri="{FF2B5EF4-FFF2-40B4-BE49-F238E27FC236}">
                <a16:creationId xmlns:a16="http://schemas.microsoft.com/office/drawing/2014/main" id="{CE3BD3AF-8249-4B05-B1C3-F681AAE7C370}"/>
              </a:ext>
            </a:extLst>
          </p:cNvPr>
          <p:cNvSpPr>
            <a:spLocks noGrp="1"/>
          </p:cNvSpPr>
          <p:nvPr>
            <p:ph idx="1"/>
          </p:nvPr>
        </p:nvSpPr>
        <p:spPr>
          <a:xfrm>
            <a:off x="4965431" y="2438400"/>
            <a:ext cx="6586489" cy="3785419"/>
          </a:xfrm>
        </p:spPr>
        <p:txBody>
          <a:bodyPr>
            <a:normAutofit/>
          </a:bodyPr>
          <a:lstStyle/>
          <a:p>
            <a:r>
              <a:rPr lang="en-US" dirty="0">
                <a:solidFill>
                  <a:srgbClr val="FF0000"/>
                </a:solidFill>
              </a:rPr>
              <a:t>States with large slave populations wanted slaves to be counted for determining congressional representation </a:t>
            </a:r>
            <a:r>
              <a:rPr lang="en-US" dirty="0"/>
              <a:t>– though they could not vote. </a:t>
            </a:r>
          </a:p>
          <a:p>
            <a:r>
              <a:rPr lang="en-US" dirty="0">
                <a:solidFill>
                  <a:srgbClr val="FF0000"/>
                </a:solidFill>
              </a:rPr>
              <a:t>Small states opposed counting slaves </a:t>
            </a:r>
            <a:r>
              <a:rPr lang="en-US" dirty="0"/>
              <a:t>because it would increase the power of slave states.</a:t>
            </a:r>
          </a:p>
        </p:txBody>
      </p:sp>
      <p:pic>
        <p:nvPicPr>
          <p:cNvPr id="5" name="Picture 4" descr="A tree in front of a house&#10;&#10;Description automatically generated">
            <a:extLst>
              <a:ext uri="{FF2B5EF4-FFF2-40B4-BE49-F238E27FC236}">
                <a16:creationId xmlns:a16="http://schemas.microsoft.com/office/drawing/2014/main" id="{ADE35C6D-716B-4DA1-87B0-BC6C0A493219}"/>
              </a:ext>
            </a:extLst>
          </p:cNvPr>
          <p:cNvPicPr>
            <a:picLocks noChangeAspect="1"/>
          </p:cNvPicPr>
          <p:nvPr/>
        </p:nvPicPr>
        <p:blipFill rotWithShape="1">
          <a:blip r:embed="rId3"/>
          <a:srcRect l="15270" r="7919"/>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B16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7A3CB55-D460-4749-B7CF-D1531D813747}"/>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52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4974-2C99-4F30-B9EA-E27155713970}"/>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A. Political Influence and Innovation</a:t>
            </a:r>
          </a:p>
        </p:txBody>
      </p:sp>
      <p:sp>
        <p:nvSpPr>
          <p:cNvPr id="3" name="Content Placeholder 2">
            <a:extLst>
              <a:ext uri="{FF2B5EF4-FFF2-40B4-BE49-F238E27FC236}">
                <a16:creationId xmlns:a16="http://schemas.microsoft.com/office/drawing/2014/main" id="{C03931C4-BEDC-45BD-B9F6-126A47169250}"/>
              </a:ext>
            </a:extLst>
          </p:cNvPr>
          <p:cNvSpPr>
            <a:spLocks noGrp="1"/>
          </p:cNvSpPr>
          <p:nvPr>
            <p:ph idx="1"/>
          </p:nvPr>
        </p:nvSpPr>
        <p:spPr>
          <a:xfrm>
            <a:off x="4965431" y="2438400"/>
            <a:ext cx="6586489" cy="3785419"/>
          </a:xfrm>
        </p:spPr>
        <p:txBody>
          <a:bodyPr>
            <a:normAutofit/>
          </a:bodyPr>
          <a:lstStyle/>
          <a:p>
            <a:r>
              <a:rPr lang="en-US" dirty="0">
                <a:solidFill>
                  <a:srgbClr val="FF0000"/>
                </a:solidFill>
              </a:rPr>
              <a:t>Early American culture and government was greatly influenced by England.</a:t>
            </a:r>
          </a:p>
          <a:p>
            <a:pPr marL="747713" lvl="1" indent="-290513"/>
            <a:r>
              <a:rPr lang="en-US" b="1" dirty="0">
                <a:solidFill>
                  <a:srgbClr val="FF0000"/>
                </a:solidFill>
              </a:rPr>
              <a:t>Local governments</a:t>
            </a:r>
          </a:p>
          <a:p>
            <a:pPr marL="747713" lvl="1" indent="-290513"/>
            <a:r>
              <a:rPr lang="en-US" b="1" dirty="0">
                <a:solidFill>
                  <a:srgbClr val="FF0000"/>
                </a:solidFill>
              </a:rPr>
              <a:t>Legislatures </a:t>
            </a:r>
            <a:r>
              <a:rPr lang="en-US" dirty="0">
                <a:solidFill>
                  <a:srgbClr val="FF0000"/>
                </a:solidFill>
              </a:rPr>
              <a:t>– such as the </a:t>
            </a:r>
            <a:r>
              <a:rPr lang="en-US" b="1" dirty="0">
                <a:solidFill>
                  <a:srgbClr val="FF0000"/>
                </a:solidFill>
              </a:rPr>
              <a:t>House of Burgesses</a:t>
            </a:r>
          </a:p>
          <a:p>
            <a:pPr marL="747713" lvl="1" indent="-290513"/>
            <a:r>
              <a:rPr lang="en-US" b="1" dirty="0">
                <a:solidFill>
                  <a:srgbClr val="FF0000"/>
                </a:solidFill>
              </a:rPr>
              <a:t>Limited government</a:t>
            </a:r>
          </a:p>
        </p:txBody>
      </p:sp>
      <p:pic>
        <p:nvPicPr>
          <p:cNvPr id="6" name="Picture 5" descr="A clock tower lit up at night&#10;&#10;Description automatically generated">
            <a:extLst>
              <a:ext uri="{FF2B5EF4-FFF2-40B4-BE49-F238E27FC236}">
                <a16:creationId xmlns:a16="http://schemas.microsoft.com/office/drawing/2014/main" id="{A56945C5-F188-418D-9623-BCA0789DB90D}"/>
              </a:ext>
            </a:extLst>
          </p:cNvPr>
          <p:cNvPicPr>
            <a:picLocks noChangeAspect="1"/>
          </p:cNvPicPr>
          <p:nvPr/>
        </p:nvPicPr>
        <p:blipFill rotWithShape="1">
          <a:blip r:embed="rId3"/>
          <a:srcRect r="132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AA4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95CD6E-E943-494E-8AA3-541E8E3CC993}"/>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14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 shot of a computer&#10;&#10;Description automatically generated">
            <a:extLst>
              <a:ext uri="{FF2B5EF4-FFF2-40B4-BE49-F238E27FC236}">
                <a16:creationId xmlns:a16="http://schemas.microsoft.com/office/drawing/2014/main" id="{5203D65B-F046-412E-95D6-13613CA4A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3813" y="643467"/>
            <a:ext cx="4164373"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55194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E8A7-558F-4BD9-A1E3-3D2FA1E81123}"/>
              </a:ext>
            </a:extLst>
          </p:cNvPr>
          <p:cNvSpPr>
            <a:spLocks noGrp="1"/>
          </p:cNvSpPr>
          <p:nvPr>
            <p:ph type="title"/>
          </p:nvPr>
        </p:nvSpPr>
        <p:spPr>
          <a:xfrm>
            <a:off x="4965430" y="629268"/>
            <a:ext cx="6586491" cy="1286160"/>
          </a:xfrm>
        </p:spPr>
        <p:txBody>
          <a:bodyPr anchor="b">
            <a:normAutofit/>
          </a:bodyPr>
          <a:lstStyle/>
          <a:p>
            <a:r>
              <a:rPr lang="en-US" dirty="0"/>
              <a:t>Slavery</a:t>
            </a:r>
          </a:p>
        </p:txBody>
      </p:sp>
      <p:sp>
        <p:nvSpPr>
          <p:cNvPr id="3" name="Content Placeholder 2">
            <a:extLst>
              <a:ext uri="{FF2B5EF4-FFF2-40B4-BE49-F238E27FC236}">
                <a16:creationId xmlns:a16="http://schemas.microsoft.com/office/drawing/2014/main" id="{CE3BD3AF-8249-4B05-B1C3-F681AAE7C370}"/>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delegates agreed to adopt the </a:t>
            </a:r>
            <a:r>
              <a:rPr lang="en-US" b="1" dirty="0">
                <a:solidFill>
                  <a:srgbClr val="FF0000"/>
                </a:solidFill>
              </a:rPr>
              <a:t>Three-Fifths Compromise</a:t>
            </a:r>
            <a:r>
              <a:rPr lang="en-US" dirty="0">
                <a:solidFill>
                  <a:srgbClr val="FF0000"/>
                </a:solidFill>
              </a:rPr>
              <a:t> which allowed 3/5 of slaves to be counted for representation. </a:t>
            </a:r>
          </a:p>
          <a:p>
            <a:r>
              <a:rPr lang="en-US" dirty="0"/>
              <a:t>This agreement did not solve the issue of slavery – it merely postponed it. </a:t>
            </a:r>
          </a:p>
        </p:txBody>
      </p:sp>
      <p:pic>
        <p:nvPicPr>
          <p:cNvPr id="7" name="Picture 6" descr="A picture containing outdoor, grass, field, herd&#10;&#10;Description automatically generated">
            <a:extLst>
              <a:ext uri="{FF2B5EF4-FFF2-40B4-BE49-F238E27FC236}">
                <a16:creationId xmlns:a16="http://schemas.microsoft.com/office/drawing/2014/main" id="{98F5A004-BDFE-4407-A6DA-1B8545BA25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959" r="16584" b="-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7695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D6EC45-8E9D-4E05-AC6C-6C34A47F4649}"/>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453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815E-8848-45F2-99ED-3D86C2356896}"/>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Commerce</a:t>
            </a:r>
          </a:p>
        </p:txBody>
      </p:sp>
      <p:sp>
        <p:nvSpPr>
          <p:cNvPr id="3" name="Content Placeholder 2">
            <a:extLst>
              <a:ext uri="{FF2B5EF4-FFF2-40B4-BE49-F238E27FC236}">
                <a16:creationId xmlns:a16="http://schemas.microsoft.com/office/drawing/2014/main" id="{C782A790-8268-44F0-B0B9-C00E46023861}"/>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convention agreed to give Congress the power to regulate interstate and foreign commerce. </a:t>
            </a:r>
          </a:p>
          <a:p>
            <a:r>
              <a:rPr lang="en-US" dirty="0">
                <a:solidFill>
                  <a:srgbClr val="FF0000"/>
                </a:solidFill>
              </a:rPr>
              <a:t>In exchange, the national government was forbidden from interfering with the slave trade for 20 years or impose any export taxes on the states. </a:t>
            </a:r>
          </a:p>
        </p:txBody>
      </p:sp>
      <p:pic>
        <p:nvPicPr>
          <p:cNvPr id="7" name="Picture 6" descr="A small boat in a large body of water&#10;&#10;Description automatically generated">
            <a:extLst>
              <a:ext uri="{FF2B5EF4-FFF2-40B4-BE49-F238E27FC236}">
                <a16:creationId xmlns:a16="http://schemas.microsoft.com/office/drawing/2014/main" id="{A1BE1A77-6004-4843-8DD1-BB5741F59C42}"/>
              </a:ext>
            </a:extLst>
          </p:cNvPr>
          <p:cNvPicPr>
            <a:picLocks noChangeAspect="1"/>
          </p:cNvPicPr>
          <p:nvPr/>
        </p:nvPicPr>
        <p:blipFill rotWithShape="1">
          <a:blip r:embed="rId3"/>
          <a:srcRect l="3884" r="18198"/>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5C3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EDDF4A-DD12-4DF7-9E8B-6C445C257AF0}"/>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922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3017-BE16-481F-8538-CFA82771C343}"/>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Other Agreements</a:t>
            </a:r>
          </a:p>
        </p:txBody>
      </p:sp>
      <p:sp>
        <p:nvSpPr>
          <p:cNvPr id="3" name="Content Placeholder 2">
            <a:extLst>
              <a:ext uri="{FF2B5EF4-FFF2-40B4-BE49-F238E27FC236}">
                <a16:creationId xmlns:a16="http://schemas.microsoft.com/office/drawing/2014/main" id="{9734D256-0062-4154-853A-1881B7CBBD1D}"/>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Electoral College was created to elect the president.</a:t>
            </a:r>
          </a:p>
          <a:p>
            <a:r>
              <a:rPr lang="en-US" dirty="0">
                <a:solidFill>
                  <a:srgbClr val="FF0000"/>
                </a:solidFill>
              </a:rPr>
              <a:t>The power to make treaties was given to the president but required approval of Congress.</a:t>
            </a:r>
          </a:p>
          <a:p>
            <a:r>
              <a:rPr lang="en-US" dirty="0">
                <a:solidFill>
                  <a:srgbClr val="FF0000"/>
                </a:solidFill>
              </a:rPr>
              <a:t>The Constitution was finished on </a:t>
            </a:r>
            <a:r>
              <a:rPr lang="en-US" b="1" dirty="0">
                <a:solidFill>
                  <a:srgbClr val="FF0000"/>
                </a:solidFill>
              </a:rPr>
              <a:t>September 17, 1787</a:t>
            </a:r>
            <a:r>
              <a:rPr lang="en-US" dirty="0">
                <a:solidFill>
                  <a:srgbClr val="FF0000"/>
                </a:solidFill>
              </a:rPr>
              <a:t>. </a:t>
            </a:r>
          </a:p>
        </p:txBody>
      </p:sp>
      <p:pic>
        <p:nvPicPr>
          <p:cNvPr id="6" name="Picture 5">
            <a:extLst>
              <a:ext uri="{FF2B5EF4-FFF2-40B4-BE49-F238E27FC236}">
                <a16:creationId xmlns:a16="http://schemas.microsoft.com/office/drawing/2014/main" id="{FA567822-BA7B-4291-AA5B-497883A8CDFD}"/>
              </a:ext>
            </a:extLst>
          </p:cNvPr>
          <p:cNvPicPr>
            <a:picLocks noChangeAspect="1"/>
          </p:cNvPicPr>
          <p:nvPr/>
        </p:nvPicPr>
        <p:blipFill rotWithShape="1">
          <a:blip r:embed="rId3"/>
          <a:srcRect l="4046" r="1276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A46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B7E938-A595-4A5F-B81F-4B17314039C4}"/>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377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What two key procedural rules, established at the beginning of the Constitutional Convention, greatly facilitated the convention’s progress?</a:t>
            </a:r>
          </a:p>
          <a:p>
            <a:pPr marL="0" indent="0" algn="ctr">
              <a:buNone/>
            </a:pPr>
            <a:r>
              <a:rPr lang="en-US" dirty="0">
                <a:solidFill>
                  <a:srgbClr val="C00000"/>
                </a:solidFill>
              </a:rPr>
              <a:t>a rule of secrecy outside the convention hall; organization of the convention as a committee of the whole (pp. 66–67)</a:t>
            </a:r>
          </a:p>
          <a:p>
            <a:pPr marL="0" indent="0">
              <a:buNone/>
            </a:pPr>
            <a:r>
              <a:rPr lang="en-US" dirty="0"/>
              <a:t>3. Who is known as the Father of the Constitution?</a:t>
            </a:r>
          </a:p>
          <a:p>
            <a:pPr marL="0" indent="0" algn="ctr">
              <a:buNone/>
            </a:pPr>
            <a:r>
              <a:rPr lang="en-US" dirty="0">
                <a:solidFill>
                  <a:srgbClr val="C00000"/>
                </a:solidFill>
              </a:rPr>
              <a:t>James Madison (p. 67)</a:t>
            </a:r>
          </a:p>
          <a:p>
            <a:pPr marL="0" indent="0" algn="ctr">
              <a:buNone/>
            </a:pPr>
            <a:endParaRPr lang="en-US" dirty="0">
              <a:solidFill>
                <a:srgbClr val="C00000"/>
              </a:solidFill>
            </a:endParaRPr>
          </a:p>
        </p:txBody>
      </p:sp>
    </p:spTree>
    <p:extLst>
      <p:ext uri="{BB962C8B-B14F-4D97-AF65-F5344CB8AC3E}">
        <p14:creationId xmlns:p14="http://schemas.microsoft.com/office/powerpoint/2010/main" val="1635878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4. What major agreement did the Constitutional Convention reach after only five days of meeting?</a:t>
            </a:r>
          </a:p>
          <a:p>
            <a:pPr marL="0" indent="0" algn="ctr">
              <a:buNone/>
            </a:pPr>
            <a:r>
              <a:rPr lang="en-US" dirty="0">
                <a:solidFill>
                  <a:srgbClr val="C00000"/>
                </a:solidFill>
              </a:rPr>
              <a:t>The convention would establish a new national government – restructured and redefined. (p. 67)</a:t>
            </a:r>
          </a:p>
          <a:p>
            <a:pPr marL="0" indent="0">
              <a:buNone/>
            </a:pPr>
            <a:r>
              <a:rPr lang="en-US" dirty="0"/>
              <a:t>5. What questions should a Christian legislator ask himself when asked to compromise?</a:t>
            </a:r>
          </a:p>
          <a:p>
            <a:pPr marL="0" indent="0" algn="ctr">
              <a:buNone/>
            </a:pPr>
            <a:r>
              <a:rPr lang="en-US" dirty="0">
                <a:solidFill>
                  <a:srgbClr val="C00000"/>
                </a:solidFill>
              </a:rPr>
              <a:t>Is the issue a moral one? Is it something that should be legislated? Is the disagreement over the goal </a:t>
            </a:r>
            <a:br>
              <a:rPr lang="en-US" dirty="0">
                <a:solidFill>
                  <a:srgbClr val="C00000"/>
                </a:solidFill>
              </a:rPr>
            </a:br>
            <a:r>
              <a:rPr lang="en-US" dirty="0">
                <a:solidFill>
                  <a:srgbClr val="C00000"/>
                </a:solidFill>
              </a:rPr>
              <a:t>or the means to reach it? (p. 72)</a:t>
            </a:r>
          </a:p>
          <a:p>
            <a:pPr marL="0" indent="0" algn="ctr">
              <a:buNone/>
            </a:pPr>
            <a:endParaRPr lang="en-US" dirty="0">
              <a:solidFill>
                <a:srgbClr val="C00000"/>
              </a:solidFill>
            </a:endParaRPr>
          </a:p>
        </p:txBody>
      </p:sp>
    </p:spTree>
    <p:extLst>
      <p:ext uri="{BB962C8B-B14F-4D97-AF65-F5344CB8AC3E}">
        <p14:creationId xmlns:p14="http://schemas.microsoft.com/office/powerpoint/2010/main" val="2407075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342900" indent="-342900">
              <a:buFont typeface="Wingdings" panose="05000000000000000000" pitchFamily="2" charset="2"/>
              <a:buChar char="v"/>
            </a:pPr>
            <a:r>
              <a:rPr lang="en-US" dirty="0"/>
              <a:t> Identify the three major areas in which delegates to the Constitutional Convention had to compromise, and explain the reasoning behind those compromises.</a:t>
            </a:r>
          </a:p>
          <a:p>
            <a:pPr marL="114300" indent="0" algn="ctr">
              <a:buNone/>
            </a:pPr>
            <a:r>
              <a:rPr lang="en-US" dirty="0">
                <a:solidFill>
                  <a:srgbClr val="C00000"/>
                </a:solidFill>
              </a:rPr>
              <a:t>representation (Some wanted representation based on state population, but others wanted equal representation, so the delegates compromised by establishing a bicameral legislature in which one house had equal representation and the other house had representation by population.)</a:t>
            </a:r>
          </a:p>
          <a:p>
            <a:pPr marL="0" indent="0" algn="ctr">
              <a:buNone/>
            </a:pPr>
            <a:endParaRPr lang="en-US" dirty="0">
              <a:solidFill>
                <a:srgbClr val="FF0000"/>
              </a:solidFill>
            </a:endParaRPr>
          </a:p>
          <a:p>
            <a:pPr marL="0" indent="0" algn="ctr">
              <a:buNone/>
            </a:pPr>
            <a:endParaRPr lang="en-US" dirty="0">
              <a:solidFill>
                <a:srgbClr val="FF0000"/>
              </a:solidFill>
            </a:endParaRPr>
          </a:p>
        </p:txBody>
      </p:sp>
    </p:spTree>
    <p:extLst>
      <p:ext uri="{BB962C8B-B14F-4D97-AF65-F5344CB8AC3E}">
        <p14:creationId xmlns:p14="http://schemas.microsoft.com/office/powerpoint/2010/main" val="3650352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342900" indent="-342900">
              <a:buFont typeface="Wingdings" panose="05000000000000000000" pitchFamily="2" charset="2"/>
              <a:buChar char="v"/>
            </a:pPr>
            <a:r>
              <a:rPr lang="en-US" dirty="0"/>
              <a:t> Identify the three major areas in which delegates to the Constitutional Convention had to compromise, and explain the reasoning behind those compromises.</a:t>
            </a:r>
          </a:p>
          <a:p>
            <a:pPr marL="114300" indent="0" algn="ctr">
              <a:buNone/>
            </a:pPr>
            <a:r>
              <a:rPr lang="en-US" dirty="0">
                <a:solidFill>
                  <a:srgbClr val="C00000"/>
                </a:solidFill>
              </a:rPr>
              <a:t>slavery (Some wanted to count slaves toward representation, but others did not, so the delegates compromised by counting three-fifths of any state’s slaves toward representation but taxing them at the same rate.)</a:t>
            </a:r>
          </a:p>
          <a:p>
            <a:pPr marL="0" indent="0" algn="ctr">
              <a:buNone/>
            </a:pPr>
            <a:endParaRPr lang="en-US" dirty="0">
              <a:solidFill>
                <a:srgbClr val="FF0000"/>
              </a:solidFill>
            </a:endParaRPr>
          </a:p>
          <a:p>
            <a:pPr marL="0" indent="0" algn="ctr">
              <a:buNone/>
            </a:pPr>
            <a:endParaRPr lang="en-US" dirty="0">
              <a:solidFill>
                <a:srgbClr val="FF0000"/>
              </a:solidFill>
            </a:endParaRPr>
          </a:p>
        </p:txBody>
      </p:sp>
    </p:spTree>
    <p:extLst>
      <p:ext uri="{BB962C8B-B14F-4D97-AF65-F5344CB8AC3E}">
        <p14:creationId xmlns:p14="http://schemas.microsoft.com/office/powerpoint/2010/main" val="152845886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342900" indent="-342900">
              <a:buFont typeface="Wingdings" panose="05000000000000000000" pitchFamily="2" charset="2"/>
              <a:buChar char="v"/>
            </a:pPr>
            <a:r>
              <a:rPr lang="en-US" dirty="0"/>
              <a:t> Identify the three major areas in which delegates to the Constitutional Convention had to compromise, and explain the reasoning behind those compromises.</a:t>
            </a:r>
          </a:p>
          <a:p>
            <a:pPr marL="114300" indent="0" algn="ctr">
              <a:buNone/>
            </a:pPr>
            <a:r>
              <a:rPr lang="en-US" dirty="0">
                <a:solidFill>
                  <a:srgbClr val="C00000"/>
                </a:solidFill>
              </a:rPr>
              <a:t>commerce (The delegates reached compromises to make interstate and international trade easier.)</a:t>
            </a:r>
          </a:p>
          <a:p>
            <a:pPr marL="0" indent="0" algn="ctr">
              <a:buNone/>
            </a:pPr>
            <a:endParaRPr lang="en-US" dirty="0">
              <a:solidFill>
                <a:srgbClr val="FF0000"/>
              </a:solidFill>
            </a:endParaRPr>
          </a:p>
          <a:p>
            <a:pPr marL="0" indent="0" algn="ctr">
              <a:buNone/>
            </a:pPr>
            <a:endParaRPr lang="en-US" dirty="0">
              <a:solidFill>
                <a:srgbClr val="FF0000"/>
              </a:solidFill>
            </a:endParaRPr>
          </a:p>
        </p:txBody>
      </p:sp>
    </p:spTree>
    <p:extLst>
      <p:ext uri="{BB962C8B-B14F-4D97-AF65-F5344CB8AC3E}">
        <p14:creationId xmlns:p14="http://schemas.microsoft.com/office/powerpoint/2010/main" val="38026237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342900" indent="-342900">
              <a:buFont typeface="Wingdings" panose="05000000000000000000" pitchFamily="2" charset="2"/>
              <a:buChar char="v"/>
            </a:pPr>
            <a:r>
              <a:rPr lang="en-US" dirty="0"/>
              <a:t> Why do people in a free society need to make political compromise?</a:t>
            </a:r>
          </a:p>
          <a:p>
            <a:pPr marL="0" indent="0" algn="ctr">
              <a:buNone/>
            </a:pPr>
            <a:r>
              <a:rPr lang="en-US" dirty="0">
                <a:solidFill>
                  <a:srgbClr val="C00000"/>
                </a:solidFill>
              </a:rPr>
              <a:t>Compromise is an important part of the political process. Disagreements are common and addressing those issues is essential for governing to take place.</a:t>
            </a:r>
          </a:p>
          <a:p>
            <a:pPr marL="0" indent="0" algn="ctr">
              <a:buNone/>
            </a:pPr>
            <a:endParaRPr lang="en-US" dirty="0">
              <a:solidFill>
                <a:srgbClr val="FF0000"/>
              </a:solidFill>
            </a:endParaRPr>
          </a:p>
        </p:txBody>
      </p:sp>
    </p:spTree>
    <p:extLst>
      <p:ext uri="{BB962C8B-B14F-4D97-AF65-F5344CB8AC3E}">
        <p14:creationId xmlns:p14="http://schemas.microsoft.com/office/powerpoint/2010/main" val="4029447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4974-2C99-4F30-B9EA-E27155713970}"/>
              </a:ext>
            </a:extLst>
          </p:cNvPr>
          <p:cNvSpPr>
            <a:spLocks noGrp="1"/>
          </p:cNvSpPr>
          <p:nvPr>
            <p:ph type="title"/>
          </p:nvPr>
        </p:nvSpPr>
        <p:spPr>
          <a:xfrm>
            <a:off x="4965430" y="629268"/>
            <a:ext cx="6586491" cy="1286160"/>
          </a:xfrm>
        </p:spPr>
        <p:txBody>
          <a:bodyPr anchor="b">
            <a:noAutofit/>
          </a:bodyPr>
          <a:lstStyle/>
          <a:p>
            <a:r>
              <a:rPr lang="en-US" dirty="0"/>
              <a:t>A. Political Influence and Innovation</a:t>
            </a:r>
          </a:p>
        </p:txBody>
      </p:sp>
      <p:sp>
        <p:nvSpPr>
          <p:cNvPr id="3" name="Content Placeholder 2">
            <a:extLst>
              <a:ext uri="{FF2B5EF4-FFF2-40B4-BE49-F238E27FC236}">
                <a16:creationId xmlns:a16="http://schemas.microsoft.com/office/drawing/2014/main" id="{C03931C4-BEDC-45BD-B9F6-126A47169250}"/>
              </a:ext>
            </a:extLst>
          </p:cNvPr>
          <p:cNvSpPr>
            <a:spLocks noGrp="1"/>
          </p:cNvSpPr>
          <p:nvPr>
            <p:ph idx="1"/>
          </p:nvPr>
        </p:nvSpPr>
        <p:spPr>
          <a:xfrm>
            <a:off x="4965431" y="2438400"/>
            <a:ext cx="6586489" cy="3785419"/>
          </a:xfrm>
        </p:spPr>
        <p:txBody>
          <a:bodyPr>
            <a:normAutofit/>
          </a:bodyPr>
          <a:lstStyle/>
          <a:p>
            <a:r>
              <a:rPr lang="en-US" dirty="0"/>
              <a:t>After the 1688 Glorious Revolution in England, American legislatures began to take more power from royal governors. </a:t>
            </a:r>
          </a:p>
          <a:p>
            <a:r>
              <a:rPr lang="en-US" dirty="0">
                <a:solidFill>
                  <a:srgbClr val="FF0000"/>
                </a:solidFill>
              </a:rPr>
              <a:t>The English government allowed the American colonies to develop without much interference until the mid-18</a:t>
            </a:r>
            <a:r>
              <a:rPr lang="en-US" baseline="30000" dirty="0">
                <a:solidFill>
                  <a:srgbClr val="FF0000"/>
                </a:solidFill>
              </a:rPr>
              <a:t>th</a:t>
            </a:r>
            <a:r>
              <a:rPr lang="en-US" dirty="0">
                <a:solidFill>
                  <a:srgbClr val="FF0000"/>
                </a:solidFill>
              </a:rPr>
              <a:t> century. </a:t>
            </a:r>
          </a:p>
        </p:txBody>
      </p:sp>
      <p:pic>
        <p:nvPicPr>
          <p:cNvPr id="9" name="Picture 8" descr="A statue of a person&#10;&#10;Description automatically generated">
            <a:extLst>
              <a:ext uri="{FF2B5EF4-FFF2-40B4-BE49-F238E27FC236}">
                <a16:creationId xmlns:a16="http://schemas.microsoft.com/office/drawing/2014/main" id="{9504A543-F1F2-46D7-800E-54F8A56ABA5D}"/>
              </a:ext>
            </a:extLst>
          </p:cNvPr>
          <p:cNvPicPr>
            <a:picLocks noChangeAspect="1"/>
          </p:cNvPicPr>
          <p:nvPr/>
        </p:nvPicPr>
        <p:blipFill rotWithShape="1">
          <a:blip r:embed="rId3"/>
          <a:srcRect l="11352"/>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1ADF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BEDA7F-A95D-48A3-BA28-D8967A32656E}"/>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99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dining room filled with furniture and a large window&#10;&#10;Description automatically generated">
            <a:extLst>
              <a:ext uri="{FF2B5EF4-FFF2-40B4-BE49-F238E27FC236}">
                <a16:creationId xmlns:a16="http://schemas.microsoft.com/office/drawing/2014/main" id="{CDAE663A-DEBA-4140-92AD-5FBFB9F657C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6168" b="8582"/>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327679" y="5154168"/>
            <a:ext cx="7688553" cy="1261872"/>
          </a:xfrm>
        </p:spPr>
        <p:txBody>
          <a:bodyPr vert="horz" lIns="91440" tIns="45720" rIns="91440" bIns="45720" rtlCol="0" anchor="ctr">
            <a:noAutofit/>
          </a:bodyPr>
          <a:lstStyle/>
          <a:p>
            <a:r>
              <a:rPr lang="en-US" sz="5000" b="1" dirty="0">
                <a:solidFill>
                  <a:srgbClr val="FF0000"/>
                </a:solidFill>
                <a:effectLst>
                  <a:outerShdw blurRad="38100" dist="38100" dir="2700000" algn="tl">
                    <a:srgbClr val="000000">
                      <a:alpha val="43137"/>
                    </a:srgbClr>
                  </a:outerShdw>
                </a:effectLst>
              </a:rPr>
              <a:t>III. Ratification Controversy</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4.3</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251202"/>
      </p:ext>
    </p:extLst>
  </p:cSld>
  <p:clrMapOvr>
    <a:overrideClrMapping bg1="dk1" tx1="lt1" bg2="dk2" tx2="lt2" accent1="accent1" accent2="accent2" accent3="accent3" accent4="accent4" accent5="accent5" accent6="accent6" hlink="hlink" folHlink="folHlink"/>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14A01-D943-492C-92BE-6C6702ABFF6F}"/>
              </a:ext>
            </a:extLst>
          </p:cNvPr>
          <p:cNvSpPr>
            <a:spLocks noGrp="1"/>
          </p:cNvSpPr>
          <p:nvPr>
            <p:ph type="title"/>
          </p:nvPr>
        </p:nvSpPr>
        <p:spPr>
          <a:xfrm>
            <a:off x="4965430" y="629268"/>
            <a:ext cx="6586491" cy="1286160"/>
          </a:xfrm>
        </p:spPr>
        <p:txBody>
          <a:bodyPr anchor="b">
            <a:noAutofit/>
          </a:bodyPr>
          <a:lstStyle/>
          <a:p>
            <a:r>
              <a:rPr lang="en-US" dirty="0"/>
              <a:t>III. Ratification Controversy</a:t>
            </a:r>
          </a:p>
        </p:txBody>
      </p:sp>
      <p:sp>
        <p:nvSpPr>
          <p:cNvPr id="3" name="Content Placeholder 2">
            <a:extLst>
              <a:ext uri="{FF2B5EF4-FFF2-40B4-BE49-F238E27FC236}">
                <a16:creationId xmlns:a16="http://schemas.microsoft.com/office/drawing/2014/main" id="{EFC256D8-4878-4AED-923B-1AAA8512F78F}"/>
              </a:ext>
            </a:extLst>
          </p:cNvPr>
          <p:cNvSpPr>
            <a:spLocks noGrp="1"/>
          </p:cNvSpPr>
          <p:nvPr>
            <p:ph idx="1"/>
          </p:nvPr>
        </p:nvSpPr>
        <p:spPr>
          <a:xfrm>
            <a:off x="4965431" y="2438400"/>
            <a:ext cx="6586489" cy="3785419"/>
          </a:xfrm>
        </p:spPr>
        <p:txBody>
          <a:bodyPr>
            <a:normAutofit/>
          </a:bodyPr>
          <a:lstStyle/>
          <a:p>
            <a:r>
              <a:rPr lang="en-US" dirty="0"/>
              <a:t>While at least </a:t>
            </a:r>
            <a:r>
              <a:rPr lang="en-US" dirty="0">
                <a:solidFill>
                  <a:srgbClr val="FF0000"/>
                </a:solidFill>
              </a:rPr>
              <a:t>nine states were required to adopt the Constitution </a:t>
            </a:r>
            <a:r>
              <a:rPr lang="en-US" dirty="0"/>
              <a:t>for it to be ratified, in practice, </a:t>
            </a:r>
            <a:r>
              <a:rPr lang="en-US" dirty="0">
                <a:solidFill>
                  <a:srgbClr val="FF0000"/>
                </a:solidFill>
              </a:rPr>
              <a:t>all major states needed to approve it. </a:t>
            </a:r>
          </a:p>
          <a:p>
            <a:r>
              <a:rPr lang="en-US" dirty="0">
                <a:solidFill>
                  <a:srgbClr val="FF0000"/>
                </a:solidFill>
              </a:rPr>
              <a:t>Supporters of the Constitution were known as </a:t>
            </a:r>
            <a:r>
              <a:rPr lang="en-US" b="1" dirty="0">
                <a:solidFill>
                  <a:srgbClr val="FF0000"/>
                </a:solidFill>
              </a:rPr>
              <a:t>Federalists</a:t>
            </a:r>
            <a:r>
              <a:rPr lang="en-US" dirty="0">
                <a:solidFill>
                  <a:srgbClr val="FF0000"/>
                </a:solidFill>
              </a:rPr>
              <a:t> while its opponents were called </a:t>
            </a:r>
            <a:r>
              <a:rPr lang="en-US" b="1" dirty="0">
                <a:solidFill>
                  <a:srgbClr val="FF0000"/>
                </a:solidFill>
              </a:rPr>
              <a:t>Anti-Federalists</a:t>
            </a:r>
            <a:r>
              <a:rPr lang="en-US" dirty="0">
                <a:solidFill>
                  <a:srgbClr val="FF0000"/>
                </a:solidFill>
              </a:rPr>
              <a:t>. </a:t>
            </a:r>
          </a:p>
        </p:txBody>
      </p:sp>
      <p:pic>
        <p:nvPicPr>
          <p:cNvPr id="8" name="Picture 7" descr="A picture containing person, indoor, man, sitting&#10;&#10;Description automatically generated">
            <a:extLst>
              <a:ext uri="{FF2B5EF4-FFF2-40B4-BE49-F238E27FC236}">
                <a16:creationId xmlns:a16="http://schemas.microsoft.com/office/drawing/2014/main" id="{0A6D3372-036E-4BA4-A221-90E8FCDE18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35" r="4440"/>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F5717"/>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D30C158-2CAA-43F2-95E3-851DD02E0C9D}"/>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dirty="0">
                <a:solidFill>
                  <a:schemeClr val="bg1">
                    <a:lumMod val="10000"/>
                  </a:schemeClr>
                </a:solidFill>
              </a:rPr>
              <a:t>George Clinton</a:t>
            </a:r>
            <a:endParaRPr lang="en-US" sz="2800">
              <a:solidFill>
                <a:schemeClr val="bg1">
                  <a:lumMod val="10000"/>
                </a:schemeClr>
              </a:solidFill>
            </a:endParaRPr>
          </a:p>
        </p:txBody>
      </p:sp>
      <p:cxnSp>
        <p:nvCxnSpPr>
          <p:cNvPr id="9" name="Straight Connector 8">
            <a:extLst>
              <a:ext uri="{FF2B5EF4-FFF2-40B4-BE49-F238E27FC236}">
                <a16:creationId xmlns:a16="http://schemas.microsoft.com/office/drawing/2014/main" id="{75351F7C-2E86-44F7-8720-03B7911E4621}"/>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968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1D186-E4C4-4A96-B453-B435F3E1AF21}"/>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a:t>
            </a:r>
            <a:r>
              <a:rPr lang="en-US" i="1" dirty="0">
                <a:solidFill>
                  <a:srgbClr val="FF0000"/>
                </a:solidFill>
              </a:rPr>
              <a:t>The Federalist Papers</a:t>
            </a:r>
            <a:endParaRPr lang="en-US" dirty="0">
              <a:solidFill>
                <a:srgbClr val="FF0000"/>
              </a:solidFill>
            </a:endParaRPr>
          </a:p>
        </p:txBody>
      </p:sp>
      <p:sp>
        <p:nvSpPr>
          <p:cNvPr id="3" name="Content Placeholder 2">
            <a:extLst>
              <a:ext uri="{FF2B5EF4-FFF2-40B4-BE49-F238E27FC236}">
                <a16:creationId xmlns:a16="http://schemas.microsoft.com/office/drawing/2014/main" id="{208A8A52-A309-4EEA-A492-393BABD5803C}"/>
              </a:ext>
            </a:extLst>
          </p:cNvPr>
          <p:cNvSpPr>
            <a:spLocks noGrp="1"/>
          </p:cNvSpPr>
          <p:nvPr>
            <p:ph idx="1"/>
          </p:nvPr>
        </p:nvSpPr>
        <p:spPr>
          <a:xfrm>
            <a:off x="4965431" y="2438400"/>
            <a:ext cx="6586489" cy="3785419"/>
          </a:xfrm>
        </p:spPr>
        <p:txBody>
          <a:bodyPr>
            <a:normAutofit/>
          </a:bodyPr>
          <a:lstStyle/>
          <a:p>
            <a:r>
              <a:rPr lang="en-US" dirty="0"/>
              <a:t>Each side wrote a series of essays supporting its cause. </a:t>
            </a:r>
          </a:p>
          <a:p>
            <a:r>
              <a:rPr lang="en-US" dirty="0">
                <a:solidFill>
                  <a:srgbClr val="FF0000"/>
                </a:solidFill>
              </a:rPr>
              <a:t>Alexander Hamilton, James Madison, and John Jay wrote the </a:t>
            </a:r>
            <a:r>
              <a:rPr lang="en-US" b="1" i="1" dirty="0">
                <a:solidFill>
                  <a:srgbClr val="FF0000"/>
                </a:solidFill>
              </a:rPr>
              <a:t>Federalist Papers</a:t>
            </a:r>
            <a:r>
              <a:rPr lang="en-US" dirty="0">
                <a:solidFill>
                  <a:srgbClr val="FF0000"/>
                </a:solidFill>
              </a:rPr>
              <a:t>, which argued in favor of the Constitution. </a:t>
            </a:r>
          </a:p>
        </p:txBody>
      </p:sp>
      <p:pic>
        <p:nvPicPr>
          <p:cNvPr id="5" name="Picture 4" descr="A close up of text on a white background&#10;&#10;Description automatically generated">
            <a:extLst>
              <a:ext uri="{FF2B5EF4-FFF2-40B4-BE49-F238E27FC236}">
                <a16:creationId xmlns:a16="http://schemas.microsoft.com/office/drawing/2014/main" id="{86AD7CD6-C924-4976-BB47-FAD68834F37E}"/>
              </a:ext>
            </a:extLst>
          </p:cNvPr>
          <p:cNvPicPr>
            <a:picLocks noChangeAspect="1"/>
          </p:cNvPicPr>
          <p:nvPr/>
        </p:nvPicPr>
        <p:blipFill rotWithShape="1">
          <a:blip r:embed="rId3">
            <a:extLst>
              <a:ext uri="{28A0092B-C50C-407E-A947-70E740481C1C}">
                <a14:useLocalDpi xmlns:a14="http://schemas.microsoft.com/office/drawing/2010/main" val="0"/>
              </a:ext>
            </a:extLst>
          </a:blip>
          <a:srcRect t="459" r="-3" b="818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C56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CFC318-3819-488F-82A6-B06B9532239F}"/>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99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9770-1F95-4274-AEB3-C645948B6E90}"/>
              </a:ext>
            </a:extLst>
          </p:cNvPr>
          <p:cNvSpPr>
            <a:spLocks noGrp="1"/>
          </p:cNvSpPr>
          <p:nvPr>
            <p:ph type="title"/>
          </p:nvPr>
        </p:nvSpPr>
        <p:spPr>
          <a:xfrm>
            <a:off x="4965430" y="629268"/>
            <a:ext cx="6586491" cy="1286160"/>
          </a:xfrm>
        </p:spPr>
        <p:txBody>
          <a:bodyPr anchor="b">
            <a:noAutofit/>
          </a:bodyPr>
          <a:lstStyle/>
          <a:p>
            <a:r>
              <a:rPr lang="en-US" dirty="0"/>
              <a:t>B. Battles in Virginia and New York</a:t>
            </a:r>
          </a:p>
        </p:txBody>
      </p:sp>
      <p:sp>
        <p:nvSpPr>
          <p:cNvPr id="3" name="Content Placeholder 2">
            <a:extLst>
              <a:ext uri="{FF2B5EF4-FFF2-40B4-BE49-F238E27FC236}">
                <a16:creationId xmlns:a16="http://schemas.microsoft.com/office/drawing/2014/main" id="{07F6AD13-561B-44B7-8273-EEDE49DE51C2}"/>
              </a:ext>
            </a:extLst>
          </p:cNvPr>
          <p:cNvSpPr>
            <a:spLocks noGrp="1"/>
          </p:cNvSpPr>
          <p:nvPr>
            <p:ph idx="1"/>
          </p:nvPr>
        </p:nvSpPr>
        <p:spPr>
          <a:xfrm>
            <a:off x="4965431" y="2438400"/>
            <a:ext cx="6586489" cy="3785419"/>
          </a:xfrm>
        </p:spPr>
        <p:txBody>
          <a:bodyPr>
            <a:noAutofit/>
          </a:bodyPr>
          <a:lstStyle/>
          <a:p>
            <a:r>
              <a:rPr lang="en-US" dirty="0"/>
              <a:t>The closest battles for ratification occurred in Virginia and New York. </a:t>
            </a:r>
          </a:p>
          <a:p>
            <a:r>
              <a:rPr lang="en-US" dirty="0">
                <a:solidFill>
                  <a:srgbClr val="FF0000"/>
                </a:solidFill>
              </a:rPr>
              <a:t>Anti-Federalist leaders such as Patrick Henry and Edmund Randolph opposed the Constitution.</a:t>
            </a:r>
          </a:p>
          <a:p>
            <a:r>
              <a:rPr lang="en-US" dirty="0">
                <a:solidFill>
                  <a:srgbClr val="FF0000"/>
                </a:solidFill>
              </a:rPr>
              <a:t>Some felt it reduced the power of states too much, while others objected to the lack of a bill of rights.</a:t>
            </a:r>
          </a:p>
        </p:txBody>
      </p:sp>
      <p:pic>
        <p:nvPicPr>
          <p:cNvPr id="8" name="Picture 7" descr="A person looking at the camera&#10;&#10;Description automatically generated">
            <a:extLst>
              <a:ext uri="{FF2B5EF4-FFF2-40B4-BE49-F238E27FC236}">
                <a16:creationId xmlns:a16="http://schemas.microsoft.com/office/drawing/2014/main" id="{5BF75432-1179-47A2-907B-060DE39B47B3}"/>
              </a:ext>
            </a:extLst>
          </p:cNvPr>
          <p:cNvPicPr>
            <a:picLocks noChangeAspect="1"/>
          </p:cNvPicPr>
          <p:nvPr/>
        </p:nvPicPr>
        <p:blipFill rotWithShape="1">
          <a:blip r:embed="rId3">
            <a:extLst>
              <a:ext uri="{28A0092B-C50C-407E-A947-70E740481C1C}">
                <a14:useLocalDpi xmlns:a14="http://schemas.microsoft.com/office/drawing/2010/main" val="0"/>
              </a:ext>
            </a:extLst>
          </a:blip>
          <a:srcRect l="10517" r="7798"/>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8C3D"/>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3BE21D-9FCD-4F7A-8EC7-DA3452A9ACE5}"/>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dirty="0">
                <a:solidFill>
                  <a:schemeClr val="bg1">
                    <a:lumMod val="10000"/>
                  </a:schemeClr>
                </a:solidFill>
              </a:rPr>
              <a:t>Patrick Henry</a:t>
            </a:r>
          </a:p>
        </p:txBody>
      </p:sp>
      <p:cxnSp>
        <p:nvCxnSpPr>
          <p:cNvPr id="7" name="Straight Connector 6">
            <a:extLst>
              <a:ext uri="{FF2B5EF4-FFF2-40B4-BE49-F238E27FC236}">
                <a16:creationId xmlns:a16="http://schemas.microsoft.com/office/drawing/2014/main" id="{E7D4483E-930B-48A0-8DC2-2747B7378C4B}"/>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190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9770-1F95-4274-AEB3-C645948B6E90}"/>
              </a:ext>
            </a:extLst>
          </p:cNvPr>
          <p:cNvSpPr>
            <a:spLocks noGrp="1"/>
          </p:cNvSpPr>
          <p:nvPr>
            <p:ph type="title"/>
          </p:nvPr>
        </p:nvSpPr>
        <p:spPr>
          <a:xfrm>
            <a:off x="4965430" y="629268"/>
            <a:ext cx="6586491" cy="1286160"/>
          </a:xfrm>
        </p:spPr>
        <p:txBody>
          <a:bodyPr anchor="b">
            <a:noAutofit/>
          </a:bodyPr>
          <a:lstStyle/>
          <a:p>
            <a:r>
              <a:rPr lang="en-US" dirty="0"/>
              <a:t>B. Battles in Virginia and New York</a:t>
            </a:r>
          </a:p>
        </p:txBody>
      </p:sp>
      <p:sp>
        <p:nvSpPr>
          <p:cNvPr id="3" name="Content Placeholder 2">
            <a:extLst>
              <a:ext uri="{FF2B5EF4-FFF2-40B4-BE49-F238E27FC236}">
                <a16:creationId xmlns:a16="http://schemas.microsoft.com/office/drawing/2014/main" id="{07F6AD13-561B-44B7-8273-EEDE49DE51C2}"/>
              </a:ext>
            </a:extLst>
          </p:cNvPr>
          <p:cNvSpPr>
            <a:spLocks noGrp="1"/>
          </p:cNvSpPr>
          <p:nvPr>
            <p:ph idx="1"/>
          </p:nvPr>
        </p:nvSpPr>
        <p:spPr>
          <a:xfrm>
            <a:off x="4965431" y="2438400"/>
            <a:ext cx="6586489" cy="3785419"/>
          </a:xfrm>
        </p:spPr>
        <p:txBody>
          <a:bodyPr>
            <a:normAutofit/>
          </a:bodyPr>
          <a:lstStyle/>
          <a:p>
            <a:r>
              <a:rPr lang="en-US" dirty="0">
                <a:solidFill>
                  <a:srgbClr val="FF0000"/>
                </a:solidFill>
              </a:rPr>
              <a:t>After promising to create a bill of rights after the Constitution was ratified, the Federalists won in Virginia.</a:t>
            </a:r>
          </a:p>
          <a:p>
            <a:r>
              <a:rPr lang="en-US" dirty="0">
                <a:solidFill>
                  <a:srgbClr val="FF0000"/>
                </a:solidFill>
              </a:rPr>
              <a:t>Anti-Federalist support in New York collapsed soon after</a:t>
            </a:r>
            <a:r>
              <a:rPr lang="en-US" dirty="0"/>
              <a:t>.</a:t>
            </a:r>
          </a:p>
        </p:txBody>
      </p:sp>
      <p:pic>
        <p:nvPicPr>
          <p:cNvPr id="4" name="Picture 3" descr="A person looking towards the camera&#10;&#10;Description automatically generated">
            <a:extLst>
              <a:ext uri="{FF2B5EF4-FFF2-40B4-BE49-F238E27FC236}">
                <a16:creationId xmlns:a16="http://schemas.microsoft.com/office/drawing/2014/main" id="{2AB8D589-E9DD-4B60-88E5-61028610C34F}"/>
              </a:ext>
            </a:extLst>
          </p:cNvPr>
          <p:cNvPicPr>
            <a:picLocks noChangeAspect="1"/>
          </p:cNvPicPr>
          <p:nvPr/>
        </p:nvPicPr>
        <p:blipFill rotWithShape="1">
          <a:blip r:embed="rId3">
            <a:extLst>
              <a:ext uri="{28A0092B-C50C-407E-A947-70E740481C1C}">
                <a14:useLocalDpi xmlns:a14="http://schemas.microsoft.com/office/drawing/2010/main" val="0"/>
              </a:ext>
            </a:extLst>
          </a:blip>
          <a:srcRect l="1356" r="1362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8A4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3A11242-742F-488D-970B-A852BD71A836}"/>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dirty="0">
                <a:solidFill>
                  <a:schemeClr val="bg1">
                    <a:lumMod val="10000"/>
                  </a:schemeClr>
                </a:solidFill>
              </a:rPr>
              <a:t>Alexander Hamilton</a:t>
            </a:r>
          </a:p>
        </p:txBody>
      </p:sp>
      <p:cxnSp>
        <p:nvCxnSpPr>
          <p:cNvPr id="7" name="Straight Connector 6">
            <a:extLst>
              <a:ext uri="{FF2B5EF4-FFF2-40B4-BE49-F238E27FC236}">
                <a16:creationId xmlns:a16="http://schemas.microsoft.com/office/drawing/2014/main" id="{7510C3BD-0CA1-4FC1-912B-BF32313D0739}"/>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950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CD82-0BEA-4858-93DA-B29388BD2941}"/>
              </a:ext>
            </a:extLst>
          </p:cNvPr>
          <p:cNvSpPr>
            <a:spLocks noGrp="1"/>
          </p:cNvSpPr>
          <p:nvPr>
            <p:ph type="title"/>
          </p:nvPr>
        </p:nvSpPr>
        <p:spPr>
          <a:xfrm>
            <a:off x="4965430" y="629268"/>
            <a:ext cx="6586491" cy="1286160"/>
          </a:xfrm>
        </p:spPr>
        <p:txBody>
          <a:bodyPr anchor="b">
            <a:normAutofit/>
          </a:bodyPr>
          <a:lstStyle/>
          <a:p>
            <a:r>
              <a:rPr lang="en-US" dirty="0"/>
              <a:t>C. </a:t>
            </a:r>
            <a:r>
              <a:rPr lang="en-US" dirty="0">
                <a:solidFill>
                  <a:srgbClr val="FF0000"/>
                </a:solidFill>
              </a:rPr>
              <a:t>A Nation Rise</a:t>
            </a:r>
            <a:r>
              <a:rPr lang="en-US" dirty="0"/>
              <a:t>s</a:t>
            </a:r>
          </a:p>
        </p:txBody>
      </p:sp>
      <p:sp>
        <p:nvSpPr>
          <p:cNvPr id="3" name="Content Placeholder 2">
            <a:extLst>
              <a:ext uri="{FF2B5EF4-FFF2-40B4-BE49-F238E27FC236}">
                <a16:creationId xmlns:a16="http://schemas.microsoft.com/office/drawing/2014/main" id="{C7D2AD90-C245-49DD-B0E9-A6147756E021}"/>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 1789, George Washington was unanimously elected as the nation’s first president. </a:t>
            </a:r>
          </a:p>
          <a:p>
            <a:r>
              <a:rPr lang="en-US" dirty="0"/>
              <a:t>Much of the success of the United States can be credited to the durability and flexibility of the Constitution. </a:t>
            </a:r>
          </a:p>
        </p:txBody>
      </p:sp>
      <p:pic>
        <p:nvPicPr>
          <p:cNvPr id="5" name="Picture 4" descr="A picture containing person, man, indoor, standing&#10;&#10;Description automatically generated">
            <a:extLst>
              <a:ext uri="{FF2B5EF4-FFF2-40B4-BE49-F238E27FC236}">
                <a16:creationId xmlns:a16="http://schemas.microsoft.com/office/drawing/2014/main" id="{B04E0949-5A93-4DA7-85AA-CFE71B35BD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790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240D"/>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0C79174-8EFD-455D-859A-77AE5B55DC76}"/>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dirty="0">
                <a:solidFill>
                  <a:schemeClr val="bg1">
                    <a:lumMod val="10000"/>
                  </a:schemeClr>
                </a:solidFill>
              </a:rPr>
              <a:t>George Washington</a:t>
            </a:r>
          </a:p>
        </p:txBody>
      </p:sp>
      <p:cxnSp>
        <p:nvCxnSpPr>
          <p:cNvPr id="8" name="Straight Connector 7">
            <a:extLst>
              <a:ext uri="{FF2B5EF4-FFF2-40B4-BE49-F238E27FC236}">
                <a16:creationId xmlns:a16="http://schemas.microsoft.com/office/drawing/2014/main" id="{3D344327-803B-4E2F-BF10-F2E922991FE6}"/>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83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1–5. Who were the main leaders of the Anti-Federalists?</a:t>
            </a:r>
          </a:p>
          <a:p>
            <a:pPr marL="0" indent="0" algn="ctr">
              <a:buNone/>
            </a:pPr>
            <a:r>
              <a:rPr lang="en-US" dirty="0">
                <a:solidFill>
                  <a:srgbClr val="C00000"/>
                </a:solidFill>
              </a:rPr>
              <a:t>George Clinton, Patrick Henry, Edmund Randolph, George Mason, and Richard Henry Lee (p. 75)</a:t>
            </a:r>
          </a:p>
          <a:p>
            <a:pPr marL="0" indent="0">
              <a:buNone/>
            </a:pPr>
            <a:r>
              <a:rPr lang="en-US" dirty="0"/>
              <a:t>6–8. Who were the main leaders of the Federalists?</a:t>
            </a:r>
          </a:p>
          <a:p>
            <a:pPr marL="0" indent="0" algn="ctr">
              <a:buNone/>
            </a:pPr>
            <a:r>
              <a:rPr lang="en-US" dirty="0">
                <a:solidFill>
                  <a:srgbClr val="C00000"/>
                </a:solidFill>
              </a:rPr>
              <a:t>Alexander Hamilton, James Madison, and John Jay (p. 73)</a:t>
            </a:r>
          </a:p>
          <a:p>
            <a:pPr marL="0" indent="0" algn="ctr">
              <a:buNone/>
            </a:pPr>
            <a:endParaRPr lang="en-US" dirty="0">
              <a:solidFill>
                <a:srgbClr val="C00000"/>
              </a:solidFill>
            </a:endParaRPr>
          </a:p>
        </p:txBody>
      </p:sp>
    </p:spTree>
    <p:extLst>
      <p:ext uri="{BB962C8B-B14F-4D97-AF65-F5344CB8AC3E}">
        <p14:creationId xmlns:p14="http://schemas.microsoft.com/office/powerpoint/2010/main" val="2179318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9–10. What were the two most crucial state conventions in the ratification of the Constitution?</a:t>
            </a:r>
          </a:p>
          <a:p>
            <a:pPr marL="0" indent="0" algn="ctr">
              <a:buNone/>
            </a:pPr>
            <a:r>
              <a:rPr lang="en-US" dirty="0">
                <a:solidFill>
                  <a:srgbClr val="C00000"/>
                </a:solidFill>
              </a:rPr>
              <a:t>the conventions in Virginia and New York (p. 75)</a:t>
            </a:r>
          </a:p>
          <a:p>
            <a:pPr marL="0" indent="0">
              <a:buNone/>
            </a:pPr>
            <a:r>
              <a:rPr lang="en-US" dirty="0"/>
              <a:t>11–12. What factors led to the final approval of the Constitution in the two most crucial states?</a:t>
            </a:r>
          </a:p>
          <a:p>
            <a:pPr marL="0" indent="0" algn="ctr">
              <a:buNone/>
            </a:pPr>
            <a:r>
              <a:rPr lang="en-US" dirty="0">
                <a:solidFill>
                  <a:srgbClr val="C00000"/>
                </a:solidFill>
              </a:rPr>
              <a:t>A few undecided Virginia delegates were swayed by Madison’s promise to do everything possible to obtain a bill of rights, and some New York Anti-Federalists switched sides after the Virginia Anti-Federalists failed to block ratification. </a:t>
            </a:r>
            <a:br>
              <a:rPr lang="en-US" dirty="0">
                <a:solidFill>
                  <a:srgbClr val="C00000"/>
                </a:solidFill>
              </a:rPr>
            </a:br>
            <a:r>
              <a:rPr lang="en-US" dirty="0">
                <a:solidFill>
                  <a:srgbClr val="C00000"/>
                </a:solidFill>
              </a:rPr>
              <a:t>(pp. 75–77)</a:t>
            </a:r>
          </a:p>
          <a:p>
            <a:pPr marL="0" indent="0" algn="ctr">
              <a:buNone/>
            </a:pPr>
            <a:endParaRPr lang="en-US" dirty="0">
              <a:solidFill>
                <a:srgbClr val="C00000"/>
              </a:solidFill>
            </a:endParaRPr>
          </a:p>
        </p:txBody>
      </p:sp>
    </p:spTree>
    <p:extLst>
      <p:ext uri="{BB962C8B-B14F-4D97-AF65-F5344CB8AC3E}">
        <p14:creationId xmlns:p14="http://schemas.microsoft.com/office/powerpoint/2010/main" val="707460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342900" indent="-342900">
              <a:buFont typeface="Wingdings" panose="05000000000000000000" pitchFamily="2" charset="2"/>
              <a:buChar char="v"/>
            </a:pPr>
            <a:r>
              <a:rPr lang="en-US" dirty="0"/>
              <a:t>Explain the two major arguments Patrick Henry presented against adoption of the Constitution. Do you agree or disagree with those arguments? Defend your answer.</a:t>
            </a:r>
          </a:p>
          <a:p>
            <a:pPr marL="114300" indent="0" algn="ctr">
              <a:buNone/>
            </a:pPr>
            <a:r>
              <a:rPr lang="en-US" dirty="0">
                <a:solidFill>
                  <a:srgbClr val="C00000"/>
                </a:solidFill>
              </a:rPr>
              <a:t>It curbed state power and it lacked a bill of rights.</a:t>
            </a:r>
          </a:p>
          <a:p>
            <a:pPr marL="0" indent="0" algn="ctr">
              <a:buNone/>
            </a:pPr>
            <a:endParaRPr lang="en-US" dirty="0">
              <a:solidFill>
                <a:srgbClr val="FF0000"/>
              </a:solidFill>
            </a:endParaRPr>
          </a:p>
          <a:p>
            <a:pPr marL="0" indent="0" algn="ctr">
              <a:buNone/>
            </a:pPr>
            <a:endParaRPr lang="en-US" dirty="0">
              <a:solidFill>
                <a:srgbClr val="FF0000"/>
              </a:solidFill>
            </a:endParaRPr>
          </a:p>
        </p:txBody>
      </p:sp>
    </p:spTree>
    <p:extLst>
      <p:ext uri="{BB962C8B-B14F-4D97-AF65-F5344CB8AC3E}">
        <p14:creationId xmlns:p14="http://schemas.microsoft.com/office/powerpoint/2010/main" val="2706862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342900" indent="-342900">
              <a:buFont typeface="Wingdings" panose="05000000000000000000" pitchFamily="2" charset="2"/>
              <a:buChar char="v"/>
            </a:pPr>
            <a:r>
              <a:rPr lang="en-US" dirty="0"/>
              <a:t>How </a:t>
            </a:r>
            <a:r>
              <a:rPr lang="en-US"/>
              <a:t>significant were </a:t>
            </a:r>
            <a:r>
              <a:rPr lang="en-US" i="1" dirty="0"/>
              <a:t>The Federalist Papers</a:t>
            </a:r>
            <a:r>
              <a:rPr lang="en-US" dirty="0"/>
              <a:t>? Explain your answer.</a:t>
            </a:r>
          </a:p>
          <a:p>
            <a:pPr marL="0" indent="0" algn="ctr">
              <a:buNone/>
            </a:pPr>
            <a:r>
              <a:rPr lang="en-US" dirty="0">
                <a:solidFill>
                  <a:srgbClr val="C00000"/>
                </a:solidFill>
              </a:rPr>
              <a:t>They were crucial to ratifying the Constitution. They not only addressed the objections of Anti-Federalists, they also provided a commentary on the principles of republican government. In addition, they helped persuade many people that the Constitution should be adopted. </a:t>
            </a:r>
          </a:p>
          <a:p>
            <a:pPr marL="0" indent="0" algn="ctr">
              <a:buNone/>
            </a:pPr>
            <a:endParaRPr lang="en-US" dirty="0">
              <a:solidFill>
                <a:srgbClr val="FF0000"/>
              </a:solidFill>
            </a:endParaRPr>
          </a:p>
        </p:txBody>
      </p:sp>
    </p:spTree>
    <p:extLst>
      <p:ext uri="{BB962C8B-B14F-4D97-AF65-F5344CB8AC3E}">
        <p14:creationId xmlns:p14="http://schemas.microsoft.com/office/powerpoint/2010/main" val="2829708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4974-2C99-4F30-B9EA-E27155713970}"/>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B. Tension and War in America</a:t>
            </a:r>
          </a:p>
        </p:txBody>
      </p:sp>
      <p:sp>
        <p:nvSpPr>
          <p:cNvPr id="3" name="Content Placeholder 2">
            <a:extLst>
              <a:ext uri="{FF2B5EF4-FFF2-40B4-BE49-F238E27FC236}">
                <a16:creationId xmlns:a16="http://schemas.microsoft.com/office/drawing/2014/main" id="{C03931C4-BEDC-45BD-B9F6-126A47169250}"/>
              </a:ext>
            </a:extLst>
          </p:cNvPr>
          <p:cNvSpPr>
            <a:spLocks noGrp="1"/>
          </p:cNvSpPr>
          <p:nvPr>
            <p:ph idx="1"/>
          </p:nvPr>
        </p:nvSpPr>
        <p:spPr>
          <a:xfrm>
            <a:off x="4965431" y="2438400"/>
            <a:ext cx="7010669" cy="4219974"/>
          </a:xfrm>
        </p:spPr>
        <p:txBody>
          <a:bodyPr>
            <a:normAutofit/>
          </a:bodyPr>
          <a:lstStyle/>
          <a:p>
            <a:r>
              <a:rPr lang="en-US" dirty="0">
                <a:solidFill>
                  <a:srgbClr val="FF0000"/>
                </a:solidFill>
              </a:rPr>
              <a:t>After the French and Indian War, tensions between the colonists and England increased over new British policies.</a:t>
            </a:r>
          </a:p>
          <a:p>
            <a:pPr marL="747713" lvl="1" indent="-290513"/>
            <a:r>
              <a:rPr lang="en-US" dirty="0">
                <a:solidFill>
                  <a:srgbClr val="FF0000"/>
                </a:solidFill>
              </a:rPr>
              <a:t>Stamp Act </a:t>
            </a:r>
          </a:p>
          <a:p>
            <a:pPr marL="747713" lvl="1" indent="-290513"/>
            <a:r>
              <a:rPr lang="en-US" dirty="0">
                <a:solidFill>
                  <a:srgbClr val="FF0000"/>
                </a:solidFill>
              </a:rPr>
              <a:t>Quartering Act</a:t>
            </a:r>
          </a:p>
          <a:p>
            <a:pPr marL="747713" lvl="1" indent="-290513"/>
            <a:r>
              <a:rPr lang="en-US" dirty="0">
                <a:solidFill>
                  <a:srgbClr val="FF0000"/>
                </a:solidFill>
              </a:rPr>
              <a:t>Boston Massacre</a:t>
            </a:r>
          </a:p>
          <a:p>
            <a:pPr marL="747713" lvl="1" indent="-290513"/>
            <a:r>
              <a:rPr lang="en-US" dirty="0">
                <a:solidFill>
                  <a:srgbClr val="FF0000"/>
                </a:solidFill>
              </a:rPr>
              <a:t>Tea Act &amp; Boston Tea Party</a:t>
            </a:r>
          </a:p>
          <a:p>
            <a:pPr marL="747713" lvl="1" indent="-290513"/>
            <a:r>
              <a:rPr lang="en-US" dirty="0">
                <a:solidFill>
                  <a:srgbClr val="FF0000"/>
                </a:solidFill>
              </a:rPr>
              <a:t>The Coercive Acts</a:t>
            </a:r>
          </a:p>
        </p:txBody>
      </p:sp>
      <p:pic>
        <p:nvPicPr>
          <p:cNvPr id="4" name="Picture Placeholder 3" descr="A close up of a logo&#10;&#10;Description automatically generated">
            <a:extLst>
              <a:ext uri="{FF2B5EF4-FFF2-40B4-BE49-F238E27FC236}">
                <a16:creationId xmlns:a16="http://schemas.microsoft.com/office/drawing/2014/main" id="{7F584619-22A9-415C-B1FA-2ECB6E832F63}"/>
              </a:ext>
            </a:extLst>
          </p:cNvPr>
          <p:cNvPicPr>
            <a:picLocks noChangeAspect="1"/>
          </p:cNvPicPr>
          <p:nvPr/>
        </p:nvPicPr>
        <p:blipFill rotWithShape="1">
          <a:blip r:embed="rId3">
            <a:extLst>
              <a:ext uri="{28A0092B-C50C-407E-A947-70E740481C1C}">
                <a14:useLocalDpi xmlns:a14="http://schemas.microsoft.com/office/drawing/2010/main" val="0"/>
              </a:ext>
            </a:extLst>
          </a:blip>
          <a:srcRect l="6364" r="135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B87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B5F0D0F-F509-477E-84C8-08E6E61DC4E4}"/>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82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4974-2C99-4F30-B9EA-E27155713970}"/>
              </a:ext>
            </a:extLst>
          </p:cNvPr>
          <p:cNvSpPr>
            <a:spLocks noGrp="1"/>
          </p:cNvSpPr>
          <p:nvPr>
            <p:ph type="title"/>
          </p:nvPr>
        </p:nvSpPr>
        <p:spPr>
          <a:xfrm>
            <a:off x="4965430" y="629268"/>
            <a:ext cx="6586491" cy="1286160"/>
          </a:xfrm>
        </p:spPr>
        <p:txBody>
          <a:bodyPr anchor="b">
            <a:noAutofit/>
          </a:bodyPr>
          <a:lstStyle/>
          <a:p>
            <a:r>
              <a:rPr lang="en-US" dirty="0"/>
              <a:t>B. Tension and War in America</a:t>
            </a:r>
          </a:p>
        </p:txBody>
      </p:sp>
      <p:sp>
        <p:nvSpPr>
          <p:cNvPr id="3" name="Content Placeholder 2">
            <a:extLst>
              <a:ext uri="{FF2B5EF4-FFF2-40B4-BE49-F238E27FC236}">
                <a16:creationId xmlns:a16="http://schemas.microsoft.com/office/drawing/2014/main" id="{C03931C4-BEDC-45BD-B9F6-126A47169250}"/>
              </a:ext>
            </a:extLst>
          </p:cNvPr>
          <p:cNvSpPr>
            <a:spLocks noGrp="1"/>
          </p:cNvSpPr>
          <p:nvPr>
            <p:ph idx="1"/>
          </p:nvPr>
        </p:nvSpPr>
        <p:spPr>
          <a:xfrm>
            <a:off x="4965431" y="2438400"/>
            <a:ext cx="6586489" cy="3785419"/>
          </a:xfrm>
        </p:spPr>
        <p:txBody>
          <a:bodyPr>
            <a:normAutofit/>
          </a:bodyPr>
          <a:lstStyle/>
          <a:p>
            <a:r>
              <a:rPr lang="en-US" dirty="0">
                <a:solidFill>
                  <a:srgbClr val="FF0000"/>
                </a:solidFill>
              </a:rPr>
              <a:t>American colonists responded by organizing </a:t>
            </a:r>
            <a:r>
              <a:rPr lang="en-US" b="1" dirty="0">
                <a:solidFill>
                  <a:srgbClr val="FF0000"/>
                </a:solidFill>
              </a:rPr>
              <a:t>boycotts</a:t>
            </a:r>
            <a:r>
              <a:rPr lang="en-US" dirty="0">
                <a:solidFill>
                  <a:srgbClr val="FF0000"/>
                </a:solidFill>
              </a:rPr>
              <a:t> and creating the </a:t>
            </a:r>
            <a:r>
              <a:rPr lang="en-US" b="1" dirty="0">
                <a:solidFill>
                  <a:srgbClr val="FF0000"/>
                </a:solidFill>
              </a:rPr>
              <a:t>First Continental Congress (1774)</a:t>
            </a:r>
            <a:r>
              <a:rPr lang="en-US" dirty="0">
                <a:solidFill>
                  <a:srgbClr val="FF0000"/>
                </a:solidFill>
              </a:rPr>
              <a:t>. </a:t>
            </a:r>
          </a:p>
          <a:p>
            <a:r>
              <a:rPr lang="en-US" dirty="0">
                <a:solidFill>
                  <a:srgbClr val="FF0000"/>
                </a:solidFill>
              </a:rPr>
              <a:t>By the time the </a:t>
            </a:r>
            <a:r>
              <a:rPr lang="en-US" b="1" dirty="0">
                <a:solidFill>
                  <a:srgbClr val="FF0000"/>
                </a:solidFill>
              </a:rPr>
              <a:t>Second Continental Congress</a:t>
            </a:r>
            <a:r>
              <a:rPr lang="en-US" dirty="0">
                <a:solidFill>
                  <a:srgbClr val="FF0000"/>
                </a:solidFill>
              </a:rPr>
              <a:t> met, the fighting had already begun.</a:t>
            </a:r>
          </a:p>
        </p:txBody>
      </p:sp>
      <p:pic>
        <p:nvPicPr>
          <p:cNvPr id="7" name="Picture 6" descr="A statue of a person&#10;&#10;Description automatically generated">
            <a:extLst>
              <a:ext uri="{FF2B5EF4-FFF2-40B4-BE49-F238E27FC236}">
                <a16:creationId xmlns:a16="http://schemas.microsoft.com/office/drawing/2014/main" id="{5899F9EB-5E2C-4123-8655-37CC021C1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875"/>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A7DC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80577A5-2095-4073-BA66-FDA39D35A5B1}"/>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235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4974-2C99-4F30-B9EA-E27155713970}"/>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C. American Independence - 1776</a:t>
            </a:r>
          </a:p>
        </p:txBody>
      </p:sp>
      <p:sp>
        <p:nvSpPr>
          <p:cNvPr id="3" name="Content Placeholder 2">
            <a:extLst>
              <a:ext uri="{FF2B5EF4-FFF2-40B4-BE49-F238E27FC236}">
                <a16:creationId xmlns:a16="http://schemas.microsoft.com/office/drawing/2014/main" id="{C03931C4-BEDC-45BD-B9F6-126A47169250}"/>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Second Continental Congress organized the American military under the leadership of George Washington.</a:t>
            </a:r>
          </a:p>
          <a:p>
            <a:r>
              <a:rPr lang="en-US" dirty="0">
                <a:solidFill>
                  <a:srgbClr val="FF0000"/>
                </a:solidFill>
              </a:rPr>
              <a:t>It also set up a committee to write the </a:t>
            </a:r>
            <a:r>
              <a:rPr lang="en-US" b="1" dirty="0">
                <a:solidFill>
                  <a:srgbClr val="FF0000"/>
                </a:solidFill>
              </a:rPr>
              <a:t>Declaration of Independence</a:t>
            </a:r>
            <a:r>
              <a:rPr lang="en-US" dirty="0">
                <a:solidFill>
                  <a:srgbClr val="FF0000"/>
                </a:solidFill>
              </a:rPr>
              <a:t> – written by </a:t>
            </a:r>
            <a:r>
              <a:rPr lang="en-US" b="1" dirty="0">
                <a:solidFill>
                  <a:srgbClr val="FF0000"/>
                </a:solidFill>
              </a:rPr>
              <a:t>Thomas Jefferson</a:t>
            </a:r>
            <a:r>
              <a:rPr lang="en-US" dirty="0">
                <a:solidFill>
                  <a:srgbClr val="FF0000"/>
                </a:solidFill>
              </a:rPr>
              <a:t>. </a:t>
            </a:r>
          </a:p>
        </p:txBody>
      </p:sp>
      <p:pic>
        <p:nvPicPr>
          <p:cNvPr id="5" name="Picture 4" descr="A vintage photo of a person&#10;&#10;Description automatically generated">
            <a:extLst>
              <a:ext uri="{FF2B5EF4-FFF2-40B4-BE49-F238E27FC236}">
                <a16:creationId xmlns:a16="http://schemas.microsoft.com/office/drawing/2014/main" id="{93202866-8AC5-4CCF-9E93-547572E437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8" r="1599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BAA65B1-6494-4B72-BB08-AD82EB079DA2}"/>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790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4974-2C99-4F30-B9EA-E27155713970}"/>
              </a:ext>
            </a:extLst>
          </p:cNvPr>
          <p:cNvSpPr>
            <a:spLocks noGrp="1"/>
          </p:cNvSpPr>
          <p:nvPr>
            <p:ph type="title"/>
          </p:nvPr>
        </p:nvSpPr>
        <p:spPr>
          <a:xfrm>
            <a:off x="4965430" y="629268"/>
            <a:ext cx="6586491" cy="1286160"/>
          </a:xfrm>
        </p:spPr>
        <p:txBody>
          <a:bodyPr anchor="b">
            <a:noAutofit/>
          </a:bodyPr>
          <a:lstStyle/>
          <a:p>
            <a:r>
              <a:rPr lang="en-US" dirty="0"/>
              <a:t>C. American Independence - 1776</a:t>
            </a:r>
          </a:p>
        </p:txBody>
      </p:sp>
      <p:sp>
        <p:nvSpPr>
          <p:cNvPr id="3" name="Content Placeholder 2">
            <a:extLst>
              <a:ext uri="{FF2B5EF4-FFF2-40B4-BE49-F238E27FC236}">
                <a16:creationId xmlns:a16="http://schemas.microsoft.com/office/drawing/2014/main" id="{C03931C4-BEDC-45BD-B9F6-126A47169250}"/>
              </a:ext>
            </a:extLst>
          </p:cNvPr>
          <p:cNvSpPr>
            <a:spLocks noGrp="1"/>
          </p:cNvSpPr>
          <p:nvPr>
            <p:ph idx="1"/>
          </p:nvPr>
        </p:nvSpPr>
        <p:spPr>
          <a:xfrm>
            <a:off x="4965431" y="2438400"/>
            <a:ext cx="6586489" cy="3785419"/>
          </a:xfrm>
        </p:spPr>
        <p:txBody>
          <a:bodyPr>
            <a:normAutofit/>
          </a:bodyPr>
          <a:lstStyle/>
          <a:p>
            <a:r>
              <a:rPr lang="en-US" dirty="0">
                <a:solidFill>
                  <a:srgbClr val="FF0000"/>
                </a:solidFill>
              </a:rPr>
              <a:t>Jefferson’s writing reflected the ideas of the </a:t>
            </a:r>
            <a:r>
              <a:rPr lang="en-US" b="1" dirty="0">
                <a:solidFill>
                  <a:srgbClr val="FF0000"/>
                </a:solidFill>
              </a:rPr>
              <a:t>Age of Enlightenment</a:t>
            </a:r>
            <a:r>
              <a:rPr lang="en-US" dirty="0">
                <a:solidFill>
                  <a:srgbClr val="FF0000"/>
                </a:solidFill>
              </a:rPr>
              <a:t> </a:t>
            </a:r>
            <a:r>
              <a:rPr lang="en-US" dirty="0"/>
              <a:t>which emphasized reason and thought.</a:t>
            </a:r>
          </a:p>
          <a:p>
            <a:pPr marL="747713" lvl="1" indent="-290513"/>
            <a:r>
              <a:rPr lang="en-US" dirty="0"/>
              <a:t>All humans “are created equal”</a:t>
            </a:r>
          </a:p>
          <a:p>
            <a:pPr marL="747713" lvl="1" indent="-290513"/>
            <a:r>
              <a:rPr lang="en-US" dirty="0"/>
              <a:t>All humans “are endowed by their Creator with certain unalienable rights” – “life, liberty and the pursuit of happiness”</a:t>
            </a:r>
          </a:p>
        </p:txBody>
      </p:sp>
      <p:pic>
        <p:nvPicPr>
          <p:cNvPr id="9" name="Picture Placeholder 3" descr="A group of people in a room&#10;&#10;Description automatically generated">
            <a:extLst>
              <a:ext uri="{FF2B5EF4-FFF2-40B4-BE49-F238E27FC236}">
                <a16:creationId xmlns:a16="http://schemas.microsoft.com/office/drawing/2014/main" id="{990D2A4F-23BF-4711-943D-857EE0DC6689}"/>
              </a:ext>
            </a:extLst>
          </p:cNvPr>
          <p:cNvPicPr>
            <a:picLocks noChangeAspect="1"/>
          </p:cNvPicPr>
          <p:nvPr/>
        </p:nvPicPr>
        <p:blipFill rotWithShape="1">
          <a:blip r:embed="rId3">
            <a:extLst>
              <a:ext uri="{28A0092B-C50C-407E-A947-70E740481C1C}">
                <a14:useLocalDpi xmlns:a14="http://schemas.microsoft.com/office/drawing/2010/main" val="0"/>
              </a:ext>
            </a:extLst>
          </a:blip>
          <a:srcRect l="3762" r="6113"/>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1C36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E3AE32-8AA8-46CE-8480-DFE37B0E821B}"/>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325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4974-2C99-4F30-B9EA-E27155713970}"/>
              </a:ext>
            </a:extLst>
          </p:cNvPr>
          <p:cNvSpPr>
            <a:spLocks noGrp="1"/>
          </p:cNvSpPr>
          <p:nvPr>
            <p:ph type="title"/>
          </p:nvPr>
        </p:nvSpPr>
        <p:spPr>
          <a:xfrm>
            <a:off x="4965430" y="629268"/>
            <a:ext cx="6586491" cy="1286160"/>
          </a:xfrm>
        </p:spPr>
        <p:txBody>
          <a:bodyPr anchor="b">
            <a:noAutofit/>
          </a:bodyPr>
          <a:lstStyle/>
          <a:p>
            <a:r>
              <a:rPr lang="en-US" dirty="0"/>
              <a:t>C. American Independence - 1776</a:t>
            </a:r>
          </a:p>
        </p:txBody>
      </p:sp>
      <p:sp>
        <p:nvSpPr>
          <p:cNvPr id="3" name="Content Placeholder 2">
            <a:extLst>
              <a:ext uri="{FF2B5EF4-FFF2-40B4-BE49-F238E27FC236}">
                <a16:creationId xmlns:a16="http://schemas.microsoft.com/office/drawing/2014/main" id="{C03931C4-BEDC-45BD-B9F6-126A47169250}"/>
              </a:ext>
            </a:extLst>
          </p:cNvPr>
          <p:cNvSpPr>
            <a:spLocks noGrp="1"/>
          </p:cNvSpPr>
          <p:nvPr>
            <p:ph idx="1"/>
          </p:nvPr>
        </p:nvSpPr>
        <p:spPr>
          <a:xfrm>
            <a:off x="4965431" y="2438400"/>
            <a:ext cx="6586489" cy="3785419"/>
          </a:xfrm>
        </p:spPr>
        <p:txBody>
          <a:bodyPr>
            <a:normAutofit/>
          </a:bodyPr>
          <a:lstStyle/>
          <a:p>
            <a:r>
              <a:rPr lang="en-US" dirty="0"/>
              <a:t>Jefferson’s writing reflected the ideas of the </a:t>
            </a:r>
            <a:r>
              <a:rPr lang="en-US" b="1" dirty="0"/>
              <a:t>Age of Enlightenment</a:t>
            </a:r>
            <a:r>
              <a:rPr lang="en-US" dirty="0"/>
              <a:t> which emphasized reason and thought.</a:t>
            </a:r>
          </a:p>
          <a:p>
            <a:pPr marL="747713" lvl="1" indent="-290513"/>
            <a:r>
              <a:rPr lang="en-US" dirty="0"/>
              <a:t>Governments are established “to secure these rights”</a:t>
            </a:r>
          </a:p>
          <a:p>
            <a:pPr marL="747713" lvl="1" indent="-290513"/>
            <a:r>
              <a:rPr lang="en-US" dirty="0"/>
              <a:t>If governments become “destructive of these ends, they may rightfully be abolished and replaced”</a:t>
            </a:r>
          </a:p>
        </p:txBody>
      </p:sp>
      <p:pic>
        <p:nvPicPr>
          <p:cNvPr id="7" name="Picture Placeholder 3" descr="A group of people in a room&#10;&#10;Description automatically generated">
            <a:extLst>
              <a:ext uri="{FF2B5EF4-FFF2-40B4-BE49-F238E27FC236}">
                <a16:creationId xmlns:a16="http://schemas.microsoft.com/office/drawing/2014/main" id="{5561CA25-4E74-42AB-961A-12EECB7D9356}"/>
              </a:ext>
            </a:extLst>
          </p:cNvPr>
          <p:cNvPicPr>
            <a:picLocks noChangeAspect="1"/>
          </p:cNvPicPr>
          <p:nvPr/>
        </p:nvPicPr>
        <p:blipFill rotWithShape="1">
          <a:blip r:embed="rId3">
            <a:extLst>
              <a:ext uri="{28A0092B-C50C-407E-A947-70E740481C1C}">
                <a14:useLocalDpi xmlns:a14="http://schemas.microsoft.com/office/drawing/2010/main" val="0"/>
              </a:ext>
            </a:extLst>
          </a:blip>
          <a:srcRect l="3762" r="6113"/>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1C36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596F60-F36C-4E94-A6FE-AA609C562BB3}"/>
              </a:ext>
            </a:extLst>
          </p:cNvPr>
          <p:cNvCxnSpPr>
            <a:cxnSpLocks/>
          </p:cNvCxnSpPr>
          <p:nvPr/>
        </p:nvCxnSpPr>
        <p:spPr>
          <a:xfrm>
            <a:off x="5080934" y="212435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948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4">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2552</Words>
  <Application>Microsoft Office PowerPoint</Application>
  <PresentationFormat>Widescreen</PresentationFormat>
  <Paragraphs>266</Paragraphs>
  <Slides>49</Slides>
  <Notes>34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Arial</vt:lpstr>
      <vt:lpstr>Calibri</vt:lpstr>
      <vt:lpstr>Courier New</vt:lpstr>
      <vt:lpstr>Tahoma</vt:lpstr>
      <vt:lpstr>Tw Cen MT</vt:lpstr>
      <vt:lpstr>Wingdings</vt:lpstr>
      <vt:lpstr>Office Theme</vt:lpstr>
      <vt:lpstr>1_Office Theme</vt:lpstr>
      <vt:lpstr>American Government, 4th ed.</vt:lpstr>
      <vt:lpstr>Chapter 4: Constitutional Beginnings</vt:lpstr>
      <vt:lpstr>I. Colonial and Confederation Eras</vt:lpstr>
      <vt:lpstr>A. Political Influence and Innovation</vt:lpstr>
      <vt:lpstr>A. Political Influence and Innovation</vt:lpstr>
      <vt:lpstr>B. Tension and War in America</vt:lpstr>
      <vt:lpstr>B. Tension and War in America</vt:lpstr>
      <vt:lpstr>C. American Independence - 1776</vt:lpstr>
      <vt:lpstr>C. American Independence - 1776</vt:lpstr>
      <vt:lpstr>C. American Independence - 1776</vt:lpstr>
      <vt:lpstr>C. American Independence - 1776</vt:lpstr>
      <vt:lpstr>D. The Articles of Confederation</vt:lpstr>
      <vt:lpstr>D. The Articles of Confederation</vt:lpstr>
      <vt:lpstr>E. Calls for Change</vt:lpstr>
      <vt:lpstr>E. Calls for Change</vt:lpstr>
      <vt:lpstr>PowerPoint Presentation</vt:lpstr>
      <vt:lpstr>E. Calls for Change</vt:lpstr>
      <vt:lpstr>Section Review – Chapter 4.1</vt:lpstr>
      <vt:lpstr>Section Review – Chapter 4.1</vt:lpstr>
      <vt:lpstr>Section Review – Chapter 4.1</vt:lpstr>
      <vt:lpstr>Section Review – Chapter 4.1</vt:lpstr>
      <vt:lpstr>Section Review – Chapter 4.1</vt:lpstr>
      <vt:lpstr>II. Constitutional Convention</vt:lpstr>
      <vt:lpstr>A. Towards a New Government</vt:lpstr>
      <vt:lpstr>A. Towards a New Government</vt:lpstr>
      <vt:lpstr>B. Conflicts and Compromises</vt:lpstr>
      <vt:lpstr>Representation</vt:lpstr>
      <vt:lpstr>Representation</vt:lpstr>
      <vt:lpstr>PowerPoint Presentation</vt:lpstr>
      <vt:lpstr>Slavery</vt:lpstr>
      <vt:lpstr>PowerPoint Presentation</vt:lpstr>
      <vt:lpstr>Slavery</vt:lpstr>
      <vt:lpstr>Commerce</vt:lpstr>
      <vt:lpstr>Other Agreements</vt:lpstr>
      <vt:lpstr>Section Review – Chapter 4.2</vt:lpstr>
      <vt:lpstr>Section Review – Chapter 4.2</vt:lpstr>
      <vt:lpstr>Section Review – Chapter 4.2</vt:lpstr>
      <vt:lpstr>Section Review – Chapter 4.2</vt:lpstr>
      <vt:lpstr>Section Review – Chapter 4.2</vt:lpstr>
      <vt:lpstr>Section Review – Chapter 4.2</vt:lpstr>
      <vt:lpstr>III. Ratification Controversy</vt:lpstr>
      <vt:lpstr>III. Ratification Controversy</vt:lpstr>
      <vt:lpstr>A. The Federalist Papers</vt:lpstr>
      <vt:lpstr>B. Battles in Virginia and New York</vt:lpstr>
      <vt:lpstr>B. Battles in Virginia and New York</vt:lpstr>
      <vt:lpstr>C. A Nation Rises</vt:lpstr>
      <vt:lpstr>Section Review – Chapter 4.3</vt:lpstr>
      <vt:lpstr>Section Review – Chapter 4.3</vt:lpstr>
      <vt:lpstr>Section Review – Chapter 4.3</vt:lpstr>
      <vt:lpstr>Section Review – Chapter 4.3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Constitutional Beginnings</dc:title>
  <dc:creator>Bowers, Hannah</dc:creator>
  <cp:lastModifiedBy>Sue</cp:lastModifiedBy>
  <cp:revision>7</cp:revision>
  <dcterms:created xsi:type="dcterms:W3CDTF">2020-06-12T17:11:20Z</dcterms:created>
  <dcterms:modified xsi:type="dcterms:W3CDTF">2023-09-11T17:40:35Z</dcterms:modified>
</cp:coreProperties>
</file>