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68" r:id="rId2"/>
  </p:sldMasterIdLst>
  <p:notesMasterIdLst>
    <p:notesMasterId r:id="rId102"/>
  </p:notesMasterIdLst>
  <p:sldIdLst>
    <p:sldId id="431" r:id="rId3"/>
    <p:sldId id="260" r:id="rId4"/>
    <p:sldId id="264" r:id="rId5"/>
    <p:sldId id="265" r:id="rId6"/>
    <p:sldId id="266" r:id="rId7"/>
    <p:sldId id="267" r:id="rId8"/>
    <p:sldId id="268" r:id="rId9"/>
    <p:sldId id="269" r:id="rId10"/>
    <p:sldId id="270" r:id="rId11"/>
    <p:sldId id="271" r:id="rId12"/>
    <p:sldId id="272" r:id="rId13"/>
    <p:sldId id="440" r:id="rId14"/>
    <p:sldId id="273" r:id="rId15"/>
    <p:sldId id="289" r:id="rId16"/>
    <p:sldId id="433" r:id="rId17"/>
    <p:sldId id="432" r:id="rId18"/>
    <p:sldId id="287" r:id="rId19"/>
    <p:sldId id="434" r:id="rId20"/>
    <p:sldId id="262" r:id="rId21"/>
    <p:sldId id="292" r:id="rId22"/>
    <p:sldId id="293" r:id="rId23"/>
    <p:sldId id="294" r:id="rId24"/>
    <p:sldId id="295" r:id="rId25"/>
    <p:sldId id="441" r:id="rId26"/>
    <p:sldId id="296" r:id="rId27"/>
    <p:sldId id="298" r:id="rId28"/>
    <p:sldId id="442" r:id="rId29"/>
    <p:sldId id="299" r:id="rId30"/>
    <p:sldId id="300" r:id="rId31"/>
    <p:sldId id="301" r:id="rId32"/>
    <p:sldId id="302" r:id="rId33"/>
    <p:sldId id="303" r:id="rId34"/>
    <p:sldId id="304" r:id="rId35"/>
    <p:sldId id="306" r:id="rId36"/>
    <p:sldId id="308" r:id="rId37"/>
    <p:sldId id="307" r:id="rId38"/>
    <p:sldId id="435" r:id="rId39"/>
    <p:sldId id="263" r:id="rId40"/>
    <p:sldId id="309" r:id="rId41"/>
    <p:sldId id="310" r:id="rId42"/>
    <p:sldId id="311" r:id="rId43"/>
    <p:sldId id="312" r:id="rId44"/>
    <p:sldId id="313" r:id="rId45"/>
    <p:sldId id="314" r:id="rId46"/>
    <p:sldId id="315" r:id="rId47"/>
    <p:sldId id="316" r:id="rId48"/>
    <p:sldId id="317" r:id="rId49"/>
    <p:sldId id="318" r:id="rId50"/>
    <p:sldId id="319" r:id="rId51"/>
    <p:sldId id="320" r:id="rId52"/>
    <p:sldId id="322" r:id="rId53"/>
    <p:sldId id="327" r:id="rId54"/>
    <p:sldId id="323" r:id="rId55"/>
    <p:sldId id="324" r:id="rId56"/>
    <p:sldId id="436" r:id="rId57"/>
    <p:sldId id="326" r:id="rId58"/>
    <p:sldId id="328" r:id="rId59"/>
    <p:sldId id="329" r:id="rId60"/>
    <p:sldId id="330" r:id="rId61"/>
    <p:sldId id="437" r:id="rId62"/>
    <p:sldId id="331" r:id="rId63"/>
    <p:sldId id="333" r:id="rId64"/>
    <p:sldId id="332" r:id="rId65"/>
    <p:sldId id="334" r:id="rId66"/>
    <p:sldId id="335" r:id="rId67"/>
    <p:sldId id="336" r:id="rId68"/>
    <p:sldId id="337" r:id="rId69"/>
    <p:sldId id="339" r:id="rId70"/>
    <p:sldId id="340" r:id="rId71"/>
    <p:sldId id="341" r:id="rId72"/>
    <p:sldId id="342" r:id="rId73"/>
    <p:sldId id="343" r:id="rId74"/>
    <p:sldId id="345" r:id="rId75"/>
    <p:sldId id="347" r:id="rId76"/>
    <p:sldId id="438" r:id="rId77"/>
    <p:sldId id="346" r:id="rId78"/>
    <p:sldId id="348" r:id="rId79"/>
    <p:sldId id="349" r:id="rId80"/>
    <p:sldId id="351" r:id="rId81"/>
    <p:sldId id="350" r:id="rId82"/>
    <p:sldId id="352" r:id="rId83"/>
    <p:sldId id="353" r:id="rId84"/>
    <p:sldId id="354" r:id="rId85"/>
    <p:sldId id="355" r:id="rId86"/>
    <p:sldId id="356" r:id="rId87"/>
    <p:sldId id="357" r:id="rId88"/>
    <p:sldId id="358" r:id="rId89"/>
    <p:sldId id="359" r:id="rId90"/>
    <p:sldId id="365" r:id="rId91"/>
    <p:sldId id="361" r:id="rId92"/>
    <p:sldId id="362" r:id="rId93"/>
    <p:sldId id="363" r:id="rId94"/>
    <p:sldId id="364" r:id="rId95"/>
    <p:sldId id="366" r:id="rId96"/>
    <p:sldId id="439" r:id="rId97"/>
    <p:sldId id="369" r:id="rId98"/>
    <p:sldId id="370" r:id="rId99"/>
    <p:sldId id="367" r:id="rId100"/>
    <p:sldId id="368"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Coffman" initials="DC" lastIdx="2" clrIdx="0">
    <p:extLst>
      <p:ext uri="{19B8F6BF-5375-455C-9EA6-DF929625EA0E}">
        <p15:presenceInfo xmlns:p15="http://schemas.microsoft.com/office/powerpoint/2012/main" userId="92be9d90e63f589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662" autoAdjust="0"/>
    <p:restoredTop sz="92238" autoAdjust="0"/>
  </p:normalViewPr>
  <p:slideViewPr>
    <p:cSldViewPr snapToGrid="0" showGuides="1">
      <p:cViewPr>
        <p:scale>
          <a:sx n="100" d="100"/>
          <a:sy n="100" d="100"/>
        </p:scale>
        <p:origin x="-990" y="-69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ableStyles" Target="tableStyle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A8FB-86E7-4B73-8683-5C72402EDCD7}"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68FC2-D8AD-42B7-A68E-A50B533245D2}" type="slidenum">
              <a:rPr lang="en-US" smtClean="0"/>
              <a:t>‹#›</a:t>
            </a:fld>
            <a:endParaRPr lang="en-US"/>
          </a:p>
        </p:txBody>
      </p:sp>
    </p:spTree>
    <p:extLst>
      <p:ext uri="{BB962C8B-B14F-4D97-AF65-F5344CB8AC3E}">
        <p14:creationId xmlns:p14="http://schemas.microsoft.com/office/powerpoint/2010/main" val="18335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ndex.php?sort=relevance&amp;search=US+senate+chamber&amp;title=Special:Search&amp;profile=advanced&amp;fulltext=1&amp;advancedSearch-current=%7b%7d&amp;ns0=1&amp;ns6=1&amp;ns12=1&amp;ns14=1&amp;ns100=1&amp;ns106=1&amp;searchToken=dfzca1qw688akn5adxt3fax9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ndex.php?sort=relevance&amp;search=US+senate+chamber&amp;title=Special:Search&amp;profile=advanced&amp;fulltext=1&amp;advancedSearch-current=%7b%7d&amp;ns0=1&amp;ns6=1&amp;ns12=1&amp;ns14=1&amp;ns100=1&amp;ns106=1&amp;searchToken=1k0cut6e28g7r1rgbx4mu2795#%2Fmedia%2FFile%3AUS_Senate_Session_Chamber.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splash.com/@vinayak_125?utm_source=unsplash&amp;utm_medium=referral&amp;utm_content=creditCopyText"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unsplash.com/photos/uX3r0OzFTIU" TargetMode="External"/><Relationship Id="rId4" Type="http://schemas.openxmlformats.org/officeDocument/2006/relationships/hyperlink" Target="https://unsplash.com/s/photos/constitution?utm_source=unsplash&amp;utm_medium=referral&amp;utm_content=creditCopyTex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fellowferdi?utm_source=unsplash&amp;utm_medium=referral&amp;utm_content=creditCopyText"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unsplash.com/photos/PeFk7fzxTdk" TargetMode="External"/><Relationship Id="rId4" Type="http://schemas.openxmlformats.org/officeDocument/2006/relationships/hyperlink" Target="https://unsplash.com/s/photos/liberty?utm_source=unsplash&amp;utm_medium=referral&amp;utm_content=creditCopyText"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plash.com/@twinsfisch?utm_source=unsplash&amp;utm_medium=referral&amp;utm_content=creditCopyText"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unsplash.com/photos/9aKn5vwKJ2Q" TargetMode="External"/><Relationship Id="rId4" Type="http://schemas.openxmlformats.org/officeDocument/2006/relationships/hyperlink" Target="https://unsplash.com/s/photos/patriotism?utm_source=unsplash&amp;utm_medium=referral&amp;utm_content=creditCopyText"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nsplash.com/@twinsfisch?utm_source=unsplash&amp;utm_medium=referral&amp;utm_content=creditCopyText"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unsplash.com/photos/9aKn5vwKJ2Q" TargetMode="External"/><Relationship Id="rId4" Type="http://schemas.openxmlformats.org/officeDocument/2006/relationships/hyperlink" Target="https://unsplash.com/s/photos/patriotism?utm_source=unsplash&amp;utm_medium=referral&amp;utm_content=creditCopyText"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claireandy?utm_source=unsplash&amp;utm_medium=referral&amp;utm_content=creditCopyText"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unsplash.com/photos/Vq__yk6faOI" TargetMode="External"/><Relationship Id="rId4" Type="http://schemas.openxmlformats.org/officeDocument/2006/relationships/hyperlink" Target="https://unsplash.com/s/photos/supreme-court?utm_source=unsplash&amp;utm_medium=referral&amp;utm_content=creditCopyText"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splash.com/@claireandy?utm_source=unsplash&amp;utm_medium=referral&amp;utm_content=creditCopyText"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unsplash.com/photos/Vq__yk6faOI" TargetMode="External"/><Relationship Id="rId4" Type="http://schemas.openxmlformats.org/officeDocument/2006/relationships/hyperlink" Target="https://unsplash.com/s/photos/supreme-court?utm_source=unsplash&amp;utm_medium=referral&amp;utm_content=creditCopyText"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users/wynpnt-868761/?utm_source=link-attribution&amp;utm_medium=referral&amp;utm_campaign=image&amp;utm_content=1486010"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pixabay.com/illustrations/constitution-4th-of-july-july-4th-1486010/" TargetMode="External"/><Relationship Id="rId4" Type="http://schemas.openxmlformats.org/officeDocument/2006/relationships/hyperlink" Target="https://pixabay.com/?utm_source=link-attribution&amp;utm_medium=referral&amp;utm_campaign=image&amp;utm_content=1486010"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xabay.com/users/janeb13-725943/?utm_source=link-attribution&amp;utm_medium=referral&amp;utm_campaign=image&amp;utm_content=1174489"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pixabay.com/photos/barack-obama-official-portrait-1174489/" TargetMode="External"/><Relationship Id="rId4" Type="http://schemas.openxmlformats.org/officeDocument/2006/relationships/hyperlink" Target="https://pixabay.com/?utm_source=link-attribution&amp;utm_medium=referral&amp;utm_campaign=image&amp;utm_content=11744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ixabay.com/users/272447-272447/?utm_source=link-attribution&amp;utm_medium=referral&amp;utm_campaign=image&amp;utm_content=396982"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pixabay.com/photos/president-john-f-kennedy-american-396982/" TargetMode="External"/><Relationship Id="rId4" Type="http://schemas.openxmlformats.org/officeDocument/2006/relationships/hyperlink" Target="https://pixabay.com/?utm_source=link-attribution&amp;utm_medium=referral&amp;utm_campaign=image&amp;utm_content=396982"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nsplash.com/@tingeyinjurylawfirm?utm_source=unsplash&amp;utm_medium=referral&amp;utm_content=creditCopyText"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unsplash.com/photos/S2rcAJbBxX0" TargetMode="External"/><Relationship Id="rId4" Type="http://schemas.openxmlformats.org/officeDocument/2006/relationships/hyperlink" Target="https://unsplash.com/s/photos/judge?utm_source=unsplash&amp;utm_medium=referral&amp;utm_content=creditCopyText"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nsplash.com/@mischievous_penguins?utm_source=unsplash&amp;utm_medium=referral&amp;utm_content=creditCopyText"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unsplash.com/photos/VWROahMpBGw" TargetMode="External"/><Relationship Id="rId4" Type="http://schemas.openxmlformats.org/officeDocument/2006/relationships/hyperlink" Target="https://unsplash.com/s/photos/lincoln-memorial?utm_source=unsplash&amp;utm_medium=referral&amp;utm_content=creditCopyText"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nsplash.com/@mischievous_penguins?utm_source=unsplash&amp;utm_medium=referral&amp;utm_content=creditCopyText"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unsplash.com/photos/VWROahMpBGw" TargetMode="External"/><Relationship Id="rId4" Type="http://schemas.openxmlformats.org/officeDocument/2006/relationships/hyperlink" Target="https://unsplash.com/s/photos/lincoln-memorial?utm_source=unsplash&amp;utm_medium=referral&amp;utm_content=creditCopyText"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nsplash.com/@sherihoo?utm_source=unsplash&amp;utm_medium=referral&amp;utm_content=creditCopyText"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unsplash.com/photos/pOR3_BLtGq4" TargetMode="External"/><Relationship Id="rId4" Type="http://schemas.openxmlformats.org/officeDocument/2006/relationships/hyperlink" Target="https://unsplash.com/s/photos/4th-of-july-parade?utm_source=unsplash&amp;utm_medium=referral&amp;utm_content=creditCopyText"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unsplash.com/@bostonpubliclibrary?utm_source=unsplash&amp;utm_medium=referral&amp;utm_content=creditCopyText"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unsplash.com/photos/o_ez64ErEbQ" TargetMode="External"/><Relationship Id="rId4" Type="http://schemas.openxmlformats.org/officeDocument/2006/relationships/hyperlink" Target="https://unsplash.com/s/photos/liberty?utm_source=unsplash&amp;utm_medium=referral&amp;utm_content=creditCopyText"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ixabay.com/users/lynn0101-8308820/?utm_source=link-attribution&amp;utm_medium=referral&amp;utm_campaign=image&amp;utm_content=3212015"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pixabay.com/photos/paper-document-old-writing-vintage-3212015/" TargetMode="External"/><Relationship Id="rId4" Type="http://schemas.openxmlformats.org/officeDocument/2006/relationships/hyperlink" Target="https://pixabay.com/?utm_source=link-attribution&amp;utm_medium=referral&amp;utm_campaign=image&amp;utm_content=3212015"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aaronburden?utm_source=unsplash&amp;utm_medium=referral&amp;utm_content=creditCopyText"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unsplash.com/photos/Ncn1jiEe-Wc" TargetMode="External"/><Relationship Id="rId4" Type="http://schemas.openxmlformats.org/officeDocument/2006/relationships/hyperlink" Target="https://unsplash.com/s/photos/christian?utm_source=unsplash&amp;utm_medium=referral&amp;utm_content=creditCopyText"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aaronburden?utm_source=unsplash&amp;utm_medium=referral&amp;utm_content=creditCopyText"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unsplash.com/photos/Ncn1jiEe-Wc" TargetMode="External"/><Relationship Id="rId4" Type="http://schemas.openxmlformats.org/officeDocument/2006/relationships/hyperlink" Target="https://unsplash.com/s/photos/christian?utm_source=unsplash&amp;utm_medium=referral&amp;utm_content=creditCopyText"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ndex.php?sort=relevance&amp;search=us+constitution&amp;title=Special:Search&amp;profile=advanced&amp;fulltext=1&amp;advancedSearch-current=%7b%7d&amp;ns0=1&amp;ns6=1&amp;ns12=1&amp;ns14=1&amp;ns100=1&amp;ns106=1&amp;searchToken=2lezmkb5myrucey9x1lixcjgi#%2Fmedia%2FFile%3AConstitution_of_the_United_States%2C_page_1.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christinhumephoto?utm_source=unsplash&amp;utm_medium=referral&amp;utm_content=creditCopyText"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unsplash.com/photos/Hcfwew744z4" TargetMode="External"/><Relationship Id="rId4" Type="http://schemas.openxmlformats.org/officeDocument/2006/relationships/hyperlink" Target="https://unsplash.com/s/photos/study?utm_source=unsplash&amp;utm_medium=referral&amp;utm_content=creditCopyTex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splash.com/@cameramandan83?utm_source=unsplash&amp;utm_medium=referral&amp;utm_content=creditCopyText"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unsplash.com/photos/4OYPIAKuM3k" TargetMode="External"/><Relationship Id="rId4" Type="http://schemas.openxmlformats.org/officeDocument/2006/relationships/hyperlink" Target="https://unsplash.com/s/photos/capitol?utm_source=unsplash&amp;utm_medium=referral&amp;utm_content=creditCopyText"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users/272447-272447/?utm_source=link-attribution&amp;utm_medium=referral&amp;utm_campaign=image&amp;utm_content=2228305"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pixabay.com/photos/monument-mountain-mount-rushmore-2228305/" TargetMode="External"/><Relationship Id="rId4" Type="http://schemas.openxmlformats.org/officeDocument/2006/relationships/hyperlink" Target="https://pixabay.com/?utm_source=link-attribution&amp;utm_medium=referral&amp;utm_campaign=image&amp;utm_content=2228305"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ndex.php?sort=relevance&amp;search=bill+of+rights&amp;title=Special:Search&amp;profile=advanced&amp;fulltext=1&amp;advancedSearch-current=%7b%7d&amp;ns0=1&amp;ns6=1&amp;ns12=1&amp;ns14=1&amp;ns100=1&amp;ns106=1&amp;searchToken=aofbcy0xek7f45g3fjzs9yog8#%2Fmedia%2FFile%3ABill_of_Rights_Pg1of1_AC.p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WIN-Initiative/Stone/Getty Images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FC3FA-137B-44D8-847C-0050ED1519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2927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Public Domain, https://commons.wikimedia.org/w/index.php?curid=842514</a:t>
            </a:r>
          </a:p>
          <a:p>
            <a:r>
              <a:rPr lang="en-US" dirty="0">
                <a:hlinkClick r:id="rId3"/>
              </a:rPr>
              <a:t>https://commons.wikimedia.org/w/index.php?sort=relevance&amp;search=US+senate+chamber&amp;title=Special:Search&amp;profile=advanced&amp;fulltext=1&amp;advancedSearch-current=%7B%7D&amp;ns0=1&amp;ns6=1&amp;ns12=1&amp;ns14=1&amp;ns100=1&amp;ns106=1&amp;searchToken=dfzca1qw688akn5adxt3fax94</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a:t>
            </a:fld>
            <a:endParaRPr lang="en-US"/>
          </a:p>
        </p:txBody>
      </p:sp>
    </p:spTree>
    <p:extLst>
      <p:ext uri="{BB962C8B-B14F-4D97-AF65-F5344CB8AC3E}">
        <p14:creationId xmlns:p14="http://schemas.microsoft.com/office/powerpoint/2010/main" val="1443396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Transferred from </a:t>
            </a:r>
            <a:r>
              <a:rPr lang="en-US" dirty="0" err="1"/>
              <a:t>en.wikipedia</a:t>
            </a:r>
            <a:r>
              <a:rPr lang="en-US" dirty="0"/>
              <a:t> to Commons. Transfer was stated to be made by User:pmax7., Public Domain, https://commons.wikimedia.org/w/index.php?curid=3350777</a:t>
            </a:r>
          </a:p>
          <a:p>
            <a:r>
              <a:rPr lang="en-US" dirty="0">
                <a:hlinkClick r:id="rId3"/>
              </a:rPr>
              <a:t>https://commons.wikimedia.org/w/index.php?sort=relevance&amp;search=US+senate+chamber&amp;title=Special:Search&amp;profile=advanced&amp;fulltext=1&amp;advancedSearch-current=%7B%7D&amp;ns0=1&amp;ns6=1&amp;ns12=1&amp;ns14=1&amp;ns100=1&amp;ns106=1&amp;searchToken=1k0cut6e28g7r1rgbx4mu2795#%2Fmedia%2FFile%3AUS_Senate_Session_Chamber.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a:t>
            </a:fld>
            <a:endParaRPr lang="en-US"/>
          </a:p>
        </p:txBody>
      </p:sp>
    </p:spTree>
    <p:extLst>
      <p:ext uri="{BB962C8B-B14F-4D97-AF65-F5344CB8AC3E}">
        <p14:creationId xmlns:p14="http://schemas.microsoft.com/office/powerpoint/2010/main" val="637454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12</a:t>
            </a:fld>
            <a:endParaRPr lang="en-US"/>
          </a:p>
        </p:txBody>
      </p:sp>
    </p:spTree>
    <p:extLst>
      <p:ext uri="{BB962C8B-B14F-4D97-AF65-F5344CB8AC3E}">
        <p14:creationId xmlns:p14="http://schemas.microsoft.com/office/powerpoint/2010/main" val="2273396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Vinayak Sharma</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https://unsplash.com/photos/uX3r0OzFTIU</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13</a:t>
            </a:fld>
            <a:endParaRPr lang="en-US"/>
          </a:p>
        </p:txBody>
      </p:sp>
    </p:spTree>
    <p:extLst>
      <p:ext uri="{BB962C8B-B14F-4D97-AF65-F5344CB8AC3E}">
        <p14:creationId xmlns:p14="http://schemas.microsoft.com/office/powerpoint/2010/main" val="2357065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Ferdinand </a:t>
            </a:r>
            <a:r>
              <a:rPr lang="en-US" sz="1200" b="0" i="0" kern="1200" dirty="0" err="1">
                <a:solidFill>
                  <a:schemeClr val="tx1"/>
                </a:solidFill>
                <a:effectLst/>
                <a:latin typeface="+mn-lt"/>
                <a:ea typeface="+mn-ea"/>
                <a:cs typeface="+mn-cs"/>
                <a:hlinkClick r:id="rId3"/>
              </a:rPr>
              <a:t>Stöhr</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https://unsplash.com/photos/PeFk7fzxTdk</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19</a:t>
            </a:fld>
            <a:endParaRPr lang="en-US"/>
          </a:p>
        </p:txBody>
      </p:sp>
    </p:spTree>
    <p:extLst>
      <p:ext uri="{BB962C8B-B14F-4D97-AF65-F5344CB8AC3E}">
        <p14:creationId xmlns:p14="http://schemas.microsoft.com/office/powerpoint/2010/main" val="3327472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twinsfisch</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https://unsplash.com/photos/9aKn5vwKJ2Q</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20</a:t>
            </a:fld>
            <a:endParaRPr lang="en-US"/>
          </a:p>
        </p:txBody>
      </p:sp>
    </p:spTree>
    <p:extLst>
      <p:ext uri="{BB962C8B-B14F-4D97-AF65-F5344CB8AC3E}">
        <p14:creationId xmlns:p14="http://schemas.microsoft.com/office/powerpoint/2010/main" val="2876911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twinsfisch</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https://unsplash.com/photos/9aKn5vwKJ2Q</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21</a:t>
            </a:fld>
            <a:endParaRPr lang="en-US"/>
          </a:p>
        </p:txBody>
      </p:sp>
    </p:spTree>
    <p:extLst>
      <p:ext uri="{BB962C8B-B14F-4D97-AF65-F5344CB8AC3E}">
        <p14:creationId xmlns:p14="http://schemas.microsoft.com/office/powerpoint/2010/main" val="684717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Claire Anderson</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https://unsplash.com/photos/Vq__yk6faOI</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22</a:t>
            </a:fld>
            <a:endParaRPr lang="en-US"/>
          </a:p>
        </p:txBody>
      </p:sp>
    </p:spTree>
    <p:extLst>
      <p:ext uri="{BB962C8B-B14F-4D97-AF65-F5344CB8AC3E}">
        <p14:creationId xmlns:p14="http://schemas.microsoft.com/office/powerpoint/2010/main" val="2874761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Claire Anderson</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https://unsplash.com/photos/Vq__yk6faOI</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23</a:t>
            </a:fld>
            <a:endParaRPr lang="en-US"/>
          </a:p>
        </p:txBody>
      </p:sp>
    </p:spTree>
    <p:extLst>
      <p:ext uri="{BB962C8B-B14F-4D97-AF65-F5344CB8AC3E}">
        <p14:creationId xmlns:p14="http://schemas.microsoft.com/office/powerpoint/2010/main" val="1636050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24</a:t>
            </a:fld>
            <a:endParaRPr lang="en-US"/>
          </a:p>
        </p:txBody>
      </p:sp>
    </p:spTree>
    <p:extLst>
      <p:ext uri="{BB962C8B-B14F-4D97-AF65-F5344CB8AC3E}">
        <p14:creationId xmlns:p14="http://schemas.microsoft.com/office/powerpoint/2010/main" val="4028401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Wynn </a:t>
            </a:r>
            <a:r>
              <a:rPr lang="en-US" sz="1200" b="0" i="0" u="sng" kern="1200" dirty="0" err="1">
                <a:solidFill>
                  <a:schemeClr val="tx1"/>
                </a:solidFill>
                <a:effectLst/>
                <a:latin typeface="+mn-lt"/>
                <a:ea typeface="+mn-ea"/>
                <a:cs typeface="+mn-cs"/>
                <a:hlinkClick r:id="rId3"/>
              </a:rPr>
              <a:t>Pointaux</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https://pixabay.com/illustrations/constitution-4th-of-july-july-4th-1486010/</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a:t>
            </a:fld>
            <a:endParaRPr lang="en-US"/>
          </a:p>
        </p:txBody>
      </p:sp>
    </p:spTree>
    <p:extLst>
      <p:ext uri="{BB962C8B-B14F-4D97-AF65-F5344CB8AC3E}">
        <p14:creationId xmlns:p14="http://schemas.microsoft.com/office/powerpoint/2010/main" val="2521964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Welcome to all and thank you for your visit ! </a:t>
            </a:r>
            <a:r>
              <a:rPr lang="ja-JP" altLang="en-US" sz="1200" b="0" i="0" u="sng" kern="1200" dirty="0">
                <a:solidFill>
                  <a:schemeClr val="tx1"/>
                </a:solidFill>
                <a:effectLst/>
                <a:latin typeface="+mn-lt"/>
                <a:ea typeface="+mn-ea"/>
                <a:cs typeface="+mn-cs"/>
                <a:hlinkClick r:id="rId3"/>
              </a:rPr>
              <a:t>ツ</a:t>
            </a:r>
            <a:r>
              <a:rPr lang="ja-JP" alt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https://pixabay.com/photos/barack-obama-official-portrait-1174489/</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25</a:t>
            </a:fld>
            <a:endParaRPr lang="en-US"/>
          </a:p>
        </p:txBody>
      </p:sp>
    </p:spTree>
    <p:extLst>
      <p:ext uri="{BB962C8B-B14F-4D97-AF65-F5344CB8AC3E}">
        <p14:creationId xmlns:p14="http://schemas.microsoft.com/office/powerpoint/2010/main" val="17819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272447</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https://pixabay.com/photos/president-john-f-kennedy-american-396982/</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26</a:t>
            </a:fld>
            <a:endParaRPr lang="en-US"/>
          </a:p>
        </p:txBody>
      </p:sp>
    </p:spTree>
    <p:extLst>
      <p:ext uri="{BB962C8B-B14F-4D97-AF65-F5344CB8AC3E}">
        <p14:creationId xmlns:p14="http://schemas.microsoft.com/office/powerpoint/2010/main" val="936082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27</a:t>
            </a:fld>
            <a:endParaRPr lang="en-US"/>
          </a:p>
        </p:txBody>
      </p:sp>
    </p:spTree>
    <p:extLst>
      <p:ext uri="{BB962C8B-B14F-4D97-AF65-F5344CB8AC3E}">
        <p14:creationId xmlns:p14="http://schemas.microsoft.com/office/powerpoint/2010/main" val="3927114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Tingey Injury Law Firm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https://unsplash.com/photos/S2rcAJbBxX0</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28</a:t>
            </a:fld>
            <a:endParaRPr lang="en-US"/>
          </a:p>
        </p:txBody>
      </p:sp>
    </p:spTree>
    <p:extLst>
      <p:ext uri="{BB962C8B-B14F-4D97-AF65-F5344CB8AC3E}">
        <p14:creationId xmlns:p14="http://schemas.microsoft.com/office/powerpoint/2010/main" val="828916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Casey Horner</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https://unsplash.com/photos/VWROahMpBGw</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29</a:t>
            </a:fld>
            <a:endParaRPr lang="en-US"/>
          </a:p>
        </p:txBody>
      </p:sp>
    </p:spTree>
    <p:extLst>
      <p:ext uri="{BB962C8B-B14F-4D97-AF65-F5344CB8AC3E}">
        <p14:creationId xmlns:p14="http://schemas.microsoft.com/office/powerpoint/2010/main" val="1584282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Casey Horner</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https://unsplash.com/photos/VWROahMpBGw</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30</a:t>
            </a:fld>
            <a:endParaRPr lang="en-US"/>
          </a:p>
        </p:txBody>
      </p:sp>
    </p:spTree>
    <p:extLst>
      <p:ext uri="{BB962C8B-B14F-4D97-AF65-F5344CB8AC3E}">
        <p14:creationId xmlns:p14="http://schemas.microsoft.com/office/powerpoint/2010/main" val="2515861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Sheri Hooley</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https://unsplash.com/photos/pOR3_BLtGq4</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31</a:t>
            </a:fld>
            <a:endParaRPr lang="en-US"/>
          </a:p>
        </p:txBody>
      </p:sp>
    </p:spTree>
    <p:extLst>
      <p:ext uri="{BB962C8B-B14F-4D97-AF65-F5344CB8AC3E}">
        <p14:creationId xmlns:p14="http://schemas.microsoft.com/office/powerpoint/2010/main" val="2978809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Boston Public Library</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https://unsplash.com/photos/o_ez64ErEbQ</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32</a:t>
            </a:fld>
            <a:endParaRPr lang="en-US"/>
          </a:p>
        </p:txBody>
      </p:sp>
    </p:spTree>
    <p:extLst>
      <p:ext uri="{BB962C8B-B14F-4D97-AF65-F5344CB8AC3E}">
        <p14:creationId xmlns:p14="http://schemas.microsoft.com/office/powerpoint/2010/main" val="158149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Lynn </a:t>
            </a:r>
            <a:r>
              <a:rPr lang="en-US" sz="1200" b="0" i="0" u="sng" kern="1200" dirty="0" err="1">
                <a:solidFill>
                  <a:schemeClr val="tx1"/>
                </a:solidFill>
                <a:effectLst/>
                <a:latin typeface="+mn-lt"/>
                <a:ea typeface="+mn-ea"/>
                <a:cs typeface="+mn-cs"/>
                <a:hlinkClick r:id="rId3"/>
              </a:rPr>
              <a:t>Melchiori</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https://pixabay.com/photos/paper-document-old-writing-vintage-3212015/</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38</a:t>
            </a:fld>
            <a:endParaRPr lang="en-US"/>
          </a:p>
        </p:txBody>
      </p:sp>
    </p:spTree>
    <p:extLst>
      <p:ext uri="{BB962C8B-B14F-4D97-AF65-F5344CB8AC3E}">
        <p14:creationId xmlns:p14="http://schemas.microsoft.com/office/powerpoint/2010/main" val="4287901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574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Aaron Burden</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https://unsplash.com/photos/Ncn1jiEe-Wc</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a:t>
            </a:fld>
            <a:endParaRPr lang="en-US"/>
          </a:p>
        </p:txBody>
      </p:sp>
    </p:spTree>
    <p:extLst>
      <p:ext uri="{BB962C8B-B14F-4D97-AF65-F5344CB8AC3E}">
        <p14:creationId xmlns:p14="http://schemas.microsoft.com/office/powerpoint/2010/main" val="2575294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458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29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Aaron Burden</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https://unsplash.com/photos/Ncn1jiEe-Wc</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a:t>
            </a:fld>
            <a:endParaRPr lang="en-US"/>
          </a:p>
        </p:txBody>
      </p:sp>
    </p:spTree>
    <p:extLst>
      <p:ext uri="{BB962C8B-B14F-4D97-AF65-F5344CB8AC3E}">
        <p14:creationId xmlns:p14="http://schemas.microsoft.com/office/powerpoint/2010/main" val="4101453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Constitutional Convention - U.S. National Archives and Records Administration, Public Domain, https://commons.wikimedia.org/w/index.php?curid=15795309</a:t>
            </a:r>
          </a:p>
          <a:p>
            <a:r>
              <a:rPr lang="en-US" dirty="0">
                <a:hlinkClick r:id="rId3"/>
              </a:rPr>
              <a:t>https://commons.wikimedia.org/w/index.php?sort=relevance&amp;search=us+constitution&amp;title=Special:Search&amp;profile=advanced&amp;fulltext=1&amp;advancedSearch-current=%7B%7D&amp;ns0=1&amp;ns6=1&amp;ns12=1&amp;ns14=1&amp;ns100=1&amp;ns106=1&amp;searchToken=2lezmkb5myrucey9x1lixcjgi#%2Fmedia%2FFile%3AConstitution_of_the_United_States%2C_page_1.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a:t>
            </a:fld>
            <a:endParaRPr lang="en-US"/>
          </a:p>
        </p:txBody>
      </p:sp>
    </p:spTree>
    <p:extLst>
      <p:ext uri="{BB962C8B-B14F-4D97-AF65-F5344CB8AC3E}">
        <p14:creationId xmlns:p14="http://schemas.microsoft.com/office/powerpoint/2010/main" val="1174818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Christin Hume</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https://unsplash.com/photos/Hcfwew744z4</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a:t>
            </a:fld>
            <a:endParaRPr lang="en-US"/>
          </a:p>
        </p:txBody>
      </p:sp>
    </p:spTree>
    <p:extLst>
      <p:ext uri="{BB962C8B-B14F-4D97-AF65-F5344CB8AC3E}">
        <p14:creationId xmlns:p14="http://schemas.microsoft.com/office/powerpoint/2010/main" val="3278339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Dan Dennis</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https://unsplash.com/photos/4OYPIAKuM3k</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a:t>
            </a:fld>
            <a:endParaRPr lang="en-US"/>
          </a:p>
        </p:txBody>
      </p:sp>
    </p:spTree>
    <p:extLst>
      <p:ext uri="{BB962C8B-B14F-4D97-AF65-F5344CB8AC3E}">
        <p14:creationId xmlns:p14="http://schemas.microsoft.com/office/powerpoint/2010/main" val="3544880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272447</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https://pixabay.com/photos/monument-mountain-mount-rushmore-2228305/</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8</a:t>
            </a:fld>
            <a:endParaRPr lang="en-US"/>
          </a:p>
        </p:txBody>
      </p:sp>
    </p:spTree>
    <p:extLst>
      <p:ext uri="{BB962C8B-B14F-4D97-AF65-F5344CB8AC3E}">
        <p14:creationId xmlns:p14="http://schemas.microsoft.com/office/powerpoint/2010/main" val="3097519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Public Domain, https://commons.wikimedia.org/w/index.php?curid=661313</a:t>
            </a:r>
          </a:p>
          <a:p>
            <a:r>
              <a:rPr lang="en-US" dirty="0">
                <a:hlinkClick r:id="rId3"/>
              </a:rPr>
              <a:t>https://commons.wikimedia.org/w/index.php?sort=relevance&amp;search=bill+of+rights&amp;title=Special:Search&amp;profile=advanced&amp;fulltext=1&amp;advancedSearch-current=%7B%7D&amp;ns0=1&amp;ns6=1&amp;ns12=1&amp;ns14=1&amp;ns100=1&amp;ns106=1&amp;searchToken=aofbcy0xek7f45g3fjzs9yog8#%2Fmedia%2FFile%3ABill_of_Rights_Pg1of1_AC.pn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a:t>
            </a:fld>
            <a:endParaRPr lang="en-US"/>
          </a:p>
        </p:txBody>
      </p:sp>
    </p:spTree>
    <p:extLst>
      <p:ext uri="{BB962C8B-B14F-4D97-AF65-F5344CB8AC3E}">
        <p14:creationId xmlns:p14="http://schemas.microsoft.com/office/powerpoint/2010/main" val="2925045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72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10982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52695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67191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65224" y="3587757"/>
            <a:ext cx="5960117" cy="1830674"/>
          </a:xfrm>
        </p:spPr>
        <p:txBody>
          <a:bodyPr anchor="b">
            <a:noAutofit/>
          </a:bodyPr>
          <a:lstStyle>
            <a:lvl1pPr algn="ctr">
              <a:defRPr sz="4166">
                <a:solidFill>
                  <a:schemeClr val="tx1">
                    <a:lumMod val="85000"/>
                    <a:lumOff val="15000"/>
                  </a:schemeClr>
                </a:solidFill>
              </a:defRPr>
            </a:lvl1pPr>
          </a:lstStyle>
          <a:p>
            <a:r>
              <a:rPr lang="en-US" dirty="0"/>
              <a:t>Chapter xx</a:t>
            </a:r>
          </a:p>
        </p:txBody>
      </p:sp>
      <p:sp>
        <p:nvSpPr>
          <p:cNvPr id="3" name="Subtitle 2"/>
          <p:cNvSpPr>
            <a:spLocks noGrp="1"/>
          </p:cNvSpPr>
          <p:nvPr>
            <p:ph type="subTitle" idx="1" hasCustomPrompt="1"/>
          </p:nvPr>
        </p:nvSpPr>
        <p:spPr>
          <a:xfrm>
            <a:off x="5365224" y="5418431"/>
            <a:ext cx="5960117" cy="938490"/>
          </a:xfrm>
        </p:spPr>
        <p:txBody>
          <a:bodyPr/>
          <a:lstStyle>
            <a:lvl1pPr marL="0" indent="0" algn="ctr">
              <a:buNone/>
              <a:defRPr sz="2500">
                <a:solidFill>
                  <a:schemeClr val="tx1">
                    <a:lumMod val="85000"/>
                    <a:lumOff val="15000"/>
                  </a:schemeClr>
                </a:solidFill>
              </a:defRPr>
            </a:lvl1pPr>
            <a:lvl2pPr marL="476220" indent="0" algn="ctr">
              <a:buNone/>
              <a:defRPr sz="2083"/>
            </a:lvl2pPr>
            <a:lvl3pPr marL="952439" indent="0" algn="ctr">
              <a:buNone/>
              <a:defRPr sz="1875"/>
            </a:lvl3pPr>
            <a:lvl4pPr marL="1428659" indent="0" algn="ctr">
              <a:buNone/>
              <a:defRPr sz="1667"/>
            </a:lvl4pPr>
            <a:lvl5pPr marL="1904878" indent="0" algn="ctr">
              <a:buNone/>
              <a:defRPr sz="1667"/>
            </a:lvl5pPr>
            <a:lvl6pPr marL="2381098" indent="0" algn="ctr">
              <a:buNone/>
              <a:defRPr sz="1667"/>
            </a:lvl6pPr>
            <a:lvl7pPr marL="2857317" indent="0" algn="ctr">
              <a:buNone/>
              <a:defRPr sz="1667"/>
            </a:lvl7pPr>
            <a:lvl8pPr marL="3333537" indent="0" algn="ctr">
              <a:buNone/>
              <a:defRPr sz="1667"/>
            </a:lvl8pPr>
            <a:lvl9pPr marL="3809756" indent="0" algn="ctr">
              <a:buNone/>
              <a:defRPr sz="1667"/>
            </a:lvl9pPr>
          </a:lstStyle>
          <a:p>
            <a:r>
              <a:rPr lang="en-US" dirty="0"/>
              <a:t>Subtitle/Lesson xxx</a:t>
            </a:r>
          </a:p>
        </p:txBody>
      </p:sp>
      <p:sp>
        <p:nvSpPr>
          <p:cNvPr id="4" name="Date Placeholder 3"/>
          <p:cNvSpPr>
            <a:spLocks noGrp="1"/>
          </p:cNvSpPr>
          <p:nvPr>
            <p:ph type="dt" sz="half" idx="10"/>
          </p:nvPr>
        </p:nvSpPr>
        <p:spPr/>
        <p:txBody>
          <a:bodyPr/>
          <a:lstStyle/>
          <a:p>
            <a:fld id="{7BBCF770-B3AB-4BA0-ABF1-93BA85E8F71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24861860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685" y="1206392"/>
            <a:ext cx="10508632" cy="2852677"/>
          </a:xfrm>
        </p:spPr>
        <p:txBody>
          <a:bodyPr anchor="b">
            <a:normAutofit/>
          </a:bodyPr>
          <a:lstStyle>
            <a:lvl1pPr>
              <a:defRPr sz="5000"/>
            </a:lvl1pPr>
          </a:lstStyle>
          <a:p>
            <a:r>
              <a:rPr lang="en-US" dirty="0"/>
              <a:t>Section Title</a:t>
            </a:r>
          </a:p>
        </p:txBody>
      </p:sp>
      <p:sp>
        <p:nvSpPr>
          <p:cNvPr id="3" name="Text Placeholder 2"/>
          <p:cNvSpPr>
            <a:spLocks noGrp="1"/>
          </p:cNvSpPr>
          <p:nvPr>
            <p:ph type="body" idx="1" hasCustomPrompt="1"/>
          </p:nvPr>
        </p:nvSpPr>
        <p:spPr>
          <a:xfrm>
            <a:off x="841684" y="4085529"/>
            <a:ext cx="10508633" cy="1499928"/>
          </a:xfrm>
        </p:spPr>
        <p:txBody>
          <a:bodyPr/>
          <a:lstStyle>
            <a:lvl1pPr marL="0" indent="0">
              <a:buNone/>
              <a:defRPr sz="2500">
                <a:solidFill>
                  <a:schemeClr val="tx1">
                    <a:tint val="75000"/>
                  </a:schemeClr>
                </a:solidFill>
              </a:defRPr>
            </a:lvl1pPr>
            <a:lvl2pPr marL="476220" indent="0">
              <a:buNone/>
              <a:defRPr sz="2083">
                <a:solidFill>
                  <a:schemeClr val="tx1">
                    <a:tint val="75000"/>
                  </a:schemeClr>
                </a:solidFill>
              </a:defRPr>
            </a:lvl2pPr>
            <a:lvl3pPr marL="952439" indent="0">
              <a:buNone/>
              <a:defRPr sz="1875">
                <a:solidFill>
                  <a:schemeClr val="tx1">
                    <a:tint val="75000"/>
                  </a:schemeClr>
                </a:solidFill>
              </a:defRPr>
            </a:lvl3pPr>
            <a:lvl4pPr marL="1428659" indent="0">
              <a:buNone/>
              <a:defRPr sz="1667">
                <a:solidFill>
                  <a:schemeClr val="tx1">
                    <a:tint val="75000"/>
                  </a:schemeClr>
                </a:solidFill>
              </a:defRPr>
            </a:lvl4pPr>
            <a:lvl5pPr marL="1904878" indent="0">
              <a:buNone/>
              <a:defRPr sz="1667">
                <a:solidFill>
                  <a:schemeClr val="tx1">
                    <a:tint val="75000"/>
                  </a:schemeClr>
                </a:solidFill>
              </a:defRPr>
            </a:lvl5pPr>
            <a:lvl6pPr marL="2381098" indent="0">
              <a:buNone/>
              <a:defRPr sz="1667">
                <a:solidFill>
                  <a:schemeClr val="tx1">
                    <a:tint val="75000"/>
                  </a:schemeClr>
                </a:solidFill>
              </a:defRPr>
            </a:lvl6pPr>
            <a:lvl7pPr marL="2857317" indent="0">
              <a:buNone/>
              <a:defRPr sz="1667">
                <a:solidFill>
                  <a:schemeClr val="tx1">
                    <a:tint val="75000"/>
                  </a:schemeClr>
                </a:solidFill>
              </a:defRPr>
            </a:lvl7pPr>
            <a:lvl8pPr marL="3333537" indent="0">
              <a:buNone/>
              <a:defRPr sz="1667">
                <a:solidFill>
                  <a:schemeClr val="tx1">
                    <a:tint val="75000"/>
                  </a:schemeClr>
                </a:solidFill>
              </a:defRPr>
            </a:lvl8pPr>
            <a:lvl9pPr marL="3809756" indent="0">
              <a:buNone/>
              <a:defRPr sz="1667">
                <a:solidFill>
                  <a:schemeClr val="tx1">
                    <a:tint val="75000"/>
                  </a:schemeClr>
                </a:solidFill>
              </a:defRPr>
            </a:lvl9pPr>
          </a:lstStyle>
          <a:p>
            <a:pPr lvl="0"/>
            <a:r>
              <a:rPr lang="en-US" dirty="0"/>
              <a:t>Subtitle</a:t>
            </a:r>
          </a:p>
        </p:txBody>
      </p:sp>
      <p:sp>
        <p:nvSpPr>
          <p:cNvPr id="4" name="Date Placeholder 3"/>
          <p:cNvSpPr>
            <a:spLocks noGrp="1"/>
          </p:cNvSpPr>
          <p:nvPr>
            <p:ph type="dt" sz="half" idx="10"/>
          </p:nvPr>
        </p:nvSpPr>
        <p:spPr/>
        <p:txBody>
          <a:bodyPr/>
          <a:lstStyle/>
          <a:p>
            <a:fld id="{7BBCF770-B3AB-4BA0-ABF1-93BA85E8F71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63359584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80764886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76" y="1825714"/>
            <a:ext cx="5177424"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546" y="1825714"/>
            <a:ext cx="5179078"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CF770-B3AB-4BA0-ABF1-93BA85E8F711}"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79718304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0" y="365474"/>
            <a:ext cx="10515249" cy="1324634"/>
          </a:xfrm>
        </p:spPr>
        <p:txBody>
          <a:bodyPr/>
          <a:lstStyle/>
          <a:p>
            <a:r>
              <a:rPr lang="en-US"/>
              <a:t>Click to edit Master title style</a:t>
            </a:r>
          </a:p>
        </p:txBody>
      </p:sp>
      <p:sp>
        <p:nvSpPr>
          <p:cNvPr id="3" name="Text Placeholder 2"/>
          <p:cNvSpPr>
            <a:spLocks noGrp="1"/>
          </p:cNvSpPr>
          <p:nvPr>
            <p:ph type="body" idx="1"/>
          </p:nvPr>
        </p:nvSpPr>
        <p:spPr>
          <a:xfrm>
            <a:off x="840030" y="1681840"/>
            <a:ext cx="5157582"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4" name="Content Placeholder 3"/>
          <p:cNvSpPr>
            <a:spLocks noGrp="1"/>
          </p:cNvSpPr>
          <p:nvPr>
            <p:ph sz="half" idx="2"/>
          </p:nvPr>
        </p:nvSpPr>
        <p:spPr>
          <a:xfrm>
            <a:off x="840030" y="2505395"/>
            <a:ext cx="5157582"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93" y="1681840"/>
            <a:ext cx="5182385"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6" name="Content Placeholder 5"/>
          <p:cNvSpPr>
            <a:spLocks noGrp="1"/>
          </p:cNvSpPr>
          <p:nvPr>
            <p:ph sz="quarter" idx="4"/>
          </p:nvPr>
        </p:nvSpPr>
        <p:spPr>
          <a:xfrm>
            <a:off x="6172893" y="2505395"/>
            <a:ext cx="5182385"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CF770-B3AB-4BA0-ABF1-93BA85E8F711}" type="datetimeFigureOut">
              <a:rPr lang="en-US" smtClean="0"/>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47960073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CF770-B3AB-4BA0-ABF1-93BA85E8F711}" type="datetimeFigureOut">
              <a:rPr lang="en-US" smtClean="0"/>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9602547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CF770-B3AB-4BA0-ABF1-93BA85E8F711}" type="datetimeFigureOut">
              <a:rPr lang="en-US" smtClean="0"/>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16107447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Content Placeholder 2"/>
          <p:cNvSpPr>
            <a:spLocks noGrp="1"/>
          </p:cNvSpPr>
          <p:nvPr>
            <p:ph idx="1"/>
          </p:nvPr>
        </p:nvSpPr>
        <p:spPr>
          <a:xfrm>
            <a:off x="5182385" y="987275"/>
            <a:ext cx="6172893" cy="4873528"/>
          </a:xfrm>
        </p:spPr>
        <p:txBody>
          <a:bodyPr/>
          <a:lstStyle>
            <a:lvl1pPr>
              <a:defRPr sz="3333"/>
            </a:lvl1pPr>
            <a:lvl2pPr>
              <a:defRPr sz="2916"/>
            </a:lvl2pPr>
            <a:lvl3pPr>
              <a:defRPr sz="2500"/>
            </a:lvl3pPr>
            <a:lvl4pPr>
              <a:defRPr sz="2083"/>
            </a:lvl4pPr>
            <a:lvl5pPr>
              <a:defRPr sz="2083"/>
            </a:lvl5pPr>
            <a:lvl6pPr>
              <a:defRPr sz="2083"/>
            </a:lvl6pPr>
            <a:lvl7pPr>
              <a:defRPr sz="2083"/>
            </a:lvl7pPr>
            <a:lvl8pPr>
              <a:defRPr sz="2083"/>
            </a:lvl8pPr>
            <a:lvl9pPr>
              <a:defRPr sz="208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33123088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marL="685800" indent="-228600">
              <a:buFont typeface="Courier New" panose="02070309020205020404" pitchFamily="49" charset="0"/>
              <a:buChar char="o"/>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975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Picture Placeholder 2"/>
          <p:cNvSpPr>
            <a:spLocks noGrp="1"/>
          </p:cNvSpPr>
          <p:nvPr>
            <p:ph type="pic" idx="1"/>
          </p:nvPr>
        </p:nvSpPr>
        <p:spPr>
          <a:xfrm>
            <a:off x="5182385" y="987275"/>
            <a:ext cx="6172893" cy="4873528"/>
          </a:xfrm>
        </p:spPr>
        <p:txBody>
          <a:bodyPr/>
          <a:lstStyle>
            <a:lvl1pPr marL="0" indent="0">
              <a:buNone/>
              <a:defRPr sz="3333"/>
            </a:lvl1pPr>
            <a:lvl2pPr marL="476220" indent="0">
              <a:buNone/>
              <a:defRPr sz="2916"/>
            </a:lvl2pPr>
            <a:lvl3pPr marL="952439" indent="0">
              <a:buNone/>
              <a:defRPr sz="2500"/>
            </a:lvl3pPr>
            <a:lvl4pPr marL="1428659" indent="0">
              <a:buNone/>
              <a:defRPr sz="2083"/>
            </a:lvl4pPr>
            <a:lvl5pPr marL="1904878" indent="0">
              <a:buNone/>
              <a:defRPr sz="2083"/>
            </a:lvl5pPr>
            <a:lvl6pPr marL="2381098" indent="0">
              <a:buNone/>
              <a:defRPr sz="2083"/>
            </a:lvl6pPr>
            <a:lvl7pPr marL="2857317" indent="0">
              <a:buNone/>
              <a:defRPr sz="2083"/>
            </a:lvl7pPr>
            <a:lvl8pPr marL="3333537" indent="0">
              <a:buNone/>
              <a:defRPr sz="2083"/>
            </a:lvl8pPr>
            <a:lvl9pPr marL="3809756" indent="0">
              <a:buNone/>
              <a:defRPr sz="2083"/>
            </a:lvl9pPr>
          </a:lstStyle>
          <a:p>
            <a:endParaRPr lang="en-US"/>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40546377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20366660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53" y="365474"/>
            <a:ext cx="2627571" cy="58111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77" y="365474"/>
            <a:ext cx="7728931" cy="58111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74035080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44046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9570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64916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80435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175796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109687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92173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9/25/2023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263095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76" y="365474"/>
            <a:ext cx="10515248" cy="13246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76" y="1825714"/>
            <a:ext cx="10515248" cy="4350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76" y="6356920"/>
            <a:ext cx="2743323" cy="363820"/>
          </a:xfrm>
          <a:prstGeom prst="rect">
            <a:avLst/>
          </a:prstGeom>
        </p:spPr>
        <p:txBody>
          <a:bodyPr vert="horz" lIns="91440" tIns="45720" rIns="91440" bIns="45720" rtlCol="0" anchor="ctr"/>
          <a:lstStyle>
            <a:lvl1pPr algn="l">
              <a:defRPr sz="1250">
                <a:solidFill>
                  <a:schemeClr val="tx1">
                    <a:tint val="75000"/>
                  </a:schemeClr>
                </a:solidFill>
              </a:defRPr>
            </a:lvl1pPr>
          </a:lstStyle>
          <a:p>
            <a:fld id="{7BBCF770-B3AB-4BA0-ABF1-93BA85E8F711}" type="datetimeFigureOut">
              <a:rPr lang="en-US" smtClean="0"/>
              <a:t>9/25/2023</a:t>
            </a:fld>
            <a:endParaRPr lang="en-US"/>
          </a:p>
        </p:txBody>
      </p:sp>
      <p:sp>
        <p:nvSpPr>
          <p:cNvPr id="5" name="Footer Placeholder 4"/>
          <p:cNvSpPr>
            <a:spLocks noGrp="1"/>
          </p:cNvSpPr>
          <p:nvPr>
            <p:ph type="ftr" sz="quarter" idx="3"/>
          </p:nvPr>
        </p:nvSpPr>
        <p:spPr>
          <a:xfrm>
            <a:off x="4038094" y="6356920"/>
            <a:ext cx="4115813" cy="363820"/>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301" y="6356920"/>
            <a:ext cx="2743323" cy="363820"/>
          </a:xfrm>
          <a:prstGeom prst="rect">
            <a:avLst/>
          </a:prstGeom>
        </p:spPr>
        <p:txBody>
          <a:bodyPr vert="horz" lIns="91440" tIns="45720" rIns="91440" bIns="45720" rtlCol="0" anchor="ctr"/>
          <a:lstStyle>
            <a:lvl1pPr algn="r">
              <a:defRPr sz="1250">
                <a:solidFill>
                  <a:schemeClr val="tx1">
                    <a:tint val="75000"/>
                  </a:schemeClr>
                </a:solidFill>
              </a:defRPr>
            </a:lvl1pPr>
          </a:lstStyle>
          <a:p>
            <a:fld id="{10AA3A5A-98D0-447F-A488-6E7BF5B87525}" type="slidenum">
              <a:rPr lang="en-US" smtClean="0"/>
              <a:t>‹#›</a:t>
            </a:fld>
            <a:endParaRPr lang="en-US"/>
          </a:p>
        </p:txBody>
      </p:sp>
    </p:spTree>
    <p:extLst>
      <p:ext uri="{BB962C8B-B14F-4D97-AF65-F5344CB8AC3E}">
        <p14:creationId xmlns:p14="http://schemas.microsoft.com/office/powerpoint/2010/main" val="149337186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fade/>
  </p:transition>
  <p:txStyles>
    <p:titleStyle>
      <a:lvl1pPr algn="l" defTabSz="952439" rtl="0" eaLnBrk="1" latinLnBrk="0" hangingPunct="1">
        <a:lnSpc>
          <a:spcPct val="90000"/>
        </a:lnSpc>
        <a:spcBef>
          <a:spcPct val="0"/>
        </a:spcBef>
        <a:buNone/>
        <a:defRPr sz="4583" b="1" kern="1200">
          <a:solidFill>
            <a:schemeClr val="tx1">
              <a:lumMod val="85000"/>
              <a:lumOff val="15000"/>
            </a:schemeClr>
          </a:solidFill>
          <a:latin typeface="+mj-lt"/>
          <a:ea typeface="+mj-ea"/>
          <a:cs typeface="+mj-cs"/>
        </a:defRPr>
      </a:lvl1pPr>
    </p:titleStyle>
    <p:bodyStyle>
      <a:lvl1pPr marL="238110" indent="-238110" algn="l" defTabSz="952439" rtl="0" eaLnBrk="1" latinLnBrk="0" hangingPunct="1">
        <a:lnSpc>
          <a:spcPct val="90000"/>
        </a:lnSpc>
        <a:spcBef>
          <a:spcPts val="1042"/>
        </a:spcBef>
        <a:buFont typeface="Arial" panose="020B0604020202020204" pitchFamily="34" charset="0"/>
        <a:buChar char="•"/>
        <a:defRPr sz="4166" kern="1200">
          <a:solidFill>
            <a:schemeClr val="tx1">
              <a:lumMod val="85000"/>
              <a:lumOff val="15000"/>
            </a:schemeClr>
          </a:solidFill>
          <a:latin typeface="+mn-lt"/>
          <a:ea typeface="+mn-ea"/>
          <a:cs typeface="+mn-cs"/>
        </a:defRPr>
      </a:lvl1pPr>
      <a:lvl2pPr marL="714329" indent="-238110" algn="l" defTabSz="952439" rtl="0" eaLnBrk="1" latinLnBrk="0" hangingPunct="1">
        <a:lnSpc>
          <a:spcPct val="90000"/>
        </a:lnSpc>
        <a:spcBef>
          <a:spcPts val="521"/>
        </a:spcBef>
        <a:buFont typeface="Arial" panose="020B0604020202020204" pitchFamily="34" charset="0"/>
        <a:buChar char="•"/>
        <a:defRPr sz="3750" kern="1200">
          <a:solidFill>
            <a:schemeClr val="tx1">
              <a:lumMod val="85000"/>
              <a:lumOff val="15000"/>
            </a:schemeClr>
          </a:solidFill>
          <a:latin typeface="+mn-lt"/>
          <a:ea typeface="+mn-ea"/>
          <a:cs typeface="+mn-cs"/>
        </a:defRPr>
      </a:lvl2pPr>
      <a:lvl3pPr marL="1190549" indent="-238110" algn="l" defTabSz="952439" rtl="0" eaLnBrk="1" latinLnBrk="0" hangingPunct="1">
        <a:lnSpc>
          <a:spcPct val="90000"/>
        </a:lnSpc>
        <a:spcBef>
          <a:spcPts val="521"/>
        </a:spcBef>
        <a:buFont typeface="Arial" panose="020B0604020202020204" pitchFamily="34" charset="0"/>
        <a:buChar char="•"/>
        <a:defRPr sz="3333" kern="1200">
          <a:solidFill>
            <a:schemeClr val="tx1">
              <a:lumMod val="85000"/>
              <a:lumOff val="15000"/>
            </a:schemeClr>
          </a:solidFill>
          <a:latin typeface="+mn-lt"/>
          <a:ea typeface="+mn-ea"/>
          <a:cs typeface="+mn-cs"/>
        </a:defRPr>
      </a:lvl3pPr>
      <a:lvl4pPr marL="166676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4pPr>
      <a:lvl5pPr marL="214298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5pPr>
      <a:lvl6pPr marL="261920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6pPr>
      <a:lvl7pPr marL="309542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7pPr>
      <a:lvl8pPr marL="357164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8pPr>
      <a:lvl9pPr marL="404786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952439" rtl="0" eaLnBrk="1" latinLnBrk="0" hangingPunct="1">
        <a:defRPr sz="1875" kern="1200">
          <a:solidFill>
            <a:schemeClr val="tx1"/>
          </a:solidFill>
          <a:latin typeface="+mn-lt"/>
          <a:ea typeface="+mn-ea"/>
          <a:cs typeface="+mn-cs"/>
        </a:defRPr>
      </a:lvl1pPr>
      <a:lvl2pPr marL="476220" algn="l" defTabSz="952439" rtl="0" eaLnBrk="1" latinLnBrk="0" hangingPunct="1">
        <a:defRPr sz="1875" kern="1200">
          <a:solidFill>
            <a:schemeClr val="tx1"/>
          </a:solidFill>
          <a:latin typeface="+mn-lt"/>
          <a:ea typeface="+mn-ea"/>
          <a:cs typeface="+mn-cs"/>
        </a:defRPr>
      </a:lvl2pPr>
      <a:lvl3pPr marL="952439" algn="l" defTabSz="952439" rtl="0" eaLnBrk="1" latinLnBrk="0" hangingPunct="1">
        <a:defRPr sz="1875" kern="1200">
          <a:solidFill>
            <a:schemeClr val="tx1"/>
          </a:solidFill>
          <a:latin typeface="+mn-lt"/>
          <a:ea typeface="+mn-ea"/>
          <a:cs typeface="+mn-cs"/>
        </a:defRPr>
      </a:lvl3pPr>
      <a:lvl4pPr marL="1428659" algn="l" defTabSz="952439" rtl="0" eaLnBrk="1" latinLnBrk="0" hangingPunct="1">
        <a:defRPr sz="1875" kern="1200">
          <a:solidFill>
            <a:schemeClr val="tx1"/>
          </a:solidFill>
          <a:latin typeface="+mn-lt"/>
          <a:ea typeface="+mn-ea"/>
          <a:cs typeface="+mn-cs"/>
        </a:defRPr>
      </a:lvl4pPr>
      <a:lvl5pPr marL="1904878" algn="l" defTabSz="952439" rtl="0" eaLnBrk="1" latinLnBrk="0" hangingPunct="1">
        <a:defRPr sz="1875" kern="1200">
          <a:solidFill>
            <a:schemeClr val="tx1"/>
          </a:solidFill>
          <a:latin typeface="+mn-lt"/>
          <a:ea typeface="+mn-ea"/>
          <a:cs typeface="+mn-cs"/>
        </a:defRPr>
      </a:lvl5pPr>
      <a:lvl6pPr marL="2381098" algn="l" defTabSz="952439" rtl="0" eaLnBrk="1" latinLnBrk="0" hangingPunct="1">
        <a:defRPr sz="1875" kern="1200">
          <a:solidFill>
            <a:schemeClr val="tx1"/>
          </a:solidFill>
          <a:latin typeface="+mn-lt"/>
          <a:ea typeface="+mn-ea"/>
          <a:cs typeface="+mn-cs"/>
        </a:defRPr>
      </a:lvl6pPr>
      <a:lvl7pPr marL="2857317" algn="l" defTabSz="952439" rtl="0" eaLnBrk="1" latinLnBrk="0" hangingPunct="1">
        <a:defRPr sz="1875" kern="1200">
          <a:solidFill>
            <a:schemeClr val="tx1"/>
          </a:solidFill>
          <a:latin typeface="+mn-lt"/>
          <a:ea typeface="+mn-ea"/>
          <a:cs typeface="+mn-cs"/>
        </a:defRPr>
      </a:lvl7pPr>
      <a:lvl8pPr marL="3333537" algn="l" defTabSz="952439" rtl="0" eaLnBrk="1" latinLnBrk="0" hangingPunct="1">
        <a:defRPr sz="1875" kern="1200">
          <a:solidFill>
            <a:schemeClr val="tx1"/>
          </a:solidFill>
          <a:latin typeface="+mn-lt"/>
          <a:ea typeface="+mn-ea"/>
          <a:cs typeface="+mn-cs"/>
        </a:defRPr>
      </a:lvl8pPr>
      <a:lvl9pPr marL="3809756" algn="l" defTabSz="952439" rtl="0" eaLnBrk="1" latinLnBrk="0" hangingPunct="1">
        <a:defRPr sz="18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guide id="3" pos="6999">
          <p15:clr>
            <a:srgbClr val="F26B43"/>
          </p15:clr>
        </p15:guide>
        <p15:guide id="4" pos="375">
          <p15:clr>
            <a:srgbClr val="F26B43"/>
          </p15:clr>
        </p15:guide>
        <p15:guide id="5" orient="horz" pos="202">
          <p15:clr>
            <a:srgbClr val="F26B43"/>
          </p15:clr>
        </p15:guide>
        <p15:guide id="6" orient="horz" pos="39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65224" y="3587745"/>
            <a:ext cx="5960117" cy="2935969"/>
          </a:xfrm>
        </p:spPr>
        <p:txBody>
          <a:bodyPr anchor="ctr"/>
          <a:lstStyle/>
          <a:p>
            <a:r>
              <a:rPr lang="en-US" dirty="0"/>
              <a:t>Chapter 5: </a:t>
            </a:r>
            <a:br>
              <a:rPr lang="en-US" dirty="0"/>
            </a:br>
            <a:r>
              <a:rPr lang="en-US" dirty="0"/>
              <a:t>The United States Constitution</a:t>
            </a:r>
          </a:p>
        </p:txBody>
      </p:sp>
    </p:spTree>
    <p:extLst>
      <p:ext uri="{BB962C8B-B14F-4D97-AF65-F5344CB8AC3E}">
        <p14:creationId xmlns:p14="http://schemas.microsoft.com/office/powerpoint/2010/main" val="138564074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7A3D-F801-45FB-86AA-80716ADC0F23}"/>
              </a:ext>
            </a:extLst>
          </p:cNvPr>
          <p:cNvSpPr>
            <a:spLocks noGrp="1"/>
          </p:cNvSpPr>
          <p:nvPr>
            <p:ph type="title"/>
          </p:nvPr>
        </p:nvSpPr>
        <p:spPr>
          <a:xfrm>
            <a:off x="4965430" y="629268"/>
            <a:ext cx="6586491" cy="1286160"/>
          </a:xfrm>
        </p:spPr>
        <p:txBody>
          <a:bodyPr anchor="b">
            <a:noAutofit/>
          </a:bodyPr>
          <a:lstStyle/>
          <a:p>
            <a:r>
              <a:rPr lang="en-US" dirty="0"/>
              <a:t>D. The Amendment Process</a:t>
            </a:r>
          </a:p>
        </p:txBody>
      </p:sp>
      <p:sp>
        <p:nvSpPr>
          <p:cNvPr id="3" name="Content Placeholder 2">
            <a:extLst>
              <a:ext uri="{FF2B5EF4-FFF2-40B4-BE49-F238E27FC236}">
                <a16:creationId xmlns:a16="http://schemas.microsoft.com/office/drawing/2014/main" id="{84D2D3AD-2FEE-48B5-B484-69F14E87B1F4}"/>
              </a:ext>
            </a:extLst>
          </p:cNvPr>
          <p:cNvSpPr>
            <a:spLocks noGrp="1"/>
          </p:cNvSpPr>
          <p:nvPr>
            <p:ph idx="1"/>
          </p:nvPr>
        </p:nvSpPr>
        <p:spPr>
          <a:xfrm>
            <a:off x="4965431" y="2438400"/>
            <a:ext cx="6586489" cy="3785419"/>
          </a:xfrm>
        </p:spPr>
        <p:txBody>
          <a:bodyPr>
            <a:normAutofit/>
          </a:bodyPr>
          <a:lstStyle/>
          <a:p>
            <a:r>
              <a:rPr lang="en-US" b="1" dirty="0">
                <a:solidFill>
                  <a:srgbClr val="FF0000"/>
                </a:solidFill>
              </a:rPr>
              <a:t>Amendment proposal</a:t>
            </a:r>
            <a:r>
              <a:rPr lang="en-US" dirty="0">
                <a:solidFill>
                  <a:srgbClr val="FF0000"/>
                </a:solidFill>
              </a:rPr>
              <a:t> is the formal introduction of an amendment</a:t>
            </a:r>
            <a:r>
              <a:rPr lang="en-US" dirty="0"/>
              <a:t> and may be done in two ways:</a:t>
            </a:r>
          </a:p>
          <a:p>
            <a:pPr marL="747713" lvl="1" indent="-290513"/>
            <a:r>
              <a:rPr lang="en-US" dirty="0">
                <a:solidFill>
                  <a:srgbClr val="FF0000"/>
                </a:solidFill>
              </a:rPr>
              <a:t>Two-thirds vote in both houses of Congress</a:t>
            </a:r>
          </a:p>
          <a:p>
            <a:pPr marL="747713" lvl="1" indent="-290513"/>
            <a:r>
              <a:rPr lang="en-US" dirty="0">
                <a:solidFill>
                  <a:srgbClr val="FF0000"/>
                </a:solidFill>
              </a:rPr>
              <a:t>National convention called by two-thirds of the states</a:t>
            </a:r>
          </a:p>
          <a:p>
            <a:endParaRPr lang="en-US" sz="2000" dirty="0">
              <a:solidFill>
                <a:srgbClr val="FF0000"/>
              </a:solidFill>
            </a:endParaRPr>
          </a:p>
        </p:txBody>
      </p:sp>
      <p:pic>
        <p:nvPicPr>
          <p:cNvPr id="5" name="Picture 4" descr="A picture containing building, bird, many, large&#10;&#10;Description automatically generated">
            <a:extLst>
              <a:ext uri="{FF2B5EF4-FFF2-40B4-BE49-F238E27FC236}">
                <a16:creationId xmlns:a16="http://schemas.microsoft.com/office/drawing/2014/main" id="{E9B47092-2D53-449C-9311-6A5F1A13F75D}"/>
              </a:ext>
            </a:extLst>
          </p:cNvPr>
          <p:cNvPicPr>
            <a:picLocks noChangeAspect="1"/>
          </p:cNvPicPr>
          <p:nvPr/>
        </p:nvPicPr>
        <p:blipFill rotWithShape="1">
          <a:blip r:embed="rId3">
            <a:extLst>
              <a:ext uri="{28A0092B-C50C-407E-A947-70E740481C1C}">
                <a14:useLocalDpi xmlns:a14="http://schemas.microsoft.com/office/drawing/2010/main" val="0"/>
              </a:ext>
            </a:extLst>
          </a:blip>
          <a:srcRect l="27929" r="3557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EAF6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38FBBE9-EC9D-42DE-9491-68D7474A3BEB}"/>
              </a:ext>
            </a:extLst>
          </p:cNvPr>
          <p:cNvCxnSpPr>
            <a:cxnSpLocks/>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751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7A3D-F801-45FB-86AA-80716ADC0F23}"/>
              </a:ext>
            </a:extLst>
          </p:cNvPr>
          <p:cNvSpPr>
            <a:spLocks noGrp="1"/>
          </p:cNvSpPr>
          <p:nvPr>
            <p:ph type="title"/>
          </p:nvPr>
        </p:nvSpPr>
        <p:spPr>
          <a:xfrm>
            <a:off x="4965430" y="629268"/>
            <a:ext cx="6586491" cy="1286160"/>
          </a:xfrm>
        </p:spPr>
        <p:txBody>
          <a:bodyPr anchor="b">
            <a:noAutofit/>
          </a:bodyPr>
          <a:lstStyle/>
          <a:p>
            <a:r>
              <a:rPr lang="en-US" dirty="0"/>
              <a:t>D. The Amendment Process</a:t>
            </a:r>
          </a:p>
        </p:txBody>
      </p:sp>
      <p:sp>
        <p:nvSpPr>
          <p:cNvPr id="3" name="Content Placeholder 2">
            <a:extLst>
              <a:ext uri="{FF2B5EF4-FFF2-40B4-BE49-F238E27FC236}">
                <a16:creationId xmlns:a16="http://schemas.microsoft.com/office/drawing/2014/main" id="{84D2D3AD-2FEE-48B5-B484-69F14E87B1F4}"/>
              </a:ext>
            </a:extLst>
          </p:cNvPr>
          <p:cNvSpPr>
            <a:spLocks noGrp="1"/>
          </p:cNvSpPr>
          <p:nvPr>
            <p:ph idx="1"/>
          </p:nvPr>
        </p:nvSpPr>
        <p:spPr>
          <a:xfrm>
            <a:off x="4965431" y="2438400"/>
            <a:ext cx="6586489" cy="3785419"/>
          </a:xfrm>
        </p:spPr>
        <p:txBody>
          <a:bodyPr>
            <a:normAutofit/>
          </a:bodyPr>
          <a:lstStyle/>
          <a:p>
            <a:r>
              <a:rPr lang="en-US" b="1" dirty="0">
                <a:solidFill>
                  <a:srgbClr val="FF0000"/>
                </a:solidFill>
              </a:rPr>
              <a:t>Ratification </a:t>
            </a:r>
            <a:r>
              <a:rPr lang="en-US" dirty="0">
                <a:solidFill>
                  <a:srgbClr val="FF0000"/>
                </a:solidFill>
              </a:rPr>
              <a:t>is the process of formally approving an amendment</a:t>
            </a:r>
            <a:r>
              <a:rPr lang="en-US" dirty="0"/>
              <a:t> and can be done in two ways:</a:t>
            </a:r>
          </a:p>
          <a:p>
            <a:pPr marL="747713" lvl="1" indent="-290513"/>
            <a:r>
              <a:rPr lang="en-US" dirty="0">
                <a:solidFill>
                  <a:srgbClr val="FF0000"/>
                </a:solidFill>
              </a:rPr>
              <a:t>Approval of three-fourths of the states’ legislatures</a:t>
            </a:r>
          </a:p>
          <a:p>
            <a:pPr marL="747713" lvl="1" indent="-290513"/>
            <a:r>
              <a:rPr lang="en-US" dirty="0">
                <a:solidFill>
                  <a:srgbClr val="FF0000"/>
                </a:solidFill>
              </a:rPr>
              <a:t>Approval of three-fourths of special state ratification conventions</a:t>
            </a:r>
          </a:p>
          <a:p>
            <a:endParaRPr lang="en-US" sz="2000" dirty="0"/>
          </a:p>
        </p:txBody>
      </p:sp>
      <p:pic>
        <p:nvPicPr>
          <p:cNvPr id="5" name="Picture 4" descr="A large crowd of people in a room&#10;&#10;Description automatically generated">
            <a:extLst>
              <a:ext uri="{FF2B5EF4-FFF2-40B4-BE49-F238E27FC236}">
                <a16:creationId xmlns:a16="http://schemas.microsoft.com/office/drawing/2014/main" id="{DA3C442A-7B44-431E-8F49-9DFB17B8F7F8}"/>
              </a:ext>
            </a:extLst>
          </p:cNvPr>
          <p:cNvPicPr>
            <a:picLocks noChangeAspect="1"/>
          </p:cNvPicPr>
          <p:nvPr/>
        </p:nvPicPr>
        <p:blipFill rotWithShape="1">
          <a:blip r:embed="rId3">
            <a:extLst>
              <a:ext uri="{28A0092B-C50C-407E-A947-70E740481C1C}">
                <a14:useLocalDpi xmlns:a14="http://schemas.microsoft.com/office/drawing/2010/main" val="0"/>
              </a:ext>
            </a:extLst>
          </a:blip>
          <a:srcRect l="18908" r="27861"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F936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1E7DA51-19A0-4783-8070-FE07AB6F244C}"/>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075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Isosceles Triangle 34">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B78A40B-E926-4FF0-ADA8-38BBFC45379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10000"/>
                    </a14:imgEffect>
                  </a14:imgLayer>
                </a14:imgProps>
              </a:ext>
              <a:ext uri="{28A0092B-C50C-407E-A947-70E740481C1C}">
                <a14:useLocalDpi xmlns:a14="http://schemas.microsoft.com/office/drawing/2010/main" val="0"/>
              </a:ext>
            </a:extLst>
          </a:blip>
          <a:stretch>
            <a:fillRect/>
          </a:stretch>
        </p:blipFill>
        <p:spPr>
          <a:xfrm>
            <a:off x="1891426" y="643467"/>
            <a:ext cx="8409147" cy="5571065"/>
          </a:xfrm>
          <a:prstGeom prst="rect">
            <a:avLst/>
          </a:prstGeom>
          <a:ln>
            <a:noFill/>
          </a:ln>
        </p:spPr>
      </p:pic>
      <p:sp>
        <p:nvSpPr>
          <p:cNvPr id="37" name="Isosceles Triangle 36">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90918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7A3D-F801-45FB-86AA-80716ADC0F23}"/>
              </a:ext>
            </a:extLst>
          </p:cNvPr>
          <p:cNvSpPr>
            <a:spLocks noGrp="1"/>
          </p:cNvSpPr>
          <p:nvPr>
            <p:ph type="title"/>
          </p:nvPr>
        </p:nvSpPr>
        <p:spPr>
          <a:xfrm>
            <a:off x="4965430" y="629268"/>
            <a:ext cx="6586491" cy="1286160"/>
          </a:xfrm>
        </p:spPr>
        <p:txBody>
          <a:bodyPr anchor="b">
            <a:noAutofit/>
          </a:bodyPr>
          <a:lstStyle/>
          <a:p>
            <a:r>
              <a:rPr lang="en-US" dirty="0"/>
              <a:t>D. The Amendment Process</a:t>
            </a:r>
          </a:p>
        </p:txBody>
      </p:sp>
      <p:sp>
        <p:nvSpPr>
          <p:cNvPr id="3" name="Content Placeholder 2">
            <a:extLst>
              <a:ext uri="{FF2B5EF4-FFF2-40B4-BE49-F238E27FC236}">
                <a16:creationId xmlns:a16="http://schemas.microsoft.com/office/drawing/2014/main" id="{84D2D3AD-2FEE-48B5-B484-69F14E87B1F4}"/>
              </a:ext>
            </a:extLst>
          </p:cNvPr>
          <p:cNvSpPr>
            <a:spLocks noGrp="1"/>
          </p:cNvSpPr>
          <p:nvPr>
            <p:ph idx="1"/>
          </p:nvPr>
        </p:nvSpPr>
        <p:spPr>
          <a:xfrm>
            <a:off x="4965431" y="2438400"/>
            <a:ext cx="6586489" cy="3785419"/>
          </a:xfrm>
        </p:spPr>
        <p:txBody>
          <a:bodyPr>
            <a:normAutofit/>
          </a:bodyPr>
          <a:lstStyle/>
          <a:p>
            <a:r>
              <a:rPr lang="en-US" dirty="0">
                <a:solidFill>
                  <a:srgbClr val="FF0000"/>
                </a:solidFill>
              </a:rPr>
              <a:t>Generally, Congress sets a limit of seven years before a proposed amendment expires. </a:t>
            </a:r>
          </a:p>
          <a:p>
            <a:r>
              <a:rPr lang="en-US" dirty="0">
                <a:solidFill>
                  <a:srgbClr val="FF0000"/>
                </a:solidFill>
              </a:rPr>
              <a:t>Including the </a:t>
            </a:r>
            <a:r>
              <a:rPr lang="en-US" b="1" dirty="0">
                <a:solidFill>
                  <a:srgbClr val="FF0000"/>
                </a:solidFill>
              </a:rPr>
              <a:t>Bill of Rights</a:t>
            </a:r>
            <a:r>
              <a:rPr lang="en-US" dirty="0">
                <a:solidFill>
                  <a:srgbClr val="FF0000"/>
                </a:solidFill>
              </a:rPr>
              <a:t>, which were passed shortly after ratification of the Constitution, there have been twenty-seven amendments. </a:t>
            </a:r>
          </a:p>
          <a:p>
            <a:endParaRPr lang="en-US" sz="2000" dirty="0">
              <a:solidFill>
                <a:srgbClr val="FF0000"/>
              </a:solidFill>
            </a:endParaRPr>
          </a:p>
        </p:txBody>
      </p:sp>
      <p:pic>
        <p:nvPicPr>
          <p:cNvPr id="5" name="Picture 4" descr="A picture containing outdoor, clock, green, building&#10;&#10;Description automatically generated">
            <a:extLst>
              <a:ext uri="{FF2B5EF4-FFF2-40B4-BE49-F238E27FC236}">
                <a16:creationId xmlns:a16="http://schemas.microsoft.com/office/drawing/2014/main" id="{907F28E2-646A-4663-AA66-5DB29451B0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73" r="9818"/>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3A0E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05EC2BB-ABBF-4E99-B03E-D08DC4B45254}"/>
              </a:ext>
            </a:extLst>
          </p:cNvPr>
          <p:cNvCxnSpPr>
            <a:cxnSpLocks/>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739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5.1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What is the difference between a strict constructionist and a broad constructionist?</a:t>
            </a:r>
          </a:p>
          <a:p>
            <a:pPr marL="0" indent="0" algn="ctr">
              <a:buNone/>
            </a:pPr>
            <a:r>
              <a:rPr lang="en-US" dirty="0">
                <a:solidFill>
                  <a:srgbClr val="C00000"/>
                </a:solidFill>
              </a:rPr>
              <a:t>A strict constructionist relies on a close adherence to the text of the Constitution, with a minimum of expanded interpretation; a broad constructionist broadly interprets the Constitution, reading into it things that the text does not explicitly say. </a:t>
            </a:r>
            <a:br>
              <a:rPr lang="en-US" dirty="0">
                <a:solidFill>
                  <a:srgbClr val="C00000"/>
                </a:solidFill>
              </a:rPr>
            </a:br>
            <a:r>
              <a:rPr lang="en-US" dirty="0">
                <a:solidFill>
                  <a:srgbClr val="C00000"/>
                </a:solidFill>
              </a:rPr>
              <a:t>(p. 82)</a:t>
            </a:r>
          </a:p>
          <a:p>
            <a:pPr marL="0" indent="0" algn="ctr">
              <a:buNone/>
            </a:pPr>
            <a:endParaRPr lang="en-US" dirty="0">
              <a:solidFill>
                <a:srgbClr val="C00000"/>
              </a:solidFill>
            </a:endParaRPr>
          </a:p>
        </p:txBody>
      </p:sp>
    </p:spTree>
    <p:extLst>
      <p:ext uri="{BB962C8B-B14F-4D97-AF65-F5344CB8AC3E}">
        <p14:creationId xmlns:p14="http://schemas.microsoft.com/office/powerpoint/2010/main" val="3871734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5.1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2. Explain the “necessary and proper” clause.</a:t>
            </a:r>
          </a:p>
          <a:p>
            <a:pPr marL="0" indent="0" algn="ctr">
              <a:buNone/>
            </a:pPr>
            <a:r>
              <a:rPr lang="en-US" dirty="0">
                <a:solidFill>
                  <a:srgbClr val="C00000"/>
                </a:solidFill>
              </a:rPr>
              <a:t>The “necessary and proper clause” gives Congress the authority to make laws that are necessary to complete its tasks. (p. 84)</a:t>
            </a:r>
          </a:p>
          <a:p>
            <a:pPr marL="0" indent="0">
              <a:buNone/>
            </a:pPr>
            <a:r>
              <a:rPr lang="en-US" dirty="0"/>
              <a:t>3–4. What are the two major phases in the amendment process?</a:t>
            </a:r>
          </a:p>
          <a:p>
            <a:pPr marL="0" indent="0" algn="ctr">
              <a:buNone/>
            </a:pPr>
            <a:r>
              <a:rPr lang="en-US" dirty="0">
                <a:solidFill>
                  <a:srgbClr val="C00000"/>
                </a:solidFill>
              </a:rPr>
              <a:t>proposal and ratification (p. 85)</a:t>
            </a:r>
          </a:p>
          <a:p>
            <a:pPr marL="0" indent="0" algn="ctr">
              <a:buNone/>
            </a:pPr>
            <a:endParaRPr lang="en-US" dirty="0">
              <a:solidFill>
                <a:srgbClr val="C00000"/>
              </a:solidFill>
            </a:endParaRPr>
          </a:p>
          <a:p>
            <a:pPr marL="0" indent="0" algn="ctr">
              <a:buNone/>
            </a:pPr>
            <a:endParaRPr lang="en-US" dirty="0">
              <a:solidFill>
                <a:srgbClr val="C00000"/>
              </a:solidFill>
            </a:endParaRPr>
          </a:p>
        </p:txBody>
      </p:sp>
    </p:spTree>
    <p:extLst>
      <p:ext uri="{BB962C8B-B14F-4D97-AF65-F5344CB8AC3E}">
        <p14:creationId xmlns:p14="http://schemas.microsoft.com/office/powerpoint/2010/main" val="3341638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5.1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5. What are the various ways an amendment may pass through these phases?</a:t>
            </a:r>
          </a:p>
          <a:p>
            <a:pPr marL="0" indent="0" algn="ctr">
              <a:buNone/>
            </a:pPr>
            <a:r>
              <a:rPr lang="en-US" dirty="0">
                <a:solidFill>
                  <a:srgbClr val="C00000"/>
                </a:solidFill>
              </a:rPr>
              <a:t>An amendment is proposed either by a two-thirds vote in both houses of Congress or by a special national convention called by two-thirds of the states. An amendment is ratified either by three-fourths of the states’ legislatures or by three-fourths of special state ratification conventions. (p. 85)</a:t>
            </a:r>
          </a:p>
          <a:p>
            <a:pPr marL="0" indent="0" algn="ctr">
              <a:buNone/>
            </a:pPr>
            <a:endParaRPr lang="en-US" dirty="0">
              <a:solidFill>
                <a:srgbClr val="C00000"/>
              </a:solidFill>
            </a:endParaRPr>
          </a:p>
        </p:txBody>
      </p:sp>
    </p:spTree>
    <p:extLst>
      <p:ext uri="{BB962C8B-B14F-4D97-AF65-F5344CB8AC3E}">
        <p14:creationId xmlns:p14="http://schemas.microsoft.com/office/powerpoint/2010/main" val="3813294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5.1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How did a knowledge of human nature help the framers of the Constitution?</a:t>
            </a:r>
          </a:p>
          <a:p>
            <a:pPr marL="0" indent="0" algn="ctr">
              <a:buNone/>
            </a:pPr>
            <a:r>
              <a:rPr lang="en-US" dirty="0">
                <a:solidFill>
                  <a:srgbClr val="C00000"/>
                </a:solidFill>
              </a:rPr>
              <a:t>Knowing humans’ tendency to be corrupted by power, the framers divided authority within the national government and included checks and balances. </a:t>
            </a:r>
            <a:endParaRPr lang="en-US" dirty="0">
              <a:solidFill>
                <a:srgbClr val="FF0000"/>
              </a:solidFill>
            </a:endParaRPr>
          </a:p>
        </p:txBody>
      </p:sp>
    </p:spTree>
    <p:extLst>
      <p:ext uri="{BB962C8B-B14F-4D97-AF65-F5344CB8AC3E}">
        <p14:creationId xmlns:p14="http://schemas.microsoft.com/office/powerpoint/2010/main" val="200751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5.1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normAutofit/>
          </a:bodyPr>
          <a:lstStyle/>
          <a:p>
            <a:pPr>
              <a:buFont typeface="Wingdings" panose="05000000000000000000" pitchFamily="2" charset="2"/>
              <a:buChar char="v"/>
            </a:pPr>
            <a:r>
              <a:rPr lang="en-US" dirty="0"/>
              <a:t> Read the feature box entitled “How Should We Interpret the Constitution?” After reading each quote, identify whether that quote supports a broad constructionist view or a strict constructionist one. Which of the two views do you support? Why?</a:t>
            </a:r>
          </a:p>
          <a:p>
            <a:pPr marL="0" indent="0" algn="ctr">
              <a:buNone/>
            </a:pPr>
            <a:r>
              <a:rPr lang="en-US" dirty="0">
                <a:solidFill>
                  <a:srgbClr val="C00000"/>
                </a:solidFill>
              </a:rPr>
              <a:t>Woodrow Wilson and Barack Obama are broad constructionists. Joseph Story and Keith E. Whittington </a:t>
            </a:r>
            <a:br>
              <a:rPr lang="en-US" dirty="0">
                <a:solidFill>
                  <a:srgbClr val="C00000"/>
                </a:solidFill>
              </a:rPr>
            </a:br>
            <a:r>
              <a:rPr lang="en-US" dirty="0">
                <a:solidFill>
                  <a:srgbClr val="C00000"/>
                </a:solidFill>
              </a:rPr>
              <a:t>are strict constructionists.</a:t>
            </a:r>
            <a:endParaRPr lang="en-US" dirty="0"/>
          </a:p>
        </p:txBody>
      </p:sp>
    </p:spTree>
    <p:extLst>
      <p:ext uri="{BB962C8B-B14F-4D97-AF65-F5344CB8AC3E}">
        <p14:creationId xmlns:p14="http://schemas.microsoft.com/office/powerpoint/2010/main" val="2969042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tower of the city&#10;&#10;Description automatically generated">
            <a:extLst>
              <a:ext uri="{FF2B5EF4-FFF2-40B4-BE49-F238E27FC236}">
                <a16:creationId xmlns:a16="http://schemas.microsoft.com/office/drawing/2014/main" id="{DB2EEE34-5B59-463A-A279-0F07319486CC}"/>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12791"/>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349252" y="5154168"/>
            <a:ext cx="7593216" cy="1261872"/>
          </a:xfrm>
        </p:spPr>
        <p:txBody>
          <a:bodyPr vert="horz" lIns="91440" tIns="45720" rIns="91440" bIns="45720" rtlCol="0" anchor="ctr">
            <a:no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 Foundational Principles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5.2</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27580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piece of paper&#10;&#10;Description automatically generated">
            <a:extLst>
              <a:ext uri="{FF2B5EF4-FFF2-40B4-BE49-F238E27FC236}">
                <a16:creationId xmlns:a16="http://schemas.microsoft.com/office/drawing/2014/main" id="{CF844887-2CD5-4869-BF4E-5DBA96E8C50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b="15730"/>
          <a:stretch/>
        </p:blipFill>
        <p:spPr>
          <a:xfrm>
            <a:off x="20" y="1"/>
            <a:ext cx="12191980" cy="6857999"/>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5400" b="1" dirty="0">
                <a:solidFill>
                  <a:srgbClr val="FF0000"/>
                </a:solidFill>
                <a:effectLst>
                  <a:outerShdw blurRad="38100" dist="38100" dir="2700000" algn="tl">
                    <a:srgbClr val="000000">
                      <a:alpha val="43137"/>
                    </a:srgbClr>
                  </a:outerShdw>
                </a:effectLst>
              </a:rPr>
              <a:t>I. Practical Aspects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5.1</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004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20F90-1CC5-44E9-94C8-1EFCDF972295}"/>
              </a:ext>
            </a:extLst>
          </p:cNvPr>
          <p:cNvSpPr>
            <a:spLocks noGrp="1"/>
          </p:cNvSpPr>
          <p:nvPr>
            <p:ph type="title"/>
          </p:nvPr>
        </p:nvSpPr>
        <p:spPr>
          <a:xfrm>
            <a:off x="4965431" y="629268"/>
            <a:ext cx="6424864" cy="1286160"/>
          </a:xfrm>
        </p:spPr>
        <p:txBody>
          <a:bodyPr anchor="b">
            <a:normAutofit/>
          </a:bodyPr>
          <a:lstStyle/>
          <a:p>
            <a:r>
              <a:rPr lang="en-US" dirty="0">
                <a:solidFill>
                  <a:srgbClr val="FF0000"/>
                </a:solidFill>
              </a:rPr>
              <a:t>A. Limited Government</a:t>
            </a:r>
          </a:p>
        </p:txBody>
      </p:sp>
      <p:sp>
        <p:nvSpPr>
          <p:cNvPr id="3" name="Content Placeholder 2">
            <a:extLst>
              <a:ext uri="{FF2B5EF4-FFF2-40B4-BE49-F238E27FC236}">
                <a16:creationId xmlns:a16="http://schemas.microsoft.com/office/drawing/2014/main" id="{81AD328B-A036-49D4-9598-C49B0DB46DC7}"/>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power of the government is limited to the powers that the people have given it through law. </a:t>
            </a:r>
          </a:p>
          <a:p>
            <a:r>
              <a:rPr lang="en-US" dirty="0">
                <a:solidFill>
                  <a:srgbClr val="FF0000"/>
                </a:solidFill>
              </a:rPr>
              <a:t>Because the Constitution is a written document, rulers are bound to its laws.</a:t>
            </a:r>
          </a:p>
        </p:txBody>
      </p:sp>
      <p:pic>
        <p:nvPicPr>
          <p:cNvPr id="5" name="Picture 4" descr="A close up of a flag&#10;&#10;Description automatically generated">
            <a:extLst>
              <a:ext uri="{FF2B5EF4-FFF2-40B4-BE49-F238E27FC236}">
                <a16:creationId xmlns:a16="http://schemas.microsoft.com/office/drawing/2014/main" id="{ED433100-8A0D-48F1-AFFC-956B0E3773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48" r="2"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D412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56C1FB5-1192-477E-BB98-BAFA732239ED}"/>
              </a:ext>
            </a:extLst>
          </p:cNvPr>
          <p:cNvCxnSpPr>
            <a:cxnSpLocks/>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892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20F90-1CC5-44E9-94C8-1EFCDF972295}"/>
              </a:ext>
            </a:extLst>
          </p:cNvPr>
          <p:cNvSpPr>
            <a:spLocks noGrp="1"/>
          </p:cNvSpPr>
          <p:nvPr>
            <p:ph type="title"/>
          </p:nvPr>
        </p:nvSpPr>
        <p:spPr>
          <a:xfrm>
            <a:off x="4965430" y="629268"/>
            <a:ext cx="6586491" cy="1286160"/>
          </a:xfrm>
        </p:spPr>
        <p:txBody>
          <a:bodyPr anchor="b">
            <a:normAutofit/>
          </a:bodyPr>
          <a:lstStyle/>
          <a:p>
            <a:r>
              <a:rPr lang="en-US" dirty="0"/>
              <a:t>A. Limited Government</a:t>
            </a:r>
          </a:p>
        </p:txBody>
      </p:sp>
      <p:sp>
        <p:nvSpPr>
          <p:cNvPr id="3" name="Content Placeholder 2">
            <a:extLst>
              <a:ext uri="{FF2B5EF4-FFF2-40B4-BE49-F238E27FC236}">
                <a16:creationId xmlns:a16="http://schemas.microsoft.com/office/drawing/2014/main" id="{81AD328B-A036-49D4-9598-C49B0DB46DC7}"/>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central purpose of </a:t>
            </a:r>
            <a:r>
              <a:rPr lang="en-US" b="1" dirty="0">
                <a:solidFill>
                  <a:srgbClr val="FF0000"/>
                </a:solidFill>
              </a:rPr>
              <a:t>limited government </a:t>
            </a:r>
            <a:r>
              <a:rPr lang="en-US" dirty="0">
                <a:solidFill>
                  <a:srgbClr val="FF0000"/>
                </a:solidFill>
              </a:rPr>
              <a:t>is to protect individual freedom.</a:t>
            </a:r>
          </a:p>
        </p:txBody>
      </p:sp>
      <p:pic>
        <p:nvPicPr>
          <p:cNvPr id="4" name="Picture 3" descr="A close up of a flag&#10;&#10;Description automatically generated">
            <a:extLst>
              <a:ext uri="{FF2B5EF4-FFF2-40B4-BE49-F238E27FC236}">
                <a16:creationId xmlns:a16="http://schemas.microsoft.com/office/drawing/2014/main" id="{EEF544D2-34A3-4D9F-B658-55EF0A73B8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48" r="2" b="2"/>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D412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ECC9F7E-A147-4903-B938-F35C4C25161D}"/>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917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1D1D9-87FD-494E-B611-2E0EC17B1737}"/>
              </a:ext>
            </a:extLst>
          </p:cNvPr>
          <p:cNvSpPr>
            <a:spLocks noGrp="1"/>
          </p:cNvSpPr>
          <p:nvPr>
            <p:ph type="title"/>
          </p:nvPr>
        </p:nvSpPr>
        <p:spPr>
          <a:xfrm>
            <a:off x="4965430" y="629268"/>
            <a:ext cx="6921770" cy="1286160"/>
          </a:xfrm>
        </p:spPr>
        <p:txBody>
          <a:bodyPr anchor="b">
            <a:noAutofit/>
          </a:bodyPr>
          <a:lstStyle/>
          <a:p>
            <a:r>
              <a:rPr lang="en-US" dirty="0"/>
              <a:t>B. Separation of Powers</a:t>
            </a:r>
          </a:p>
        </p:txBody>
      </p:sp>
      <p:sp>
        <p:nvSpPr>
          <p:cNvPr id="3" name="Content Placeholder 2">
            <a:extLst>
              <a:ext uri="{FF2B5EF4-FFF2-40B4-BE49-F238E27FC236}">
                <a16:creationId xmlns:a16="http://schemas.microsoft.com/office/drawing/2014/main" id="{56F64114-83EB-4D08-A384-E88E10A54279}"/>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national government is divided into three branches:</a:t>
            </a:r>
          </a:p>
          <a:p>
            <a:pPr marL="747713" lvl="1" indent="-290513"/>
            <a:r>
              <a:rPr lang="en-US" dirty="0">
                <a:solidFill>
                  <a:srgbClr val="FF0000"/>
                </a:solidFill>
              </a:rPr>
              <a:t>Legislative</a:t>
            </a:r>
          </a:p>
          <a:p>
            <a:pPr marL="747713" lvl="1" indent="-290513"/>
            <a:r>
              <a:rPr lang="en-US" dirty="0">
                <a:solidFill>
                  <a:srgbClr val="FF0000"/>
                </a:solidFill>
              </a:rPr>
              <a:t>Executive</a:t>
            </a:r>
          </a:p>
          <a:p>
            <a:pPr marL="747713" lvl="1" indent="-290513"/>
            <a:r>
              <a:rPr lang="en-US" dirty="0">
                <a:solidFill>
                  <a:srgbClr val="FF0000"/>
                </a:solidFill>
              </a:rPr>
              <a:t>Judicial</a:t>
            </a:r>
          </a:p>
          <a:p>
            <a:r>
              <a:rPr lang="en-US" b="1" dirty="0">
                <a:solidFill>
                  <a:srgbClr val="FF0000"/>
                </a:solidFill>
              </a:rPr>
              <a:t>Separation of powers</a:t>
            </a:r>
            <a:r>
              <a:rPr lang="en-US" dirty="0">
                <a:solidFill>
                  <a:srgbClr val="FF0000"/>
                </a:solidFill>
              </a:rPr>
              <a:t> prevents any individual or group from gaining too much control. </a:t>
            </a:r>
            <a:endParaRPr lang="en-US" b="1" dirty="0">
              <a:solidFill>
                <a:srgbClr val="FF0000"/>
              </a:solidFill>
            </a:endParaRPr>
          </a:p>
        </p:txBody>
      </p:sp>
      <p:pic>
        <p:nvPicPr>
          <p:cNvPr id="5" name="Picture 4" descr="A large white building&#10;&#10;Description automatically generated">
            <a:extLst>
              <a:ext uri="{FF2B5EF4-FFF2-40B4-BE49-F238E27FC236}">
                <a16:creationId xmlns:a16="http://schemas.microsoft.com/office/drawing/2014/main" id="{1D786238-7371-4474-B09D-C58F78472D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71" r="29109"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8C7F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17459A5-F769-46C5-8610-C8BEBF58E86D}"/>
              </a:ext>
            </a:extLst>
          </p:cNvPr>
          <p:cNvCxnSpPr>
            <a:cxnSpLocks/>
          </p:cNvCxnSpPr>
          <p:nvPr/>
        </p:nvCxnSpPr>
        <p:spPr>
          <a:xfrm>
            <a:off x="5080934" y="2106055"/>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557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1D1D9-87FD-494E-B611-2E0EC17B1737}"/>
              </a:ext>
            </a:extLst>
          </p:cNvPr>
          <p:cNvSpPr>
            <a:spLocks noGrp="1"/>
          </p:cNvSpPr>
          <p:nvPr>
            <p:ph type="title"/>
          </p:nvPr>
        </p:nvSpPr>
        <p:spPr>
          <a:xfrm>
            <a:off x="4965430" y="629268"/>
            <a:ext cx="6763020" cy="1286160"/>
          </a:xfrm>
        </p:spPr>
        <p:txBody>
          <a:bodyPr anchor="b">
            <a:noAutofit/>
          </a:bodyPr>
          <a:lstStyle/>
          <a:p>
            <a:r>
              <a:rPr lang="en-US" dirty="0"/>
              <a:t>B. Separation of Powers</a:t>
            </a:r>
          </a:p>
        </p:txBody>
      </p:sp>
      <p:sp>
        <p:nvSpPr>
          <p:cNvPr id="3" name="Content Placeholder 2">
            <a:extLst>
              <a:ext uri="{FF2B5EF4-FFF2-40B4-BE49-F238E27FC236}">
                <a16:creationId xmlns:a16="http://schemas.microsoft.com/office/drawing/2014/main" id="{56F64114-83EB-4D08-A384-E88E10A54279}"/>
              </a:ext>
            </a:extLst>
          </p:cNvPr>
          <p:cNvSpPr>
            <a:spLocks noGrp="1"/>
          </p:cNvSpPr>
          <p:nvPr>
            <p:ph idx="1"/>
          </p:nvPr>
        </p:nvSpPr>
        <p:spPr>
          <a:xfrm>
            <a:off x="4965431" y="2438400"/>
            <a:ext cx="6586489" cy="3785419"/>
          </a:xfrm>
        </p:spPr>
        <p:txBody>
          <a:bodyPr>
            <a:normAutofit/>
          </a:bodyPr>
          <a:lstStyle/>
          <a:p>
            <a:r>
              <a:rPr lang="en-US" dirty="0">
                <a:solidFill>
                  <a:srgbClr val="FF0000"/>
                </a:solidFill>
              </a:rPr>
              <a:t>While each branch is distinct, they overlap in many areas of responsibility and often must cooperate. </a:t>
            </a:r>
            <a:endParaRPr lang="en-US" b="1" dirty="0">
              <a:solidFill>
                <a:srgbClr val="FF0000"/>
              </a:solidFill>
            </a:endParaRPr>
          </a:p>
        </p:txBody>
      </p:sp>
      <p:pic>
        <p:nvPicPr>
          <p:cNvPr id="4" name="Picture 3" descr="A large white building&#10;&#10;Description automatically generated">
            <a:extLst>
              <a:ext uri="{FF2B5EF4-FFF2-40B4-BE49-F238E27FC236}">
                <a16:creationId xmlns:a16="http://schemas.microsoft.com/office/drawing/2014/main" id="{123C14BB-5EF7-4545-B3F5-6D4970D0D4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72" r="29109"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8C7F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72674B6-550D-4544-AA45-239F45C9CC5C}"/>
              </a:ext>
            </a:extLst>
          </p:cNvPr>
          <p:cNvCxnSpPr>
            <a:cxnSpLocks/>
          </p:cNvCxnSpPr>
          <p:nvPr/>
        </p:nvCxnSpPr>
        <p:spPr>
          <a:xfrm>
            <a:off x="5080934" y="2106055"/>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478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DAFB76B7-948F-4514-AD8D-5F62158D1E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8048" y="643467"/>
            <a:ext cx="5655903"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788312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C10C7-DF2D-4A79-8796-947A4DDA3426}"/>
              </a:ext>
            </a:extLst>
          </p:cNvPr>
          <p:cNvSpPr>
            <a:spLocks noGrp="1"/>
          </p:cNvSpPr>
          <p:nvPr>
            <p:ph type="title"/>
          </p:nvPr>
        </p:nvSpPr>
        <p:spPr>
          <a:xfrm>
            <a:off x="4965430" y="629268"/>
            <a:ext cx="6712220" cy="1286160"/>
          </a:xfrm>
        </p:spPr>
        <p:txBody>
          <a:bodyPr anchor="b">
            <a:noAutofit/>
          </a:bodyPr>
          <a:lstStyle/>
          <a:p>
            <a:r>
              <a:rPr lang="en-US" dirty="0"/>
              <a:t>C. Checks and Balances</a:t>
            </a:r>
          </a:p>
        </p:txBody>
      </p:sp>
      <p:sp>
        <p:nvSpPr>
          <p:cNvPr id="3" name="Content Placeholder 2">
            <a:extLst>
              <a:ext uri="{FF2B5EF4-FFF2-40B4-BE49-F238E27FC236}">
                <a16:creationId xmlns:a16="http://schemas.microsoft.com/office/drawing/2014/main" id="{17EBD8A8-DC55-46BD-87F6-348A38B20E45}"/>
              </a:ext>
            </a:extLst>
          </p:cNvPr>
          <p:cNvSpPr>
            <a:spLocks noGrp="1"/>
          </p:cNvSpPr>
          <p:nvPr>
            <p:ph idx="1"/>
          </p:nvPr>
        </p:nvSpPr>
        <p:spPr>
          <a:xfrm>
            <a:off x="4965431" y="2438400"/>
            <a:ext cx="6586489" cy="3785419"/>
          </a:xfrm>
        </p:spPr>
        <p:txBody>
          <a:bodyPr>
            <a:normAutofit/>
          </a:bodyPr>
          <a:lstStyle/>
          <a:p>
            <a:r>
              <a:rPr lang="en-US" dirty="0">
                <a:solidFill>
                  <a:srgbClr val="FF0000"/>
                </a:solidFill>
              </a:rPr>
              <a:t>Each branch has the ability to check the power of the other two branches.</a:t>
            </a:r>
          </a:p>
          <a:p>
            <a:pPr marL="747713" lvl="1" indent="-290513"/>
            <a:r>
              <a:rPr lang="en-US" dirty="0">
                <a:solidFill>
                  <a:srgbClr val="FF0000"/>
                </a:solidFill>
              </a:rPr>
              <a:t>The president can </a:t>
            </a:r>
            <a:r>
              <a:rPr lang="en-US" b="1" dirty="0">
                <a:solidFill>
                  <a:srgbClr val="FF0000"/>
                </a:solidFill>
              </a:rPr>
              <a:t>veto</a:t>
            </a:r>
            <a:r>
              <a:rPr lang="en-US" dirty="0">
                <a:solidFill>
                  <a:srgbClr val="FF0000"/>
                </a:solidFill>
              </a:rPr>
              <a:t> laws passed by Congress.</a:t>
            </a:r>
          </a:p>
          <a:p>
            <a:pPr marL="747713" lvl="1" indent="-290513"/>
            <a:r>
              <a:rPr lang="en-US" dirty="0">
                <a:solidFill>
                  <a:srgbClr val="FF0000"/>
                </a:solidFill>
              </a:rPr>
              <a:t>Congress may charge a high official using the power of </a:t>
            </a:r>
            <a:r>
              <a:rPr lang="en-US" b="1" dirty="0">
                <a:solidFill>
                  <a:srgbClr val="FF0000"/>
                </a:solidFill>
              </a:rPr>
              <a:t>impeachment.</a:t>
            </a:r>
            <a:endParaRPr lang="en-US" dirty="0">
              <a:solidFill>
                <a:srgbClr val="FF0000"/>
              </a:solidFill>
            </a:endParaRPr>
          </a:p>
        </p:txBody>
      </p:sp>
      <p:pic>
        <p:nvPicPr>
          <p:cNvPr id="9" name="Picture 8" descr="A person wearing a suit and tie talking on a cell phone&#10;&#10;Description automatically generated">
            <a:extLst>
              <a:ext uri="{FF2B5EF4-FFF2-40B4-BE49-F238E27FC236}">
                <a16:creationId xmlns:a16="http://schemas.microsoft.com/office/drawing/2014/main" id="{AB0A4AC1-D588-4622-B97E-7B321DD8DC24}"/>
              </a:ext>
            </a:extLst>
          </p:cNvPr>
          <p:cNvPicPr>
            <a:picLocks noChangeAspect="1"/>
          </p:cNvPicPr>
          <p:nvPr/>
        </p:nvPicPr>
        <p:blipFill rotWithShape="1">
          <a:blip r:embed="rId3"/>
          <a:srcRect l="14708"/>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9E5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2E10BC1-1076-4F57-B9E5-5991558A3F62}"/>
              </a:ext>
            </a:extLst>
          </p:cNvPr>
          <p:cNvCxnSpPr>
            <a:cxnSpLocks/>
          </p:cNvCxnSpPr>
          <p:nvPr/>
        </p:nvCxnSpPr>
        <p:spPr>
          <a:xfrm>
            <a:off x="5080934" y="2106055"/>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879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C10C7-DF2D-4A79-8796-947A4DDA3426}"/>
              </a:ext>
            </a:extLst>
          </p:cNvPr>
          <p:cNvSpPr>
            <a:spLocks noGrp="1"/>
          </p:cNvSpPr>
          <p:nvPr>
            <p:ph type="title"/>
          </p:nvPr>
        </p:nvSpPr>
        <p:spPr>
          <a:xfrm>
            <a:off x="4965430" y="629268"/>
            <a:ext cx="6820170" cy="1286160"/>
          </a:xfrm>
        </p:spPr>
        <p:txBody>
          <a:bodyPr anchor="b">
            <a:noAutofit/>
          </a:bodyPr>
          <a:lstStyle/>
          <a:p>
            <a:r>
              <a:rPr lang="en-US" dirty="0"/>
              <a:t>C. Checks and Balances</a:t>
            </a:r>
          </a:p>
        </p:txBody>
      </p:sp>
      <p:sp>
        <p:nvSpPr>
          <p:cNvPr id="3" name="Content Placeholder 2">
            <a:extLst>
              <a:ext uri="{FF2B5EF4-FFF2-40B4-BE49-F238E27FC236}">
                <a16:creationId xmlns:a16="http://schemas.microsoft.com/office/drawing/2014/main" id="{17EBD8A8-DC55-46BD-87F6-348A38B20E45}"/>
              </a:ext>
            </a:extLst>
          </p:cNvPr>
          <p:cNvSpPr>
            <a:spLocks noGrp="1"/>
          </p:cNvSpPr>
          <p:nvPr>
            <p:ph idx="1"/>
          </p:nvPr>
        </p:nvSpPr>
        <p:spPr>
          <a:xfrm>
            <a:off x="4965431" y="2438400"/>
            <a:ext cx="6586489" cy="3785419"/>
          </a:xfrm>
        </p:spPr>
        <p:txBody>
          <a:bodyPr>
            <a:normAutofit/>
          </a:bodyPr>
          <a:lstStyle/>
          <a:p>
            <a:r>
              <a:rPr lang="en-US" dirty="0"/>
              <a:t>While checks and balances hinder the concentration of power, </a:t>
            </a:r>
            <a:r>
              <a:rPr lang="en-US" dirty="0">
                <a:solidFill>
                  <a:srgbClr val="FF0000"/>
                </a:solidFill>
              </a:rPr>
              <a:t>the system is inefficient and can lead to </a:t>
            </a:r>
            <a:r>
              <a:rPr lang="en-US" b="1" dirty="0">
                <a:solidFill>
                  <a:srgbClr val="FF0000"/>
                </a:solidFill>
              </a:rPr>
              <a:t>gridlock</a:t>
            </a:r>
            <a:r>
              <a:rPr lang="en-US" dirty="0">
                <a:solidFill>
                  <a:srgbClr val="FF0000"/>
                </a:solidFill>
              </a:rPr>
              <a:t>. </a:t>
            </a:r>
          </a:p>
          <a:p>
            <a:r>
              <a:rPr lang="en-US" dirty="0"/>
              <a:t>Despite this, the benefits outweigh the disadvantages. </a:t>
            </a:r>
          </a:p>
        </p:txBody>
      </p:sp>
      <p:pic>
        <p:nvPicPr>
          <p:cNvPr id="5" name="Picture 4" descr="A person in a suit and tie sitting at a table&#10;&#10;Description automatically generated">
            <a:extLst>
              <a:ext uri="{FF2B5EF4-FFF2-40B4-BE49-F238E27FC236}">
                <a16:creationId xmlns:a16="http://schemas.microsoft.com/office/drawing/2014/main" id="{556DB307-AA6D-4CC8-A4F9-5E57C902C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502" r="26296"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7AFB3A9-6D32-48B7-B617-D34E7DCF072F}"/>
              </a:ext>
            </a:extLst>
          </p:cNvPr>
          <p:cNvCxnSpPr>
            <a:cxnSpLocks/>
          </p:cNvCxnSpPr>
          <p:nvPr/>
        </p:nvCxnSpPr>
        <p:spPr>
          <a:xfrm>
            <a:off x="5080934" y="2106055"/>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804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evice&#10;&#10;Description automatically generated">
            <a:extLst>
              <a:ext uri="{FF2B5EF4-FFF2-40B4-BE49-F238E27FC236}">
                <a16:creationId xmlns:a16="http://schemas.microsoft.com/office/drawing/2014/main" id="{8D379CDE-5F69-4654-8E2B-5F85B532E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2731" y="643467"/>
            <a:ext cx="6006538"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960582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AF753-CAE6-4553-9B90-90AB81F913F5}"/>
              </a:ext>
            </a:extLst>
          </p:cNvPr>
          <p:cNvSpPr>
            <a:spLocks noGrp="1"/>
          </p:cNvSpPr>
          <p:nvPr>
            <p:ph type="title"/>
          </p:nvPr>
        </p:nvSpPr>
        <p:spPr>
          <a:xfrm>
            <a:off x="4965430" y="629268"/>
            <a:ext cx="6586491" cy="1286160"/>
          </a:xfrm>
        </p:spPr>
        <p:txBody>
          <a:bodyPr anchor="b">
            <a:normAutofit/>
          </a:bodyPr>
          <a:lstStyle/>
          <a:p>
            <a:r>
              <a:rPr lang="en-US" dirty="0"/>
              <a:t>D. Judicial Review</a:t>
            </a:r>
          </a:p>
        </p:txBody>
      </p:sp>
      <p:sp>
        <p:nvSpPr>
          <p:cNvPr id="3" name="Content Placeholder 2">
            <a:extLst>
              <a:ext uri="{FF2B5EF4-FFF2-40B4-BE49-F238E27FC236}">
                <a16:creationId xmlns:a16="http://schemas.microsoft.com/office/drawing/2014/main" id="{8B8E985D-3729-4719-8631-D9DD58FACEDC}"/>
              </a:ext>
            </a:extLst>
          </p:cNvPr>
          <p:cNvSpPr>
            <a:spLocks noGrp="1"/>
          </p:cNvSpPr>
          <p:nvPr>
            <p:ph idx="1"/>
          </p:nvPr>
        </p:nvSpPr>
        <p:spPr>
          <a:xfrm>
            <a:off x="4965431" y="2438400"/>
            <a:ext cx="6845569" cy="3785419"/>
          </a:xfrm>
        </p:spPr>
        <p:txBody>
          <a:bodyPr>
            <a:normAutofit/>
          </a:bodyPr>
          <a:lstStyle/>
          <a:p>
            <a:r>
              <a:rPr lang="en-US" b="1" dirty="0">
                <a:solidFill>
                  <a:srgbClr val="FF0000"/>
                </a:solidFill>
              </a:rPr>
              <a:t>Judicial review</a:t>
            </a:r>
            <a:r>
              <a:rPr lang="en-US" dirty="0">
                <a:solidFill>
                  <a:srgbClr val="FF0000"/>
                </a:solidFill>
              </a:rPr>
              <a:t> allows the judicial branch to examine laws or actions taken by the other two branches and strike them down.</a:t>
            </a:r>
          </a:p>
          <a:p>
            <a:r>
              <a:rPr lang="en-US" dirty="0">
                <a:solidFill>
                  <a:srgbClr val="FF0000"/>
                </a:solidFill>
              </a:rPr>
              <a:t>Judicial review is not found in the Constitution but was assumed by the Supreme Court in the </a:t>
            </a:r>
            <a:r>
              <a:rPr lang="en-US" b="1" i="1" dirty="0">
                <a:solidFill>
                  <a:srgbClr val="FF0000"/>
                </a:solidFill>
              </a:rPr>
              <a:t>Marbury v. Madison </a:t>
            </a:r>
            <a:r>
              <a:rPr lang="en-US" dirty="0">
                <a:solidFill>
                  <a:srgbClr val="FF0000"/>
                </a:solidFill>
              </a:rPr>
              <a:t>court case in 1803.</a:t>
            </a:r>
          </a:p>
          <a:p>
            <a:endParaRPr lang="en-US" sz="2000" dirty="0"/>
          </a:p>
        </p:txBody>
      </p:sp>
      <p:pic>
        <p:nvPicPr>
          <p:cNvPr id="5" name="Picture 4" descr="A picture containing sitting, red, light, yellow&#10;&#10;Description automatically generated">
            <a:extLst>
              <a:ext uri="{FF2B5EF4-FFF2-40B4-BE49-F238E27FC236}">
                <a16:creationId xmlns:a16="http://schemas.microsoft.com/office/drawing/2014/main" id="{9D978E71-7588-43EB-A1FD-82A29D73D7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2" r="337"/>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1812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A01FB0C-2704-42DF-9BCA-2E7A0794F722}"/>
              </a:ext>
            </a:extLst>
          </p:cNvPr>
          <p:cNvCxnSpPr>
            <a:cxnSpLocks/>
          </p:cNvCxnSpPr>
          <p:nvPr/>
        </p:nvCxnSpPr>
        <p:spPr>
          <a:xfrm>
            <a:off x="5080934" y="2106055"/>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446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2C31A-16CE-4225-801B-FACDE32F1691}"/>
              </a:ext>
            </a:extLst>
          </p:cNvPr>
          <p:cNvSpPr>
            <a:spLocks noGrp="1"/>
          </p:cNvSpPr>
          <p:nvPr>
            <p:ph type="title"/>
          </p:nvPr>
        </p:nvSpPr>
        <p:spPr>
          <a:xfrm>
            <a:off x="4965430" y="629268"/>
            <a:ext cx="6586491" cy="1286160"/>
          </a:xfrm>
        </p:spPr>
        <p:txBody>
          <a:bodyPr anchor="b">
            <a:normAutofit/>
          </a:bodyPr>
          <a:lstStyle/>
          <a:p>
            <a:r>
              <a:rPr lang="en-US" dirty="0"/>
              <a:t>E. Federalism</a:t>
            </a:r>
          </a:p>
        </p:txBody>
      </p:sp>
      <p:sp>
        <p:nvSpPr>
          <p:cNvPr id="3" name="Content Placeholder 2">
            <a:extLst>
              <a:ext uri="{FF2B5EF4-FFF2-40B4-BE49-F238E27FC236}">
                <a16:creationId xmlns:a16="http://schemas.microsoft.com/office/drawing/2014/main" id="{DD2353E7-301F-4F87-87D3-0745558224F4}"/>
              </a:ext>
            </a:extLst>
          </p:cNvPr>
          <p:cNvSpPr>
            <a:spLocks noGrp="1"/>
          </p:cNvSpPr>
          <p:nvPr>
            <p:ph idx="1"/>
          </p:nvPr>
        </p:nvSpPr>
        <p:spPr>
          <a:xfrm>
            <a:off x="4965431" y="2438400"/>
            <a:ext cx="6586489" cy="3785419"/>
          </a:xfrm>
        </p:spPr>
        <p:txBody>
          <a:bodyPr>
            <a:normAutofit/>
          </a:bodyPr>
          <a:lstStyle/>
          <a:p>
            <a:r>
              <a:rPr lang="en-US" b="1" dirty="0">
                <a:solidFill>
                  <a:srgbClr val="FF0000"/>
                </a:solidFill>
              </a:rPr>
              <a:t>Federalism </a:t>
            </a:r>
            <a:r>
              <a:rPr lang="en-US" dirty="0">
                <a:solidFill>
                  <a:srgbClr val="FF0000"/>
                </a:solidFill>
              </a:rPr>
              <a:t>is the division of power between national and state levels of government. </a:t>
            </a:r>
          </a:p>
          <a:p>
            <a:r>
              <a:rPr lang="en-US" dirty="0">
                <a:solidFill>
                  <a:srgbClr val="FF0000"/>
                </a:solidFill>
              </a:rPr>
              <a:t>Federalism helps promote national unity while still allowing local governments to handle local affairs. </a:t>
            </a:r>
          </a:p>
        </p:txBody>
      </p:sp>
      <p:pic>
        <p:nvPicPr>
          <p:cNvPr id="5" name="Picture 4" descr="A picture containing man, building, photo, front&#10;&#10;Description automatically generated">
            <a:extLst>
              <a:ext uri="{FF2B5EF4-FFF2-40B4-BE49-F238E27FC236}">
                <a16:creationId xmlns:a16="http://schemas.microsoft.com/office/drawing/2014/main" id="{DAA31A34-1F87-4396-96C5-CA3825FA26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28" r="742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74E2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7975335-C2CB-4D32-B37F-F62BE11B8EAC}"/>
              </a:ext>
            </a:extLst>
          </p:cNvPr>
          <p:cNvCxnSpPr>
            <a:cxnSpLocks/>
          </p:cNvCxnSpPr>
          <p:nvPr/>
        </p:nvCxnSpPr>
        <p:spPr>
          <a:xfrm>
            <a:off x="5080934" y="2106055"/>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452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7A3D-F801-45FB-86AA-80716ADC0F23}"/>
              </a:ext>
            </a:extLst>
          </p:cNvPr>
          <p:cNvSpPr>
            <a:spLocks noGrp="1"/>
          </p:cNvSpPr>
          <p:nvPr>
            <p:ph type="title"/>
          </p:nvPr>
        </p:nvSpPr>
        <p:spPr>
          <a:xfrm>
            <a:off x="4965430" y="629268"/>
            <a:ext cx="6586491" cy="1286160"/>
          </a:xfrm>
        </p:spPr>
        <p:txBody>
          <a:bodyPr anchor="b">
            <a:noAutofit/>
          </a:bodyPr>
          <a:lstStyle/>
          <a:p>
            <a:r>
              <a:rPr lang="en-US" dirty="0">
                <a:solidFill>
                  <a:srgbClr val="FF0000"/>
                </a:solidFill>
              </a:rPr>
              <a:t>A. Realistic View of Human Nature</a:t>
            </a:r>
          </a:p>
        </p:txBody>
      </p:sp>
      <p:sp>
        <p:nvSpPr>
          <p:cNvPr id="3" name="Content Placeholder 2">
            <a:extLst>
              <a:ext uri="{FF2B5EF4-FFF2-40B4-BE49-F238E27FC236}">
                <a16:creationId xmlns:a16="http://schemas.microsoft.com/office/drawing/2014/main" id="{84D2D3AD-2FEE-48B5-B484-69F14E87B1F4}"/>
              </a:ext>
            </a:extLst>
          </p:cNvPr>
          <p:cNvSpPr>
            <a:spLocks noGrp="1"/>
          </p:cNvSpPr>
          <p:nvPr>
            <p:ph idx="1"/>
          </p:nvPr>
        </p:nvSpPr>
        <p:spPr>
          <a:xfrm>
            <a:off x="4965431" y="2438400"/>
            <a:ext cx="6586489" cy="3785419"/>
          </a:xfrm>
        </p:spPr>
        <p:txBody>
          <a:bodyPr>
            <a:normAutofit/>
          </a:bodyPr>
          <a:lstStyle/>
          <a:p>
            <a:r>
              <a:rPr lang="en-US" dirty="0"/>
              <a:t>While the </a:t>
            </a:r>
            <a:r>
              <a:rPr lang="en-US" dirty="0">
                <a:solidFill>
                  <a:srgbClr val="FF0000"/>
                </a:solidFill>
              </a:rPr>
              <a:t>Constitution is not a Christian document </a:t>
            </a:r>
            <a:r>
              <a:rPr lang="en-US" dirty="0"/>
              <a:t>(it never mentions God), </a:t>
            </a:r>
            <a:r>
              <a:rPr lang="en-US" dirty="0">
                <a:solidFill>
                  <a:srgbClr val="FF0000"/>
                </a:solidFill>
              </a:rPr>
              <a:t>it is influenced by Christian principles.</a:t>
            </a:r>
          </a:p>
          <a:p>
            <a:r>
              <a:rPr lang="en-US" dirty="0">
                <a:solidFill>
                  <a:srgbClr val="FF0000"/>
                </a:solidFill>
              </a:rPr>
              <a:t>The Founders recognized humans’ desire for freedom, but also their tendency to sin. </a:t>
            </a:r>
          </a:p>
        </p:txBody>
      </p:sp>
      <p:pic>
        <p:nvPicPr>
          <p:cNvPr id="5" name="Picture 4" descr="Clouds in the sky&#10;&#10;Description automatically generated">
            <a:extLst>
              <a:ext uri="{FF2B5EF4-FFF2-40B4-BE49-F238E27FC236}">
                <a16:creationId xmlns:a16="http://schemas.microsoft.com/office/drawing/2014/main" id="{691BBDC9-92EE-4E8F-90E2-E0C9D0068D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463"/>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7B57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3739B68-1B28-4D92-8310-DE88F91CB258}"/>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56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2C31A-16CE-4225-801B-FACDE32F1691}"/>
              </a:ext>
            </a:extLst>
          </p:cNvPr>
          <p:cNvSpPr>
            <a:spLocks noGrp="1"/>
          </p:cNvSpPr>
          <p:nvPr>
            <p:ph type="title"/>
          </p:nvPr>
        </p:nvSpPr>
        <p:spPr>
          <a:xfrm>
            <a:off x="4965430" y="629268"/>
            <a:ext cx="6586491" cy="1286160"/>
          </a:xfrm>
        </p:spPr>
        <p:txBody>
          <a:bodyPr anchor="b">
            <a:normAutofit/>
          </a:bodyPr>
          <a:lstStyle/>
          <a:p>
            <a:r>
              <a:rPr lang="en-US" dirty="0"/>
              <a:t>E. Federalism</a:t>
            </a:r>
          </a:p>
        </p:txBody>
      </p:sp>
      <p:sp>
        <p:nvSpPr>
          <p:cNvPr id="3" name="Content Placeholder 2">
            <a:extLst>
              <a:ext uri="{FF2B5EF4-FFF2-40B4-BE49-F238E27FC236}">
                <a16:creationId xmlns:a16="http://schemas.microsoft.com/office/drawing/2014/main" id="{DD2353E7-301F-4F87-87D3-0745558224F4}"/>
              </a:ext>
            </a:extLst>
          </p:cNvPr>
          <p:cNvSpPr>
            <a:spLocks noGrp="1"/>
          </p:cNvSpPr>
          <p:nvPr>
            <p:ph idx="1"/>
          </p:nvPr>
        </p:nvSpPr>
        <p:spPr>
          <a:xfrm>
            <a:off x="4965431" y="2438400"/>
            <a:ext cx="6586489" cy="3785419"/>
          </a:xfrm>
        </p:spPr>
        <p:txBody>
          <a:bodyPr>
            <a:normAutofit/>
          </a:bodyPr>
          <a:lstStyle/>
          <a:p>
            <a:r>
              <a:rPr lang="en-US" dirty="0"/>
              <a:t>Since America’s rise to world power, state and local power has decreased in favor of making the national government stronger.</a:t>
            </a:r>
          </a:p>
        </p:txBody>
      </p:sp>
      <p:pic>
        <p:nvPicPr>
          <p:cNvPr id="4" name="Picture 3" descr="A picture containing man, building, photo, front&#10;&#10;Description automatically generated">
            <a:extLst>
              <a:ext uri="{FF2B5EF4-FFF2-40B4-BE49-F238E27FC236}">
                <a16:creationId xmlns:a16="http://schemas.microsoft.com/office/drawing/2014/main" id="{A2EC7C4B-4BD1-4B6F-A598-BBB6A7760C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72" r="7378"/>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64E2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459E478-5B79-4B8E-A133-AED9949178EC}"/>
              </a:ext>
            </a:extLst>
          </p:cNvPr>
          <p:cNvCxnSpPr>
            <a:cxnSpLocks/>
          </p:cNvCxnSpPr>
          <p:nvPr/>
        </p:nvCxnSpPr>
        <p:spPr>
          <a:xfrm>
            <a:off x="5080934" y="2106055"/>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353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C7308-AEB7-4C2D-B4E6-D0C44FD9FA04}"/>
              </a:ext>
            </a:extLst>
          </p:cNvPr>
          <p:cNvSpPr>
            <a:spLocks noGrp="1"/>
          </p:cNvSpPr>
          <p:nvPr>
            <p:ph type="title"/>
          </p:nvPr>
        </p:nvSpPr>
        <p:spPr>
          <a:xfrm>
            <a:off x="4965430" y="629268"/>
            <a:ext cx="6586491" cy="1286160"/>
          </a:xfrm>
        </p:spPr>
        <p:txBody>
          <a:bodyPr anchor="b">
            <a:normAutofit/>
          </a:bodyPr>
          <a:lstStyle/>
          <a:p>
            <a:r>
              <a:rPr lang="en-US" dirty="0"/>
              <a:t>F. Popular Sovereignty</a:t>
            </a:r>
          </a:p>
        </p:txBody>
      </p:sp>
      <p:sp>
        <p:nvSpPr>
          <p:cNvPr id="3" name="Content Placeholder 2">
            <a:extLst>
              <a:ext uri="{FF2B5EF4-FFF2-40B4-BE49-F238E27FC236}">
                <a16:creationId xmlns:a16="http://schemas.microsoft.com/office/drawing/2014/main" id="{04BCDE71-890D-4FC6-848D-A019F5A89FCE}"/>
              </a:ext>
            </a:extLst>
          </p:cNvPr>
          <p:cNvSpPr>
            <a:spLocks noGrp="1"/>
          </p:cNvSpPr>
          <p:nvPr>
            <p:ph idx="1"/>
          </p:nvPr>
        </p:nvSpPr>
        <p:spPr>
          <a:xfrm>
            <a:off x="4965431" y="2438400"/>
            <a:ext cx="6586489" cy="3785419"/>
          </a:xfrm>
        </p:spPr>
        <p:txBody>
          <a:bodyPr>
            <a:normAutofit/>
          </a:bodyPr>
          <a:lstStyle/>
          <a:p>
            <a:r>
              <a:rPr lang="en-US" b="1" dirty="0">
                <a:solidFill>
                  <a:srgbClr val="FF0000"/>
                </a:solidFill>
              </a:rPr>
              <a:t>Popular sovereignty</a:t>
            </a:r>
            <a:r>
              <a:rPr lang="en-US" dirty="0">
                <a:solidFill>
                  <a:srgbClr val="FF0000"/>
                </a:solidFill>
              </a:rPr>
              <a:t> is the idea that the people are the ultimate source of their government’s authority.</a:t>
            </a:r>
          </a:p>
          <a:p>
            <a:r>
              <a:rPr lang="en-US" dirty="0"/>
              <a:t>This concept is not explicitly stated in the Constitution but is alluded to in phrases such as “We the people” and other concepts like the amendment process.</a:t>
            </a:r>
          </a:p>
        </p:txBody>
      </p:sp>
      <p:pic>
        <p:nvPicPr>
          <p:cNvPr id="5" name="Picture 4" descr="A close up of a flag&#10;&#10;Description automatically generated">
            <a:extLst>
              <a:ext uri="{FF2B5EF4-FFF2-40B4-BE49-F238E27FC236}">
                <a16:creationId xmlns:a16="http://schemas.microsoft.com/office/drawing/2014/main" id="{F60D0DBA-DBAB-4D6A-8449-95F44C64B8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85" r="30455"/>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ED2E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76E1AF-C1CC-47E1-8422-670CF004D3E1}"/>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901C608-ABC3-45AA-9A74-47298234F562}"/>
              </a:ext>
            </a:extLst>
          </p:cNvPr>
          <p:cNvCxnSpPr>
            <a:cxnSpLocks/>
          </p:cNvCxnSpPr>
          <p:nvPr/>
        </p:nvCxnSpPr>
        <p:spPr>
          <a:xfrm>
            <a:off x="5080934" y="2106055"/>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245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6A16-8F49-4450-A9F6-62D0D451AA05}"/>
              </a:ext>
            </a:extLst>
          </p:cNvPr>
          <p:cNvSpPr>
            <a:spLocks noGrp="1"/>
          </p:cNvSpPr>
          <p:nvPr>
            <p:ph type="title"/>
          </p:nvPr>
        </p:nvSpPr>
        <p:spPr>
          <a:xfrm>
            <a:off x="4965430" y="629268"/>
            <a:ext cx="6586491" cy="1286160"/>
          </a:xfrm>
        </p:spPr>
        <p:txBody>
          <a:bodyPr anchor="b">
            <a:normAutofit/>
          </a:bodyPr>
          <a:lstStyle/>
          <a:p>
            <a:r>
              <a:rPr lang="en-US" dirty="0"/>
              <a:t>G. Conclusion</a:t>
            </a:r>
          </a:p>
        </p:txBody>
      </p:sp>
      <p:sp>
        <p:nvSpPr>
          <p:cNvPr id="3" name="Content Placeholder 2">
            <a:extLst>
              <a:ext uri="{FF2B5EF4-FFF2-40B4-BE49-F238E27FC236}">
                <a16:creationId xmlns:a16="http://schemas.microsoft.com/office/drawing/2014/main" id="{DB9FC64F-7F7C-4B3E-8553-5826536D046F}"/>
              </a:ext>
            </a:extLst>
          </p:cNvPr>
          <p:cNvSpPr>
            <a:spLocks noGrp="1"/>
          </p:cNvSpPr>
          <p:nvPr>
            <p:ph idx="1"/>
          </p:nvPr>
        </p:nvSpPr>
        <p:spPr>
          <a:xfrm>
            <a:off x="4965431" y="2438400"/>
            <a:ext cx="6586489" cy="3785419"/>
          </a:xfrm>
        </p:spPr>
        <p:txBody>
          <a:bodyPr>
            <a:normAutofit/>
          </a:bodyPr>
          <a:lstStyle/>
          <a:p>
            <a:r>
              <a:rPr lang="en-US" dirty="0"/>
              <a:t>Christians can find much in the Constitution to be thankful for. </a:t>
            </a:r>
          </a:p>
          <a:p>
            <a:r>
              <a:rPr lang="en-US" dirty="0"/>
              <a:t>For the freedoms and liberties in the Constitution to continue, each generation much commit to defend the law.</a:t>
            </a:r>
          </a:p>
        </p:txBody>
      </p:sp>
      <p:pic>
        <p:nvPicPr>
          <p:cNvPr id="5" name="Picture 4" descr="A picture containing person, text, sign, man&#10;&#10;Description automatically generated">
            <a:extLst>
              <a:ext uri="{FF2B5EF4-FFF2-40B4-BE49-F238E27FC236}">
                <a16:creationId xmlns:a16="http://schemas.microsoft.com/office/drawing/2014/main" id="{E22C3E2C-B9EA-453D-B7C7-14ACA34FC4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8" r="7814"/>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7723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662B31A-DE93-4C74-B8B9-F0B72C3C740C}"/>
              </a:ext>
            </a:extLst>
          </p:cNvPr>
          <p:cNvCxnSpPr>
            <a:cxnSpLocks/>
          </p:cNvCxnSpPr>
          <p:nvPr/>
        </p:nvCxnSpPr>
        <p:spPr>
          <a:xfrm>
            <a:off x="5080934" y="2106055"/>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015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5.2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842938" cy="5032375"/>
          </a:xfrm>
        </p:spPr>
        <p:txBody>
          <a:bodyPr>
            <a:normAutofit/>
          </a:bodyPr>
          <a:lstStyle/>
          <a:p>
            <a:pPr marL="0" indent="0">
              <a:buNone/>
            </a:pPr>
            <a:r>
              <a:rPr lang="en-US" dirty="0"/>
              <a:t>1–6. What six basic principles are the foundation of the Constitution?</a:t>
            </a:r>
          </a:p>
          <a:p>
            <a:pPr marL="0" indent="0" algn="ctr">
              <a:buNone/>
            </a:pPr>
            <a:r>
              <a:rPr lang="en-US" dirty="0">
                <a:solidFill>
                  <a:srgbClr val="C00000"/>
                </a:solidFill>
              </a:rPr>
              <a:t>limited government, separation of powers, checks and balances, judicial review, federalism, and popular sovereignty (pp. 87–93)</a:t>
            </a:r>
          </a:p>
          <a:p>
            <a:pPr marL="0" indent="0">
              <a:buNone/>
            </a:pPr>
            <a:r>
              <a:rPr lang="en-US" dirty="0"/>
              <a:t>7. What is the difference between separation of powers and checks and balances?</a:t>
            </a:r>
          </a:p>
          <a:p>
            <a:pPr marL="0" indent="0" algn="ctr">
              <a:buNone/>
            </a:pPr>
            <a:r>
              <a:rPr lang="en-US" dirty="0">
                <a:solidFill>
                  <a:srgbClr val="C00000"/>
                </a:solidFill>
              </a:rPr>
              <a:t>Separation of powers divides the national government into three distinct branches. “Checks and balances” refers to the power that each branch exerts over the others. (pp. 88–90)</a:t>
            </a:r>
          </a:p>
          <a:p>
            <a:pPr marL="0" indent="0" algn="ctr">
              <a:buNone/>
            </a:pPr>
            <a:endParaRPr lang="en-US" dirty="0">
              <a:solidFill>
                <a:srgbClr val="C00000"/>
              </a:solidFill>
            </a:endParaRPr>
          </a:p>
        </p:txBody>
      </p:sp>
    </p:spTree>
    <p:extLst>
      <p:ext uri="{BB962C8B-B14F-4D97-AF65-F5344CB8AC3E}">
        <p14:creationId xmlns:p14="http://schemas.microsoft.com/office/powerpoint/2010/main" val="3415601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5.2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8–9. What is the obvious disadvantage of checks and balances? What benefits overshadow this disadvantage?</a:t>
            </a:r>
          </a:p>
          <a:p>
            <a:pPr marL="0" indent="0" algn="ctr">
              <a:buNone/>
            </a:pPr>
            <a:r>
              <a:rPr lang="en-US" dirty="0">
                <a:solidFill>
                  <a:srgbClr val="C00000"/>
                </a:solidFill>
              </a:rPr>
              <a:t>Checks and balances make the government inefficient, but they limit government power and protect personal liberty. </a:t>
            </a:r>
            <a:br>
              <a:rPr lang="en-US" dirty="0">
                <a:solidFill>
                  <a:srgbClr val="C00000"/>
                </a:solidFill>
              </a:rPr>
            </a:br>
            <a:r>
              <a:rPr lang="en-US" dirty="0">
                <a:solidFill>
                  <a:srgbClr val="C00000"/>
                </a:solidFill>
              </a:rPr>
              <a:t>(pp. 89–90)</a:t>
            </a:r>
          </a:p>
          <a:p>
            <a:pPr marL="0" indent="0">
              <a:buNone/>
            </a:pPr>
            <a:endParaRPr lang="en-US" dirty="0">
              <a:solidFill>
                <a:srgbClr val="C00000"/>
              </a:solidFill>
            </a:endParaRPr>
          </a:p>
          <a:p>
            <a:pPr marL="0" indent="0" algn="ctr">
              <a:buNone/>
            </a:pPr>
            <a:endParaRPr lang="en-US" dirty="0">
              <a:solidFill>
                <a:srgbClr val="C00000"/>
              </a:solidFill>
            </a:endParaRPr>
          </a:p>
        </p:txBody>
      </p:sp>
    </p:spTree>
    <p:extLst>
      <p:ext uri="{BB962C8B-B14F-4D97-AF65-F5344CB8AC3E}">
        <p14:creationId xmlns:p14="http://schemas.microsoft.com/office/powerpoint/2010/main" val="3590993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5.2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normAutofit/>
          </a:bodyPr>
          <a:lstStyle/>
          <a:p>
            <a:pPr marL="0" indent="0">
              <a:buNone/>
            </a:pPr>
            <a:r>
              <a:rPr lang="en-US" dirty="0"/>
              <a:t>10–11. What is popular sovereignty? Where is this principle most accurately expressed in the Constitution? </a:t>
            </a:r>
          </a:p>
          <a:p>
            <a:pPr marL="0" indent="0" algn="ctr">
              <a:buNone/>
            </a:pPr>
            <a:r>
              <a:rPr lang="en-US" dirty="0">
                <a:solidFill>
                  <a:srgbClr val="C00000"/>
                </a:solidFill>
              </a:rPr>
              <a:t>Popular sovereignty is the belief that the people are the ultimate source of their government’s power. This principle is expressed in the Constitution through its plans for representation and the amendment process. (pp. 92–93)</a:t>
            </a:r>
          </a:p>
          <a:p>
            <a:pPr marL="0" indent="0" algn="ctr">
              <a:buNone/>
            </a:pPr>
            <a:endParaRPr lang="en-US" dirty="0">
              <a:solidFill>
                <a:srgbClr val="C00000"/>
              </a:solidFill>
            </a:endParaRPr>
          </a:p>
        </p:txBody>
      </p:sp>
    </p:spTree>
    <p:extLst>
      <p:ext uri="{BB962C8B-B14F-4D97-AF65-F5344CB8AC3E}">
        <p14:creationId xmlns:p14="http://schemas.microsoft.com/office/powerpoint/2010/main" val="1470643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5.2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Why did Hamilton believe that judicial review is necessary?</a:t>
            </a:r>
          </a:p>
          <a:p>
            <a:pPr marL="0" indent="0" algn="ctr">
              <a:buNone/>
            </a:pPr>
            <a:r>
              <a:rPr lang="en-US" dirty="0">
                <a:solidFill>
                  <a:srgbClr val="C00000"/>
                </a:solidFill>
              </a:rPr>
              <a:t>Hamilton believed that judicial review is necessary to limit legislative authority.</a:t>
            </a:r>
          </a:p>
          <a:p>
            <a:pPr marL="0" indent="0" algn="ctr">
              <a:buNone/>
            </a:pPr>
            <a:endParaRPr lang="en-US" dirty="0">
              <a:solidFill>
                <a:srgbClr val="FF0000"/>
              </a:solidFill>
            </a:endParaRPr>
          </a:p>
          <a:p>
            <a:pPr marL="0" indent="0" algn="ctr">
              <a:buNone/>
            </a:pPr>
            <a:endParaRPr lang="en-US" dirty="0">
              <a:solidFill>
                <a:srgbClr val="FF0000"/>
              </a:solidFill>
            </a:endParaRPr>
          </a:p>
        </p:txBody>
      </p:sp>
    </p:spTree>
    <p:extLst>
      <p:ext uri="{BB962C8B-B14F-4D97-AF65-F5344CB8AC3E}">
        <p14:creationId xmlns:p14="http://schemas.microsoft.com/office/powerpoint/2010/main" val="3021106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5.2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Was the Seventeenth Amendment a good change or a bad one? Defend your opinion.</a:t>
            </a:r>
          </a:p>
          <a:p>
            <a:pPr marL="0" indent="0" algn="ctr">
              <a:buNone/>
            </a:pPr>
            <a:endParaRPr lang="en-US" dirty="0">
              <a:solidFill>
                <a:srgbClr val="FF0000"/>
              </a:solidFill>
            </a:endParaRPr>
          </a:p>
          <a:p>
            <a:pPr marL="0" indent="0" algn="ctr">
              <a:buNone/>
            </a:pPr>
            <a:endParaRPr lang="en-US" dirty="0">
              <a:solidFill>
                <a:srgbClr val="FF0000"/>
              </a:solidFill>
            </a:endParaRPr>
          </a:p>
        </p:txBody>
      </p:sp>
    </p:spTree>
    <p:extLst>
      <p:ext uri="{BB962C8B-B14F-4D97-AF65-F5344CB8AC3E}">
        <p14:creationId xmlns:p14="http://schemas.microsoft.com/office/powerpoint/2010/main" val="2339907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book&#10;&#10;Description automatically generated">
            <a:extLst>
              <a:ext uri="{FF2B5EF4-FFF2-40B4-BE49-F238E27FC236}">
                <a16:creationId xmlns:a16="http://schemas.microsoft.com/office/drawing/2014/main" id="{A9AE65B2-90A6-4A46-93B0-F59AFA536C57}"/>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464824" y="5154168"/>
            <a:ext cx="7477644" cy="1261872"/>
          </a:xfrm>
        </p:spPr>
        <p:txBody>
          <a:bodyPr vert="horz" lIns="91440" tIns="45720" rIns="91440" bIns="45720" rtlCol="0" anchor="ctr">
            <a:no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III. Examining the United States Constitution</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5.3</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589720"/>
      </p:ext>
    </p:extLst>
  </p:cSld>
  <p:clrMapOvr>
    <a:overrideClrMapping bg1="dk1" tx1="lt1" bg2="dk2" tx2="lt2" accent1="accent1" accent2="accent2" accent3="accent3" accent4="accent4" accent5="accent5" accent6="accent6" hlink="hlink" folHlink="folHlink"/>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7DC1D9-92E5-4F32-9A35-9650CF645413}"/>
              </a:ext>
            </a:extLst>
          </p:cNvPr>
          <p:cNvSpPr>
            <a:spLocks noGrp="1"/>
          </p:cNvSpPr>
          <p:nvPr>
            <p:ph type="title"/>
          </p:nvPr>
        </p:nvSpPr>
        <p:spPr>
          <a:xfrm>
            <a:off x="808638" y="386930"/>
            <a:ext cx="9236700" cy="1188950"/>
          </a:xfrm>
        </p:spPr>
        <p:txBody>
          <a:bodyPr anchor="b">
            <a:normAutofit/>
          </a:bodyPr>
          <a:lstStyle/>
          <a:p>
            <a:r>
              <a:rPr lang="en-US" dirty="0"/>
              <a:t>The United States Constitution</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1DB0839-0061-41E7-9852-17F977A02323}"/>
              </a:ext>
            </a:extLst>
          </p:cNvPr>
          <p:cNvSpPr>
            <a:spLocks noGrp="1"/>
          </p:cNvSpPr>
          <p:nvPr>
            <p:ph idx="1"/>
          </p:nvPr>
        </p:nvSpPr>
        <p:spPr>
          <a:xfrm>
            <a:off x="565150" y="2286000"/>
            <a:ext cx="10718799" cy="3994149"/>
          </a:xfrm>
        </p:spPr>
        <p:txBody>
          <a:bodyPr numCol="2" anchor="t">
            <a:normAutofit/>
          </a:bodyPr>
          <a:lstStyle/>
          <a:p>
            <a:r>
              <a:rPr lang="en-US" sz="2800" dirty="0"/>
              <a:t>Preamble</a:t>
            </a:r>
          </a:p>
          <a:p>
            <a:r>
              <a:rPr lang="en-US" sz="2800" dirty="0"/>
              <a:t>Article I: The Legislative Branch</a:t>
            </a:r>
          </a:p>
          <a:p>
            <a:r>
              <a:rPr lang="en-US" sz="2800" dirty="0"/>
              <a:t>Article II: The Executive Branch</a:t>
            </a:r>
          </a:p>
          <a:p>
            <a:r>
              <a:rPr lang="en-US" sz="2800" dirty="0"/>
              <a:t>Article III: The Judicial Branch</a:t>
            </a:r>
          </a:p>
          <a:p>
            <a:r>
              <a:rPr lang="en-US" sz="2800" dirty="0"/>
              <a:t>Article IV: Interstate Relations</a:t>
            </a:r>
          </a:p>
          <a:p>
            <a:r>
              <a:rPr lang="en-US" sz="2800" dirty="0"/>
              <a:t>Article V: Amending the Constitution</a:t>
            </a:r>
          </a:p>
          <a:p>
            <a:r>
              <a:rPr lang="en-US" sz="2800" dirty="0"/>
              <a:t>Article VI: Constitutional and National Supremacy</a:t>
            </a:r>
          </a:p>
          <a:p>
            <a:r>
              <a:rPr lang="en-US" sz="2800" dirty="0"/>
              <a:t>Article VII: Ratifying the Constitution</a:t>
            </a:r>
          </a:p>
          <a:p>
            <a:r>
              <a:rPr lang="en-US" sz="2800" dirty="0"/>
              <a:t>The Bill of Rights (Amendments I–X)</a:t>
            </a:r>
          </a:p>
          <a:p>
            <a:r>
              <a:rPr lang="en-US" sz="2800" dirty="0"/>
              <a:t>Amendments XI–XXVII</a:t>
            </a:r>
          </a:p>
          <a:p>
            <a:endParaRPr lang="en-US" sz="2400" dirty="0"/>
          </a:p>
        </p:txBody>
      </p:sp>
    </p:spTree>
    <p:extLst>
      <p:ext uri="{BB962C8B-B14F-4D97-AF65-F5344CB8AC3E}">
        <p14:creationId xmlns:p14="http://schemas.microsoft.com/office/powerpoint/2010/main" val="167603217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7A3D-F801-45FB-86AA-80716ADC0F23}"/>
              </a:ext>
            </a:extLst>
          </p:cNvPr>
          <p:cNvSpPr>
            <a:spLocks noGrp="1"/>
          </p:cNvSpPr>
          <p:nvPr>
            <p:ph type="title"/>
          </p:nvPr>
        </p:nvSpPr>
        <p:spPr>
          <a:xfrm>
            <a:off x="4965430" y="629268"/>
            <a:ext cx="6586491" cy="1286160"/>
          </a:xfrm>
        </p:spPr>
        <p:txBody>
          <a:bodyPr anchor="b">
            <a:noAutofit/>
          </a:bodyPr>
          <a:lstStyle/>
          <a:p>
            <a:r>
              <a:rPr lang="en-US" dirty="0"/>
              <a:t>A. Realistic View of Human Nature</a:t>
            </a:r>
          </a:p>
        </p:txBody>
      </p:sp>
      <p:sp>
        <p:nvSpPr>
          <p:cNvPr id="3" name="Content Placeholder 2">
            <a:extLst>
              <a:ext uri="{FF2B5EF4-FFF2-40B4-BE49-F238E27FC236}">
                <a16:creationId xmlns:a16="http://schemas.microsoft.com/office/drawing/2014/main" id="{84D2D3AD-2FEE-48B5-B484-69F14E87B1F4}"/>
              </a:ext>
            </a:extLst>
          </p:cNvPr>
          <p:cNvSpPr>
            <a:spLocks noGrp="1"/>
          </p:cNvSpPr>
          <p:nvPr>
            <p:ph idx="1"/>
          </p:nvPr>
        </p:nvSpPr>
        <p:spPr>
          <a:xfrm>
            <a:off x="4965431" y="2438400"/>
            <a:ext cx="6586489" cy="3785419"/>
          </a:xfrm>
        </p:spPr>
        <p:txBody>
          <a:bodyPr>
            <a:normAutofit/>
          </a:bodyPr>
          <a:lstStyle/>
          <a:p>
            <a:r>
              <a:rPr lang="en-US" dirty="0"/>
              <a:t>This distrust of human nature </a:t>
            </a:r>
            <a:r>
              <a:rPr lang="en-US" dirty="0">
                <a:solidFill>
                  <a:srgbClr val="FF0000"/>
                </a:solidFill>
              </a:rPr>
              <a:t>led the Founders to include checks and balances, separation of powers, and other restraints. </a:t>
            </a:r>
          </a:p>
        </p:txBody>
      </p:sp>
      <p:pic>
        <p:nvPicPr>
          <p:cNvPr id="4" name="Picture 3" descr="Clouds in the sky&#10;&#10;Description automatically generated">
            <a:extLst>
              <a:ext uri="{FF2B5EF4-FFF2-40B4-BE49-F238E27FC236}">
                <a16:creationId xmlns:a16="http://schemas.microsoft.com/office/drawing/2014/main" id="{D7081A7F-AD79-42BF-9394-4420EB5AB0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46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9B67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0CEBF91-841A-40D2-8A25-4BA08D9AEAB9}"/>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232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F35600-59B6-43AF-9F27-461EBAD0AC3D}"/>
              </a:ext>
            </a:extLst>
          </p:cNvPr>
          <p:cNvSpPr>
            <a:spLocks noGrp="1"/>
          </p:cNvSpPr>
          <p:nvPr>
            <p:ph type="title"/>
          </p:nvPr>
        </p:nvSpPr>
        <p:spPr>
          <a:xfrm>
            <a:off x="808638" y="386930"/>
            <a:ext cx="9236700" cy="1188950"/>
          </a:xfrm>
        </p:spPr>
        <p:txBody>
          <a:bodyPr anchor="b">
            <a:normAutofit/>
          </a:bodyPr>
          <a:lstStyle/>
          <a:p>
            <a:r>
              <a:rPr lang="en-US" dirty="0"/>
              <a:t>Preamble</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F0B27B-0424-4465-B6EB-7EFDD7D48F3A}"/>
              </a:ext>
            </a:extLst>
          </p:cNvPr>
          <p:cNvSpPr>
            <a:spLocks noGrp="1"/>
          </p:cNvSpPr>
          <p:nvPr>
            <p:ph idx="1"/>
          </p:nvPr>
        </p:nvSpPr>
        <p:spPr>
          <a:xfrm>
            <a:off x="793660" y="2599509"/>
            <a:ext cx="10143668" cy="3435531"/>
          </a:xfrm>
        </p:spPr>
        <p:txBody>
          <a:bodyPr anchor="t">
            <a:normAutofit/>
          </a:bodyPr>
          <a:lstStyle/>
          <a:p>
            <a:r>
              <a:rPr lang="en-US" sz="2800" dirty="0"/>
              <a:t>The </a:t>
            </a:r>
            <a:r>
              <a:rPr lang="en-US" sz="2800" b="1" dirty="0"/>
              <a:t>Preamble</a:t>
            </a:r>
            <a:r>
              <a:rPr lang="en-US" sz="2800" dirty="0"/>
              <a:t> introduces the Constitution by explaining its nature and purpose.</a:t>
            </a:r>
          </a:p>
          <a:p>
            <a:endParaRPr lang="en-US" sz="2400" dirty="0"/>
          </a:p>
        </p:txBody>
      </p:sp>
    </p:spTree>
    <p:extLst>
      <p:ext uri="{BB962C8B-B14F-4D97-AF65-F5344CB8AC3E}">
        <p14:creationId xmlns:p14="http://schemas.microsoft.com/office/powerpoint/2010/main" val="402082620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A3052B-C93B-485C-A404-8D2FDEA82A70}"/>
              </a:ext>
            </a:extLst>
          </p:cNvPr>
          <p:cNvSpPr>
            <a:spLocks noGrp="1"/>
          </p:cNvSpPr>
          <p:nvPr>
            <p:ph type="title"/>
          </p:nvPr>
        </p:nvSpPr>
        <p:spPr>
          <a:xfrm>
            <a:off x="808638" y="386930"/>
            <a:ext cx="9236700" cy="1188950"/>
          </a:xfrm>
        </p:spPr>
        <p:txBody>
          <a:bodyPr anchor="b">
            <a:normAutofit/>
          </a:bodyPr>
          <a:lstStyle/>
          <a:p>
            <a:r>
              <a:rPr lang="en-US" dirty="0"/>
              <a:t>Article I: The Legislative Branch</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201AF5-9153-431B-A17F-4A61FB317399}"/>
              </a:ext>
            </a:extLst>
          </p:cNvPr>
          <p:cNvSpPr>
            <a:spLocks noGrp="1"/>
          </p:cNvSpPr>
          <p:nvPr>
            <p:ph idx="1"/>
          </p:nvPr>
        </p:nvSpPr>
        <p:spPr>
          <a:xfrm>
            <a:off x="793660" y="2599509"/>
            <a:ext cx="10143668" cy="3435531"/>
          </a:xfrm>
        </p:spPr>
        <p:txBody>
          <a:bodyPr anchor="t">
            <a:normAutofit/>
          </a:bodyPr>
          <a:lstStyle/>
          <a:p>
            <a:r>
              <a:rPr lang="en-US" sz="2800" b="1" dirty="0"/>
              <a:t>Section 1—Authority</a:t>
            </a:r>
          </a:p>
          <a:p>
            <a:pPr lvl="1"/>
            <a:r>
              <a:rPr lang="en-US" sz="2400" dirty="0"/>
              <a:t>Article I deals with the </a:t>
            </a:r>
            <a:r>
              <a:rPr lang="en-US" sz="2400" b="1" dirty="0"/>
              <a:t>legislative branch</a:t>
            </a:r>
            <a:r>
              <a:rPr lang="en-US" sz="2400" dirty="0"/>
              <a:t> of government, whose primary function is to make laws.</a:t>
            </a:r>
          </a:p>
          <a:p>
            <a:pPr lvl="1"/>
            <a:r>
              <a:rPr lang="en-US" sz="2400" dirty="0"/>
              <a:t>This power belongs to Congress, which has two houses: an upper house called the Senate and a lower house called the House of Representatives.</a:t>
            </a:r>
          </a:p>
          <a:p>
            <a:pPr lvl="1"/>
            <a:r>
              <a:rPr lang="en-US" sz="2400" dirty="0"/>
              <a:t>A two-house legislative system is called a </a:t>
            </a:r>
            <a:r>
              <a:rPr lang="en-US" sz="2400" b="1" dirty="0"/>
              <a:t>bicameral </a:t>
            </a:r>
            <a:r>
              <a:rPr lang="en-US" sz="2400" dirty="0"/>
              <a:t>system.</a:t>
            </a:r>
          </a:p>
          <a:p>
            <a:endParaRPr lang="en-US" sz="2400" dirty="0"/>
          </a:p>
        </p:txBody>
      </p:sp>
    </p:spTree>
    <p:extLst>
      <p:ext uri="{BB962C8B-B14F-4D97-AF65-F5344CB8AC3E}">
        <p14:creationId xmlns:p14="http://schemas.microsoft.com/office/powerpoint/2010/main" val="424430439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A3052B-C93B-485C-A404-8D2FDEA82A70}"/>
              </a:ext>
            </a:extLst>
          </p:cNvPr>
          <p:cNvSpPr>
            <a:spLocks noGrp="1"/>
          </p:cNvSpPr>
          <p:nvPr>
            <p:ph type="title"/>
          </p:nvPr>
        </p:nvSpPr>
        <p:spPr>
          <a:xfrm>
            <a:off x="808638" y="386930"/>
            <a:ext cx="9236700" cy="1188950"/>
          </a:xfrm>
        </p:spPr>
        <p:txBody>
          <a:bodyPr anchor="b">
            <a:normAutofit/>
          </a:bodyPr>
          <a:lstStyle/>
          <a:p>
            <a:r>
              <a:rPr lang="en-US" dirty="0"/>
              <a:t>Article I: The Legislative Branch</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201AF5-9153-431B-A17F-4A61FB317399}"/>
              </a:ext>
            </a:extLst>
          </p:cNvPr>
          <p:cNvSpPr>
            <a:spLocks noGrp="1"/>
          </p:cNvSpPr>
          <p:nvPr>
            <p:ph idx="1"/>
          </p:nvPr>
        </p:nvSpPr>
        <p:spPr>
          <a:xfrm>
            <a:off x="793660" y="2599509"/>
            <a:ext cx="10143668" cy="3751415"/>
          </a:xfrm>
        </p:spPr>
        <p:txBody>
          <a:bodyPr anchor="t">
            <a:normAutofit/>
          </a:bodyPr>
          <a:lstStyle/>
          <a:p>
            <a:r>
              <a:rPr lang="en-US" sz="2800" b="1" dirty="0"/>
              <a:t>Section 2—The House of Representatives</a:t>
            </a:r>
          </a:p>
          <a:p>
            <a:pPr lvl="1"/>
            <a:r>
              <a:rPr lang="en-US" sz="2400" dirty="0"/>
              <a:t>A counting of the population, called a </a:t>
            </a:r>
            <a:r>
              <a:rPr lang="en-US" sz="2400" b="1" dirty="0"/>
              <a:t>census</a:t>
            </a:r>
            <a:r>
              <a:rPr lang="en-US" sz="2400" dirty="0"/>
              <a:t>, is taken every ten years to determine how many representatives each state may elect.</a:t>
            </a:r>
          </a:p>
          <a:p>
            <a:r>
              <a:rPr lang="en-US" sz="2800" b="1" dirty="0"/>
              <a:t>Section 3—The Senate</a:t>
            </a:r>
          </a:p>
          <a:p>
            <a:pPr lvl="1"/>
            <a:r>
              <a:rPr lang="en-US" sz="2400" dirty="0"/>
              <a:t>The vice president of the United States shall be president of the Senate, but shall have no vote, unless they be equally divided.</a:t>
            </a:r>
          </a:p>
          <a:p>
            <a:pPr lvl="1"/>
            <a:r>
              <a:rPr lang="en-US" sz="2400" dirty="0"/>
              <a:t>The Senate elects its own </a:t>
            </a:r>
            <a:r>
              <a:rPr lang="en-US" sz="2400" b="1" dirty="0"/>
              <a:t>president pro tempore</a:t>
            </a:r>
            <a:r>
              <a:rPr lang="en-US" sz="2400" dirty="0"/>
              <a:t>, who serves as leader of the Senate when the vice president is absent.</a:t>
            </a:r>
          </a:p>
          <a:p>
            <a:endParaRPr lang="en-US" sz="2400" dirty="0"/>
          </a:p>
        </p:txBody>
      </p:sp>
    </p:spTree>
    <p:extLst>
      <p:ext uri="{BB962C8B-B14F-4D97-AF65-F5344CB8AC3E}">
        <p14:creationId xmlns:p14="http://schemas.microsoft.com/office/powerpoint/2010/main" val="22301048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A3052B-C93B-485C-A404-8D2FDEA82A70}"/>
              </a:ext>
            </a:extLst>
          </p:cNvPr>
          <p:cNvSpPr>
            <a:spLocks noGrp="1"/>
          </p:cNvSpPr>
          <p:nvPr>
            <p:ph type="title"/>
          </p:nvPr>
        </p:nvSpPr>
        <p:spPr>
          <a:xfrm>
            <a:off x="808638" y="386930"/>
            <a:ext cx="9236700" cy="1188950"/>
          </a:xfrm>
        </p:spPr>
        <p:txBody>
          <a:bodyPr anchor="b">
            <a:normAutofit/>
          </a:bodyPr>
          <a:lstStyle/>
          <a:p>
            <a:r>
              <a:rPr lang="en-US" dirty="0"/>
              <a:t>Article I: The Legislative Branch</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201AF5-9153-431B-A17F-4A61FB317399}"/>
              </a:ext>
            </a:extLst>
          </p:cNvPr>
          <p:cNvSpPr>
            <a:spLocks noGrp="1"/>
          </p:cNvSpPr>
          <p:nvPr>
            <p:ph idx="1"/>
          </p:nvPr>
        </p:nvSpPr>
        <p:spPr>
          <a:xfrm>
            <a:off x="793660" y="2599509"/>
            <a:ext cx="10143668" cy="3435531"/>
          </a:xfrm>
        </p:spPr>
        <p:txBody>
          <a:bodyPr anchor="t">
            <a:normAutofit/>
          </a:bodyPr>
          <a:lstStyle/>
          <a:p>
            <a:r>
              <a:rPr lang="en-US" sz="2800" b="1" dirty="0"/>
              <a:t>Section 6—Benefits and Restrictions</a:t>
            </a:r>
          </a:p>
          <a:p>
            <a:pPr lvl="1"/>
            <a:r>
              <a:rPr lang="en-US" sz="2400" dirty="0"/>
              <a:t>Congressmen receive allowances for travel, office expenses, and the </a:t>
            </a:r>
            <a:r>
              <a:rPr lang="en-US" sz="2400" b="1" dirty="0"/>
              <a:t>franking privilege</a:t>
            </a:r>
            <a:r>
              <a:rPr lang="en-US" sz="2400" dirty="0"/>
              <a:t> (the right to send official mail free of charge).</a:t>
            </a:r>
          </a:p>
          <a:p>
            <a:r>
              <a:rPr lang="en-US" sz="2800" b="1" dirty="0"/>
              <a:t>Section 7—Lawmaking</a:t>
            </a:r>
          </a:p>
          <a:p>
            <a:pPr lvl="1"/>
            <a:r>
              <a:rPr lang="en-US" sz="2400" dirty="0"/>
              <a:t>If the president neither signs nor vetoes a bill that comes to him, it becomes law in ten days as long as Congress remains in session.</a:t>
            </a:r>
          </a:p>
          <a:p>
            <a:pPr lvl="1"/>
            <a:r>
              <a:rPr lang="en-US" sz="2400" dirty="0"/>
              <a:t>If he does not sign a bill and Congress adjourns within ten days, the bill is vetoed automatically; this is called a </a:t>
            </a:r>
            <a:r>
              <a:rPr lang="en-US" sz="2400" b="1" dirty="0"/>
              <a:t>pocket veto</a:t>
            </a:r>
            <a:r>
              <a:rPr lang="en-US" sz="2400" dirty="0"/>
              <a:t>.</a:t>
            </a:r>
          </a:p>
          <a:p>
            <a:endParaRPr lang="en-US" sz="2400" dirty="0"/>
          </a:p>
        </p:txBody>
      </p:sp>
    </p:spTree>
    <p:extLst>
      <p:ext uri="{BB962C8B-B14F-4D97-AF65-F5344CB8AC3E}">
        <p14:creationId xmlns:p14="http://schemas.microsoft.com/office/powerpoint/2010/main" val="122645021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A3052B-C93B-485C-A404-8D2FDEA82A70}"/>
              </a:ext>
            </a:extLst>
          </p:cNvPr>
          <p:cNvSpPr>
            <a:spLocks noGrp="1"/>
          </p:cNvSpPr>
          <p:nvPr>
            <p:ph type="title"/>
          </p:nvPr>
        </p:nvSpPr>
        <p:spPr>
          <a:xfrm>
            <a:off x="808638" y="386930"/>
            <a:ext cx="9236700" cy="1188950"/>
          </a:xfrm>
        </p:spPr>
        <p:txBody>
          <a:bodyPr anchor="b">
            <a:normAutofit/>
          </a:bodyPr>
          <a:lstStyle/>
          <a:p>
            <a:r>
              <a:rPr lang="en-US" dirty="0"/>
              <a:t>Article I: The Legislative Branch</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201AF5-9153-431B-A17F-4A61FB317399}"/>
              </a:ext>
            </a:extLst>
          </p:cNvPr>
          <p:cNvSpPr>
            <a:spLocks noGrp="1"/>
          </p:cNvSpPr>
          <p:nvPr>
            <p:ph idx="1"/>
          </p:nvPr>
        </p:nvSpPr>
        <p:spPr>
          <a:xfrm>
            <a:off x="793660" y="2599509"/>
            <a:ext cx="10143668" cy="3435531"/>
          </a:xfrm>
        </p:spPr>
        <p:txBody>
          <a:bodyPr anchor="t">
            <a:normAutofit/>
          </a:bodyPr>
          <a:lstStyle/>
          <a:p>
            <a:r>
              <a:rPr lang="en-US" sz="2800" b="1" dirty="0"/>
              <a:t>Section 8—The Enumerated Powers of Congress</a:t>
            </a:r>
          </a:p>
          <a:p>
            <a:pPr lvl="1"/>
            <a:r>
              <a:rPr lang="en-US" sz="2400" dirty="0"/>
              <a:t>Congress has the power to tax.</a:t>
            </a:r>
          </a:p>
          <a:p>
            <a:pPr lvl="1"/>
            <a:r>
              <a:rPr lang="en-US" sz="2400" dirty="0"/>
              <a:t>It has the power to borrow money.</a:t>
            </a:r>
          </a:p>
          <a:p>
            <a:pPr lvl="1"/>
            <a:r>
              <a:rPr lang="en-US" sz="2400" dirty="0"/>
              <a:t>It has the power to regulate trade with foreign nations, within the country, and with the Indians.</a:t>
            </a:r>
          </a:p>
          <a:p>
            <a:pPr lvl="1"/>
            <a:r>
              <a:rPr lang="en-US" sz="2400" dirty="0"/>
              <a:t>It has the power to regulate naturalization and bankruptcy laws.</a:t>
            </a:r>
          </a:p>
          <a:p>
            <a:pPr lvl="1"/>
            <a:r>
              <a:rPr lang="en-US" sz="2400" b="1" dirty="0"/>
              <a:t>Naturalization</a:t>
            </a:r>
            <a:r>
              <a:rPr lang="en-US" sz="2400" dirty="0"/>
              <a:t> is the process by which a foreign-born person gains citizenship.</a:t>
            </a:r>
          </a:p>
          <a:p>
            <a:endParaRPr lang="en-US" sz="2400" dirty="0"/>
          </a:p>
        </p:txBody>
      </p:sp>
    </p:spTree>
    <p:extLst>
      <p:ext uri="{BB962C8B-B14F-4D97-AF65-F5344CB8AC3E}">
        <p14:creationId xmlns:p14="http://schemas.microsoft.com/office/powerpoint/2010/main" val="55179851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A3052B-C93B-485C-A404-8D2FDEA82A70}"/>
              </a:ext>
            </a:extLst>
          </p:cNvPr>
          <p:cNvSpPr>
            <a:spLocks noGrp="1"/>
          </p:cNvSpPr>
          <p:nvPr>
            <p:ph type="title"/>
          </p:nvPr>
        </p:nvSpPr>
        <p:spPr>
          <a:xfrm>
            <a:off x="808638" y="386930"/>
            <a:ext cx="9236700" cy="1188950"/>
          </a:xfrm>
        </p:spPr>
        <p:txBody>
          <a:bodyPr anchor="b">
            <a:normAutofit/>
          </a:bodyPr>
          <a:lstStyle/>
          <a:p>
            <a:r>
              <a:rPr lang="en-US" dirty="0"/>
              <a:t>Article I: The Legislative Branch</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201AF5-9153-431B-A17F-4A61FB317399}"/>
              </a:ext>
            </a:extLst>
          </p:cNvPr>
          <p:cNvSpPr>
            <a:spLocks noGrp="1"/>
          </p:cNvSpPr>
          <p:nvPr>
            <p:ph idx="1"/>
          </p:nvPr>
        </p:nvSpPr>
        <p:spPr>
          <a:xfrm>
            <a:off x="793660" y="2599509"/>
            <a:ext cx="10143668" cy="3435531"/>
          </a:xfrm>
        </p:spPr>
        <p:txBody>
          <a:bodyPr anchor="t">
            <a:normAutofit/>
          </a:bodyPr>
          <a:lstStyle/>
          <a:p>
            <a:r>
              <a:rPr lang="en-US" sz="2800" b="1" dirty="0"/>
              <a:t>Section 8—The Enumerated Powers of Congress</a:t>
            </a:r>
          </a:p>
          <a:p>
            <a:pPr lvl="1"/>
            <a:r>
              <a:rPr lang="en-US" sz="2400" dirty="0"/>
              <a:t>It has the power to control the currency system and the standard weights and measurements used in the country.</a:t>
            </a:r>
          </a:p>
          <a:p>
            <a:pPr lvl="1"/>
            <a:r>
              <a:rPr lang="en-US" sz="2400" dirty="0"/>
              <a:t>It has the power to punish those who illegally interfere in the currency system.</a:t>
            </a:r>
          </a:p>
          <a:p>
            <a:pPr lvl="1"/>
            <a:r>
              <a:rPr lang="en-US" sz="2400" dirty="0"/>
              <a:t>It has the power to provide needed offices and roads for postal service.</a:t>
            </a:r>
          </a:p>
          <a:p>
            <a:pPr lvl="1"/>
            <a:r>
              <a:rPr lang="en-US" sz="2400" dirty="0"/>
              <a:t>It has the power to issue copyrights and patents.</a:t>
            </a:r>
          </a:p>
          <a:p>
            <a:endParaRPr lang="en-US" sz="2400" dirty="0"/>
          </a:p>
        </p:txBody>
      </p:sp>
    </p:spTree>
    <p:extLst>
      <p:ext uri="{BB962C8B-B14F-4D97-AF65-F5344CB8AC3E}">
        <p14:creationId xmlns:p14="http://schemas.microsoft.com/office/powerpoint/2010/main" val="226860770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A3052B-C93B-485C-A404-8D2FDEA82A70}"/>
              </a:ext>
            </a:extLst>
          </p:cNvPr>
          <p:cNvSpPr>
            <a:spLocks noGrp="1"/>
          </p:cNvSpPr>
          <p:nvPr>
            <p:ph type="title"/>
          </p:nvPr>
        </p:nvSpPr>
        <p:spPr>
          <a:xfrm>
            <a:off x="808638" y="386930"/>
            <a:ext cx="9236700" cy="1188950"/>
          </a:xfrm>
        </p:spPr>
        <p:txBody>
          <a:bodyPr anchor="b">
            <a:normAutofit/>
          </a:bodyPr>
          <a:lstStyle/>
          <a:p>
            <a:r>
              <a:rPr lang="en-US" dirty="0"/>
              <a:t>Article I: The Legislative Branch</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201AF5-9153-431B-A17F-4A61FB317399}"/>
              </a:ext>
            </a:extLst>
          </p:cNvPr>
          <p:cNvSpPr>
            <a:spLocks noGrp="1"/>
          </p:cNvSpPr>
          <p:nvPr>
            <p:ph idx="1"/>
          </p:nvPr>
        </p:nvSpPr>
        <p:spPr>
          <a:xfrm>
            <a:off x="793660" y="2599509"/>
            <a:ext cx="10143668" cy="3435531"/>
          </a:xfrm>
        </p:spPr>
        <p:txBody>
          <a:bodyPr anchor="t">
            <a:normAutofit/>
          </a:bodyPr>
          <a:lstStyle/>
          <a:p>
            <a:r>
              <a:rPr lang="en-US" sz="2800" b="1" dirty="0"/>
              <a:t>Section 8—The Enumerated Powers of Congress</a:t>
            </a:r>
          </a:p>
          <a:p>
            <a:pPr lvl="1"/>
            <a:r>
              <a:rPr lang="en-US" sz="2400" dirty="0"/>
              <a:t>It has the power to establish federal courts other than the Supreme Court.</a:t>
            </a:r>
          </a:p>
          <a:p>
            <a:pPr lvl="1"/>
            <a:r>
              <a:rPr lang="en-US" sz="2400" dirty="0"/>
              <a:t>It has the power to determine what acts committed at sea are crimes and to commit offenders operating in U.S. waters or attacking U.S. ships to federal courts for trial.</a:t>
            </a:r>
          </a:p>
          <a:p>
            <a:pPr lvl="1"/>
            <a:r>
              <a:rPr lang="en-US" sz="2400" dirty="0"/>
              <a:t>It alone has the power to declare war.</a:t>
            </a:r>
          </a:p>
          <a:p>
            <a:pPr lvl="1"/>
            <a:r>
              <a:rPr lang="en-US" sz="2400" dirty="0"/>
              <a:t>It may create an army, but it cannot vote to use money to support the army more than two years ahead of time.</a:t>
            </a:r>
          </a:p>
          <a:p>
            <a:endParaRPr lang="en-US" sz="2400" dirty="0"/>
          </a:p>
        </p:txBody>
      </p:sp>
    </p:spTree>
    <p:extLst>
      <p:ext uri="{BB962C8B-B14F-4D97-AF65-F5344CB8AC3E}">
        <p14:creationId xmlns:p14="http://schemas.microsoft.com/office/powerpoint/2010/main" val="110957385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A3052B-C93B-485C-A404-8D2FDEA82A70}"/>
              </a:ext>
            </a:extLst>
          </p:cNvPr>
          <p:cNvSpPr>
            <a:spLocks noGrp="1"/>
          </p:cNvSpPr>
          <p:nvPr>
            <p:ph type="title"/>
          </p:nvPr>
        </p:nvSpPr>
        <p:spPr>
          <a:xfrm>
            <a:off x="808638" y="386930"/>
            <a:ext cx="9236700" cy="1188950"/>
          </a:xfrm>
        </p:spPr>
        <p:txBody>
          <a:bodyPr anchor="b">
            <a:normAutofit/>
          </a:bodyPr>
          <a:lstStyle/>
          <a:p>
            <a:r>
              <a:rPr lang="en-US" dirty="0"/>
              <a:t>Article I: The Legislative Branch</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201AF5-9153-431B-A17F-4A61FB317399}"/>
              </a:ext>
            </a:extLst>
          </p:cNvPr>
          <p:cNvSpPr>
            <a:spLocks noGrp="1"/>
          </p:cNvSpPr>
          <p:nvPr>
            <p:ph idx="1"/>
          </p:nvPr>
        </p:nvSpPr>
        <p:spPr>
          <a:xfrm>
            <a:off x="793660" y="2599509"/>
            <a:ext cx="10143668" cy="3435531"/>
          </a:xfrm>
        </p:spPr>
        <p:txBody>
          <a:bodyPr anchor="t">
            <a:normAutofit/>
          </a:bodyPr>
          <a:lstStyle/>
          <a:p>
            <a:r>
              <a:rPr lang="en-US" sz="2800" b="1" dirty="0"/>
              <a:t>Section 8—The Enumerated Powers of Congress</a:t>
            </a:r>
          </a:p>
          <a:p>
            <a:pPr lvl="1"/>
            <a:r>
              <a:rPr lang="en-US" sz="2400" dirty="0"/>
              <a:t>It has the power to create a navy and vote for money to </a:t>
            </a:r>
            <a:br>
              <a:rPr lang="en-US" sz="2400" dirty="0"/>
            </a:br>
            <a:r>
              <a:rPr lang="en-US" sz="2400" dirty="0"/>
              <a:t>support it.</a:t>
            </a:r>
          </a:p>
          <a:p>
            <a:pPr lvl="1"/>
            <a:r>
              <a:rPr lang="en-US" sz="2400" dirty="0"/>
              <a:t>It has the power to make the rules for the armed services.</a:t>
            </a:r>
          </a:p>
          <a:p>
            <a:pPr lvl="1"/>
            <a:r>
              <a:rPr lang="en-US" sz="2400" dirty="0"/>
              <a:t>It may call the state militias into service for the national government under certain conditions.</a:t>
            </a:r>
          </a:p>
          <a:p>
            <a:pPr lvl="2"/>
            <a:r>
              <a:rPr lang="en-US" sz="2000" dirty="0"/>
              <a:t>The modern militia, known as the </a:t>
            </a:r>
            <a:r>
              <a:rPr lang="en-US" sz="2000" b="1" dirty="0"/>
              <a:t>National Guard</a:t>
            </a:r>
            <a:r>
              <a:rPr lang="en-US" sz="2000" dirty="0"/>
              <a:t>, is actually under the control of the army and air force.</a:t>
            </a:r>
          </a:p>
          <a:p>
            <a:endParaRPr lang="en-US" sz="2400" dirty="0"/>
          </a:p>
        </p:txBody>
      </p:sp>
    </p:spTree>
    <p:extLst>
      <p:ext uri="{BB962C8B-B14F-4D97-AF65-F5344CB8AC3E}">
        <p14:creationId xmlns:p14="http://schemas.microsoft.com/office/powerpoint/2010/main" val="319174703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A3052B-C93B-485C-A404-8D2FDEA82A70}"/>
              </a:ext>
            </a:extLst>
          </p:cNvPr>
          <p:cNvSpPr>
            <a:spLocks noGrp="1"/>
          </p:cNvSpPr>
          <p:nvPr>
            <p:ph type="title"/>
          </p:nvPr>
        </p:nvSpPr>
        <p:spPr>
          <a:xfrm>
            <a:off x="808638" y="386930"/>
            <a:ext cx="9236700" cy="1188950"/>
          </a:xfrm>
        </p:spPr>
        <p:txBody>
          <a:bodyPr anchor="b">
            <a:normAutofit/>
          </a:bodyPr>
          <a:lstStyle/>
          <a:p>
            <a:r>
              <a:rPr lang="en-US" dirty="0"/>
              <a:t>Article I: The Legislative Branch</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201AF5-9153-431B-A17F-4A61FB317399}"/>
              </a:ext>
            </a:extLst>
          </p:cNvPr>
          <p:cNvSpPr>
            <a:spLocks noGrp="1"/>
          </p:cNvSpPr>
          <p:nvPr>
            <p:ph idx="1"/>
          </p:nvPr>
        </p:nvSpPr>
        <p:spPr>
          <a:xfrm>
            <a:off x="793660" y="2599509"/>
            <a:ext cx="10143668" cy="3871561"/>
          </a:xfrm>
        </p:spPr>
        <p:txBody>
          <a:bodyPr anchor="t">
            <a:normAutofit/>
          </a:bodyPr>
          <a:lstStyle/>
          <a:p>
            <a:r>
              <a:rPr lang="en-US" sz="2800" b="1" dirty="0"/>
              <a:t>Section 8—The Enumerated Powers of Congress</a:t>
            </a:r>
          </a:p>
          <a:p>
            <a:pPr lvl="1"/>
            <a:r>
              <a:rPr lang="en-US" sz="2400" dirty="0"/>
              <a:t>It has the power to organize, arm, and discipline militias, but the states appoint officers and train these troops.</a:t>
            </a:r>
          </a:p>
          <a:p>
            <a:pPr lvl="1"/>
            <a:r>
              <a:rPr lang="en-US" sz="2400" dirty="0"/>
              <a:t>It has the power to make laws for the District of Columbia and for all other federal properties, such as forts or bases.</a:t>
            </a:r>
          </a:p>
          <a:p>
            <a:pPr lvl="1"/>
            <a:r>
              <a:rPr lang="en-US" sz="2400" dirty="0"/>
              <a:t>It has the power to do what it believes is “necessary and proper” to carry out any listed power.</a:t>
            </a:r>
          </a:p>
          <a:p>
            <a:pPr lvl="2"/>
            <a:r>
              <a:rPr lang="en-US" sz="2000" dirty="0"/>
              <a:t>This “necessary and proper clause” is sometimes also called the </a:t>
            </a:r>
            <a:r>
              <a:rPr lang="en-US" sz="2000" b="1" dirty="0"/>
              <a:t>elastic clause</a:t>
            </a:r>
            <a:r>
              <a:rPr lang="en-US" sz="2000" dirty="0"/>
              <a:t>.</a:t>
            </a:r>
          </a:p>
          <a:p>
            <a:endParaRPr lang="en-US" sz="2400" dirty="0"/>
          </a:p>
        </p:txBody>
      </p:sp>
    </p:spTree>
    <p:extLst>
      <p:ext uri="{BB962C8B-B14F-4D97-AF65-F5344CB8AC3E}">
        <p14:creationId xmlns:p14="http://schemas.microsoft.com/office/powerpoint/2010/main" val="391924555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A3052B-C93B-485C-A404-8D2FDEA82A70}"/>
              </a:ext>
            </a:extLst>
          </p:cNvPr>
          <p:cNvSpPr>
            <a:spLocks noGrp="1"/>
          </p:cNvSpPr>
          <p:nvPr>
            <p:ph type="title"/>
          </p:nvPr>
        </p:nvSpPr>
        <p:spPr>
          <a:xfrm>
            <a:off x="808638" y="386930"/>
            <a:ext cx="9236700" cy="1188950"/>
          </a:xfrm>
        </p:spPr>
        <p:txBody>
          <a:bodyPr anchor="b">
            <a:normAutofit/>
          </a:bodyPr>
          <a:lstStyle/>
          <a:p>
            <a:r>
              <a:rPr lang="en-US"/>
              <a:t>Article I: The Legislative Branch</a:t>
            </a:r>
          </a:p>
        </p:txBody>
      </p:sp>
      <p:grpSp>
        <p:nvGrpSpPr>
          <p:cNvPr id="25" name="Group 24">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6" name="Rectangle 25">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201AF5-9153-431B-A17F-4A61FB317399}"/>
              </a:ext>
            </a:extLst>
          </p:cNvPr>
          <p:cNvSpPr>
            <a:spLocks noGrp="1"/>
          </p:cNvSpPr>
          <p:nvPr>
            <p:ph idx="1"/>
          </p:nvPr>
        </p:nvSpPr>
        <p:spPr>
          <a:xfrm>
            <a:off x="793660" y="2599509"/>
            <a:ext cx="10143668" cy="3435531"/>
          </a:xfrm>
        </p:spPr>
        <p:txBody>
          <a:bodyPr anchor="t">
            <a:normAutofit/>
          </a:bodyPr>
          <a:lstStyle/>
          <a:p>
            <a:r>
              <a:rPr lang="en-US" sz="2800" b="1" dirty="0"/>
              <a:t>Section 9—Powers Forbidden to the Federal Government</a:t>
            </a:r>
          </a:p>
          <a:p>
            <a:pPr lvl="1"/>
            <a:r>
              <a:rPr lang="en-US" sz="2400" dirty="0"/>
              <a:t>Congress could not interfere with the slave trade until 1808, and it could not tax slavery out of existence by levying heavy taxes on slaves.</a:t>
            </a:r>
          </a:p>
          <a:p>
            <a:pPr lvl="1"/>
            <a:r>
              <a:rPr lang="en-US" sz="2400" dirty="0"/>
              <a:t>Congress may not take away a person’s right to the </a:t>
            </a:r>
            <a:r>
              <a:rPr lang="en-US" sz="2400" b="1" dirty="0"/>
              <a:t>writ of habeas corpus</a:t>
            </a:r>
            <a:r>
              <a:rPr lang="en-US" sz="2400" dirty="0"/>
              <a:t> except in time of extreme danger.</a:t>
            </a:r>
          </a:p>
          <a:p>
            <a:pPr lvl="2"/>
            <a:r>
              <a:rPr lang="en-US" sz="2000" dirty="0"/>
              <a:t>A writ of habeas corpus forces authorities who arrest a person to quickly bring him before a judge and charge him with a crime or else release him.</a:t>
            </a:r>
          </a:p>
          <a:p>
            <a:endParaRPr lang="en-US" sz="2400" dirty="0"/>
          </a:p>
        </p:txBody>
      </p:sp>
    </p:spTree>
    <p:extLst>
      <p:ext uri="{BB962C8B-B14F-4D97-AF65-F5344CB8AC3E}">
        <p14:creationId xmlns:p14="http://schemas.microsoft.com/office/powerpoint/2010/main" val="420989892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7A3D-F801-45FB-86AA-80716ADC0F23}"/>
              </a:ext>
            </a:extLst>
          </p:cNvPr>
          <p:cNvSpPr>
            <a:spLocks noGrp="1"/>
          </p:cNvSpPr>
          <p:nvPr>
            <p:ph type="title"/>
          </p:nvPr>
        </p:nvSpPr>
        <p:spPr>
          <a:xfrm>
            <a:off x="4922761" y="667316"/>
            <a:ext cx="6586491" cy="1286160"/>
          </a:xfrm>
        </p:spPr>
        <p:txBody>
          <a:bodyPr anchor="b">
            <a:noAutofit/>
          </a:bodyPr>
          <a:lstStyle/>
          <a:p>
            <a:r>
              <a:rPr lang="en-US" dirty="0">
                <a:solidFill>
                  <a:srgbClr val="FF0000"/>
                </a:solidFill>
              </a:rPr>
              <a:t>B. Constitutional Interpretation </a:t>
            </a:r>
          </a:p>
        </p:txBody>
      </p:sp>
      <p:sp>
        <p:nvSpPr>
          <p:cNvPr id="3" name="Content Placeholder 2">
            <a:extLst>
              <a:ext uri="{FF2B5EF4-FFF2-40B4-BE49-F238E27FC236}">
                <a16:creationId xmlns:a16="http://schemas.microsoft.com/office/drawing/2014/main" id="{84D2D3AD-2FEE-48B5-B484-69F14E87B1F4}"/>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Constitution is brief and general – this helps it stay relevant and able to adapt to change.</a:t>
            </a:r>
          </a:p>
          <a:p>
            <a:r>
              <a:rPr lang="en-US" dirty="0">
                <a:solidFill>
                  <a:srgbClr val="FF0000"/>
                </a:solidFill>
              </a:rPr>
              <a:t>Because it is vague, the Constitution is often open to various kinds of interpretations. </a:t>
            </a:r>
          </a:p>
        </p:txBody>
      </p:sp>
      <p:pic>
        <p:nvPicPr>
          <p:cNvPr id="7" name="Picture 6">
            <a:extLst>
              <a:ext uri="{FF2B5EF4-FFF2-40B4-BE49-F238E27FC236}">
                <a16:creationId xmlns:a16="http://schemas.microsoft.com/office/drawing/2014/main" id="{9DFAA598-0C33-45D2-A9D0-FC1DE964F4DE}"/>
              </a:ext>
            </a:extLst>
          </p:cNvPr>
          <p:cNvPicPr>
            <a:picLocks noChangeAspect="1"/>
          </p:cNvPicPr>
          <p:nvPr/>
        </p:nvPicPr>
        <p:blipFill rotWithShape="1">
          <a:blip r:embed="rId3"/>
          <a:srcRect l="4892" r="11659"/>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B07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BAF2EEF-1512-4BD7-9850-E5BF3C18655B}"/>
              </a:ext>
            </a:extLst>
          </p:cNvPr>
          <p:cNvCxnSpPr>
            <a:cxnSpLocks/>
          </p:cNvCxnSpPr>
          <p:nvPr/>
        </p:nvCxnSpPr>
        <p:spPr>
          <a:xfrm>
            <a:off x="5080934" y="2119306"/>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49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A3052B-C93B-485C-A404-8D2FDEA82A70}"/>
              </a:ext>
            </a:extLst>
          </p:cNvPr>
          <p:cNvSpPr>
            <a:spLocks noGrp="1"/>
          </p:cNvSpPr>
          <p:nvPr>
            <p:ph type="title"/>
          </p:nvPr>
        </p:nvSpPr>
        <p:spPr>
          <a:xfrm>
            <a:off x="808638" y="386930"/>
            <a:ext cx="9236700" cy="1188950"/>
          </a:xfrm>
        </p:spPr>
        <p:txBody>
          <a:bodyPr anchor="b">
            <a:normAutofit/>
          </a:bodyPr>
          <a:lstStyle/>
          <a:p>
            <a:r>
              <a:rPr lang="en-US"/>
              <a:t>Article I: The Legislative Branch</a:t>
            </a:r>
          </a:p>
        </p:txBody>
      </p:sp>
      <p:grpSp>
        <p:nvGrpSpPr>
          <p:cNvPr id="27" name="Group 26">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8" name="Rectangle 27">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30">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201AF5-9153-431B-A17F-4A61FB317399}"/>
              </a:ext>
            </a:extLst>
          </p:cNvPr>
          <p:cNvSpPr>
            <a:spLocks noGrp="1"/>
          </p:cNvSpPr>
          <p:nvPr>
            <p:ph idx="1"/>
          </p:nvPr>
        </p:nvSpPr>
        <p:spPr>
          <a:xfrm>
            <a:off x="793660" y="2599509"/>
            <a:ext cx="10143668" cy="3435531"/>
          </a:xfrm>
        </p:spPr>
        <p:txBody>
          <a:bodyPr anchor="t">
            <a:normAutofit/>
          </a:bodyPr>
          <a:lstStyle/>
          <a:p>
            <a:r>
              <a:rPr lang="en-US" sz="2800" b="1" dirty="0"/>
              <a:t>Section 9—Powers Forbidden to the Federal Government</a:t>
            </a:r>
          </a:p>
          <a:p>
            <a:pPr lvl="1"/>
            <a:r>
              <a:rPr lang="en-US" sz="2400" dirty="0"/>
              <a:t>Congress cannot pass a </a:t>
            </a:r>
            <a:r>
              <a:rPr lang="en-US" sz="2400" b="1" dirty="0"/>
              <a:t>bill of attainder</a:t>
            </a:r>
            <a:r>
              <a:rPr lang="en-US" sz="2400" dirty="0"/>
              <a:t>, which permits punishment without a trial, or an </a:t>
            </a:r>
            <a:r>
              <a:rPr lang="en-US" sz="2400" b="1" dirty="0"/>
              <a:t>ex post facto law</a:t>
            </a:r>
            <a:r>
              <a:rPr lang="en-US" sz="2400" dirty="0"/>
              <a:t>, which makes the law retroactive.</a:t>
            </a:r>
          </a:p>
          <a:p>
            <a:pPr lvl="1"/>
            <a:r>
              <a:rPr lang="en-US" sz="2400" dirty="0"/>
              <a:t>Congress cannot levy an unequal direct tax.</a:t>
            </a:r>
          </a:p>
          <a:p>
            <a:pPr lvl="1"/>
            <a:r>
              <a:rPr lang="en-US" sz="2400" dirty="0"/>
              <a:t>Congress cannot tax the states’ exports.</a:t>
            </a:r>
          </a:p>
          <a:p>
            <a:pPr lvl="1"/>
            <a:r>
              <a:rPr lang="en-US" sz="2400" dirty="0"/>
              <a:t>Congress cannot give preference to any port or state through its laws, and it cannot tax trade between the states, even if that trade is carried on by sea or another water passage.</a:t>
            </a:r>
          </a:p>
        </p:txBody>
      </p:sp>
    </p:spTree>
    <p:extLst>
      <p:ext uri="{BB962C8B-B14F-4D97-AF65-F5344CB8AC3E}">
        <p14:creationId xmlns:p14="http://schemas.microsoft.com/office/powerpoint/2010/main" val="23310688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A3052B-C93B-485C-A404-8D2FDEA82A70}"/>
              </a:ext>
            </a:extLst>
          </p:cNvPr>
          <p:cNvSpPr>
            <a:spLocks noGrp="1"/>
          </p:cNvSpPr>
          <p:nvPr>
            <p:ph type="title"/>
          </p:nvPr>
        </p:nvSpPr>
        <p:spPr>
          <a:xfrm>
            <a:off x="808638" y="386930"/>
            <a:ext cx="9236700" cy="1188950"/>
          </a:xfrm>
        </p:spPr>
        <p:txBody>
          <a:bodyPr anchor="b">
            <a:normAutofit/>
          </a:bodyPr>
          <a:lstStyle/>
          <a:p>
            <a:r>
              <a:rPr lang="en-US" dirty="0"/>
              <a:t>Article I: The Legislative Branch</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201AF5-9153-431B-A17F-4A61FB317399}"/>
              </a:ext>
            </a:extLst>
          </p:cNvPr>
          <p:cNvSpPr>
            <a:spLocks noGrp="1"/>
          </p:cNvSpPr>
          <p:nvPr>
            <p:ph idx="1"/>
          </p:nvPr>
        </p:nvSpPr>
        <p:spPr>
          <a:xfrm>
            <a:off x="793660" y="2599509"/>
            <a:ext cx="10143668" cy="4147845"/>
          </a:xfrm>
        </p:spPr>
        <p:txBody>
          <a:bodyPr anchor="t">
            <a:normAutofit/>
          </a:bodyPr>
          <a:lstStyle/>
          <a:p>
            <a:r>
              <a:rPr lang="en-US" sz="2800" b="1" dirty="0"/>
              <a:t>Section 9—Powers Forbidden to the Federal Government</a:t>
            </a:r>
          </a:p>
          <a:p>
            <a:pPr lvl="1"/>
            <a:r>
              <a:rPr lang="en-US" sz="2400" dirty="0"/>
              <a:t>Money from the Treasury can be spent only if Congress approves, and a record of income and expenditures must be published.</a:t>
            </a:r>
          </a:p>
          <a:p>
            <a:pPr lvl="1"/>
            <a:r>
              <a:rPr lang="en-US" sz="2400" dirty="0"/>
              <a:t>An </a:t>
            </a:r>
            <a:r>
              <a:rPr lang="en-US" sz="2400" b="1" dirty="0"/>
              <a:t>appropriation</a:t>
            </a:r>
            <a:r>
              <a:rPr lang="en-US" sz="2400" dirty="0"/>
              <a:t> is a certain amount of money set apart for a certain purpose.</a:t>
            </a:r>
          </a:p>
          <a:p>
            <a:pPr lvl="1"/>
            <a:r>
              <a:rPr lang="en-US" sz="2400" dirty="0"/>
              <a:t>The United States cannot grant titles of nobility (duke, earl, baron, etc.), nor can its officeholders accept titles or other honors from foreign countries without Congress’s permission.</a:t>
            </a:r>
          </a:p>
          <a:p>
            <a:r>
              <a:rPr lang="en-US" sz="2800" b="1" dirty="0"/>
              <a:t>Section 10—Powers Denied to the States</a:t>
            </a:r>
          </a:p>
        </p:txBody>
      </p:sp>
    </p:spTree>
    <p:extLst>
      <p:ext uri="{BB962C8B-B14F-4D97-AF65-F5344CB8AC3E}">
        <p14:creationId xmlns:p14="http://schemas.microsoft.com/office/powerpoint/2010/main" val="136922199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I</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1–6. What are the purposes of government as outlined by the Constitution’s Preamble?</a:t>
            </a:r>
          </a:p>
          <a:p>
            <a:pPr marL="0" indent="0" algn="ctr">
              <a:buNone/>
            </a:pPr>
            <a:r>
              <a:rPr lang="en-US" dirty="0">
                <a:solidFill>
                  <a:srgbClr val="C00000"/>
                </a:solidFill>
              </a:rPr>
              <a:t>to form a more perfect union, to establish justice, to ensure domestic tranquility, to provide for the common defense, to promote the general welfare, and to secure the blessings of liberty to Americans and their children (p. 94)</a:t>
            </a:r>
          </a:p>
          <a:p>
            <a:pPr marL="0" indent="0" algn="ctr">
              <a:buNone/>
            </a:pPr>
            <a:endParaRPr lang="en-US" dirty="0">
              <a:solidFill>
                <a:srgbClr val="C00000"/>
              </a:solidFill>
            </a:endParaRPr>
          </a:p>
        </p:txBody>
      </p:sp>
    </p:spTree>
    <p:extLst>
      <p:ext uri="{BB962C8B-B14F-4D97-AF65-F5344CB8AC3E}">
        <p14:creationId xmlns:p14="http://schemas.microsoft.com/office/powerpoint/2010/main" val="3708800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I</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7. What is the primary function of the legislative branch?</a:t>
            </a:r>
          </a:p>
          <a:p>
            <a:pPr marL="0" indent="0" algn="ctr">
              <a:buNone/>
            </a:pPr>
            <a:r>
              <a:rPr lang="en-US" dirty="0">
                <a:solidFill>
                  <a:srgbClr val="C00000"/>
                </a:solidFill>
              </a:rPr>
              <a:t>to make laws (p. 94)</a:t>
            </a:r>
          </a:p>
          <a:p>
            <a:pPr marL="0" indent="0">
              <a:buNone/>
            </a:pPr>
            <a:r>
              <a:rPr lang="en-US" dirty="0"/>
              <a:t>8–9. What are the respective roles of the House and Senate when a major federal official has committed a crime?</a:t>
            </a:r>
          </a:p>
          <a:p>
            <a:pPr marL="0" indent="0" algn="ctr">
              <a:buNone/>
            </a:pPr>
            <a:r>
              <a:rPr lang="en-US" dirty="0">
                <a:solidFill>
                  <a:srgbClr val="C00000"/>
                </a:solidFill>
              </a:rPr>
              <a:t>The House files charges (impeachment), and the Senate acts as a trial court. With a two-thirds agreement, the Senate can convict the offender and disqualify him from office. (p. 96)</a:t>
            </a:r>
          </a:p>
          <a:p>
            <a:pPr marL="0" indent="0" algn="ctr">
              <a:buNone/>
            </a:pPr>
            <a:endParaRPr lang="en-US" dirty="0">
              <a:solidFill>
                <a:srgbClr val="C00000"/>
              </a:solidFill>
            </a:endParaRPr>
          </a:p>
        </p:txBody>
      </p:sp>
    </p:spTree>
    <p:extLst>
      <p:ext uri="{BB962C8B-B14F-4D97-AF65-F5344CB8AC3E}">
        <p14:creationId xmlns:p14="http://schemas.microsoft.com/office/powerpoint/2010/main" val="1754858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I</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10. What is a veto? </a:t>
            </a:r>
          </a:p>
          <a:p>
            <a:pPr marL="0" indent="0" algn="ctr">
              <a:buNone/>
            </a:pPr>
            <a:r>
              <a:rPr lang="en-US" dirty="0">
                <a:solidFill>
                  <a:srgbClr val="C00000"/>
                </a:solidFill>
              </a:rPr>
              <a:t>the rejection of a bill by the president after it has passed through Congress (p. 98)</a:t>
            </a:r>
          </a:p>
          <a:p>
            <a:pPr marL="0" indent="0">
              <a:buNone/>
            </a:pPr>
            <a:r>
              <a:rPr lang="en-US" dirty="0"/>
              <a:t>11. How can Congress override a veto?</a:t>
            </a:r>
          </a:p>
          <a:p>
            <a:pPr marL="0" indent="0" algn="ctr">
              <a:buNone/>
            </a:pPr>
            <a:r>
              <a:rPr lang="en-US" dirty="0">
                <a:solidFill>
                  <a:srgbClr val="C00000"/>
                </a:solidFill>
              </a:rPr>
              <a:t>by gaining a two-thirds vote in support of the bill from both houses (p. 98)</a:t>
            </a:r>
          </a:p>
          <a:p>
            <a:pPr marL="0" indent="0" algn="ctr">
              <a:buNone/>
            </a:pPr>
            <a:endParaRPr lang="en-US" dirty="0">
              <a:solidFill>
                <a:srgbClr val="C00000"/>
              </a:solidFill>
            </a:endParaRPr>
          </a:p>
          <a:p>
            <a:pPr marL="0" indent="0" algn="ctr">
              <a:buNone/>
            </a:pPr>
            <a:endParaRPr lang="en-US" dirty="0">
              <a:solidFill>
                <a:srgbClr val="C00000"/>
              </a:solidFill>
            </a:endParaRPr>
          </a:p>
        </p:txBody>
      </p:sp>
    </p:spTree>
    <p:extLst>
      <p:ext uri="{BB962C8B-B14F-4D97-AF65-F5344CB8AC3E}">
        <p14:creationId xmlns:p14="http://schemas.microsoft.com/office/powerpoint/2010/main" val="2399359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I</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12–14. In Section 9 of Article I, Congress has limitations regarding three legal powers. Identify these (see clauses 2 </a:t>
            </a:r>
            <a:br>
              <a:rPr lang="en-US" dirty="0"/>
            </a:br>
            <a:r>
              <a:rPr lang="en-US" dirty="0"/>
              <a:t>and 3).</a:t>
            </a:r>
          </a:p>
          <a:p>
            <a:pPr marL="0" indent="0" algn="ctr">
              <a:buNone/>
            </a:pPr>
            <a:r>
              <a:rPr lang="en-US" dirty="0">
                <a:solidFill>
                  <a:srgbClr val="C00000"/>
                </a:solidFill>
              </a:rPr>
              <a:t>Congress may not suspend writs of habeas corpus (except in times of extreme danger) or pass bills of attainder or ex post facto laws. (p. 101)</a:t>
            </a:r>
          </a:p>
          <a:p>
            <a:pPr marL="0" indent="0" algn="ctr">
              <a:buNone/>
            </a:pPr>
            <a:endParaRPr lang="en-US" dirty="0">
              <a:solidFill>
                <a:srgbClr val="C00000"/>
              </a:solidFill>
            </a:endParaRPr>
          </a:p>
          <a:p>
            <a:pPr marL="0" indent="0" algn="ctr">
              <a:buNone/>
            </a:pPr>
            <a:endParaRPr lang="en-US" dirty="0">
              <a:solidFill>
                <a:srgbClr val="C00000"/>
              </a:solidFill>
            </a:endParaRPr>
          </a:p>
        </p:txBody>
      </p:sp>
    </p:spTree>
    <p:extLst>
      <p:ext uri="{BB962C8B-B14F-4D97-AF65-F5344CB8AC3E}">
        <p14:creationId xmlns:p14="http://schemas.microsoft.com/office/powerpoint/2010/main" val="161734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I</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Which power of Congress do you think is the greatest? Why?</a:t>
            </a:r>
          </a:p>
          <a:p>
            <a:pPr marL="0" indent="0" algn="ctr">
              <a:buNone/>
            </a:pPr>
            <a:endParaRPr lang="en-US" dirty="0">
              <a:solidFill>
                <a:srgbClr val="FF0000"/>
              </a:solidFill>
            </a:endParaRPr>
          </a:p>
          <a:p>
            <a:pPr marL="0" indent="0" algn="ctr">
              <a:buNone/>
            </a:pPr>
            <a:endParaRPr lang="en-US" dirty="0">
              <a:solidFill>
                <a:srgbClr val="FF0000"/>
              </a:solidFill>
            </a:endParaRPr>
          </a:p>
        </p:txBody>
      </p:sp>
    </p:spTree>
    <p:extLst>
      <p:ext uri="{BB962C8B-B14F-4D97-AF65-F5344CB8AC3E}">
        <p14:creationId xmlns:p14="http://schemas.microsoft.com/office/powerpoint/2010/main" val="195588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72CBE-8BBE-4ABF-9AF5-5770E772EDCB}"/>
              </a:ext>
            </a:extLst>
          </p:cNvPr>
          <p:cNvSpPr>
            <a:spLocks noGrp="1"/>
          </p:cNvSpPr>
          <p:nvPr>
            <p:ph type="title"/>
          </p:nvPr>
        </p:nvSpPr>
        <p:spPr>
          <a:xfrm>
            <a:off x="808638" y="386930"/>
            <a:ext cx="9236700" cy="1188950"/>
          </a:xfrm>
        </p:spPr>
        <p:txBody>
          <a:bodyPr anchor="b">
            <a:normAutofit/>
          </a:bodyPr>
          <a:lstStyle/>
          <a:p>
            <a:r>
              <a:rPr lang="en-US" dirty="0"/>
              <a:t>Article II: The Executive Branch</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FFB260D-9310-410D-B01B-3F7B128E09C4}"/>
              </a:ext>
            </a:extLst>
          </p:cNvPr>
          <p:cNvSpPr>
            <a:spLocks noGrp="1"/>
          </p:cNvSpPr>
          <p:nvPr>
            <p:ph idx="1"/>
          </p:nvPr>
        </p:nvSpPr>
        <p:spPr>
          <a:xfrm>
            <a:off x="793660" y="2599509"/>
            <a:ext cx="10143668" cy="3435531"/>
          </a:xfrm>
        </p:spPr>
        <p:txBody>
          <a:bodyPr anchor="t">
            <a:normAutofit/>
          </a:bodyPr>
          <a:lstStyle/>
          <a:p>
            <a:r>
              <a:rPr lang="en-US" sz="2800" b="1" dirty="0"/>
              <a:t>Section 1—The Authority and Office of the President</a:t>
            </a:r>
          </a:p>
          <a:p>
            <a:pPr lvl="1"/>
            <a:r>
              <a:rPr lang="en-US" sz="2400" dirty="0"/>
              <a:t>Article II deals with the </a:t>
            </a:r>
            <a:r>
              <a:rPr lang="en-US" sz="2400" b="1" dirty="0"/>
              <a:t>executive branch </a:t>
            </a:r>
            <a:r>
              <a:rPr lang="en-US" sz="2400" dirty="0"/>
              <a:t>of government, whose primary function is to carry out (enforce) the nation’s laws.</a:t>
            </a:r>
          </a:p>
          <a:p>
            <a:pPr lvl="1"/>
            <a:r>
              <a:rPr lang="en-US" sz="2400" dirty="0"/>
              <a:t>The </a:t>
            </a:r>
            <a:r>
              <a:rPr lang="en-US" sz="2400" b="1" dirty="0"/>
              <a:t>Electoral College</a:t>
            </a:r>
            <a:r>
              <a:rPr lang="en-US" sz="2400" dirty="0"/>
              <a:t>, composed of electors from each state, elects the president.</a:t>
            </a:r>
          </a:p>
          <a:p>
            <a:endParaRPr lang="en-US" sz="2400" dirty="0"/>
          </a:p>
        </p:txBody>
      </p:sp>
    </p:spTree>
    <p:extLst>
      <p:ext uri="{BB962C8B-B14F-4D97-AF65-F5344CB8AC3E}">
        <p14:creationId xmlns:p14="http://schemas.microsoft.com/office/powerpoint/2010/main" val="1299474177"/>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72CBE-8BBE-4ABF-9AF5-5770E772EDCB}"/>
              </a:ext>
            </a:extLst>
          </p:cNvPr>
          <p:cNvSpPr>
            <a:spLocks noGrp="1"/>
          </p:cNvSpPr>
          <p:nvPr>
            <p:ph type="title"/>
          </p:nvPr>
        </p:nvSpPr>
        <p:spPr>
          <a:xfrm>
            <a:off x="808638" y="386930"/>
            <a:ext cx="9236700" cy="1188950"/>
          </a:xfrm>
        </p:spPr>
        <p:txBody>
          <a:bodyPr anchor="b">
            <a:normAutofit/>
          </a:bodyPr>
          <a:lstStyle/>
          <a:p>
            <a:r>
              <a:rPr lang="en-US" dirty="0"/>
              <a:t>Article II: The Executive Branch</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FFB260D-9310-410D-B01B-3F7B128E09C4}"/>
              </a:ext>
            </a:extLst>
          </p:cNvPr>
          <p:cNvSpPr>
            <a:spLocks noGrp="1"/>
          </p:cNvSpPr>
          <p:nvPr>
            <p:ph idx="1"/>
          </p:nvPr>
        </p:nvSpPr>
        <p:spPr>
          <a:xfrm>
            <a:off x="793660" y="2599509"/>
            <a:ext cx="10143668" cy="3435531"/>
          </a:xfrm>
        </p:spPr>
        <p:txBody>
          <a:bodyPr anchor="t">
            <a:normAutofit/>
          </a:bodyPr>
          <a:lstStyle/>
          <a:p>
            <a:r>
              <a:rPr lang="en-US" sz="2800" b="1" dirty="0"/>
              <a:t>Section 2—The Powers and Duties of the President </a:t>
            </a:r>
          </a:p>
          <a:p>
            <a:pPr lvl="1"/>
            <a:r>
              <a:rPr lang="en-US" sz="2400" dirty="0"/>
              <a:t>Included among the president’s powers is the power to grant </a:t>
            </a:r>
            <a:r>
              <a:rPr lang="en-US" sz="2400" b="1" dirty="0"/>
              <a:t>reprieves</a:t>
            </a:r>
            <a:r>
              <a:rPr lang="en-US" sz="2400" dirty="0"/>
              <a:t> (temporary postponement of punishment) and </a:t>
            </a:r>
            <a:r>
              <a:rPr lang="en-US" sz="2400" b="1" dirty="0"/>
              <a:t>pardons</a:t>
            </a:r>
            <a:r>
              <a:rPr lang="en-US" sz="2400" dirty="0"/>
              <a:t> (complete forgiveness of a crime and its consequent punishment).</a:t>
            </a:r>
          </a:p>
          <a:p>
            <a:r>
              <a:rPr lang="en-US" sz="2800" b="1" dirty="0"/>
              <a:t>Section 3—The Duties of the President</a:t>
            </a:r>
          </a:p>
          <a:p>
            <a:r>
              <a:rPr lang="en-US" sz="2800" b="1" dirty="0"/>
              <a:t>Section 4—The Process of Impeachment</a:t>
            </a:r>
          </a:p>
          <a:p>
            <a:endParaRPr lang="en-US" sz="2400" dirty="0"/>
          </a:p>
        </p:txBody>
      </p:sp>
    </p:spTree>
    <p:extLst>
      <p:ext uri="{BB962C8B-B14F-4D97-AF65-F5344CB8AC3E}">
        <p14:creationId xmlns:p14="http://schemas.microsoft.com/office/powerpoint/2010/main" val="1415202730"/>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II</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What is the primary function of the executive branch?</a:t>
            </a:r>
          </a:p>
          <a:p>
            <a:pPr marL="0" indent="0" algn="ctr">
              <a:buNone/>
            </a:pPr>
            <a:r>
              <a:rPr lang="en-US" dirty="0">
                <a:solidFill>
                  <a:srgbClr val="C00000"/>
                </a:solidFill>
              </a:rPr>
              <a:t>to carry out (enforce) the nation’s laws (p. 103)</a:t>
            </a:r>
          </a:p>
          <a:p>
            <a:pPr marL="0" indent="0">
              <a:buNone/>
            </a:pPr>
            <a:r>
              <a:rPr lang="en-US" dirty="0"/>
              <a:t>2–4. What are the three qualifications for becoming president? </a:t>
            </a:r>
          </a:p>
          <a:p>
            <a:pPr marL="0" indent="0" algn="ctr">
              <a:buNone/>
            </a:pPr>
            <a:r>
              <a:rPr lang="en-US" dirty="0">
                <a:solidFill>
                  <a:srgbClr val="C00000"/>
                </a:solidFill>
              </a:rPr>
              <a:t>must be a natural-born citizen, be at least thirty-five years old, and have been a US resident for at least fourteen years </a:t>
            </a:r>
            <a:br>
              <a:rPr lang="en-US" dirty="0">
                <a:solidFill>
                  <a:srgbClr val="C00000"/>
                </a:solidFill>
              </a:rPr>
            </a:br>
            <a:r>
              <a:rPr lang="en-US" dirty="0">
                <a:solidFill>
                  <a:srgbClr val="C00000"/>
                </a:solidFill>
              </a:rPr>
              <a:t>(p. 104)</a:t>
            </a:r>
          </a:p>
        </p:txBody>
      </p:sp>
    </p:spTree>
    <p:extLst>
      <p:ext uri="{BB962C8B-B14F-4D97-AF65-F5344CB8AC3E}">
        <p14:creationId xmlns:p14="http://schemas.microsoft.com/office/powerpoint/2010/main" val="886654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7A3D-F801-45FB-86AA-80716ADC0F23}"/>
              </a:ext>
            </a:extLst>
          </p:cNvPr>
          <p:cNvSpPr>
            <a:spLocks noGrp="1"/>
          </p:cNvSpPr>
          <p:nvPr>
            <p:ph type="title"/>
          </p:nvPr>
        </p:nvSpPr>
        <p:spPr>
          <a:xfrm>
            <a:off x="4965430" y="629268"/>
            <a:ext cx="6586491" cy="1286160"/>
          </a:xfrm>
        </p:spPr>
        <p:txBody>
          <a:bodyPr anchor="b">
            <a:noAutofit/>
          </a:bodyPr>
          <a:lstStyle/>
          <a:p>
            <a:r>
              <a:rPr lang="en-US" dirty="0"/>
              <a:t>B. Constitutional Interpretation </a:t>
            </a:r>
          </a:p>
        </p:txBody>
      </p:sp>
      <p:sp>
        <p:nvSpPr>
          <p:cNvPr id="3" name="Content Placeholder 2">
            <a:extLst>
              <a:ext uri="{FF2B5EF4-FFF2-40B4-BE49-F238E27FC236}">
                <a16:creationId xmlns:a16="http://schemas.microsoft.com/office/drawing/2014/main" id="{84D2D3AD-2FEE-48B5-B484-69F14E87B1F4}"/>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Those who prefer a more literal interpretation of the Constitution are known as </a:t>
            </a:r>
            <a:r>
              <a:rPr lang="en-US" b="1" dirty="0">
                <a:solidFill>
                  <a:srgbClr val="FF0000"/>
                </a:solidFill>
              </a:rPr>
              <a:t>strict constructionists.</a:t>
            </a:r>
            <a:endParaRPr lang="en-US" dirty="0">
              <a:solidFill>
                <a:srgbClr val="FF0000"/>
              </a:solidFill>
            </a:endParaRPr>
          </a:p>
          <a:p>
            <a:r>
              <a:rPr lang="en-US" dirty="0">
                <a:solidFill>
                  <a:srgbClr val="FF0000"/>
                </a:solidFill>
              </a:rPr>
              <a:t>Others who take a broader and more flexible view are known as </a:t>
            </a:r>
            <a:r>
              <a:rPr lang="en-US" b="1" dirty="0">
                <a:solidFill>
                  <a:srgbClr val="FF0000"/>
                </a:solidFill>
              </a:rPr>
              <a:t>broad constructionists. </a:t>
            </a:r>
            <a:endParaRPr lang="en-US" dirty="0">
              <a:solidFill>
                <a:srgbClr val="FF0000"/>
              </a:solidFill>
            </a:endParaRPr>
          </a:p>
        </p:txBody>
      </p:sp>
      <p:pic>
        <p:nvPicPr>
          <p:cNvPr id="6" name="Picture 5" descr="A person sitting at a table using a computer&#10;&#10;Description automatically generated">
            <a:extLst>
              <a:ext uri="{FF2B5EF4-FFF2-40B4-BE49-F238E27FC236}">
                <a16:creationId xmlns:a16="http://schemas.microsoft.com/office/drawing/2014/main" id="{35F8DBD5-8754-486F-BDAF-B82E91C7ADAD}"/>
              </a:ext>
            </a:extLst>
          </p:cNvPr>
          <p:cNvPicPr>
            <a:picLocks noChangeAspect="1"/>
          </p:cNvPicPr>
          <p:nvPr/>
        </p:nvPicPr>
        <p:blipFill rotWithShape="1">
          <a:blip r:embed="rId3"/>
          <a:srcRect l="20976" r="8059"/>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5882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55F005-66FF-44E3-82FC-21DD256E6EAC}"/>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1297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II</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5. How long is the president’s term of office?</a:t>
            </a:r>
          </a:p>
          <a:p>
            <a:pPr marL="0" indent="0" algn="ctr">
              <a:buNone/>
            </a:pPr>
            <a:r>
              <a:rPr lang="en-US" dirty="0">
                <a:solidFill>
                  <a:srgbClr val="C00000"/>
                </a:solidFill>
              </a:rPr>
              <a:t>four years (p. 103)</a:t>
            </a:r>
          </a:p>
          <a:p>
            <a:pPr marL="0" indent="0" algn="ctr">
              <a:buNone/>
            </a:pPr>
            <a:endParaRPr lang="en-US" dirty="0">
              <a:solidFill>
                <a:srgbClr val="C00000"/>
              </a:solidFill>
            </a:endParaRPr>
          </a:p>
        </p:txBody>
      </p:sp>
    </p:spTree>
    <p:extLst>
      <p:ext uri="{BB962C8B-B14F-4D97-AF65-F5344CB8AC3E}">
        <p14:creationId xmlns:p14="http://schemas.microsoft.com/office/powerpoint/2010/main" val="876021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II</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6. What is the current line of presidential succession if the president is removed from office?</a:t>
            </a:r>
          </a:p>
          <a:p>
            <a:pPr marL="0" indent="0" algn="ctr">
              <a:buNone/>
            </a:pPr>
            <a:r>
              <a:rPr lang="en-US" dirty="0">
                <a:solidFill>
                  <a:srgbClr val="C00000"/>
                </a:solidFill>
              </a:rPr>
              <a:t>(a) vice president, (b) Speaker of the House of Representatives, (c) president pro tempore of the Senate, and (d) members of the cabinet in the order of the creation of their departments, beginning with the secretary of state (p. 104)</a:t>
            </a:r>
          </a:p>
          <a:p>
            <a:pPr marL="0" indent="0" algn="ctr">
              <a:buNone/>
            </a:pPr>
            <a:endParaRPr lang="en-US" dirty="0">
              <a:solidFill>
                <a:srgbClr val="C00000"/>
              </a:solidFill>
            </a:endParaRPr>
          </a:p>
        </p:txBody>
      </p:sp>
    </p:spTree>
    <p:extLst>
      <p:ext uri="{BB962C8B-B14F-4D97-AF65-F5344CB8AC3E}">
        <p14:creationId xmlns:p14="http://schemas.microsoft.com/office/powerpoint/2010/main" val="2593796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II</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7. What powers does the president possess with which he can influence judicial decisions?</a:t>
            </a:r>
          </a:p>
          <a:p>
            <a:pPr marL="0" indent="0" algn="ctr">
              <a:buNone/>
            </a:pPr>
            <a:r>
              <a:rPr lang="en-US" dirty="0">
                <a:solidFill>
                  <a:srgbClr val="C00000"/>
                </a:solidFill>
              </a:rPr>
              <a:t>The president appoints certain judges. He may grant pardons and reprieves or offer amnesty. (p. 105)</a:t>
            </a:r>
          </a:p>
        </p:txBody>
      </p:sp>
    </p:spTree>
    <p:extLst>
      <p:ext uri="{BB962C8B-B14F-4D97-AF65-F5344CB8AC3E}">
        <p14:creationId xmlns:p14="http://schemas.microsoft.com/office/powerpoint/2010/main" val="4209102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II</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Which presidential power do you think holds the greatest potential for abuse? Why?</a:t>
            </a:r>
          </a:p>
          <a:p>
            <a:pPr marL="0" indent="0" algn="ctr">
              <a:buNone/>
            </a:pPr>
            <a:endParaRPr lang="en-US" dirty="0">
              <a:solidFill>
                <a:srgbClr val="C00000"/>
              </a:solidFill>
            </a:endParaRPr>
          </a:p>
          <a:p>
            <a:pPr marL="0" indent="0" algn="ctr">
              <a:buNone/>
            </a:pPr>
            <a:endParaRPr lang="en-US" dirty="0">
              <a:solidFill>
                <a:srgbClr val="C00000"/>
              </a:solidFill>
            </a:endParaRPr>
          </a:p>
        </p:txBody>
      </p:sp>
    </p:spTree>
    <p:extLst>
      <p:ext uri="{BB962C8B-B14F-4D97-AF65-F5344CB8AC3E}">
        <p14:creationId xmlns:p14="http://schemas.microsoft.com/office/powerpoint/2010/main" val="275620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379923-D6F4-4EF3-937B-BEE47C0B48CC}"/>
              </a:ext>
            </a:extLst>
          </p:cNvPr>
          <p:cNvSpPr>
            <a:spLocks noGrp="1"/>
          </p:cNvSpPr>
          <p:nvPr>
            <p:ph type="title"/>
          </p:nvPr>
        </p:nvSpPr>
        <p:spPr>
          <a:xfrm>
            <a:off x="808638" y="386930"/>
            <a:ext cx="9236700" cy="1188950"/>
          </a:xfrm>
        </p:spPr>
        <p:txBody>
          <a:bodyPr anchor="b">
            <a:normAutofit/>
          </a:bodyPr>
          <a:lstStyle/>
          <a:p>
            <a:r>
              <a:rPr lang="en-US" dirty="0"/>
              <a:t>Article III: The Judicial Branch</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0BD4B0F-EC9A-455F-B7B7-D5A56DE89FE9}"/>
              </a:ext>
            </a:extLst>
          </p:cNvPr>
          <p:cNvSpPr>
            <a:spLocks noGrp="1"/>
          </p:cNvSpPr>
          <p:nvPr>
            <p:ph idx="1"/>
          </p:nvPr>
        </p:nvSpPr>
        <p:spPr>
          <a:xfrm>
            <a:off x="793660" y="2599509"/>
            <a:ext cx="10143668" cy="3871561"/>
          </a:xfrm>
        </p:spPr>
        <p:txBody>
          <a:bodyPr anchor="t">
            <a:normAutofit/>
          </a:bodyPr>
          <a:lstStyle/>
          <a:p>
            <a:r>
              <a:rPr lang="en-US" sz="2800" b="1" dirty="0"/>
              <a:t>Section 1—Authority</a:t>
            </a:r>
          </a:p>
          <a:p>
            <a:pPr lvl="1"/>
            <a:r>
              <a:rPr lang="en-US" sz="2400" dirty="0"/>
              <a:t>Traditionally, the function of the </a:t>
            </a:r>
            <a:r>
              <a:rPr lang="en-US" sz="2400" b="1" dirty="0"/>
              <a:t>judicial branch</a:t>
            </a:r>
            <a:r>
              <a:rPr lang="en-US" sz="2400" dirty="0"/>
              <a:t> has been to interpret the law.</a:t>
            </a:r>
          </a:p>
          <a:p>
            <a:r>
              <a:rPr lang="en-US" sz="2800" b="1" dirty="0"/>
              <a:t>Section 2—Jurisdiction and Procedure</a:t>
            </a:r>
          </a:p>
          <a:p>
            <a:pPr lvl="1"/>
            <a:r>
              <a:rPr lang="en-US" sz="2400" b="1" dirty="0"/>
              <a:t>Original jurisdiction</a:t>
            </a:r>
            <a:r>
              <a:rPr lang="en-US" sz="2400" dirty="0"/>
              <a:t> means that a case can start in the court in question and that the court has first opportunity to hear and decide the case.</a:t>
            </a:r>
          </a:p>
          <a:p>
            <a:pPr lvl="1"/>
            <a:r>
              <a:rPr lang="en-US" sz="2400" b="1" dirty="0"/>
              <a:t>Appellate jurisdiction</a:t>
            </a:r>
            <a:r>
              <a:rPr lang="en-US" sz="2400" dirty="0"/>
              <a:t> means that the case must first have been tried in a lower court before it can be appealed in a higher court.</a:t>
            </a:r>
          </a:p>
          <a:p>
            <a:pPr marL="0" indent="0">
              <a:buNone/>
            </a:pPr>
            <a:endParaRPr lang="en-US" sz="2200" dirty="0"/>
          </a:p>
        </p:txBody>
      </p:sp>
    </p:spTree>
    <p:extLst>
      <p:ext uri="{BB962C8B-B14F-4D97-AF65-F5344CB8AC3E}">
        <p14:creationId xmlns:p14="http://schemas.microsoft.com/office/powerpoint/2010/main" val="2939084365"/>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379923-D6F4-4EF3-937B-BEE47C0B48CC}"/>
              </a:ext>
            </a:extLst>
          </p:cNvPr>
          <p:cNvSpPr>
            <a:spLocks noGrp="1"/>
          </p:cNvSpPr>
          <p:nvPr>
            <p:ph type="title"/>
          </p:nvPr>
        </p:nvSpPr>
        <p:spPr>
          <a:xfrm>
            <a:off x="808638" y="386930"/>
            <a:ext cx="9236700" cy="1188950"/>
          </a:xfrm>
        </p:spPr>
        <p:txBody>
          <a:bodyPr anchor="b">
            <a:normAutofit/>
          </a:bodyPr>
          <a:lstStyle/>
          <a:p>
            <a:r>
              <a:rPr lang="en-US" dirty="0"/>
              <a:t>Article III: The Judicial Branch</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0BD4B0F-EC9A-455F-B7B7-D5A56DE89FE9}"/>
              </a:ext>
            </a:extLst>
          </p:cNvPr>
          <p:cNvSpPr>
            <a:spLocks noGrp="1"/>
          </p:cNvSpPr>
          <p:nvPr>
            <p:ph idx="1"/>
          </p:nvPr>
        </p:nvSpPr>
        <p:spPr>
          <a:xfrm>
            <a:off x="793660" y="2599509"/>
            <a:ext cx="10143668" cy="3435531"/>
          </a:xfrm>
        </p:spPr>
        <p:txBody>
          <a:bodyPr anchor="t">
            <a:normAutofit/>
          </a:bodyPr>
          <a:lstStyle/>
          <a:p>
            <a:r>
              <a:rPr lang="en-US" sz="2800" b="1" dirty="0"/>
              <a:t>Section 3—Treason </a:t>
            </a:r>
          </a:p>
          <a:p>
            <a:endParaRPr lang="en-US" sz="2200" dirty="0"/>
          </a:p>
        </p:txBody>
      </p:sp>
    </p:spTree>
    <p:extLst>
      <p:ext uri="{BB962C8B-B14F-4D97-AF65-F5344CB8AC3E}">
        <p14:creationId xmlns:p14="http://schemas.microsoft.com/office/powerpoint/2010/main" val="160015070"/>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III</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What is the traditional function of the judicial branch?</a:t>
            </a:r>
          </a:p>
          <a:p>
            <a:pPr marL="0" indent="0" algn="ctr">
              <a:buNone/>
            </a:pPr>
            <a:r>
              <a:rPr lang="en-US" dirty="0">
                <a:solidFill>
                  <a:srgbClr val="C00000"/>
                </a:solidFill>
              </a:rPr>
              <a:t>to interpret the law (p. 107)</a:t>
            </a:r>
          </a:p>
          <a:p>
            <a:pPr marL="0" indent="0">
              <a:buNone/>
            </a:pPr>
            <a:r>
              <a:rPr lang="en-US" dirty="0"/>
              <a:t>2. What is the only court specifically identified in the Constitution?</a:t>
            </a:r>
          </a:p>
          <a:p>
            <a:pPr marL="0" indent="0" algn="ctr">
              <a:buNone/>
            </a:pPr>
            <a:r>
              <a:rPr lang="en-US" dirty="0">
                <a:solidFill>
                  <a:srgbClr val="C00000"/>
                </a:solidFill>
              </a:rPr>
              <a:t>the Supreme Court (p. 107)</a:t>
            </a:r>
          </a:p>
          <a:p>
            <a:pPr marL="0" indent="0" algn="ctr">
              <a:buNone/>
            </a:pPr>
            <a:endParaRPr lang="en-US" dirty="0">
              <a:solidFill>
                <a:srgbClr val="C00000"/>
              </a:solidFill>
            </a:endParaRPr>
          </a:p>
        </p:txBody>
      </p:sp>
    </p:spTree>
    <p:extLst>
      <p:ext uri="{BB962C8B-B14F-4D97-AF65-F5344CB8AC3E}">
        <p14:creationId xmlns:p14="http://schemas.microsoft.com/office/powerpoint/2010/main" val="4131984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III</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normAutofit/>
          </a:bodyPr>
          <a:lstStyle/>
          <a:p>
            <a:pPr marL="0" indent="0">
              <a:buNone/>
            </a:pPr>
            <a:r>
              <a:rPr lang="en-US" dirty="0"/>
              <a:t>3. What constitutional requirements limit the abuse of accusations of treason?</a:t>
            </a:r>
          </a:p>
          <a:p>
            <a:pPr marL="0" indent="0" algn="ctr">
              <a:buNone/>
            </a:pPr>
            <a:r>
              <a:rPr lang="en-US" dirty="0">
                <a:solidFill>
                  <a:srgbClr val="C00000"/>
                </a:solidFill>
              </a:rPr>
              <a:t>The definition of treason is limited to levying war against the United States or giving aid and comfort to its enemies. Conviction demands the testimony of two witnesses or a public confession in court. (p. 108)</a:t>
            </a:r>
          </a:p>
        </p:txBody>
      </p:sp>
    </p:spTree>
    <p:extLst>
      <p:ext uri="{BB962C8B-B14F-4D97-AF65-F5344CB8AC3E}">
        <p14:creationId xmlns:p14="http://schemas.microsoft.com/office/powerpoint/2010/main" val="2309001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III</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What do you think is the greatest weakness of the Supreme Court? </a:t>
            </a:r>
          </a:p>
          <a:p>
            <a:pPr marL="0" indent="0" algn="ctr">
              <a:buNone/>
            </a:pPr>
            <a:endParaRPr lang="en-US" dirty="0">
              <a:solidFill>
                <a:srgbClr val="C00000"/>
              </a:solidFill>
            </a:endParaRPr>
          </a:p>
          <a:p>
            <a:pPr marL="0" indent="0" algn="ctr">
              <a:buNone/>
            </a:pPr>
            <a:endParaRPr lang="en-US" dirty="0">
              <a:solidFill>
                <a:srgbClr val="C00000"/>
              </a:solidFill>
            </a:endParaRPr>
          </a:p>
        </p:txBody>
      </p:sp>
    </p:spTree>
    <p:extLst>
      <p:ext uri="{BB962C8B-B14F-4D97-AF65-F5344CB8AC3E}">
        <p14:creationId xmlns:p14="http://schemas.microsoft.com/office/powerpoint/2010/main" val="779298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A8BBF8-5566-4D59-9DD4-1F2210CD4057}"/>
              </a:ext>
            </a:extLst>
          </p:cNvPr>
          <p:cNvSpPr>
            <a:spLocks noGrp="1"/>
          </p:cNvSpPr>
          <p:nvPr>
            <p:ph type="title"/>
          </p:nvPr>
        </p:nvSpPr>
        <p:spPr>
          <a:xfrm>
            <a:off x="808638" y="386930"/>
            <a:ext cx="9236700" cy="1188950"/>
          </a:xfrm>
        </p:spPr>
        <p:txBody>
          <a:bodyPr anchor="b">
            <a:normAutofit/>
          </a:bodyPr>
          <a:lstStyle/>
          <a:p>
            <a:r>
              <a:rPr lang="en-US" dirty="0"/>
              <a:t>Article IV: Interstate Relations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6638AC-3E78-4B19-9EFC-6B8607614184}"/>
              </a:ext>
            </a:extLst>
          </p:cNvPr>
          <p:cNvSpPr>
            <a:spLocks noGrp="1"/>
          </p:cNvSpPr>
          <p:nvPr>
            <p:ph idx="1"/>
          </p:nvPr>
        </p:nvSpPr>
        <p:spPr>
          <a:xfrm>
            <a:off x="793660" y="2599509"/>
            <a:ext cx="10143668" cy="3435531"/>
          </a:xfrm>
        </p:spPr>
        <p:txBody>
          <a:bodyPr anchor="t">
            <a:normAutofit/>
          </a:bodyPr>
          <a:lstStyle/>
          <a:p>
            <a:r>
              <a:rPr lang="en-US" sz="2800" b="1" dirty="0"/>
              <a:t>Section 1—Full Faith and Credit</a:t>
            </a:r>
          </a:p>
          <a:p>
            <a:r>
              <a:rPr lang="en-US" sz="2800" b="1" dirty="0"/>
              <a:t>Section 2—Rights and Responsibilities</a:t>
            </a:r>
          </a:p>
          <a:p>
            <a:pPr lvl="1"/>
            <a:r>
              <a:rPr lang="en-US" sz="2400" dirty="0"/>
              <a:t>A governor can request that a criminal who fled to another state be returned to the state where the crime was committed to stand trial.</a:t>
            </a:r>
          </a:p>
          <a:p>
            <a:pPr lvl="1"/>
            <a:r>
              <a:rPr lang="en-US" sz="2400" dirty="0"/>
              <a:t>The process of returning the criminal is called </a:t>
            </a:r>
            <a:r>
              <a:rPr lang="en-US" sz="2400" b="1" dirty="0"/>
              <a:t>extradition</a:t>
            </a:r>
            <a:r>
              <a:rPr lang="en-US" sz="2400" dirty="0"/>
              <a:t>.</a:t>
            </a:r>
          </a:p>
          <a:p>
            <a:endParaRPr lang="en-US" sz="2400" dirty="0"/>
          </a:p>
        </p:txBody>
      </p:sp>
    </p:spTree>
    <p:extLst>
      <p:ext uri="{BB962C8B-B14F-4D97-AF65-F5344CB8AC3E}">
        <p14:creationId xmlns:p14="http://schemas.microsoft.com/office/powerpoint/2010/main" val="177824748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7A3D-F801-45FB-86AA-80716ADC0F23}"/>
              </a:ext>
            </a:extLst>
          </p:cNvPr>
          <p:cNvSpPr>
            <a:spLocks noGrp="1"/>
          </p:cNvSpPr>
          <p:nvPr>
            <p:ph type="title"/>
          </p:nvPr>
        </p:nvSpPr>
        <p:spPr>
          <a:xfrm>
            <a:off x="4996063" y="667316"/>
            <a:ext cx="6586491" cy="1286160"/>
          </a:xfrm>
        </p:spPr>
        <p:txBody>
          <a:bodyPr anchor="b">
            <a:noAutofit/>
          </a:bodyPr>
          <a:lstStyle/>
          <a:p>
            <a:r>
              <a:rPr lang="en-US" dirty="0">
                <a:solidFill>
                  <a:srgbClr val="FF0000"/>
                </a:solidFill>
              </a:rPr>
              <a:t>C.</a:t>
            </a:r>
            <a:r>
              <a:rPr lang="en-US" dirty="0"/>
              <a:t> </a:t>
            </a:r>
            <a:r>
              <a:rPr lang="en-US" dirty="0">
                <a:solidFill>
                  <a:srgbClr val="FF0000"/>
                </a:solidFill>
              </a:rPr>
              <a:t>Adapting the Constitution</a:t>
            </a:r>
          </a:p>
        </p:txBody>
      </p:sp>
      <p:sp>
        <p:nvSpPr>
          <p:cNvPr id="3" name="Content Placeholder 2">
            <a:extLst>
              <a:ext uri="{FF2B5EF4-FFF2-40B4-BE49-F238E27FC236}">
                <a16:creationId xmlns:a16="http://schemas.microsoft.com/office/drawing/2014/main" id="{84D2D3AD-2FEE-48B5-B484-69F14E87B1F4}"/>
              </a:ext>
            </a:extLst>
          </p:cNvPr>
          <p:cNvSpPr>
            <a:spLocks noGrp="1"/>
          </p:cNvSpPr>
          <p:nvPr>
            <p:ph idx="1"/>
          </p:nvPr>
        </p:nvSpPr>
        <p:spPr>
          <a:xfrm>
            <a:off x="4965431" y="2438400"/>
            <a:ext cx="6586489" cy="3785419"/>
          </a:xfrm>
        </p:spPr>
        <p:txBody>
          <a:bodyPr>
            <a:normAutofit/>
          </a:bodyPr>
          <a:lstStyle/>
          <a:p>
            <a:r>
              <a:rPr lang="en-US" dirty="0">
                <a:solidFill>
                  <a:srgbClr val="FF0000"/>
                </a:solidFill>
              </a:rPr>
              <a:t>What the Constitution means is often determined by what judges say it means.</a:t>
            </a:r>
          </a:p>
          <a:p>
            <a:r>
              <a:rPr lang="en-US" dirty="0">
                <a:solidFill>
                  <a:srgbClr val="FF0000"/>
                </a:solidFill>
              </a:rPr>
              <a:t>The “</a:t>
            </a:r>
            <a:r>
              <a:rPr lang="en-US" b="1" dirty="0">
                <a:solidFill>
                  <a:srgbClr val="FF0000"/>
                </a:solidFill>
              </a:rPr>
              <a:t>necessary and proper clause</a:t>
            </a:r>
            <a:r>
              <a:rPr lang="en-US" dirty="0">
                <a:solidFill>
                  <a:srgbClr val="FF0000"/>
                </a:solidFill>
              </a:rPr>
              <a:t>” gives power to Congress to make laws that are needed to carry out its responsibilities. </a:t>
            </a:r>
          </a:p>
        </p:txBody>
      </p:sp>
      <p:pic>
        <p:nvPicPr>
          <p:cNvPr id="5" name="Picture 4" descr="A large white building&#10;&#10;Description automatically generated">
            <a:extLst>
              <a:ext uri="{FF2B5EF4-FFF2-40B4-BE49-F238E27FC236}">
                <a16:creationId xmlns:a16="http://schemas.microsoft.com/office/drawing/2014/main" id="{2A89587D-6465-4244-8DE8-C4376841C4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 r="9769"/>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BAAB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9FD43B4-CFFC-4DDE-AE82-67E4BD213116}"/>
              </a:ext>
            </a:extLst>
          </p:cNvPr>
          <p:cNvCxnSpPr>
            <a:cxnSpLocks/>
          </p:cNvCxnSpPr>
          <p:nvPr/>
        </p:nvCxnSpPr>
        <p:spPr>
          <a:xfrm>
            <a:off x="5080934" y="2119306"/>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295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A8BBF8-5566-4D59-9DD4-1F2210CD4057}"/>
              </a:ext>
            </a:extLst>
          </p:cNvPr>
          <p:cNvSpPr>
            <a:spLocks noGrp="1"/>
          </p:cNvSpPr>
          <p:nvPr>
            <p:ph type="title"/>
          </p:nvPr>
        </p:nvSpPr>
        <p:spPr>
          <a:xfrm>
            <a:off x="808638" y="386930"/>
            <a:ext cx="9236700" cy="1188950"/>
          </a:xfrm>
        </p:spPr>
        <p:txBody>
          <a:bodyPr anchor="b">
            <a:normAutofit/>
          </a:bodyPr>
          <a:lstStyle/>
          <a:p>
            <a:r>
              <a:rPr lang="en-US" dirty="0"/>
              <a:t>Article IV: Interstate Relations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6638AC-3E78-4B19-9EFC-6B8607614184}"/>
              </a:ext>
            </a:extLst>
          </p:cNvPr>
          <p:cNvSpPr>
            <a:spLocks noGrp="1"/>
          </p:cNvSpPr>
          <p:nvPr>
            <p:ph idx="1"/>
          </p:nvPr>
        </p:nvSpPr>
        <p:spPr>
          <a:xfrm>
            <a:off x="793660" y="2599509"/>
            <a:ext cx="10143668" cy="3435531"/>
          </a:xfrm>
        </p:spPr>
        <p:txBody>
          <a:bodyPr anchor="t">
            <a:normAutofit/>
          </a:bodyPr>
          <a:lstStyle/>
          <a:p>
            <a:r>
              <a:rPr lang="en-US" sz="2800" b="1" dirty="0"/>
              <a:t>Section 3—Powers of Congress</a:t>
            </a:r>
          </a:p>
          <a:p>
            <a:r>
              <a:rPr lang="en-US" sz="2800" b="1" dirty="0"/>
              <a:t>Section 4—Requirements and Guarantees</a:t>
            </a:r>
          </a:p>
          <a:p>
            <a:endParaRPr lang="en-US" sz="2400" dirty="0"/>
          </a:p>
        </p:txBody>
      </p:sp>
    </p:spTree>
    <p:extLst>
      <p:ext uri="{BB962C8B-B14F-4D97-AF65-F5344CB8AC3E}">
        <p14:creationId xmlns:p14="http://schemas.microsoft.com/office/powerpoint/2010/main" val="506115324"/>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IV</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What is each state required to respect?</a:t>
            </a:r>
          </a:p>
          <a:p>
            <a:pPr marL="0" indent="0" algn="ctr">
              <a:buNone/>
            </a:pPr>
            <a:r>
              <a:rPr lang="en-US" dirty="0">
                <a:solidFill>
                  <a:srgbClr val="C00000"/>
                </a:solidFill>
              </a:rPr>
              <a:t>the public records, laws, and court decisions of other states </a:t>
            </a:r>
            <a:br>
              <a:rPr lang="en-US" dirty="0">
                <a:solidFill>
                  <a:srgbClr val="C00000"/>
                </a:solidFill>
              </a:rPr>
            </a:br>
            <a:r>
              <a:rPr lang="en-US" dirty="0">
                <a:solidFill>
                  <a:srgbClr val="C00000"/>
                </a:solidFill>
              </a:rPr>
              <a:t>(p. 108)</a:t>
            </a:r>
          </a:p>
          <a:p>
            <a:pPr marL="0" indent="0">
              <a:buNone/>
            </a:pPr>
            <a:r>
              <a:rPr lang="en-US" dirty="0"/>
              <a:t>2. What request does not have to be respected by other states?</a:t>
            </a:r>
          </a:p>
          <a:p>
            <a:pPr marL="0" indent="0" algn="ctr">
              <a:buNone/>
            </a:pPr>
            <a:r>
              <a:rPr lang="en-US" dirty="0">
                <a:solidFill>
                  <a:srgbClr val="C00000"/>
                </a:solidFill>
              </a:rPr>
              <a:t>an extradition request (p. 108)</a:t>
            </a:r>
          </a:p>
          <a:p>
            <a:pPr marL="0" indent="0" algn="ctr">
              <a:buNone/>
            </a:pPr>
            <a:endParaRPr lang="en-US" dirty="0">
              <a:solidFill>
                <a:srgbClr val="C00000"/>
              </a:solidFill>
            </a:endParaRPr>
          </a:p>
        </p:txBody>
      </p:sp>
    </p:spTree>
    <p:extLst>
      <p:ext uri="{BB962C8B-B14F-4D97-AF65-F5344CB8AC3E}">
        <p14:creationId xmlns:p14="http://schemas.microsoft.com/office/powerpoint/2010/main" val="3250973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IV</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3. What kind of government are new states required to have?</a:t>
            </a:r>
          </a:p>
          <a:p>
            <a:pPr marL="0" indent="0" algn="ctr">
              <a:buNone/>
            </a:pPr>
            <a:r>
              <a:rPr lang="en-US" dirty="0">
                <a:solidFill>
                  <a:srgbClr val="C00000"/>
                </a:solidFill>
              </a:rPr>
              <a:t>a republican government (p. 109)</a:t>
            </a:r>
          </a:p>
          <a:p>
            <a:pPr marL="0" indent="0" algn="ctr">
              <a:buNone/>
            </a:pPr>
            <a:endParaRPr lang="en-US" dirty="0">
              <a:solidFill>
                <a:srgbClr val="C00000"/>
              </a:solidFill>
            </a:endParaRPr>
          </a:p>
        </p:txBody>
      </p:sp>
    </p:spTree>
    <p:extLst>
      <p:ext uri="{BB962C8B-B14F-4D97-AF65-F5344CB8AC3E}">
        <p14:creationId xmlns:p14="http://schemas.microsoft.com/office/powerpoint/2010/main" val="3674368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F790E7-343A-4FAB-91C4-1E63F03922C2}"/>
              </a:ext>
            </a:extLst>
          </p:cNvPr>
          <p:cNvSpPr>
            <a:spLocks noGrp="1"/>
          </p:cNvSpPr>
          <p:nvPr>
            <p:ph type="title"/>
          </p:nvPr>
        </p:nvSpPr>
        <p:spPr>
          <a:xfrm>
            <a:off x="808638" y="386930"/>
            <a:ext cx="10209882" cy="1188950"/>
          </a:xfrm>
        </p:spPr>
        <p:txBody>
          <a:bodyPr anchor="b">
            <a:noAutofit/>
          </a:bodyPr>
          <a:lstStyle/>
          <a:p>
            <a:r>
              <a:rPr lang="en-US" dirty="0"/>
              <a:t>Article V: Amending the Constitution</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B7D75E-B02B-4900-98BD-5A61FB5A7215}"/>
              </a:ext>
            </a:extLst>
          </p:cNvPr>
          <p:cNvSpPr>
            <a:spLocks noGrp="1"/>
          </p:cNvSpPr>
          <p:nvPr>
            <p:ph idx="1"/>
          </p:nvPr>
        </p:nvSpPr>
        <p:spPr>
          <a:xfrm>
            <a:off x="793660" y="2599509"/>
            <a:ext cx="10143668" cy="3435531"/>
          </a:xfrm>
        </p:spPr>
        <p:txBody>
          <a:bodyPr anchor="t">
            <a:normAutofit/>
          </a:bodyPr>
          <a:lstStyle/>
          <a:p>
            <a:r>
              <a:rPr lang="en-US" sz="2800" dirty="0"/>
              <a:t>Two-thirds of both houses of Congress may present proposed amendments, or two-thirds of the states may call a convention to propose such amendments to the Constitution.</a:t>
            </a:r>
          </a:p>
          <a:p>
            <a:r>
              <a:rPr lang="en-US" sz="2800" dirty="0"/>
              <a:t>Ratification requires approval by three-fourths of the state legislatures or three-fourths of the states in their own conventions.</a:t>
            </a:r>
          </a:p>
          <a:p>
            <a:endParaRPr lang="en-US" sz="2400" dirty="0"/>
          </a:p>
        </p:txBody>
      </p:sp>
    </p:spTree>
    <p:extLst>
      <p:ext uri="{BB962C8B-B14F-4D97-AF65-F5344CB8AC3E}">
        <p14:creationId xmlns:p14="http://schemas.microsoft.com/office/powerpoint/2010/main" val="951165849"/>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V</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normAutofit/>
          </a:bodyPr>
          <a:lstStyle/>
          <a:p>
            <a:pPr marL="0" indent="0">
              <a:buNone/>
            </a:pPr>
            <a:r>
              <a:rPr lang="en-US" dirty="0"/>
              <a:t>1–2. What groups have the power to propose amendments?</a:t>
            </a:r>
          </a:p>
          <a:p>
            <a:pPr marL="0" indent="0" algn="ctr">
              <a:buNone/>
            </a:pPr>
            <a:r>
              <a:rPr lang="en-US" dirty="0">
                <a:solidFill>
                  <a:srgbClr val="C00000"/>
                </a:solidFill>
              </a:rPr>
              <a:t>both houses of Congress; a national convention (called at the request of two-thirds of the states) (p. 110)</a:t>
            </a:r>
          </a:p>
          <a:p>
            <a:pPr marL="0" indent="0">
              <a:buNone/>
            </a:pPr>
            <a:r>
              <a:rPr lang="en-US" dirty="0"/>
              <a:t>3. How much approval is needed to ratify an amendment?</a:t>
            </a:r>
          </a:p>
          <a:p>
            <a:pPr marL="0" indent="0" algn="ctr">
              <a:buNone/>
            </a:pPr>
            <a:r>
              <a:rPr lang="en-US" dirty="0">
                <a:solidFill>
                  <a:srgbClr val="C00000"/>
                </a:solidFill>
              </a:rPr>
              <a:t>three-fourths of the state legislatures or three-fourths of state conventions (p. 110)</a:t>
            </a:r>
          </a:p>
        </p:txBody>
      </p:sp>
    </p:spTree>
    <p:extLst>
      <p:ext uri="{BB962C8B-B14F-4D97-AF65-F5344CB8AC3E}">
        <p14:creationId xmlns:p14="http://schemas.microsoft.com/office/powerpoint/2010/main" val="30231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V</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normAutofit/>
          </a:bodyPr>
          <a:lstStyle/>
          <a:p>
            <a:pPr marL="0" indent="0">
              <a:buNone/>
            </a:pPr>
            <a:r>
              <a:rPr lang="en-US" dirty="0"/>
              <a:t>4. What provision of the Constitution can never be changed without the consent of a state?</a:t>
            </a:r>
          </a:p>
          <a:p>
            <a:pPr marL="0" indent="0" algn="ctr">
              <a:buNone/>
            </a:pPr>
            <a:r>
              <a:rPr lang="en-US" dirty="0">
                <a:solidFill>
                  <a:srgbClr val="C00000"/>
                </a:solidFill>
              </a:rPr>
              <a:t>States cannot be deprived of their equal number of representatives in the Senate. (p. 110)</a:t>
            </a:r>
          </a:p>
          <a:p>
            <a:pPr marL="0" indent="0" algn="ctr">
              <a:buNone/>
            </a:pPr>
            <a:endParaRPr lang="en-US" dirty="0">
              <a:solidFill>
                <a:srgbClr val="C00000"/>
              </a:solidFill>
            </a:endParaRPr>
          </a:p>
        </p:txBody>
      </p:sp>
    </p:spTree>
    <p:extLst>
      <p:ext uri="{BB962C8B-B14F-4D97-AF65-F5344CB8AC3E}">
        <p14:creationId xmlns:p14="http://schemas.microsoft.com/office/powerpoint/2010/main" val="165690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V</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Why do you think the framers purposefully make it hard for amendments to be ratified?</a:t>
            </a:r>
          </a:p>
          <a:p>
            <a:pPr marL="0" indent="0" algn="ctr">
              <a:buNone/>
            </a:pPr>
            <a:r>
              <a:rPr lang="en-US" dirty="0">
                <a:solidFill>
                  <a:srgbClr val="C00000"/>
                </a:solidFill>
              </a:rPr>
              <a:t>to prevent the people (or the government) from making whimsical or dangerous changes to the Constitution</a:t>
            </a:r>
          </a:p>
          <a:p>
            <a:pPr marL="0" indent="0" algn="ctr">
              <a:buNone/>
            </a:pPr>
            <a:endParaRPr lang="en-US" dirty="0">
              <a:solidFill>
                <a:srgbClr val="C00000"/>
              </a:solidFill>
            </a:endParaRPr>
          </a:p>
        </p:txBody>
      </p:sp>
    </p:spTree>
    <p:extLst>
      <p:ext uri="{BB962C8B-B14F-4D97-AF65-F5344CB8AC3E}">
        <p14:creationId xmlns:p14="http://schemas.microsoft.com/office/powerpoint/2010/main" val="1497983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447D69-D9CF-4D32-A10A-73C28A3528AC}"/>
              </a:ext>
            </a:extLst>
          </p:cNvPr>
          <p:cNvSpPr>
            <a:spLocks noGrp="1"/>
          </p:cNvSpPr>
          <p:nvPr>
            <p:ph type="title"/>
          </p:nvPr>
        </p:nvSpPr>
        <p:spPr>
          <a:xfrm>
            <a:off x="808638" y="190500"/>
            <a:ext cx="10072722" cy="1592580"/>
          </a:xfrm>
        </p:spPr>
        <p:txBody>
          <a:bodyPr anchor="b">
            <a:normAutofit/>
          </a:bodyPr>
          <a:lstStyle/>
          <a:p>
            <a:r>
              <a:rPr lang="en-US" dirty="0"/>
              <a:t>Article VI: Constitutional and National Supremacy</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D65296-C203-4A08-A971-7F3BF01534D5}"/>
              </a:ext>
            </a:extLst>
          </p:cNvPr>
          <p:cNvSpPr>
            <a:spLocks noGrp="1"/>
          </p:cNvSpPr>
          <p:nvPr>
            <p:ph idx="1"/>
          </p:nvPr>
        </p:nvSpPr>
        <p:spPr>
          <a:xfrm>
            <a:off x="793660" y="2599509"/>
            <a:ext cx="10143668" cy="3435531"/>
          </a:xfrm>
        </p:spPr>
        <p:txBody>
          <a:bodyPr anchor="t">
            <a:normAutofit/>
          </a:bodyPr>
          <a:lstStyle/>
          <a:p>
            <a:r>
              <a:rPr lang="en-US" sz="2800" dirty="0"/>
              <a:t>Known as the supremacy clause, this clause upholds the U.S. Constitution as the supreme (highest) law of the nation.</a:t>
            </a:r>
          </a:p>
          <a:p>
            <a:endParaRPr lang="en-US" sz="2400" dirty="0"/>
          </a:p>
        </p:txBody>
      </p:sp>
    </p:spTree>
    <p:extLst>
      <p:ext uri="{BB962C8B-B14F-4D97-AF65-F5344CB8AC3E}">
        <p14:creationId xmlns:p14="http://schemas.microsoft.com/office/powerpoint/2010/main" val="3901478010"/>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VI</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199" y="1825625"/>
            <a:ext cx="10920211" cy="4819874"/>
          </a:xfrm>
        </p:spPr>
        <p:txBody>
          <a:bodyPr>
            <a:normAutofit/>
          </a:bodyPr>
          <a:lstStyle/>
          <a:p>
            <a:pPr marL="0" indent="0">
              <a:buNone/>
            </a:pPr>
            <a:r>
              <a:rPr lang="en-US" dirty="0"/>
              <a:t>1. What provision did the Constitution make for debts contracted before its ratification?</a:t>
            </a:r>
          </a:p>
          <a:p>
            <a:pPr marL="0" indent="0" algn="ctr">
              <a:buNone/>
            </a:pPr>
            <a:r>
              <a:rPr lang="en-US" dirty="0">
                <a:solidFill>
                  <a:srgbClr val="C00000"/>
                </a:solidFill>
              </a:rPr>
              <a:t>All prior debts were valid against the United States, as they were under the Confederation. (p. 110)</a:t>
            </a:r>
          </a:p>
          <a:p>
            <a:pPr marL="0" indent="0">
              <a:buNone/>
            </a:pPr>
            <a:r>
              <a:rPr lang="en-US" dirty="0"/>
              <a:t>2–3. What is the second clause of Article VI known as, and what does it state?</a:t>
            </a:r>
          </a:p>
          <a:p>
            <a:pPr marL="0" indent="0" algn="ctr">
              <a:buNone/>
            </a:pPr>
            <a:r>
              <a:rPr lang="en-US" dirty="0">
                <a:solidFill>
                  <a:srgbClr val="C00000"/>
                </a:solidFill>
              </a:rPr>
              <a:t>the supremacy clause; the US Constitution, the laws of the US government, and treaties are the supreme law of the land </a:t>
            </a:r>
            <a:br>
              <a:rPr lang="en-US" dirty="0">
                <a:solidFill>
                  <a:srgbClr val="C00000"/>
                </a:solidFill>
              </a:rPr>
            </a:br>
            <a:r>
              <a:rPr lang="en-US" dirty="0">
                <a:solidFill>
                  <a:srgbClr val="C00000"/>
                </a:solidFill>
              </a:rPr>
              <a:t>(p. 110)</a:t>
            </a:r>
          </a:p>
        </p:txBody>
      </p:sp>
    </p:spTree>
    <p:extLst>
      <p:ext uri="{BB962C8B-B14F-4D97-AF65-F5344CB8AC3E}">
        <p14:creationId xmlns:p14="http://schemas.microsoft.com/office/powerpoint/2010/main" val="801297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VI</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4. What can never be a qualification for seeking public office?</a:t>
            </a:r>
          </a:p>
          <a:p>
            <a:pPr marL="0" indent="0" algn="ctr">
              <a:buNone/>
            </a:pPr>
            <a:r>
              <a:rPr lang="en-US" dirty="0">
                <a:solidFill>
                  <a:srgbClr val="C00000"/>
                </a:solidFill>
              </a:rPr>
              <a:t>a religious test (p. 110)</a:t>
            </a:r>
          </a:p>
          <a:p>
            <a:pPr marL="0" indent="0" algn="ctr">
              <a:buNone/>
            </a:pPr>
            <a:endParaRPr lang="en-US" dirty="0">
              <a:solidFill>
                <a:srgbClr val="C00000"/>
              </a:solidFill>
            </a:endParaRPr>
          </a:p>
        </p:txBody>
      </p:sp>
    </p:spTree>
    <p:extLst>
      <p:ext uri="{BB962C8B-B14F-4D97-AF65-F5344CB8AC3E}">
        <p14:creationId xmlns:p14="http://schemas.microsoft.com/office/powerpoint/2010/main" val="4141384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7A3D-F801-45FB-86AA-80716ADC0F23}"/>
              </a:ext>
            </a:extLst>
          </p:cNvPr>
          <p:cNvSpPr>
            <a:spLocks noGrp="1"/>
          </p:cNvSpPr>
          <p:nvPr>
            <p:ph type="title"/>
          </p:nvPr>
        </p:nvSpPr>
        <p:spPr>
          <a:xfrm>
            <a:off x="4965430" y="629268"/>
            <a:ext cx="6586491" cy="1286160"/>
          </a:xfrm>
        </p:spPr>
        <p:txBody>
          <a:bodyPr anchor="b">
            <a:noAutofit/>
          </a:bodyPr>
          <a:lstStyle/>
          <a:p>
            <a:r>
              <a:rPr lang="en-US" dirty="0"/>
              <a:t>C. Adapting the Constitution</a:t>
            </a:r>
          </a:p>
        </p:txBody>
      </p:sp>
      <p:sp>
        <p:nvSpPr>
          <p:cNvPr id="3" name="Content Placeholder 2">
            <a:extLst>
              <a:ext uri="{FF2B5EF4-FFF2-40B4-BE49-F238E27FC236}">
                <a16:creationId xmlns:a16="http://schemas.microsoft.com/office/drawing/2014/main" id="{84D2D3AD-2FEE-48B5-B484-69F14E87B1F4}"/>
              </a:ext>
            </a:extLst>
          </p:cNvPr>
          <p:cNvSpPr>
            <a:spLocks noGrp="1"/>
          </p:cNvSpPr>
          <p:nvPr>
            <p:ph idx="1"/>
          </p:nvPr>
        </p:nvSpPr>
        <p:spPr>
          <a:xfrm>
            <a:off x="4965431" y="2438400"/>
            <a:ext cx="6586489" cy="3785419"/>
          </a:xfrm>
        </p:spPr>
        <p:txBody>
          <a:bodyPr>
            <a:normAutofit/>
          </a:bodyPr>
          <a:lstStyle/>
          <a:p>
            <a:r>
              <a:rPr lang="en-US" dirty="0">
                <a:solidFill>
                  <a:srgbClr val="FF0000"/>
                </a:solidFill>
              </a:rPr>
              <a:t>Presidents sometimes set traditions that end up becoming law such as Washington’s limit of two terms. </a:t>
            </a:r>
          </a:p>
          <a:p>
            <a:r>
              <a:rPr lang="en-US" dirty="0">
                <a:solidFill>
                  <a:srgbClr val="FF0000"/>
                </a:solidFill>
              </a:rPr>
              <a:t>At other times, they may assume new powers to expand the responsibilities of their office.</a:t>
            </a:r>
          </a:p>
          <a:p>
            <a:endParaRPr lang="en-US" sz="2000" dirty="0"/>
          </a:p>
        </p:txBody>
      </p:sp>
      <p:pic>
        <p:nvPicPr>
          <p:cNvPr id="7" name="Picture 6" descr="A person standing in front of a large rock&#10;&#10;Description automatically generated">
            <a:extLst>
              <a:ext uri="{FF2B5EF4-FFF2-40B4-BE49-F238E27FC236}">
                <a16:creationId xmlns:a16="http://schemas.microsoft.com/office/drawing/2014/main" id="{DD2E31FC-8564-4230-BEB0-DC46AEC02A2C}"/>
              </a:ext>
            </a:extLst>
          </p:cNvPr>
          <p:cNvPicPr>
            <a:picLocks noChangeAspect="1"/>
          </p:cNvPicPr>
          <p:nvPr/>
        </p:nvPicPr>
        <p:blipFill rotWithShape="1">
          <a:blip r:embed="rId3"/>
          <a:srcRect r="18316"/>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E220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BF1A910-0203-4ACD-9451-A1A45E2AADA9}"/>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635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VI</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Does the third clause of Article VI prohibit citizens from taking a candidate’s religion into account when deciding whom to support? Explain your answer.</a:t>
            </a:r>
          </a:p>
          <a:p>
            <a:pPr marL="0" indent="0" algn="ctr">
              <a:buNone/>
            </a:pPr>
            <a:r>
              <a:rPr lang="en-US" dirty="0">
                <a:solidFill>
                  <a:srgbClr val="C00000"/>
                </a:solidFill>
              </a:rPr>
              <a:t>No; the government cannot impose a religious qualification, </a:t>
            </a:r>
            <a:br>
              <a:rPr lang="en-US" dirty="0">
                <a:solidFill>
                  <a:srgbClr val="C00000"/>
                </a:solidFill>
              </a:rPr>
            </a:br>
            <a:r>
              <a:rPr lang="en-US" dirty="0">
                <a:solidFill>
                  <a:srgbClr val="C00000"/>
                </a:solidFill>
              </a:rPr>
              <a:t>but citizens may take a candidate’s religion into account </a:t>
            </a:r>
            <a:br>
              <a:rPr lang="en-US" dirty="0">
                <a:solidFill>
                  <a:srgbClr val="C00000"/>
                </a:solidFill>
              </a:rPr>
            </a:br>
            <a:r>
              <a:rPr lang="en-US" dirty="0">
                <a:solidFill>
                  <a:srgbClr val="C00000"/>
                </a:solidFill>
              </a:rPr>
              <a:t>when voting in elections.</a:t>
            </a:r>
          </a:p>
          <a:p>
            <a:pPr marL="0" indent="0" algn="ctr">
              <a:buNone/>
            </a:pPr>
            <a:endParaRPr lang="en-US" dirty="0">
              <a:solidFill>
                <a:srgbClr val="C00000"/>
              </a:solidFill>
            </a:endParaRPr>
          </a:p>
        </p:txBody>
      </p:sp>
    </p:spTree>
    <p:extLst>
      <p:ext uri="{BB962C8B-B14F-4D97-AF65-F5344CB8AC3E}">
        <p14:creationId xmlns:p14="http://schemas.microsoft.com/office/powerpoint/2010/main" val="3180016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AF1DC1-56C7-434B-82DE-3181F3A6207D}"/>
              </a:ext>
            </a:extLst>
          </p:cNvPr>
          <p:cNvSpPr>
            <a:spLocks noGrp="1"/>
          </p:cNvSpPr>
          <p:nvPr>
            <p:ph type="title"/>
          </p:nvPr>
        </p:nvSpPr>
        <p:spPr>
          <a:xfrm>
            <a:off x="808638" y="386930"/>
            <a:ext cx="10255602" cy="1188950"/>
          </a:xfrm>
        </p:spPr>
        <p:txBody>
          <a:bodyPr anchor="b">
            <a:noAutofit/>
          </a:bodyPr>
          <a:lstStyle/>
          <a:p>
            <a:r>
              <a:rPr lang="en-US" dirty="0"/>
              <a:t>Article VII: Ratifying the Constitution</a:t>
            </a:r>
          </a:p>
        </p:txBody>
      </p:sp>
      <p:grpSp>
        <p:nvGrpSpPr>
          <p:cNvPr id="2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D086300-F46F-457E-91F2-D077949DF261}"/>
              </a:ext>
            </a:extLst>
          </p:cNvPr>
          <p:cNvSpPr>
            <a:spLocks noGrp="1"/>
          </p:cNvSpPr>
          <p:nvPr>
            <p:ph idx="1"/>
          </p:nvPr>
        </p:nvSpPr>
        <p:spPr>
          <a:xfrm>
            <a:off x="793660" y="2599509"/>
            <a:ext cx="10143668" cy="3435531"/>
          </a:xfrm>
        </p:spPr>
        <p:txBody>
          <a:bodyPr anchor="t">
            <a:normAutofit/>
          </a:bodyPr>
          <a:lstStyle/>
          <a:p>
            <a:r>
              <a:rPr lang="en-US" sz="2800" dirty="0"/>
              <a:t>Nine of the thirteen states had to ratify the Constitution to begin the operation of the new form of government.</a:t>
            </a:r>
          </a:p>
          <a:p>
            <a:endParaRPr lang="en-US" sz="2400" dirty="0"/>
          </a:p>
        </p:txBody>
      </p:sp>
    </p:spTree>
    <p:extLst>
      <p:ext uri="{BB962C8B-B14F-4D97-AF65-F5344CB8AC3E}">
        <p14:creationId xmlns:p14="http://schemas.microsoft.com/office/powerpoint/2010/main" val="1444476032"/>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Article VII</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How many states had to ratify the Constitution before it took effect?</a:t>
            </a:r>
          </a:p>
          <a:p>
            <a:pPr marL="0" indent="0" algn="ctr">
              <a:buNone/>
            </a:pPr>
            <a:r>
              <a:rPr lang="en-US" dirty="0">
                <a:solidFill>
                  <a:srgbClr val="C00000"/>
                </a:solidFill>
              </a:rPr>
              <a:t>nine (p. 111)</a:t>
            </a:r>
          </a:p>
          <a:p>
            <a:pPr marL="0" indent="0">
              <a:buNone/>
            </a:pPr>
            <a:r>
              <a:rPr lang="en-US" dirty="0"/>
              <a:t>2–3. Which of the original thirteen states did not have a representative sign the Constitution? Why?</a:t>
            </a:r>
          </a:p>
          <a:p>
            <a:pPr marL="0" indent="0" algn="ctr">
              <a:buNone/>
            </a:pPr>
            <a:r>
              <a:rPr lang="en-US" dirty="0">
                <a:solidFill>
                  <a:srgbClr val="C00000"/>
                </a:solidFill>
              </a:rPr>
              <a:t>Rhode Island; it sent no delegates to the convention. (p. 111)</a:t>
            </a:r>
          </a:p>
          <a:p>
            <a:pPr marL="0" indent="0" algn="ctr">
              <a:buNone/>
            </a:pPr>
            <a:endParaRPr lang="en-US" dirty="0">
              <a:solidFill>
                <a:srgbClr val="C00000"/>
              </a:solidFill>
            </a:endParaRPr>
          </a:p>
        </p:txBody>
      </p:sp>
    </p:spTree>
    <p:extLst>
      <p:ext uri="{BB962C8B-B14F-4D97-AF65-F5344CB8AC3E}">
        <p14:creationId xmlns:p14="http://schemas.microsoft.com/office/powerpoint/2010/main" val="3988350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B682F-95A3-44CD-A919-A26F689F0132}"/>
              </a:ext>
            </a:extLst>
          </p:cNvPr>
          <p:cNvSpPr>
            <a:spLocks noGrp="1"/>
          </p:cNvSpPr>
          <p:nvPr>
            <p:ph type="title"/>
          </p:nvPr>
        </p:nvSpPr>
        <p:spPr>
          <a:xfrm>
            <a:off x="808638" y="386930"/>
            <a:ext cx="10034622" cy="1188950"/>
          </a:xfrm>
        </p:spPr>
        <p:txBody>
          <a:bodyPr anchor="b">
            <a:noAutofit/>
          </a:bodyPr>
          <a:lstStyle/>
          <a:p>
            <a:r>
              <a:rPr lang="en-US" dirty="0"/>
              <a:t>The Bill of Rights (Amendments I–X)</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AFA854-B9A4-460C-8106-87E9412B6F71}"/>
              </a:ext>
            </a:extLst>
          </p:cNvPr>
          <p:cNvSpPr>
            <a:spLocks noGrp="1"/>
          </p:cNvSpPr>
          <p:nvPr>
            <p:ph idx="1"/>
          </p:nvPr>
        </p:nvSpPr>
        <p:spPr>
          <a:xfrm>
            <a:off x="793660" y="2599509"/>
            <a:ext cx="10143668" cy="3694611"/>
          </a:xfrm>
        </p:spPr>
        <p:txBody>
          <a:bodyPr anchor="t">
            <a:normAutofit/>
          </a:bodyPr>
          <a:lstStyle/>
          <a:p>
            <a:r>
              <a:rPr lang="en-US" sz="2800" b="1" dirty="0"/>
              <a:t>Amendment I: Freedom of Expression</a:t>
            </a:r>
          </a:p>
          <a:p>
            <a:pPr lvl="1"/>
            <a:r>
              <a:rPr lang="en-US" sz="2400" b="1" dirty="0"/>
              <a:t>Slander</a:t>
            </a:r>
            <a:r>
              <a:rPr lang="en-US" sz="2400" dirty="0"/>
              <a:t> (defaming a person verbally) or </a:t>
            </a:r>
            <a:r>
              <a:rPr lang="en-US" sz="2400" b="1" dirty="0"/>
              <a:t>libel</a:t>
            </a:r>
            <a:r>
              <a:rPr lang="en-US" sz="2400" dirty="0"/>
              <a:t> (defaming a person in writing) are not included, and neither is any speech advocating the violent overthrow of the American government.</a:t>
            </a:r>
            <a:endParaRPr lang="en-US" sz="2400" b="1" dirty="0"/>
          </a:p>
          <a:p>
            <a:r>
              <a:rPr lang="en-US" sz="2800" b="1" dirty="0"/>
              <a:t>Amendment II: The Right to Bear Arms</a:t>
            </a:r>
          </a:p>
          <a:p>
            <a:r>
              <a:rPr lang="en-US" sz="2800" b="1" dirty="0"/>
              <a:t>Amendment III: No Quartering of Troops</a:t>
            </a:r>
          </a:p>
          <a:p>
            <a:endParaRPr lang="en-US" sz="2400" dirty="0"/>
          </a:p>
        </p:txBody>
      </p:sp>
    </p:spTree>
    <p:extLst>
      <p:ext uri="{BB962C8B-B14F-4D97-AF65-F5344CB8AC3E}">
        <p14:creationId xmlns:p14="http://schemas.microsoft.com/office/powerpoint/2010/main" val="2380663553"/>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B682F-95A3-44CD-A919-A26F689F0132}"/>
              </a:ext>
            </a:extLst>
          </p:cNvPr>
          <p:cNvSpPr>
            <a:spLocks noGrp="1"/>
          </p:cNvSpPr>
          <p:nvPr>
            <p:ph type="title"/>
          </p:nvPr>
        </p:nvSpPr>
        <p:spPr>
          <a:xfrm>
            <a:off x="808638" y="386930"/>
            <a:ext cx="10128690" cy="1188950"/>
          </a:xfrm>
        </p:spPr>
        <p:txBody>
          <a:bodyPr anchor="b">
            <a:noAutofit/>
          </a:bodyPr>
          <a:lstStyle/>
          <a:p>
            <a:r>
              <a:rPr lang="en-US" dirty="0"/>
              <a:t>The Bill of Rights (Amendments I–X)</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AFA854-B9A4-460C-8106-87E9412B6F71}"/>
              </a:ext>
            </a:extLst>
          </p:cNvPr>
          <p:cNvSpPr>
            <a:spLocks noGrp="1"/>
          </p:cNvSpPr>
          <p:nvPr>
            <p:ph idx="1"/>
          </p:nvPr>
        </p:nvSpPr>
        <p:spPr>
          <a:xfrm>
            <a:off x="793660" y="2599509"/>
            <a:ext cx="10143668" cy="3435531"/>
          </a:xfrm>
        </p:spPr>
        <p:txBody>
          <a:bodyPr anchor="t">
            <a:normAutofit/>
          </a:bodyPr>
          <a:lstStyle/>
          <a:p>
            <a:r>
              <a:rPr lang="en-US" sz="2800" b="1" dirty="0"/>
              <a:t>Amendment IV: No Unreasonable Searches and Seizures</a:t>
            </a:r>
          </a:p>
          <a:p>
            <a:r>
              <a:rPr lang="en-US" sz="2800" b="1" dirty="0"/>
              <a:t>Amendment V: Rights of the Accused</a:t>
            </a:r>
          </a:p>
          <a:p>
            <a:pPr lvl="1"/>
            <a:r>
              <a:rPr lang="en-US" sz="2400" dirty="0"/>
              <a:t>In a trial, a </a:t>
            </a:r>
            <a:r>
              <a:rPr lang="en-US" sz="2400" b="1" dirty="0"/>
              <a:t>grand jury</a:t>
            </a:r>
            <a:r>
              <a:rPr lang="en-US" sz="2400" dirty="0"/>
              <a:t>, composed of a panel of citizens, considers the prosecution’s case against the accused.</a:t>
            </a:r>
          </a:p>
          <a:p>
            <a:pPr lvl="1"/>
            <a:r>
              <a:rPr lang="en-US" sz="2400" dirty="0"/>
              <a:t>A person cannot be imprisoned, have his property taken away, or be sentenced to death without a fair and proper trial (</a:t>
            </a:r>
            <a:r>
              <a:rPr lang="en-US" sz="2400" b="1" dirty="0"/>
              <a:t>due process</a:t>
            </a:r>
            <a:r>
              <a:rPr lang="en-US" sz="2400" dirty="0"/>
              <a:t>).</a:t>
            </a:r>
          </a:p>
          <a:p>
            <a:pPr lvl="1"/>
            <a:r>
              <a:rPr lang="en-US" sz="2400" dirty="0"/>
              <a:t>Private property can be “condemned [taken] for the public good” (by </a:t>
            </a:r>
            <a:r>
              <a:rPr lang="en-US" sz="2400" b="1" dirty="0"/>
              <a:t>eminent domain</a:t>
            </a:r>
            <a:r>
              <a:rPr lang="en-US" sz="2400" dirty="0"/>
              <a:t>), but it has to be paid for.</a:t>
            </a:r>
          </a:p>
          <a:p>
            <a:endParaRPr lang="en-US" sz="2400" dirty="0"/>
          </a:p>
        </p:txBody>
      </p:sp>
    </p:spTree>
    <p:extLst>
      <p:ext uri="{BB962C8B-B14F-4D97-AF65-F5344CB8AC3E}">
        <p14:creationId xmlns:p14="http://schemas.microsoft.com/office/powerpoint/2010/main" val="3746658876"/>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B682F-95A3-44CD-A919-A26F689F0132}"/>
              </a:ext>
            </a:extLst>
          </p:cNvPr>
          <p:cNvSpPr>
            <a:spLocks noGrp="1"/>
          </p:cNvSpPr>
          <p:nvPr>
            <p:ph type="title"/>
          </p:nvPr>
        </p:nvSpPr>
        <p:spPr>
          <a:xfrm>
            <a:off x="808638" y="386930"/>
            <a:ext cx="10308942" cy="1188950"/>
          </a:xfrm>
        </p:spPr>
        <p:txBody>
          <a:bodyPr anchor="b">
            <a:noAutofit/>
          </a:bodyPr>
          <a:lstStyle/>
          <a:p>
            <a:r>
              <a:rPr lang="en-US" dirty="0"/>
              <a:t>The Bill of Rights (Amendments I–X)</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AFA854-B9A4-460C-8106-87E9412B6F71}"/>
              </a:ext>
            </a:extLst>
          </p:cNvPr>
          <p:cNvSpPr>
            <a:spLocks noGrp="1"/>
          </p:cNvSpPr>
          <p:nvPr>
            <p:ph idx="1"/>
          </p:nvPr>
        </p:nvSpPr>
        <p:spPr>
          <a:xfrm>
            <a:off x="793660" y="2599509"/>
            <a:ext cx="10143668" cy="3572691"/>
          </a:xfrm>
        </p:spPr>
        <p:txBody>
          <a:bodyPr anchor="t">
            <a:normAutofit/>
          </a:bodyPr>
          <a:lstStyle/>
          <a:p>
            <a:r>
              <a:rPr lang="en-US" sz="2800" b="1" dirty="0"/>
              <a:t>Amendment VI: Rights of the Accused in Criminal Trials</a:t>
            </a:r>
          </a:p>
          <a:p>
            <a:pPr lvl="1"/>
            <a:r>
              <a:rPr lang="en-US" sz="2400" dirty="0"/>
              <a:t>The court calls a witness to appear by serving a </a:t>
            </a:r>
            <a:r>
              <a:rPr lang="en-US" sz="2400" b="1" dirty="0"/>
              <a:t>subpoena</a:t>
            </a:r>
            <a:r>
              <a:rPr lang="en-US" sz="2400" dirty="0"/>
              <a:t> (a document requiring a person to appear in court as a witness).</a:t>
            </a:r>
          </a:p>
          <a:p>
            <a:r>
              <a:rPr lang="en-US" sz="2800" b="1" dirty="0"/>
              <a:t>Amendment VII: Rights of Citizens in Civil Trials</a:t>
            </a:r>
          </a:p>
          <a:p>
            <a:r>
              <a:rPr lang="en-US" sz="2800" b="1" dirty="0"/>
              <a:t>Amendment VIII: No Cruel, Unusual, or Unjust Punishment</a:t>
            </a:r>
          </a:p>
          <a:p>
            <a:pPr lvl="1"/>
            <a:r>
              <a:rPr lang="en-US" sz="2400" b="1" dirty="0"/>
              <a:t>Bail</a:t>
            </a:r>
            <a:r>
              <a:rPr lang="en-US" sz="2400" dirty="0"/>
              <a:t> (money held by a court to ensure an accused person’s appearance at court) may be required, but it must not be excessive.</a:t>
            </a:r>
            <a:endParaRPr lang="en-US" sz="2400" b="1" dirty="0"/>
          </a:p>
          <a:p>
            <a:endParaRPr lang="en-US" sz="2400" dirty="0"/>
          </a:p>
        </p:txBody>
      </p:sp>
    </p:spTree>
    <p:extLst>
      <p:ext uri="{BB962C8B-B14F-4D97-AF65-F5344CB8AC3E}">
        <p14:creationId xmlns:p14="http://schemas.microsoft.com/office/powerpoint/2010/main" val="1836074888"/>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B682F-95A3-44CD-A919-A26F689F0132}"/>
              </a:ext>
            </a:extLst>
          </p:cNvPr>
          <p:cNvSpPr>
            <a:spLocks noGrp="1"/>
          </p:cNvSpPr>
          <p:nvPr>
            <p:ph type="title"/>
          </p:nvPr>
        </p:nvSpPr>
        <p:spPr>
          <a:xfrm>
            <a:off x="808638" y="386930"/>
            <a:ext cx="9806022" cy="1188950"/>
          </a:xfrm>
        </p:spPr>
        <p:txBody>
          <a:bodyPr anchor="b">
            <a:noAutofit/>
          </a:bodyPr>
          <a:lstStyle/>
          <a:p>
            <a:r>
              <a:rPr lang="en-US" dirty="0"/>
              <a:t>The Bill of Rights (Amendments I–X)</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AFA854-B9A4-460C-8106-87E9412B6F71}"/>
              </a:ext>
            </a:extLst>
          </p:cNvPr>
          <p:cNvSpPr>
            <a:spLocks noGrp="1"/>
          </p:cNvSpPr>
          <p:nvPr>
            <p:ph idx="1"/>
          </p:nvPr>
        </p:nvSpPr>
        <p:spPr>
          <a:xfrm>
            <a:off x="793660" y="2599509"/>
            <a:ext cx="10143668" cy="3435531"/>
          </a:xfrm>
        </p:spPr>
        <p:txBody>
          <a:bodyPr anchor="t">
            <a:normAutofit/>
          </a:bodyPr>
          <a:lstStyle/>
          <a:p>
            <a:r>
              <a:rPr lang="en-US" sz="2800" b="1" dirty="0"/>
              <a:t>Amendment IX: Unspecified Rights of the People</a:t>
            </a:r>
          </a:p>
          <a:p>
            <a:r>
              <a:rPr lang="en-US" sz="2800" b="1" dirty="0"/>
              <a:t>Amendment X: Reserved Rights of the States or the People</a:t>
            </a:r>
          </a:p>
          <a:p>
            <a:endParaRPr lang="en-US" sz="2400" dirty="0"/>
          </a:p>
        </p:txBody>
      </p:sp>
    </p:spTree>
    <p:extLst>
      <p:ext uri="{BB962C8B-B14F-4D97-AF65-F5344CB8AC3E}">
        <p14:creationId xmlns:p14="http://schemas.microsoft.com/office/powerpoint/2010/main" val="786499772"/>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B51B6-EA26-4050-99A3-9549D8E70EFF}"/>
              </a:ext>
            </a:extLst>
          </p:cNvPr>
          <p:cNvSpPr>
            <a:spLocks noGrp="1"/>
          </p:cNvSpPr>
          <p:nvPr>
            <p:ph type="title"/>
          </p:nvPr>
        </p:nvSpPr>
        <p:spPr>
          <a:xfrm>
            <a:off x="808638" y="386930"/>
            <a:ext cx="9236700" cy="1188950"/>
          </a:xfrm>
        </p:spPr>
        <p:txBody>
          <a:bodyPr anchor="b">
            <a:normAutofit/>
          </a:bodyPr>
          <a:lstStyle/>
          <a:p>
            <a:r>
              <a:rPr lang="en-US" dirty="0"/>
              <a:t>Amendments XI–XXVII</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88DA1AE-8E92-4537-8FD2-FC82470DDC20}"/>
              </a:ext>
            </a:extLst>
          </p:cNvPr>
          <p:cNvSpPr>
            <a:spLocks noGrp="1"/>
          </p:cNvSpPr>
          <p:nvPr>
            <p:ph idx="1"/>
          </p:nvPr>
        </p:nvSpPr>
        <p:spPr>
          <a:xfrm>
            <a:off x="793660" y="2599509"/>
            <a:ext cx="10143668" cy="3435531"/>
          </a:xfrm>
        </p:spPr>
        <p:txBody>
          <a:bodyPr anchor="t">
            <a:normAutofit/>
          </a:bodyPr>
          <a:lstStyle/>
          <a:p>
            <a:r>
              <a:rPr lang="en-US" sz="2800" b="1" dirty="0"/>
              <a:t>Amendment XI: Suing States </a:t>
            </a:r>
          </a:p>
          <a:p>
            <a:r>
              <a:rPr lang="en-US" sz="2800" b="1" dirty="0"/>
              <a:t>Amendment XII: Separate Ballots for President and Vice President</a:t>
            </a:r>
          </a:p>
          <a:p>
            <a:endParaRPr lang="en-US" sz="2400" dirty="0"/>
          </a:p>
        </p:txBody>
      </p:sp>
    </p:spTree>
    <p:extLst>
      <p:ext uri="{BB962C8B-B14F-4D97-AF65-F5344CB8AC3E}">
        <p14:creationId xmlns:p14="http://schemas.microsoft.com/office/powerpoint/2010/main" val="3221754712"/>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B51B6-EA26-4050-99A3-9549D8E70EFF}"/>
              </a:ext>
            </a:extLst>
          </p:cNvPr>
          <p:cNvSpPr>
            <a:spLocks noGrp="1"/>
          </p:cNvSpPr>
          <p:nvPr>
            <p:ph type="title"/>
          </p:nvPr>
        </p:nvSpPr>
        <p:spPr>
          <a:xfrm>
            <a:off x="808638" y="386930"/>
            <a:ext cx="9236700" cy="1188950"/>
          </a:xfrm>
        </p:spPr>
        <p:txBody>
          <a:bodyPr anchor="b">
            <a:normAutofit/>
          </a:bodyPr>
          <a:lstStyle/>
          <a:p>
            <a:r>
              <a:rPr lang="en-US" dirty="0"/>
              <a:t>Amendments XI–XXVII</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88DA1AE-8E92-4537-8FD2-FC82470DDC20}"/>
              </a:ext>
            </a:extLst>
          </p:cNvPr>
          <p:cNvSpPr>
            <a:spLocks noGrp="1"/>
          </p:cNvSpPr>
          <p:nvPr>
            <p:ph idx="1"/>
          </p:nvPr>
        </p:nvSpPr>
        <p:spPr>
          <a:xfrm>
            <a:off x="793660" y="2599509"/>
            <a:ext cx="10143668" cy="3435531"/>
          </a:xfrm>
        </p:spPr>
        <p:txBody>
          <a:bodyPr anchor="t">
            <a:normAutofit/>
          </a:bodyPr>
          <a:lstStyle/>
          <a:p>
            <a:r>
              <a:rPr lang="en-US" dirty="0"/>
              <a:t>Reconstruction Amendments (XIII–XV)</a:t>
            </a:r>
          </a:p>
          <a:p>
            <a:pPr lvl="1"/>
            <a:r>
              <a:rPr lang="en-US" b="1" dirty="0"/>
              <a:t>Amendment XIII: Slavery Abolished</a:t>
            </a:r>
          </a:p>
          <a:p>
            <a:pPr lvl="1"/>
            <a:r>
              <a:rPr lang="en-US" b="1" dirty="0"/>
              <a:t>Amendment XIV: Citizenship Defined</a:t>
            </a:r>
          </a:p>
          <a:p>
            <a:pPr lvl="1"/>
            <a:r>
              <a:rPr lang="en-US" b="1" dirty="0"/>
              <a:t>Amendment XV: Black Voting Rights</a:t>
            </a:r>
          </a:p>
          <a:p>
            <a:endParaRPr lang="en-US" sz="2400" dirty="0"/>
          </a:p>
        </p:txBody>
      </p:sp>
    </p:spTree>
    <p:extLst>
      <p:ext uri="{BB962C8B-B14F-4D97-AF65-F5344CB8AC3E}">
        <p14:creationId xmlns:p14="http://schemas.microsoft.com/office/powerpoint/2010/main" val="2694977196"/>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B51B6-EA26-4050-99A3-9549D8E70EFF}"/>
              </a:ext>
            </a:extLst>
          </p:cNvPr>
          <p:cNvSpPr>
            <a:spLocks noGrp="1"/>
          </p:cNvSpPr>
          <p:nvPr>
            <p:ph type="title"/>
          </p:nvPr>
        </p:nvSpPr>
        <p:spPr>
          <a:xfrm>
            <a:off x="808638" y="386930"/>
            <a:ext cx="9236700" cy="1188950"/>
          </a:xfrm>
        </p:spPr>
        <p:txBody>
          <a:bodyPr anchor="b">
            <a:normAutofit/>
          </a:bodyPr>
          <a:lstStyle/>
          <a:p>
            <a:r>
              <a:rPr lang="en-US" dirty="0"/>
              <a:t>Amendments XI–XXVII</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88DA1AE-8E92-4537-8FD2-FC82470DDC20}"/>
              </a:ext>
            </a:extLst>
          </p:cNvPr>
          <p:cNvSpPr>
            <a:spLocks noGrp="1"/>
          </p:cNvSpPr>
          <p:nvPr>
            <p:ph idx="1"/>
          </p:nvPr>
        </p:nvSpPr>
        <p:spPr>
          <a:xfrm>
            <a:off x="793660" y="2596896"/>
            <a:ext cx="10194380" cy="3680461"/>
          </a:xfrm>
        </p:spPr>
        <p:txBody>
          <a:bodyPr anchor="t">
            <a:normAutofit/>
          </a:bodyPr>
          <a:lstStyle/>
          <a:p>
            <a:r>
              <a:rPr lang="en-US" dirty="0"/>
              <a:t>Reconstruction Amendments (XIII–XV)</a:t>
            </a:r>
          </a:p>
          <a:p>
            <a:pPr lvl="1"/>
            <a:r>
              <a:rPr lang="en-US" b="1" dirty="0"/>
              <a:t>Attempts to circumvent Amendment XV:</a:t>
            </a:r>
          </a:p>
          <a:p>
            <a:pPr lvl="2"/>
            <a:r>
              <a:rPr lang="en-US" b="1" dirty="0"/>
              <a:t>literacy tests</a:t>
            </a:r>
            <a:r>
              <a:rPr lang="en-US" dirty="0"/>
              <a:t>—required voters to be literate to vote</a:t>
            </a:r>
          </a:p>
          <a:p>
            <a:pPr lvl="2"/>
            <a:r>
              <a:rPr lang="en-US" b="1" dirty="0"/>
              <a:t>white primaries</a:t>
            </a:r>
            <a:r>
              <a:rPr lang="en-US" dirty="0"/>
              <a:t>—restricted party primaries and candidate selection to whites only</a:t>
            </a:r>
          </a:p>
          <a:p>
            <a:pPr lvl="2"/>
            <a:r>
              <a:rPr lang="en-US" b="1" dirty="0"/>
              <a:t>grandfather clauses</a:t>
            </a:r>
            <a:r>
              <a:rPr lang="en-US" dirty="0"/>
              <a:t>—allowed previous voters and their relatives to vote without facing a literacy test or other requirements</a:t>
            </a:r>
          </a:p>
          <a:p>
            <a:pPr lvl="2"/>
            <a:r>
              <a:rPr lang="en-US" b="1" dirty="0"/>
              <a:t>gerrymandering</a:t>
            </a:r>
            <a:r>
              <a:rPr lang="en-US" dirty="0"/>
              <a:t>—drew district lines so that black districts’ votes had less impact</a:t>
            </a:r>
            <a:endParaRPr lang="en-US" b="1" dirty="0"/>
          </a:p>
        </p:txBody>
      </p:sp>
    </p:spTree>
    <p:extLst>
      <p:ext uri="{BB962C8B-B14F-4D97-AF65-F5344CB8AC3E}">
        <p14:creationId xmlns:p14="http://schemas.microsoft.com/office/powerpoint/2010/main" val="383441931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7A3D-F801-45FB-86AA-80716ADC0F23}"/>
              </a:ext>
            </a:extLst>
          </p:cNvPr>
          <p:cNvSpPr>
            <a:spLocks noGrp="1"/>
          </p:cNvSpPr>
          <p:nvPr>
            <p:ph type="title"/>
          </p:nvPr>
        </p:nvSpPr>
        <p:spPr>
          <a:xfrm>
            <a:off x="4965430" y="629268"/>
            <a:ext cx="6586491" cy="1286160"/>
          </a:xfrm>
        </p:spPr>
        <p:txBody>
          <a:bodyPr anchor="b">
            <a:noAutofit/>
          </a:bodyPr>
          <a:lstStyle/>
          <a:p>
            <a:r>
              <a:rPr lang="en-US" dirty="0">
                <a:solidFill>
                  <a:srgbClr val="FF0000"/>
                </a:solidFill>
              </a:rPr>
              <a:t>D. The Amendment Process</a:t>
            </a:r>
          </a:p>
        </p:txBody>
      </p:sp>
      <p:sp>
        <p:nvSpPr>
          <p:cNvPr id="3" name="Content Placeholder 2">
            <a:extLst>
              <a:ext uri="{FF2B5EF4-FFF2-40B4-BE49-F238E27FC236}">
                <a16:creationId xmlns:a16="http://schemas.microsoft.com/office/drawing/2014/main" id="{84D2D3AD-2FEE-48B5-B484-69F14E87B1F4}"/>
              </a:ext>
            </a:extLst>
          </p:cNvPr>
          <p:cNvSpPr>
            <a:spLocks noGrp="1"/>
          </p:cNvSpPr>
          <p:nvPr>
            <p:ph idx="1"/>
          </p:nvPr>
        </p:nvSpPr>
        <p:spPr>
          <a:xfrm>
            <a:off x="4965431" y="2438400"/>
            <a:ext cx="6586489" cy="3785419"/>
          </a:xfrm>
        </p:spPr>
        <p:txBody>
          <a:bodyPr>
            <a:normAutofit/>
          </a:bodyPr>
          <a:lstStyle/>
          <a:p>
            <a:r>
              <a:rPr lang="en-US" dirty="0">
                <a:solidFill>
                  <a:srgbClr val="FF0000"/>
                </a:solidFill>
              </a:rPr>
              <a:t>Article V of the Constitution describes the process for creating changes to the document.</a:t>
            </a:r>
          </a:p>
          <a:p>
            <a:r>
              <a:rPr lang="en-US" dirty="0">
                <a:solidFill>
                  <a:srgbClr val="FF0000"/>
                </a:solidFill>
              </a:rPr>
              <a:t>There are two phases to the amendment process: proposal &amp; ratification. </a:t>
            </a:r>
          </a:p>
          <a:p>
            <a:endParaRPr lang="en-US" sz="2000" dirty="0">
              <a:solidFill>
                <a:srgbClr val="FF0000"/>
              </a:solidFill>
            </a:endParaRPr>
          </a:p>
        </p:txBody>
      </p:sp>
      <p:pic>
        <p:nvPicPr>
          <p:cNvPr id="5" name="Picture 4" descr="A picture containing sitting, black, board, white&#10;&#10;Description automatically generated">
            <a:extLst>
              <a:ext uri="{FF2B5EF4-FFF2-40B4-BE49-F238E27FC236}">
                <a16:creationId xmlns:a16="http://schemas.microsoft.com/office/drawing/2014/main" id="{02CC82F9-09BF-423F-BB31-B3819B9A47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86" r="21805"/>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2AA6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0FB0B4-FCB2-4980-A975-3740FBB8791F}"/>
              </a:ext>
            </a:extLst>
          </p:cNvPr>
          <p:cNvCxnSpPr>
            <a:cxnSpLocks/>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789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B51B6-EA26-4050-99A3-9549D8E70EFF}"/>
              </a:ext>
            </a:extLst>
          </p:cNvPr>
          <p:cNvSpPr>
            <a:spLocks noGrp="1"/>
          </p:cNvSpPr>
          <p:nvPr>
            <p:ph type="title"/>
          </p:nvPr>
        </p:nvSpPr>
        <p:spPr>
          <a:xfrm>
            <a:off x="808638" y="386930"/>
            <a:ext cx="9236700" cy="1188950"/>
          </a:xfrm>
        </p:spPr>
        <p:txBody>
          <a:bodyPr anchor="b">
            <a:normAutofit/>
          </a:bodyPr>
          <a:lstStyle/>
          <a:p>
            <a:r>
              <a:rPr lang="en-US" dirty="0"/>
              <a:t>Amendments XI–XXVII</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88DA1AE-8E92-4537-8FD2-FC82470DDC20}"/>
              </a:ext>
            </a:extLst>
          </p:cNvPr>
          <p:cNvSpPr>
            <a:spLocks noGrp="1"/>
          </p:cNvSpPr>
          <p:nvPr>
            <p:ph idx="1"/>
          </p:nvPr>
        </p:nvSpPr>
        <p:spPr>
          <a:xfrm>
            <a:off x="793660" y="2599509"/>
            <a:ext cx="10143668" cy="3435531"/>
          </a:xfrm>
        </p:spPr>
        <p:txBody>
          <a:bodyPr anchor="t">
            <a:normAutofit/>
          </a:bodyPr>
          <a:lstStyle/>
          <a:p>
            <a:r>
              <a:rPr lang="en-US" dirty="0"/>
              <a:t>Progressive Amendments (XVI–XIX)</a:t>
            </a:r>
          </a:p>
          <a:p>
            <a:pPr lvl="1"/>
            <a:r>
              <a:rPr lang="en-US" b="1" dirty="0"/>
              <a:t>Amendment XVI: Income Tax</a:t>
            </a:r>
          </a:p>
          <a:p>
            <a:pPr lvl="1"/>
            <a:r>
              <a:rPr lang="en-US" b="1" dirty="0"/>
              <a:t>Amendment XVII: Direct Election of Senators</a:t>
            </a:r>
          </a:p>
          <a:p>
            <a:pPr lvl="1"/>
            <a:r>
              <a:rPr lang="en-US" b="1" dirty="0"/>
              <a:t>Amendment XVIII: Prohibition</a:t>
            </a:r>
          </a:p>
          <a:p>
            <a:pPr lvl="1"/>
            <a:r>
              <a:rPr lang="en-US" b="1" dirty="0"/>
              <a:t>Amendment XIX: Women’s Suffrage</a:t>
            </a:r>
          </a:p>
          <a:p>
            <a:pPr lvl="2"/>
            <a:r>
              <a:rPr lang="en-US" dirty="0"/>
              <a:t>The right to vote is also called </a:t>
            </a:r>
            <a:r>
              <a:rPr lang="en-US" b="1" dirty="0"/>
              <a:t>suffrage</a:t>
            </a:r>
            <a:r>
              <a:rPr lang="en-US" dirty="0"/>
              <a:t>, or the </a:t>
            </a:r>
            <a:r>
              <a:rPr lang="en-US" b="1" dirty="0"/>
              <a:t>franchise</a:t>
            </a:r>
            <a:r>
              <a:rPr lang="en-US" dirty="0"/>
              <a:t>.</a:t>
            </a:r>
          </a:p>
          <a:p>
            <a:endParaRPr lang="en-US" sz="2400" dirty="0"/>
          </a:p>
        </p:txBody>
      </p:sp>
    </p:spTree>
    <p:extLst>
      <p:ext uri="{BB962C8B-B14F-4D97-AF65-F5344CB8AC3E}">
        <p14:creationId xmlns:p14="http://schemas.microsoft.com/office/powerpoint/2010/main" val="3588967808"/>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B51B6-EA26-4050-99A3-9549D8E70EFF}"/>
              </a:ext>
            </a:extLst>
          </p:cNvPr>
          <p:cNvSpPr>
            <a:spLocks noGrp="1"/>
          </p:cNvSpPr>
          <p:nvPr>
            <p:ph type="title"/>
          </p:nvPr>
        </p:nvSpPr>
        <p:spPr>
          <a:xfrm>
            <a:off x="808638" y="386930"/>
            <a:ext cx="9236700" cy="1188950"/>
          </a:xfrm>
        </p:spPr>
        <p:txBody>
          <a:bodyPr anchor="b">
            <a:normAutofit/>
          </a:bodyPr>
          <a:lstStyle/>
          <a:p>
            <a:r>
              <a:rPr lang="en-US" dirty="0"/>
              <a:t>Amendments XI–XXVII</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88DA1AE-8E92-4537-8FD2-FC82470DDC20}"/>
              </a:ext>
            </a:extLst>
          </p:cNvPr>
          <p:cNvSpPr>
            <a:spLocks noGrp="1"/>
          </p:cNvSpPr>
          <p:nvPr>
            <p:ph idx="1"/>
          </p:nvPr>
        </p:nvSpPr>
        <p:spPr>
          <a:xfrm>
            <a:off x="793660" y="2599509"/>
            <a:ext cx="10143668" cy="3435531"/>
          </a:xfrm>
        </p:spPr>
        <p:txBody>
          <a:bodyPr anchor="t">
            <a:normAutofit/>
          </a:bodyPr>
          <a:lstStyle/>
          <a:p>
            <a:r>
              <a:rPr lang="en-US" sz="2800" b="1" dirty="0"/>
              <a:t>Amendment XX: Lame-Duck Amendment</a:t>
            </a:r>
          </a:p>
          <a:p>
            <a:pPr lvl="1"/>
            <a:r>
              <a:rPr lang="en-US" sz="2400" dirty="0"/>
              <a:t>A “</a:t>
            </a:r>
            <a:r>
              <a:rPr lang="en-US" sz="2400" b="1" dirty="0"/>
              <a:t>lame-duck</a:t>
            </a:r>
            <a:r>
              <a:rPr lang="en-US" sz="2400" dirty="0"/>
              <a:t>” is an official who is still in office but has not been reelected.</a:t>
            </a:r>
          </a:p>
          <a:p>
            <a:r>
              <a:rPr lang="en-US" sz="2800" b="1" dirty="0"/>
              <a:t>Amendment XXI: Repeal of Prohibition</a:t>
            </a:r>
          </a:p>
          <a:p>
            <a:endParaRPr lang="en-US" sz="2400" dirty="0"/>
          </a:p>
        </p:txBody>
      </p:sp>
    </p:spTree>
    <p:extLst>
      <p:ext uri="{BB962C8B-B14F-4D97-AF65-F5344CB8AC3E}">
        <p14:creationId xmlns:p14="http://schemas.microsoft.com/office/powerpoint/2010/main" val="3798635999"/>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B51B6-EA26-4050-99A3-9549D8E70EFF}"/>
              </a:ext>
            </a:extLst>
          </p:cNvPr>
          <p:cNvSpPr>
            <a:spLocks noGrp="1"/>
          </p:cNvSpPr>
          <p:nvPr>
            <p:ph type="title"/>
          </p:nvPr>
        </p:nvSpPr>
        <p:spPr>
          <a:xfrm>
            <a:off x="808638" y="386930"/>
            <a:ext cx="9236700" cy="1188950"/>
          </a:xfrm>
        </p:spPr>
        <p:txBody>
          <a:bodyPr anchor="b">
            <a:normAutofit/>
          </a:bodyPr>
          <a:lstStyle/>
          <a:p>
            <a:r>
              <a:rPr lang="en-US" dirty="0"/>
              <a:t>Amendments XI–XXVII</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88DA1AE-8E92-4537-8FD2-FC82470DDC20}"/>
              </a:ext>
            </a:extLst>
          </p:cNvPr>
          <p:cNvSpPr>
            <a:spLocks noGrp="1"/>
          </p:cNvSpPr>
          <p:nvPr>
            <p:ph idx="1"/>
          </p:nvPr>
        </p:nvSpPr>
        <p:spPr>
          <a:xfrm>
            <a:off x="793660" y="2599509"/>
            <a:ext cx="10143668" cy="3435531"/>
          </a:xfrm>
        </p:spPr>
        <p:txBody>
          <a:bodyPr anchor="t">
            <a:normAutofit/>
          </a:bodyPr>
          <a:lstStyle/>
          <a:p>
            <a:r>
              <a:rPr lang="en-US" sz="2800" b="1" dirty="0"/>
              <a:t>Amendment XXII: Presidential Terms Limit</a:t>
            </a:r>
          </a:p>
          <a:p>
            <a:r>
              <a:rPr lang="en-US" sz="2800" b="1" dirty="0"/>
              <a:t>Amendment XXIII: Voting Rights for Washington, D.C.</a:t>
            </a:r>
          </a:p>
          <a:p>
            <a:r>
              <a:rPr lang="en-US" sz="2800" b="1" dirty="0"/>
              <a:t>Amendment XXIV: Poll Tax Abolished</a:t>
            </a:r>
          </a:p>
          <a:p>
            <a:endParaRPr lang="en-US" sz="2400" dirty="0"/>
          </a:p>
        </p:txBody>
      </p:sp>
    </p:spTree>
    <p:extLst>
      <p:ext uri="{BB962C8B-B14F-4D97-AF65-F5344CB8AC3E}">
        <p14:creationId xmlns:p14="http://schemas.microsoft.com/office/powerpoint/2010/main" val="1218396714"/>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B51B6-EA26-4050-99A3-9549D8E70EFF}"/>
              </a:ext>
            </a:extLst>
          </p:cNvPr>
          <p:cNvSpPr>
            <a:spLocks noGrp="1"/>
          </p:cNvSpPr>
          <p:nvPr>
            <p:ph type="title"/>
          </p:nvPr>
        </p:nvSpPr>
        <p:spPr>
          <a:xfrm>
            <a:off x="808638" y="386930"/>
            <a:ext cx="9236700" cy="1188950"/>
          </a:xfrm>
        </p:spPr>
        <p:txBody>
          <a:bodyPr anchor="b">
            <a:normAutofit/>
          </a:bodyPr>
          <a:lstStyle/>
          <a:p>
            <a:r>
              <a:rPr lang="en-US"/>
              <a:t>Amendments XI–XXVII</a:t>
            </a:r>
            <a:endParaRPr lang="en-US"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88DA1AE-8E92-4537-8FD2-FC82470DDC20}"/>
              </a:ext>
            </a:extLst>
          </p:cNvPr>
          <p:cNvSpPr>
            <a:spLocks noGrp="1"/>
          </p:cNvSpPr>
          <p:nvPr>
            <p:ph idx="1"/>
          </p:nvPr>
        </p:nvSpPr>
        <p:spPr>
          <a:xfrm>
            <a:off x="793660" y="2599509"/>
            <a:ext cx="10143668" cy="3435531"/>
          </a:xfrm>
        </p:spPr>
        <p:txBody>
          <a:bodyPr anchor="t">
            <a:normAutofit/>
          </a:bodyPr>
          <a:lstStyle/>
          <a:p>
            <a:r>
              <a:rPr lang="en-US" sz="2800" b="1" dirty="0"/>
              <a:t>Amendment XXV: Presidential Succession and Disability</a:t>
            </a:r>
          </a:p>
          <a:p>
            <a:r>
              <a:rPr lang="en-US" sz="2800" b="1" dirty="0"/>
              <a:t>Amendment XXVI: Eighteen-Year-Old Vote</a:t>
            </a:r>
          </a:p>
          <a:p>
            <a:r>
              <a:rPr lang="en-US" sz="2800" b="1" dirty="0"/>
              <a:t>Amendment XXVII: Congressional Pay Raises</a:t>
            </a:r>
          </a:p>
          <a:p>
            <a:endParaRPr lang="en-US" sz="2400" dirty="0"/>
          </a:p>
        </p:txBody>
      </p:sp>
    </p:spTree>
    <p:extLst>
      <p:ext uri="{BB962C8B-B14F-4D97-AF65-F5344CB8AC3E}">
        <p14:creationId xmlns:p14="http://schemas.microsoft.com/office/powerpoint/2010/main" val="2061988597"/>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the Amendments</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5"/>
            <a:ext cx="10739907" cy="4819874"/>
          </a:xfrm>
        </p:spPr>
        <p:txBody>
          <a:bodyPr>
            <a:normAutofit/>
          </a:bodyPr>
          <a:lstStyle/>
          <a:p>
            <a:pPr marL="0" indent="0">
              <a:buNone/>
            </a:pPr>
            <a:r>
              <a:rPr lang="en-US" dirty="0"/>
              <a:t>1. What are the first ten amendments usually called?</a:t>
            </a:r>
          </a:p>
          <a:p>
            <a:pPr marL="0" indent="0" algn="ctr">
              <a:buNone/>
            </a:pPr>
            <a:r>
              <a:rPr lang="en-US" dirty="0">
                <a:solidFill>
                  <a:srgbClr val="C00000"/>
                </a:solidFill>
              </a:rPr>
              <a:t>the Bill of Rights (p. 112)</a:t>
            </a:r>
          </a:p>
          <a:p>
            <a:pPr marL="0" indent="0" algn="ctr">
              <a:buNone/>
            </a:pPr>
            <a:endParaRPr lang="en-US" dirty="0">
              <a:solidFill>
                <a:srgbClr val="C00000"/>
              </a:solidFill>
            </a:endParaRPr>
          </a:p>
        </p:txBody>
      </p:sp>
    </p:spTree>
    <p:extLst>
      <p:ext uri="{BB962C8B-B14F-4D97-AF65-F5344CB8AC3E}">
        <p14:creationId xmlns:p14="http://schemas.microsoft.com/office/powerpoint/2010/main" val="108261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the Amendments</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5"/>
            <a:ext cx="10817180" cy="4819874"/>
          </a:xfrm>
        </p:spPr>
        <p:txBody>
          <a:bodyPr>
            <a:normAutofit/>
          </a:bodyPr>
          <a:lstStyle/>
          <a:p>
            <a:pPr marL="0" indent="0">
              <a:buNone/>
            </a:pPr>
            <a:r>
              <a:rPr lang="en-US" dirty="0"/>
              <a:t>2–6. According to Amendment V, what are five rights of the accused?</a:t>
            </a:r>
          </a:p>
          <a:p>
            <a:pPr marL="0" indent="0" algn="ctr">
              <a:buNone/>
            </a:pPr>
            <a:r>
              <a:rPr lang="en-US" dirty="0">
                <a:solidFill>
                  <a:srgbClr val="C00000"/>
                </a:solidFill>
              </a:rPr>
              <a:t>A grand jury must determine whether there is enough evidence to warrant a jury trial; no person can be tried twice for the same crime if a legal judgment was reached in the first trial; no person can be forced to give evidence against himself; no person can be imprisoned, have his property confiscated, or be sentenced to death without a fair and proper trial; private property cannot be taken by the government unless fair compensation is given. </a:t>
            </a:r>
            <a:br>
              <a:rPr lang="en-US" dirty="0">
                <a:solidFill>
                  <a:srgbClr val="C00000"/>
                </a:solidFill>
              </a:rPr>
            </a:br>
            <a:r>
              <a:rPr lang="en-US" dirty="0">
                <a:solidFill>
                  <a:srgbClr val="C00000"/>
                </a:solidFill>
              </a:rPr>
              <a:t>(p. 113)</a:t>
            </a:r>
          </a:p>
          <a:p>
            <a:pPr marL="0" indent="0" algn="ctr">
              <a:buNone/>
            </a:pPr>
            <a:endParaRPr lang="en-US" dirty="0">
              <a:solidFill>
                <a:srgbClr val="C00000"/>
              </a:solidFill>
            </a:endParaRPr>
          </a:p>
        </p:txBody>
      </p:sp>
    </p:spTree>
    <p:extLst>
      <p:ext uri="{BB962C8B-B14F-4D97-AF65-F5344CB8AC3E}">
        <p14:creationId xmlns:p14="http://schemas.microsoft.com/office/powerpoint/2010/main" val="2679514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the Amendments</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5032375"/>
          </a:xfrm>
        </p:spPr>
        <p:txBody>
          <a:bodyPr>
            <a:normAutofit/>
          </a:bodyPr>
          <a:lstStyle/>
          <a:p>
            <a:pPr marL="0" indent="0">
              <a:buNone/>
            </a:pPr>
            <a:r>
              <a:rPr lang="en-US" dirty="0"/>
              <a:t>7. What was the primary reason for separate ballots, for president and vice president, in the Electoral College?</a:t>
            </a:r>
          </a:p>
          <a:p>
            <a:pPr marL="0" indent="0" algn="ctr">
              <a:buNone/>
            </a:pPr>
            <a:r>
              <a:rPr lang="en-US" dirty="0">
                <a:solidFill>
                  <a:srgbClr val="C00000"/>
                </a:solidFill>
              </a:rPr>
              <a:t>In 1800 the votes for president and vice president were tied. The change was to prevent this from occurring again. (p. 115)</a:t>
            </a:r>
          </a:p>
          <a:p>
            <a:pPr marL="0" indent="0">
              <a:buNone/>
            </a:pPr>
            <a:r>
              <a:rPr lang="en-US" dirty="0"/>
              <a:t>8–11. In spite of the Fifteenth Amendment, four tactics were often used in some Southern states to prevent blacks from voting. Name these.</a:t>
            </a:r>
          </a:p>
          <a:p>
            <a:pPr marL="0" indent="0" algn="ctr">
              <a:buNone/>
            </a:pPr>
            <a:r>
              <a:rPr lang="en-US" dirty="0">
                <a:solidFill>
                  <a:srgbClr val="C00000"/>
                </a:solidFill>
              </a:rPr>
              <a:t>grandfather clauses, white primaries, literacy tests, and gerrymandering (p. 117)</a:t>
            </a:r>
          </a:p>
        </p:txBody>
      </p:sp>
    </p:spTree>
    <p:extLst>
      <p:ext uri="{BB962C8B-B14F-4D97-AF65-F5344CB8AC3E}">
        <p14:creationId xmlns:p14="http://schemas.microsoft.com/office/powerpoint/2010/main" val="2524648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the Amendments</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12–13. What are Amendments XVI–XIX also called? Why?</a:t>
            </a:r>
          </a:p>
          <a:p>
            <a:pPr marL="0" indent="0" algn="ctr">
              <a:buNone/>
            </a:pPr>
            <a:r>
              <a:rPr lang="en-US" dirty="0">
                <a:solidFill>
                  <a:srgbClr val="C00000"/>
                </a:solidFill>
              </a:rPr>
              <a:t>Progressive Amendments; because they were passed during the Progressive Era (p. 117)</a:t>
            </a:r>
          </a:p>
          <a:p>
            <a:pPr marL="0" indent="0">
              <a:buNone/>
            </a:pPr>
            <a:r>
              <a:rPr lang="en-US" dirty="0"/>
              <a:t>14. Who elected senators prior to Amendment XVII?</a:t>
            </a:r>
          </a:p>
          <a:p>
            <a:pPr marL="0" indent="0" algn="ctr">
              <a:buNone/>
            </a:pPr>
            <a:r>
              <a:rPr lang="en-US" dirty="0">
                <a:solidFill>
                  <a:srgbClr val="C00000"/>
                </a:solidFill>
              </a:rPr>
              <a:t>the state legislatures (p. 117)</a:t>
            </a:r>
          </a:p>
          <a:p>
            <a:pPr marL="0" indent="0" algn="ctr">
              <a:buNone/>
            </a:pPr>
            <a:endParaRPr lang="en-US" dirty="0">
              <a:solidFill>
                <a:srgbClr val="C00000"/>
              </a:solidFill>
            </a:endParaRPr>
          </a:p>
        </p:txBody>
      </p:sp>
    </p:spTree>
    <p:extLst>
      <p:ext uri="{BB962C8B-B14F-4D97-AF65-F5344CB8AC3E}">
        <p14:creationId xmlns:p14="http://schemas.microsoft.com/office/powerpoint/2010/main" val="3670003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the Amendments</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15. What is the only amendment that repealed another amendment?</a:t>
            </a:r>
          </a:p>
          <a:p>
            <a:pPr marL="0" indent="0" algn="ctr">
              <a:buNone/>
            </a:pPr>
            <a:r>
              <a:rPr lang="en-US" dirty="0">
                <a:solidFill>
                  <a:srgbClr val="C00000"/>
                </a:solidFill>
              </a:rPr>
              <a:t>Amendment XXI (pp. 119–120)</a:t>
            </a:r>
          </a:p>
          <a:p>
            <a:pPr marL="0" indent="0" algn="ctr">
              <a:buNone/>
            </a:pPr>
            <a:endParaRPr lang="en-US" dirty="0">
              <a:solidFill>
                <a:srgbClr val="C00000"/>
              </a:solidFill>
            </a:endParaRPr>
          </a:p>
        </p:txBody>
      </p:sp>
    </p:spTree>
    <p:extLst>
      <p:ext uri="{BB962C8B-B14F-4D97-AF65-F5344CB8AC3E}">
        <p14:creationId xmlns:p14="http://schemas.microsoft.com/office/powerpoint/2010/main" val="1769397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Questions on the Amendments</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normAutofit/>
          </a:bodyPr>
          <a:lstStyle/>
          <a:p>
            <a:pPr>
              <a:buFont typeface="Wingdings" panose="05000000000000000000" pitchFamily="2" charset="2"/>
              <a:buChar char="v"/>
            </a:pPr>
            <a:r>
              <a:rPr lang="en-US" dirty="0"/>
              <a:t> Why did some fear that the Bill of Rights might endanger rights rather than protect them? How did the Bill of Rights address this concern?</a:t>
            </a:r>
          </a:p>
          <a:p>
            <a:pPr marL="0" indent="0" algn="ctr">
              <a:buNone/>
            </a:pPr>
            <a:r>
              <a:rPr lang="en-US" dirty="0">
                <a:solidFill>
                  <a:srgbClr val="C00000"/>
                </a:solidFill>
              </a:rPr>
              <a:t>They feared that unenumerated rights would not be considered rights. Amendments IX and X made it clear that this was not the case and that unlisted rights are reserved to the states and the people.</a:t>
            </a:r>
          </a:p>
          <a:p>
            <a:pPr marL="0" indent="0" algn="ctr">
              <a:buNone/>
            </a:pPr>
            <a:endParaRPr lang="en-US" dirty="0">
              <a:solidFill>
                <a:srgbClr val="C00000"/>
              </a:solidFill>
            </a:endParaRPr>
          </a:p>
        </p:txBody>
      </p:sp>
    </p:spTree>
    <p:extLst>
      <p:ext uri="{BB962C8B-B14F-4D97-AF65-F5344CB8AC3E}">
        <p14:creationId xmlns:p14="http://schemas.microsoft.com/office/powerpoint/2010/main" val="268793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merican Government 4th ed.">
      <a:dk1>
        <a:srgbClr val="0054A6"/>
      </a:dk1>
      <a:lt1>
        <a:srgbClr val="E7E6E6"/>
      </a:lt1>
      <a:dk2>
        <a:srgbClr val="0054A6"/>
      </a:dk2>
      <a:lt2>
        <a:srgbClr val="E7E6E6"/>
      </a:lt2>
      <a:accent1>
        <a:srgbClr val="C9252B"/>
      </a:accent1>
      <a:accent2>
        <a:srgbClr val="D56349"/>
      </a:accent2>
      <a:accent3>
        <a:srgbClr val="FFFDFD"/>
      </a:accent3>
      <a:accent4>
        <a:srgbClr val="0054A6"/>
      </a:accent4>
      <a:accent5>
        <a:srgbClr val="E0E4F3"/>
      </a:accent5>
      <a:accent6>
        <a:srgbClr val="B4C6E7"/>
      </a:accent6>
      <a:hlink>
        <a:srgbClr val="0563C1"/>
      </a:hlink>
      <a:folHlink>
        <a:srgbClr val="954F72"/>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merican Government, 4th 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1176</TotalTime>
  <Words>4668</Words>
  <Application>Microsoft Office PowerPoint</Application>
  <PresentationFormat>Widescreen</PresentationFormat>
  <Paragraphs>453</Paragraphs>
  <Slides>99</Slides>
  <Notes>31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99</vt:i4>
      </vt:variant>
    </vt:vector>
  </HeadingPairs>
  <TitlesOfParts>
    <vt:vector size="109" baseType="lpstr">
      <vt:lpstr>游ゴシック</vt:lpstr>
      <vt:lpstr>Arial</vt:lpstr>
      <vt:lpstr>Calibri</vt:lpstr>
      <vt:lpstr>Courier New</vt:lpstr>
      <vt:lpstr>Rockwell</vt:lpstr>
      <vt:lpstr>Tahoma</vt:lpstr>
      <vt:lpstr>Tw Cen MT</vt:lpstr>
      <vt:lpstr>Wingdings</vt:lpstr>
      <vt:lpstr>Office Theme</vt:lpstr>
      <vt:lpstr>American Government, 4th ed.</vt:lpstr>
      <vt:lpstr>Chapter 5:  The United States Constitution</vt:lpstr>
      <vt:lpstr>I. Practical Aspects</vt:lpstr>
      <vt:lpstr>A. Realistic View of Human Nature</vt:lpstr>
      <vt:lpstr>A. Realistic View of Human Nature</vt:lpstr>
      <vt:lpstr>B. Constitutional Interpretation </vt:lpstr>
      <vt:lpstr>B. Constitutional Interpretation </vt:lpstr>
      <vt:lpstr>C. Adapting the Constitution</vt:lpstr>
      <vt:lpstr>C. Adapting the Constitution</vt:lpstr>
      <vt:lpstr>D. The Amendment Process</vt:lpstr>
      <vt:lpstr>D. The Amendment Process</vt:lpstr>
      <vt:lpstr>D. The Amendment Process</vt:lpstr>
      <vt:lpstr>PowerPoint Presentation</vt:lpstr>
      <vt:lpstr>D. The Amendment Process</vt:lpstr>
      <vt:lpstr>Section Review – Chapter 5.1</vt:lpstr>
      <vt:lpstr>Section Review – Chapter 5.1</vt:lpstr>
      <vt:lpstr>Section Review – Chapter 5.1</vt:lpstr>
      <vt:lpstr>Section Review – Chapter 5.1</vt:lpstr>
      <vt:lpstr>Section Review – Chapter 5.1</vt:lpstr>
      <vt:lpstr>II. Foundational Principles</vt:lpstr>
      <vt:lpstr>A. Limited Government</vt:lpstr>
      <vt:lpstr>A. Limited Government</vt:lpstr>
      <vt:lpstr>B. Separation of Powers</vt:lpstr>
      <vt:lpstr>B. Separation of Powers</vt:lpstr>
      <vt:lpstr>PowerPoint Presentation</vt:lpstr>
      <vt:lpstr>C. Checks and Balances</vt:lpstr>
      <vt:lpstr>C. Checks and Balances</vt:lpstr>
      <vt:lpstr>PowerPoint Presentation</vt:lpstr>
      <vt:lpstr>D. Judicial Review</vt:lpstr>
      <vt:lpstr>E. Federalism</vt:lpstr>
      <vt:lpstr>E. Federalism</vt:lpstr>
      <vt:lpstr>F. Popular Sovereignty</vt:lpstr>
      <vt:lpstr>G. Conclusion</vt:lpstr>
      <vt:lpstr>Section Review – Chapter 5.2</vt:lpstr>
      <vt:lpstr>Section Review – Chapter 5.2</vt:lpstr>
      <vt:lpstr>Section Review – Chapter 5.2</vt:lpstr>
      <vt:lpstr>Section Review – Chapter 5.2</vt:lpstr>
      <vt:lpstr>Section Review – Chapter 5.2</vt:lpstr>
      <vt:lpstr>III. Examining the United States Constitution</vt:lpstr>
      <vt:lpstr>The United States Constitution</vt:lpstr>
      <vt:lpstr>Preamble</vt:lpstr>
      <vt:lpstr>Article I: The Legislative Branch</vt:lpstr>
      <vt:lpstr>Article I: The Legislative Branch</vt:lpstr>
      <vt:lpstr>Article I: The Legislative Branch</vt:lpstr>
      <vt:lpstr>Article I: The Legislative Branch</vt:lpstr>
      <vt:lpstr>Article I: The Legislative Branch</vt:lpstr>
      <vt:lpstr>Article I: The Legislative Branch</vt:lpstr>
      <vt:lpstr>Article I: The Legislative Branch</vt:lpstr>
      <vt:lpstr>Article I: The Legislative Branch</vt:lpstr>
      <vt:lpstr>Article I: The Legislative Branch</vt:lpstr>
      <vt:lpstr>Article I: The Legislative Branch</vt:lpstr>
      <vt:lpstr>Article I: The Legislative Branch</vt:lpstr>
      <vt:lpstr>Questions on Article I</vt:lpstr>
      <vt:lpstr>Questions on Article I</vt:lpstr>
      <vt:lpstr>Questions on Article I</vt:lpstr>
      <vt:lpstr>Questions on Article I</vt:lpstr>
      <vt:lpstr>Questions on Article I</vt:lpstr>
      <vt:lpstr>Article II: The Executive Branch</vt:lpstr>
      <vt:lpstr>Article II: The Executive Branch</vt:lpstr>
      <vt:lpstr>Questions on Article II</vt:lpstr>
      <vt:lpstr>Questions on Article II</vt:lpstr>
      <vt:lpstr>Questions on Article II</vt:lpstr>
      <vt:lpstr>Questions on Article II</vt:lpstr>
      <vt:lpstr>Questions on Article II</vt:lpstr>
      <vt:lpstr>Article III: The Judicial Branch</vt:lpstr>
      <vt:lpstr>Article III: The Judicial Branch</vt:lpstr>
      <vt:lpstr>Questions on Article III</vt:lpstr>
      <vt:lpstr>Questions on Article III</vt:lpstr>
      <vt:lpstr>Questions on Article III</vt:lpstr>
      <vt:lpstr>Article IV: Interstate Relations</vt:lpstr>
      <vt:lpstr>Article IV: Interstate Relations</vt:lpstr>
      <vt:lpstr>Questions on Article IV</vt:lpstr>
      <vt:lpstr>Questions on Article IV</vt:lpstr>
      <vt:lpstr>Article V: Amending the Constitution</vt:lpstr>
      <vt:lpstr>Questions on Article V</vt:lpstr>
      <vt:lpstr>Questions on Article V</vt:lpstr>
      <vt:lpstr>Questions on Article V</vt:lpstr>
      <vt:lpstr>Article VI: Constitutional and National Supremacy</vt:lpstr>
      <vt:lpstr>Questions on Article VI</vt:lpstr>
      <vt:lpstr>Questions on Article VI</vt:lpstr>
      <vt:lpstr>Questions on Article VI</vt:lpstr>
      <vt:lpstr>Article VII: Ratifying the Constitution</vt:lpstr>
      <vt:lpstr>Questions on Article VII</vt:lpstr>
      <vt:lpstr>The Bill of Rights (Amendments I–X)</vt:lpstr>
      <vt:lpstr>The Bill of Rights (Amendments I–X)</vt:lpstr>
      <vt:lpstr>The Bill of Rights (Amendments I–X)</vt:lpstr>
      <vt:lpstr>The Bill of Rights (Amendments I–X)</vt:lpstr>
      <vt:lpstr>Amendments XI–XXVII</vt:lpstr>
      <vt:lpstr>Amendments XI–XXVII</vt:lpstr>
      <vt:lpstr>Amendments XI–XXVII</vt:lpstr>
      <vt:lpstr>Amendments XI–XXVII</vt:lpstr>
      <vt:lpstr>Amendments XI–XXVII</vt:lpstr>
      <vt:lpstr>Amendments XI–XXVII</vt:lpstr>
      <vt:lpstr>Amendments XI–XXVII</vt:lpstr>
      <vt:lpstr>Questions on the Amendments</vt:lpstr>
      <vt:lpstr>Questions on the Amendments</vt:lpstr>
      <vt:lpstr>Questions on the Amendments</vt:lpstr>
      <vt:lpstr>Questions on the Amendments</vt:lpstr>
      <vt:lpstr>Questions on the Amendments</vt:lpstr>
      <vt:lpstr>Questions on the Amendments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  The United States Constitution</dc:title>
  <dc:creator>Bowers, Hannah</dc:creator>
  <cp:lastModifiedBy>Sue</cp:lastModifiedBy>
  <cp:revision>14</cp:revision>
  <dcterms:created xsi:type="dcterms:W3CDTF">2020-06-12T17:14:59Z</dcterms:created>
  <dcterms:modified xsi:type="dcterms:W3CDTF">2023-09-25T16:10:55Z</dcterms:modified>
</cp:coreProperties>
</file>