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9" r:id="rId3"/>
    <p:sldId id="283" r:id="rId4"/>
    <p:sldId id="287" r:id="rId5"/>
    <p:sldId id="344" r:id="rId6"/>
    <p:sldId id="311" r:id="rId7"/>
    <p:sldId id="345" r:id="rId8"/>
    <p:sldId id="313" r:id="rId9"/>
    <p:sldId id="312" r:id="rId10"/>
    <p:sldId id="346" r:id="rId11"/>
    <p:sldId id="347" r:id="rId12"/>
    <p:sldId id="314" r:id="rId13"/>
    <p:sldId id="315" r:id="rId14"/>
    <p:sldId id="316" r:id="rId15"/>
    <p:sldId id="348" r:id="rId16"/>
    <p:sldId id="349" r:id="rId17"/>
    <p:sldId id="350" r:id="rId18"/>
    <p:sldId id="317" r:id="rId19"/>
    <p:sldId id="351" r:id="rId20"/>
    <p:sldId id="318" r:id="rId21"/>
    <p:sldId id="352" r:id="rId22"/>
    <p:sldId id="353" r:id="rId23"/>
    <p:sldId id="284" r:id="rId24"/>
    <p:sldId id="354" r:id="rId25"/>
    <p:sldId id="355" r:id="rId26"/>
    <p:sldId id="356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</p:sldIdLst>
  <p:sldSz cx="11704638" cy="65833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36B"/>
    <a:srgbClr val="C25D4C"/>
    <a:srgbClr val="974233"/>
    <a:srgbClr val="D9D9D9"/>
    <a:srgbClr val="D8D8D8"/>
    <a:srgbClr val="709A66"/>
    <a:srgbClr val="AAC4A4"/>
    <a:srgbClr val="466C3E"/>
    <a:srgbClr val="3B6F8F"/>
    <a:srgbClr val="D9A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82" autoAdjust="0"/>
    <p:restoredTop sz="94643" autoAdjust="0"/>
  </p:normalViewPr>
  <p:slideViewPr>
    <p:cSldViewPr snapToGrid="0" snapToObjects="1" showGuides="1">
      <p:cViewPr>
        <p:scale>
          <a:sx n="90" d="100"/>
          <a:sy n="90" d="100"/>
        </p:scale>
        <p:origin x="384" y="360"/>
      </p:cViewPr>
      <p:guideLst>
        <p:guide orient="horz" pos="3210"/>
        <p:guide orient="horz" pos="202"/>
        <p:guide orient="horz" pos="560"/>
        <p:guide orient="horz" pos="2071"/>
        <p:guide orient="horz" pos="3083"/>
        <p:guide orient="horz" pos="3946"/>
        <p:guide pos="6830"/>
        <p:guide pos="373"/>
        <p:guide pos="3687"/>
        <p:guide pos="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3A10-87E7-EA4F-8733-7189117BCB28}" type="datetime1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4651-21F3-B043-8A28-2E627EE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F7F8-70F7-4041-9EF4-8F8C2772ADED}" type="datetime1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B93-351D-9B41-8316-AA803CD6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1" b="2"/>
          <a:stretch/>
        </p:blipFill>
        <p:spPr>
          <a:xfrm>
            <a:off x="-19743" y="1"/>
            <a:ext cx="11745712" cy="730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387919"/>
            <a:ext cx="14069156" cy="29750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410960" y="4988560"/>
            <a:ext cx="4561840" cy="650240"/>
          </a:xfrm>
          <a:prstGeom prst="rect">
            <a:avLst/>
          </a:prstGeom>
          <a:solidFill>
            <a:srgbClr val="CBE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456680" y="4952292"/>
            <a:ext cx="447040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4</a:t>
            </a:r>
            <a:endParaRPr lang="en-US" sz="4000" b="1" dirty="0">
              <a:solidFill>
                <a:srgbClr val="0086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03041" y="1001713"/>
            <a:ext cx="12110720" cy="0"/>
          </a:xfrm>
          <a:prstGeom prst="line">
            <a:avLst/>
          </a:prstGeom>
          <a:ln w="1524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3041" y="5575300"/>
            <a:ext cx="12110720" cy="0"/>
          </a:xfrm>
          <a:prstGeom prst="line">
            <a:avLst/>
          </a:prstGeom>
          <a:ln w="1524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02247" y="696913"/>
            <a:ext cx="12110720" cy="0"/>
          </a:xfrm>
          <a:prstGeom prst="line">
            <a:avLst/>
          </a:prstGeom>
          <a:ln w="2540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01453" y="5888673"/>
            <a:ext cx="12110720" cy="0"/>
          </a:xfrm>
          <a:prstGeom prst="line">
            <a:avLst/>
          </a:prstGeom>
          <a:ln w="2540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6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Blank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504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Blank">
    <p:bg>
      <p:bgPr>
        <a:solidFill>
          <a:srgbClr val="D99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0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lank">
    <p:bg>
      <p:bgPr>
        <a:solidFill>
          <a:srgbClr val="C25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932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16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12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re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081" y="1686308"/>
            <a:ext cx="11988800" cy="2916936"/>
          </a:xfrm>
          <a:prstGeom prst="rect">
            <a:avLst/>
          </a:prstGeom>
          <a:solidFill>
            <a:srgbClr val="C25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50361" y="2079500"/>
            <a:ext cx="12405360" cy="2130552"/>
          </a:xfrm>
          <a:prstGeom prst="rect">
            <a:avLst/>
          </a:prstGeom>
          <a:solidFill>
            <a:srgbClr val="D5967D"/>
          </a:solidFill>
          <a:ln w="101600">
            <a:solidFill>
              <a:srgbClr val="2C53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7761" y="2347829"/>
            <a:ext cx="9449117" cy="1682496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540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1414427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ountry">
    <p:bg>
      <p:bgPr>
        <a:solidFill>
          <a:srgbClr val="E5B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98990" y="-213519"/>
            <a:ext cx="844390" cy="7122001"/>
          </a:xfrm>
          <a:prstGeom prst="rect">
            <a:avLst/>
          </a:prstGeom>
          <a:solidFill>
            <a:srgbClr val="3B6F8F"/>
          </a:solidFill>
          <a:ln w="381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791810" y="2373787"/>
            <a:ext cx="6797041" cy="1866585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751329" y="2877013"/>
            <a:ext cx="6004877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 b="1" i="1" spc="420" baseline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COUNTRY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42011" y="2834481"/>
            <a:ext cx="5096669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Capital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93809" y="-325080"/>
            <a:ext cx="58892" cy="7122001"/>
          </a:xfrm>
          <a:prstGeom prst="rect">
            <a:avLst/>
          </a:prstGeom>
          <a:solidFill>
            <a:srgbClr val="422F1E"/>
          </a:solidFill>
          <a:ln w="38100">
            <a:solidFill>
              <a:srgbClr val="141414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6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1281" y="1686560"/>
            <a:ext cx="11887200" cy="2509520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7761" y="2022159"/>
            <a:ext cx="9449117" cy="18523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219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ext">
    <p:bg>
      <p:bgPr>
        <a:solidFill>
          <a:srgbClr val="C25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78828" y="889954"/>
            <a:ext cx="10132059" cy="3678872"/>
          </a:xfrm>
          <a:prstGeom prst="rect">
            <a:avLst/>
          </a:prstGeom>
          <a:solidFill>
            <a:srgbClr val="E5B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78828" y="4882514"/>
            <a:ext cx="10132059" cy="213361"/>
          </a:xfrm>
          <a:prstGeom prst="rect">
            <a:avLst/>
          </a:prstGeom>
          <a:solidFill>
            <a:srgbClr val="3B6F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F8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8828" y="5095875"/>
            <a:ext cx="10132059" cy="426721"/>
          </a:xfrm>
          <a:prstGeom prst="rect">
            <a:avLst/>
          </a:prstGeom>
          <a:solidFill>
            <a:srgbClr val="E5B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75679" y="1076961"/>
            <a:ext cx="9753282" cy="29159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9742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147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79735" y="708501"/>
            <a:ext cx="9345168" cy="5166360"/>
          </a:xfrm>
          <a:prstGeom prst="rect">
            <a:avLst/>
          </a:prstGeom>
          <a:solidFill>
            <a:srgbClr val="C25D4C"/>
          </a:solidFill>
          <a:ln w="101600" cmpd="sng">
            <a:solidFill>
              <a:srgbClr val="D5967D"/>
            </a:solidFill>
          </a:ln>
        </p:spPr>
        <p:txBody>
          <a:bodyPr vert="horz" lIns="457200" tIns="91440" rIns="45720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sz="4000">
              <a:solidFill>
                <a:srgbClr val="107836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3680" y="1056958"/>
            <a:ext cx="8697278" cy="44613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204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ntent">
    <p:bg>
      <p:bgPr>
        <a:solidFill>
          <a:srgbClr val="D99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117759" y="414338"/>
            <a:ext cx="9469120" cy="5732462"/>
            <a:chOff x="683578" y="414338"/>
            <a:chExt cx="10289222" cy="5732462"/>
          </a:xfrm>
        </p:grpSpPr>
        <p:sp>
          <p:nvSpPr>
            <p:cNvPr id="4" name="Rectangle 3"/>
            <p:cNvSpPr/>
            <p:nvPr userDrawn="1"/>
          </p:nvSpPr>
          <p:spPr>
            <a:xfrm>
              <a:off x="683578" y="414338"/>
              <a:ext cx="10289222" cy="5732462"/>
            </a:xfrm>
            <a:prstGeom prst="rect">
              <a:avLst/>
            </a:prstGeom>
            <a:solidFill>
              <a:srgbClr val="3B6F8F"/>
            </a:solidFill>
            <a:ln w="101600">
              <a:solidFill>
                <a:srgbClr val="C25D4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923529" y="617141"/>
              <a:ext cx="9809321" cy="5326857"/>
            </a:xfrm>
            <a:prstGeom prst="rect">
              <a:avLst/>
            </a:prstGeom>
            <a:solidFill>
              <a:srgbClr val="E5BDAD"/>
            </a:solidFill>
            <a:ln w="101600">
              <a:solidFill>
                <a:srgbClr val="C25D4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3879" y="944721"/>
            <a:ext cx="8056880" cy="4693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4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Content">
    <p:bg>
      <p:bgPr>
        <a:solidFill>
          <a:srgbClr val="D59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4800" y="1107440"/>
            <a:ext cx="12273280" cy="4318000"/>
          </a:xfrm>
          <a:prstGeom prst="rect">
            <a:avLst/>
          </a:prstGeom>
          <a:solidFill>
            <a:srgbClr val="E5B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1760" y="883920"/>
            <a:ext cx="11887200" cy="447040"/>
          </a:xfrm>
          <a:prstGeom prst="rect">
            <a:avLst/>
          </a:prstGeom>
          <a:solidFill>
            <a:srgbClr val="C26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4763" y="1097280"/>
            <a:ext cx="11693207" cy="0"/>
          </a:xfrm>
          <a:prstGeom prst="line">
            <a:avLst/>
          </a:prstGeom>
          <a:ln w="228600" cap="rnd">
            <a:solidFill>
              <a:srgbClr val="E5BDAD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269" y="2011045"/>
            <a:ext cx="9945687" cy="278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65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-Content">
    <p:bg>
      <p:bgPr>
        <a:solidFill>
          <a:srgbClr val="D9A1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3520" y="1264760"/>
            <a:ext cx="12131040" cy="3959352"/>
          </a:xfrm>
          <a:prstGeom prst="rect">
            <a:avLst/>
          </a:prstGeom>
          <a:solidFill>
            <a:srgbClr val="D9D9D9"/>
          </a:solidFill>
          <a:ln w="127000">
            <a:solidFill>
              <a:srgbClr val="C25D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15833" y="934720"/>
            <a:ext cx="7274560" cy="1219200"/>
          </a:xfrm>
          <a:prstGeom prst="rect">
            <a:avLst/>
          </a:prstGeom>
          <a:solidFill>
            <a:srgbClr val="3B6F8F"/>
          </a:solidFill>
          <a:ln w="127000">
            <a:solidFill>
              <a:srgbClr val="C25D4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482" y="1134610"/>
            <a:ext cx="6751674" cy="914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97439" y="2580005"/>
            <a:ext cx="9509760" cy="23641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C25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78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61118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6113463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3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04" r:id="rId2"/>
    <p:sldLayoutId id="2147483698" r:id="rId3"/>
    <p:sldLayoutId id="2147483685" r:id="rId4"/>
    <p:sldLayoutId id="2147483727" r:id="rId5"/>
    <p:sldLayoutId id="2147483734" r:id="rId6"/>
    <p:sldLayoutId id="2147483708" r:id="rId7"/>
    <p:sldLayoutId id="2147483699" r:id="rId8"/>
    <p:sldLayoutId id="2147483810" r:id="rId9"/>
    <p:sldLayoutId id="2147483738" r:id="rId10"/>
    <p:sldLayoutId id="2147483712" r:id="rId11"/>
    <p:sldLayoutId id="2147483714" r:id="rId12"/>
    <p:sldLayoutId id="2147483713" r:id="rId13"/>
    <p:sldLayoutId id="2147483741" r:id="rId14"/>
    <p:sldLayoutId id="2147483683" r:id="rId15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EB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Tx/>
        <a:buNone/>
        <a:defRPr sz="4000" b="1" kern="1200">
          <a:solidFill>
            <a:srgbClr val="C25D4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3600" b="1" kern="1200">
          <a:solidFill>
            <a:srgbClr val="C25D4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200" b="1" kern="1200">
          <a:solidFill>
            <a:srgbClr val="C25D4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2800" b="1" kern="1200">
          <a:solidFill>
            <a:srgbClr val="C25D4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»"/>
        <a:defRPr sz="2400" b="1" kern="1200">
          <a:solidFill>
            <a:srgbClr val="C25D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" y="903767"/>
            <a:ext cx="9441527" cy="440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690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1" y="843997"/>
            <a:ext cx="7272670" cy="48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7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Mining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Metals</a:t>
            </a:r>
          </a:p>
        </p:txBody>
      </p:sp>
    </p:spTree>
    <p:extLst>
      <p:ext uri="{BB962C8B-B14F-4D97-AF65-F5344CB8AC3E}">
        <p14:creationId xmlns:p14="http://schemas.microsoft.com/office/powerpoint/2010/main" val="1828950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313" y="1076325"/>
            <a:ext cx="9752012" cy="2916238"/>
          </a:xfrm>
        </p:spPr>
        <p:txBody>
          <a:bodyPr/>
          <a:lstStyle/>
          <a:p>
            <a:r>
              <a:rPr lang="en-US" dirty="0" smtClean="0"/>
              <a:t>Metals have four useful properties: they are shiny, malleable, ductile, </a:t>
            </a:r>
            <a:br>
              <a:rPr lang="en-US" dirty="0" smtClean="0"/>
            </a:br>
            <a:r>
              <a:rPr lang="en-US" dirty="0" smtClean="0"/>
              <a:t>and conductive.</a:t>
            </a:r>
          </a:p>
          <a:p>
            <a:r>
              <a:rPr lang="en-US" dirty="0" smtClean="0"/>
              <a:t>The three types of metals are precious metals, common metals, and alloys.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Mining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Metals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Gold, silver, platinum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b.  Copper, lead, iron, and aluminum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are common metals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Alloys: bronze, brass, steel</a:t>
            </a:r>
          </a:p>
        </p:txBody>
      </p:sp>
    </p:spTree>
    <p:extLst>
      <p:ext uri="{BB962C8B-B14F-4D97-AF65-F5344CB8AC3E}">
        <p14:creationId xmlns:p14="http://schemas.microsoft.com/office/powerpoint/2010/main" val="36475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69" y="126893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3022" y="5231219"/>
            <a:ext cx="306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Copper Mine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3545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38" y="138223"/>
            <a:ext cx="9167628" cy="51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8682" y="5635256"/>
            <a:ext cx="220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Lead Mine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90410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493" y="5645888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Bauxite Mine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49" y="893798"/>
            <a:ext cx="6426400" cy="475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406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Nonmetal minerals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Limestone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Sulfur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Other minerals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d.  Uranium</a:t>
            </a:r>
          </a:p>
        </p:txBody>
      </p:sp>
    </p:spTree>
    <p:extLst>
      <p:ext uri="{BB962C8B-B14F-4D97-AF65-F5344CB8AC3E}">
        <p14:creationId xmlns:p14="http://schemas.microsoft.com/office/powerpoint/2010/main" val="746998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2" y="156758"/>
            <a:ext cx="3599411" cy="23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663" y="2506256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Limestone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60" y="439258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01" y="156758"/>
            <a:ext cx="2682908" cy="21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56234" y="1839433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Sulfur</a:t>
            </a:r>
            <a:endParaRPr lang="en-US" sz="32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41" y="3476830"/>
            <a:ext cx="3053791" cy="27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4056" y="4652916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Uranium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39677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I. Primary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Fossil and Hydrocarbon Fuels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Coal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Petroleum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Natural gas</a:t>
            </a:r>
          </a:p>
        </p:txBody>
      </p:sp>
    </p:spTree>
    <p:extLst>
      <p:ext uri="{BB962C8B-B14F-4D97-AF65-F5344CB8AC3E}">
        <p14:creationId xmlns:p14="http://schemas.microsoft.com/office/powerpoint/2010/main" val="3606981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37" y="446568"/>
            <a:ext cx="7883483" cy="48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08246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87" y="1269484"/>
            <a:ext cx="8085865" cy="454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110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are some alternative sources of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6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68" y="1072137"/>
            <a:ext cx="7049386" cy="40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830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79" y="1073887"/>
            <a:ext cx="7689695" cy="47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62564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97" y="1366802"/>
            <a:ext cx="7417515" cy="366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121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II. Secondary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90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313" y="1076325"/>
            <a:ext cx="9752012" cy="2916238"/>
          </a:xfrm>
        </p:spPr>
        <p:txBody>
          <a:bodyPr/>
          <a:lstStyle/>
          <a:p>
            <a:r>
              <a:rPr lang="en-US" dirty="0" smtClean="0"/>
              <a:t>Secondary industries take raw materials and change them </a:t>
            </a:r>
            <a:br>
              <a:rPr lang="en-US" dirty="0" smtClean="0"/>
            </a:br>
            <a:r>
              <a:rPr lang="en-US" dirty="0" smtClean="0"/>
              <a:t>into a useful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5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Secondary Industries</a:t>
            </a:r>
            <a:endParaRPr lang="en-US" sz="3600" dirty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Construction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Manufacturing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Industrial Revolution</a:t>
            </a:r>
          </a:p>
        </p:txBody>
      </p:sp>
    </p:spTree>
    <p:extLst>
      <p:ext uri="{BB962C8B-B14F-4D97-AF65-F5344CB8AC3E}">
        <p14:creationId xmlns:p14="http://schemas.microsoft.com/office/powerpoint/2010/main" val="1902750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313" y="1076325"/>
            <a:ext cx="9752012" cy="2916238"/>
          </a:xfrm>
        </p:spPr>
        <p:txBody>
          <a:bodyPr/>
          <a:lstStyle/>
          <a:p>
            <a:r>
              <a:rPr lang="en-US" dirty="0" smtClean="0"/>
              <a:t>Primary industries are the most basic industries.</a:t>
            </a:r>
          </a:p>
          <a:p>
            <a:r>
              <a:rPr lang="en-US" dirty="0" smtClean="0"/>
              <a:t>They take materials from the earth that are needed for food, clothes, and shelter.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5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application of science to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9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Durable and Nondurable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Manufacturing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Nondurable: products that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generally last less than a year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Durable: products that generally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last more than a year</a:t>
            </a:r>
          </a:p>
        </p:txBody>
      </p:sp>
    </p:spTree>
    <p:extLst>
      <p:ext uri="{BB962C8B-B14F-4D97-AF65-F5344CB8AC3E}">
        <p14:creationId xmlns:p14="http://schemas.microsoft.com/office/powerpoint/2010/main" val="1496834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III. Tertiary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313" y="1076325"/>
            <a:ext cx="9752012" cy="2916238"/>
          </a:xfrm>
        </p:spPr>
        <p:txBody>
          <a:bodyPr/>
          <a:lstStyle/>
          <a:p>
            <a:r>
              <a:rPr lang="en-US" dirty="0" smtClean="0"/>
              <a:t>Service industries employ the majority of American workers.</a:t>
            </a:r>
          </a:p>
          <a:p>
            <a:r>
              <a:rPr lang="en-US" dirty="0" smtClean="0"/>
              <a:t>The U.S. Department of Labor recognizes five categories </a:t>
            </a:r>
            <a:br>
              <a:rPr lang="en-US" dirty="0" smtClean="0"/>
            </a:br>
            <a:r>
              <a:rPr lang="en-US" dirty="0" smtClean="0"/>
              <a:t>of service jobs.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45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Tertiary Industries</a:t>
            </a:r>
            <a:endParaRPr lang="en-US" sz="3600" dirty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Infrastructure: the basic energy and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equipment needs of industries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Utilities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Transportation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Water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68620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Land Transportation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Air Transportation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Communication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Print Media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Electronic Media</a:t>
            </a:r>
          </a:p>
        </p:txBody>
      </p:sp>
    </p:spTree>
    <p:extLst>
      <p:ext uri="{BB962C8B-B14F-4D97-AF65-F5344CB8AC3E}">
        <p14:creationId xmlns:p14="http://schemas.microsoft.com/office/powerpoint/2010/main" val="3486681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Trade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Wholesale businesses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Retail businesses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Finance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General Services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 Government</a:t>
            </a:r>
          </a:p>
        </p:txBody>
      </p:sp>
    </p:spTree>
    <p:extLst>
      <p:ext uri="{BB962C8B-B14F-4D97-AF65-F5344CB8AC3E}">
        <p14:creationId xmlns:p14="http://schemas.microsoft.com/office/powerpoint/2010/main" val="3841470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IV. The Wealth of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13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study of the process by which people and countries make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90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The Wealth of Nations</a:t>
            </a:r>
            <a:endParaRPr lang="en-US" sz="3600" dirty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Who Makes the Choices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Capitalism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Capital: money and equipment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necessary to build industries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Free market</a:t>
            </a:r>
          </a:p>
        </p:txBody>
      </p:sp>
    </p:spTree>
    <p:extLst>
      <p:ext uri="{BB962C8B-B14F-4D97-AF65-F5344CB8AC3E}">
        <p14:creationId xmlns:p14="http://schemas.microsoft.com/office/powerpoint/2010/main" val="4121911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Primary Industries</a:t>
            </a:r>
            <a:endParaRPr lang="en-US" sz="3600" dirty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Agriculture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Farming (mostly moderate climates)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Subsistence farmers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Cash crops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Commercial farmers</a:t>
            </a:r>
          </a:p>
        </p:txBody>
      </p:sp>
    </p:spTree>
    <p:extLst>
      <p:ext uri="{BB962C8B-B14F-4D97-AF65-F5344CB8AC3E}">
        <p14:creationId xmlns:p14="http://schemas.microsoft.com/office/powerpoint/2010/main" val="1513620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Socialism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Command economy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Communism: an extreme form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Mixed Economies</a:t>
            </a:r>
          </a:p>
        </p:txBody>
      </p:sp>
    </p:spTree>
    <p:extLst>
      <p:ext uri="{BB962C8B-B14F-4D97-AF65-F5344CB8AC3E}">
        <p14:creationId xmlns:p14="http://schemas.microsoft.com/office/powerpoint/2010/main" val="3792847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How Countries Measure Wealth</a:t>
            </a:r>
          </a:p>
        </p:txBody>
      </p:sp>
    </p:spTree>
    <p:extLst>
      <p:ext uri="{BB962C8B-B14F-4D97-AF65-F5344CB8AC3E}">
        <p14:creationId xmlns:p14="http://schemas.microsoft.com/office/powerpoint/2010/main" val="2701076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6313" y="1076325"/>
            <a:ext cx="9752012" cy="2916238"/>
          </a:xfrm>
        </p:spPr>
        <p:txBody>
          <a:bodyPr/>
          <a:lstStyle/>
          <a:p>
            <a:r>
              <a:rPr lang="en-US" dirty="0" smtClean="0"/>
              <a:t>Real wealth is the ability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i="1" dirty="0" smtClean="0"/>
              <a:t>produce</a:t>
            </a:r>
            <a:r>
              <a:rPr lang="en-US" dirty="0" smtClean="0"/>
              <a:t> new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72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How Countries Measure Wealth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Gross domestic product (GDP)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Per capita GDP</a:t>
            </a:r>
          </a:p>
        </p:txBody>
      </p:sp>
    </p:spTree>
    <p:extLst>
      <p:ext uri="{BB962C8B-B14F-4D97-AF65-F5344CB8AC3E}">
        <p14:creationId xmlns:p14="http://schemas.microsoft.com/office/powerpoint/2010/main" val="3130594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How Countries Distribute Wealth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Among Themselves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Developed and Developing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Countries</a:t>
            </a:r>
          </a:p>
        </p:txBody>
      </p:sp>
    </p:spTree>
    <p:extLst>
      <p:ext uri="{BB962C8B-B14F-4D97-AF65-F5344CB8AC3E}">
        <p14:creationId xmlns:p14="http://schemas.microsoft.com/office/powerpoint/2010/main" val="2578131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effective use of raw materials, labor, and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03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Developed and Developing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Countries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Value added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Group of 8 (G-8) countries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Division of Labor</a:t>
            </a:r>
          </a:p>
        </p:txBody>
      </p:sp>
    </p:spTree>
    <p:extLst>
      <p:ext uri="{BB962C8B-B14F-4D97-AF65-F5344CB8AC3E}">
        <p14:creationId xmlns:p14="http://schemas.microsoft.com/office/powerpoint/2010/main" val="3396056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The Hope of Prosperity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Labor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Government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558407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How Countries Wage Trade Wars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Economic self-sufficiency does not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work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Trade is beneficial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Markets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Exports and imports</a:t>
            </a:r>
          </a:p>
        </p:txBody>
      </p:sp>
    </p:spTree>
    <p:extLst>
      <p:ext uri="{BB962C8B-B14F-4D97-AF65-F5344CB8AC3E}">
        <p14:creationId xmlns:p14="http://schemas.microsoft.com/office/powerpoint/2010/main" val="2056920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balance of trade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difference between the value of a country’s exports and imports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7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34" y="185323"/>
            <a:ext cx="7868093" cy="535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7750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tariffs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taxes on imports and exports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7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embargo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ban on importing or exporting certain products or trading </a:t>
            </a:r>
            <a:br>
              <a:rPr lang="en-US" dirty="0" smtClean="0"/>
            </a:br>
            <a:r>
              <a:rPr lang="en-US" dirty="0" smtClean="0"/>
              <a:t>with a particular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7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Animal Husbandry (mostly semiarid </a:t>
            </a:r>
            <a:b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climates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 smtClean="0">
              <a:solidFill>
                <a:srgbClr val="2C5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Nomadic herding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Ranching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Fishing and Forestry</a:t>
            </a:r>
          </a:p>
        </p:txBody>
      </p:sp>
    </p:spTree>
    <p:extLst>
      <p:ext uri="{BB962C8B-B14F-4D97-AF65-F5344CB8AC3E}">
        <p14:creationId xmlns:p14="http://schemas.microsoft.com/office/powerpoint/2010/main" val="125376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07" y="741677"/>
            <a:ext cx="6911162" cy="518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41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useful substances found in the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97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1.  Fishing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Capture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</a:t>
            </a: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Forestry</a:t>
            </a:r>
          </a:p>
        </p:txBody>
      </p:sp>
    </p:spTree>
    <p:extLst>
      <p:ext uri="{BB962C8B-B14F-4D97-AF65-F5344CB8AC3E}">
        <p14:creationId xmlns:p14="http://schemas.microsoft.com/office/powerpoint/2010/main" val="3140622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Cultural Geography - Re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194</Words>
  <Application>Microsoft Office PowerPoint</Application>
  <PresentationFormat>Custom</PresentationFormat>
  <Paragraphs>114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Cultural Geography -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Jafreder</dc:creator>
  <cp:lastModifiedBy>Sue</cp:lastModifiedBy>
  <cp:revision>222</cp:revision>
  <cp:lastPrinted>2014-12-05T22:10:05Z</cp:lastPrinted>
  <dcterms:created xsi:type="dcterms:W3CDTF">2014-08-26T13:56:24Z</dcterms:created>
  <dcterms:modified xsi:type="dcterms:W3CDTF">2018-09-08T20:37:26Z</dcterms:modified>
</cp:coreProperties>
</file>