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9" r:id="rId3"/>
    <p:sldId id="313" r:id="rId4"/>
    <p:sldId id="345" r:id="rId5"/>
    <p:sldId id="346" r:id="rId6"/>
    <p:sldId id="347" r:id="rId7"/>
    <p:sldId id="287" r:id="rId8"/>
    <p:sldId id="364" r:id="rId9"/>
    <p:sldId id="363" r:id="rId10"/>
    <p:sldId id="311" r:id="rId11"/>
    <p:sldId id="365" r:id="rId12"/>
    <p:sldId id="283" r:id="rId13"/>
    <p:sldId id="348" r:id="rId14"/>
    <p:sldId id="312" r:id="rId15"/>
    <p:sldId id="366" r:id="rId16"/>
    <p:sldId id="315" r:id="rId17"/>
    <p:sldId id="350" r:id="rId18"/>
    <p:sldId id="284" r:id="rId19"/>
    <p:sldId id="349" r:id="rId20"/>
    <p:sldId id="367" r:id="rId21"/>
    <p:sldId id="351" r:id="rId22"/>
    <p:sldId id="352" r:id="rId23"/>
    <p:sldId id="353" r:id="rId24"/>
    <p:sldId id="354" r:id="rId25"/>
    <p:sldId id="355" r:id="rId26"/>
    <p:sldId id="317" r:id="rId27"/>
    <p:sldId id="314" r:id="rId28"/>
    <p:sldId id="318" r:id="rId29"/>
    <p:sldId id="319" r:id="rId30"/>
    <p:sldId id="356" r:id="rId31"/>
    <p:sldId id="323" r:id="rId32"/>
    <p:sldId id="357" r:id="rId33"/>
    <p:sldId id="328" r:id="rId34"/>
    <p:sldId id="327" r:id="rId35"/>
    <p:sldId id="341" r:id="rId36"/>
    <p:sldId id="358" r:id="rId37"/>
    <p:sldId id="359" r:id="rId38"/>
    <p:sldId id="361" r:id="rId39"/>
    <p:sldId id="360" r:id="rId40"/>
    <p:sldId id="362" r:id="rId41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0">
          <p15:clr>
            <a:srgbClr val="A4A3A4"/>
          </p15:clr>
        </p15:guide>
        <p15:guide id="2" orient="horz" pos="202">
          <p15:clr>
            <a:srgbClr val="A4A3A4"/>
          </p15:clr>
        </p15:guide>
        <p15:guide id="3" orient="horz" pos="560">
          <p15:clr>
            <a:srgbClr val="A4A3A4"/>
          </p15:clr>
        </p15:guide>
        <p15:guide id="4" orient="horz" pos="2071">
          <p15:clr>
            <a:srgbClr val="A4A3A4"/>
          </p15:clr>
        </p15:guide>
        <p15:guide id="5" orient="horz" pos="3083">
          <p15:clr>
            <a:srgbClr val="A4A3A4"/>
          </p15:clr>
        </p15:guide>
        <p15:guide id="6" orient="horz" pos="3946">
          <p15:clr>
            <a:srgbClr val="A4A3A4"/>
          </p15:clr>
        </p15:guide>
        <p15:guide id="7" pos="6830">
          <p15:clr>
            <a:srgbClr val="A4A3A4"/>
          </p15:clr>
        </p15:guide>
        <p15:guide id="8" pos="373">
          <p15:clr>
            <a:srgbClr val="A4A3A4"/>
          </p15:clr>
        </p15:guide>
        <p15:guide id="9" pos="3687">
          <p15:clr>
            <a:srgbClr val="A4A3A4"/>
          </p15:clr>
        </p15:guide>
        <p15:guide id="10" pos="15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36B"/>
    <a:srgbClr val="3B6F8F"/>
    <a:srgbClr val="C25D4C"/>
    <a:srgbClr val="974233"/>
    <a:srgbClr val="D9D9D9"/>
    <a:srgbClr val="D8D8D8"/>
    <a:srgbClr val="709A66"/>
    <a:srgbClr val="AAC4A4"/>
    <a:srgbClr val="466C3E"/>
    <a:srgbClr val="D9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82" autoAdjust="0"/>
    <p:restoredTop sz="94643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2" y="222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6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Blank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04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D9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0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C25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3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16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1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081" y="1686308"/>
            <a:ext cx="11988800" cy="2916936"/>
          </a:xfrm>
          <a:prstGeom prst="rect">
            <a:avLst/>
          </a:prstGeom>
          <a:solidFill>
            <a:srgbClr val="C25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0361" y="2079500"/>
            <a:ext cx="12405360" cy="2130552"/>
          </a:xfrm>
          <a:prstGeom prst="rect">
            <a:avLst/>
          </a:prstGeom>
          <a:solidFill>
            <a:srgbClr val="D5967D"/>
          </a:solidFill>
          <a:ln w="101600">
            <a:solidFill>
              <a:srgbClr val="2C53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47829"/>
            <a:ext cx="9449117" cy="1682496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540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41442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ountry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98990" y="-213519"/>
            <a:ext cx="844390" cy="7122001"/>
          </a:xfrm>
          <a:prstGeom prst="rect">
            <a:avLst/>
          </a:prstGeom>
          <a:solidFill>
            <a:srgbClr val="3B6F8F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791810" y="2373787"/>
            <a:ext cx="6797041" cy="1866585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77013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1281" y="1686560"/>
            <a:ext cx="11887200" cy="2509520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21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ext">
    <p:bg>
      <p:bgPr>
        <a:solidFill>
          <a:srgbClr val="C25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78828" y="889954"/>
            <a:ext cx="10132059" cy="3678872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78828" y="4882514"/>
            <a:ext cx="10132059" cy="213361"/>
          </a:xfrm>
          <a:prstGeom prst="rect">
            <a:avLst/>
          </a:prstGeom>
          <a:solidFill>
            <a:srgbClr val="3B6F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F8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8828" y="5095875"/>
            <a:ext cx="10132059" cy="426721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5679" y="1076961"/>
            <a:ext cx="9753282" cy="32918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9742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147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9735" y="708501"/>
            <a:ext cx="9345168" cy="5166360"/>
          </a:xfrm>
          <a:prstGeom prst="rect">
            <a:avLst/>
          </a:prstGeom>
          <a:solidFill>
            <a:srgbClr val="C25D4C"/>
          </a:solidFill>
          <a:ln w="101600" cmpd="sng">
            <a:solidFill>
              <a:srgbClr val="D5967D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0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ntent">
    <p:bg>
      <p:bgPr>
        <a:solidFill>
          <a:srgbClr val="D9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117759" y="414338"/>
            <a:ext cx="9469120" cy="5732462"/>
            <a:chOff x="683578" y="414338"/>
            <a:chExt cx="10289222" cy="5732462"/>
          </a:xfrm>
        </p:grpSpPr>
        <p:sp>
          <p:nvSpPr>
            <p:cNvPr id="4" name="Rectangle 3"/>
            <p:cNvSpPr/>
            <p:nvPr userDrawn="1"/>
          </p:nvSpPr>
          <p:spPr>
            <a:xfrm>
              <a:off x="683578" y="414338"/>
              <a:ext cx="10289222" cy="5732462"/>
            </a:xfrm>
            <a:prstGeom prst="rect">
              <a:avLst/>
            </a:prstGeom>
            <a:solidFill>
              <a:srgbClr val="3B6F8F"/>
            </a:solidFill>
            <a:ln w="101600">
              <a:solidFill>
                <a:srgbClr val="C25D4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923529" y="617141"/>
              <a:ext cx="9809321" cy="5326857"/>
            </a:xfrm>
            <a:prstGeom prst="rect">
              <a:avLst/>
            </a:prstGeom>
            <a:solidFill>
              <a:srgbClr val="E5BDAD"/>
            </a:solidFill>
            <a:ln w="101600">
              <a:solidFill>
                <a:srgbClr val="C25D4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4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D5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C26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E5BDAD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65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-Content">
    <p:bg>
      <p:bgPr>
        <a:solidFill>
          <a:srgbClr val="D9A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3520" y="1264760"/>
            <a:ext cx="12131040" cy="3959352"/>
          </a:xfrm>
          <a:prstGeom prst="rect">
            <a:avLst/>
          </a:prstGeom>
          <a:solidFill>
            <a:srgbClr val="D9D9D9"/>
          </a:solidFill>
          <a:ln w="1270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3B6F8F"/>
          </a:solidFill>
          <a:ln w="127000">
            <a:solidFill>
              <a:srgbClr val="C25D4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C25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7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3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4" r:id="rId2"/>
    <p:sldLayoutId id="2147483698" r:id="rId3"/>
    <p:sldLayoutId id="2147483685" r:id="rId4"/>
    <p:sldLayoutId id="2147483727" r:id="rId5"/>
    <p:sldLayoutId id="2147483734" r:id="rId6"/>
    <p:sldLayoutId id="2147483708" r:id="rId7"/>
    <p:sldLayoutId id="2147483699" r:id="rId8"/>
    <p:sldLayoutId id="2147483810" r:id="rId9"/>
    <p:sldLayoutId id="2147483738" r:id="rId10"/>
    <p:sldLayoutId id="2147483712" r:id="rId11"/>
    <p:sldLayoutId id="2147483714" r:id="rId12"/>
    <p:sldLayoutId id="2147483713" r:id="rId13"/>
    <p:sldLayoutId id="2147483741" r:id="rId14"/>
    <p:sldLayoutId id="2147483683" r:id="rId15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Tx/>
        <a:buNone/>
        <a:defRPr sz="4000" b="1" kern="1200">
          <a:solidFill>
            <a:srgbClr val="C25D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b="1" kern="1200">
          <a:solidFill>
            <a:srgbClr val="C25D4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b="1" kern="1200">
          <a:solidFill>
            <a:srgbClr val="C25D4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b="1" kern="1200">
          <a:solidFill>
            <a:srgbClr val="C25D4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b="1" kern="1200">
          <a:solidFill>
            <a:srgbClr val="C25D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Written Languages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Regions–The Locations of 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Culture regions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</a:t>
            </a:r>
            <a:r>
              <a:rPr lang="en-US" sz="3600" b="1" dirty="0" err="1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Subregions</a:t>
            </a:r>
            <a:endParaRPr lang="en-US" sz="3600" b="1" dirty="0" smtClean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e\Desktop\Netherlands\20180924_095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86"/>
            <a:ext cx="11704638" cy="56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111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Some cultural institutions, rather than glorifying God, glorify either the group or the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Institutions–The Transmission of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Family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Nuclear family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Extended family</a:t>
            </a:r>
          </a:p>
        </p:txBody>
      </p:sp>
    </p:spTree>
    <p:extLst>
      <p:ext uri="{BB962C8B-B14F-4D97-AF65-F5344CB8AC3E}">
        <p14:creationId xmlns:p14="http://schemas.microsoft.com/office/powerpoint/2010/main" val="372985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 Religion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Some people do not distinguish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between their religion and their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Guides all other expressions of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culture</a:t>
            </a:r>
          </a:p>
        </p:txBody>
      </p:sp>
    </p:spTree>
    <p:extLst>
      <p:ext uri="{BB962C8B-B14F-4D97-AF65-F5344CB8AC3E}">
        <p14:creationId xmlns:p14="http://schemas.microsoft.com/office/powerpoint/2010/main" val="314062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093" y="1371600"/>
            <a:ext cx="63754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C536B"/>
                </a:solidFill>
              </a:rPr>
              <a:t>c. Top three world religions</a:t>
            </a:r>
          </a:p>
          <a:p>
            <a:r>
              <a:rPr lang="en-US" sz="3600" b="1" dirty="0">
                <a:solidFill>
                  <a:srgbClr val="2C536B"/>
                </a:solidFill>
              </a:rPr>
              <a:t>	</a:t>
            </a:r>
            <a:endParaRPr lang="en-US" sz="3600" b="1" dirty="0" smtClean="0">
              <a:solidFill>
                <a:srgbClr val="2C536B"/>
              </a:solidFill>
            </a:endParaRPr>
          </a:p>
          <a:p>
            <a:r>
              <a:rPr lang="en-US" sz="3600" b="1" dirty="0">
                <a:solidFill>
                  <a:srgbClr val="2C536B"/>
                </a:solidFill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</a:rPr>
              <a:t>1. Christianity</a:t>
            </a:r>
          </a:p>
          <a:p>
            <a:endParaRPr lang="en-US" sz="3600" b="1" dirty="0">
              <a:solidFill>
                <a:srgbClr val="2C536B"/>
              </a:solidFill>
            </a:endParaRPr>
          </a:p>
          <a:p>
            <a:r>
              <a:rPr lang="en-US" sz="3600" b="1" dirty="0" smtClean="0">
                <a:solidFill>
                  <a:srgbClr val="2C536B"/>
                </a:solidFill>
              </a:rPr>
              <a:t>	2. Islam</a:t>
            </a:r>
          </a:p>
          <a:p>
            <a:r>
              <a:rPr lang="en-US" sz="3600" b="1" dirty="0">
                <a:solidFill>
                  <a:srgbClr val="2C536B"/>
                </a:solidFill>
              </a:rPr>
              <a:t>	</a:t>
            </a:r>
          </a:p>
          <a:p>
            <a:r>
              <a:rPr lang="en-US" sz="3600" b="1" dirty="0" smtClean="0">
                <a:solidFill>
                  <a:srgbClr val="2C536B"/>
                </a:solidFill>
              </a:rPr>
              <a:t>	3. Hinduism</a:t>
            </a:r>
          </a:p>
          <a:p>
            <a:r>
              <a:rPr lang="en-US" sz="3600" b="1" dirty="0">
                <a:solidFill>
                  <a:srgbClr val="2C536B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9319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Biblical Christianity alone offers satisfying and consistent answers to mankind’s most troubling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large group of people with a common history and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8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is a “nation” different from a country, state, or tribe?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8828"/>
            <a:ext cx="1069863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 The Nation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Nation-state- has own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Empire- nations ruling other nations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Political maps- shows boundaries of 						nations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Civil wars- a war with-in a country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  International wars- wars with other     countries</a:t>
            </a:r>
          </a:p>
        </p:txBody>
      </p:sp>
    </p:spTree>
    <p:extLst>
      <p:ext uri="{BB962C8B-B14F-4D97-AF65-F5344CB8AC3E}">
        <p14:creationId xmlns:p14="http://schemas.microsoft.com/office/powerpoint/2010/main" val="41815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Culture: The Ways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342" y="1519084"/>
            <a:ext cx="964398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rgbClr val="2C536B"/>
                </a:solidFill>
              </a:rPr>
              <a:t>Political boundaries</a:t>
            </a:r>
          </a:p>
          <a:p>
            <a:endParaRPr lang="en-US" sz="2800" b="1" dirty="0">
              <a:solidFill>
                <a:srgbClr val="2C536B"/>
              </a:solidFill>
            </a:endParaRPr>
          </a:p>
          <a:p>
            <a:r>
              <a:rPr lang="en-US" sz="2800" b="1" dirty="0" smtClean="0">
                <a:solidFill>
                  <a:srgbClr val="2C536B"/>
                </a:solidFill>
              </a:rPr>
              <a:t>	Natural boundaries- rivers, mountains, etc.</a:t>
            </a:r>
            <a:endParaRPr lang="en-US" sz="2800" b="1" dirty="0">
              <a:solidFill>
                <a:srgbClr val="2C536B"/>
              </a:solidFill>
            </a:endParaRPr>
          </a:p>
          <a:p>
            <a:endParaRPr lang="en-US" sz="2800" b="1" dirty="0">
              <a:solidFill>
                <a:srgbClr val="2C536B"/>
              </a:solidFill>
            </a:endParaRPr>
          </a:p>
          <a:p>
            <a:r>
              <a:rPr lang="en-US" sz="2800" b="1" dirty="0" smtClean="0">
                <a:solidFill>
                  <a:srgbClr val="2C536B"/>
                </a:solidFill>
              </a:rPr>
              <a:t>	Geometric boundaries- Connect geographic points </a:t>
            </a:r>
          </a:p>
          <a:p>
            <a:r>
              <a:rPr lang="en-US" sz="2800" b="1" dirty="0">
                <a:solidFill>
                  <a:srgbClr val="2C536B"/>
                </a:solidFill>
              </a:rPr>
              <a:t>	</a:t>
            </a:r>
            <a:r>
              <a:rPr lang="en-US" sz="2800" b="1" dirty="0" smtClean="0">
                <a:solidFill>
                  <a:srgbClr val="2C536B"/>
                </a:solidFill>
              </a:rPr>
              <a:t>or follow lines of longitude or latitude</a:t>
            </a:r>
            <a:endParaRPr lang="en-US" sz="2800" b="1" dirty="0">
              <a:solidFill>
                <a:srgbClr val="2C5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4.  Mass media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Cultural convergence- a growing similarity between cultures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Undermining of traditional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institutions</a:t>
            </a:r>
          </a:p>
        </p:txBody>
      </p:sp>
    </p:spTree>
    <p:extLst>
      <p:ext uri="{BB962C8B-B14F-4D97-AF65-F5344CB8AC3E}">
        <p14:creationId xmlns:p14="http://schemas.microsoft.com/office/powerpoint/2010/main" val="1497569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Demography: The Statistics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study of human populations and their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2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vital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official records of births, marriages, divorces, and deaths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3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Demography: The Statistics of Society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Vital Statistics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Natural Increase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Crude birthrate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Crude death rate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Rate of natural increase</a:t>
            </a:r>
          </a:p>
        </p:txBody>
      </p:sp>
    </p:spTree>
    <p:extLst>
      <p:ext uri="{BB962C8B-B14F-4D97-AF65-F5344CB8AC3E}">
        <p14:creationId xmlns:p14="http://schemas.microsoft.com/office/powerpoint/2010/main" val="317024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Life Expectancy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Historical changes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Infant mortality</a:t>
            </a:r>
          </a:p>
        </p:txBody>
      </p:sp>
    </p:spTree>
    <p:extLst>
      <p:ext uri="{BB962C8B-B14F-4D97-AF65-F5344CB8AC3E}">
        <p14:creationId xmlns:p14="http://schemas.microsoft.com/office/powerpoint/2010/main" val="746998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Community Statistics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Urbanization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Urban areas and rural areas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Growth of urban areas at the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expense of rural areas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Suburbs</a:t>
            </a:r>
          </a:p>
        </p:txBody>
      </p:sp>
    </p:spTree>
    <p:extLst>
      <p:ext uri="{BB962C8B-B14F-4D97-AF65-F5344CB8AC3E}">
        <p14:creationId xmlns:p14="http://schemas.microsoft.com/office/powerpoint/2010/main" val="1828950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Population Density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Average number of people who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live on each square mile (or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kilometer) of land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Arable land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Physiological density</a:t>
            </a:r>
          </a:p>
        </p:txBody>
      </p:sp>
    </p:spTree>
    <p:extLst>
      <p:ext uri="{BB962C8B-B14F-4D97-AF65-F5344CB8AC3E}">
        <p14:creationId xmlns:p14="http://schemas.microsoft.com/office/powerpoint/2010/main" val="3606981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Politics: The Governance of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9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group of people who share common characteristics, relationships, institutions,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9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Politics: The Governance of Society</a:t>
            </a:r>
            <a:endParaRPr lang="en-US" sz="3600" dirty="0" smtClean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Duties of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Basic responsibility: preserve order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and protect its citizens by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promoting good and punishing evil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Justice</a:t>
            </a:r>
          </a:p>
        </p:txBody>
      </p:sp>
    </p:spTree>
    <p:extLst>
      <p:ext uri="{BB962C8B-B14F-4D97-AF65-F5344CB8AC3E}">
        <p14:creationId xmlns:p14="http://schemas.microsoft.com/office/powerpoint/2010/main" val="4013577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Defense</a:t>
            </a:r>
          </a:p>
        </p:txBody>
      </p:sp>
    </p:spTree>
    <p:extLst>
      <p:ext uri="{BB962C8B-B14F-4D97-AF65-F5344CB8AC3E}">
        <p14:creationId xmlns:p14="http://schemas.microsoft.com/office/powerpoint/2010/main" val="1496834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anarchy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condition in which no form of governing authority exists and people are doing whatever they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22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Types of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Authoritarian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Absolute monarch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Dictatorship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Totalitarian government</a:t>
            </a:r>
          </a:p>
        </p:txBody>
      </p:sp>
    </p:spTree>
    <p:extLst>
      <p:ext uri="{BB962C8B-B14F-4D97-AF65-F5344CB8AC3E}">
        <p14:creationId xmlns:p14="http://schemas.microsoft.com/office/powerpoint/2010/main" val="3841470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Elected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Direct (pure) democracy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Indirect (representative)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democracy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Constitutional monarchy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Republic</a:t>
            </a:r>
          </a:p>
        </p:txBody>
      </p:sp>
    </p:spTree>
    <p:extLst>
      <p:ext uri="{BB962C8B-B14F-4D97-AF65-F5344CB8AC3E}">
        <p14:creationId xmlns:p14="http://schemas.microsoft.com/office/powerpoint/2010/main" val="3486681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set of principles that guides a government’s international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7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Relations Among Governments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The threat of war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Active troop strength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Annual defense spending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Sphere of influence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National interests</a:t>
            </a:r>
          </a:p>
        </p:txBody>
      </p:sp>
    </p:spTree>
    <p:extLst>
      <p:ext uri="{BB962C8B-B14F-4D97-AF65-F5344CB8AC3E}">
        <p14:creationId xmlns:p14="http://schemas.microsoft.com/office/powerpoint/2010/main" val="310407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Concerns of U.S. Foreign Policy</a:t>
            </a:r>
          </a:p>
          <a:p>
            <a:pPr marL="742950" indent="-742950">
              <a:buAutoNum type="arabicPeriod"/>
            </a:pPr>
            <a:r>
              <a:rPr lang="en-US" dirty="0" smtClean="0"/>
              <a:t>Seven leading world powers</a:t>
            </a:r>
          </a:p>
          <a:p>
            <a:pPr marL="742950" indent="-742950">
              <a:buAutoNum type="arabicPeriod"/>
            </a:pPr>
            <a:r>
              <a:rPr lang="en-US" dirty="0" smtClean="0"/>
              <a:t>Militarized states</a:t>
            </a:r>
          </a:p>
          <a:p>
            <a:pPr marL="742950" indent="-742950">
              <a:buAutoNum type="arabicPeriod"/>
            </a:pPr>
            <a:r>
              <a:rPr lang="en-US" dirty="0" smtClean="0"/>
              <a:t>Rogue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43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diplomacy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art of negotiating agreements between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7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Negotiating Peace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Peace treaties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Military alliances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NATO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United Nations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*Security Council</a:t>
            </a:r>
          </a:p>
        </p:txBody>
      </p:sp>
    </p:spTree>
    <p:extLst>
      <p:ext uri="{BB962C8B-B14F-4D97-AF65-F5344CB8AC3E}">
        <p14:creationId xmlns:p14="http://schemas.microsoft.com/office/powerpoint/2010/main" val="2243186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society’s total way of life, including all of its traditions and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5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  Self-determination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f.  Territorial integrity</a:t>
            </a:r>
          </a:p>
        </p:txBody>
      </p:sp>
    </p:spTree>
    <p:extLst>
      <p:ext uri="{BB962C8B-B14F-4D97-AF65-F5344CB8AC3E}">
        <p14:creationId xmlns:p14="http://schemas.microsoft.com/office/powerpoint/2010/main" val="3789195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customs or usages that society passes down from one generation to the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7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formal organizations by which society transmits traditions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7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Culture: The Ways of Society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Language–The Foundation of 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*God’s response at Babel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Spoken Languages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Dialects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Language families</a:t>
            </a:r>
          </a:p>
        </p:txBody>
      </p:sp>
    </p:spTree>
    <p:extLst>
      <p:ext uri="{BB962C8B-B14F-4D97-AF65-F5344CB8AC3E}">
        <p14:creationId xmlns:p14="http://schemas.microsoft.com/office/powerpoint/2010/main" val="1513620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97917" cy="801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708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50384" cy="725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862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ltural Geography - Re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</TotalTime>
  <Words>244</Words>
  <Application>Microsoft Office PowerPoint</Application>
  <PresentationFormat>Custom</PresentationFormat>
  <Paragraphs>118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Lucida Sans Unicode</vt:lpstr>
      <vt:lpstr>Tahoma</vt:lpstr>
      <vt:lpstr>Cultural Geography -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242</cp:revision>
  <cp:lastPrinted>2014-12-05T22:10:05Z</cp:lastPrinted>
  <dcterms:created xsi:type="dcterms:W3CDTF">2014-08-26T13:56:24Z</dcterms:created>
  <dcterms:modified xsi:type="dcterms:W3CDTF">2021-09-30T16:02:06Z</dcterms:modified>
</cp:coreProperties>
</file>