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04" r:id="rId3"/>
    <p:sldId id="291" r:id="rId4"/>
    <p:sldId id="306" r:id="rId5"/>
    <p:sldId id="308" r:id="rId6"/>
    <p:sldId id="307" r:id="rId7"/>
    <p:sldId id="336" r:id="rId8"/>
    <p:sldId id="331" r:id="rId9"/>
    <p:sldId id="309" r:id="rId10"/>
    <p:sldId id="310" r:id="rId11"/>
    <p:sldId id="311" r:id="rId12"/>
    <p:sldId id="312" r:id="rId13"/>
    <p:sldId id="313" r:id="rId14"/>
    <p:sldId id="332" r:id="rId15"/>
    <p:sldId id="315" r:id="rId16"/>
    <p:sldId id="314" r:id="rId17"/>
    <p:sldId id="316" r:id="rId18"/>
    <p:sldId id="335" r:id="rId19"/>
    <p:sldId id="318" r:id="rId20"/>
    <p:sldId id="317" r:id="rId21"/>
    <p:sldId id="319" r:id="rId22"/>
    <p:sldId id="339" r:id="rId23"/>
    <p:sldId id="320" r:id="rId24"/>
    <p:sldId id="321" r:id="rId25"/>
    <p:sldId id="322" r:id="rId26"/>
    <p:sldId id="333" r:id="rId27"/>
    <p:sldId id="323" r:id="rId28"/>
    <p:sldId id="324" r:id="rId29"/>
    <p:sldId id="337" r:id="rId30"/>
    <p:sldId id="326" r:id="rId31"/>
    <p:sldId id="327" r:id="rId32"/>
    <p:sldId id="334" r:id="rId33"/>
    <p:sldId id="328" r:id="rId34"/>
    <p:sldId id="329" r:id="rId35"/>
    <p:sldId id="330" r:id="rId36"/>
    <p:sldId id="338" r:id="rId37"/>
  </p:sldIdLst>
  <p:sldSz cx="11704638" cy="658336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10">
          <p15:clr>
            <a:srgbClr val="A4A3A4"/>
          </p15:clr>
        </p15:guide>
        <p15:guide id="2" orient="horz" pos="202">
          <p15:clr>
            <a:srgbClr val="A4A3A4"/>
          </p15:clr>
        </p15:guide>
        <p15:guide id="3" orient="horz" pos="560">
          <p15:clr>
            <a:srgbClr val="A4A3A4"/>
          </p15:clr>
        </p15:guide>
        <p15:guide id="4" orient="horz" pos="2071">
          <p15:clr>
            <a:srgbClr val="A4A3A4"/>
          </p15:clr>
        </p15:guide>
        <p15:guide id="5" orient="horz" pos="3083">
          <p15:clr>
            <a:srgbClr val="A4A3A4"/>
          </p15:clr>
        </p15:guide>
        <p15:guide id="6" orient="horz" pos="3946">
          <p15:clr>
            <a:srgbClr val="A4A3A4"/>
          </p15:clr>
        </p15:guide>
        <p15:guide id="7" pos="6830">
          <p15:clr>
            <a:srgbClr val="A4A3A4"/>
          </p15:clr>
        </p15:guide>
        <p15:guide id="8" pos="373">
          <p15:clr>
            <a:srgbClr val="A4A3A4"/>
          </p15:clr>
        </p15:guide>
        <p15:guide id="9" pos="3687">
          <p15:clr>
            <a:srgbClr val="A4A3A4"/>
          </p15:clr>
        </p15:guide>
        <p15:guide id="10" pos="15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02E"/>
    <a:srgbClr val="D9D9D9"/>
    <a:srgbClr val="D8D8D8"/>
    <a:srgbClr val="C25D4C"/>
    <a:srgbClr val="709A66"/>
    <a:srgbClr val="AAC4A4"/>
    <a:srgbClr val="466C3E"/>
    <a:srgbClr val="3B6F8F"/>
    <a:srgbClr val="D9A18B"/>
    <a:srgbClr val="E5B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182" autoAdjust="0"/>
    <p:restoredTop sz="94643" autoAdjust="0"/>
  </p:normalViewPr>
  <p:slideViewPr>
    <p:cSldViewPr snapToGrid="0" snapToObjects="1" showGuides="1">
      <p:cViewPr varScale="1">
        <p:scale>
          <a:sx n="65" d="100"/>
          <a:sy n="65" d="100"/>
        </p:scale>
        <p:origin x="72" y="222"/>
      </p:cViewPr>
      <p:guideLst>
        <p:guide orient="horz" pos="3210"/>
        <p:guide orient="horz" pos="202"/>
        <p:guide orient="horz" pos="560"/>
        <p:guide orient="horz" pos="2071"/>
        <p:guide orient="horz" pos="3083"/>
        <p:guide orient="horz" pos="3946"/>
        <p:guide pos="6830"/>
        <p:guide pos="373"/>
        <p:guide pos="3687"/>
        <p:guide pos="15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2406" y="-10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Cultural Geography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3A10-87E7-EA4F-8733-7189117BCB28}" type="datetime1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14651-21F3-B043-8A28-2E627EE8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5910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Cultural Geography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CF7F8-70F7-4041-9EF4-8F8C2772ADED}" type="datetime1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40B93-351D-9B41-8316-AA803CD60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931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01" b="2"/>
          <a:stretch/>
        </p:blipFill>
        <p:spPr>
          <a:xfrm>
            <a:off x="-19743" y="1"/>
            <a:ext cx="11745712" cy="7304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259" y="387919"/>
            <a:ext cx="14069156" cy="297504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410960" y="4988560"/>
            <a:ext cx="4561840" cy="650240"/>
          </a:xfrm>
          <a:prstGeom prst="rect">
            <a:avLst/>
          </a:prstGeom>
          <a:solidFill>
            <a:srgbClr val="CBE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456680" y="4952292"/>
            <a:ext cx="4470400" cy="707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6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n-US" sz="4000" b="1" baseline="0" dirty="0" smtClean="0">
                <a:solidFill>
                  <a:srgbClr val="0086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US" sz="4000" b="1" dirty="0">
              <a:solidFill>
                <a:srgbClr val="0086B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85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Content">
    <p:bg>
      <p:bgPr>
        <a:solidFill>
          <a:srgbClr val="AAC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-203041" y="1001713"/>
            <a:ext cx="12110720" cy="0"/>
          </a:xfrm>
          <a:prstGeom prst="line">
            <a:avLst/>
          </a:prstGeom>
          <a:ln w="152400">
            <a:solidFill>
              <a:srgbClr val="466C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-203041" y="5575300"/>
            <a:ext cx="12110720" cy="0"/>
          </a:xfrm>
          <a:prstGeom prst="line">
            <a:avLst/>
          </a:prstGeom>
          <a:ln w="152400">
            <a:solidFill>
              <a:srgbClr val="466C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-202247" y="696913"/>
            <a:ext cx="12110720" cy="0"/>
          </a:xfrm>
          <a:prstGeom prst="line">
            <a:avLst/>
          </a:prstGeom>
          <a:ln w="254000">
            <a:solidFill>
              <a:srgbClr val="C25D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-201453" y="5888673"/>
            <a:ext cx="12110720" cy="0"/>
          </a:xfrm>
          <a:prstGeom prst="line">
            <a:avLst/>
          </a:prstGeom>
          <a:ln w="254000">
            <a:solidFill>
              <a:srgbClr val="C25D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267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Blank">
    <p:bg>
      <p:bgPr>
        <a:solidFill>
          <a:srgbClr val="AAC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342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Blank">
    <p:bg>
      <p:bgPr>
        <a:solidFill>
          <a:srgbClr val="709A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677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lank">
    <p:bg>
      <p:bgPr>
        <a:solidFill>
          <a:srgbClr val="466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895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475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Core">
    <p:bg>
      <p:bgPr>
        <a:solidFill>
          <a:srgbClr val="AAC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2081" y="1686308"/>
            <a:ext cx="11988800" cy="2916936"/>
          </a:xfrm>
          <a:prstGeom prst="rect">
            <a:avLst/>
          </a:prstGeom>
          <a:solidFill>
            <a:srgbClr val="466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350361" y="2089533"/>
            <a:ext cx="12405360" cy="2130552"/>
          </a:xfrm>
          <a:prstGeom prst="rect">
            <a:avLst/>
          </a:prstGeom>
          <a:solidFill>
            <a:srgbClr val="709A66"/>
          </a:solidFill>
          <a:ln w="101600">
            <a:solidFill>
              <a:srgbClr val="C25D4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27761" y="2347829"/>
            <a:ext cx="9449117" cy="1682496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540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1798503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Country">
    <p:bg>
      <p:bgPr>
        <a:solidFill>
          <a:srgbClr val="AAC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98990" y="-213519"/>
            <a:ext cx="844390" cy="7122001"/>
          </a:xfrm>
          <a:prstGeom prst="rect">
            <a:avLst/>
          </a:prstGeom>
          <a:solidFill>
            <a:srgbClr val="C25D4C"/>
          </a:solidFill>
          <a:ln w="381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16200000">
            <a:off x="-1881981" y="2362200"/>
            <a:ext cx="7010400" cy="1858962"/>
          </a:xfrm>
          <a:prstGeom prst="rect">
            <a:avLst/>
          </a:prstGeom>
          <a:solidFill>
            <a:srgbClr val="466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493809" y="-325080"/>
            <a:ext cx="58892" cy="7122001"/>
          </a:xfrm>
          <a:prstGeom prst="rect">
            <a:avLst/>
          </a:prstGeom>
          <a:solidFill>
            <a:srgbClr val="422F1E"/>
          </a:solidFill>
          <a:ln w="38100">
            <a:solidFill>
              <a:srgbClr val="141414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-1751329" y="2881312"/>
            <a:ext cx="6004877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6600" b="1" i="1" spc="420" baseline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COUNTRY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242011" y="2834481"/>
            <a:ext cx="5096669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Capital</a:t>
            </a:r>
          </a:p>
        </p:txBody>
      </p:sp>
    </p:spTree>
    <p:extLst>
      <p:ext uri="{BB962C8B-B14F-4D97-AF65-F5344CB8AC3E}">
        <p14:creationId xmlns:p14="http://schemas.microsoft.com/office/powerpoint/2010/main" val="4123988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49225" y="1686308"/>
            <a:ext cx="11988800" cy="2505456"/>
          </a:xfrm>
          <a:prstGeom prst="rect">
            <a:avLst/>
          </a:prstGeom>
          <a:solidFill>
            <a:srgbClr val="466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27761" y="2022159"/>
            <a:ext cx="9449117" cy="185236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664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Text">
    <p:bg>
      <p:bgPr>
        <a:solidFill>
          <a:srgbClr val="466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78828" y="889954"/>
            <a:ext cx="10132059" cy="3678872"/>
          </a:xfrm>
          <a:prstGeom prst="rect">
            <a:avLst/>
          </a:prstGeom>
          <a:solidFill>
            <a:srgbClr val="AAC4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78828" y="4882514"/>
            <a:ext cx="10132059" cy="213361"/>
          </a:xfrm>
          <a:prstGeom prst="rect">
            <a:avLst/>
          </a:prstGeom>
          <a:solidFill>
            <a:srgbClr val="C25D4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6F8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78828" y="5095875"/>
            <a:ext cx="10132059" cy="426721"/>
          </a:xfrm>
          <a:prstGeom prst="rect">
            <a:avLst/>
          </a:prstGeom>
          <a:solidFill>
            <a:srgbClr val="AAC4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5679" y="1076961"/>
            <a:ext cx="9753282" cy="329184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021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5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79735" y="708501"/>
            <a:ext cx="9345168" cy="5166360"/>
          </a:xfrm>
          <a:prstGeom prst="rect">
            <a:avLst/>
          </a:prstGeom>
          <a:solidFill>
            <a:srgbClr val="466C3E"/>
          </a:solidFill>
          <a:ln w="101600" cmpd="sng">
            <a:solidFill>
              <a:srgbClr val="C25D4C"/>
            </a:solidFill>
          </a:ln>
        </p:spPr>
        <p:txBody>
          <a:bodyPr vert="horz" lIns="457200" tIns="91440" rIns="457200" bIns="45720" rtlCol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1200"/>
              </a:spcBef>
              <a:buFontTx/>
              <a:buNone/>
            </a:pPr>
            <a:endParaRPr lang="en-US" sz="4000">
              <a:solidFill>
                <a:srgbClr val="107836"/>
              </a:solidFill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03680" y="1056958"/>
            <a:ext cx="8697278" cy="446134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411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Content">
    <p:bg>
      <p:bgPr>
        <a:solidFill>
          <a:srgbClr val="709A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117759" y="425450"/>
            <a:ext cx="9469120" cy="5732462"/>
            <a:chOff x="1138239" y="449541"/>
            <a:chExt cx="9469120" cy="5732462"/>
          </a:xfrm>
        </p:grpSpPr>
        <p:sp>
          <p:nvSpPr>
            <p:cNvPr id="8" name="Rectangle 7"/>
            <p:cNvSpPr/>
            <p:nvPr userDrawn="1"/>
          </p:nvSpPr>
          <p:spPr>
            <a:xfrm>
              <a:off x="1138239" y="449541"/>
              <a:ext cx="9469120" cy="5732462"/>
            </a:xfrm>
            <a:prstGeom prst="rect">
              <a:avLst/>
            </a:prstGeom>
            <a:solidFill>
              <a:srgbClr val="C25D4C"/>
            </a:solidFill>
            <a:ln w="101600">
              <a:solidFill>
                <a:srgbClr val="466C3E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1359065" y="652344"/>
              <a:ext cx="9027469" cy="5326857"/>
            </a:xfrm>
            <a:prstGeom prst="rect">
              <a:avLst/>
            </a:prstGeom>
            <a:solidFill>
              <a:srgbClr val="AAC4A4"/>
            </a:solidFill>
            <a:ln w="76200">
              <a:solidFill>
                <a:srgbClr val="466C3E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23879" y="944721"/>
            <a:ext cx="8056880" cy="4693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463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-Content">
    <p:bg>
      <p:bgPr>
        <a:solidFill>
          <a:srgbClr val="709A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04800" y="1107440"/>
            <a:ext cx="12273280" cy="4318000"/>
          </a:xfrm>
          <a:prstGeom prst="rect">
            <a:avLst/>
          </a:prstGeom>
          <a:solidFill>
            <a:srgbClr val="AAC4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11760" y="883920"/>
            <a:ext cx="11887200" cy="447040"/>
          </a:xfrm>
          <a:prstGeom prst="rect">
            <a:avLst/>
          </a:prstGeom>
          <a:solidFill>
            <a:srgbClr val="466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4763" y="1097280"/>
            <a:ext cx="11693207" cy="0"/>
          </a:xfrm>
          <a:prstGeom prst="line">
            <a:avLst/>
          </a:prstGeom>
          <a:ln w="228600" cap="rnd">
            <a:solidFill>
              <a:srgbClr val="AAC4A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80269" y="2011045"/>
            <a:ext cx="9945687" cy="2784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456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Content">
    <p:bg>
      <p:bgPr>
        <a:solidFill>
          <a:srgbClr val="709A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23520" y="1264760"/>
            <a:ext cx="12131040" cy="395935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0">
            <a:solidFill>
              <a:srgbClr val="466C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215833" y="934720"/>
            <a:ext cx="7274560" cy="1219200"/>
          </a:xfrm>
          <a:prstGeom prst="rect">
            <a:avLst/>
          </a:prstGeom>
          <a:solidFill>
            <a:srgbClr val="C25D4C"/>
          </a:solidFill>
          <a:ln w="127000">
            <a:solidFill>
              <a:srgbClr val="466C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76482" y="1134610"/>
            <a:ext cx="6751674" cy="914399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97439" y="2580005"/>
            <a:ext cx="9509760" cy="236413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6457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6111875"/>
            <a:ext cx="3016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13" y="6113463"/>
            <a:ext cx="3000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38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805" r:id="rId2"/>
    <p:sldLayoutId id="2147483725" r:id="rId3"/>
    <p:sldLayoutId id="2147483701" r:id="rId4"/>
    <p:sldLayoutId id="2147483728" r:id="rId5"/>
    <p:sldLayoutId id="2147483660" r:id="rId6"/>
    <p:sldLayoutId id="2147483730" r:id="rId7"/>
    <p:sldLayoutId id="2147483732" r:id="rId8"/>
    <p:sldLayoutId id="2147483737" r:id="rId9"/>
    <p:sldLayoutId id="2147483739" r:id="rId10"/>
    <p:sldLayoutId id="2147483702" r:id="rId11"/>
    <p:sldLayoutId id="2147483704" r:id="rId12"/>
    <p:sldLayoutId id="2147483722" r:id="rId13"/>
    <p:sldLayoutId id="2147483740" r:id="rId14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EBA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1200"/>
        </a:spcBef>
        <a:buFont typeface="Arial"/>
        <a:buNone/>
        <a:defRPr sz="4000" b="1" kern="1200">
          <a:solidFill>
            <a:srgbClr val="34502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–"/>
        <a:defRPr sz="3600" kern="1200">
          <a:solidFill>
            <a:srgbClr val="00934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•"/>
        <a:defRPr sz="3200" kern="1200">
          <a:solidFill>
            <a:srgbClr val="00934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–"/>
        <a:defRPr sz="2800" kern="1200">
          <a:solidFill>
            <a:srgbClr val="00934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»"/>
        <a:defRPr sz="2400" kern="1200">
          <a:solidFill>
            <a:srgbClr val="00934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732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Nova Scotia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French Acadians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Capital: Halifax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Bay of Fundy- highest tides in the 				world</a:t>
            </a:r>
          </a:p>
        </p:txBody>
      </p:sp>
    </p:spTree>
    <p:extLst>
      <p:ext uri="{BB962C8B-B14F-4D97-AF65-F5344CB8AC3E}">
        <p14:creationId xmlns:p14="http://schemas.microsoft.com/office/powerpoint/2010/main" val="4163333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New Brunswick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French Acadians: 40%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Many are of Loyalist ancestry</a:t>
            </a: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3. Capital- Fredericton</a:t>
            </a:r>
          </a:p>
        </p:txBody>
      </p:sp>
    </p:spTree>
    <p:extLst>
      <p:ext uri="{BB962C8B-B14F-4D97-AF65-F5344CB8AC3E}">
        <p14:creationId xmlns:p14="http://schemas.microsoft.com/office/powerpoint/2010/main" val="3028513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3394" y="884903"/>
            <a:ext cx="972524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Prince Edward Island- “Spud Island”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“Canada’s Million-Acre Farm”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Connected to mainland by a bridge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 Produce potatoes and beef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  Canada’s smallest province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5.    Capital- Charlottetown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6. 	Highest population density</a:t>
            </a:r>
          </a:p>
        </p:txBody>
      </p:sp>
    </p:spTree>
    <p:extLst>
      <p:ext uri="{BB962C8B-B14F-4D97-AF65-F5344CB8AC3E}">
        <p14:creationId xmlns:p14="http://schemas.microsoft.com/office/powerpoint/2010/main" val="3028513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II. The Central Provinces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04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16" y="457041"/>
            <a:ext cx="7122806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94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Canadian Shield covers most of eastern Canada. Mining is important there.</a:t>
            </a:r>
          </a:p>
          <a:p>
            <a:r>
              <a:rPr lang="en-US" dirty="0" smtClean="0"/>
              <a:t>Taigas are coniferous forests that are found in Canada’s </a:t>
            </a:r>
            <a:r>
              <a:rPr lang="en-US" dirty="0" err="1" smtClean="0"/>
              <a:t>subpolar</a:t>
            </a:r>
            <a:r>
              <a:rPr lang="en-US" dirty="0" smtClean="0"/>
              <a:t> climate.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51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 The Central Provinces</a:t>
            </a:r>
            <a:endParaRPr lang="en-US" sz="3600" dirty="0">
              <a:solidFill>
                <a:srgbClr val="34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Quebec- Canada’s largest province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History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Cultural “mosaic”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Sole official language: French</a:t>
            </a:r>
          </a:p>
        </p:txBody>
      </p:sp>
    </p:spTree>
    <p:extLst>
      <p:ext uri="{BB962C8B-B14F-4D97-AF65-F5344CB8AC3E}">
        <p14:creationId xmlns:p14="http://schemas.microsoft.com/office/powerpoint/2010/main" val="42856716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 Cities of the St. Lawrence Valley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Quebec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Montreal- Largest city in Canada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5.  Land’s End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6. Locks allow large ships to travel the 			St. Lawrence Seaway to the Great 				Lakes</a:t>
            </a:r>
          </a:p>
        </p:txBody>
      </p:sp>
    </p:spTree>
    <p:extLst>
      <p:ext uri="{BB962C8B-B14F-4D97-AF65-F5344CB8AC3E}">
        <p14:creationId xmlns:p14="http://schemas.microsoft.com/office/powerpoint/2010/main" val="3760661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224" y="0"/>
            <a:ext cx="25746740" cy="1121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591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Ontario is the most populous province of Canada.</a:t>
            </a:r>
          </a:p>
          <a:p>
            <a:r>
              <a:rPr lang="en-US" dirty="0" smtClean="0"/>
              <a:t>Its people have a strong British heritage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Means </a:t>
            </a:r>
            <a:r>
              <a:rPr lang="en-US" dirty="0"/>
              <a:t>s</a:t>
            </a:r>
            <a:r>
              <a:rPr lang="en-US" dirty="0" smtClean="0"/>
              <a:t>hining waters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13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8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16" y="457041"/>
            <a:ext cx="7122806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52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903" y="1017639"/>
            <a:ext cx="98137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Ontario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Northern Ontario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Canada’s Population Centers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Most people live between Lake </a:t>
            </a:r>
            <a:b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Huron and Lake Ontario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Toronto- largest metropolitan area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Capital of Ontario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158207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206" y="1402271"/>
            <a:ext cx="1030043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Ottawa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National capital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British North America Act (1867)- 					Formed the Canadian Confederation				</a:t>
            </a: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Dominion of Canada</a:t>
            </a:r>
          </a:p>
        </p:txBody>
      </p:sp>
    </p:spTree>
    <p:extLst>
      <p:ext uri="{BB962C8B-B14F-4D97-AF65-F5344CB8AC3E}">
        <p14:creationId xmlns:p14="http://schemas.microsoft.com/office/powerpoint/2010/main" val="1201022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Britain won the Seven Years’ War</a:t>
            </a:r>
          </a:p>
          <a:p>
            <a:r>
              <a:rPr lang="en-US" dirty="0" smtClean="0"/>
              <a:t>Thus taking over Canada from the French.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Canada has never had a civil war, but the union of its provinces has historically been fragile.</a:t>
            </a:r>
          </a:p>
          <a:p>
            <a:r>
              <a:rPr lang="en-US" dirty="0" smtClean="0"/>
              <a:t>Canada retains the British monarch as their head of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37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III. The Western Provinces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92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 smtClean="0"/>
              <a:t>The Trans-Canada Highway links the East and the West.</a:t>
            </a:r>
          </a:p>
          <a:p>
            <a:r>
              <a:rPr lang="en-US" sz="3600" dirty="0" smtClean="0"/>
              <a:t>The Central Plains and Rocky Mountains of the United States </a:t>
            </a:r>
            <a:br>
              <a:rPr lang="en-US" sz="3600" dirty="0" smtClean="0"/>
            </a:br>
            <a:r>
              <a:rPr lang="en-US" sz="3600" dirty="0" smtClean="0"/>
              <a:t>extend northward into Canada.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0621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87" y="-43963"/>
            <a:ext cx="8326480" cy="662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15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 The Western Provinces- breadbasket</a:t>
            </a:r>
            <a:endParaRPr lang="en-US" sz="3600" dirty="0">
              <a:solidFill>
                <a:srgbClr val="34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Manitoba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Winnipeg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Métis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Much of Manitoba is covered by the</a:t>
            </a:r>
            <a:b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Canadian Shield</a:t>
            </a:r>
          </a:p>
        </p:txBody>
      </p:sp>
    </p:spTree>
    <p:extLst>
      <p:ext uri="{BB962C8B-B14F-4D97-AF65-F5344CB8AC3E}">
        <p14:creationId xmlns:p14="http://schemas.microsoft.com/office/powerpoint/2010/main" val="30551098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Saskatchewan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Saskatchewan Plain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Leading wheat producer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Uranium and wilderness</a:t>
            </a:r>
          </a:p>
        </p:txBody>
      </p:sp>
    </p:spTree>
    <p:extLst>
      <p:ext uri="{BB962C8B-B14F-4D97-AF65-F5344CB8AC3E}">
        <p14:creationId xmlns:p14="http://schemas.microsoft.com/office/powerpoint/2010/main" val="1875460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7858" y="988142"/>
            <a:ext cx="792091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b="1" dirty="0" smtClean="0">
                <a:solidFill>
                  <a:srgbClr val="3450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Alberta- </a:t>
            </a:r>
          </a:p>
          <a:p>
            <a:r>
              <a:rPr lang="en-US" sz="32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1.Calgary- Gateway to the Canadian Rockies</a:t>
            </a:r>
          </a:p>
          <a:p>
            <a:endParaRPr lang="en-US" sz="3200" b="1" dirty="0" smtClean="0">
              <a:solidFill>
                <a:srgbClr val="34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2.Oil reserves That exceed that of Saudi Arabia</a:t>
            </a:r>
          </a:p>
          <a:p>
            <a:endParaRPr lang="en-US" sz="3200" b="1" dirty="0">
              <a:solidFill>
                <a:srgbClr val="34502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3.Calgary Stampede-Famous Rodeo</a:t>
            </a:r>
          </a:p>
          <a:p>
            <a:r>
              <a:rPr lang="en-US" sz="3200" b="1" dirty="0" smtClean="0">
                <a:solidFill>
                  <a:srgbClr val="3450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Capital - Edmonton</a:t>
            </a:r>
          </a:p>
        </p:txBody>
      </p:sp>
    </p:spTree>
    <p:extLst>
      <p:ext uri="{BB962C8B-B14F-4D97-AF65-F5344CB8AC3E}">
        <p14:creationId xmlns:p14="http://schemas.microsoft.com/office/powerpoint/2010/main" val="3794577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I. The Maritime Provinces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54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0373" y="1032387"/>
            <a:ext cx="9548265" cy="758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British Columbia- Capital is Victoria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Western Cordillera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Pacific Coast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Natural resources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Vancouver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 Insular Mountains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Biggest industry is tourism</a:t>
            </a:r>
          </a:p>
          <a:p>
            <a:pPr>
              <a:spcAft>
                <a:spcPts val="600"/>
              </a:spcAft>
            </a:pPr>
            <a:endParaRPr lang="en-US" sz="3600" b="1" dirty="0">
              <a:solidFill>
                <a:srgbClr val="34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3600" b="1" dirty="0" smtClean="0">
              <a:solidFill>
                <a:srgbClr val="34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3600" b="1" dirty="0">
              <a:solidFill>
                <a:srgbClr val="34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3600" b="1" dirty="0" smtClean="0">
              <a:solidFill>
                <a:srgbClr val="34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6043884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IV. The Canadian Territories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40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16" y="457041"/>
            <a:ext cx="7122806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30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Eskimos and Indians are the two </a:t>
            </a:r>
            <a:br>
              <a:rPr lang="en-US" dirty="0" smtClean="0"/>
            </a:br>
            <a:r>
              <a:rPr lang="en-US" dirty="0" smtClean="0"/>
              <a:t>native peoples of Canada.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48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 The Canadian Territories</a:t>
            </a:r>
            <a:endParaRPr lang="en-US" sz="3600" dirty="0">
              <a:solidFill>
                <a:srgbClr val="34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Yukon Territory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Mining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Alaska Highway</a:t>
            </a:r>
          </a:p>
        </p:txBody>
      </p:sp>
    </p:spTree>
    <p:extLst>
      <p:ext uri="{BB962C8B-B14F-4D97-AF65-F5344CB8AC3E}">
        <p14:creationId xmlns:p14="http://schemas.microsoft.com/office/powerpoint/2010/main" val="3890429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9367" y="929148"/>
            <a:ext cx="973393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Northwest Territories-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Mackenzie River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Archipelagos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The site of a diamond rush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Nunavut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Only 28 villages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Baffin Island- largest Island in the 				         archipelago</a:t>
            </a:r>
          </a:p>
        </p:txBody>
      </p:sp>
    </p:spTree>
    <p:extLst>
      <p:ext uri="{BB962C8B-B14F-4D97-AF65-F5344CB8AC3E}">
        <p14:creationId xmlns:p14="http://schemas.microsoft.com/office/powerpoint/2010/main" val="1800571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e\Documents\20191002_085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457" y="0"/>
            <a:ext cx="9239692" cy="65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00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Canada has the second-largest land area of any country in the world.</a:t>
            </a:r>
          </a:p>
          <a:p>
            <a:r>
              <a:rPr lang="en-US" dirty="0" smtClean="0"/>
              <a:t>Canada has much in common </a:t>
            </a:r>
            <a:br>
              <a:rPr lang="en-US" dirty="0" smtClean="0"/>
            </a:br>
            <a:r>
              <a:rPr lang="en-US" dirty="0" smtClean="0"/>
              <a:t>with the United States.</a:t>
            </a:r>
          </a:p>
          <a:p>
            <a:r>
              <a:rPr lang="en-US" dirty="0" smtClean="0"/>
              <a:t>Most live within 100 miles of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42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maritime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bordering the sea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46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 The Maritime Provinces</a:t>
            </a:r>
            <a:endParaRPr lang="en-US" sz="3600" dirty="0">
              <a:solidFill>
                <a:srgbClr val="34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Newfoundland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The Grand Banks- great fishing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Fishing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First European settlement</a:t>
            </a:r>
          </a:p>
        </p:txBody>
      </p:sp>
    </p:spTree>
    <p:extLst>
      <p:ext uri="{BB962C8B-B14F-4D97-AF65-F5344CB8AC3E}">
        <p14:creationId xmlns:p14="http://schemas.microsoft.com/office/powerpoint/2010/main" val="18639039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77" y="-1"/>
            <a:ext cx="9758091" cy="923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762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16" y="457041"/>
            <a:ext cx="7122806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15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Labrador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Cold but beautiful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Natural resources</a:t>
            </a:r>
          </a:p>
        </p:txBody>
      </p:sp>
    </p:spTree>
    <p:extLst>
      <p:ext uri="{BB962C8B-B14F-4D97-AF65-F5344CB8AC3E}">
        <p14:creationId xmlns:p14="http://schemas.microsoft.com/office/powerpoint/2010/main" val="111822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Cultural Geography - Gree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rgbClr val="0086BE"/>
            </a:solidFill>
            <a:effectLst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4618</TotalTime>
  <Words>205</Words>
  <Application>Microsoft Office PowerPoint</Application>
  <PresentationFormat>Custom</PresentationFormat>
  <Paragraphs>104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Lucida Sans Unicode</vt:lpstr>
      <vt:lpstr>Tahoma</vt:lpstr>
      <vt:lpstr>Cultural Geography - Green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Jafreder</dc:creator>
  <cp:lastModifiedBy>Sue</cp:lastModifiedBy>
  <cp:revision>226</cp:revision>
  <cp:lastPrinted>2014-12-05T22:10:05Z</cp:lastPrinted>
  <dcterms:created xsi:type="dcterms:W3CDTF">2014-08-26T13:56:24Z</dcterms:created>
  <dcterms:modified xsi:type="dcterms:W3CDTF">2021-10-21T14:25:21Z</dcterms:modified>
</cp:coreProperties>
</file>