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381" r:id="rId2"/>
    <p:sldId id="257" r:id="rId3"/>
    <p:sldId id="412" r:id="rId4"/>
    <p:sldId id="384" r:id="rId5"/>
    <p:sldId id="490" r:id="rId6"/>
    <p:sldId id="491" r:id="rId7"/>
    <p:sldId id="492" r:id="rId8"/>
    <p:sldId id="493" r:id="rId9"/>
    <p:sldId id="494" r:id="rId10"/>
    <p:sldId id="495" r:id="rId11"/>
    <p:sldId id="496" r:id="rId12"/>
    <p:sldId id="497" r:id="rId13"/>
    <p:sldId id="498" r:id="rId14"/>
    <p:sldId id="499" r:id="rId15"/>
    <p:sldId id="504" r:id="rId16"/>
    <p:sldId id="457" r:id="rId17"/>
    <p:sldId id="500" r:id="rId18"/>
    <p:sldId id="501" r:id="rId19"/>
    <p:sldId id="502" r:id="rId20"/>
    <p:sldId id="503" r:id="rId21"/>
    <p:sldId id="487" r:id="rId22"/>
    <p:sldId id="506" r:id="rId23"/>
    <p:sldId id="507" r:id="rId24"/>
    <p:sldId id="505" r:id="rId25"/>
    <p:sldId id="508" r:id="rId26"/>
    <p:sldId id="509" r:id="rId27"/>
    <p:sldId id="510" r:id="rId28"/>
    <p:sldId id="511" r:id="rId29"/>
    <p:sldId id="512" r:id="rId30"/>
    <p:sldId id="513" r:id="rId31"/>
    <p:sldId id="514" r:id="rId32"/>
    <p:sldId id="515" r:id="rId33"/>
    <p:sldId id="516" r:id="rId34"/>
    <p:sldId id="517" r:id="rId35"/>
    <p:sldId id="518" r:id="rId36"/>
    <p:sldId id="519" r:id="rId37"/>
    <p:sldId id="488" r:id="rId38"/>
    <p:sldId id="520" r:id="rId39"/>
    <p:sldId id="522" r:id="rId40"/>
    <p:sldId id="523" r:id="rId41"/>
    <p:sldId id="524" r:id="rId42"/>
    <p:sldId id="529" r:id="rId43"/>
    <p:sldId id="525" r:id="rId44"/>
    <p:sldId id="526" r:id="rId45"/>
    <p:sldId id="527" r:id="rId46"/>
    <p:sldId id="528" r:id="rId47"/>
    <p:sldId id="489" r:id="rId48"/>
    <p:sldId id="530" r:id="rId49"/>
    <p:sldId id="531" r:id="rId50"/>
    <p:sldId id="532" r:id="rId51"/>
    <p:sldId id="533" r:id="rId52"/>
    <p:sldId id="534" r:id="rId53"/>
    <p:sldId id="535" r:id="rId54"/>
    <p:sldId id="536" r:id="rId55"/>
    <p:sldId id="537" r:id="rId56"/>
    <p:sldId id="538" r:id="rId57"/>
    <p:sldId id="539" r:id="rId58"/>
    <p:sldId id="541" r:id="rId59"/>
    <p:sldId id="542" r:id="rId60"/>
    <p:sldId id="431" r:id="rId61"/>
    <p:sldId id="521"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093" autoAdjust="0"/>
  </p:normalViewPr>
  <p:slideViewPr>
    <p:cSldViewPr snapToGrid="0" showGuides="1">
      <p:cViewPr varScale="1">
        <p:scale>
          <a:sx n="65" d="100"/>
          <a:sy n="65" d="100"/>
        </p:scale>
        <p:origin x="936" y="78"/>
      </p:cViewPr>
      <p:guideLst>
        <p:guide orient="horz" pos="2160"/>
        <p:guide pos="3840"/>
      </p:guideLst>
    </p:cSldViewPr>
  </p:slideViewPr>
  <p:notesTextViewPr>
    <p:cViewPr>
      <p:scale>
        <a:sx n="3" d="2"/>
        <a:sy n="3" d="2"/>
      </p:scale>
      <p:origin x="0" y="0"/>
    </p:cViewPr>
  </p:notesTextViewPr>
  <p:sorterViewPr>
    <p:cViewPr>
      <p:scale>
        <a:sx n="130" d="100"/>
        <a:sy n="130" d="100"/>
      </p:scale>
      <p:origin x="0" y="-193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D361-21C8-4BD3-AF6B-59DDF399DE48}"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1813ED-CBFA-4A2E-96A0-87449CCE1C8B}" type="slidenum">
              <a:rPr lang="en-US" smtClean="0"/>
              <a:t>‹#›</a:t>
            </a:fld>
            <a:endParaRPr lang="en-US"/>
          </a:p>
        </p:txBody>
      </p:sp>
    </p:spTree>
    <p:extLst>
      <p:ext uri="{BB962C8B-B14F-4D97-AF65-F5344CB8AC3E}">
        <p14:creationId xmlns:p14="http://schemas.microsoft.com/office/powerpoint/2010/main" val="282965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John_Carroll_Gilbert_Stuart.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File:Witchcraft_at_Salem_Village.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loc.gov/pictures/resource/pga.0424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Meno_simonis.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https://pixabay.com/photos/st-peter-s-church-interior-3946433/;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5</a:t>
            </a:fld>
            <a:endParaRPr lang="en-US"/>
          </a:p>
        </p:txBody>
      </p:sp>
    </p:spTree>
    <p:extLst>
      <p:ext uri="{BB962C8B-B14F-4D97-AF65-F5344CB8AC3E}">
        <p14:creationId xmlns:p14="http://schemas.microsoft.com/office/powerpoint/2010/main" val="240182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https://pixabay.com/photos/north-carolina-historic-956674/;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31</a:t>
            </a:fld>
            <a:endParaRPr lang="en-US"/>
          </a:p>
        </p:txBody>
      </p:sp>
    </p:spTree>
    <p:extLst>
      <p:ext uri="{BB962C8B-B14F-4D97-AF65-F5344CB8AC3E}">
        <p14:creationId xmlns:p14="http://schemas.microsoft.com/office/powerpoint/2010/main" val="4044346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https://commons.wikimedia.org/wiki/File:John_Carroll_Gilbert_Stuart.jpg</a:t>
            </a:r>
            <a:r>
              <a:rPr lang="en-US" dirty="0"/>
              <a:t>; </a:t>
            </a:r>
            <a:r>
              <a:rPr lang="en-US" sz="1200" b="0" i="0" u="none" strike="noStrike" kern="1200" dirty="0">
                <a:solidFill>
                  <a:schemeClr val="tx1"/>
                </a:solidFill>
                <a:effectLst/>
                <a:latin typeface="+mn-lt"/>
                <a:ea typeface="+mn-ea"/>
                <a:cs typeface="+mn-cs"/>
              </a:rPr>
              <a:t>Portrait of Archbishop John Carroll by Gilbert Stuart, ca. 1806/Wikimedia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32</a:t>
            </a:fld>
            <a:endParaRPr lang="en-US"/>
          </a:p>
        </p:txBody>
      </p:sp>
    </p:spTree>
    <p:extLst>
      <p:ext uri="{BB962C8B-B14F-4D97-AF65-F5344CB8AC3E}">
        <p14:creationId xmlns:p14="http://schemas.microsoft.com/office/powerpoint/2010/main" val="3039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/63; BJU Press Art</a:t>
            </a:r>
          </a:p>
        </p:txBody>
      </p:sp>
      <p:sp>
        <p:nvSpPr>
          <p:cNvPr id="4" name="Slide Number Placeholder 3"/>
          <p:cNvSpPr>
            <a:spLocks noGrp="1"/>
          </p:cNvSpPr>
          <p:nvPr>
            <p:ph type="sldNum" sz="quarter" idx="5"/>
          </p:nvPr>
        </p:nvSpPr>
        <p:spPr/>
        <p:txBody>
          <a:bodyPr/>
          <a:lstStyle/>
          <a:p>
            <a:fld id="{021813ED-CBFA-4A2E-96A0-87449CCE1C8B}" type="slidenum">
              <a:rPr lang="en-US" smtClean="0"/>
              <a:t>39</a:t>
            </a:fld>
            <a:endParaRPr lang="en-US"/>
          </a:p>
        </p:txBody>
      </p:sp>
    </p:spTree>
    <p:extLst>
      <p:ext uri="{BB962C8B-B14F-4D97-AF65-F5344CB8AC3E}">
        <p14:creationId xmlns:p14="http://schemas.microsoft.com/office/powerpoint/2010/main" val="478099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https://pixabay.com/photos/vermont-shelburne-building-93276/;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40</a:t>
            </a:fld>
            <a:endParaRPr lang="en-US"/>
          </a:p>
        </p:txBody>
      </p:sp>
    </p:spTree>
    <p:extLst>
      <p:ext uri="{BB962C8B-B14F-4D97-AF65-F5344CB8AC3E}">
        <p14:creationId xmlns:p14="http://schemas.microsoft.com/office/powerpoint/2010/main" val="1820040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/65r; </a:t>
            </a:r>
            <a:r>
              <a:rPr lang="en-US" sz="1200" kern="1200" dirty="0">
                <a:solidFill>
                  <a:schemeClr val="tx1"/>
                </a:solidFill>
                <a:effectLst/>
                <a:latin typeface="+mn-lt"/>
                <a:ea typeface="+mn-ea"/>
                <a:cs typeface="+mn-cs"/>
              </a:rPr>
              <a:t>"David Brainerd on horseback"/Wikimedia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41</a:t>
            </a:fld>
            <a:endParaRPr lang="en-US"/>
          </a:p>
        </p:txBody>
      </p:sp>
    </p:spTree>
    <p:extLst>
      <p:ext uri="{BB962C8B-B14F-4D97-AF65-F5344CB8AC3E}">
        <p14:creationId xmlns:p14="http://schemas.microsoft.com/office/powerpoint/2010/main" val="1173985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/65r; </a:t>
            </a:r>
            <a:r>
              <a:rPr lang="en-US" sz="1200" kern="1200" dirty="0">
                <a:solidFill>
                  <a:schemeClr val="tx1"/>
                </a:solidFill>
                <a:effectLst/>
                <a:latin typeface="+mn-lt"/>
                <a:ea typeface="+mn-ea"/>
                <a:cs typeface="+mn-cs"/>
              </a:rPr>
              <a:t>"David Brainerd on horseback"/Wikimedia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42</a:t>
            </a:fld>
            <a:endParaRPr lang="en-US"/>
          </a:p>
        </p:txBody>
      </p:sp>
    </p:spTree>
    <p:extLst>
      <p:ext uri="{BB962C8B-B14F-4D97-AF65-F5344CB8AC3E}">
        <p14:creationId xmlns:p14="http://schemas.microsoft.com/office/powerpoint/2010/main" val="81811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/67; BJU Press Art</a:t>
            </a:r>
          </a:p>
        </p:txBody>
      </p:sp>
      <p:sp>
        <p:nvSpPr>
          <p:cNvPr id="4" name="Slide Number Placeholder 3"/>
          <p:cNvSpPr>
            <a:spLocks noGrp="1"/>
          </p:cNvSpPr>
          <p:nvPr>
            <p:ph type="sldNum" sz="quarter" idx="5"/>
          </p:nvPr>
        </p:nvSpPr>
        <p:spPr/>
        <p:txBody>
          <a:bodyPr/>
          <a:lstStyle/>
          <a:p>
            <a:fld id="{021813ED-CBFA-4A2E-96A0-87449CCE1C8B}" type="slidenum">
              <a:rPr lang="en-US" smtClean="0"/>
              <a:t>51</a:t>
            </a:fld>
            <a:endParaRPr lang="en-US"/>
          </a:p>
        </p:txBody>
      </p:sp>
    </p:spTree>
    <p:extLst>
      <p:ext uri="{BB962C8B-B14F-4D97-AF65-F5344CB8AC3E}">
        <p14:creationId xmlns:p14="http://schemas.microsoft.com/office/powerpoint/2010/main" val="1521192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History 5th/331b; "Jonathan Edwards engraving" by R Babson &amp; J Andrews/Wikimedia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52</a:t>
            </a:fld>
            <a:endParaRPr lang="en-US"/>
          </a:p>
        </p:txBody>
      </p:sp>
    </p:spTree>
    <p:extLst>
      <p:ext uri="{BB962C8B-B14F-4D97-AF65-F5344CB8AC3E}">
        <p14:creationId xmlns:p14="http://schemas.microsoft.com/office/powerpoint/2010/main" val="1500230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History 5th/331b; "Jonathan Edwards engraving" by R Babson &amp; J Andrews/Wikimedia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53</a:t>
            </a:fld>
            <a:endParaRPr lang="en-US"/>
          </a:p>
        </p:txBody>
      </p:sp>
    </p:spTree>
    <p:extLst>
      <p:ext uri="{BB962C8B-B14F-4D97-AF65-F5344CB8AC3E}">
        <p14:creationId xmlns:p14="http://schemas.microsoft.com/office/powerpoint/2010/main" val="300745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History 4th/335; George Whitefield, by John Russell (died 1806), given to the National Portrait Gallery, London in 1917/Wikimedia Commons/Public Domain</a:t>
            </a:r>
          </a:p>
        </p:txBody>
      </p:sp>
      <p:sp>
        <p:nvSpPr>
          <p:cNvPr id="4" name="Slide Number Placeholder 3"/>
          <p:cNvSpPr>
            <a:spLocks noGrp="1"/>
          </p:cNvSpPr>
          <p:nvPr>
            <p:ph type="sldNum" sz="quarter" idx="5"/>
          </p:nvPr>
        </p:nvSpPr>
        <p:spPr/>
        <p:txBody>
          <a:bodyPr/>
          <a:lstStyle/>
          <a:p>
            <a:fld id="{021813ED-CBFA-4A2E-96A0-87449CCE1C8B}" type="slidenum">
              <a:rPr lang="en-US" smtClean="0"/>
              <a:t>54</a:t>
            </a:fld>
            <a:endParaRPr lang="en-US"/>
          </a:p>
        </p:txBody>
      </p:sp>
    </p:spTree>
    <p:extLst>
      <p:ext uri="{BB962C8B-B14F-4D97-AF65-F5344CB8AC3E}">
        <p14:creationId xmlns:p14="http://schemas.microsoft.com/office/powerpoint/2010/main" val="2315751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/55br; </a:t>
            </a:r>
            <a:r>
              <a:rPr lang="en-US" sz="1200" kern="1200" dirty="0">
                <a:solidFill>
                  <a:schemeClr val="tx1"/>
                </a:solidFill>
                <a:effectLst/>
                <a:latin typeface="+mn-lt"/>
                <a:ea typeface="+mn-ea"/>
                <a:cs typeface="+mn-cs"/>
              </a:rPr>
              <a:t>Edward VI of England c. 1546"/Wikimedia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6</a:t>
            </a:fld>
            <a:endParaRPr lang="en-US"/>
          </a:p>
        </p:txBody>
      </p:sp>
    </p:spTree>
    <p:extLst>
      <p:ext uri="{BB962C8B-B14F-4D97-AF65-F5344CB8AC3E}">
        <p14:creationId xmlns:p14="http://schemas.microsoft.com/office/powerpoint/2010/main" val="4269119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/69; BJU Press Art</a:t>
            </a:r>
          </a:p>
        </p:txBody>
      </p:sp>
      <p:sp>
        <p:nvSpPr>
          <p:cNvPr id="4" name="Slide Number Placeholder 3"/>
          <p:cNvSpPr>
            <a:spLocks noGrp="1"/>
          </p:cNvSpPr>
          <p:nvPr>
            <p:ph type="sldNum" sz="quarter" idx="5"/>
          </p:nvPr>
        </p:nvSpPr>
        <p:spPr/>
        <p:txBody>
          <a:bodyPr/>
          <a:lstStyle/>
          <a:p>
            <a:fld id="{021813ED-CBFA-4A2E-96A0-87449CCE1C8B}" type="slidenum">
              <a:rPr lang="en-US" smtClean="0"/>
              <a:t>56</a:t>
            </a:fld>
            <a:endParaRPr lang="en-US"/>
          </a:p>
        </p:txBody>
      </p:sp>
    </p:spTree>
    <p:extLst>
      <p:ext uri="{BB962C8B-B14F-4D97-AF65-F5344CB8AC3E}">
        <p14:creationId xmlns:p14="http://schemas.microsoft.com/office/powerpoint/2010/main" val="300651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 History 5</a:t>
            </a:r>
            <a:r>
              <a:rPr lang="en-US" baseline="30000" dirty="0"/>
              <a:t>th</a:t>
            </a:r>
            <a:r>
              <a:rPr lang="en-US" dirty="0"/>
              <a:t>/56r; </a:t>
            </a:r>
            <a:r>
              <a:rPr lang="en-US" sz="1200" kern="1200" dirty="0">
                <a:solidFill>
                  <a:schemeClr val="tx1"/>
                </a:solidFill>
                <a:effectLst/>
                <a:latin typeface="+mn-lt"/>
                <a:ea typeface="+mn-ea"/>
                <a:cs typeface="+mn-cs"/>
              </a:rPr>
              <a:t>"Portrait of Elizabeth I of England" by George Gower/Wikimedia Commons/Public Domain</a:t>
            </a:r>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7</a:t>
            </a:fld>
            <a:endParaRPr lang="en-US"/>
          </a:p>
        </p:txBody>
      </p:sp>
    </p:spTree>
    <p:extLst>
      <p:ext uri="{BB962C8B-B14F-4D97-AF65-F5344CB8AC3E}">
        <p14:creationId xmlns:p14="http://schemas.microsoft.com/office/powerpoint/2010/main" val="2119627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https://en.wikipedia.org/wiki/File:Witchcraft_at_Salem_Village.jpg</a:t>
            </a:r>
            <a:r>
              <a:rPr lang="en-US" dirty="0"/>
              <a:t>; </a:t>
            </a:r>
            <a:r>
              <a:rPr lang="en-US" sz="1200" b="0" i="0" u="none" strike="noStrike" kern="1200" dirty="0">
                <a:solidFill>
                  <a:schemeClr val="tx1"/>
                </a:solidFill>
                <a:effectLst/>
                <a:latin typeface="+mn-lt"/>
                <a:ea typeface="+mn-ea"/>
                <a:cs typeface="+mn-cs"/>
              </a:rPr>
              <a:t>Illustration of Witchcraft at Salem Village from Pioneers in the settlement of America by </a:t>
            </a:r>
            <a:r>
              <a:rPr lang="en-US" sz="1200" b="0" i="0" u="none" strike="noStrike" kern="1200" dirty="0" err="1">
                <a:solidFill>
                  <a:schemeClr val="tx1"/>
                </a:solidFill>
                <a:effectLst/>
                <a:latin typeface="+mn-lt"/>
                <a:ea typeface="+mn-ea"/>
                <a:cs typeface="+mn-cs"/>
              </a:rPr>
              <a:t>Wiliam</a:t>
            </a:r>
            <a:r>
              <a:rPr lang="en-US" sz="1200" b="0" i="0" u="none" strike="noStrike" kern="1200" dirty="0">
                <a:solidFill>
                  <a:schemeClr val="tx1"/>
                </a:solidFill>
                <a:effectLst/>
                <a:latin typeface="+mn-lt"/>
                <a:ea typeface="+mn-ea"/>
                <a:cs typeface="+mn-cs"/>
              </a:rPr>
              <a:t> A. Crafts, 1876/Wikimedia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13</a:t>
            </a:fld>
            <a:endParaRPr lang="en-US"/>
          </a:p>
        </p:txBody>
      </p:sp>
    </p:spTree>
    <p:extLst>
      <p:ext uri="{BB962C8B-B14F-4D97-AF65-F5344CB8AC3E}">
        <p14:creationId xmlns:p14="http://schemas.microsoft.com/office/powerpoint/2010/main" val="3191748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 History 5</a:t>
            </a:r>
            <a:r>
              <a:rPr lang="en-US" baseline="30000" dirty="0"/>
              <a:t>th</a:t>
            </a:r>
            <a:r>
              <a:rPr lang="en-US" dirty="0"/>
              <a:t>/60; </a:t>
            </a:r>
            <a:r>
              <a:rPr lang="en-US" sz="1200" kern="1200" dirty="0">
                <a:solidFill>
                  <a:schemeClr val="tx1"/>
                </a:solidFill>
                <a:effectLst/>
                <a:latin typeface="+mn-lt"/>
                <a:ea typeface="+mn-ea"/>
                <a:cs typeface="+mn-cs"/>
              </a:rPr>
              <a:t>"Religious denominations of the world- comprising a general view of the origin, history, and condition, of the various sects of Christians, the Jews and </a:t>
            </a:r>
            <a:r>
              <a:rPr lang="en-US" sz="1200" kern="1200" dirty="0" err="1">
                <a:solidFill>
                  <a:schemeClr val="tx1"/>
                </a:solidFill>
                <a:effectLst/>
                <a:latin typeface="+mn-lt"/>
                <a:ea typeface="+mn-ea"/>
                <a:cs typeface="+mn-cs"/>
              </a:rPr>
              <a:t>Mahometans</a:t>
            </a:r>
            <a:r>
              <a:rPr lang="en-US" sz="1200" kern="1200" dirty="0">
                <a:solidFill>
                  <a:schemeClr val="tx1"/>
                </a:solidFill>
                <a:effectLst/>
                <a:latin typeface="+mn-lt"/>
                <a:ea typeface="+mn-ea"/>
                <a:cs typeface="+mn-cs"/>
              </a:rPr>
              <a:t>, as well as the pagan forms of (14803203463)"/Wikimedia Commons/Public Domain</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25</a:t>
            </a:fld>
            <a:endParaRPr lang="en-US"/>
          </a:p>
        </p:txBody>
      </p:sp>
    </p:spTree>
    <p:extLst>
      <p:ext uri="{BB962C8B-B14F-4D97-AF65-F5344CB8AC3E}">
        <p14:creationId xmlns:p14="http://schemas.microsoft.com/office/powerpoint/2010/main" val="605489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http://www.loc.gov/pictures/resource/pga.04249/</a:t>
            </a:r>
            <a:r>
              <a:rPr lang="en-US" dirty="0"/>
              <a:t>; </a:t>
            </a:r>
            <a:r>
              <a:rPr lang="en-US" sz="1200" b="0" i="0" u="none" strike="noStrike" kern="1200" dirty="0">
                <a:solidFill>
                  <a:schemeClr val="tx1"/>
                </a:solidFill>
                <a:effectLst/>
                <a:latin typeface="+mn-lt"/>
                <a:ea typeface="+mn-ea"/>
                <a:cs typeface="+mn-cs"/>
              </a:rPr>
              <a:t>Library of Congress, LC-USZ62-5808 </a:t>
            </a:r>
            <a:endParaRPr lang="en-US" dirty="0"/>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26</a:t>
            </a:fld>
            <a:endParaRPr lang="en-US"/>
          </a:p>
        </p:txBody>
      </p:sp>
    </p:spTree>
    <p:extLst>
      <p:ext uri="{BB962C8B-B14F-4D97-AF65-F5344CB8AC3E}">
        <p14:creationId xmlns:p14="http://schemas.microsoft.com/office/powerpoint/2010/main" val="13246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https://commons.wikimedia.org/wiki/File:Meno_simonis.jpg</a:t>
            </a:r>
            <a:r>
              <a:rPr lang="en-US" dirty="0"/>
              <a:t>; </a:t>
            </a:r>
            <a:r>
              <a:rPr lang="en-US" sz="1200" b="0" i="0" u="none" strike="noStrike" kern="1200" dirty="0">
                <a:solidFill>
                  <a:schemeClr val="tx1"/>
                </a:solidFill>
                <a:effectLst/>
                <a:latin typeface="+mn-lt"/>
                <a:ea typeface="+mn-ea"/>
                <a:cs typeface="+mn-cs"/>
              </a:rPr>
              <a:t>Engraving of Menno Simons from </a:t>
            </a:r>
            <a:r>
              <a:rPr lang="en-US" sz="1200" b="0" i="0" u="none" strike="noStrike" kern="1200" dirty="0" err="1">
                <a:solidFill>
                  <a:schemeClr val="tx1"/>
                </a:solidFill>
                <a:effectLst/>
                <a:latin typeface="+mn-lt"/>
                <a:ea typeface="+mn-ea"/>
                <a:cs typeface="+mn-cs"/>
              </a:rPr>
              <a:t>Zweihundert</a:t>
            </a:r>
            <a:r>
              <a:rPr lang="en-US" sz="1200" b="0" i="0" u="none" strike="noStrike" kern="1200" dirty="0">
                <a:solidFill>
                  <a:schemeClr val="tx1"/>
                </a:solidFill>
                <a:effectLst/>
                <a:latin typeface="+mn-lt"/>
                <a:ea typeface="+mn-ea"/>
                <a:cs typeface="+mn-cs"/>
              </a:rPr>
              <a:t> deutsche </a:t>
            </a:r>
            <a:r>
              <a:rPr lang="en-US" sz="1200" b="0" i="0" u="none" strike="noStrike" kern="1200" dirty="0" err="1">
                <a:solidFill>
                  <a:schemeClr val="tx1"/>
                </a:solidFill>
                <a:effectLst/>
                <a:latin typeface="+mn-lt"/>
                <a:ea typeface="+mn-ea"/>
                <a:cs typeface="+mn-cs"/>
              </a:rPr>
              <a:t>Männer</a:t>
            </a:r>
            <a:r>
              <a:rPr lang="en-US" sz="1200" b="0" i="0" u="none" strike="noStrike" kern="1200" dirty="0">
                <a:solidFill>
                  <a:schemeClr val="tx1"/>
                </a:solidFill>
                <a:effectLst/>
                <a:latin typeface="+mn-lt"/>
                <a:ea typeface="+mn-ea"/>
                <a:cs typeface="+mn-cs"/>
              </a:rPr>
              <a:t> in </a:t>
            </a:r>
            <a:r>
              <a:rPr lang="en-US" sz="1200" b="0" i="0" u="none" strike="noStrike" kern="1200" dirty="0" err="1">
                <a:solidFill>
                  <a:schemeClr val="tx1"/>
                </a:solidFill>
                <a:effectLst/>
                <a:latin typeface="+mn-lt"/>
                <a:ea typeface="+mn-ea"/>
                <a:cs typeface="+mn-cs"/>
              </a:rPr>
              <a:t>Bildnissen</a:t>
            </a:r>
            <a:r>
              <a:rPr lang="en-US" sz="1200" b="0" i="0" u="none" strike="noStrike" kern="1200" dirty="0">
                <a:solidFill>
                  <a:schemeClr val="tx1"/>
                </a:solidFill>
                <a:effectLst/>
                <a:latin typeface="+mn-lt"/>
                <a:ea typeface="+mn-ea"/>
                <a:cs typeface="+mn-cs"/>
              </a:rPr>
              <a:t> und </a:t>
            </a:r>
            <a:r>
              <a:rPr lang="en-US" sz="1200" b="0" i="0" u="none" strike="noStrike" kern="1200" dirty="0" err="1">
                <a:solidFill>
                  <a:schemeClr val="tx1"/>
                </a:solidFill>
                <a:effectLst/>
                <a:latin typeface="+mn-lt"/>
                <a:ea typeface="+mn-ea"/>
                <a:cs typeface="+mn-cs"/>
              </a:rPr>
              <a:t>Lebensbeschreibungen</a:t>
            </a:r>
            <a:r>
              <a:rPr lang="en-US" sz="1200" b="0" i="0" u="none" strike="noStrike" kern="1200" dirty="0">
                <a:solidFill>
                  <a:schemeClr val="tx1"/>
                </a:solidFill>
                <a:effectLst/>
                <a:latin typeface="+mn-lt"/>
                <a:ea typeface="+mn-ea"/>
                <a:cs typeface="+mn-cs"/>
              </a:rPr>
              <a:t> edited by Hugo </a:t>
            </a:r>
            <a:r>
              <a:rPr lang="en-US" sz="1200" b="0" i="0" u="none" strike="noStrike" kern="1200" dirty="0" err="1">
                <a:solidFill>
                  <a:schemeClr val="tx1"/>
                </a:solidFill>
                <a:effectLst/>
                <a:latin typeface="+mn-lt"/>
                <a:ea typeface="+mn-ea"/>
                <a:cs typeface="+mn-cs"/>
              </a:rPr>
              <a:t>Bürkner</a:t>
            </a:r>
            <a:r>
              <a:rPr lang="en-US" sz="1200" b="0" i="0" u="none" strike="noStrike" kern="1200" dirty="0">
                <a:solidFill>
                  <a:schemeClr val="tx1"/>
                </a:solidFill>
                <a:effectLst/>
                <a:latin typeface="+mn-lt"/>
                <a:ea typeface="+mn-ea"/>
                <a:cs typeface="+mn-cs"/>
              </a:rPr>
              <a:t>/Wikimedia Commons/Public Domain</a:t>
            </a:r>
            <a:r>
              <a:rPr lang="en-US" dirty="0"/>
              <a:t> </a:t>
            </a:r>
          </a:p>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28</a:t>
            </a:fld>
            <a:endParaRPr lang="en-US"/>
          </a:p>
        </p:txBody>
      </p:sp>
    </p:spTree>
    <p:extLst>
      <p:ext uri="{BB962C8B-B14F-4D97-AF65-F5344CB8AC3E}">
        <p14:creationId xmlns:p14="http://schemas.microsoft.com/office/powerpoint/2010/main" val="75339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https://pixabay.com/photos/farmer-horses-agriculture-farming-554470/; pixabay/CC0</a:t>
            </a:r>
          </a:p>
        </p:txBody>
      </p:sp>
      <p:sp>
        <p:nvSpPr>
          <p:cNvPr id="4" name="Slide Number Placeholder 3"/>
          <p:cNvSpPr>
            <a:spLocks noGrp="1"/>
          </p:cNvSpPr>
          <p:nvPr>
            <p:ph type="sldNum" sz="quarter" idx="5"/>
          </p:nvPr>
        </p:nvSpPr>
        <p:spPr/>
        <p:txBody>
          <a:bodyPr/>
          <a:lstStyle/>
          <a:p>
            <a:fld id="{021813ED-CBFA-4A2E-96A0-87449CCE1C8B}" type="slidenum">
              <a:rPr lang="en-US" smtClean="0"/>
              <a:t>29</a:t>
            </a:fld>
            <a:endParaRPr lang="en-US"/>
          </a:p>
        </p:txBody>
      </p:sp>
    </p:spTree>
    <p:extLst>
      <p:ext uri="{BB962C8B-B14F-4D97-AF65-F5344CB8AC3E}">
        <p14:creationId xmlns:p14="http://schemas.microsoft.com/office/powerpoint/2010/main" val="2357276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1813ED-CBFA-4A2E-96A0-87449CCE1C8B}" type="slidenum">
              <a:rPr lang="en-US" smtClean="0"/>
              <a:t>30</a:t>
            </a:fld>
            <a:endParaRPr lang="en-US"/>
          </a:p>
        </p:txBody>
      </p:sp>
    </p:spTree>
    <p:extLst>
      <p:ext uri="{BB962C8B-B14F-4D97-AF65-F5344CB8AC3E}">
        <p14:creationId xmlns:p14="http://schemas.microsoft.com/office/powerpoint/2010/main" val="78143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481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p:txBody>
      </p:sp>
      <p:sp>
        <p:nvSpPr>
          <p:cNvPr id="4" name="Title 7">
            <a:extLst>
              <a:ext uri="{FF2B5EF4-FFF2-40B4-BE49-F238E27FC236}">
                <a16:creationId xmlns:a16="http://schemas.microsoft.com/office/drawing/2014/main" id="{CCCDB176-FC68-46FB-97E5-3BC127BB1FBD}"/>
              </a:ext>
            </a:extLst>
          </p:cNvPr>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2370134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468200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619124" y="284176"/>
            <a:ext cx="10970363" cy="15087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9125"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6230390" y="2011680"/>
            <a:ext cx="5341099"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Tree>
    <p:extLst>
      <p:ext uri="{BB962C8B-B14F-4D97-AF65-F5344CB8AC3E}">
        <p14:creationId xmlns:p14="http://schemas.microsoft.com/office/powerpoint/2010/main" val="8857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1101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7429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9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24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19125" y="284176"/>
            <a:ext cx="10956790" cy="1437620"/>
          </a:xfrm>
        </p:spPr>
        <p:txBody>
          <a:bodyPr>
            <a:normAutofit/>
          </a:bodyPr>
          <a:lstStyle>
            <a:lvl1pPr>
              <a:defRPr sz="4000"/>
            </a:lvl1pPr>
          </a:lstStyle>
          <a:p>
            <a:r>
              <a:rPr lang="en-US" dirty="0"/>
              <a:t>Click to edit Master title style</a:t>
            </a:r>
          </a:p>
        </p:txBody>
      </p:sp>
      <p:sp>
        <p:nvSpPr>
          <p:cNvPr id="3" name="Picture Placeholder 2"/>
          <p:cNvSpPr>
            <a:spLocks noGrp="1" noChangeAspect="1"/>
          </p:cNvSpPr>
          <p:nvPr>
            <p:ph type="pic" idx="1"/>
          </p:nvPr>
        </p:nvSpPr>
        <p:spPr>
          <a:xfrm>
            <a:off x="1" y="1819072"/>
            <a:ext cx="4844374" cy="5038928"/>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Content Placeholder 2">
            <a:extLst>
              <a:ext uri="{FF2B5EF4-FFF2-40B4-BE49-F238E27FC236}">
                <a16:creationId xmlns:a16="http://schemas.microsoft.com/office/drawing/2014/main" id="{B735A836-1E98-4DC1-A3EB-96CBE08B3E71}"/>
              </a:ext>
            </a:extLst>
          </p:cNvPr>
          <p:cNvSpPr>
            <a:spLocks noGrp="1"/>
          </p:cNvSpPr>
          <p:nvPr>
            <p:ph idx="10"/>
          </p:nvPr>
        </p:nvSpPr>
        <p:spPr>
          <a:xfrm>
            <a:off x="5084121" y="2076062"/>
            <a:ext cx="6491794" cy="4497762"/>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59709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19125" y="284176"/>
            <a:ext cx="10367874"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19125" y="2011680"/>
            <a:ext cx="10367874" cy="44977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0197847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000" kern="1200" cap="all" baseline="0">
          <a:solidFill>
            <a:schemeClr val="bg2"/>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lnSpc>
          <a:spcPct val="90000"/>
        </a:lnSpc>
        <a:spcBef>
          <a:spcPts val="1200"/>
        </a:spcBef>
        <a:spcAft>
          <a:spcPts val="2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796925" indent="-341313" algn="l" defTabSz="914400" rtl="0" eaLnBrk="1" latinLnBrk="0" hangingPunct="1">
        <a:lnSpc>
          <a:spcPct val="90000"/>
        </a:lnSpc>
        <a:spcBef>
          <a:spcPts val="200"/>
        </a:spcBef>
        <a:spcAft>
          <a:spcPts val="400"/>
        </a:spcAft>
        <a:buClr>
          <a:schemeClr val="tx1"/>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796925" indent="-339725"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9E321E-072A-4453-9DA5-35FC9C383A64}"/>
              </a:ext>
            </a:extLst>
          </p:cNvPr>
          <p:cNvSpPr txBox="1"/>
          <p:nvPr/>
        </p:nvSpPr>
        <p:spPr>
          <a:xfrm>
            <a:off x="620101" y="5279086"/>
            <a:ext cx="10953452" cy="707886"/>
          </a:xfrm>
          <a:prstGeom prst="rect">
            <a:avLst/>
          </a:prstGeom>
          <a:noFill/>
        </p:spPr>
        <p:txBody>
          <a:bodyPr wrap="square" rtlCol="0">
            <a:spAutoFit/>
          </a:bodyPr>
          <a:lstStyle/>
          <a:p>
            <a:pPr algn="ctr"/>
            <a:r>
              <a:rPr lang="en-US" sz="4000" b="0" cap="all" baseline="0" dirty="0">
                <a:ln>
                  <a:solidFill>
                    <a:schemeClr val="bg2"/>
                  </a:solidFill>
                </a:ln>
                <a:solidFill>
                  <a:srgbClr val="F7EDC9"/>
                </a:solidFill>
                <a:effectLst>
                  <a:outerShdw blurRad="38100" dist="38100" dir="2700000" algn="tl">
                    <a:srgbClr val="000000">
                      <a:alpha val="43137"/>
                    </a:srgbClr>
                  </a:outerShdw>
                </a:effectLst>
                <a:latin typeface="Tw Cen MT" panose="020B0602020104020603" pitchFamily="34" charset="0"/>
              </a:rPr>
              <a:t>Chapter 4: Religion in the American Colonies</a:t>
            </a:r>
          </a:p>
        </p:txBody>
      </p:sp>
    </p:spTree>
    <p:extLst>
      <p:ext uri="{BB962C8B-B14F-4D97-AF65-F5344CB8AC3E}">
        <p14:creationId xmlns:p14="http://schemas.microsoft.com/office/powerpoint/2010/main" val="42766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5C4C52-AF20-4C95-BF0C-A54129CECDD3}"/>
              </a:ext>
            </a:extLst>
          </p:cNvPr>
          <p:cNvSpPr>
            <a:spLocks noGrp="1"/>
          </p:cNvSpPr>
          <p:nvPr>
            <p:ph idx="1"/>
          </p:nvPr>
        </p:nvSpPr>
        <p:spPr/>
        <p:txBody>
          <a:bodyPr>
            <a:normAutofit/>
          </a:bodyPr>
          <a:lstStyle/>
          <a:p>
            <a:r>
              <a:rPr lang="en-US" dirty="0"/>
              <a:t>The Puritans believed the basic doctrines of the Reformation: the authority of the Bible alone, justification by faith alone, and that all believers could serve as their own priests.</a:t>
            </a:r>
          </a:p>
          <a:p>
            <a:r>
              <a:rPr lang="en-US" dirty="0">
                <a:solidFill>
                  <a:srgbClr val="FF0000"/>
                </a:solidFill>
              </a:rPr>
              <a:t>The covenant idea affected every aspect of Puritan society.</a:t>
            </a:r>
          </a:p>
          <a:p>
            <a:r>
              <a:rPr lang="en-US" dirty="0">
                <a:solidFill>
                  <a:srgbClr val="FF0000"/>
                </a:solidFill>
              </a:rPr>
              <a:t>New England Puritans adopted a </a:t>
            </a:r>
            <a:r>
              <a:rPr lang="en-US" b="1" dirty="0">
                <a:solidFill>
                  <a:srgbClr val="FF0000"/>
                </a:solidFill>
              </a:rPr>
              <a:t>congregational form of church government</a:t>
            </a:r>
            <a:r>
              <a:rPr lang="en-US" dirty="0">
                <a:solidFill>
                  <a:srgbClr val="FF0000"/>
                </a:solidFill>
              </a:rPr>
              <a:t>. </a:t>
            </a:r>
          </a:p>
          <a:p>
            <a:r>
              <a:rPr lang="en-US" dirty="0">
                <a:solidFill>
                  <a:srgbClr val="FF0000"/>
                </a:solidFill>
              </a:rPr>
              <a:t>Most of the Puritans in America came to be called simply </a:t>
            </a:r>
            <a:r>
              <a:rPr lang="en-US" b="1" dirty="0">
                <a:solidFill>
                  <a:srgbClr val="FF0000"/>
                </a:solidFill>
              </a:rPr>
              <a:t>Congregationalists</a:t>
            </a:r>
            <a:r>
              <a:rPr lang="en-US" dirty="0">
                <a:solidFill>
                  <a:srgbClr val="FF0000"/>
                </a:solidFill>
              </a:rPr>
              <a:t>.</a:t>
            </a:r>
          </a:p>
        </p:txBody>
      </p:sp>
      <p:sp>
        <p:nvSpPr>
          <p:cNvPr id="3" name="Title 2">
            <a:extLst>
              <a:ext uri="{FF2B5EF4-FFF2-40B4-BE49-F238E27FC236}">
                <a16:creationId xmlns:a16="http://schemas.microsoft.com/office/drawing/2014/main" id="{AADD0FEC-D178-4AC8-97A8-1DB31DBD0E94}"/>
              </a:ext>
            </a:extLst>
          </p:cNvPr>
          <p:cNvSpPr>
            <a:spLocks noGrp="1"/>
          </p:cNvSpPr>
          <p:nvPr>
            <p:ph type="title"/>
          </p:nvPr>
        </p:nvSpPr>
        <p:spPr/>
        <p:txBody>
          <a:bodyPr/>
          <a:lstStyle/>
          <a:p>
            <a:r>
              <a:rPr lang="en-US" dirty="0"/>
              <a:t>Puritan Beliefs</a:t>
            </a:r>
          </a:p>
        </p:txBody>
      </p:sp>
    </p:spTree>
    <p:extLst>
      <p:ext uri="{BB962C8B-B14F-4D97-AF65-F5344CB8AC3E}">
        <p14:creationId xmlns:p14="http://schemas.microsoft.com/office/powerpoint/2010/main" val="411880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C96EF-A6A9-4306-AABB-D1057626C67E}"/>
              </a:ext>
            </a:extLst>
          </p:cNvPr>
          <p:cNvSpPr>
            <a:spLocks noGrp="1"/>
          </p:cNvSpPr>
          <p:nvPr>
            <p:ph idx="1"/>
          </p:nvPr>
        </p:nvSpPr>
        <p:spPr/>
        <p:txBody>
          <a:bodyPr>
            <a:normAutofit/>
          </a:bodyPr>
          <a:lstStyle/>
          <a:p>
            <a:r>
              <a:rPr lang="en-US" dirty="0">
                <a:solidFill>
                  <a:srgbClr val="FF0000"/>
                </a:solidFill>
              </a:rPr>
              <a:t>The Puritans declined in religious fervor after the original generation of settlers died.</a:t>
            </a:r>
          </a:p>
          <a:p>
            <a:r>
              <a:rPr lang="en-US" dirty="0"/>
              <a:t>The early Puritans were committed to constructing a holy commonwealth.</a:t>
            </a:r>
          </a:p>
          <a:p>
            <a:r>
              <a:rPr lang="en-US" dirty="0">
                <a:solidFill>
                  <a:srgbClr val="FF0000"/>
                </a:solidFill>
              </a:rPr>
              <a:t>The </a:t>
            </a:r>
            <a:r>
              <a:rPr lang="en-US" b="1" dirty="0">
                <a:solidFill>
                  <a:srgbClr val="FF0000"/>
                </a:solidFill>
              </a:rPr>
              <a:t>Half-Way Covenant </a:t>
            </a:r>
            <a:r>
              <a:rPr lang="en-US" dirty="0">
                <a:solidFill>
                  <a:srgbClr val="FF0000"/>
                </a:solidFill>
              </a:rPr>
              <a:t>allowed outwardly moral church members who had not owned the covenant to present their children for baptism.</a:t>
            </a:r>
          </a:p>
          <a:p>
            <a:pPr lvl="1"/>
            <a:r>
              <a:rPr lang="en-US" dirty="0"/>
              <a:t>It was a serious compromise of the principles of the original Puritans.</a:t>
            </a:r>
          </a:p>
        </p:txBody>
      </p:sp>
      <p:sp>
        <p:nvSpPr>
          <p:cNvPr id="3" name="Title 2">
            <a:extLst>
              <a:ext uri="{FF2B5EF4-FFF2-40B4-BE49-F238E27FC236}">
                <a16:creationId xmlns:a16="http://schemas.microsoft.com/office/drawing/2014/main" id="{0D1DCF21-059E-4CA9-98B4-9A5FB3543F0C}"/>
              </a:ext>
            </a:extLst>
          </p:cNvPr>
          <p:cNvSpPr>
            <a:spLocks noGrp="1"/>
          </p:cNvSpPr>
          <p:nvPr>
            <p:ph type="title"/>
          </p:nvPr>
        </p:nvSpPr>
        <p:spPr/>
        <p:txBody>
          <a:bodyPr/>
          <a:lstStyle/>
          <a:p>
            <a:r>
              <a:rPr lang="en-US" dirty="0"/>
              <a:t>Puritan Decline</a:t>
            </a:r>
          </a:p>
        </p:txBody>
      </p:sp>
    </p:spTree>
    <p:extLst>
      <p:ext uri="{BB962C8B-B14F-4D97-AF65-F5344CB8AC3E}">
        <p14:creationId xmlns:p14="http://schemas.microsoft.com/office/powerpoint/2010/main" val="192684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C96EF-A6A9-4306-AABB-D1057626C67E}"/>
              </a:ext>
            </a:extLst>
          </p:cNvPr>
          <p:cNvSpPr>
            <a:spLocks noGrp="1"/>
          </p:cNvSpPr>
          <p:nvPr>
            <p:ph idx="1"/>
          </p:nvPr>
        </p:nvSpPr>
        <p:spPr/>
        <p:txBody>
          <a:bodyPr>
            <a:normAutofit/>
          </a:bodyPr>
          <a:lstStyle/>
          <a:p>
            <a:r>
              <a:rPr lang="en-US" dirty="0">
                <a:solidFill>
                  <a:srgbClr val="FF0000"/>
                </a:solidFill>
              </a:rPr>
              <a:t>Several other factors contributed to the spiritual decline in New England. </a:t>
            </a:r>
          </a:p>
          <a:p>
            <a:pPr lvl="1"/>
            <a:r>
              <a:rPr lang="en-US" dirty="0" smtClean="0">
                <a:solidFill>
                  <a:srgbClr val="FF0000"/>
                </a:solidFill>
              </a:rPr>
              <a:t>Financial </a:t>
            </a:r>
            <a:r>
              <a:rPr lang="en-US" dirty="0">
                <a:solidFill>
                  <a:srgbClr val="FF0000"/>
                </a:solidFill>
              </a:rPr>
              <a:t>success increased materialism.</a:t>
            </a:r>
          </a:p>
          <a:p>
            <a:pPr lvl="1"/>
            <a:r>
              <a:rPr lang="en-US" dirty="0">
                <a:solidFill>
                  <a:srgbClr val="FF0000"/>
                </a:solidFill>
              </a:rPr>
              <a:t>Harvard College reduced its emphasis on spiritual matters.</a:t>
            </a:r>
          </a:p>
        </p:txBody>
      </p:sp>
      <p:sp>
        <p:nvSpPr>
          <p:cNvPr id="3" name="Title 2">
            <a:extLst>
              <a:ext uri="{FF2B5EF4-FFF2-40B4-BE49-F238E27FC236}">
                <a16:creationId xmlns:a16="http://schemas.microsoft.com/office/drawing/2014/main" id="{0D1DCF21-059E-4CA9-98B4-9A5FB3543F0C}"/>
              </a:ext>
            </a:extLst>
          </p:cNvPr>
          <p:cNvSpPr>
            <a:spLocks noGrp="1"/>
          </p:cNvSpPr>
          <p:nvPr>
            <p:ph type="title"/>
          </p:nvPr>
        </p:nvSpPr>
        <p:spPr/>
        <p:txBody>
          <a:bodyPr/>
          <a:lstStyle/>
          <a:p>
            <a:r>
              <a:rPr lang="en-US" dirty="0"/>
              <a:t>Puritan Decline</a:t>
            </a:r>
          </a:p>
        </p:txBody>
      </p:sp>
    </p:spTree>
    <p:extLst>
      <p:ext uri="{BB962C8B-B14F-4D97-AF65-F5344CB8AC3E}">
        <p14:creationId xmlns:p14="http://schemas.microsoft.com/office/powerpoint/2010/main" val="1620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81AC-243A-450B-8945-DF00DCEEBDC8}"/>
              </a:ext>
            </a:extLst>
          </p:cNvPr>
          <p:cNvSpPr>
            <a:spLocks noGrp="1"/>
          </p:cNvSpPr>
          <p:nvPr>
            <p:ph type="title"/>
          </p:nvPr>
        </p:nvSpPr>
        <p:spPr/>
        <p:txBody>
          <a:bodyPr/>
          <a:lstStyle/>
          <a:p>
            <a:r>
              <a:rPr lang="en-US" dirty="0"/>
              <a:t>Puritan decline</a:t>
            </a:r>
          </a:p>
        </p:txBody>
      </p:sp>
      <p:sp>
        <p:nvSpPr>
          <p:cNvPr id="4" name="Content Placeholder 3">
            <a:extLst>
              <a:ext uri="{FF2B5EF4-FFF2-40B4-BE49-F238E27FC236}">
                <a16:creationId xmlns:a16="http://schemas.microsoft.com/office/drawing/2014/main" id="{4BDB0708-5F35-4A0A-86A0-969F3D8DB6C5}"/>
              </a:ext>
            </a:extLst>
          </p:cNvPr>
          <p:cNvSpPr>
            <a:spLocks noGrp="1"/>
          </p:cNvSpPr>
          <p:nvPr>
            <p:ph idx="10"/>
          </p:nvPr>
        </p:nvSpPr>
        <p:spPr/>
        <p:txBody>
          <a:bodyPr>
            <a:normAutofit/>
          </a:bodyPr>
          <a:lstStyle/>
          <a:p>
            <a:r>
              <a:rPr lang="en-US" dirty="0"/>
              <a:t>The </a:t>
            </a:r>
            <a:r>
              <a:rPr lang="en-US" b="1" dirty="0">
                <a:solidFill>
                  <a:srgbClr val="FF0000"/>
                </a:solidFill>
              </a:rPr>
              <a:t>Salem witch trials </a:t>
            </a:r>
            <a:r>
              <a:rPr lang="en-US" dirty="0"/>
              <a:t>resulted from the claims of several young girls in Salem Village, Massachusetts, that witches were afflicting them. </a:t>
            </a:r>
          </a:p>
          <a:p>
            <a:r>
              <a:rPr lang="en-US" dirty="0"/>
              <a:t>Before the hysteria was over, </a:t>
            </a:r>
            <a:r>
              <a:rPr lang="en-US" dirty="0">
                <a:solidFill>
                  <a:srgbClr val="FF0000"/>
                </a:solidFill>
              </a:rPr>
              <a:t>at least twenty people were dead, and the reputation of Massachusetts suffered permanent damage.</a:t>
            </a:r>
          </a:p>
        </p:txBody>
      </p:sp>
      <p:pic>
        <p:nvPicPr>
          <p:cNvPr id="5" name="Picture Placeholder 3">
            <a:extLst>
              <a:ext uri="{FF2B5EF4-FFF2-40B4-BE49-F238E27FC236}">
                <a16:creationId xmlns:a16="http://schemas.microsoft.com/office/drawing/2014/main" id="{71EC9885-15E6-4A8E-96D4-20082A6C4D8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Tree>
    <p:extLst>
      <p:ext uri="{BB962C8B-B14F-4D97-AF65-F5344CB8AC3E}">
        <p14:creationId xmlns:p14="http://schemas.microsoft.com/office/powerpoint/2010/main" val="314969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4C3A5-0F89-4AF0-95B0-E66939D4AFAD}"/>
              </a:ext>
            </a:extLst>
          </p:cNvPr>
          <p:cNvSpPr>
            <a:spLocks noGrp="1"/>
          </p:cNvSpPr>
          <p:nvPr>
            <p:ph idx="1"/>
          </p:nvPr>
        </p:nvSpPr>
        <p:spPr/>
        <p:txBody>
          <a:bodyPr>
            <a:normAutofit/>
          </a:bodyPr>
          <a:lstStyle/>
          <a:p>
            <a:r>
              <a:rPr lang="en-US" dirty="0">
                <a:solidFill>
                  <a:srgbClr val="FF0000"/>
                </a:solidFill>
              </a:rPr>
              <a:t>The early Virginians were usually low-church Anglicans, agreeing doctrinally with the Puritans but having no objection to Anglican forms of worship.</a:t>
            </a:r>
          </a:p>
          <a:p>
            <a:r>
              <a:rPr lang="en-US" dirty="0">
                <a:solidFill>
                  <a:srgbClr val="FF0000"/>
                </a:solidFill>
              </a:rPr>
              <a:t>In 1693, Anglicans established the College of William &amp; Mary.</a:t>
            </a:r>
          </a:p>
          <a:p>
            <a:r>
              <a:rPr lang="en-US" dirty="0"/>
              <a:t>By the Revolutionary War, Anglican churches existed in every colony, and Anglicanism had become the established (government-supported) church in Virginia, Maryland, the Carolinas, Georgia, and parts of New York and New Jersey.</a:t>
            </a:r>
          </a:p>
          <a:p>
            <a:endParaRPr lang="en-US" dirty="0"/>
          </a:p>
        </p:txBody>
      </p:sp>
      <p:sp>
        <p:nvSpPr>
          <p:cNvPr id="3" name="Title 2">
            <a:extLst>
              <a:ext uri="{FF2B5EF4-FFF2-40B4-BE49-F238E27FC236}">
                <a16:creationId xmlns:a16="http://schemas.microsoft.com/office/drawing/2014/main" id="{9ED7A2BC-EE69-4900-885C-F31D6556775C}"/>
              </a:ext>
            </a:extLst>
          </p:cNvPr>
          <p:cNvSpPr>
            <a:spLocks noGrp="1"/>
          </p:cNvSpPr>
          <p:nvPr>
            <p:ph type="title"/>
          </p:nvPr>
        </p:nvSpPr>
        <p:spPr/>
        <p:txBody>
          <a:bodyPr/>
          <a:lstStyle/>
          <a:p>
            <a:r>
              <a:rPr lang="en-US" dirty="0"/>
              <a:t>Anglicanism in America</a:t>
            </a:r>
          </a:p>
        </p:txBody>
      </p:sp>
    </p:spTree>
    <p:extLst>
      <p:ext uri="{BB962C8B-B14F-4D97-AF65-F5344CB8AC3E}">
        <p14:creationId xmlns:p14="http://schemas.microsoft.com/office/powerpoint/2010/main" val="119629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14C3A5-0F89-4AF0-95B0-E66939D4AFAD}"/>
              </a:ext>
            </a:extLst>
          </p:cNvPr>
          <p:cNvSpPr>
            <a:spLocks noGrp="1"/>
          </p:cNvSpPr>
          <p:nvPr>
            <p:ph idx="1"/>
          </p:nvPr>
        </p:nvSpPr>
        <p:spPr/>
        <p:txBody>
          <a:bodyPr>
            <a:normAutofit/>
          </a:bodyPr>
          <a:lstStyle/>
          <a:p>
            <a:r>
              <a:rPr lang="en-US" dirty="0">
                <a:solidFill>
                  <a:srgbClr val="FF0000"/>
                </a:solidFill>
              </a:rPr>
              <a:t>When the Great Awakening took place in the 1700s, the Anglican Church was the least affected of all the Protestant denominations.</a:t>
            </a:r>
          </a:p>
          <a:p>
            <a:endParaRPr lang="en-US" dirty="0"/>
          </a:p>
        </p:txBody>
      </p:sp>
      <p:sp>
        <p:nvSpPr>
          <p:cNvPr id="3" name="Title 2">
            <a:extLst>
              <a:ext uri="{FF2B5EF4-FFF2-40B4-BE49-F238E27FC236}">
                <a16:creationId xmlns:a16="http://schemas.microsoft.com/office/drawing/2014/main" id="{9ED7A2BC-EE69-4900-885C-F31D6556775C}"/>
              </a:ext>
            </a:extLst>
          </p:cNvPr>
          <p:cNvSpPr>
            <a:spLocks noGrp="1"/>
          </p:cNvSpPr>
          <p:nvPr>
            <p:ph type="title"/>
          </p:nvPr>
        </p:nvSpPr>
        <p:spPr/>
        <p:txBody>
          <a:bodyPr/>
          <a:lstStyle/>
          <a:p>
            <a:r>
              <a:rPr lang="en-US" dirty="0"/>
              <a:t>Anglicanism in America</a:t>
            </a:r>
          </a:p>
        </p:txBody>
      </p:sp>
    </p:spTree>
    <p:extLst>
      <p:ext uri="{BB962C8B-B14F-4D97-AF65-F5344CB8AC3E}">
        <p14:creationId xmlns:p14="http://schemas.microsoft.com/office/powerpoint/2010/main" val="12409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From what did Puritans want to “purify” the Church of England?</a:t>
            </a:r>
          </a:p>
          <a:p>
            <a:pPr marL="339725" indent="0">
              <a:buClr>
                <a:schemeClr val="tx2"/>
              </a:buClr>
              <a:buNone/>
            </a:pPr>
            <a:r>
              <a:rPr lang="en-US" sz="2400" dirty="0">
                <a:solidFill>
                  <a:schemeClr val="tx1">
                    <a:lumMod val="65000"/>
                    <a:lumOff val="35000"/>
                  </a:schemeClr>
                </a:solidFill>
              </a:rPr>
              <a:t>from certain practices, such as the church’s use of bishops and elaborate garments for priests, and ceremonies that they considered Roman Catholic, and therefore corrupt (p. 56)</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is the “heart” of Puritan theology?</a:t>
            </a:r>
          </a:p>
          <a:p>
            <a:pPr marL="339725" indent="0">
              <a:buClr>
                <a:schemeClr val="tx2"/>
              </a:buClr>
              <a:buNone/>
            </a:pPr>
            <a:r>
              <a:rPr lang="en-US" sz="2400" dirty="0">
                <a:solidFill>
                  <a:schemeClr val="tx1">
                    <a:lumMod val="65000"/>
                    <a:lumOff val="35000"/>
                  </a:schemeClr>
                </a:solidFill>
              </a:rPr>
              <a:t>the idea of the covenant (p. 56)</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55780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Explain the type of church government adopted by New England Puritans.</a:t>
            </a:r>
          </a:p>
          <a:p>
            <a:pPr marL="339725" indent="0">
              <a:buClr>
                <a:schemeClr val="tx2"/>
              </a:buClr>
              <a:buNone/>
            </a:pPr>
            <a:r>
              <a:rPr lang="en-US" sz="2400" dirty="0">
                <a:solidFill>
                  <a:schemeClr val="tx1">
                    <a:lumMod val="65000"/>
                    <a:lumOff val="35000"/>
                  </a:schemeClr>
                </a:solidFill>
              </a:rPr>
              <a:t>They used the congregational form. Each congregation elected its own officers and the churches remained independent of each other. (p. 57)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641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were the provisions of the Half-Way Covenant?</a:t>
            </a:r>
          </a:p>
          <a:p>
            <a:pPr marL="339725" indent="0">
              <a:buClr>
                <a:schemeClr val="tx2"/>
              </a:buClr>
              <a:buNone/>
            </a:pPr>
            <a:r>
              <a:rPr lang="en-US" sz="2400" dirty="0">
                <a:solidFill>
                  <a:schemeClr val="tx1">
                    <a:lumMod val="65000"/>
                    <a:lumOff val="35000"/>
                  </a:schemeClr>
                </a:solidFill>
              </a:rPr>
              <a:t>Church members who had never owned the covenant (professed their personal faith in Christ as Savior) could present their children for baptism and thereby for church membership. “Half-way” members, however, could not take the Lord’s Supper. (p. 57)</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66648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Why did the Puritan commonwealth fail?</a:t>
            </a:r>
          </a:p>
          <a:p>
            <a:pPr marL="339725" indent="0">
              <a:buClr>
                <a:schemeClr val="tx2"/>
              </a:buClr>
              <a:buNone/>
            </a:pPr>
            <a:r>
              <a:rPr lang="en-US" sz="2400" dirty="0">
                <a:solidFill>
                  <a:schemeClr val="tx1">
                    <a:lumMod val="65000"/>
                    <a:lumOff val="35000"/>
                  </a:schemeClr>
                </a:solidFill>
              </a:rPr>
              <a:t>The descendants of the Puritans did not maintain the vibrant, personal faith of their forefathers. As a result, Puritans failed to establish the pure Christian society they envisioned.</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13201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8" name="Rectangle 27">
            <a:extLst>
              <a:ext uri="{FF2B5EF4-FFF2-40B4-BE49-F238E27FC236}">
                <a16:creationId xmlns:a16="http://schemas.microsoft.com/office/drawing/2014/main" id="{36B93B81-5ED7-4387-828F-605FD3B1B0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B93C52-5401-44FC-BB56-44552AD0AF12}"/>
              </a:ext>
            </a:extLst>
          </p:cNvPr>
          <p:cNvSpPr>
            <a:spLocks noGrp="1"/>
          </p:cNvSpPr>
          <p:nvPr>
            <p:ph type="title"/>
          </p:nvPr>
        </p:nvSpPr>
        <p:spPr>
          <a:xfrm>
            <a:off x="886659" y="643467"/>
            <a:ext cx="10343532" cy="1149468"/>
          </a:xfrm>
        </p:spPr>
        <p:txBody>
          <a:bodyPr vert="horz" lIns="91440" tIns="45720" rIns="91440" bIns="45720" rtlCol="0" anchor="ctr">
            <a:normAutofit/>
          </a:bodyPr>
          <a:lstStyle/>
          <a:p>
            <a:r>
              <a:rPr lang="en-US" sz="4800" dirty="0">
                <a:solidFill>
                  <a:schemeClr val="tx1"/>
                </a:solidFill>
              </a:rPr>
              <a:t>Big Ideas</a:t>
            </a:r>
          </a:p>
        </p:txBody>
      </p:sp>
      <p:sp>
        <p:nvSpPr>
          <p:cNvPr id="3" name="Content Placeholder 2">
            <a:extLst>
              <a:ext uri="{FF2B5EF4-FFF2-40B4-BE49-F238E27FC236}">
                <a16:creationId xmlns:a16="http://schemas.microsoft.com/office/drawing/2014/main" id="{64424419-454F-476E-881E-68E454DE169C}"/>
              </a:ext>
            </a:extLst>
          </p:cNvPr>
          <p:cNvSpPr>
            <a:spLocks noGrp="1"/>
          </p:cNvSpPr>
          <p:nvPr>
            <p:ph idx="1"/>
          </p:nvPr>
        </p:nvSpPr>
        <p:spPr>
          <a:xfrm>
            <a:off x="886659" y="1925619"/>
            <a:ext cx="10245629" cy="4206240"/>
          </a:xfrm>
        </p:spPr>
        <p:txBody>
          <a:bodyPr vert="horz" lIns="91440" tIns="45720" rIns="91440" bIns="45720" rtlCol="0" anchor="t">
            <a:normAutofit/>
          </a:bodyPr>
          <a:lstStyle/>
          <a:p>
            <a:pPr marL="788670" indent="-457200">
              <a:buFont typeface="+mj-lt"/>
              <a:buAutoNum type="arabicPeriod"/>
            </a:pPr>
            <a:r>
              <a:rPr lang="en-US" dirty="0"/>
              <a:t>What is an established denomination and what is a non-established denomination?</a:t>
            </a:r>
          </a:p>
          <a:p>
            <a:pPr marL="788670" indent="-457200">
              <a:buFont typeface="+mj-lt"/>
              <a:buAutoNum type="arabicPeriod"/>
            </a:pPr>
            <a:r>
              <a:rPr lang="en-US" dirty="0"/>
              <a:t>Which non-established denominations were prominent in the American colonies?</a:t>
            </a:r>
          </a:p>
          <a:p>
            <a:pPr marL="788670" indent="-457200">
              <a:buFont typeface="+mj-lt"/>
              <a:buAutoNum type="arabicPeriod"/>
            </a:pPr>
            <a:r>
              <a:rPr lang="en-US" dirty="0"/>
              <a:t>How did colonial Christians worship?</a:t>
            </a:r>
          </a:p>
          <a:p>
            <a:pPr marL="788670" indent="-457200">
              <a:buFont typeface="+mj-lt"/>
              <a:buAutoNum type="arabicPeriod"/>
            </a:pPr>
            <a:r>
              <a:rPr lang="en-US" dirty="0"/>
              <a:t>Was the evangelization of Indian tribes effective?</a:t>
            </a:r>
          </a:p>
          <a:p>
            <a:pPr marL="788670" indent="-457200">
              <a:buFont typeface="+mj-lt"/>
              <a:buAutoNum type="arabicPeriod"/>
            </a:pPr>
            <a:r>
              <a:rPr lang="en-US" dirty="0"/>
              <a:t>How did the Great Awakening affect the American colonies?</a:t>
            </a:r>
          </a:p>
        </p:txBody>
      </p:sp>
      <p:sp>
        <p:nvSpPr>
          <p:cNvPr id="30" name="Rectangle 29">
            <a:extLst>
              <a:ext uri="{FF2B5EF4-FFF2-40B4-BE49-F238E27FC236}">
                <a16:creationId xmlns:a16="http://schemas.microsoft.com/office/drawing/2014/main" id="{61951AA0-DD9C-4514-A46F-ABF18C50E5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674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Examine the information about the Salem witch trials. What do you think were the major reasons they occurred?</a:t>
            </a:r>
          </a:p>
          <a:p>
            <a:pPr marL="339725" indent="0">
              <a:buClr>
                <a:schemeClr val="tx2"/>
              </a:buClr>
              <a:buNone/>
            </a:pPr>
            <a:r>
              <a:rPr lang="en-US" sz="2400" dirty="0">
                <a:solidFill>
                  <a:schemeClr val="tx1">
                    <a:lumMod val="65000"/>
                    <a:lumOff val="35000"/>
                  </a:schemeClr>
                </a:solidFill>
              </a:rPr>
              <a:t>Fear and hysteria were combined with acceptance of inaccurate testimony. Incentives for people to falsely confess witchcraft in order to save their lives served to perpetuate these trials.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394942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4800" dirty="0"/>
              <a:t>Non-established denominations</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3343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Who were the leading English Separatists and what did they teach?</a:t>
            </a:r>
          </a:p>
          <a:p>
            <a:pPr marL="514350" indent="-514350">
              <a:buClr>
                <a:schemeClr val="tx2"/>
              </a:buClr>
              <a:buFont typeface="+mj-lt"/>
              <a:buAutoNum type="arabicPeriod"/>
            </a:pPr>
            <a:r>
              <a:rPr lang="en-US" dirty="0">
                <a:solidFill>
                  <a:schemeClr val="tx2"/>
                </a:solidFill>
              </a:rPr>
              <a:t>In addition to the Separatists, what other non-established religious groups developed in America?</a:t>
            </a:r>
          </a:p>
        </p:txBody>
      </p:sp>
    </p:spTree>
    <p:extLst>
      <p:ext uri="{BB962C8B-B14F-4D97-AF65-F5344CB8AC3E}">
        <p14:creationId xmlns:p14="http://schemas.microsoft.com/office/powerpoint/2010/main" val="1800379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33F401-8CF7-408A-BB13-65AC398FB7F9}"/>
              </a:ext>
            </a:extLst>
          </p:cNvPr>
          <p:cNvSpPr>
            <a:spLocks noGrp="1"/>
          </p:cNvSpPr>
          <p:nvPr>
            <p:ph idx="1"/>
          </p:nvPr>
        </p:nvSpPr>
        <p:spPr/>
        <p:txBody>
          <a:bodyPr/>
          <a:lstStyle/>
          <a:p>
            <a:r>
              <a:rPr lang="en-US" dirty="0">
                <a:solidFill>
                  <a:srgbClr val="FF0000"/>
                </a:solidFill>
              </a:rPr>
              <a:t>The Separatists and the Roman Catholics formed the </a:t>
            </a:r>
            <a:r>
              <a:rPr lang="en-US" b="1" dirty="0">
                <a:solidFill>
                  <a:srgbClr val="FF0000"/>
                </a:solidFill>
              </a:rPr>
              <a:t>non-established denominations</a:t>
            </a:r>
            <a:r>
              <a:rPr lang="en-US" dirty="0">
                <a:solidFill>
                  <a:srgbClr val="FF0000"/>
                </a:solidFill>
              </a:rPr>
              <a:t>. </a:t>
            </a:r>
          </a:p>
          <a:p>
            <a:r>
              <a:rPr lang="en-US" dirty="0"/>
              <a:t>These groups did not have state (government) support and protection.</a:t>
            </a:r>
          </a:p>
        </p:txBody>
      </p:sp>
      <p:sp>
        <p:nvSpPr>
          <p:cNvPr id="3" name="Title 2">
            <a:extLst>
              <a:ext uri="{FF2B5EF4-FFF2-40B4-BE49-F238E27FC236}">
                <a16:creationId xmlns:a16="http://schemas.microsoft.com/office/drawing/2014/main" id="{5CCE86FB-4417-48B9-8114-1ADCAA627049}"/>
              </a:ext>
            </a:extLst>
          </p:cNvPr>
          <p:cNvSpPr>
            <a:spLocks noGrp="1"/>
          </p:cNvSpPr>
          <p:nvPr>
            <p:ph type="title"/>
          </p:nvPr>
        </p:nvSpPr>
        <p:spPr/>
        <p:txBody>
          <a:bodyPr/>
          <a:lstStyle/>
          <a:p>
            <a:r>
              <a:rPr lang="en-US" dirty="0"/>
              <a:t>Non-Established Denominations</a:t>
            </a:r>
          </a:p>
        </p:txBody>
      </p:sp>
    </p:spTree>
    <p:extLst>
      <p:ext uri="{BB962C8B-B14F-4D97-AF65-F5344CB8AC3E}">
        <p14:creationId xmlns:p14="http://schemas.microsoft.com/office/powerpoint/2010/main" val="39789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3C9E-51C3-439F-9A21-04AC89D20C1D}"/>
              </a:ext>
            </a:extLst>
          </p:cNvPr>
          <p:cNvSpPr>
            <a:spLocks noGrp="1"/>
          </p:cNvSpPr>
          <p:nvPr>
            <p:ph type="title"/>
          </p:nvPr>
        </p:nvSpPr>
        <p:spPr/>
        <p:txBody>
          <a:bodyPr/>
          <a:lstStyle/>
          <a:p>
            <a:r>
              <a:rPr lang="en-US" dirty="0"/>
              <a:t>Baptists</a:t>
            </a:r>
          </a:p>
        </p:txBody>
      </p:sp>
      <p:sp>
        <p:nvSpPr>
          <p:cNvPr id="4" name="Content Placeholder 3">
            <a:extLst>
              <a:ext uri="{FF2B5EF4-FFF2-40B4-BE49-F238E27FC236}">
                <a16:creationId xmlns:a16="http://schemas.microsoft.com/office/drawing/2014/main" id="{6D1C1C5E-45E6-4947-A0B0-62340FD1EC07}"/>
              </a:ext>
            </a:extLst>
          </p:cNvPr>
          <p:cNvSpPr>
            <a:spLocks noGrp="1"/>
          </p:cNvSpPr>
          <p:nvPr>
            <p:ph idx="10"/>
          </p:nvPr>
        </p:nvSpPr>
        <p:spPr/>
        <p:txBody>
          <a:bodyPr>
            <a:normAutofit/>
          </a:bodyPr>
          <a:lstStyle/>
          <a:p>
            <a:r>
              <a:rPr lang="en-US" dirty="0">
                <a:solidFill>
                  <a:srgbClr val="FF0000"/>
                </a:solidFill>
              </a:rPr>
              <a:t>In 1639, </a:t>
            </a:r>
            <a:r>
              <a:rPr lang="en-US" b="1" dirty="0">
                <a:solidFill>
                  <a:srgbClr val="FF0000"/>
                </a:solidFill>
              </a:rPr>
              <a:t>Roger Williams </a:t>
            </a:r>
            <a:r>
              <a:rPr lang="en-US" dirty="0">
                <a:solidFill>
                  <a:srgbClr val="FF0000"/>
                </a:solidFill>
              </a:rPr>
              <a:t>founded what is considered the first Baptist church in America.</a:t>
            </a:r>
          </a:p>
          <a:p>
            <a:r>
              <a:rPr lang="en-US" dirty="0"/>
              <a:t>The </a:t>
            </a:r>
            <a:r>
              <a:rPr lang="en-US" b="1" dirty="0"/>
              <a:t>Baptists</a:t>
            </a:r>
            <a:r>
              <a:rPr lang="en-US" dirty="0"/>
              <a:t> grew slowly at first, and they suffered persecution from colonial authorities.</a:t>
            </a:r>
          </a:p>
          <a:p>
            <a:r>
              <a:rPr lang="en-US" dirty="0">
                <a:solidFill>
                  <a:srgbClr val="FF0000"/>
                </a:solidFill>
              </a:rPr>
              <a:t>Baptists baptize only professing believers </a:t>
            </a:r>
            <a:r>
              <a:rPr lang="en-US" dirty="0"/>
              <a:t>and then only by immersing them in water.</a:t>
            </a:r>
          </a:p>
        </p:txBody>
      </p:sp>
      <p:sp>
        <p:nvSpPr>
          <p:cNvPr id="8" name="TextBox 7">
            <a:extLst>
              <a:ext uri="{FF2B5EF4-FFF2-40B4-BE49-F238E27FC236}">
                <a16:creationId xmlns:a16="http://schemas.microsoft.com/office/drawing/2014/main" id="{5ACBCF08-63DE-4E15-B341-89C281FEEFB4}"/>
              </a:ext>
            </a:extLst>
          </p:cNvPr>
          <p:cNvSpPr txBox="1"/>
          <p:nvPr/>
        </p:nvSpPr>
        <p:spPr>
          <a:xfrm>
            <a:off x="-1" y="5956801"/>
            <a:ext cx="2602524"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Roger Williams</a:t>
            </a:r>
          </a:p>
        </p:txBody>
      </p:sp>
    </p:spTree>
    <p:extLst>
      <p:ext uri="{BB962C8B-B14F-4D97-AF65-F5344CB8AC3E}">
        <p14:creationId xmlns:p14="http://schemas.microsoft.com/office/powerpoint/2010/main" val="353530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77C7-67CB-4546-B188-56422E8874A8}"/>
              </a:ext>
            </a:extLst>
          </p:cNvPr>
          <p:cNvSpPr>
            <a:spLocks noGrp="1"/>
          </p:cNvSpPr>
          <p:nvPr>
            <p:ph type="title"/>
          </p:nvPr>
        </p:nvSpPr>
        <p:spPr/>
        <p:txBody>
          <a:bodyPr/>
          <a:lstStyle/>
          <a:p>
            <a:r>
              <a:rPr lang="en-US" dirty="0"/>
              <a:t>Quakers</a:t>
            </a:r>
          </a:p>
        </p:txBody>
      </p:sp>
      <p:sp>
        <p:nvSpPr>
          <p:cNvPr id="4" name="Content Placeholder 3">
            <a:extLst>
              <a:ext uri="{FF2B5EF4-FFF2-40B4-BE49-F238E27FC236}">
                <a16:creationId xmlns:a16="http://schemas.microsoft.com/office/drawing/2014/main" id="{B5ECFB6E-BD28-4BA1-B0BD-CBDDE3DA3CE8}"/>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Quakers</a:t>
            </a:r>
            <a:r>
              <a:rPr lang="en-US" dirty="0">
                <a:solidFill>
                  <a:srgbClr val="FF0000"/>
                </a:solidFill>
              </a:rPr>
              <a:t>, or the Society of Friends, originated with the Englishman </a:t>
            </a:r>
            <a:r>
              <a:rPr lang="en-US" b="1" dirty="0">
                <a:solidFill>
                  <a:srgbClr val="FF0000"/>
                </a:solidFill>
              </a:rPr>
              <a:t>George Fox</a:t>
            </a:r>
            <a:r>
              <a:rPr lang="en-US" dirty="0">
                <a:solidFill>
                  <a:srgbClr val="FF0000"/>
                </a:solidFill>
              </a:rPr>
              <a:t>.</a:t>
            </a:r>
          </a:p>
          <a:p>
            <a:r>
              <a:rPr lang="en-US" dirty="0">
                <a:solidFill>
                  <a:srgbClr val="FF0000"/>
                </a:solidFill>
              </a:rPr>
              <a:t>Quakers teach that an “inner light” is a spark of divinity and that man is saved through obeying its leading rather than through the atonement of Christ.</a:t>
            </a:r>
          </a:p>
        </p:txBody>
      </p:sp>
      <p:pic>
        <p:nvPicPr>
          <p:cNvPr id="5" name="Picture Placeholder 3">
            <a:extLst>
              <a:ext uri="{FF2B5EF4-FFF2-40B4-BE49-F238E27FC236}">
                <a16:creationId xmlns:a16="http://schemas.microsoft.com/office/drawing/2014/main" id="{D7D1ACA9-39D0-433D-8488-E10AB2B88D3E}"/>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073F45D2-D742-4829-B8D7-4420A9345E6D}"/>
              </a:ext>
            </a:extLst>
          </p:cNvPr>
          <p:cNvSpPr txBox="1"/>
          <p:nvPr/>
        </p:nvSpPr>
        <p:spPr>
          <a:xfrm>
            <a:off x="-1" y="5956801"/>
            <a:ext cx="213360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George Fox</a:t>
            </a:r>
          </a:p>
        </p:txBody>
      </p:sp>
    </p:spTree>
    <p:extLst>
      <p:ext uri="{BB962C8B-B14F-4D97-AF65-F5344CB8AC3E}">
        <p14:creationId xmlns:p14="http://schemas.microsoft.com/office/powerpoint/2010/main" val="41508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E6753-2C41-4A59-B25B-A69B1CC2DF1A}"/>
              </a:ext>
            </a:extLst>
          </p:cNvPr>
          <p:cNvSpPr>
            <a:spLocks noGrp="1"/>
          </p:cNvSpPr>
          <p:nvPr>
            <p:ph type="title"/>
          </p:nvPr>
        </p:nvSpPr>
        <p:spPr/>
        <p:txBody>
          <a:bodyPr/>
          <a:lstStyle/>
          <a:p>
            <a:r>
              <a:rPr lang="en-US" dirty="0"/>
              <a:t>Quakers</a:t>
            </a:r>
          </a:p>
        </p:txBody>
      </p:sp>
      <p:sp>
        <p:nvSpPr>
          <p:cNvPr id="4" name="Content Placeholder 3">
            <a:extLst>
              <a:ext uri="{FF2B5EF4-FFF2-40B4-BE49-F238E27FC236}">
                <a16:creationId xmlns:a16="http://schemas.microsoft.com/office/drawing/2014/main" id="{39936900-AC45-4B0A-8798-3E686E6C3D3E}"/>
              </a:ext>
            </a:extLst>
          </p:cNvPr>
          <p:cNvSpPr>
            <a:spLocks noGrp="1"/>
          </p:cNvSpPr>
          <p:nvPr>
            <p:ph idx="10"/>
          </p:nvPr>
        </p:nvSpPr>
        <p:spPr/>
        <p:txBody>
          <a:bodyPr/>
          <a:lstStyle/>
          <a:p>
            <a:r>
              <a:rPr lang="en-US" dirty="0"/>
              <a:t>Believers sat in silence—often in a circle—and waited for the “inner light” to move one member to give a word of testimony or exhortation.</a:t>
            </a:r>
          </a:p>
          <a:p>
            <a:r>
              <a:rPr lang="en-US" dirty="0"/>
              <a:t>Many of the Quakers lived in Rhode Island, but </a:t>
            </a:r>
            <a:r>
              <a:rPr lang="en-US" dirty="0">
                <a:solidFill>
                  <a:srgbClr val="FF0000"/>
                </a:solidFill>
              </a:rPr>
              <a:t>the center of colonial Quakerism was Pennsylvania.</a:t>
            </a:r>
          </a:p>
          <a:p>
            <a:endParaRPr lang="en-US" dirty="0">
              <a:solidFill>
                <a:srgbClr val="FF0000"/>
              </a:solidFill>
            </a:endParaRPr>
          </a:p>
        </p:txBody>
      </p:sp>
      <p:pic>
        <p:nvPicPr>
          <p:cNvPr id="5" name="Picture Placeholder 3">
            <a:extLst>
              <a:ext uri="{FF2B5EF4-FFF2-40B4-BE49-F238E27FC236}">
                <a16:creationId xmlns:a16="http://schemas.microsoft.com/office/drawing/2014/main" id="{E6A4B578-7035-470E-8645-F418FF53D81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639489CC-5B51-4615-A58A-3F08DEC56DAE}"/>
              </a:ext>
            </a:extLst>
          </p:cNvPr>
          <p:cNvSpPr txBox="1"/>
          <p:nvPr/>
        </p:nvSpPr>
        <p:spPr>
          <a:xfrm>
            <a:off x="-1" y="5956801"/>
            <a:ext cx="290576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a Quaker meeting</a:t>
            </a:r>
          </a:p>
        </p:txBody>
      </p:sp>
    </p:spTree>
    <p:extLst>
      <p:ext uri="{BB962C8B-B14F-4D97-AF65-F5344CB8AC3E}">
        <p14:creationId xmlns:p14="http://schemas.microsoft.com/office/powerpoint/2010/main" val="235953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7C96C4-6BBB-4EAB-8534-321C1AEEBCD1}"/>
              </a:ext>
            </a:extLst>
          </p:cNvPr>
          <p:cNvSpPr>
            <a:spLocks noGrp="1"/>
          </p:cNvSpPr>
          <p:nvPr>
            <p:ph idx="1"/>
          </p:nvPr>
        </p:nvSpPr>
        <p:spPr/>
        <p:txBody>
          <a:bodyPr/>
          <a:lstStyle/>
          <a:p>
            <a:r>
              <a:rPr lang="en-US" dirty="0">
                <a:solidFill>
                  <a:srgbClr val="FF0000"/>
                </a:solidFill>
              </a:rPr>
              <a:t>The Lutherans, followers of the teachings of the great German reformer Martin Luther</a:t>
            </a:r>
            <a:r>
              <a:rPr lang="en-US" dirty="0"/>
              <a:t>, came to America in trickles rather than in floods. </a:t>
            </a:r>
          </a:p>
          <a:p>
            <a:pPr lvl="1"/>
            <a:r>
              <a:rPr lang="en-US" dirty="0">
                <a:solidFill>
                  <a:srgbClr val="FF0000"/>
                </a:solidFill>
              </a:rPr>
              <a:t>Swedish Lutherans of New Sweden (Delaware)</a:t>
            </a:r>
          </a:p>
          <a:p>
            <a:pPr lvl="1"/>
            <a:r>
              <a:rPr lang="en-US" dirty="0">
                <a:solidFill>
                  <a:srgbClr val="FF0000"/>
                </a:solidFill>
              </a:rPr>
              <a:t>Dutch Lutherans in New Amsterdam</a:t>
            </a:r>
          </a:p>
          <a:p>
            <a:pPr lvl="1"/>
            <a:r>
              <a:rPr lang="en-US" dirty="0">
                <a:solidFill>
                  <a:srgbClr val="FF0000"/>
                </a:solidFill>
              </a:rPr>
              <a:t>German Lutherans in Pennsylvania</a:t>
            </a:r>
          </a:p>
        </p:txBody>
      </p:sp>
      <p:sp>
        <p:nvSpPr>
          <p:cNvPr id="3" name="Title 2">
            <a:extLst>
              <a:ext uri="{FF2B5EF4-FFF2-40B4-BE49-F238E27FC236}">
                <a16:creationId xmlns:a16="http://schemas.microsoft.com/office/drawing/2014/main" id="{03E541F0-9CA3-41A2-A09E-B2C1D90ADBD5}"/>
              </a:ext>
            </a:extLst>
          </p:cNvPr>
          <p:cNvSpPr>
            <a:spLocks noGrp="1"/>
          </p:cNvSpPr>
          <p:nvPr>
            <p:ph type="title"/>
          </p:nvPr>
        </p:nvSpPr>
        <p:spPr/>
        <p:txBody>
          <a:bodyPr/>
          <a:lstStyle/>
          <a:p>
            <a:r>
              <a:rPr lang="en-US" dirty="0"/>
              <a:t>Lutherans</a:t>
            </a:r>
          </a:p>
        </p:txBody>
      </p:sp>
    </p:spTree>
    <p:extLst>
      <p:ext uri="{BB962C8B-B14F-4D97-AF65-F5344CB8AC3E}">
        <p14:creationId xmlns:p14="http://schemas.microsoft.com/office/powerpoint/2010/main" val="133461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92522-E76C-41B4-99EC-0342B0DB197C}"/>
              </a:ext>
            </a:extLst>
          </p:cNvPr>
          <p:cNvSpPr>
            <a:spLocks noGrp="1"/>
          </p:cNvSpPr>
          <p:nvPr>
            <p:ph type="title"/>
          </p:nvPr>
        </p:nvSpPr>
        <p:spPr/>
        <p:txBody>
          <a:bodyPr/>
          <a:lstStyle/>
          <a:p>
            <a:r>
              <a:rPr lang="en-US" dirty="0"/>
              <a:t>Anabaptist Groups</a:t>
            </a:r>
          </a:p>
        </p:txBody>
      </p:sp>
      <p:sp>
        <p:nvSpPr>
          <p:cNvPr id="4" name="Content Placeholder 3">
            <a:extLst>
              <a:ext uri="{FF2B5EF4-FFF2-40B4-BE49-F238E27FC236}">
                <a16:creationId xmlns:a16="http://schemas.microsoft.com/office/drawing/2014/main" id="{927A520E-E141-4E8E-8B17-775F72BE15F8}"/>
              </a:ext>
            </a:extLst>
          </p:cNvPr>
          <p:cNvSpPr>
            <a:spLocks noGrp="1"/>
          </p:cNvSpPr>
          <p:nvPr>
            <p:ph idx="10"/>
          </p:nvPr>
        </p:nvSpPr>
        <p:spPr/>
        <p:txBody>
          <a:bodyPr>
            <a:normAutofit/>
          </a:bodyPr>
          <a:lstStyle/>
          <a:p>
            <a:r>
              <a:rPr lang="en-US" dirty="0"/>
              <a:t>The </a:t>
            </a:r>
            <a:r>
              <a:rPr lang="en-US" b="1" dirty="0">
                <a:solidFill>
                  <a:srgbClr val="FF0000"/>
                </a:solidFill>
              </a:rPr>
              <a:t>Mennonites</a:t>
            </a:r>
            <a:r>
              <a:rPr lang="en-US" dirty="0">
                <a:solidFill>
                  <a:srgbClr val="FF0000"/>
                </a:solidFill>
              </a:rPr>
              <a:t>, followers of the Dutch teacher Menno Simons, were the largest Anabaptist group. </a:t>
            </a:r>
          </a:p>
          <a:p>
            <a:r>
              <a:rPr lang="en-US" dirty="0"/>
              <a:t>The </a:t>
            </a:r>
            <a:r>
              <a:rPr lang="en-US" b="1" dirty="0">
                <a:solidFill>
                  <a:srgbClr val="FF0000"/>
                </a:solidFill>
              </a:rPr>
              <a:t>Amish</a:t>
            </a:r>
            <a:r>
              <a:rPr lang="en-US" dirty="0">
                <a:solidFill>
                  <a:srgbClr val="FF0000"/>
                </a:solidFill>
              </a:rPr>
              <a:t> were a more conservative branch of the Mennonites.</a:t>
            </a:r>
          </a:p>
          <a:p>
            <a:r>
              <a:rPr lang="en-US" dirty="0"/>
              <a:t>Many of the Mennonites and Amish fled to the New World and established farms and towns in Pennsylvania.</a:t>
            </a:r>
          </a:p>
        </p:txBody>
      </p:sp>
      <p:pic>
        <p:nvPicPr>
          <p:cNvPr id="5" name="Picture Placeholder 4">
            <a:extLst>
              <a:ext uri="{FF2B5EF4-FFF2-40B4-BE49-F238E27FC236}">
                <a16:creationId xmlns:a16="http://schemas.microsoft.com/office/drawing/2014/main" id="{3639E945-16C6-4F6F-BB57-8B418918267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118FA6FA-8B5B-4B4C-9DD1-BE73A45B2518}"/>
              </a:ext>
            </a:extLst>
          </p:cNvPr>
          <p:cNvSpPr txBox="1"/>
          <p:nvPr/>
        </p:nvSpPr>
        <p:spPr>
          <a:xfrm>
            <a:off x="-1" y="5956801"/>
            <a:ext cx="257048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Menno Simons</a:t>
            </a:r>
          </a:p>
        </p:txBody>
      </p:sp>
    </p:spTree>
    <p:extLst>
      <p:ext uri="{BB962C8B-B14F-4D97-AF65-F5344CB8AC3E}">
        <p14:creationId xmlns:p14="http://schemas.microsoft.com/office/powerpoint/2010/main" val="280897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21227B1-1586-4CEF-A0F1-E3C7FFBD4A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9A7695ED-335C-4D08-AA65-0EDC27309B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3657600"/>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9" name="Title 8">
            <a:extLst>
              <a:ext uri="{FF2B5EF4-FFF2-40B4-BE49-F238E27FC236}">
                <a16:creationId xmlns:a16="http://schemas.microsoft.com/office/drawing/2014/main" id="{D224B149-72C5-4DE4-98D4-FA4D32D1B170}"/>
              </a:ext>
            </a:extLst>
          </p:cNvPr>
          <p:cNvSpPr>
            <a:spLocks noGrp="1"/>
          </p:cNvSpPr>
          <p:nvPr>
            <p:ph type="title"/>
          </p:nvPr>
        </p:nvSpPr>
        <p:spPr>
          <a:xfrm>
            <a:off x="365759" y="3794760"/>
            <a:ext cx="11471565" cy="1739347"/>
          </a:xfrm>
        </p:spPr>
        <p:txBody>
          <a:bodyPr vert="horz" lIns="91440" tIns="45720" rIns="91440" bIns="45720" rtlCol="0" anchor="ctr">
            <a:noAutofit/>
          </a:bodyPr>
          <a:lstStyle/>
          <a:p>
            <a:pPr algn="ctr">
              <a:lnSpc>
                <a:spcPct val="100000"/>
              </a:lnSpc>
            </a:pPr>
            <a:r>
              <a:rPr lang="en-US" sz="2800" b="0" i="0" u="none" strike="noStrike" dirty="0"/>
              <a:t/>
            </a:r>
            <a:br>
              <a:rPr lang="en-US" sz="2800" b="0" i="0" u="none" strike="noStrike" dirty="0"/>
            </a:br>
            <a:r>
              <a:rPr lang="en-US" sz="2800" b="0" i="0" u="none" strike="noStrike" dirty="0"/>
              <a:t>some Mennonites and Amish still use only a horse and buggy for transportation and follow farming practices that date back to the 1700s. </a:t>
            </a:r>
            <a:br>
              <a:rPr lang="en-US" sz="2800" b="0" i="0" u="none" strike="noStrike" dirty="0"/>
            </a:br>
            <a:endParaRPr lang="en-US" sz="2800" dirty="0"/>
          </a:p>
        </p:txBody>
      </p:sp>
      <p:pic>
        <p:nvPicPr>
          <p:cNvPr id="5" name="Picture 4">
            <a:extLst>
              <a:ext uri="{FF2B5EF4-FFF2-40B4-BE49-F238E27FC236}">
                <a16:creationId xmlns:a16="http://schemas.microsoft.com/office/drawing/2014/main" id="{C31B1D64-9D06-4418-9FAB-8A7E69F70DE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3657589"/>
          </a:xfrm>
          <a:prstGeom prst="rect">
            <a:avLst/>
          </a:prstGeom>
        </p:spPr>
      </p:pic>
    </p:spTree>
    <p:extLst>
      <p:ext uri="{BB962C8B-B14F-4D97-AF65-F5344CB8AC3E}">
        <p14:creationId xmlns:p14="http://schemas.microsoft.com/office/powerpoint/2010/main" val="108240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52C-2B8B-4E09-BAA3-2737020397D0}"/>
              </a:ext>
            </a:extLst>
          </p:cNvPr>
          <p:cNvSpPr>
            <a:spLocks noGrp="1"/>
          </p:cNvSpPr>
          <p:nvPr>
            <p:ph type="title"/>
          </p:nvPr>
        </p:nvSpPr>
        <p:spPr/>
        <p:txBody>
          <a:bodyPr/>
          <a:lstStyle/>
          <a:p>
            <a:r>
              <a:rPr lang="en-US" sz="4800" dirty="0"/>
              <a:t>Established denominations</a:t>
            </a:r>
          </a:p>
        </p:txBody>
      </p:sp>
      <p:sp>
        <p:nvSpPr>
          <p:cNvPr id="3" name="Text Placeholder 2">
            <a:extLst>
              <a:ext uri="{FF2B5EF4-FFF2-40B4-BE49-F238E27FC236}">
                <a16:creationId xmlns:a16="http://schemas.microsoft.com/office/drawing/2014/main" id="{6ECEB499-2680-4B68-B9A4-B1ACBD7BE3C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0790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655A49-6AD3-4BAB-AE28-440C425C5EA8}"/>
              </a:ext>
            </a:extLst>
          </p:cNvPr>
          <p:cNvSpPr>
            <a:spLocks noGrp="1"/>
          </p:cNvSpPr>
          <p:nvPr>
            <p:ph idx="1"/>
          </p:nvPr>
        </p:nvSpPr>
        <p:spPr/>
        <p:txBody>
          <a:bodyPr/>
          <a:lstStyle/>
          <a:p>
            <a:r>
              <a:rPr lang="en-US" b="1" dirty="0">
                <a:solidFill>
                  <a:srgbClr val="FF0000"/>
                </a:solidFill>
              </a:rPr>
              <a:t>Presbyterians </a:t>
            </a:r>
            <a:r>
              <a:rPr lang="en-US" dirty="0">
                <a:solidFill>
                  <a:srgbClr val="FF0000"/>
                </a:solidFill>
              </a:rPr>
              <a:t>originated in the British Isles.</a:t>
            </a:r>
          </a:p>
          <a:p>
            <a:r>
              <a:rPr lang="en-US" dirty="0">
                <a:solidFill>
                  <a:srgbClr val="FF0000"/>
                </a:solidFill>
              </a:rPr>
              <a:t>The Dutch Reformed came to the New World with the settling of New Amsterdam.</a:t>
            </a:r>
          </a:p>
          <a:p>
            <a:r>
              <a:rPr lang="en-US" dirty="0">
                <a:solidFill>
                  <a:srgbClr val="FF0000"/>
                </a:solidFill>
              </a:rPr>
              <a:t>French Reformed (</a:t>
            </a:r>
            <a:r>
              <a:rPr lang="en-US" b="1" dirty="0">
                <a:solidFill>
                  <a:srgbClr val="FF0000"/>
                </a:solidFill>
              </a:rPr>
              <a:t>Huguenots</a:t>
            </a:r>
            <a:r>
              <a:rPr lang="en-US" dirty="0">
                <a:solidFill>
                  <a:srgbClr val="FF0000"/>
                </a:solidFill>
              </a:rPr>
              <a:t>) settled throughout the colonies</a:t>
            </a:r>
            <a:r>
              <a:rPr lang="en-US" dirty="0"/>
              <a:t>, especially after the French king, Louis XIV, abolished their freedom of worship in 1685.</a:t>
            </a:r>
          </a:p>
          <a:p>
            <a:r>
              <a:rPr lang="en-US" dirty="0"/>
              <a:t>The German Reformed Church, from southern Germany, also migrated to the American colonies.</a:t>
            </a:r>
          </a:p>
        </p:txBody>
      </p:sp>
      <p:sp>
        <p:nvSpPr>
          <p:cNvPr id="2" name="Title 1">
            <a:extLst>
              <a:ext uri="{FF2B5EF4-FFF2-40B4-BE49-F238E27FC236}">
                <a16:creationId xmlns:a16="http://schemas.microsoft.com/office/drawing/2014/main" id="{5CC1AF79-56AD-496D-A48F-D5AECC7D16B5}"/>
              </a:ext>
            </a:extLst>
          </p:cNvPr>
          <p:cNvSpPr>
            <a:spLocks noGrp="1"/>
          </p:cNvSpPr>
          <p:nvPr>
            <p:ph type="title"/>
          </p:nvPr>
        </p:nvSpPr>
        <p:spPr/>
        <p:txBody>
          <a:bodyPr/>
          <a:lstStyle/>
          <a:p>
            <a:r>
              <a:rPr lang="en-US" dirty="0"/>
              <a:t>Other Protestant Groups</a:t>
            </a:r>
          </a:p>
        </p:txBody>
      </p:sp>
    </p:spTree>
    <p:extLst>
      <p:ext uri="{BB962C8B-B14F-4D97-AF65-F5344CB8AC3E}">
        <p14:creationId xmlns:p14="http://schemas.microsoft.com/office/powerpoint/2010/main" val="6109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AF79-56AD-496D-A48F-D5AECC7D16B5}"/>
              </a:ext>
            </a:extLst>
          </p:cNvPr>
          <p:cNvSpPr>
            <a:spLocks noGrp="1"/>
          </p:cNvSpPr>
          <p:nvPr>
            <p:ph type="title"/>
          </p:nvPr>
        </p:nvSpPr>
        <p:spPr/>
        <p:txBody>
          <a:bodyPr/>
          <a:lstStyle/>
          <a:p>
            <a:r>
              <a:rPr lang="en-US" dirty="0"/>
              <a:t>Other Protestant Groups</a:t>
            </a:r>
          </a:p>
        </p:txBody>
      </p:sp>
      <p:pic>
        <p:nvPicPr>
          <p:cNvPr id="8" name="Picture Placeholder 7" descr="A large brick building with grass in front of a house&#10;&#10;Description automatically generated">
            <a:extLst>
              <a:ext uri="{FF2B5EF4-FFF2-40B4-BE49-F238E27FC236}">
                <a16:creationId xmlns:a16="http://schemas.microsoft.com/office/drawing/2014/main" id="{CCB3ED34-22C4-4700-A3BE-B1BD22778EC8}"/>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66655A49-6AD3-4BAB-AE28-440C425C5EA8}"/>
              </a:ext>
            </a:extLst>
          </p:cNvPr>
          <p:cNvSpPr>
            <a:spLocks noGrp="1"/>
          </p:cNvSpPr>
          <p:nvPr>
            <p:ph idx="10"/>
          </p:nvPr>
        </p:nvSpPr>
        <p:spPr/>
        <p:txBody>
          <a:bodyPr>
            <a:normAutofit/>
          </a:bodyPr>
          <a:lstStyle/>
          <a:p>
            <a:r>
              <a:rPr lang="en-US" dirty="0">
                <a:solidFill>
                  <a:srgbClr val="FF0000"/>
                </a:solidFill>
              </a:rPr>
              <a:t>The </a:t>
            </a:r>
            <a:r>
              <a:rPr lang="en-US" b="1" dirty="0">
                <a:solidFill>
                  <a:srgbClr val="FF0000"/>
                </a:solidFill>
              </a:rPr>
              <a:t>Moravians</a:t>
            </a:r>
            <a:r>
              <a:rPr lang="en-US" dirty="0">
                <a:solidFill>
                  <a:srgbClr val="FF0000"/>
                </a:solidFill>
              </a:rPr>
              <a:t> were followers of the teachings of preacher John Huss of Bohemia. </a:t>
            </a:r>
          </a:p>
          <a:p>
            <a:r>
              <a:rPr lang="en-US" dirty="0">
                <a:solidFill>
                  <a:srgbClr val="FF0000"/>
                </a:solidFill>
              </a:rPr>
              <a:t>They emphasized the importance of conversion, the need for personal piety, and the necessity of living a holy life. </a:t>
            </a:r>
          </a:p>
          <a:p>
            <a:r>
              <a:rPr lang="en-US" dirty="0"/>
              <a:t>Evangelism was also a primary concern.</a:t>
            </a:r>
          </a:p>
        </p:txBody>
      </p:sp>
    </p:spTree>
    <p:extLst>
      <p:ext uri="{BB962C8B-B14F-4D97-AF65-F5344CB8AC3E}">
        <p14:creationId xmlns:p14="http://schemas.microsoft.com/office/powerpoint/2010/main" val="33268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559A-12F2-4A6A-90CC-4239F1963271}"/>
              </a:ext>
            </a:extLst>
          </p:cNvPr>
          <p:cNvSpPr>
            <a:spLocks noGrp="1"/>
          </p:cNvSpPr>
          <p:nvPr>
            <p:ph type="title"/>
          </p:nvPr>
        </p:nvSpPr>
        <p:spPr/>
        <p:txBody>
          <a:bodyPr/>
          <a:lstStyle/>
          <a:p>
            <a:r>
              <a:rPr lang="en-US" dirty="0"/>
              <a:t>Roman Catholics</a:t>
            </a:r>
          </a:p>
        </p:txBody>
      </p:sp>
      <p:sp>
        <p:nvSpPr>
          <p:cNvPr id="4" name="Content Placeholder 3">
            <a:extLst>
              <a:ext uri="{FF2B5EF4-FFF2-40B4-BE49-F238E27FC236}">
                <a16:creationId xmlns:a16="http://schemas.microsoft.com/office/drawing/2014/main" id="{560D3104-A30E-4346-8B6E-9FF896174F48}"/>
              </a:ext>
            </a:extLst>
          </p:cNvPr>
          <p:cNvSpPr>
            <a:spLocks noGrp="1"/>
          </p:cNvSpPr>
          <p:nvPr>
            <p:ph idx="10"/>
          </p:nvPr>
        </p:nvSpPr>
        <p:spPr/>
        <p:txBody>
          <a:bodyPr>
            <a:normAutofit/>
          </a:bodyPr>
          <a:lstStyle/>
          <a:p>
            <a:r>
              <a:rPr lang="en-US" dirty="0"/>
              <a:t>Most Protestants in the colonies feared Roman Catholicism.</a:t>
            </a:r>
          </a:p>
          <a:p>
            <a:r>
              <a:rPr lang="en-US" dirty="0">
                <a:solidFill>
                  <a:srgbClr val="FF0000"/>
                </a:solidFill>
              </a:rPr>
              <a:t>The center of colonial Catholicism was Maryland.</a:t>
            </a:r>
          </a:p>
          <a:p>
            <a:r>
              <a:rPr lang="en-US" dirty="0"/>
              <a:t>In 1790, the Roman Catholic Church made John Carroll bishop of Baltimore, America’s first Catholic bishop.</a:t>
            </a:r>
          </a:p>
          <a:p>
            <a:endParaRPr lang="en-US" dirty="0"/>
          </a:p>
        </p:txBody>
      </p:sp>
      <p:pic>
        <p:nvPicPr>
          <p:cNvPr id="5" name="Picture Placeholder 4">
            <a:extLst>
              <a:ext uri="{FF2B5EF4-FFF2-40B4-BE49-F238E27FC236}">
                <a16:creationId xmlns:a16="http://schemas.microsoft.com/office/drawing/2014/main" id="{A7E7BB0B-61AF-431F-8892-7714A54FF12D}"/>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0" y="1819275"/>
            <a:ext cx="4845050" cy="5038725"/>
          </a:xfrm>
        </p:spPr>
      </p:pic>
      <p:sp>
        <p:nvSpPr>
          <p:cNvPr id="7" name="TextBox 6">
            <a:extLst>
              <a:ext uri="{FF2B5EF4-FFF2-40B4-BE49-F238E27FC236}">
                <a16:creationId xmlns:a16="http://schemas.microsoft.com/office/drawing/2014/main" id="{EC38FB5D-ED0A-444B-924C-783D5AF7AA9C}"/>
              </a:ext>
            </a:extLst>
          </p:cNvPr>
          <p:cNvSpPr txBox="1"/>
          <p:nvPr/>
        </p:nvSpPr>
        <p:spPr>
          <a:xfrm>
            <a:off x="-1" y="5956801"/>
            <a:ext cx="215392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John Carroll</a:t>
            </a:r>
          </a:p>
        </p:txBody>
      </p:sp>
    </p:spTree>
    <p:extLst>
      <p:ext uri="{BB962C8B-B14F-4D97-AF65-F5344CB8AC3E}">
        <p14:creationId xmlns:p14="http://schemas.microsoft.com/office/powerpoint/2010/main" val="110218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were the four most important Separatist groups to settle in the colonies?</a:t>
            </a:r>
          </a:p>
          <a:p>
            <a:pPr marL="339725" indent="0">
              <a:buClr>
                <a:schemeClr val="tx2"/>
              </a:buClr>
              <a:buNone/>
            </a:pPr>
            <a:r>
              <a:rPr lang="en-US" sz="2400" dirty="0">
                <a:solidFill>
                  <a:schemeClr val="tx1">
                    <a:lumMod val="65000"/>
                    <a:lumOff val="35000"/>
                  </a:schemeClr>
                </a:solidFill>
              </a:rPr>
              <a:t>the Pilgrims, the Baptists, the Quakers, and the Presbyterians (p. 60)</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In what colony did the German Reformed settle?</a:t>
            </a:r>
          </a:p>
          <a:p>
            <a:pPr marL="339725" indent="0">
              <a:buClr>
                <a:schemeClr val="tx2"/>
              </a:buClr>
              <a:buNone/>
            </a:pPr>
            <a:r>
              <a:rPr lang="en-US" sz="2400" dirty="0">
                <a:solidFill>
                  <a:schemeClr val="tx1">
                    <a:lumMod val="65000"/>
                    <a:lumOff val="35000"/>
                  </a:schemeClr>
                </a:solidFill>
              </a:rPr>
              <a:t>Pennsylvania (p. 62)</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Which colony was the center of Catholicism?</a:t>
            </a:r>
          </a:p>
          <a:p>
            <a:pPr marL="339725" indent="0">
              <a:buClr>
                <a:schemeClr val="tx2"/>
              </a:buClr>
              <a:buNone/>
            </a:pPr>
            <a:r>
              <a:rPr lang="en-US" sz="2400" dirty="0">
                <a:solidFill>
                  <a:schemeClr val="tx1">
                    <a:lumMod val="65000"/>
                    <a:lumOff val="35000"/>
                  </a:schemeClr>
                </a:solidFill>
              </a:rPr>
              <a:t>Maryland (p. 62)</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26711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From the four core values (freedom, individualism, equality, and growth), choose two and explain how they encouraged the development of non-established denominations.</a:t>
            </a:r>
          </a:p>
          <a:p>
            <a:pPr marL="339725" indent="0">
              <a:buClr>
                <a:schemeClr val="tx2"/>
              </a:buClr>
              <a:buNone/>
            </a:pPr>
            <a:r>
              <a:rPr lang="en-US" sz="2400" dirty="0">
                <a:solidFill>
                  <a:schemeClr val="tx1">
                    <a:lumMod val="65000"/>
                    <a:lumOff val="35000"/>
                  </a:schemeClr>
                </a:solidFill>
              </a:rPr>
              <a:t>Freedom: As Americans came to cherish freedom, it seemed inconsistent not to grant citizens the freedom to worship in the denomination of their choice.</a:t>
            </a:r>
          </a:p>
          <a:p>
            <a:pPr marL="339725" indent="0">
              <a:buClr>
                <a:schemeClr val="tx2"/>
              </a:buClr>
              <a:buNone/>
            </a:pPr>
            <a:r>
              <a:rPr lang="en-US" sz="2400" dirty="0">
                <a:solidFill>
                  <a:schemeClr val="tx1">
                    <a:lumMod val="65000"/>
                    <a:lumOff val="35000"/>
                  </a:schemeClr>
                </a:solidFill>
              </a:rPr>
              <a:t>Individualism: As individualism grew in America, it became harder to insist that all Americans conform in their worship to a few established denominations.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19577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Equality: Privileging certain denominational groups and forbidding others directly contradicted the American ideal of equality.</a:t>
            </a:r>
          </a:p>
          <a:p>
            <a:pPr marL="339725" indent="0">
              <a:buClr>
                <a:schemeClr val="tx2"/>
              </a:buClr>
              <a:buNone/>
            </a:pPr>
            <a:r>
              <a:rPr lang="en-US" sz="2400" dirty="0">
                <a:solidFill>
                  <a:schemeClr val="tx1">
                    <a:lumMod val="65000"/>
                    <a:lumOff val="35000"/>
                  </a:schemeClr>
                </a:solidFill>
              </a:rPr>
              <a:t>Growth: Religious freedom, which allowed diverse religious views, led to the development and growth of non-established denominations.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5091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Explain the statement given above: “Most Protestants in the colonies feared Roman Catholicism.”</a:t>
            </a:r>
          </a:p>
          <a:p>
            <a:pPr marL="339725" indent="0">
              <a:buClr>
                <a:schemeClr val="tx2"/>
              </a:buClr>
              <a:buNone/>
            </a:pPr>
            <a:r>
              <a:rPr lang="en-US" sz="2400" dirty="0">
                <a:solidFill>
                  <a:schemeClr val="tx1">
                    <a:lumMod val="65000"/>
                    <a:lumOff val="35000"/>
                  </a:schemeClr>
                </a:solidFill>
              </a:rPr>
              <a:t>Some of that feeling was simple prejudice, but much of it resulted from opposition to the unbiblical teachings of the Roman Catholic Church and the persecution of Protestantism in Catholic countries. Also, the Roman Catholic countries of France and Spain threatened the existence of the colonies.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8153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59B1E-0E25-438F-A1FD-1B46CAE88649}"/>
              </a:ext>
            </a:extLst>
          </p:cNvPr>
          <p:cNvSpPr>
            <a:spLocks noGrp="1"/>
          </p:cNvSpPr>
          <p:nvPr>
            <p:ph type="title"/>
          </p:nvPr>
        </p:nvSpPr>
        <p:spPr/>
        <p:txBody>
          <a:bodyPr/>
          <a:lstStyle/>
          <a:p>
            <a:r>
              <a:rPr lang="en-US" sz="4800" dirty="0"/>
              <a:t>Worship and Indian missions</a:t>
            </a:r>
          </a:p>
        </p:txBody>
      </p:sp>
      <p:sp>
        <p:nvSpPr>
          <p:cNvPr id="3" name="Text Placeholder 2">
            <a:extLst>
              <a:ext uri="{FF2B5EF4-FFF2-40B4-BE49-F238E27FC236}">
                <a16:creationId xmlns:a16="http://schemas.microsoft.com/office/drawing/2014/main" id="{9C068E12-340F-4276-85ED-7D1035F55B2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2468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main features of a typical colonial church building?</a:t>
            </a:r>
          </a:p>
          <a:p>
            <a:pPr marL="514350" indent="-514350">
              <a:buClr>
                <a:schemeClr val="tx2"/>
              </a:buClr>
              <a:buFont typeface="+mj-lt"/>
              <a:buAutoNum type="arabicPeriod"/>
            </a:pPr>
            <a:r>
              <a:rPr lang="en-US" dirty="0">
                <a:solidFill>
                  <a:schemeClr val="tx2"/>
                </a:solidFill>
              </a:rPr>
              <a:t>What was the typical order of service in a colonial church?</a:t>
            </a:r>
          </a:p>
          <a:p>
            <a:pPr marL="514350" indent="-514350">
              <a:buClr>
                <a:schemeClr val="tx2"/>
              </a:buClr>
              <a:buFont typeface="+mj-lt"/>
              <a:buAutoNum type="arabicPeriod"/>
            </a:pPr>
            <a:r>
              <a:rPr lang="en-US" dirty="0">
                <a:solidFill>
                  <a:schemeClr val="tx2"/>
                </a:solidFill>
              </a:rPr>
              <a:t>What methods were used to evangelize the Indians? How effective were those efforts?</a:t>
            </a:r>
          </a:p>
        </p:txBody>
      </p:sp>
    </p:spTree>
    <p:extLst>
      <p:ext uri="{BB962C8B-B14F-4D97-AF65-F5344CB8AC3E}">
        <p14:creationId xmlns:p14="http://schemas.microsoft.com/office/powerpoint/2010/main" val="229543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ACE1-25E7-4B85-9F9E-913FF0D7FD53}"/>
              </a:ext>
            </a:extLst>
          </p:cNvPr>
          <p:cNvSpPr>
            <a:spLocks noGrp="1"/>
          </p:cNvSpPr>
          <p:nvPr>
            <p:ph type="title"/>
          </p:nvPr>
        </p:nvSpPr>
        <p:spPr/>
        <p:txBody>
          <a:bodyPr/>
          <a:lstStyle/>
          <a:p>
            <a:r>
              <a:rPr lang="en-US" dirty="0"/>
              <a:t>buildings</a:t>
            </a:r>
          </a:p>
        </p:txBody>
      </p:sp>
      <p:pic>
        <p:nvPicPr>
          <p:cNvPr id="6" name="Picture Placeholder 5" descr="A picture containing table, sitting, snow, cake&#10;&#10;Description automatically generated">
            <a:extLst>
              <a:ext uri="{FF2B5EF4-FFF2-40B4-BE49-F238E27FC236}">
                <a16:creationId xmlns:a16="http://schemas.microsoft.com/office/drawing/2014/main" id="{1B2DB072-7FAA-416E-81BE-337B47837902}"/>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val="0"/>
              </a:ext>
            </a:extLst>
          </a:blip>
          <a:srcRect t="15468"/>
          <a:stretch/>
        </p:blipFill>
        <p:spPr>
          <a:xfrm>
            <a:off x="1" y="1819072"/>
            <a:ext cx="4844374" cy="5038928"/>
          </a:xfrm>
        </p:spPr>
      </p:pic>
      <p:sp>
        <p:nvSpPr>
          <p:cNvPr id="4" name="Content Placeholder 3">
            <a:extLst>
              <a:ext uri="{FF2B5EF4-FFF2-40B4-BE49-F238E27FC236}">
                <a16:creationId xmlns:a16="http://schemas.microsoft.com/office/drawing/2014/main" id="{77227A70-5937-4261-9ADE-94768A593F40}"/>
              </a:ext>
            </a:extLst>
          </p:cNvPr>
          <p:cNvSpPr>
            <a:spLocks noGrp="1"/>
          </p:cNvSpPr>
          <p:nvPr>
            <p:ph idx="10"/>
          </p:nvPr>
        </p:nvSpPr>
        <p:spPr/>
        <p:txBody>
          <a:bodyPr>
            <a:normAutofit/>
          </a:bodyPr>
          <a:lstStyle/>
          <a:p>
            <a:r>
              <a:rPr lang="en-US" dirty="0"/>
              <a:t>Many early churches resembled barns.</a:t>
            </a:r>
          </a:p>
          <a:p>
            <a:r>
              <a:rPr lang="en-US" dirty="0"/>
              <a:t>The interiors of early colonial churches were likewise plain.</a:t>
            </a:r>
          </a:p>
          <a:p>
            <a:r>
              <a:rPr lang="en-US" dirty="0"/>
              <a:t>Some members could reserve pews by paying an annual rental fee. </a:t>
            </a:r>
          </a:p>
          <a:p>
            <a:r>
              <a:rPr lang="en-US" dirty="0"/>
              <a:t>Churches often reserved the balcony for certain groups such as servants, slaves, and free blacks.</a:t>
            </a:r>
          </a:p>
        </p:txBody>
      </p:sp>
    </p:spTree>
    <p:extLst>
      <p:ext uri="{BB962C8B-B14F-4D97-AF65-F5344CB8AC3E}">
        <p14:creationId xmlns:p14="http://schemas.microsoft.com/office/powerpoint/2010/main" val="368600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religious struggles occurred in the English church under English kings?</a:t>
            </a:r>
          </a:p>
          <a:p>
            <a:pPr marL="514350" indent="-514350">
              <a:buClr>
                <a:schemeClr val="tx2"/>
              </a:buClr>
              <a:buFont typeface="+mj-lt"/>
              <a:buAutoNum type="arabicPeriod"/>
            </a:pPr>
            <a:r>
              <a:rPr lang="en-US" dirty="0">
                <a:solidFill>
                  <a:schemeClr val="tx2"/>
                </a:solidFill>
              </a:rPr>
              <a:t>What were the main factions within the Anglican Church?</a:t>
            </a:r>
          </a:p>
          <a:p>
            <a:pPr marL="514350" indent="-514350">
              <a:buClr>
                <a:schemeClr val="tx2"/>
              </a:buClr>
              <a:buFont typeface="+mj-lt"/>
              <a:buAutoNum type="arabicPeriod"/>
            </a:pPr>
            <a:r>
              <a:rPr lang="en-US" dirty="0">
                <a:solidFill>
                  <a:schemeClr val="tx2"/>
                </a:solidFill>
              </a:rPr>
              <a:t>What was the Puritan view of the covenant? Why did Puritanism decline?</a:t>
            </a:r>
          </a:p>
          <a:p>
            <a:pPr marL="514350" indent="-514350">
              <a:buClr>
                <a:schemeClr val="tx2"/>
              </a:buClr>
              <a:buFont typeface="+mj-lt"/>
              <a:buAutoNum type="arabicPeriod"/>
            </a:pPr>
            <a:r>
              <a:rPr lang="en-US" dirty="0">
                <a:solidFill>
                  <a:schemeClr val="tx2"/>
                </a:solidFill>
              </a:rPr>
              <a:t>What conditions resulted in the Salem witch trials?</a:t>
            </a:r>
          </a:p>
        </p:txBody>
      </p:sp>
    </p:spTree>
    <p:extLst>
      <p:ext uri="{BB962C8B-B14F-4D97-AF65-F5344CB8AC3E}">
        <p14:creationId xmlns:p14="http://schemas.microsoft.com/office/powerpoint/2010/main" val="2958711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D3E5C-8727-4BF8-B57B-72FF36DF5516}"/>
              </a:ext>
            </a:extLst>
          </p:cNvPr>
          <p:cNvSpPr>
            <a:spLocks noGrp="1"/>
          </p:cNvSpPr>
          <p:nvPr>
            <p:ph type="title"/>
          </p:nvPr>
        </p:nvSpPr>
        <p:spPr/>
        <p:txBody>
          <a:bodyPr/>
          <a:lstStyle/>
          <a:p>
            <a:r>
              <a:rPr lang="en-US" dirty="0"/>
              <a:t>services</a:t>
            </a:r>
          </a:p>
        </p:txBody>
      </p:sp>
      <p:pic>
        <p:nvPicPr>
          <p:cNvPr id="8" name="Picture Placeholder 7" descr="A small clock tower in front of a house&#10;&#10;Description automatically generated">
            <a:extLst>
              <a:ext uri="{FF2B5EF4-FFF2-40B4-BE49-F238E27FC236}">
                <a16:creationId xmlns:a16="http://schemas.microsoft.com/office/drawing/2014/main" id="{03F60091-0EC0-4FDC-8D3F-4731B6D2F64A}"/>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5F2A9609-469E-4E40-AEBC-C09503168133}"/>
              </a:ext>
            </a:extLst>
          </p:cNvPr>
          <p:cNvSpPr>
            <a:spLocks noGrp="1"/>
          </p:cNvSpPr>
          <p:nvPr>
            <p:ph idx="10"/>
          </p:nvPr>
        </p:nvSpPr>
        <p:spPr/>
        <p:txBody>
          <a:bodyPr>
            <a:normAutofit/>
          </a:bodyPr>
          <a:lstStyle/>
          <a:p>
            <a:r>
              <a:rPr lang="en-US" dirty="0"/>
              <a:t>Churches usually held two services on Sunday, one in the morning and one in the afternoon.</a:t>
            </a:r>
          </a:p>
          <a:p>
            <a:r>
              <a:rPr lang="en-US" dirty="0">
                <a:solidFill>
                  <a:srgbClr val="FF0000"/>
                </a:solidFill>
              </a:rPr>
              <a:t>A catechism is a summary of a denomination’s doctrine using a question-and-answer format.</a:t>
            </a:r>
          </a:p>
          <a:p>
            <a:r>
              <a:rPr lang="en-US" dirty="0"/>
              <a:t>Early churches contained no instruments.</a:t>
            </a:r>
          </a:p>
          <a:p>
            <a:r>
              <a:rPr lang="en-US" dirty="0">
                <a:solidFill>
                  <a:srgbClr val="FF0000"/>
                </a:solidFill>
              </a:rPr>
              <a:t>The sermon was the centerpiece of the church service.</a:t>
            </a:r>
          </a:p>
        </p:txBody>
      </p:sp>
    </p:spTree>
    <p:extLst>
      <p:ext uri="{BB962C8B-B14F-4D97-AF65-F5344CB8AC3E}">
        <p14:creationId xmlns:p14="http://schemas.microsoft.com/office/powerpoint/2010/main" val="349217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03AE-2ADE-42A5-8545-BFE4802EA130}"/>
              </a:ext>
            </a:extLst>
          </p:cNvPr>
          <p:cNvSpPr>
            <a:spLocks noGrp="1"/>
          </p:cNvSpPr>
          <p:nvPr>
            <p:ph type="title"/>
          </p:nvPr>
        </p:nvSpPr>
        <p:spPr/>
        <p:txBody>
          <a:bodyPr/>
          <a:lstStyle/>
          <a:p>
            <a:r>
              <a:rPr lang="en-US" dirty="0"/>
              <a:t>Indian missions</a:t>
            </a:r>
          </a:p>
        </p:txBody>
      </p:sp>
      <p:sp>
        <p:nvSpPr>
          <p:cNvPr id="4" name="Content Placeholder 3">
            <a:extLst>
              <a:ext uri="{FF2B5EF4-FFF2-40B4-BE49-F238E27FC236}">
                <a16:creationId xmlns:a16="http://schemas.microsoft.com/office/drawing/2014/main" id="{598B7753-5797-44EB-BFC5-451C8F457A57}"/>
              </a:ext>
            </a:extLst>
          </p:cNvPr>
          <p:cNvSpPr>
            <a:spLocks noGrp="1"/>
          </p:cNvSpPr>
          <p:nvPr>
            <p:ph idx="10"/>
          </p:nvPr>
        </p:nvSpPr>
        <p:spPr/>
        <p:txBody>
          <a:bodyPr>
            <a:normAutofit/>
          </a:bodyPr>
          <a:lstStyle/>
          <a:p>
            <a:r>
              <a:rPr lang="en-US" dirty="0">
                <a:solidFill>
                  <a:srgbClr val="FF0000"/>
                </a:solidFill>
              </a:rPr>
              <a:t>Many devout Christians attempted to reach the Indians with the gospel.</a:t>
            </a:r>
          </a:p>
          <a:p>
            <a:r>
              <a:rPr lang="en-US" dirty="0">
                <a:solidFill>
                  <a:srgbClr val="FF0000"/>
                </a:solidFill>
              </a:rPr>
              <a:t>John Eliot ministered to the Algonquin Indians.</a:t>
            </a:r>
          </a:p>
          <a:p>
            <a:pPr lvl="1"/>
            <a:r>
              <a:rPr lang="en-US" dirty="0">
                <a:solidFill>
                  <a:srgbClr val="FF0000"/>
                </a:solidFill>
              </a:rPr>
              <a:t>He translated the entire Bible into the Algonquin language.</a:t>
            </a:r>
          </a:p>
          <a:p>
            <a:r>
              <a:rPr lang="en-US" dirty="0">
                <a:solidFill>
                  <a:srgbClr val="FF0000"/>
                </a:solidFill>
              </a:rPr>
              <a:t>David Brainerd preached to the Indians in New York, New Jersey, and Pennsylvania.</a:t>
            </a:r>
          </a:p>
        </p:txBody>
      </p:sp>
      <p:pic>
        <p:nvPicPr>
          <p:cNvPr id="5" name="Picture Placeholder 2">
            <a:extLst>
              <a:ext uri="{FF2B5EF4-FFF2-40B4-BE49-F238E27FC236}">
                <a16:creationId xmlns:a16="http://schemas.microsoft.com/office/drawing/2014/main" id="{9A34CB8A-E433-46A6-B478-0E170DB1985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6FF55117-677E-4313-B094-9CBD1BB78C44}"/>
              </a:ext>
            </a:extLst>
          </p:cNvPr>
          <p:cNvSpPr txBox="1"/>
          <p:nvPr/>
        </p:nvSpPr>
        <p:spPr>
          <a:xfrm>
            <a:off x="-1" y="5956801"/>
            <a:ext cx="248920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David Brainerd</a:t>
            </a:r>
          </a:p>
        </p:txBody>
      </p:sp>
    </p:spTree>
    <p:extLst>
      <p:ext uri="{BB962C8B-B14F-4D97-AF65-F5344CB8AC3E}">
        <p14:creationId xmlns:p14="http://schemas.microsoft.com/office/powerpoint/2010/main" val="135279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03AE-2ADE-42A5-8545-BFE4802EA130}"/>
              </a:ext>
            </a:extLst>
          </p:cNvPr>
          <p:cNvSpPr>
            <a:spLocks noGrp="1"/>
          </p:cNvSpPr>
          <p:nvPr>
            <p:ph type="title"/>
          </p:nvPr>
        </p:nvSpPr>
        <p:spPr/>
        <p:txBody>
          <a:bodyPr/>
          <a:lstStyle/>
          <a:p>
            <a:r>
              <a:rPr lang="en-US" dirty="0"/>
              <a:t>Indian missions</a:t>
            </a:r>
          </a:p>
        </p:txBody>
      </p:sp>
      <p:sp>
        <p:nvSpPr>
          <p:cNvPr id="4" name="Content Placeholder 3">
            <a:extLst>
              <a:ext uri="{FF2B5EF4-FFF2-40B4-BE49-F238E27FC236}">
                <a16:creationId xmlns:a16="http://schemas.microsoft.com/office/drawing/2014/main" id="{598B7753-5797-44EB-BFC5-451C8F457A57}"/>
              </a:ext>
            </a:extLst>
          </p:cNvPr>
          <p:cNvSpPr>
            <a:spLocks noGrp="1"/>
          </p:cNvSpPr>
          <p:nvPr>
            <p:ph idx="10"/>
          </p:nvPr>
        </p:nvSpPr>
        <p:spPr/>
        <p:txBody>
          <a:bodyPr>
            <a:normAutofit/>
          </a:bodyPr>
          <a:lstStyle/>
          <a:p>
            <a:r>
              <a:rPr lang="en-US" dirty="0">
                <a:solidFill>
                  <a:srgbClr val="FF0000"/>
                </a:solidFill>
              </a:rPr>
              <a:t>A chief shortcoming of some missionary efforts was the tendency to think that Indians had to be “civilized” before they could be converted.</a:t>
            </a:r>
          </a:p>
        </p:txBody>
      </p:sp>
      <p:pic>
        <p:nvPicPr>
          <p:cNvPr id="5" name="Picture Placeholder 2">
            <a:extLst>
              <a:ext uri="{FF2B5EF4-FFF2-40B4-BE49-F238E27FC236}">
                <a16:creationId xmlns:a16="http://schemas.microsoft.com/office/drawing/2014/main" id="{9A34CB8A-E433-46A6-B478-0E170DB1985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6FF55117-677E-4313-B094-9CBD1BB78C44}"/>
              </a:ext>
            </a:extLst>
          </p:cNvPr>
          <p:cNvSpPr txBox="1"/>
          <p:nvPr/>
        </p:nvSpPr>
        <p:spPr>
          <a:xfrm>
            <a:off x="-1" y="5956801"/>
            <a:ext cx="248920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David Brainerd</a:t>
            </a:r>
          </a:p>
        </p:txBody>
      </p:sp>
    </p:spTree>
    <p:extLst>
      <p:ext uri="{BB962C8B-B14F-4D97-AF65-F5344CB8AC3E}">
        <p14:creationId xmlns:p14="http://schemas.microsoft.com/office/powerpoint/2010/main" val="384146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is a catechism?</a:t>
            </a:r>
          </a:p>
          <a:p>
            <a:pPr marL="339725" indent="0">
              <a:buClr>
                <a:schemeClr val="tx2"/>
              </a:buClr>
              <a:buNone/>
            </a:pPr>
            <a:r>
              <a:rPr lang="en-US" sz="2400" dirty="0">
                <a:solidFill>
                  <a:schemeClr val="tx1">
                    <a:lumMod val="65000"/>
                    <a:lumOff val="35000"/>
                  </a:schemeClr>
                </a:solidFill>
              </a:rPr>
              <a:t>a summary of a denomination’s doctrine using questions and answers (p. 64)</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Why did many colonial churches lack musical instruments?</a:t>
            </a:r>
          </a:p>
          <a:p>
            <a:pPr marL="339725" indent="0">
              <a:buClr>
                <a:schemeClr val="tx2"/>
              </a:buClr>
              <a:buNone/>
            </a:pPr>
            <a:r>
              <a:rPr lang="en-US" sz="2400" dirty="0">
                <a:solidFill>
                  <a:schemeClr val="tx1">
                    <a:lumMod val="65000"/>
                    <a:lumOff val="35000"/>
                  </a:schemeClr>
                </a:solidFill>
              </a:rPr>
              <a:t>Some Christians thought the Bible prohibited musical instruments in church; others simply could not afford to import instruments from England. (p. 64)</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6866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What was the central focus of the typical colonial worship service? Evaluate this focus.</a:t>
            </a:r>
          </a:p>
          <a:p>
            <a:pPr marL="339725" indent="0">
              <a:buClr>
                <a:schemeClr val="tx2"/>
              </a:buClr>
              <a:buNone/>
            </a:pPr>
            <a:r>
              <a:rPr lang="en-US" sz="2400" dirty="0">
                <a:solidFill>
                  <a:schemeClr val="tx1">
                    <a:lumMod val="65000"/>
                    <a:lumOff val="35000"/>
                  </a:schemeClr>
                </a:solidFill>
              </a:rPr>
              <a:t>The sermon was the central focus because the preaching made the hearers aware of their sin, led to salvation (Rom. 10:17), provided food for spiritual growth, offered strength to persevere in the present life, and offered hope for the future, both in this life and in the next; this focus was correct and is still correct today.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3421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Some have criticized missionary efforts during this period for attempting to “civilize” the people to whom the missionaries ministered. What are some positive and negative aspects of this attempt?</a:t>
            </a:r>
          </a:p>
          <a:p>
            <a:pPr marL="339725" indent="0">
              <a:buClr>
                <a:schemeClr val="tx2"/>
              </a:buClr>
              <a:buNone/>
            </a:pPr>
            <a:r>
              <a:rPr lang="en-US" sz="2400" dirty="0">
                <a:solidFill>
                  <a:schemeClr val="tx1">
                    <a:lumMod val="65000"/>
                    <a:lumOff val="35000"/>
                  </a:schemeClr>
                </a:solidFill>
              </a:rPr>
              <a:t>Positive: Certain Indian customs could not be reconciled with biblical morality and therefore, needed to be abolished. Some aspects of a civilizing mission are simply efforts to teach others to love their neighbor. Literacy is a beneficial skill that enables people to have direct access to God’s Word.</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2832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marL="339725" indent="0">
              <a:buClr>
                <a:schemeClr val="tx2"/>
              </a:buClr>
              <a:buNone/>
            </a:pPr>
            <a:r>
              <a:rPr lang="en-US" sz="2400" dirty="0">
                <a:solidFill>
                  <a:schemeClr val="tx1">
                    <a:lumMod val="65000"/>
                    <a:lumOff val="35000"/>
                  </a:schemeClr>
                </a:solidFill>
              </a:rPr>
              <a:t>Negative: Some missionaries assume that their culture is thoroughly Christian, but in fact it too has become corrupted by the Fall. A missionary may fail to recognize the beneficial aspects of the native culture. Some missionaries confuse civilizing with conversion.</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47724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A63A-90B5-4D51-B134-FF70FF03F814}"/>
              </a:ext>
            </a:extLst>
          </p:cNvPr>
          <p:cNvSpPr>
            <a:spLocks noGrp="1"/>
          </p:cNvSpPr>
          <p:nvPr>
            <p:ph type="title"/>
          </p:nvPr>
        </p:nvSpPr>
        <p:spPr/>
        <p:txBody>
          <a:bodyPr/>
          <a:lstStyle/>
          <a:p>
            <a:r>
              <a:rPr lang="en-US" sz="5400" dirty="0"/>
              <a:t>The great awakening</a:t>
            </a:r>
          </a:p>
        </p:txBody>
      </p:sp>
      <p:sp>
        <p:nvSpPr>
          <p:cNvPr id="3" name="Text Placeholder 2">
            <a:extLst>
              <a:ext uri="{FF2B5EF4-FFF2-40B4-BE49-F238E27FC236}">
                <a16:creationId xmlns:a16="http://schemas.microsoft.com/office/drawing/2014/main" id="{D952564B-2E8B-441C-99CC-283F4A246B0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358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1A6D86F0-98E0-4468-9315-41BF7B0F2E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4920D5-3C51-475B-8F6C-C4045E6AAF26}"/>
              </a:ext>
            </a:extLst>
          </p:cNvPr>
          <p:cNvSpPr>
            <a:spLocks noGrp="1"/>
          </p:cNvSpPr>
          <p:nvPr>
            <p:ph type="title"/>
          </p:nvPr>
        </p:nvSpPr>
        <p:spPr>
          <a:xfrm>
            <a:off x="622570" y="838646"/>
            <a:ext cx="3709991" cy="5180709"/>
          </a:xfrm>
        </p:spPr>
        <p:txBody>
          <a:bodyPr>
            <a:normAutofit/>
          </a:bodyPr>
          <a:lstStyle/>
          <a:p>
            <a:r>
              <a:rPr lang="en-US" sz="3600" dirty="0"/>
              <a:t>Guiding questions</a:t>
            </a:r>
          </a:p>
        </p:txBody>
      </p:sp>
      <p:sp useBgFill="1">
        <p:nvSpPr>
          <p:cNvPr id="17" name="Rectangle 9">
            <a:extLst>
              <a:ext uri="{FF2B5EF4-FFF2-40B4-BE49-F238E27FC236}">
                <a16:creationId xmlns:a16="http://schemas.microsoft.com/office/drawing/2014/main" id="{CE957058-57AD-46A9-BAE9-7145CB3504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2"/>
            <a:ext cx="7537703"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8EB28912-D815-487D-B472-110D300614C3}"/>
              </a:ext>
            </a:extLst>
          </p:cNvPr>
          <p:cNvSpPr>
            <a:spLocks noGrp="1"/>
          </p:cNvSpPr>
          <p:nvPr>
            <p:ph idx="1"/>
          </p:nvPr>
        </p:nvSpPr>
        <p:spPr>
          <a:xfrm>
            <a:off x="5163670" y="838647"/>
            <a:ext cx="6405759" cy="5180708"/>
          </a:xfrm>
        </p:spPr>
        <p:txBody>
          <a:bodyPr anchor="ctr">
            <a:normAutofit/>
          </a:bodyPr>
          <a:lstStyle/>
          <a:p>
            <a:pPr marL="514350" indent="-514350">
              <a:buClr>
                <a:schemeClr val="tx2"/>
              </a:buClr>
              <a:buFont typeface="+mj-lt"/>
              <a:buAutoNum type="arabicPeriod"/>
            </a:pPr>
            <a:r>
              <a:rPr lang="en-US" dirty="0">
                <a:solidFill>
                  <a:schemeClr val="tx2"/>
                </a:solidFill>
              </a:rPr>
              <a:t>What were the spiritual conditions in the colonies prior to the Great Awakening?</a:t>
            </a:r>
          </a:p>
          <a:p>
            <a:pPr marL="514350" indent="-514350">
              <a:buClr>
                <a:schemeClr val="tx2"/>
              </a:buClr>
              <a:buFont typeface="+mj-lt"/>
              <a:buAutoNum type="arabicPeriod"/>
            </a:pPr>
            <a:r>
              <a:rPr lang="en-US" dirty="0">
                <a:solidFill>
                  <a:schemeClr val="tx2"/>
                </a:solidFill>
              </a:rPr>
              <a:t>Who were the leaders of the Great Awakening?</a:t>
            </a:r>
          </a:p>
          <a:p>
            <a:pPr marL="514350" indent="-514350">
              <a:buClr>
                <a:schemeClr val="tx2"/>
              </a:buClr>
              <a:buFont typeface="+mj-lt"/>
              <a:buAutoNum type="arabicPeriod"/>
            </a:pPr>
            <a:r>
              <a:rPr lang="en-US" dirty="0">
                <a:solidFill>
                  <a:schemeClr val="tx2"/>
                </a:solidFill>
              </a:rPr>
              <a:t>What were the results of the Great Awakening?</a:t>
            </a:r>
          </a:p>
        </p:txBody>
      </p:sp>
    </p:spTree>
    <p:extLst>
      <p:ext uri="{BB962C8B-B14F-4D97-AF65-F5344CB8AC3E}">
        <p14:creationId xmlns:p14="http://schemas.microsoft.com/office/powerpoint/2010/main" val="1612676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FD3521-D90A-4F5E-952A-CADC3FA817AE}"/>
              </a:ext>
            </a:extLst>
          </p:cNvPr>
          <p:cNvSpPr>
            <a:spLocks noGrp="1"/>
          </p:cNvSpPr>
          <p:nvPr>
            <p:ph idx="1"/>
          </p:nvPr>
        </p:nvSpPr>
        <p:spPr/>
        <p:txBody>
          <a:bodyPr/>
          <a:lstStyle/>
          <a:p>
            <a:r>
              <a:rPr lang="en-US" dirty="0"/>
              <a:t>Religious revivals have occurred a number of times in American history. </a:t>
            </a:r>
          </a:p>
          <a:p>
            <a:r>
              <a:rPr lang="en-US" dirty="0"/>
              <a:t>The first significant one became known as the </a:t>
            </a:r>
            <a:r>
              <a:rPr lang="en-US" b="1" dirty="0"/>
              <a:t>Great Awakening</a:t>
            </a:r>
            <a:r>
              <a:rPr lang="en-US" dirty="0"/>
              <a:t>.</a:t>
            </a:r>
          </a:p>
          <a:p>
            <a:r>
              <a:rPr lang="en-US" dirty="0"/>
              <a:t>It was a powerful social, political, and religious force that permanently altered the course of American history.</a:t>
            </a:r>
          </a:p>
        </p:txBody>
      </p:sp>
      <p:sp>
        <p:nvSpPr>
          <p:cNvPr id="3" name="Title 2">
            <a:extLst>
              <a:ext uri="{FF2B5EF4-FFF2-40B4-BE49-F238E27FC236}">
                <a16:creationId xmlns:a16="http://schemas.microsoft.com/office/drawing/2014/main" id="{96A7FACA-0875-4124-96A3-F671D216C803}"/>
              </a:ext>
            </a:extLst>
          </p:cNvPr>
          <p:cNvSpPr>
            <a:spLocks noGrp="1"/>
          </p:cNvSpPr>
          <p:nvPr>
            <p:ph type="title"/>
          </p:nvPr>
        </p:nvSpPr>
        <p:spPr/>
        <p:txBody>
          <a:bodyPr/>
          <a:lstStyle/>
          <a:p>
            <a:r>
              <a:rPr lang="en-US" dirty="0"/>
              <a:t>The Great Awakening</a:t>
            </a:r>
          </a:p>
        </p:txBody>
      </p:sp>
    </p:spTree>
    <p:extLst>
      <p:ext uri="{BB962C8B-B14F-4D97-AF65-F5344CB8AC3E}">
        <p14:creationId xmlns:p14="http://schemas.microsoft.com/office/powerpoint/2010/main" val="401227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E62DC-7A06-4BD2-A287-BCE619C30A42}"/>
              </a:ext>
            </a:extLst>
          </p:cNvPr>
          <p:cNvSpPr>
            <a:spLocks noGrp="1"/>
          </p:cNvSpPr>
          <p:nvPr>
            <p:ph type="title"/>
          </p:nvPr>
        </p:nvSpPr>
        <p:spPr/>
        <p:txBody>
          <a:bodyPr/>
          <a:lstStyle/>
          <a:p>
            <a:r>
              <a:rPr lang="en-US" dirty="0"/>
              <a:t>Established Denominations</a:t>
            </a:r>
          </a:p>
        </p:txBody>
      </p:sp>
      <p:pic>
        <p:nvPicPr>
          <p:cNvPr id="6" name="Picture Placeholder 5" descr="A large stone building&#10;&#10;Description automatically generated">
            <a:extLst>
              <a:ext uri="{FF2B5EF4-FFF2-40B4-BE49-F238E27FC236}">
                <a16:creationId xmlns:a16="http://schemas.microsoft.com/office/drawing/2014/main" id="{B2B547A7-ADB2-4451-9E0E-F6C22C4254A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8F30E533-3AFB-40A4-A153-18593EE130C4}"/>
              </a:ext>
            </a:extLst>
          </p:cNvPr>
          <p:cNvSpPr>
            <a:spLocks noGrp="1"/>
          </p:cNvSpPr>
          <p:nvPr>
            <p:ph idx="10"/>
          </p:nvPr>
        </p:nvSpPr>
        <p:spPr/>
        <p:txBody>
          <a:bodyPr/>
          <a:lstStyle/>
          <a:p>
            <a:pPr marL="0" indent="0">
              <a:buNone/>
            </a:pPr>
            <a:r>
              <a:rPr lang="en-US" dirty="0"/>
              <a:t>Denominations that enjoyed state (government) support and protection were called </a:t>
            </a:r>
            <a:r>
              <a:rPr lang="en-US" b="1" dirty="0"/>
              <a:t>established denominations</a:t>
            </a:r>
            <a:r>
              <a:rPr lang="en-US" dirty="0"/>
              <a:t>.</a:t>
            </a:r>
          </a:p>
        </p:txBody>
      </p:sp>
    </p:spTree>
    <p:extLst>
      <p:ext uri="{BB962C8B-B14F-4D97-AF65-F5344CB8AC3E}">
        <p14:creationId xmlns:p14="http://schemas.microsoft.com/office/powerpoint/2010/main" val="148235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80B46F-ABFB-4368-BDB7-31E0D7E577CA}"/>
              </a:ext>
            </a:extLst>
          </p:cNvPr>
          <p:cNvSpPr>
            <a:spLocks noGrp="1"/>
          </p:cNvSpPr>
          <p:nvPr>
            <p:ph idx="1"/>
          </p:nvPr>
        </p:nvSpPr>
        <p:spPr/>
        <p:txBody>
          <a:bodyPr/>
          <a:lstStyle/>
          <a:p>
            <a:r>
              <a:rPr lang="en-US" dirty="0"/>
              <a:t>Religious life in the North American colonies had begun to wither by the early 1700s.</a:t>
            </a:r>
          </a:p>
          <a:p>
            <a:r>
              <a:rPr lang="en-US" dirty="0">
                <a:solidFill>
                  <a:srgbClr val="FF0000"/>
                </a:solidFill>
              </a:rPr>
              <a:t>The colonies needed a spiritual awakening.</a:t>
            </a:r>
          </a:p>
        </p:txBody>
      </p:sp>
      <p:sp>
        <p:nvSpPr>
          <p:cNvPr id="3" name="Title 2">
            <a:extLst>
              <a:ext uri="{FF2B5EF4-FFF2-40B4-BE49-F238E27FC236}">
                <a16:creationId xmlns:a16="http://schemas.microsoft.com/office/drawing/2014/main" id="{03756D5F-682D-4859-BA9C-08833926E6DC}"/>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4625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D204-CEC7-4B88-A84B-33C1A788AB00}"/>
              </a:ext>
            </a:extLst>
          </p:cNvPr>
          <p:cNvSpPr>
            <a:spLocks noGrp="1"/>
          </p:cNvSpPr>
          <p:nvPr>
            <p:ph type="title"/>
          </p:nvPr>
        </p:nvSpPr>
        <p:spPr/>
        <p:txBody>
          <a:bodyPr/>
          <a:lstStyle/>
          <a:p>
            <a:r>
              <a:rPr lang="en-US" dirty="0"/>
              <a:t>Early Stirrings</a:t>
            </a:r>
          </a:p>
        </p:txBody>
      </p:sp>
      <p:sp>
        <p:nvSpPr>
          <p:cNvPr id="4" name="Content Placeholder 3">
            <a:extLst>
              <a:ext uri="{FF2B5EF4-FFF2-40B4-BE49-F238E27FC236}">
                <a16:creationId xmlns:a16="http://schemas.microsoft.com/office/drawing/2014/main" id="{E56AD3AF-62EE-46AA-9DE0-4B63D9FB0683}"/>
              </a:ext>
            </a:extLst>
          </p:cNvPr>
          <p:cNvSpPr>
            <a:spLocks noGrp="1"/>
          </p:cNvSpPr>
          <p:nvPr>
            <p:ph idx="10"/>
          </p:nvPr>
        </p:nvSpPr>
        <p:spPr/>
        <p:txBody>
          <a:bodyPr>
            <a:normAutofit/>
          </a:bodyPr>
          <a:lstStyle/>
          <a:p>
            <a:r>
              <a:rPr lang="en-US" dirty="0"/>
              <a:t>In 1720, Dutch Reformed pastor </a:t>
            </a:r>
            <a:r>
              <a:rPr lang="en-US" dirty="0">
                <a:solidFill>
                  <a:srgbClr val="FF0000"/>
                </a:solidFill>
              </a:rPr>
              <a:t>Theodore J. Frelinghuysen emphasized personal conversion and the holiness </a:t>
            </a:r>
            <a:r>
              <a:rPr lang="en-US" dirty="0"/>
              <a:t>of life that an awareness of God’s holiness brings.</a:t>
            </a:r>
          </a:p>
          <a:p>
            <a:r>
              <a:rPr lang="en-US" dirty="0">
                <a:solidFill>
                  <a:srgbClr val="FF0000"/>
                </a:solidFill>
              </a:rPr>
              <a:t>Presbyterian Gilbert Tennent began to preach about the need for conversion and holy living.</a:t>
            </a:r>
          </a:p>
          <a:p>
            <a:r>
              <a:rPr lang="en-US" dirty="0">
                <a:solidFill>
                  <a:srgbClr val="FF0000"/>
                </a:solidFill>
              </a:rPr>
              <a:t>Gilbert Tennent had graduated from “the Log College.”</a:t>
            </a:r>
          </a:p>
        </p:txBody>
      </p:sp>
      <p:pic>
        <p:nvPicPr>
          <p:cNvPr id="5" name="Picture Placeholder 2">
            <a:extLst>
              <a:ext uri="{FF2B5EF4-FFF2-40B4-BE49-F238E27FC236}">
                <a16:creationId xmlns:a16="http://schemas.microsoft.com/office/drawing/2014/main" id="{923BAACB-0319-49AB-9BE0-54F854C86A3B}"/>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Tree>
    <p:extLst>
      <p:ext uri="{BB962C8B-B14F-4D97-AF65-F5344CB8AC3E}">
        <p14:creationId xmlns:p14="http://schemas.microsoft.com/office/powerpoint/2010/main" val="385546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48FD-E707-44A3-8926-191B44326771}"/>
              </a:ext>
            </a:extLst>
          </p:cNvPr>
          <p:cNvSpPr>
            <a:spLocks noGrp="1"/>
          </p:cNvSpPr>
          <p:nvPr>
            <p:ph type="title"/>
          </p:nvPr>
        </p:nvSpPr>
        <p:spPr/>
        <p:txBody>
          <a:bodyPr/>
          <a:lstStyle/>
          <a:p>
            <a:r>
              <a:rPr lang="en-US" dirty="0"/>
              <a:t>Jonathan Edwards</a:t>
            </a:r>
          </a:p>
        </p:txBody>
      </p:sp>
      <p:pic>
        <p:nvPicPr>
          <p:cNvPr id="6" name="Picture Placeholder 5" descr="A person wearing a suit and tie&#10;&#10;Description automatically generated">
            <a:extLst>
              <a:ext uri="{FF2B5EF4-FFF2-40B4-BE49-F238E27FC236}">
                <a16:creationId xmlns:a16="http://schemas.microsoft.com/office/drawing/2014/main" id="{B95DF928-4B01-4186-A8B1-E145F9A0561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D5948C70-BC1C-4449-8510-F341B265E721}"/>
              </a:ext>
            </a:extLst>
          </p:cNvPr>
          <p:cNvSpPr>
            <a:spLocks noGrp="1"/>
          </p:cNvSpPr>
          <p:nvPr>
            <p:ph idx="10"/>
          </p:nvPr>
        </p:nvSpPr>
        <p:spPr/>
        <p:txBody>
          <a:bodyPr/>
          <a:lstStyle/>
          <a:p>
            <a:r>
              <a:rPr lang="en-US" dirty="0">
                <a:solidFill>
                  <a:srgbClr val="FF0000"/>
                </a:solidFill>
              </a:rPr>
              <a:t>The greatest theologian of the Great Awakening</a:t>
            </a:r>
            <a:r>
              <a:rPr lang="en-US" dirty="0"/>
              <a:t>—and perhaps of American </a:t>
            </a:r>
            <a:r>
              <a:rPr lang="en-US" dirty="0">
                <a:solidFill>
                  <a:srgbClr val="FF0000"/>
                </a:solidFill>
              </a:rPr>
              <a:t>history—was </a:t>
            </a:r>
            <a:r>
              <a:rPr lang="en-US" b="1" dirty="0">
                <a:solidFill>
                  <a:srgbClr val="FF0000"/>
                </a:solidFill>
              </a:rPr>
              <a:t>Jonathan Edwards</a:t>
            </a:r>
            <a:r>
              <a:rPr lang="en-US" dirty="0">
                <a:solidFill>
                  <a:srgbClr val="FF0000"/>
                </a:solidFill>
              </a:rPr>
              <a:t>.</a:t>
            </a:r>
          </a:p>
          <a:p>
            <a:r>
              <a:rPr lang="en-US" dirty="0"/>
              <a:t>In 1734, Edwards began preaching a series of sermons on justification by faith.</a:t>
            </a:r>
          </a:p>
          <a:p>
            <a:r>
              <a:rPr lang="en-US" dirty="0">
                <a:solidFill>
                  <a:srgbClr val="FF0000"/>
                </a:solidFill>
              </a:rPr>
              <a:t>His most famous sermon was “Sinners in the Hands of an Angry God.”</a:t>
            </a:r>
          </a:p>
        </p:txBody>
      </p:sp>
      <p:sp>
        <p:nvSpPr>
          <p:cNvPr id="8" name="TextBox 7">
            <a:extLst>
              <a:ext uri="{FF2B5EF4-FFF2-40B4-BE49-F238E27FC236}">
                <a16:creationId xmlns:a16="http://schemas.microsoft.com/office/drawing/2014/main" id="{21DB7954-0F85-429F-8381-B645EA5D4E9C}"/>
              </a:ext>
            </a:extLst>
          </p:cNvPr>
          <p:cNvSpPr txBox="1"/>
          <p:nvPr/>
        </p:nvSpPr>
        <p:spPr>
          <a:xfrm>
            <a:off x="-1" y="5956801"/>
            <a:ext cx="291592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Jonathan Edwards</a:t>
            </a:r>
          </a:p>
        </p:txBody>
      </p:sp>
    </p:spTree>
    <p:extLst>
      <p:ext uri="{BB962C8B-B14F-4D97-AF65-F5344CB8AC3E}">
        <p14:creationId xmlns:p14="http://schemas.microsoft.com/office/powerpoint/2010/main" val="70158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548FD-E707-44A3-8926-191B44326771}"/>
              </a:ext>
            </a:extLst>
          </p:cNvPr>
          <p:cNvSpPr>
            <a:spLocks noGrp="1"/>
          </p:cNvSpPr>
          <p:nvPr>
            <p:ph type="title"/>
          </p:nvPr>
        </p:nvSpPr>
        <p:spPr/>
        <p:txBody>
          <a:bodyPr/>
          <a:lstStyle/>
          <a:p>
            <a:r>
              <a:rPr lang="en-US" dirty="0"/>
              <a:t>Jonathan Edwards</a:t>
            </a:r>
          </a:p>
        </p:txBody>
      </p:sp>
      <p:pic>
        <p:nvPicPr>
          <p:cNvPr id="6" name="Picture Placeholder 5" descr="A person wearing a suit and tie&#10;&#10;Description automatically generated">
            <a:extLst>
              <a:ext uri="{FF2B5EF4-FFF2-40B4-BE49-F238E27FC236}">
                <a16:creationId xmlns:a16="http://schemas.microsoft.com/office/drawing/2014/main" id="{B95DF928-4B01-4186-A8B1-E145F9A0561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D5948C70-BC1C-4449-8510-F341B265E721}"/>
              </a:ext>
            </a:extLst>
          </p:cNvPr>
          <p:cNvSpPr>
            <a:spLocks noGrp="1"/>
          </p:cNvSpPr>
          <p:nvPr>
            <p:ph idx="10"/>
          </p:nvPr>
        </p:nvSpPr>
        <p:spPr/>
        <p:txBody>
          <a:bodyPr>
            <a:normAutofit/>
          </a:bodyPr>
          <a:lstStyle/>
          <a:p>
            <a:r>
              <a:rPr lang="en-US" dirty="0"/>
              <a:t>Edwards documented the impact of the Great Awakening in his book </a:t>
            </a:r>
            <a:r>
              <a:rPr lang="en-US" i="1" dirty="0"/>
              <a:t>A Faithful Narrative of the Surprising Work of God</a:t>
            </a:r>
            <a:r>
              <a:rPr lang="en-US" dirty="0"/>
              <a:t>. </a:t>
            </a:r>
          </a:p>
          <a:p>
            <a:r>
              <a:rPr lang="en-US" dirty="0"/>
              <a:t>He also wrote </a:t>
            </a:r>
            <a:r>
              <a:rPr lang="en-US" i="1" dirty="0"/>
              <a:t>Religious Affections</a:t>
            </a:r>
            <a:r>
              <a:rPr lang="en-US" dirty="0"/>
              <a:t>.</a:t>
            </a:r>
          </a:p>
        </p:txBody>
      </p:sp>
      <p:sp>
        <p:nvSpPr>
          <p:cNvPr id="8" name="TextBox 7">
            <a:extLst>
              <a:ext uri="{FF2B5EF4-FFF2-40B4-BE49-F238E27FC236}">
                <a16:creationId xmlns:a16="http://schemas.microsoft.com/office/drawing/2014/main" id="{21DB7954-0F85-429F-8381-B645EA5D4E9C}"/>
              </a:ext>
            </a:extLst>
          </p:cNvPr>
          <p:cNvSpPr txBox="1"/>
          <p:nvPr/>
        </p:nvSpPr>
        <p:spPr>
          <a:xfrm>
            <a:off x="-1" y="5956801"/>
            <a:ext cx="291592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Jonathan Edwards</a:t>
            </a:r>
          </a:p>
        </p:txBody>
      </p:sp>
    </p:spTree>
    <p:extLst>
      <p:ext uri="{BB962C8B-B14F-4D97-AF65-F5344CB8AC3E}">
        <p14:creationId xmlns:p14="http://schemas.microsoft.com/office/powerpoint/2010/main" val="49910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2B85-F328-4E10-96EA-D3DDE4D6FB92}"/>
              </a:ext>
            </a:extLst>
          </p:cNvPr>
          <p:cNvSpPr>
            <a:spLocks noGrp="1"/>
          </p:cNvSpPr>
          <p:nvPr>
            <p:ph type="title"/>
          </p:nvPr>
        </p:nvSpPr>
        <p:spPr/>
        <p:txBody>
          <a:bodyPr/>
          <a:lstStyle/>
          <a:p>
            <a:r>
              <a:rPr lang="en-US" dirty="0"/>
              <a:t>George Whitefield</a:t>
            </a:r>
          </a:p>
        </p:txBody>
      </p:sp>
      <p:pic>
        <p:nvPicPr>
          <p:cNvPr id="6" name="Picture Placeholder 5" descr="A person wearing a suit and tie&#10;&#10;Description automatically generated">
            <a:extLst>
              <a:ext uri="{FF2B5EF4-FFF2-40B4-BE49-F238E27FC236}">
                <a16:creationId xmlns:a16="http://schemas.microsoft.com/office/drawing/2014/main" id="{D05A86C4-1747-4E6A-A49D-64A9D23938A2}"/>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p:pic>
      <p:sp>
        <p:nvSpPr>
          <p:cNvPr id="4" name="Content Placeholder 3">
            <a:extLst>
              <a:ext uri="{FF2B5EF4-FFF2-40B4-BE49-F238E27FC236}">
                <a16:creationId xmlns:a16="http://schemas.microsoft.com/office/drawing/2014/main" id="{024DEE92-2880-4AE8-AEE4-CC744004B4E4}"/>
              </a:ext>
            </a:extLst>
          </p:cNvPr>
          <p:cNvSpPr>
            <a:spLocks noGrp="1"/>
          </p:cNvSpPr>
          <p:nvPr>
            <p:ph idx="10"/>
          </p:nvPr>
        </p:nvSpPr>
        <p:spPr/>
        <p:txBody>
          <a:bodyPr>
            <a:normAutofit/>
          </a:bodyPr>
          <a:lstStyle/>
          <a:p>
            <a:r>
              <a:rPr lang="en-US" dirty="0">
                <a:solidFill>
                  <a:srgbClr val="FF0000"/>
                </a:solidFill>
              </a:rPr>
              <a:t>George Whitefield was the Great Awakening’s outstanding evangelist.</a:t>
            </a:r>
          </a:p>
          <a:p>
            <a:r>
              <a:rPr lang="en-US" dirty="0"/>
              <a:t>In 1740, Whitefield preached to thousands daily, and many of those thousands were converted.</a:t>
            </a:r>
          </a:p>
          <a:p>
            <a:r>
              <a:rPr lang="en-US" dirty="0"/>
              <a:t>He had a powerful, melodious, persuasive voice.</a:t>
            </a:r>
          </a:p>
        </p:txBody>
      </p:sp>
      <p:sp>
        <p:nvSpPr>
          <p:cNvPr id="8" name="TextBox 7">
            <a:extLst>
              <a:ext uri="{FF2B5EF4-FFF2-40B4-BE49-F238E27FC236}">
                <a16:creationId xmlns:a16="http://schemas.microsoft.com/office/drawing/2014/main" id="{D87D1791-0271-4222-A104-EDB5CEF795B3}"/>
              </a:ext>
            </a:extLst>
          </p:cNvPr>
          <p:cNvSpPr txBox="1"/>
          <p:nvPr/>
        </p:nvSpPr>
        <p:spPr>
          <a:xfrm>
            <a:off x="-1" y="5956801"/>
            <a:ext cx="2915921" cy="461665"/>
          </a:xfrm>
          <a:prstGeom prst="rect">
            <a:avLst/>
          </a:prstGeom>
          <a:solidFill>
            <a:srgbClr val="1F497D"/>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Arial"/>
                <a:ea typeface="+mn-ea"/>
                <a:cs typeface="+mn-cs"/>
              </a:rPr>
              <a:t>George Whitefield</a:t>
            </a:r>
          </a:p>
        </p:txBody>
      </p:sp>
    </p:spTree>
    <p:extLst>
      <p:ext uri="{BB962C8B-B14F-4D97-AF65-F5344CB8AC3E}">
        <p14:creationId xmlns:p14="http://schemas.microsoft.com/office/powerpoint/2010/main" val="288857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9B9C16-AFCD-4945-8BFE-BA15DCEFCB93}"/>
              </a:ext>
            </a:extLst>
          </p:cNvPr>
          <p:cNvSpPr>
            <a:spLocks noGrp="1"/>
          </p:cNvSpPr>
          <p:nvPr>
            <p:ph idx="1"/>
          </p:nvPr>
        </p:nvSpPr>
        <p:spPr/>
        <p:txBody>
          <a:bodyPr>
            <a:normAutofit/>
          </a:bodyPr>
          <a:lstStyle/>
          <a:p>
            <a:r>
              <a:rPr lang="en-US" dirty="0">
                <a:solidFill>
                  <a:srgbClr val="FF0000"/>
                </a:solidFill>
              </a:rPr>
              <a:t>Church growth </a:t>
            </a:r>
            <a:r>
              <a:rPr lang="en-US" dirty="0"/>
              <a:t>was the most visible result.</a:t>
            </a:r>
          </a:p>
          <a:p>
            <a:r>
              <a:rPr lang="en-US" dirty="0">
                <a:solidFill>
                  <a:srgbClr val="FF0000"/>
                </a:solidFill>
              </a:rPr>
              <a:t>The number of religious colleges increased.</a:t>
            </a:r>
          </a:p>
          <a:p>
            <a:r>
              <a:rPr lang="en-US" dirty="0"/>
              <a:t>The Awakening </a:t>
            </a:r>
            <a:r>
              <a:rPr lang="en-US" dirty="0">
                <a:solidFill>
                  <a:srgbClr val="FF0000"/>
                </a:solidFill>
              </a:rPr>
              <a:t>transformed the spiritual life of the churches</a:t>
            </a:r>
            <a:r>
              <a:rPr lang="en-US" dirty="0"/>
              <a:t>.</a:t>
            </a:r>
          </a:p>
          <a:p>
            <a:r>
              <a:rPr lang="en-US" dirty="0"/>
              <a:t>The Great Awakening </a:t>
            </a:r>
            <a:r>
              <a:rPr lang="en-US" dirty="0">
                <a:solidFill>
                  <a:srgbClr val="FF0000"/>
                </a:solidFill>
              </a:rPr>
              <a:t>brought division to America’s churches</a:t>
            </a:r>
            <a:r>
              <a:rPr lang="en-US" dirty="0"/>
              <a:t>.</a:t>
            </a:r>
          </a:p>
          <a:p>
            <a:r>
              <a:rPr lang="en-US" dirty="0"/>
              <a:t>It was </a:t>
            </a:r>
            <a:r>
              <a:rPr lang="en-US" dirty="0">
                <a:solidFill>
                  <a:srgbClr val="FF0000"/>
                </a:solidFill>
              </a:rPr>
              <a:t>the first truly national movement in American history.</a:t>
            </a:r>
          </a:p>
          <a:p>
            <a:r>
              <a:rPr lang="en-US" dirty="0"/>
              <a:t>The Awakening also </a:t>
            </a:r>
            <a:r>
              <a:rPr lang="en-US" dirty="0">
                <a:solidFill>
                  <a:srgbClr val="FF0000"/>
                </a:solidFill>
              </a:rPr>
              <a:t>advanced personal liberty</a:t>
            </a:r>
            <a:r>
              <a:rPr lang="en-US" dirty="0"/>
              <a:t>.</a:t>
            </a:r>
          </a:p>
        </p:txBody>
      </p:sp>
      <p:sp>
        <p:nvSpPr>
          <p:cNvPr id="3" name="Title 2">
            <a:extLst>
              <a:ext uri="{FF2B5EF4-FFF2-40B4-BE49-F238E27FC236}">
                <a16:creationId xmlns:a16="http://schemas.microsoft.com/office/drawing/2014/main" id="{92C8334D-3CC3-482A-9C92-D8EF8A378D2E}"/>
              </a:ext>
            </a:extLst>
          </p:cNvPr>
          <p:cNvSpPr>
            <a:spLocks noGrp="1"/>
          </p:cNvSpPr>
          <p:nvPr>
            <p:ph type="title"/>
          </p:nvPr>
        </p:nvSpPr>
        <p:spPr/>
        <p:txBody>
          <a:bodyPr/>
          <a:lstStyle/>
          <a:p>
            <a:r>
              <a:rPr lang="en-US" dirty="0"/>
              <a:t>Results of the Awakening</a:t>
            </a:r>
          </a:p>
        </p:txBody>
      </p:sp>
    </p:spTree>
    <p:extLst>
      <p:ext uri="{BB962C8B-B14F-4D97-AF65-F5344CB8AC3E}">
        <p14:creationId xmlns:p14="http://schemas.microsoft.com/office/powerpoint/2010/main" val="140751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8BEAE2-C1C6-4677-A0EF-4C89EEB4AD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65314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CF5F3F3E-0449-43E7-BFAC-E323CC9B2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5186" y="261929"/>
            <a:ext cx="8001628" cy="6334143"/>
          </a:xfrm>
          <a:prstGeom prst="rect">
            <a:avLst/>
          </a:prstGeom>
        </p:spPr>
      </p:pic>
    </p:spTree>
    <p:extLst>
      <p:ext uri="{BB962C8B-B14F-4D97-AF65-F5344CB8AC3E}">
        <p14:creationId xmlns:p14="http://schemas.microsoft.com/office/powerpoint/2010/main" val="173581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Who was the greatest theologian of the Great Awakening?</a:t>
            </a:r>
          </a:p>
          <a:p>
            <a:pPr marL="339725" indent="0">
              <a:buClr>
                <a:schemeClr val="tx2"/>
              </a:buClr>
              <a:buNone/>
            </a:pPr>
            <a:r>
              <a:rPr lang="en-US" sz="2400" dirty="0">
                <a:solidFill>
                  <a:schemeClr val="tx1">
                    <a:lumMod val="65000"/>
                    <a:lumOff val="35000"/>
                  </a:schemeClr>
                </a:solidFill>
              </a:rPr>
              <a:t>Jonathan Edwards (p. 67)</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What was the most famous sermon preached by Jonathan Edwards?</a:t>
            </a:r>
          </a:p>
          <a:p>
            <a:pPr marL="339725" indent="0">
              <a:buClr>
                <a:schemeClr val="tx2"/>
              </a:buClr>
              <a:buNone/>
            </a:pPr>
            <a:r>
              <a:rPr lang="en-US" sz="2400" dirty="0">
                <a:solidFill>
                  <a:schemeClr val="tx1">
                    <a:lumMod val="65000"/>
                    <a:lumOff val="35000"/>
                  </a:schemeClr>
                </a:solidFill>
              </a:rPr>
              <a:t>“Sinners in the Hands of an Angry God” (p. 55)</a:t>
            </a:r>
          </a:p>
          <a:p>
            <a:pPr marL="339725" indent="0">
              <a:buClr>
                <a:schemeClr val="tx2"/>
              </a:buClr>
              <a:buNone/>
            </a:pPr>
            <a:endParaRPr lang="en-US" sz="1200" dirty="0">
              <a:solidFill>
                <a:schemeClr val="tx1">
                  <a:lumMod val="65000"/>
                  <a:lumOff val="35000"/>
                </a:schemeClr>
              </a:solidFill>
            </a:endParaRPr>
          </a:p>
          <a:p>
            <a:pPr>
              <a:buClr>
                <a:schemeClr val="tx2"/>
              </a:buClr>
            </a:pPr>
            <a:r>
              <a:rPr lang="en-US" sz="2400" dirty="0">
                <a:solidFill>
                  <a:schemeClr val="tx2"/>
                </a:solidFill>
              </a:rPr>
              <a:t>Who was the most outstanding evangelist of the Great Awakening?</a:t>
            </a:r>
          </a:p>
          <a:p>
            <a:pPr marL="339725" indent="0">
              <a:buClr>
                <a:schemeClr val="tx2"/>
              </a:buClr>
              <a:buNone/>
            </a:pPr>
            <a:r>
              <a:rPr lang="en-US" sz="2400" dirty="0">
                <a:solidFill>
                  <a:schemeClr val="tx1">
                    <a:lumMod val="65000"/>
                    <a:lumOff val="35000"/>
                  </a:schemeClr>
                </a:solidFill>
              </a:rPr>
              <a:t>George Whitefield (p. 68)</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4683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Assess the spiritual results of the Great Awakening.</a:t>
            </a:r>
          </a:p>
          <a:p>
            <a:pPr marL="339725" indent="0">
              <a:buClr>
                <a:schemeClr val="tx2"/>
              </a:buClr>
              <a:buNone/>
            </a:pPr>
            <a:r>
              <a:rPr lang="en-US" sz="2400" dirty="0">
                <a:solidFill>
                  <a:schemeClr val="tx1">
                    <a:lumMod val="65000"/>
                    <a:lumOff val="35000"/>
                  </a:schemeClr>
                </a:solidFill>
              </a:rPr>
              <a:t>Positive spiritual results included: salvation of many sinners; growth of churches; establishment of religious schools; decline of influence of the Half-Way Covenant; and increased unity among churches. </a:t>
            </a:r>
          </a:p>
          <a:p>
            <a:pPr marL="339725" indent="0">
              <a:buClr>
                <a:schemeClr val="tx2"/>
              </a:buClr>
              <a:buNone/>
            </a:pPr>
            <a:r>
              <a:rPr lang="en-US" sz="2400" dirty="0">
                <a:solidFill>
                  <a:schemeClr val="tx1">
                    <a:lumMod val="65000"/>
                    <a:lumOff val="35000"/>
                  </a:schemeClr>
                </a:solidFill>
              </a:rPr>
              <a:t>The negative results were that some divisions occurred and there was some resistance to the Great Awakening (most notably among Anglicans).</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4117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49D8DFA-139C-473F-838D-D33ABE8856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CB972422-B794-4FA8-BCC6-BAF6938A1B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 name="Title 2">
            <a:extLst>
              <a:ext uri="{FF2B5EF4-FFF2-40B4-BE49-F238E27FC236}">
                <a16:creationId xmlns:a16="http://schemas.microsoft.com/office/drawing/2014/main" id="{089768F3-12C4-42F6-8CEC-159F599CA273}"/>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dirty="0">
                <a:solidFill>
                  <a:schemeClr val="tx2"/>
                </a:solidFill>
              </a:rPr>
              <a:t>Section review</a:t>
            </a:r>
          </a:p>
        </p:txBody>
      </p:sp>
      <p:sp>
        <p:nvSpPr>
          <p:cNvPr id="21" name="Rectangle 20">
            <a:extLst>
              <a:ext uri="{FF2B5EF4-FFF2-40B4-BE49-F238E27FC236}">
                <a16:creationId xmlns:a16="http://schemas.microsoft.com/office/drawing/2014/main" id="{89DE9E2B-5611-49C8-862E-AD4D43A8AA6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5296EC4F-8732-481B-94CB-C98E4EF297F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3DDCF68-75D6-465C-81C4-3A00602272C3}"/>
              </a:ext>
            </a:extLst>
          </p:cNvPr>
          <p:cNvSpPr>
            <a:spLocks noGrp="1"/>
          </p:cNvSpPr>
          <p:nvPr>
            <p:ph idx="1"/>
          </p:nvPr>
        </p:nvSpPr>
        <p:spPr>
          <a:xfrm>
            <a:off x="4381668" y="1052623"/>
            <a:ext cx="7166865" cy="4763386"/>
          </a:xfrm>
        </p:spPr>
        <p:txBody>
          <a:bodyPr vert="horz" lIns="91440" tIns="45720" rIns="91440" bIns="45720" rtlCol="0" anchor="ctr">
            <a:normAutofit/>
          </a:bodyPr>
          <a:lstStyle/>
          <a:p>
            <a:pPr>
              <a:buClr>
                <a:schemeClr val="tx2"/>
              </a:buClr>
            </a:pPr>
            <a:r>
              <a:rPr lang="en-US" sz="2400" dirty="0">
                <a:solidFill>
                  <a:schemeClr val="tx2"/>
                </a:solidFill>
              </a:rPr>
              <a:t>Assess the political results of the Great Awakening.</a:t>
            </a:r>
          </a:p>
          <a:p>
            <a:pPr marL="339725" indent="0">
              <a:buClr>
                <a:schemeClr val="tx2"/>
              </a:buClr>
              <a:buNone/>
            </a:pPr>
            <a:r>
              <a:rPr lang="en-US" sz="2400" dirty="0">
                <a:solidFill>
                  <a:schemeClr val="tx1">
                    <a:lumMod val="65000"/>
                    <a:lumOff val="35000"/>
                  </a:schemeClr>
                </a:solidFill>
              </a:rPr>
              <a:t>It was the first truly national movement in American history; it advanced personal liberty; it resulted in greater freedom of worship; it was a democratic influence in the churches; and it set a precedent for the constitutional rights of free speech and the freedom of assembly.</a:t>
            </a:r>
          </a:p>
        </p:txBody>
      </p:sp>
      <p:sp>
        <p:nvSpPr>
          <p:cNvPr id="25" name="Rectangle 24">
            <a:extLst>
              <a:ext uri="{FF2B5EF4-FFF2-40B4-BE49-F238E27FC236}">
                <a16:creationId xmlns:a16="http://schemas.microsoft.com/office/drawing/2014/main" id="{519C7155-1644-4C60-B0B5-32B1800D604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80613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9501-F252-4E06-AE9A-783A46512E02}"/>
              </a:ext>
            </a:extLst>
          </p:cNvPr>
          <p:cNvSpPr>
            <a:spLocks noGrp="1"/>
          </p:cNvSpPr>
          <p:nvPr>
            <p:ph type="title"/>
          </p:nvPr>
        </p:nvSpPr>
        <p:spPr/>
        <p:txBody>
          <a:bodyPr/>
          <a:lstStyle/>
          <a:p>
            <a:r>
              <a:rPr lang="en-US" dirty="0"/>
              <a:t>English background</a:t>
            </a:r>
          </a:p>
        </p:txBody>
      </p:sp>
      <p:sp>
        <p:nvSpPr>
          <p:cNvPr id="4" name="Content Placeholder 3">
            <a:extLst>
              <a:ext uri="{FF2B5EF4-FFF2-40B4-BE49-F238E27FC236}">
                <a16:creationId xmlns:a16="http://schemas.microsoft.com/office/drawing/2014/main" id="{2DF32E04-3AFD-47B4-A3AB-6B2665F7B70C}"/>
              </a:ext>
            </a:extLst>
          </p:cNvPr>
          <p:cNvSpPr>
            <a:spLocks noGrp="1"/>
          </p:cNvSpPr>
          <p:nvPr>
            <p:ph idx="10"/>
          </p:nvPr>
        </p:nvSpPr>
        <p:spPr/>
        <p:txBody>
          <a:bodyPr>
            <a:normAutofit/>
          </a:bodyPr>
          <a:lstStyle/>
          <a:p>
            <a:r>
              <a:rPr lang="en-US" dirty="0">
                <a:solidFill>
                  <a:srgbClr val="FF0000"/>
                </a:solidFill>
              </a:rPr>
              <a:t>King Henry VIII broke from the Roman Catholic Church and established the Church of England </a:t>
            </a:r>
            <a:r>
              <a:rPr lang="en-US" dirty="0"/>
              <a:t>(Anglican Church). </a:t>
            </a:r>
          </a:p>
          <a:p>
            <a:r>
              <a:rPr lang="en-US" dirty="0"/>
              <a:t>Under Edward VI, Protestant leaders pushed for drastic changes that offended many English people.</a:t>
            </a:r>
          </a:p>
        </p:txBody>
      </p:sp>
      <p:pic>
        <p:nvPicPr>
          <p:cNvPr id="5" name="Picture Placeholder 3">
            <a:extLst>
              <a:ext uri="{FF2B5EF4-FFF2-40B4-BE49-F238E27FC236}">
                <a16:creationId xmlns:a16="http://schemas.microsoft.com/office/drawing/2014/main" id="{1F298462-3D16-4E0F-B234-4E47755E6C0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4B3DB974-D5E0-45D6-A7D8-B3B55CCB4B3B}"/>
              </a:ext>
            </a:extLst>
          </p:cNvPr>
          <p:cNvSpPr txBox="1"/>
          <p:nvPr/>
        </p:nvSpPr>
        <p:spPr>
          <a:xfrm>
            <a:off x="0" y="5956801"/>
            <a:ext cx="18897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Edward VI</a:t>
            </a:r>
          </a:p>
        </p:txBody>
      </p:sp>
    </p:spTree>
    <p:extLst>
      <p:ext uri="{BB962C8B-B14F-4D97-AF65-F5344CB8AC3E}">
        <p14:creationId xmlns:p14="http://schemas.microsoft.com/office/powerpoint/2010/main" val="157238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754880"/>
          </a:xfrm>
        </p:spPr>
        <p:txBody>
          <a:bodyPr>
            <a:normAutofit/>
          </a:bodyPr>
          <a:lstStyle/>
          <a:p>
            <a:r>
              <a:rPr lang="en-US" dirty="0"/>
              <a:t>Puritans</a:t>
            </a:r>
          </a:p>
          <a:p>
            <a:r>
              <a:rPr lang="en-US" dirty="0"/>
              <a:t>low-church Anglicans</a:t>
            </a:r>
          </a:p>
          <a:p>
            <a:r>
              <a:rPr lang="en-US" dirty="0" err="1"/>
              <a:t>high-church</a:t>
            </a:r>
            <a:r>
              <a:rPr lang="en-US" dirty="0"/>
              <a:t> Anglicans</a:t>
            </a:r>
          </a:p>
          <a:p>
            <a:r>
              <a:rPr lang="en-US" dirty="0"/>
              <a:t>Separatists</a:t>
            </a:r>
          </a:p>
          <a:p>
            <a:r>
              <a:rPr lang="en-US" dirty="0"/>
              <a:t>congregational form of church government</a:t>
            </a:r>
          </a:p>
          <a:p>
            <a:r>
              <a:rPr lang="en-US" dirty="0"/>
              <a:t>Congregationalists</a:t>
            </a:r>
          </a:p>
          <a:p>
            <a:r>
              <a:rPr lang="en-US" dirty="0"/>
              <a:t>Half-Way Covenant</a:t>
            </a:r>
          </a:p>
          <a:p>
            <a:r>
              <a:rPr lang="en-US" dirty="0"/>
              <a:t>Salem witch trials</a:t>
            </a:r>
          </a:p>
          <a:p>
            <a:r>
              <a:rPr lang="en-US" dirty="0"/>
              <a:t>non-established denominations</a:t>
            </a:r>
          </a:p>
        </p:txBody>
      </p:sp>
      <p:sp>
        <p:nvSpPr>
          <p:cNvPr id="4" name="Content Placeholder 3">
            <a:extLst>
              <a:ext uri="{FF2B5EF4-FFF2-40B4-BE49-F238E27FC236}">
                <a16:creationId xmlns:a16="http://schemas.microsoft.com/office/drawing/2014/main" id="{BDEA4132-6CF1-47AE-8B3E-02214E3A9BA9}"/>
              </a:ext>
            </a:extLst>
          </p:cNvPr>
          <p:cNvSpPr>
            <a:spLocks noGrp="1"/>
          </p:cNvSpPr>
          <p:nvPr>
            <p:ph sz="half" idx="2"/>
          </p:nvPr>
        </p:nvSpPr>
        <p:spPr>
          <a:xfrm>
            <a:off x="6230390" y="2011679"/>
            <a:ext cx="5341099" cy="4562143"/>
          </a:xfrm>
        </p:spPr>
        <p:txBody>
          <a:bodyPr>
            <a:normAutofit/>
          </a:bodyPr>
          <a:lstStyle/>
          <a:p>
            <a:r>
              <a:rPr lang="en-US" dirty="0"/>
              <a:t>Roger Williams</a:t>
            </a:r>
          </a:p>
          <a:p>
            <a:r>
              <a:rPr lang="en-US" dirty="0"/>
              <a:t>Baptists</a:t>
            </a:r>
          </a:p>
          <a:p>
            <a:r>
              <a:rPr lang="en-US" dirty="0"/>
              <a:t>Quakers</a:t>
            </a:r>
          </a:p>
          <a:p>
            <a:r>
              <a:rPr lang="en-US" dirty="0"/>
              <a:t>George Fox</a:t>
            </a:r>
          </a:p>
          <a:p>
            <a:r>
              <a:rPr lang="en-US" dirty="0"/>
              <a:t>Lutherans</a:t>
            </a:r>
          </a:p>
          <a:p>
            <a:r>
              <a:rPr lang="en-US" dirty="0"/>
              <a:t>Mennonites</a:t>
            </a:r>
          </a:p>
          <a:p>
            <a:r>
              <a:rPr lang="en-US" dirty="0"/>
              <a:t>Amish</a:t>
            </a:r>
          </a:p>
          <a:p>
            <a:r>
              <a:rPr lang="en-US" dirty="0"/>
              <a:t>Presbyterians</a:t>
            </a:r>
          </a:p>
          <a:p>
            <a:r>
              <a:rPr lang="en-US" dirty="0"/>
              <a:t>Huguenots</a:t>
            </a:r>
          </a:p>
        </p:txBody>
      </p:sp>
    </p:spTree>
    <p:extLst>
      <p:ext uri="{BB962C8B-B14F-4D97-AF65-F5344CB8AC3E}">
        <p14:creationId xmlns:p14="http://schemas.microsoft.com/office/powerpoint/2010/main" val="48778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fade">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2" end="2"/>
                                            </p:txEl>
                                          </p:spTgt>
                                        </p:tgtEl>
                                        <p:attrNameLst>
                                          <p:attrName>style.visibility</p:attrName>
                                        </p:attrNameLst>
                                      </p:cBhvr>
                                      <p:to>
                                        <p:strVal val="visible"/>
                                      </p:to>
                                    </p:set>
                                    <p:animEffect transition="in" filter="fade">
                                      <p:cBhvr>
                                        <p:cTn id="62" dur="500"/>
                                        <p:tgtEl>
                                          <p:spTgt spid="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
                                            <p:txEl>
                                              <p:pRg st="3" end="3"/>
                                            </p:txEl>
                                          </p:spTgt>
                                        </p:tgtEl>
                                        <p:attrNameLst>
                                          <p:attrName>style.visibility</p:attrName>
                                        </p:attrNameLst>
                                      </p:cBhvr>
                                      <p:to>
                                        <p:strVal val="visible"/>
                                      </p:to>
                                    </p:set>
                                    <p:animEffect transition="in" filter="fade">
                                      <p:cBhvr>
                                        <p:cTn id="67" dur="500"/>
                                        <p:tgtEl>
                                          <p:spTgt spid="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xEl>
                                              <p:pRg st="4" end="4"/>
                                            </p:txEl>
                                          </p:spTgt>
                                        </p:tgtEl>
                                        <p:attrNameLst>
                                          <p:attrName>style.visibility</p:attrName>
                                        </p:attrNameLst>
                                      </p:cBhvr>
                                      <p:to>
                                        <p:strVal val="visible"/>
                                      </p:to>
                                    </p:set>
                                    <p:animEffect transition="in" filter="fade">
                                      <p:cBhvr>
                                        <p:cTn id="72" dur="500"/>
                                        <p:tgtEl>
                                          <p:spTgt spid="4">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500"/>
                                        <p:tgtEl>
                                          <p:spTgt spid="4">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4">
                                            <p:txEl>
                                              <p:pRg st="6" end="6"/>
                                            </p:txEl>
                                          </p:spTgt>
                                        </p:tgtEl>
                                        <p:attrNameLst>
                                          <p:attrName>style.visibility</p:attrName>
                                        </p:attrNameLst>
                                      </p:cBhvr>
                                      <p:to>
                                        <p:strVal val="visible"/>
                                      </p:to>
                                    </p:set>
                                    <p:animEffect transition="in" filter="fade">
                                      <p:cBhvr>
                                        <p:cTn id="82" dur="500"/>
                                        <p:tgtEl>
                                          <p:spTgt spid="4">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
                                            <p:txEl>
                                              <p:pRg st="7" end="7"/>
                                            </p:txEl>
                                          </p:spTgt>
                                        </p:tgtEl>
                                        <p:attrNameLst>
                                          <p:attrName>style.visibility</p:attrName>
                                        </p:attrNameLst>
                                      </p:cBhvr>
                                      <p:to>
                                        <p:strVal val="visible"/>
                                      </p:to>
                                    </p:set>
                                    <p:animEffect transition="in" filter="fade">
                                      <p:cBhvr>
                                        <p:cTn id="87" dur="500"/>
                                        <p:tgtEl>
                                          <p:spTgt spid="4">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xEl>
                                              <p:pRg st="8" end="8"/>
                                            </p:txEl>
                                          </p:spTgt>
                                        </p:tgtEl>
                                        <p:attrNameLst>
                                          <p:attrName>style.visibility</p:attrName>
                                        </p:attrNameLst>
                                      </p:cBhvr>
                                      <p:to>
                                        <p:strVal val="visible"/>
                                      </p:to>
                                    </p:set>
                                    <p:animEffect transition="in" filter="fade">
                                      <p:cBhvr>
                                        <p:cTn id="9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9448D-01C7-4FF7-BF5D-7BA522E0CE83}"/>
              </a:ext>
            </a:extLst>
          </p:cNvPr>
          <p:cNvSpPr>
            <a:spLocks noGrp="1"/>
          </p:cNvSpPr>
          <p:nvPr>
            <p:ph type="title"/>
          </p:nvPr>
        </p:nvSpPr>
        <p:spPr/>
        <p:txBody>
          <a:bodyPr>
            <a:normAutofit/>
          </a:bodyPr>
          <a:lstStyle/>
          <a:p>
            <a:r>
              <a:rPr lang="en-US" sz="3600" dirty="0"/>
              <a:t>People, Places, and Things to Remember</a:t>
            </a:r>
          </a:p>
        </p:txBody>
      </p:sp>
      <p:sp>
        <p:nvSpPr>
          <p:cNvPr id="3" name="Content Placeholder 2">
            <a:extLst>
              <a:ext uri="{FF2B5EF4-FFF2-40B4-BE49-F238E27FC236}">
                <a16:creationId xmlns:a16="http://schemas.microsoft.com/office/drawing/2014/main" id="{1DF6FF8A-D5A1-456A-B9FC-29AE2647475C}"/>
              </a:ext>
            </a:extLst>
          </p:cNvPr>
          <p:cNvSpPr>
            <a:spLocks noGrp="1"/>
          </p:cNvSpPr>
          <p:nvPr>
            <p:ph sz="half" idx="1"/>
          </p:nvPr>
        </p:nvSpPr>
        <p:spPr>
          <a:xfrm>
            <a:off x="619125" y="2011680"/>
            <a:ext cx="5341099" cy="4754880"/>
          </a:xfrm>
        </p:spPr>
        <p:txBody>
          <a:bodyPr>
            <a:normAutofit/>
          </a:bodyPr>
          <a:lstStyle/>
          <a:p>
            <a:r>
              <a:rPr lang="en-US" dirty="0"/>
              <a:t>Moravians</a:t>
            </a:r>
          </a:p>
          <a:p>
            <a:r>
              <a:rPr lang="en-US" dirty="0"/>
              <a:t>Great Awakening</a:t>
            </a:r>
          </a:p>
          <a:p>
            <a:r>
              <a:rPr lang="en-US" dirty="0"/>
              <a:t>Jonathan Edwards</a:t>
            </a:r>
          </a:p>
          <a:p>
            <a:r>
              <a:rPr lang="en-US" dirty="0"/>
              <a:t>George Whitefield</a:t>
            </a:r>
          </a:p>
        </p:txBody>
      </p:sp>
    </p:spTree>
    <p:extLst>
      <p:ext uri="{BB962C8B-B14F-4D97-AF65-F5344CB8AC3E}">
        <p14:creationId xmlns:p14="http://schemas.microsoft.com/office/powerpoint/2010/main" val="115404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D9501-F252-4E06-AE9A-783A46512E02}"/>
              </a:ext>
            </a:extLst>
          </p:cNvPr>
          <p:cNvSpPr>
            <a:spLocks noGrp="1"/>
          </p:cNvSpPr>
          <p:nvPr>
            <p:ph type="title"/>
          </p:nvPr>
        </p:nvSpPr>
        <p:spPr/>
        <p:txBody>
          <a:bodyPr/>
          <a:lstStyle/>
          <a:p>
            <a:r>
              <a:rPr lang="en-US" dirty="0"/>
              <a:t>English background</a:t>
            </a:r>
          </a:p>
        </p:txBody>
      </p:sp>
      <p:sp>
        <p:nvSpPr>
          <p:cNvPr id="4" name="Content Placeholder 3">
            <a:extLst>
              <a:ext uri="{FF2B5EF4-FFF2-40B4-BE49-F238E27FC236}">
                <a16:creationId xmlns:a16="http://schemas.microsoft.com/office/drawing/2014/main" id="{2DF32E04-3AFD-47B4-A3AB-6B2665F7B70C}"/>
              </a:ext>
            </a:extLst>
          </p:cNvPr>
          <p:cNvSpPr>
            <a:spLocks noGrp="1"/>
          </p:cNvSpPr>
          <p:nvPr>
            <p:ph idx="10"/>
          </p:nvPr>
        </p:nvSpPr>
        <p:spPr/>
        <p:txBody>
          <a:bodyPr>
            <a:normAutofit/>
          </a:bodyPr>
          <a:lstStyle/>
          <a:p>
            <a:r>
              <a:rPr lang="en-US" dirty="0">
                <a:solidFill>
                  <a:srgbClr val="FF0000"/>
                </a:solidFill>
              </a:rPr>
              <a:t>Catholic Queen Mary attempted to reinstate Catholicism in England.</a:t>
            </a:r>
          </a:p>
          <a:p>
            <a:r>
              <a:rPr lang="en-US" dirty="0">
                <a:solidFill>
                  <a:srgbClr val="FF0000"/>
                </a:solidFill>
              </a:rPr>
              <a:t>Queen Elizabeth I made the Anglican Church the official English church again.</a:t>
            </a:r>
          </a:p>
        </p:txBody>
      </p:sp>
      <p:pic>
        <p:nvPicPr>
          <p:cNvPr id="9" name="Picture Placeholder 3">
            <a:extLst>
              <a:ext uri="{FF2B5EF4-FFF2-40B4-BE49-F238E27FC236}">
                <a16:creationId xmlns:a16="http://schemas.microsoft.com/office/drawing/2014/main" id="{364ECEB5-7993-4ECD-8329-8AA1233AD21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a:stretch/>
        </p:blipFill>
        <p:spPr>
          <a:xfrm>
            <a:off x="0" y="1819275"/>
            <a:ext cx="4845050" cy="5038725"/>
          </a:xfrm>
        </p:spPr>
      </p:pic>
      <p:sp>
        <p:nvSpPr>
          <p:cNvPr id="7" name="TextBox 6">
            <a:extLst>
              <a:ext uri="{FF2B5EF4-FFF2-40B4-BE49-F238E27FC236}">
                <a16:creationId xmlns:a16="http://schemas.microsoft.com/office/drawing/2014/main" id="{4B3DB974-D5E0-45D6-A7D8-B3B55CCB4B3B}"/>
              </a:ext>
            </a:extLst>
          </p:cNvPr>
          <p:cNvSpPr txBox="1"/>
          <p:nvPr/>
        </p:nvSpPr>
        <p:spPr>
          <a:xfrm>
            <a:off x="0" y="5956801"/>
            <a:ext cx="1889760" cy="461665"/>
          </a:xfrm>
          <a:prstGeom prst="rect">
            <a:avLst/>
          </a:prstGeom>
          <a:solidFill>
            <a:srgbClr val="1F497D"/>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1">
                    <a:lumMod val="95000"/>
                  </a:schemeClr>
                </a:solidFill>
                <a:effectLst>
                  <a:outerShdw blurRad="38100" dist="38100" dir="2700000" algn="tl">
                    <a:srgbClr val="000000">
                      <a:alpha val="43137"/>
                    </a:srgbClr>
                  </a:outerShdw>
                </a:effectLst>
                <a:uLnTx/>
                <a:uFillTx/>
                <a:latin typeface="Arial"/>
              </a:rPr>
              <a:t>Elizabeth I</a:t>
            </a:r>
          </a:p>
        </p:txBody>
      </p:sp>
    </p:spTree>
    <p:extLst>
      <p:ext uri="{BB962C8B-B14F-4D97-AF65-F5344CB8AC3E}">
        <p14:creationId xmlns:p14="http://schemas.microsoft.com/office/powerpoint/2010/main" val="197045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E48432-19AF-4B35-8FBC-8CBA17FA0C18}"/>
              </a:ext>
            </a:extLst>
          </p:cNvPr>
          <p:cNvSpPr>
            <a:spLocks noGrp="1"/>
          </p:cNvSpPr>
          <p:nvPr>
            <p:ph idx="1"/>
          </p:nvPr>
        </p:nvSpPr>
        <p:spPr/>
        <p:txBody>
          <a:bodyPr>
            <a:normAutofit/>
          </a:bodyPr>
          <a:lstStyle/>
          <a:p>
            <a:r>
              <a:rPr lang="en-US" dirty="0"/>
              <a:t>The </a:t>
            </a:r>
            <a:r>
              <a:rPr lang="en-US" b="1" dirty="0"/>
              <a:t>Puritans</a:t>
            </a:r>
            <a:r>
              <a:rPr lang="en-US" dirty="0"/>
              <a:t> were staunch Protestants who agreed wholeheartedly with the Anglican creed.</a:t>
            </a:r>
          </a:p>
          <a:p>
            <a:r>
              <a:rPr lang="en-US" b="1" dirty="0">
                <a:solidFill>
                  <a:srgbClr val="FF0000"/>
                </a:solidFill>
              </a:rPr>
              <a:t>Low-church Anglicans </a:t>
            </a:r>
            <a:r>
              <a:rPr lang="en-US" dirty="0">
                <a:solidFill>
                  <a:srgbClr val="FF0000"/>
                </a:solidFill>
              </a:rPr>
              <a:t>agreed doctrinally with the Puritans but saw no problem with the church’s ceremonies and structure.</a:t>
            </a:r>
          </a:p>
          <a:p>
            <a:r>
              <a:rPr lang="en-US" b="1" dirty="0" err="1">
                <a:solidFill>
                  <a:srgbClr val="FF0000"/>
                </a:solidFill>
              </a:rPr>
              <a:t>High-church</a:t>
            </a:r>
            <a:r>
              <a:rPr lang="en-US" b="1" dirty="0">
                <a:solidFill>
                  <a:srgbClr val="FF0000"/>
                </a:solidFill>
              </a:rPr>
              <a:t> Anglicans </a:t>
            </a:r>
            <a:r>
              <a:rPr lang="en-US" dirty="0">
                <a:solidFill>
                  <a:srgbClr val="FF0000"/>
                </a:solidFill>
              </a:rPr>
              <a:t>believed that the church’s traditional practices, notably its rule by bishops, were divinely ordained.</a:t>
            </a:r>
          </a:p>
          <a:p>
            <a:r>
              <a:rPr lang="en-US" dirty="0">
                <a:solidFill>
                  <a:srgbClr val="FF0000"/>
                </a:solidFill>
              </a:rPr>
              <a:t>The </a:t>
            </a:r>
            <a:r>
              <a:rPr lang="en-US" b="1" dirty="0">
                <a:solidFill>
                  <a:srgbClr val="FF0000"/>
                </a:solidFill>
              </a:rPr>
              <a:t>Separatists </a:t>
            </a:r>
            <a:r>
              <a:rPr lang="en-US" dirty="0">
                <a:solidFill>
                  <a:srgbClr val="FF0000"/>
                </a:solidFill>
              </a:rPr>
              <a:t>believed that the whole Church of England was corrupt and that true Christians must separate from it.</a:t>
            </a:r>
          </a:p>
        </p:txBody>
      </p:sp>
      <p:sp>
        <p:nvSpPr>
          <p:cNvPr id="3" name="Title 2">
            <a:extLst>
              <a:ext uri="{FF2B5EF4-FFF2-40B4-BE49-F238E27FC236}">
                <a16:creationId xmlns:a16="http://schemas.microsoft.com/office/drawing/2014/main" id="{E6DA88DE-8980-44BD-B24A-5DD787D60C08}"/>
              </a:ext>
            </a:extLst>
          </p:cNvPr>
          <p:cNvSpPr>
            <a:spLocks noGrp="1"/>
          </p:cNvSpPr>
          <p:nvPr>
            <p:ph type="title"/>
          </p:nvPr>
        </p:nvSpPr>
        <p:spPr/>
        <p:txBody>
          <a:bodyPr/>
          <a:lstStyle/>
          <a:p>
            <a:r>
              <a:rPr lang="en-US" dirty="0"/>
              <a:t>English background</a:t>
            </a:r>
          </a:p>
        </p:txBody>
      </p:sp>
    </p:spTree>
    <p:extLst>
      <p:ext uri="{BB962C8B-B14F-4D97-AF65-F5344CB8AC3E}">
        <p14:creationId xmlns:p14="http://schemas.microsoft.com/office/powerpoint/2010/main" val="21958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3004F5-021E-489A-A751-7FD1E621F21B}"/>
              </a:ext>
            </a:extLst>
          </p:cNvPr>
          <p:cNvSpPr>
            <a:spLocks noGrp="1"/>
          </p:cNvSpPr>
          <p:nvPr>
            <p:ph idx="1"/>
          </p:nvPr>
        </p:nvSpPr>
        <p:spPr/>
        <p:txBody>
          <a:bodyPr/>
          <a:lstStyle/>
          <a:p>
            <a:pPr marL="0" indent="0">
              <a:buNone/>
            </a:pPr>
            <a:r>
              <a:rPr lang="en-US" dirty="0">
                <a:solidFill>
                  <a:srgbClr val="FF0000"/>
                </a:solidFill>
              </a:rPr>
              <a:t>New England Puritanism was the most influential religious movement in colonial history.</a:t>
            </a:r>
          </a:p>
        </p:txBody>
      </p:sp>
      <p:sp>
        <p:nvSpPr>
          <p:cNvPr id="3" name="Title 2">
            <a:extLst>
              <a:ext uri="{FF2B5EF4-FFF2-40B4-BE49-F238E27FC236}">
                <a16:creationId xmlns:a16="http://schemas.microsoft.com/office/drawing/2014/main" id="{0205969D-B964-4045-9FBA-B8FF494A56B2}"/>
              </a:ext>
            </a:extLst>
          </p:cNvPr>
          <p:cNvSpPr>
            <a:spLocks noGrp="1"/>
          </p:cNvSpPr>
          <p:nvPr>
            <p:ph type="title"/>
          </p:nvPr>
        </p:nvSpPr>
        <p:spPr/>
        <p:txBody>
          <a:bodyPr/>
          <a:lstStyle/>
          <a:p>
            <a:r>
              <a:rPr lang="en-US" dirty="0"/>
              <a:t>Puritanism in America</a:t>
            </a:r>
          </a:p>
        </p:txBody>
      </p:sp>
    </p:spTree>
    <p:extLst>
      <p:ext uri="{BB962C8B-B14F-4D97-AF65-F5344CB8AC3E}">
        <p14:creationId xmlns:p14="http://schemas.microsoft.com/office/powerpoint/2010/main" val="382532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2933</Words>
  <Application>Microsoft Office PowerPoint</Application>
  <PresentationFormat>Widescreen</PresentationFormat>
  <Paragraphs>289</Paragraphs>
  <Slides>61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Corbel</vt:lpstr>
      <vt:lpstr>Tw Cen MT</vt:lpstr>
      <vt:lpstr>Wingdings</vt:lpstr>
      <vt:lpstr>Banded</vt:lpstr>
      <vt:lpstr>PowerPoint Presentation</vt:lpstr>
      <vt:lpstr>Big Ideas</vt:lpstr>
      <vt:lpstr>Established denominations</vt:lpstr>
      <vt:lpstr>Guiding questions</vt:lpstr>
      <vt:lpstr>Established Denominations</vt:lpstr>
      <vt:lpstr>English background</vt:lpstr>
      <vt:lpstr>English background</vt:lpstr>
      <vt:lpstr>English background</vt:lpstr>
      <vt:lpstr>Puritanism in America</vt:lpstr>
      <vt:lpstr>Puritan Beliefs</vt:lpstr>
      <vt:lpstr>Puritan Decline</vt:lpstr>
      <vt:lpstr>Puritan Decline</vt:lpstr>
      <vt:lpstr>Puritan decline</vt:lpstr>
      <vt:lpstr>Anglicanism in America</vt:lpstr>
      <vt:lpstr>Anglicanism in America</vt:lpstr>
      <vt:lpstr>Section review</vt:lpstr>
      <vt:lpstr>Section review</vt:lpstr>
      <vt:lpstr>Section review</vt:lpstr>
      <vt:lpstr>Section review</vt:lpstr>
      <vt:lpstr>Section review</vt:lpstr>
      <vt:lpstr>Non-established denominations</vt:lpstr>
      <vt:lpstr>Guiding questions</vt:lpstr>
      <vt:lpstr>Non-Established Denominations</vt:lpstr>
      <vt:lpstr>Baptists</vt:lpstr>
      <vt:lpstr>Quakers</vt:lpstr>
      <vt:lpstr>Quakers</vt:lpstr>
      <vt:lpstr>Lutherans</vt:lpstr>
      <vt:lpstr>Anabaptist Groups</vt:lpstr>
      <vt:lpstr> some Mennonites and Amish still use only a horse and buggy for transportation and follow farming practices that date back to the 1700s.  </vt:lpstr>
      <vt:lpstr>Other Protestant Groups</vt:lpstr>
      <vt:lpstr>Other Protestant Groups</vt:lpstr>
      <vt:lpstr>Roman Catholics</vt:lpstr>
      <vt:lpstr>Section review</vt:lpstr>
      <vt:lpstr>Section review</vt:lpstr>
      <vt:lpstr>Section review</vt:lpstr>
      <vt:lpstr>Section review</vt:lpstr>
      <vt:lpstr>Worship and Indian missions</vt:lpstr>
      <vt:lpstr>Guiding questions</vt:lpstr>
      <vt:lpstr>buildings</vt:lpstr>
      <vt:lpstr>services</vt:lpstr>
      <vt:lpstr>Indian missions</vt:lpstr>
      <vt:lpstr>Indian missions</vt:lpstr>
      <vt:lpstr>Section review</vt:lpstr>
      <vt:lpstr>Section review</vt:lpstr>
      <vt:lpstr>Section review</vt:lpstr>
      <vt:lpstr>Section review</vt:lpstr>
      <vt:lpstr>The great awakening</vt:lpstr>
      <vt:lpstr>Guiding questions</vt:lpstr>
      <vt:lpstr>The Great Awakening</vt:lpstr>
      <vt:lpstr>Background</vt:lpstr>
      <vt:lpstr>Early Stirrings</vt:lpstr>
      <vt:lpstr>Jonathan Edwards</vt:lpstr>
      <vt:lpstr>Jonathan Edwards</vt:lpstr>
      <vt:lpstr>George Whitefield</vt:lpstr>
      <vt:lpstr>Results of the Awakening</vt:lpstr>
      <vt:lpstr>PowerPoint Presentation</vt:lpstr>
      <vt:lpstr>Section review</vt:lpstr>
      <vt:lpstr>Section review</vt:lpstr>
      <vt:lpstr>Section review</vt:lpstr>
      <vt:lpstr>People, Places, and Things to Remember</vt:lpstr>
      <vt:lpstr>People, Places, and Things to Remember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Bowers, Hannah</dc:creator>
  <cp:lastModifiedBy>Sue</cp:lastModifiedBy>
  <cp:revision>8</cp:revision>
  <dcterms:created xsi:type="dcterms:W3CDTF">2020-10-02T20:42:31Z</dcterms:created>
  <dcterms:modified xsi:type="dcterms:W3CDTF">2022-09-14T16:28:48Z</dcterms:modified>
</cp:coreProperties>
</file>