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539" r:id="rId2"/>
    <p:sldId id="540" r:id="rId3"/>
    <p:sldId id="381" r:id="rId4"/>
    <p:sldId id="257" r:id="rId5"/>
    <p:sldId id="544" r:id="rId6"/>
    <p:sldId id="538" r:id="rId7"/>
    <p:sldId id="412" r:id="rId8"/>
    <p:sldId id="384" r:id="rId9"/>
    <p:sldId id="491" r:id="rId10"/>
    <p:sldId id="545" r:id="rId11"/>
    <p:sldId id="546" r:id="rId12"/>
    <p:sldId id="547" r:id="rId13"/>
    <p:sldId id="457" r:id="rId14"/>
    <p:sldId id="548" r:id="rId15"/>
    <p:sldId id="549" r:id="rId16"/>
    <p:sldId id="550" r:id="rId17"/>
    <p:sldId id="541" r:id="rId18"/>
    <p:sldId id="551" r:id="rId19"/>
    <p:sldId id="552" r:id="rId20"/>
    <p:sldId id="553" r:id="rId21"/>
    <p:sldId id="554" r:id="rId22"/>
    <p:sldId id="555" r:id="rId23"/>
    <p:sldId id="556" r:id="rId24"/>
    <p:sldId id="557" r:id="rId25"/>
    <p:sldId id="558" r:id="rId26"/>
    <p:sldId id="559" r:id="rId27"/>
    <p:sldId id="560" r:id="rId28"/>
    <p:sldId id="561" r:id="rId29"/>
    <p:sldId id="563" r:id="rId30"/>
    <p:sldId id="562" r:id="rId31"/>
    <p:sldId id="565" r:id="rId32"/>
    <p:sldId id="564" r:id="rId33"/>
    <p:sldId id="566" r:id="rId34"/>
    <p:sldId id="567" r:id="rId35"/>
    <p:sldId id="568" r:id="rId36"/>
    <p:sldId id="569" r:id="rId37"/>
    <p:sldId id="570" r:id="rId38"/>
    <p:sldId id="571" r:id="rId39"/>
    <p:sldId id="572" r:id="rId40"/>
    <p:sldId id="573" r:id="rId41"/>
    <p:sldId id="574" r:id="rId42"/>
    <p:sldId id="575" r:id="rId43"/>
    <p:sldId id="542" r:id="rId44"/>
    <p:sldId id="576" r:id="rId45"/>
    <p:sldId id="577" r:id="rId46"/>
    <p:sldId id="578" r:id="rId47"/>
    <p:sldId id="579" r:id="rId48"/>
    <p:sldId id="580" r:id="rId49"/>
    <p:sldId id="582" r:id="rId50"/>
    <p:sldId id="581" r:id="rId51"/>
    <p:sldId id="583" r:id="rId52"/>
    <p:sldId id="586" r:id="rId53"/>
    <p:sldId id="584" r:id="rId54"/>
    <p:sldId id="585" r:id="rId55"/>
    <p:sldId id="588" r:id="rId56"/>
    <p:sldId id="587" r:id="rId57"/>
    <p:sldId id="589" r:id="rId58"/>
    <p:sldId id="590" r:id="rId59"/>
    <p:sldId id="591" r:id="rId60"/>
    <p:sldId id="592" r:id="rId61"/>
    <p:sldId id="593" r:id="rId62"/>
    <p:sldId id="595" r:id="rId63"/>
    <p:sldId id="594" r:id="rId64"/>
    <p:sldId id="596" r:id="rId65"/>
    <p:sldId id="597" r:id="rId66"/>
    <p:sldId id="598" r:id="rId67"/>
    <p:sldId id="431" r:id="rId68"/>
    <p:sldId id="543"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4A6"/>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093" autoAdjust="0"/>
  </p:normalViewPr>
  <p:slideViewPr>
    <p:cSldViewPr snapToGrid="0" showGuides="1">
      <p:cViewPr varScale="1">
        <p:scale>
          <a:sx n="69" d="100"/>
          <a:sy n="69" d="100"/>
        </p:scale>
        <p:origin x="72" y="312"/>
      </p:cViewPr>
      <p:guideLst>
        <p:guide orient="horz" pos="2160"/>
        <p:guide pos="3840"/>
      </p:guideLst>
    </p:cSldViewPr>
  </p:slideViewPr>
  <p:notesTextViewPr>
    <p:cViewPr>
      <p:scale>
        <a:sx n="1" d="1"/>
        <a:sy n="1" d="1"/>
      </p:scale>
      <p:origin x="0" y="0"/>
    </p:cViewPr>
  </p:notesTextViewPr>
  <p:sorterViewPr>
    <p:cViewPr>
      <p:scale>
        <a:sx n="130" d="100"/>
        <a:sy n="130" d="100"/>
      </p:scale>
      <p:origin x="0" y="-244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38D361-21C8-4BD3-AF6B-59DDF399DE48}" type="datetimeFigureOut">
              <a:rPr lang="en-US" smtClean="0"/>
              <a:t>6/4/2021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813ED-CBFA-4A2E-96A0-87449CCE1C8B}" type="slidenum">
              <a:rPr lang="en-US" smtClean="0"/>
              <a:t>‹#›</a:t>
            </a:fld>
            <a:endParaRPr lang="en-US"/>
          </a:p>
        </p:txBody>
      </p:sp>
    </p:spTree>
    <p:extLst>
      <p:ext uri="{BB962C8B-B14F-4D97-AF65-F5344CB8AC3E}">
        <p14:creationId xmlns:p14="http://schemas.microsoft.com/office/powerpoint/2010/main" val="2829651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loc.gov/pictures/resource/ds.05283/"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ki/File:Pontiac-chief-artist-impression-414px.jp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ons.wikimedia.org/wiki/File:Col_Barre.jpg"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File:Boston_Massacre,_03-05-1770_-_NARA_-_518262.tif"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ki/File:BenFranklinDuplessis.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15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/79; Library of Congress</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24</a:t>
            </a:fld>
            <a:endParaRPr lang="en-US"/>
          </a:p>
        </p:txBody>
      </p:sp>
    </p:spTree>
    <p:extLst>
      <p:ext uri="{BB962C8B-B14F-4D97-AF65-F5344CB8AC3E}">
        <p14:creationId xmlns:p14="http://schemas.microsoft.com/office/powerpoint/2010/main" val="2839301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http://www.loc.gov/pictures/resource/ds.05283/</a:t>
            </a:r>
            <a:r>
              <a:rPr lang="en-US" dirty="0"/>
              <a:t>; </a:t>
            </a:r>
            <a:r>
              <a:rPr lang="en-US" sz="1200" b="0" i="0" u="none" strike="noStrike" kern="1200" dirty="0">
                <a:solidFill>
                  <a:schemeClr val="tx1"/>
                </a:solidFill>
                <a:effectLst/>
                <a:latin typeface="+mn-lt"/>
                <a:ea typeface="+mn-ea"/>
                <a:cs typeface="+mn-cs"/>
              </a:rPr>
              <a:t>Library of Congress, LC-DIG-ds-05283 </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25</a:t>
            </a:fld>
            <a:endParaRPr lang="en-US"/>
          </a:p>
        </p:txBody>
      </p:sp>
    </p:spTree>
    <p:extLst>
      <p:ext uri="{BB962C8B-B14F-4D97-AF65-F5344CB8AC3E}">
        <p14:creationId xmlns:p14="http://schemas.microsoft.com/office/powerpoint/2010/main" val="480588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https://commons.wikimedia.org/wiki/File:Louis-Joseph_marquis_de_Montcalm.jpg; Print of Louis-Joseph, Marquis de Montcalm from the McCord Museum, M822/Wikimedia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26</a:t>
            </a:fld>
            <a:endParaRPr lang="en-US"/>
          </a:p>
        </p:txBody>
      </p:sp>
    </p:spTree>
    <p:extLst>
      <p:ext uri="{BB962C8B-B14F-4D97-AF65-F5344CB8AC3E}">
        <p14:creationId xmlns:p14="http://schemas.microsoft.com/office/powerpoint/2010/main" val="1231203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/80c; </a:t>
            </a:r>
            <a:r>
              <a:rPr lang="en-US" sz="1200" kern="1200" dirty="0">
                <a:solidFill>
                  <a:schemeClr val="tx1"/>
                </a:solidFill>
                <a:effectLst/>
                <a:latin typeface="+mn-lt"/>
                <a:ea typeface="+mn-ea"/>
                <a:cs typeface="+mn-cs"/>
              </a:rPr>
              <a:t>Library of Congress</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27</a:t>
            </a:fld>
            <a:endParaRPr lang="en-US"/>
          </a:p>
        </p:txBody>
      </p:sp>
    </p:spTree>
    <p:extLst>
      <p:ext uri="{BB962C8B-B14F-4D97-AF65-F5344CB8AC3E}">
        <p14:creationId xmlns:p14="http://schemas.microsoft.com/office/powerpoint/2010/main" val="3527540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https://commons.wikimedia.org/wiki/File:James_Wolfe.jpeg; Portrait of James Wolfe attributed to Joseph Highmore/Wikimedia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28</a:t>
            </a:fld>
            <a:endParaRPr lang="en-US"/>
          </a:p>
        </p:txBody>
      </p:sp>
    </p:spTree>
    <p:extLst>
      <p:ext uri="{BB962C8B-B14F-4D97-AF65-F5344CB8AC3E}">
        <p14:creationId xmlns:p14="http://schemas.microsoft.com/office/powerpoint/2010/main" val="2201105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https://commons.wikimedia.org/wiki/File:Canadian_militiamen_and_British_soldiers_repulse_the_American_assault_at_Sault-au-Matelot.jpg; The Fight at the Sault-au-Matelot by Charles William </a:t>
            </a:r>
            <a:r>
              <a:rPr lang="en-US" dirty="0" err="1"/>
              <a:t>Jefferys</a:t>
            </a:r>
            <a:r>
              <a:rPr lang="en-US" dirty="0"/>
              <a:t> from The Father of British Canada, 1916/Wikimedia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29</a:t>
            </a:fld>
            <a:endParaRPr lang="en-US"/>
          </a:p>
        </p:txBody>
      </p:sp>
    </p:spTree>
    <p:extLst>
      <p:ext uri="{BB962C8B-B14F-4D97-AF65-F5344CB8AC3E}">
        <p14:creationId xmlns:p14="http://schemas.microsoft.com/office/powerpoint/2010/main" val="522719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/74; </a:t>
            </a:r>
            <a:r>
              <a:rPr lang="en-US" sz="1200" kern="1200" dirty="0">
                <a:solidFill>
                  <a:schemeClr val="tx1"/>
                </a:solidFill>
                <a:effectLst/>
                <a:latin typeface="+mn-lt"/>
                <a:ea typeface="+mn-ea"/>
                <a:cs typeface="+mn-cs"/>
              </a:rPr>
              <a:t>"The Death of General Wolfe" by Benjamin West/Wikimedia Commons/Public Domain</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30</a:t>
            </a:fld>
            <a:endParaRPr lang="en-US"/>
          </a:p>
        </p:txBody>
      </p:sp>
    </p:spTree>
    <p:extLst>
      <p:ext uri="{BB962C8B-B14F-4D97-AF65-F5344CB8AC3E}">
        <p14:creationId xmlns:p14="http://schemas.microsoft.com/office/powerpoint/2010/main" val="2098163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723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141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/83; </a:t>
            </a:r>
            <a:r>
              <a:rPr lang="en-US" sz="1200" kern="1200" dirty="0">
                <a:solidFill>
                  <a:schemeClr val="tx1"/>
                </a:solidFill>
                <a:effectLst/>
                <a:latin typeface="+mn-lt"/>
                <a:ea typeface="+mn-ea"/>
                <a:cs typeface="+mn-cs"/>
              </a:rPr>
              <a:t>"King George III in coronation robes" by Allan Ramsay/Wikimedia Commons/Public Domain</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34</a:t>
            </a:fld>
            <a:endParaRPr lang="en-US"/>
          </a:p>
        </p:txBody>
      </p:sp>
    </p:spTree>
    <p:extLst>
      <p:ext uri="{BB962C8B-B14F-4D97-AF65-F5344CB8AC3E}">
        <p14:creationId xmlns:p14="http://schemas.microsoft.com/office/powerpoint/2010/main" val="3522181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History 4th/315l; "King William III of England, (1650-1702)" by Sir Godfrey Kneller/Wikimedia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9</a:t>
            </a:fld>
            <a:endParaRPr lang="en-US"/>
          </a:p>
        </p:txBody>
      </p:sp>
    </p:spTree>
    <p:extLst>
      <p:ext uri="{BB962C8B-B14F-4D97-AF65-F5344CB8AC3E}">
        <p14:creationId xmlns:p14="http://schemas.microsoft.com/office/powerpoint/2010/main" val="4269119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https://commons.wikimedia.org/wiki/File:Pontiac-chief-artist-impression-414px.jpg</a:t>
            </a:r>
            <a:r>
              <a:rPr lang="en-US" dirty="0"/>
              <a:t>; </a:t>
            </a:r>
            <a:r>
              <a:rPr lang="en-US" sz="1200" b="0" i="0" u="none" strike="noStrike" kern="1200" dirty="0">
                <a:solidFill>
                  <a:schemeClr val="tx1"/>
                </a:solidFill>
                <a:effectLst/>
                <a:latin typeface="+mn-lt"/>
                <a:ea typeface="+mn-ea"/>
                <a:cs typeface="+mn-cs"/>
              </a:rPr>
              <a:t>Portrait of Pontiac, Chief of the Ottawa by John Mix Stanley/Wikimedia Commons/Public Domain</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35</a:t>
            </a:fld>
            <a:endParaRPr lang="en-US"/>
          </a:p>
        </p:txBody>
      </p:sp>
    </p:spTree>
    <p:extLst>
      <p:ext uri="{BB962C8B-B14F-4D97-AF65-F5344CB8AC3E}">
        <p14:creationId xmlns:p14="http://schemas.microsoft.com/office/powerpoint/2010/main" val="534543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https://pixabay.com/photos/outdoors-park-landscape-1251155/;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48</a:t>
            </a:fld>
            <a:endParaRPr lang="en-US"/>
          </a:p>
        </p:txBody>
      </p:sp>
    </p:spTree>
    <p:extLst>
      <p:ext uri="{BB962C8B-B14F-4D97-AF65-F5344CB8AC3E}">
        <p14:creationId xmlns:p14="http://schemas.microsoft.com/office/powerpoint/2010/main" val="3412215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https://commons.wikimedia.org/wiki/File:Lord_Grenville_(NYPL_Hades-265504-478631).tiff; The Miriam and Ira D. Wallach Division of Art, Prints and Photographs: Print Collection, The New York Public Library. "Lord Grenville." The New York Public Library Digital Collections. 1790. http://digitalcollections.nypl.org/items/510d47db-1194-a3d9-e040-e00a18064a99</a:t>
            </a:r>
          </a:p>
        </p:txBody>
      </p:sp>
      <p:sp>
        <p:nvSpPr>
          <p:cNvPr id="4" name="Slide Number Placeholder 3"/>
          <p:cNvSpPr>
            <a:spLocks noGrp="1"/>
          </p:cNvSpPr>
          <p:nvPr>
            <p:ph type="sldNum" sz="quarter" idx="5"/>
          </p:nvPr>
        </p:nvSpPr>
        <p:spPr/>
        <p:txBody>
          <a:bodyPr/>
          <a:lstStyle/>
          <a:p>
            <a:fld id="{021813ED-CBFA-4A2E-96A0-87449CCE1C8B}" type="slidenum">
              <a:rPr lang="en-US" smtClean="0"/>
              <a:t>49</a:t>
            </a:fld>
            <a:endParaRPr lang="en-US"/>
          </a:p>
        </p:txBody>
      </p:sp>
    </p:spTree>
    <p:extLst>
      <p:ext uri="{BB962C8B-B14F-4D97-AF65-F5344CB8AC3E}">
        <p14:creationId xmlns:p14="http://schemas.microsoft.com/office/powerpoint/2010/main" val="3819509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https://commons.wikimedia.org/wiki/File:Lord_Grenville_(NYPL_Hades-265504-478631).tiff; The Miriam and Ira D. Wallach Division of Art, Prints and Photographs: Print Collection, The New York Public Library. "Lord Grenville." The New York Public Library Digital Collections. 1790. http://digitalcollections.nypl.org/items/510d47db-1194-a3d9-e040-e00a18064a99</a:t>
            </a:r>
          </a:p>
        </p:txBody>
      </p:sp>
      <p:sp>
        <p:nvSpPr>
          <p:cNvPr id="4" name="Slide Number Placeholder 3"/>
          <p:cNvSpPr>
            <a:spLocks noGrp="1"/>
          </p:cNvSpPr>
          <p:nvPr>
            <p:ph type="sldNum" sz="quarter" idx="5"/>
          </p:nvPr>
        </p:nvSpPr>
        <p:spPr/>
        <p:txBody>
          <a:bodyPr/>
          <a:lstStyle/>
          <a:p>
            <a:fld id="{021813ED-CBFA-4A2E-96A0-87449CCE1C8B}" type="slidenum">
              <a:rPr lang="en-US" smtClean="0"/>
              <a:t>50</a:t>
            </a:fld>
            <a:endParaRPr lang="en-US"/>
          </a:p>
        </p:txBody>
      </p:sp>
    </p:spTree>
    <p:extLst>
      <p:ext uri="{BB962C8B-B14F-4D97-AF65-F5344CB8AC3E}">
        <p14:creationId xmlns:p14="http://schemas.microsoft.com/office/powerpoint/2010/main" val="3517902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a:t>
            </a:r>
            <a:r>
              <a:rPr lang="en-US" sz="1800" b="1" i="0" u="none" strike="noStrike" baseline="0" dirty="0">
                <a:solidFill>
                  <a:srgbClr val="221E1F"/>
                </a:solidFill>
                <a:latin typeface="RRFLA Y+ Minion Pro"/>
              </a:rPr>
              <a:t>85</a:t>
            </a:r>
            <a:r>
              <a:rPr lang="en-US" sz="1800" b="0" i="0" u="none" strike="noStrike" baseline="0" dirty="0">
                <a:solidFill>
                  <a:srgbClr val="221E1F"/>
                </a:solidFill>
                <a:latin typeface="RRFLA Y+ Minion Pro"/>
              </a:rPr>
              <a:t>t “Proof sheet of one penny stamps Stamp Act 1765” by Board of Stamps/Wikipedia/Public Domain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51</a:t>
            </a:fld>
            <a:endParaRPr lang="en-US"/>
          </a:p>
        </p:txBody>
      </p:sp>
    </p:spTree>
    <p:extLst>
      <p:ext uri="{BB962C8B-B14F-4D97-AF65-F5344CB8AC3E}">
        <p14:creationId xmlns:p14="http://schemas.microsoft.com/office/powerpoint/2010/main" val="2203429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https://commons.wikimedia.org/wiki/File:Col_Barre.jpg</a:t>
            </a:r>
            <a:r>
              <a:rPr lang="en-US" dirty="0"/>
              <a:t>; </a:t>
            </a:r>
            <a:r>
              <a:rPr lang="en-US" sz="1200" b="0" i="0" u="none" strike="noStrike" kern="1200" dirty="0">
                <a:solidFill>
                  <a:schemeClr val="tx1"/>
                </a:solidFill>
                <a:effectLst/>
                <a:latin typeface="+mn-lt"/>
                <a:ea typeface="+mn-ea"/>
                <a:cs typeface="+mn-cs"/>
              </a:rPr>
              <a:t>Portrait of Colonel Isaac Barré, ca. 1765/Wikimedia Commons/Public Domain</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52</a:t>
            </a:fld>
            <a:endParaRPr lang="en-US"/>
          </a:p>
        </p:txBody>
      </p:sp>
    </p:spTree>
    <p:extLst>
      <p:ext uri="{BB962C8B-B14F-4D97-AF65-F5344CB8AC3E}">
        <p14:creationId xmlns:p14="http://schemas.microsoft.com/office/powerpoint/2010/main" val="3261209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https://pixabay.com/photos/arundel-castle-guards-soldiers-5400598/;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53</a:t>
            </a:fld>
            <a:endParaRPr lang="en-US"/>
          </a:p>
        </p:txBody>
      </p:sp>
    </p:spTree>
    <p:extLst>
      <p:ext uri="{BB962C8B-B14F-4D97-AF65-F5344CB8AC3E}">
        <p14:creationId xmlns:p14="http://schemas.microsoft.com/office/powerpoint/2010/main" val="3775066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5th/85b; "Patrick henry" by George </a:t>
            </a:r>
            <a:r>
              <a:rPr lang="en-US" dirty="0" err="1"/>
              <a:t>Bagby</a:t>
            </a:r>
            <a:r>
              <a:rPr lang="en-US" dirty="0"/>
              <a:t> Matthews/Wikimedia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54</a:t>
            </a:fld>
            <a:endParaRPr lang="en-US"/>
          </a:p>
        </p:txBody>
      </p:sp>
    </p:spTree>
    <p:extLst>
      <p:ext uri="{BB962C8B-B14F-4D97-AF65-F5344CB8AC3E}">
        <p14:creationId xmlns:p14="http://schemas.microsoft.com/office/powerpoint/2010/main" val="483636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/87b; </a:t>
            </a:r>
            <a:r>
              <a:rPr lang="en-US" sz="1800" b="0" i="0" u="none" strike="noStrike" baseline="0" dirty="0">
                <a:solidFill>
                  <a:srgbClr val="221E1F"/>
                </a:solidFill>
                <a:latin typeface="RRFLA Y+ Minion Pro"/>
              </a:rPr>
              <a:t>Library of Congress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56</a:t>
            </a:fld>
            <a:endParaRPr lang="en-US"/>
          </a:p>
        </p:txBody>
      </p:sp>
    </p:spTree>
    <p:extLst>
      <p:ext uri="{BB962C8B-B14F-4D97-AF65-F5344CB8AC3E}">
        <p14:creationId xmlns:p14="http://schemas.microsoft.com/office/powerpoint/2010/main" val="217560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https://commons.wikimedia.org/wiki/File:CharlesTownshend.jpg; Portrait of Charles Townshend by Joshua Reynolds, ca. 1765/Wikimedia Commons/Public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57</a:t>
            </a:fld>
            <a:endParaRPr lang="en-US"/>
          </a:p>
        </p:txBody>
      </p:sp>
    </p:spTree>
    <p:extLst>
      <p:ext uri="{BB962C8B-B14F-4D97-AF65-F5344CB8AC3E}">
        <p14:creationId xmlns:p14="http://schemas.microsoft.com/office/powerpoint/2010/main" val="4258365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10</a:t>
            </a:fld>
            <a:endParaRPr lang="en-US"/>
          </a:p>
        </p:txBody>
      </p:sp>
    </p:spTree>
    <p:extLst>
      <p:ext uri="{BB962C8B-B14F-4D97-AF65-F5344CB8AC3E}">
        <p14:creationId xmlns:p14="http://schemas.microsoft.com/office/powerpoint/2010/main" val="1383098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https://commons.wikimedia.org/wiki/File:CharlesTownshend.jpg; Portrait of Charles Townshend by Joshua Reynolds, ca. 1765/Wikimedia Commons/Public Domain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314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https://en.wikipedia.org/wiki/File:Boston_Massacre,_03-05-1770_-_NARA_-_518262.tif</a:t>
            </a:r>
            <a:r>
              <a:rPr lang="en-US" dirty="0"/>
              <a:t>; </a:t>
            </a:r>
            <a:r>
              <a:rPr lang="en-US" sz="1200" b="0" i="0" u="none" strike="noStrike" kern="1200" dirty="0">
                <a:solidFill>
                  <a:schemeClr val="tx1"/>
                </a:solidFill>
                <a:effectLst/>
                <a:latin typeface="+mn-lt"/>
                <a:ea typeface="+mn-ea"/>
                <a:cs typeface="+mn-cs"/>
              </a:rPr>
              <a:t>National Archives, 518262</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61</a:t>
            </a:fld>
            <a:endParaRPr lang="en-US"/>
          </a:p>
        </p:txBody>
      </p:sp>
    </p:spTree>
    <p:extLst>
      <p:ext uri="{BB962C8B-B14F-4D97-AF65-F5344CB8AC3E}">
        <p14:creationId xmlns:p14="http://schemas.microsoft.com/office/powerpoint/2010/main" val="2124077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221E1F"/>
                </a:solidFill>
                <a:latin typeface="RRFLA Y+ Minion Pro"/>
              </a:rPr>
              <a:t>US History 5</a:t>
            </a:r>
            <a:r>
              <a:rPr lang="en-US" sz="1800" b="0" i="0" u="none" strike="noStrike" baseline="30000" dirty="0">
                <a:solidFill>
                  <a:srgbClr val="221E1F"/>
                </a:solidFill>
                <a:latin typeface="RRFLA Y+ Minion Pro"/>
              </a:rPr>
              <a:t>th</a:t>
            </a:r>
            <a:r>
              <a:rPr lang="en-US" sz="1800" b="0" i="0" u="none" strike="noStrike" baseline="0" dirty="0">
                <a:solidFill>
                  <a:srgbClr val="221E1F"/>
                </a:solidFill>
                <a:latin typeface="RRFLA Y+ Minion Pro"/>
              </a:rPr>
              <a:t>/89; “Boston Massacre high-res”/ Library of Congress/Wikimedia Commons/ Public Domain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62</a:t>
            </a:fld>
            <a:endParaRPr lang="en-US"/>
          </a:p>
        </p:txBody>
      </p:sp>
    </p:spTree>
    <p:extLst>
      <p:ext uri="{BB962C8B-B14F-4D97-AF65-F5344CB8AC3E}">
        <p14:creationId xmlns:p14="http://schemas.microsoft.com/office/powerpoint/2010/main" val="4232051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5th/52; "Official Presidential portrait of John Adams" by John Trumbull/Wikipedia/Public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63</a:t>
            </a:fld>
            <a:endParaRPr lang="en-US"/>
          </a:p>
        </p:txBody>
      </p:sp>
    </p:spTree>
    <p:extLst>
      <p:ext uri="{BB962C8B-B14F-4D97-AF65-F5344CB8AC3E}">
        <p14:creationId xmlns:p14="http://schemas.microsoft.com/office/powerpoint/2010/main" val="2402768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https://commons.wikimedia.org/wiki/File:George_II_by_Thomas_Hudson.jpg; Portrait of George II of Great Britain by Thomas Hudson, 1744/Wikimedia Commons/Public Domain</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11</a:t>
            </a:fld>
            <a:endParaRPr lang="en-US"/>
          </a:p>
        </p:txBody>
      </p:sp>
    </p:spTree>
    <p:extLst>
      <p:ext uri="{BB962C8B-B14F-4D97-AF65-F5344CB8AC3E}">
        <p14:creationId xmlns:p14="http://schemas.microsoft.com/office/powerpoint/2010/main" val="1230030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479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/78; </a:t>
            </a:r>
            <a:r>
              <a:rPr lang="en-US" sz="1200" kern="1200" dirty="0">
                <a:solidFill>
                  <a:schemeClr val="tx1"/>
                </a:solidFill>
                <a:effectLst/>
                <a:latin typeface="+mn-lt"/>
                <a:ea typeface="+mn-ea"/>
                <a:cs typeface="+mn-cs"/>
              </a:rPr>
              <a:t>"Portrait of George Washington" by Charles </a:t>
            </a:r>
            <a:r>
              <a:rPr lang="en-US" sz="1200" kern="1200" dirty="0" err="1">
                <a:solidFill>
                  <a:schemeClr val="tx1"/>
                </a:solidFill>
                <a:effectLst/>
                <a:latin typeface="+mn-lt"/>
                <a:ea typeface="+mn-ea"/>
                <a:cs typeface="+mn-cs"/>
              </a:rPr>
              <a:t>Willson</a:t>
            </a:r>
            <a:r>
              <a:rPr lang="en-US" sz="1200" kern="1200" dirty="0">
                <a:solidFill>
                  <a:schemeClr val="tx1"/>
                </a:solidFill>
                <a:effectLst/>
                <a:latin typeface="+mn-lt"/>
                <a:ea typeface="+mn-ea"/>
                <a:cs typeface="+mn-cs"/>
              </a:rPr>
              <a:t> Peale/Wikimedia Commons/Public Domain</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19</a:t>
            </a:fld>
            <a:endParaRPr lang="en-US"/>
          </a:p>
        </p:txBody>
      </p:sp>
    </p:spTree>
    <p:extLst>
      <p:ext uri="{BB962C8B-B14F-4D97-AF65-F5344CB8AC3E}">
        <p14:creationId xmlns:p14="http://schemas.microsoft.com/office/powerpoint/2010/main" val="3134614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https://commons.wikimedia.org/wiki/File:Fort_Necessity_101114.jpg; Wilson44691/Wikimedia Commons/CC0 1.0</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20</a:t>
            </a:fld>
            <a:endParaRPr lang="en-US"/>
          </a:p>
        </p:txBody>
      </p:sp>
    </p:spTree>
    <p:extLst>
      <p:ext uri="{BB962C8B-B14F-4D97-AF65-F5344CB8AC3E}">
        <p14:creationId xmlns:p14="http://schemas.microsoft.com/office/powerpoint/2010/main" val="365124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1813ED-CBFA-4A2E-96A0-87449CCE1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693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https://commons.wikimedia.org/wiki/File:BenFranklinDuplessis.jpg</a:t>
            </a:r>
            <a:r>
              <a:rPr lang="en-US" dirty="0"/>
              <a:t>; Portrait of Benjamin Franklin after Joseph Duplessis, 1778/Wikimedia Commons/Public Domain</a:t>
            </a:r>
          </a:p>
          <a:p>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23</a:t>
            </a:fld>
            <a:endParaRPr lang="en-US"/>
          </a:p>
        </p:txBody>
      </p:sp>
    </p:spTree>
    <p:extLst>
      <p:ext uri="{BB962C8B-B14F-4D97-AF65-F5344CB8AC3E}">
        <p14:creationId xmlns:p14="http://schemas.microsoft.com/office/powerpoint/2010/main" val="3624250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481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p:txBody>
      </p:sp>
      <p:sp>
        <p:nvSpPr>
          <p:cNvPr id="4" name="Title 7">
            <a:extLst>
              <a:ext uri="{FF2B5EF4-FFF2-40B4-BE49-F238E27FC236}">
                <a16:creationId xmlns:a16="http://schemas.microsoft.com/office/drawing/2014/main" id="{CCCDB176-FC68-46FB-97E5-3BC127BB1FBD}"/>
              </a:ext>
            </a:extLst>
          </p:cNvPr>
          <p:cNvSpPr>
            <a:spLocks noGrp="1"/>
          </p:cNvSpPr>
          <p:nvPr>
            <p:ph type="title"/>
          </p:nvPr>
        </p:nvSpPr>
        <p:spPr>
          <a:xfrm>
            <a:off x="619125" y="284176"/>
            <a:ext cx="10956790" cy="1437620"/>
          </a:xfrm>
        </p:spPr>
        <p:txBody>
          <a:bodyPr>
            <a:normAutofit/>
          </a:bodyPr>
          <a:lstStyle>
            <a:lvl1pPr>
              <a:defRPr sz="4000"/>
            </a:lvl1pPr>
          </a:lstStyle>
          <a:p>
            <a:r>
              <a:rPr lang="en-US" dirty="0"/>
              <a:t>Click to edit Master title style</a:t>
            </a:r>
          </a:p>
        </p:txBody>
      </p:sp>
    </p:spTree>
    <p:extLst>
      <p:ext uri="{BB962C8B-B14F-4D97-AF65-F5344CB8AC3E}">
        <p14:creationId xmlns:p14="http://schemas.microsoft.com/office/powerpoint/2010/main" val="2370134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4682007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619124" y="284176"/>
            <a:ext cx="10970363" cy="150876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19125" y="2011680"/>
            <a:ext cx="5341099"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6230390" y="2011680"/>
            <a:ext cx="5341099"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Tree>
    <p:extLst>
      <p:ext uri="{BB962C8B-B14F-4D97-AF65-F5344CB8AC3E}">
        <p14:creationId xmlns:p14="http://schemas.microsoft.com/office/powerpoint/2010/main" val="88578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1010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74296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49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240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19125" y="284176"/>
            <a:ext cx="10956790" cy="1437620"/>
          </a:xfrm>
        </p:spPr>
        <p:txBody>
          <a:bodyPr>
            <a:normAutofit/>
          </a:bodyPr>
          <a:lstStyle>
            <a:lvl1pPr>
              <a:defRPr sz="4000"/>
            </a:lvl1pPr>
          </a:lstStyle>
          <a:p>
            <a:r>
              <a:rPr lang="en-US" dirty="0"/>
              <a:t>Click to edit Master title style</a:t>
            </a:r>
          </a:p>
        </p:txBody>
      </p:sp>
      <p:sp>
        <p:nvSpPr>
          <p:cNvPr id="3" name="Picture Placeholder 2"/>
          <p:cNvSpPr>
            <a:spLocks noGrp="1" noChangeAspect="1"/>
          </p:cNvSpPr>
          <p:nvPr>
            <p:ph type="pic" idx="1"/>
          </p:nvPr>
        </p:nvSpPr>
        <p:spPr>
          <a:xfrm>
            <a:off x="1" y="1819072"/>
            <a:ext cx="4844374" cy="5038928"/>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Content Placeholder 2">
            <a:extLst>
              <a:ext uri="{FF2B5EF4-FFF2-40B4-BE49-F238E27FC236}">
                <a16:creationId xmlns:a16="http://schemas.microsoft.com/office/drawing/2014/main" id="{B735A836-1E98-4DC1-A3EB-96CBE08B3E71}"/>
              </a:ext>
            </a:extLst>
          </p:cNvPr>
          <p:cNvSpPr>
            <a:spLocks noGrp="1"/>
          </p:cNvSpPr>
          <p:nvPr>
            <p:ph idx="10"/>
          </p:nvPr>
        </p:nvSpPr>
        <p:spPr>
          <a:xfrm>
            <a:off x="5084121" y="2076062"/>
            <a:ext cx="6491794" cy="4497762"/>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97090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19125" y="284176"/>
            <a:ext cx="10367874"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19125" y="2011680"/>
            <a:ext cx="10367874" cy="44977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1978472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85000"/>
        </a:lnSpc>
        <a:spcBef>
          <a:spcPct val="0"/>
        </a:spcBef>
        <a:buNone/>
        <a:defRPr sz="4000" kern="1200" cap="all" baseline="0">
          <a:solidFill>
            <a:schemeClr val="bg2"/>
          </a:solidFill>
          <a:latin typeface="Arial" panose="020B0604020202020204" pitchFamily="34" charset="0"/>
          <a:ea typeface="+mj-ea"/>
          <a:cs typeface="Arial" panose="020B0604020202020204" pitchFamily="34" charset="0"/>
        </a:defRPr>
      </a:lvl1pPr>
    </p:titleStyle>
    <p:bodyStyle>
      <a:lvl1pPr marL="344488" indent="-344488" algn="l" defTabSz="914400" rtl="0" eaLnBrk="1" latinLnBrk="0" hangingPunct="1">
        <a:lnSpc>
          <a:spcPct val="90000"/>
        </a:lnSpc>
        <a:spcBef>
          <a:spcPts val="1200"/>
        </a:spcBef>
        <a:spcAft>
          <a:spcPts val="200"/>
        </a:spcAft>
        <a:buClr>
          <a:schemeClr val="tx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796925" indent="-341313"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796925" indent="-339725"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24BEB1A5-2179-4C40-97C1-7C61078235E5}"/>
              </a:ext>
            </a:extLst>
          </p:cNvPr>
          <p:cNvGrpSpPr/>
          <p:nvPr/>
        </p:nvGrpSpPr>
        <p:grpSpPr>
          <a:xfrm>
            <a:off x="-45561" y="2971641"/>
            <a:ext cx="12374880" cy="640080"/>
            <a:chOff x="-45561" y="2980531"/>
            <a:chExt cx="11795760" cy="640080"/>
          </a:xfrm>
        </p:grpSpPr>
        <p:sp>
          <p:nvSpPr>
            <p:cNvPr id="49" name="Rectangle 48">
              <a:extLst>
                <a:ext uri="{FF2B5EF4-FFF2-40B4-BE49-F238E27FC236}">
                  <a16:creationId xmlns:a16="http://schemas.microsoft.com/office/drawing/2014/main" id="{A7EB2EA4-EC9D-45AA-8082-876B0A2B7612}"/>
                </a:ext>
              </a:extLst>
            </p:cNvPr>
            <p:cNvSpPr/>
            <p:nvPr/>
          </p:nvSpPr>
          <p:spPr>
            <a:xfrm>
              <a:off x="-45561" y="2980531"/>
              <a:ext cx="11795760" cy="640080"/>
            </a:xfrm>
            <a:prstGeom prst="rect">
              <a:avLst/>
            </a:prstGeom>
            <a:solidFill>
              <a:srgbClr val="063170"/>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A32B1AA4-3795-4ECF-9F9D-A67B53F38086}"/>
                </a:ext>
              </a:extLst>
            </p:cNvPr>
            <p:cNvSpPr/>
            <p:nvPr/>
          </p:nvSpPr>
          <p:spPr>
            <a:xfrm>
              <a:off x="-45561" y="3033871"/>
              <a:ext cx="11795760" cy="533400"/>
            </a:xfrm>
            <a:prstGeom prst="rect">
              <a:avLst/>
            </a:prstGeom>
            <a:solidFill>
              <a:srgbClr val="CBCBCB"/>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51" name="Group 50">
            <a:extLst>
              <a:ext uri="{FF2B5EF4-FFF2-40B4-BE49-F238E27FC236}">
                <a16:creationId xmlns:a16="http://schemas.microsoft.com/office/drawing/2014/main" id="{403D0E25-E6FB-46E9-B2FB-7296DE8065B7}"/>
              </a:ext>
            </a:extLst>
          </p:cNvPr>
          <p:cNvGrpSpPr/>
          <p:nvPr/>
        </p:nvGrpSpPr>
        <p:grpSpPr>
          <a:xfrm>
            <a:off x="1118536" y="1502489"/>
            <a:ext cx="2984535" cy="1486773"/>
            <a:chOff x="532029" y="1542256"/>
            <a:chExt cx="2984535" cy="1486773"/>
          </a:xfrm>
        </p:grpSpPr>
        <p:cxnSp>
          <p:nvCxnSpPr>
            <p:cNvPr id="52" name="Straight Connector 51">
              <a:extLst>
                <a:ext uri="{FF2B5EF4-FFF2-40B4-BE49-F238E27FC236}">
                  <a16:creationId xmlns:a16="http://schemas.microsoft.com/office/drawing/2014/main" id="{2E6E3546-0FF2-4DD3-9CFD-17C22B97E7C7}"/>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53" name="TextBox 52">
              <a:extLst>
                <a:ext uri="{FF2B5EF4-FFF2-40B4-BE49-F238E27FC236}">
                  <a16:creationId xmlns:a16="http://schemas.microsoft.com/office/drawing/2014/main" id="{59C97CC1-E372-4D4D-B2FC-DC3EB3E8A4E1}"/>
                </a:ext>
              </a:extLst>
            </p:cNvPr>
            <p:cNvSpPr txBox="1"/>
            <p:nvPr/>
          </p:nvSpPr>
          <p:spPr>
            <a:xfrm>
              <a:off x="532029" y="1542256"/>
              <a:ext cx="2984535"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1754–63 </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The French and Indian War</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54" name="Group 53">
            <a:extLst>
              <a:ext uri="{FF2B5EF4-FFF2-40B4-BE49-F238E27FC236}">
                <a16:creationId xmlns:a16="http://schemas.microsoft.com/office/drawing/2014/main" id="{FB837EFE-E455-4007-9C44-EA6752289BF2}"/>
              </a:ext>
            </a:extLst>
          </p:cNvPr>
          <p:cNvGrpSpPr/>
          <p:nvPr/>
        </p:nvGrpSpPr>
        <p:grpSpPr>
          <a:xfrm>
            <a:off x="560387" y="2999294"/>
            <a:ext cx="12279284" cy="584775"/>
            <a:chOff x="560387" y="2999294"/>
            <a:chExt cx="12279284" cy="584775"/>
          </a:xfrm>
        </p:grpSpPr>
        <p:grpSp>
          <p:nvGrpSpPr>
            <p:cNvPr id="55" name="Group 54">
              <a:extLst>
                <a:ext uri="{FF2B5EF4-FFF2-40B4-BE49-F238E27FC236}">
                  <a16:creationId xmlns:a16="http://schemas.microsoft.com/office/drawing/2014/main" id="{FD5B2B90-1815-494A-9D3A-0F42C6736768}"/>
                </a:ext>
              </a:extLst>
            </p:cNvPr>
            <p:cNvGrpSpPr/>
            <p:nvPr/>
          </p:nvGrpSpPr>
          <p:grpSpPr>
            <a:xfrm>
              <a:off x="560387" y="3024981"/>
              <a:ext cx="12279284" cy="533400"/>
              <a:chOff x="0" y="3029029"/>
              <a:chExt cx="11704638" cy="533400"/>
            </a:xfrm>
          </p:grpSpPr>
          <p:cxnSp>
            <p:nvCxnSpPr>
              <p:cNvPr id="61" name="Straight Connector 60">
                <a:extLst>
                  <a:ext uri="{FF2B5EF4-FFF2-40B4-BE49-F238E27FC236}">
                    <a16:creationId xmlns:a16="http://schemas.microsoft.com/office/drawing/2014/main" id="{194ABD27-0F67-4534-A803-4DEA0BA497D5}"/>
                  </a:ext>
                </a:extLst>
              </p:cNvPr>
              <p:cNvCxnSpPr/>
              <p:nvPr/>
            </p:nvCxnSpPr>
            <p:spPr>
              <a:xfrm>
                <a:off x="1064058" y="3029029"/>
                <a:ext cx="0" cy="533400"/>
              </a:xfrm>
              <a:prstGeom prst="line">
                <a:avLst/>
              </a:prstGeom>
              <a:noFill/>
              <a:ln w="57150" cap="flat" cmpd="sng" algn="ctr">
                <a:solidFill>
                  <a:srgbClr val="063170"/>
                </a:solidFill>
                <a:prstDash val="solid"/>
                <a:miter lim="800000"/>
              </a:ln>
              <a:effectLst/>
            </p:spPr>
          </p:cxnSp>
          <p:cxnSp>
            <p:nvCxnSpPr>
              <p:cNvPr id="62" name="Straight Connector 61">
                <a:extLst>
                  <a:ext uri="{FF2B5EF4-FFF2-40B4-BE49-F238E27FC236}">
                    <a16:creationId xmlns:a16="http://schemas.microsoft.com/office/drawing/2014/main" id="{1E78565D-F5A5-4E57-86EA-3550ECD35B32}"/>
                  </a:ext>
                </a:extLst>
              </p:cNvPr>
              <p:cNvCxnSpPr/>
              <p:nvPr/>
            </p:nvCxnSpPr>
            <p:spPr>
              <a:xfrm>
                <a:off x="1596087"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63" name="Straight Connector 62">
                <a:extLst>
                  <a:ext uri="{FF2B5EF4-FFF2-40B4-BE49-F238E27FC236}">
                    <a16:creationId xmlns:a16="http://schemas.microsoft.com/office/drawing/2014/main" id="{8510A684-92B5-40BC-94C1-1DAFD5DAC999}"/>
                  </a:ext>
                </a:extLst>
              </p:cNvPr>
              <p:cNvCxnSpPr/>
              <p:nvPr/>
            </p:nvCxnSpPr>
            <p:spPr>
              <a:xfrm>
                <a:off x="532029"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64" name="Straight Connector 63">
                <a:extLst>
                  <a:ext uri="{FF2B5EF4-FFF2-40B4-BE49-F238E27FC236}">
                    <a16:creationId xmlns:a16="http://schemas.microsoft.com/office/drawing/2014/main" id="{5E4B6971-7977-4A67-B37F-D0C6957D6867}"/>
                  </a:ext>
                </a:extLst>
              </p:cNvPr>
              <p:cNvCxnSpPr/>
              <p:nvPr/>
            </p:nvCxnSpPr>
            <p:spPr>
              <a:xfrm>
                <a:off x="2128116"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65" name="Straight Connector 64">
                <a:extLst>
                  <a:ext uri="{FF2B5EF4-FFF2-40B4-BE49-F238E27FC236}">
                    <a16:creationId xmlns:a16="http://schemas.microsoft.com/office/drawing/2014/main" id="{7126C3B1-792C-448E-9A2B-9DF56985633B}"/>
                  </a:ext>
                </a:extLst>
              </p:cNvPr>
              <p:cNvCxnSpPr/>
              <p:nvPr/>
            </p:nvCxnSpPr>
            <p:spPr>
              <a:xfrm>
                <a:off x="2660145"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66" name="Straight Connector 65">
                <a:extLst>
                  <a:ext uri="{FF2B5EF4-FFF2-40B4-BE49-F238E27FC236}">
                    <a16:creationId xmlns:a16="http://schemas.microsoft.com/office/drawing/2014/main" id="{36A56EE3-A25D-43CD-9380-C3A840E0391A}"/>
                  </a:ext>
                </a:extLst>
              </p:cNvPr>
              <p:cNvCxnSpPr/>
              <p:nvPr/>
            </p:nvCxnSpPr>
            <p:spPr>
              <a:xfrm>
                <a:off x="3192174"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67" name="Straight Connector 66">
                <a:extLst>
                  <a:ext uri="{FF2B5EF4-FFF2-40B4-BE49-F238E27FC236}">
                    <a16:creationId xmlns:a16="http://schemas.microsoft.com/office/drawing/2014/main" id="{1749B544-AFD3-4B0E-98CA-11AD55FDA7BF}"/>
                  </a:ext>
                </a:extLst>
              </p:cNvPr>
              <p:cNvCxnSpPr/>
              <p:nvPr/>
            </p:nvCxnSpPr>
            <p:spPr>
              <a:xfrm>
                <a:off x="3724203" y="3029029"/>
                <a:ext cx="0" cy="533400"/>
              </a:xfrm>
              <a:prstGeom prst="line">
                <a:avLst/>
              </a:prstGeom>
              <a:noFill/>
              <a:ln w="57150" cap="flat" cmpd="sng" algn="ctr">
                <a:solidFill>
                  <a:srgbClr val="063170"/>
                </a:solidFill>
                <a:prstDash val="solid"/>
                <a:miter lim="800000"/>
              </a:ln>
              <a:effectLst/>
            </p:spPr>
          </p:cxnSp>
          <p:cxnSp>
            <p:nvCxnSpPr>
              <p:cNvPr id="68" name="Straight Connector 67">
                <a:extLst>
                  <a:ext uri="{FF2B5EF4-FFF2-40B4-BE49-F238E27FC236}">
                    <a16:creationId xmlns:a16="http://schemas.microsoft.com/office/drawing/2014/main" id="{8A103E2D-9D88-4F45-9350-9FED46BF0A3D}"/>
                  </a:ext>
                </a:extLst>
              </p:cNvPr>
              <p:cNvCxnSpPr/>
              <p:nvPr/>
            </p:nvCxnSpPr>
            <p:spPr>
              <a:xfrm>
                <a:off x="4256232"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69" name="Straight Connector 68">
                <a:extLst>
                  <a:ext uri="{FF2B5EF4-FFF2-40B4-BE49-F238E27FC236}">
                    <a16:creationId xmlns:a16="http://schemas.microsoft.com/office/drawing/2014/main" id="{2913C245-1DD4-43FB-AA94-476FA4C4EB3A}"/>
                  </a:ext>
                </a:extLst>
              </p:cNvPr>
              <p:cNvCxnSpPr/>
              <p:nvPr/>
            </p:nvCxnSpPr>
            <p:spPr>
              <a:xfrm>
                <a:off x="4788261"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70" name="Straight Connector 69">
                <a:extLst>
                  <a:ext uri="{FF2B5EF4-FFF2-40B4-BE49-F238E27FC236}">
                    <a16:creationId xmlns:a16="http://schemas.microsoft.com/office/drawing/2014/main" id="{160832CA-5D5E-4DCC-A179-436C3DA6AEED}"/>
                  </a:ext>
                </a:extLst>
              </p:cNvPr>
              <p:cNvCxnSpPr/>
              <p:nvPr/>
            </p:nvCxnSpPr>
            <p:spPr>
              <a:xfrm>
                <a:off x="5320290"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71" name="Straight Connector 70">
                <a:extLst>
                  <a:ext uri="{FF2B5EF4-FFF2-40B4-BE49-F238E27FC236}">
                    <a16:creationId xmlns:a16="http://schemas.microsoft.com/office/drawing/2014/main" id="{B886E3EF-229F-4430-9AA7-D8F580E3B726}"/>
                  </a:ext>
                </a:extLst>
              </p:cNvPr>
              <p:cNvCxnSpPr/>
              <p:nvPr/>
            </p:nvCxnSpPr>
            <p:spPr>
              <a:xfrm>
                <a:off x="5852319"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72" name="Straight Connector 71">
                <a:extLst>
                  <a:ext uri="{FF2B5EF4-FFF2-40B4-BE49-F238E27FC236}">
                    <a16:creationId xmlns:a16="http://schemas.microsoft.com/office/drawing/2014/main" id="{1644371B-1846-4E84-B181-A03204457255}"/>
                  </a:ext>
                </a:extLst>
              </p:cNvPr>
              <p:cNvCxnSpPr/>
              <p:nvPr/>
            </p:nvCxnSpPr>
            <p:spPr>
              <a:xfrm>
                <a:off x="6384348" y="3029029"/>
                <a:ext cx="0" cy="533400"/>
              </a:xfrm>
              <a:prstGeom prst="line">
                <a:avLst/>
              </a:prstGeom>
              <a:noFill/>
              <a:ln w="57150" cap="flat" cmpd="sng" algn="ctr">
                <a:solidFill>
                  <a:srgbClr val="063170"/>
                </a:solidFill>
                <a:prstDash val="solid"/>
                <a:miter lim="800000"/>
              </a:ln>
              <a:effectLst/>
            </p:spPr>
          </p:cxnSp>
          <p:cxnSp>
            <p:nvCxnSpPr>
              <p:cNvPr id="73" name="Straight Connector 72">
                <a:extLst>
                  <a:ext uri="{FF2B5EF4-FFF2-40B4-BE49-F238E27FC236}">
                    <a16:creationId xmlns:a16="http://schemas.microsoft.com/office/drawing/2014/main" id="{7A8C8A42-3159-492D-A700-8C4E087F14E5}"/>
                  </a:ext>
                </a:extLst>
              </p:cNvPr>
              <p:cNvCxnSpPr/>
              <p:nvPr/>
            </p:nvCxnSpPr>
            <p:spPr>
              <a:xfrm>
                <a:off x="6916377"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74" name="Straight Connector 73">
                <a:extLst>
                  <a:ext uri="{FF2B5EF4-FFF2-40B4-BE49-F238E27FC236}">
                    <a16:creationId xmlns:a16="http://schemas.microsoft.com/office/drawing/2014/main" id="{FEF76C54-04B7-437B-B5F3-F45F9E7BA8F6}"/>
                  </a:ext>
                </a:extLst>
              </p:cNvPr>
              <p:cNvCxnSpPr/>
              <p:nvPr/>
            </p:nvCxnSpPr>
            <p:spPr>
              <a:xfrm>
                <a:off x="7448406"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75" name="Straight Connector 74">
                <a:extLst>
                  <a:ext uri="{FF2B5EF4-FFF2-40B4-BE49-F238E27FC236}">
                    <a16:creationId xmlns:a16="http://schemas.microsoft.com/office/drawing/2014/main" id="{4B349DA1-530F-48A3-8EE2-376C1CCF63CE}"/>
                  </a:ext>
                </a:extLst>
              </p:cNvPr>
              <p:cNvCxnSpPr/>
              <p:nvPr/>
            </p:nvCxnSpPr>
            <p:spPr>
              <a:xfrm>
                <a:off x="7980435"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76" name="Straight Connector 75">
                <a:extLst>
                  <a:ext uri="{FF2B5EF4-FFF2-40B4-BE49-F238E27FC236}">
                    <a16:creationId xmlns:a16="http://schemas.microsoft.com/office/drawing/2014/main" id="{DD482E11-134F-4110-AC5A-13B499802DD8}"/>
                  </a:ext>
                </a:extLst>
              </p:cNvPr>
              <p:cNvCxnSpPr/>
              <p:nvPr/>
            </p:nvCxnSpPr>
            <p:spPr>
              <a:xfrm>
                <a:off x="8512464"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77" name="Straight Connector 76">
                <a:extLst>
                  <a:ext uri="{FF2B5EF4-FFF2-40B4-BE49-F238E27FC236}">
                    <a16:creationId xmlns:a16="http://schemas.microsoft.com/office/drawing/2014/main" id="{0E4DFBDA-9602-419B-967E-26237D779C82}"/>
                  </a:ext>
                </a:extLst>
              </p:cNvPr>
              <p:cNvCxnSpPr/>
              <p:nvPr/>
            </p:nvCxnSpPr>
            <p:spPr>
              <a:xfrm>
                <a:off x="9044493" y="3029029"/>
                <a:ext cx="0" cy="533400"/>
              </a:xfrm>
              <a:prstGeom prst="line">
                <a:avLst/>
              </a:prstGeom>
              <a:noFill/>
              <a:ln w="57150" cap="flat" cmpd="sng" algn="ctr">
                <a:solidFill>
                  <a:srgbClr val="063170"/>
                </a:solidFill>
                <a:prstDash val="solid"/>
                <a:miter lim="800000"/>
              </a:ln>
              <a:effectLst/>
            </p:spPr>
          </p:cxnSp>
          <p:cxnSp>
            <p:nvCxnSpPr>
              <p:cNvPr id="78" name="Straight Connector 77">
                <a:extLst>
                  <a:ext uri="{FF2B5EF4-FFF2-40B4-BE49-F238E27FC236}">
                    <a16:creationId xmlns:a16="http://schemas.microsoft.com/office/drawing/2014/main" id="{C41A8E0C-775E-4D82-BE5A-7E942404C58A}"/>
                  </a:ext>
                </a:extLst>
              </p:cNvPr>
              <p:cNvCxnSpPr/>
              <p:nvPr/>
            </p:nvCxnSpPr>
            <p:spPr>
              <a:xfrm>
                <a:off x="9576522"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79" name="Straight Connector 78">
                <a:extLst>
                  <a:ext uri="{FF2B5EF4-FFF2-40B4-BE49-F238E27FC236}">
                    <a16:creationId xmlns:a16="http://schemas.microsoft.com/office/drawing/2014/main" id="{89E05221-E3B7-4610-ACB6-6ABA23D5F706}"/>
                  </a:ext>
                </a:extLst>
              </p:cNvPr>
              <p:cNvCxnSpPr/>
              <p:nvPr/>
            </p:nvCxnSpPr>
            <p:spPr>
              <a:xfrm>
                <a:off x="10108551"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80" name="Straight Connector 79">
                <a:extLst>
                  <a:ext uri="{FF2B5EF4-FFF2-40B4-BE49-F238E27FC236}">
                    <a16:creationId xmlns:a16="http://schemas.microsoft.com/office/drawing/2014/main" id="{BC94E32A-1DB3-45CA-82F3-D188DA0D0CAA}"/>
                  </a:ext>
                </a:extLst>
              </p:cNvPr>
              <p:cNvCxnSpPr/>
              <p:nvPr/>
            </p:nvCxnSpPr>
            <p:spPr>
              <a:xfrm>
                <a:off x="10640580"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81" name="Straight Connector 80">
                <a:extLst>
                  <a:ext uri="{FF2B5EF4-FFF2-40B4-BE49-F238E27FC236}">
                    <a16:creationId xmlns:a16="http://schemas.microsoft.com/office/drawing/2014/main" id="{F38A36C8-EEA3-43B3-8C96-5A10E9EED232}"/>
                  </a:ext>
                </a:extLst>
              </p:cNvPr>
              <p:cNvCxnSpPr/>
              <p:nvPr/>
            </p:nvCxnSpPr>
            <p:spPr>
              <a:xfrm>
                <a:off x="11172609"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82" name="Straight Connector 81">
                <a:extLst>
                  <a:ext uri="{FF2B5EF4-FFF2-40B4-BE49-F238E27FC236}">
                    <a16:creationId xmlns:a16="http://schemas.microsoft.com/office/drawing/2014/main" id="{C33FA54C-196D-44D3-B01F-68AB1A890A7D}"/>
                  </a:ext>
                </a:extLst>
              </p:cNvPr>
              <p:cNvCxnSpPr/>
              <p:nvPr/>
            </p:nvCxnSpPr>
            <p:spPr>
              <a:xfrm>
                <a:off x="11704638" y="3029029"/>
                <a:ext cx="0" cy="533400"/>
              </a:xfrm>
              <a:prstGeom prst="line">
                <a:avLst/>
              </a:prstGeom>
              <a:noFill/>
              <a:ln w="57150" cap="flat" cmpd="sng" algn="ctr">
                <a:solidFill>
                  <a:srgbClr val="063170"/>
                </a:solidFill>
                <a:prstDash val="solid"/>
                <a:miter lim="800000"/>
              </a:ln>
              <a:effectLst/>
            </p:spPr>
          </p:cxnSp>
          <p:cxnSp>
            <p:nvCxnSpPr>
              <p:cNvPr id="83" name="Straight Connector 82">
                <a:extLst>
                  <a:ext uri="{FF2B5EF4-FFF2-40B4-BE49-F238E27FC236}">
                    <a16:creationId xmlns:a16="http://schemas.microsoft.com/office/drawing/2014/main" id="{D4FB45CF-2E8E-464D-B5E8-8011599247E3}"/>
                  </a:ext>
                </a:extLst>
              </p:cNvPr>
              <p:cNvCxnSpPr/>
              <p:nvPr/>
            </p:nvCxnSpPr>
            <p:spPr>
              <a:xfrm>
                <a:off x="0" y="3029029"/>
                <a:ext cx="0" cy="533400"/>
              </a:xfrm>
              <a:prstGeom prst="line">
                <a:avLst/>
              </a:prstGeom>
              <a:noFill/>
              <a:ln w="57150" cap="flat" cmpd="sng" algn="ctr">
                <a:solidFill>
                  <a:sysClr val="window" lastClr="FFFFFF">
                    <a:lumMod val="65000"/>
                  </a:sysClr>
                </a:solidFill>
                <a:prstDash val="solid"/>
                <a:miter lim="800000"/>
              </a:ln>
              <a:effectLst/>
            </p:spPr>
          </p:cxnSp>
        </p:grpSp>
        <p:grpSp>
          <p:nvGrpSpPr>
            <p:cNvPr id="56" name="Group 55">
              <a:extLst>
                <a:ext uri="{FF2B5EF4-FFF2-40B4-BE49-F238E27FC236}">
                  <a16:creationId xmlns:a16="http://schemas.microsoft.com/office/drawing/2014/main" id="{31D301E6-7686-4240-8703-2F402A99602C}"/>
                </a:ext>
              </a:extLst>
            </p:cNvPr>
            <p:cNvGrpSpPr/>
            <p:nvPr/>
          </p:nvGrpSpPr>
          <p:grpSpPr>
            <a:xfrm>
              <a:off x="1676686" y="2999294"/>
              <a:ext cx="9452141" cy="584775"/>
              <a:chOff x="1676686" y="3008184"/>
              <a:chExt cx="9452141" cy="584775"/>
            </a:xfrm>
          </p:grpSpPr>
          <p:sp>
            <p:nvSpPr>
              <p:cNvPr id="57" name="TextBox 56">
                <a:extLst>
                  <a:ext uri="{FF2B5EF4-FFF2-40B4-BE49-F238E27FC236}">
                    <a16:creationId xmlns:a16="http://schemas.microsoft.com/office/drawing/2014/main" id="{BE6E04E2-8B63-42B7-903D-0D417F3DB794}"/>
                  </a:ext>
                </a:extLst>
              </p:cNvPr>
              <p:cNvSpPr txBox="1"/>
              <p:nvPr/>
            </p:nvSpPr>
            <p:spPr>
              <a:xfrm>
                <a:off x="1676686" y="3008184"/>
                <a:ext cx="1088760"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1755</a:t>
                </a:r>
              </a:p>
            </p:txBody>
          </p:sp>
          <p:sp>
            <p:nvSpPr>
              <p:cNvPr id="58" name="TextBox 57">
                <a:extLst>
                  <a:ext uri="{FF2B5EF4-FFF2-40B4-BE49-F238E27FC236}">
                    <a16:creationId xmlns:a16="http://schemas.microsoft.com/office/drawing/2014/main" id="{7028C3D4-4907-4B50-B05C-B898595B0AA6}"/>
                  </a:ext>
                </a:extLst>
              </p:cNvPr>
              <p:cNvSpPr txBox="1"/>
              <p:nvPr/>
            </p:nvSpPr>
            <p:spPr>
              <a:xfrm>
                <a:off x="4467432" y="3008184"/>
                <a:ext cx="1088760"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1760</a:t>
                </a:r>
              </a:p>
            </p:txBody>
          </p:sp>
          <p:sp>
            <p:nvSpPr>
              <p:cNvPr id="59" name="TextBox 58">
                <a:extLst>
                  <a:ext uri="{FF2B5EF4-FFF2-40B4-BE49-F238E27FC236}">
                    <a16:creationId xmlns:a16="http://schemas.microsoft.com/office/drawing/2014/main" id="{D670DF7C-91D3-4B25-BBFD-950D3449F7DF}"/>
                  </a:ext>
                </a:extLst>
              </p:cNvPr>
              <p:cNvSpPr txBox="1"/>
              <p:nvPr/>
            </p:nvSpPr>
            <p:spPr>
              <a:xfrm>
                <a:off x="7258178" y="3008184"/>
                <a:ext cx="1088760"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1765</a:t>
                </a:r>
              </a:p>
            </p:txBody>
          </p:sp>
          <p:sp>
            <p:nvSpPr>
              <p:cNvPr id="60" name="TextBox 59">
                <a:extLst>
                  <a:ext uri="{FF2B5EF4-FFF2-40B4-BE49-F238E27FC236}">
                    <a16:creationId xmlns:a16="http://schemas.microsoft.com/office/drawing/2014/main" id="{A40C6A16-1A67-4593-84B4-6430E2473308}"/>
                  </a:ext>
                </a:extLst>
              </p:cNvPr>
              <p:cNvSpPr txBox="1"/>
              <p:nvPr/>
            </p:nvSpPr>
            <p:spPr>
              <a:xfrm>
                <a:off x="10040067" y="3008184"/>
                <a:ext cx="1088760"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1770</a:t>
                </a:r>
              </a:p>
            </p:txBody>
          </p:sp>
        </p:grpSp>
      </p:grpSp>
      <p:sp>
        <p:nvSpPr>
          <p:cNvPr id="84" name="Rectangle 83">
            <a:extLst>
              <a:ext uri="{FF2B5EF4-FFF2-40B4-BE49-F238E27FC236}">
                <a16:creationId xmlns:a16="http://schemas.microsoft.com/office/drawing/2014/main" id="{73075093-F4E2-48CC-B54D-13CBF1FD686C}"/>
              </a:ext>
            </a:extLst>
          </p:cNvPr>
          <p:cNvSpPr/>
          <p:nvPr/>
        </p:nvSpPr>
        <p:spPr>
          <a:xfrm>
            <a:off x="1118536" y="2561272"/>
            <a:ext cx="5023344" cy="427990"/>
          </a:xfrm>
          <a:prstGeom prst="rect">
            <a:avLst/>
          </a:prstGeom>
          <a:solidFill>
            <a:srgbClr val="063170"/>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nvGrpSpPr>
          <p:cNvPr id="85" name="Group 84">
            <a:extLst>
              <a:ext uri="{FF2B5EF4-FFF2-40B4-BE49-F238E27FC236}">
                <a16:creationId xmlns:a16="http://schemas.microsoft.com/office/drawing/2014/main" id="{1F81EFA5-CA2A-4355-A3EE-415E921D04F5}"/>
              </a:ext>
            </a:extLst>
          </p:cNvPr>
          <p:cNvGrpSpPr/>
          <p:nvPr/>
        </p:nvGrpSpPr>
        <p:grpSpPr>
          <a:xfrm>
            <a:off x="7258178" y="1502489"/>
            <a:ext cx="1697965" cy="1486773"/>
            <a:chOff x="532029" y="1542256"/>
            <a:chExt cx="1697965" cy="1486773"/>
          </a:xfrm>
        </p:grpSpPr>
        <p:cxnSp>
          <p:nvCxnSpPr>
            <p:cNvPr id="86" name="Straight Connector 85">
              <a:extLst>
                <a:ext uri="{FF2B5EF4-FFF2-40B4-BE49-F238E27FC236}">
                  <a16:creationId xmlns:a16="http://schemas.microsoft.com/office/drawing/2014/main" id="{889AC506-9733-4054-B44F-F096F1D7B95B}"/>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87" name="TextBox 86">
              <a:extLst>
                <a:ext uri="{FF2B5EF4-FFF2-40B4-BE49-F238E27FC236}">
                  <a16:creationId xmlns:a16="http://schemas.microsoft.com/office/drawing/2014/main" id="{9DC83C42-8EB9-490D-AD35-7DDFBC0A2160}"/>
                </a:ext>
              </a:extLst>
            </p:cNvPr>
            <p:cNvSpPr txBox="1"/>
            <p:nvPr/>
          </p:nvSpPr>
          <p:spPr>
            <a:xfrm>
              <a:off x="532029" y="1542256"/>
              <a:ext cx="1697965"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1765 </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The Stamp Act</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88" name="Group 87">
            <a:extLst>
              <a:ext uri="{FF2B5EF4-FFF2-40B4-BE49-F238E27FC236}">
                <a16:creationId xmlns:a16="http://schemas.microsoft.com/office/drawing/2014/main" id="{40AE7794-1B93-4371-8FB2-AD72B45CC820}"/>
              </a:ext>
            </a:extLst>
          </p:cNvPr>
          <p:cNvGrpSpPr/>
          <p:nvPr/>
        </p:nvGrpSpPr>
        <p:grpSpPr>
          <a:xfrm>
            <a:off x="8374477" y="3567271"/>
            <a:ext cx="2309415" cy="1489956"/>
            <a:chOff x="532029" y="1615281"/>
            <a:chExt cx="2309415" cy="1489956"/>
          </a:xfrm>
        </p:grpSpPr>
        <p:cxnSp>
          <p:nvCxnSpPr>
            <p:cNvPr id="89" name="Straight Connector 88">
              <a:extLst>
                <a:ext uri="{FF2B5EF4-FFF2-40B4-BE49-F238E27FC236}">
                  <a16:creationId xmlns:a16="http://schemas.microsoft.com/office/drawing/2014/main" id="{CF5C47D1-8898-4A3D-AD00-EE5499CF2DCF}"/>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90" name="TextBox 89">
              <a:extLst>
                <a:ext uri="{FF2B5EF4-FFF2-40B4-BE49-F238E27FC236}">
                  <a16:creationId xmlns:a16="http://schemas.microsoft.com/office/drawing/2014/main" id="{2CEDFD0E-5F58-4DD2-B232-C1C903055E96}"/>
                </a:ext>
              </a:extLst>
            </p:cNvPr>
            <p:cNvSpPr txBox="1"/>
            <p:nvPr/>
          </p:nvSpPr>
          <p:spPr>
            <a:xfrm>
              <a:off x="532029" y="2358879"/>
              <a:ext cx="2309415"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1767 </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The Townshend Acts</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91" name="Group 90">
            <a:extLst>
              <a:ext uri="{FF2B5EF4-FFF2-40B4-BE49-F238E27FC236}">
                <a16:creationId xmlns:a16="http://schemas.microsoft.com/office/drawing/2014/main" id="{0AE715B6-9587-4259-A439-F61683DBDF90}"/>
              </a:ext>
            </a:extLst>
          </p:cNvPr>
          <p:cNvGrpSpPr/>
          <p:nvPr/>
        </p:nvGrpSpPr>
        <p:grpSpPr>
          <a:xfrm>
            <a:off x="10048925" y="1502489"/>
            <a:ext cx="1364476" cy="1486773"/>
            <a:chOff x="532029" y="1542256"/>
            <a:chExt cx="1364476" cy="1486773"/>
          </a:xfrm>
        </p:grpSpPr>
        <p:cxnSp>
          <p:nvCxnSpPr>
            <p:cNvPr id="92" name="Straight Connector 91">
              <a:extLst>
                <a:ext uri="{FF2B5EF4-FFF2-40B4-BE49-F238E27FC236}">
                  <a16:creationId xmlns:a16="http://schemas.microsoft.com/office/drawing/2014/main" id="{6C3CC03F-F449-41AD-8E72-3B9C27FDF7EB}"/>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93" name="TextBox 92">
              <a:extLst>
                <a:ext uri="{FF2B5EF4-FFF2-40B4-BE49-F238E27FC236}">
                  <a16:creationId xmlns:a16="http://schemas.microsoft.com/office/drawing/2014/main" id="{90177F1C-D925-4B4B-BBED-207A3E271D87}"/>
                </a:ext>
              </a:extLst>
            </p:cNvPr>
            <p:cNvSpPr txBox="1"/>
            <p:nvPr/>
          </p:nvSpPr>
          <p:spPr>
            <a:xfrm>
              <a:off x="532029" y="1542256"/>
              <a:ext cx="1364476" cy="981807"/>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1770 </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The Boston</a:t>
              </a:r>
              <a:br>
                <a:rPr kumimoji="0" lang="en-US" sz="1800" b="0" i="0" u="none" strike="noStrike" kern="0" cap="none" spc="0" normalizeH="0" baseline="0" noProof="0" dirty="0">
                  <a:ln>
                    <a:noFill/>
                  </a:ln>
                  <a:solidFill>
                    <a:prstClr val="black"/>
                  </a:solidFill>
                  <a:effectLst/>
                  <a:uLnTx/>
                  <a:uFillTx/>
                  <a:latin typeface="Arial"/>
                </a:rPr>
              </a:br>
              <a:r>
                <a:rPr kumimoji="0" lang="en-US" sz="1800" b="0" i="0" u="none" strike="noStrike" kern="0" cap="none" spc="0" normalizeH="0" baseline="0" noProof="0" dirty="0">
                  <a:ln>
                    <a:noFill/>
                  </a:ln>
                  <a:solidFill>
                    <a:prstClr val="black"/>
                  </a:solidFill>
                  <a:effectLst/>
                  <a:uLnTx/>
                  <a:uFillTx/>
                  <a:latin typeface="Arial"/>
                </a:rPr>
                <a:t>Massacre</a:t>
              </a:r>
              <a:endParaRPr kumimoji="0" lang="en-US" sz="6000" b="0" i="0" u="none" strike="noStrike" kern="0" cap="none" spc="0" normalizeH="0" baseline="0" noProof="0" dirty="0">
                <a:ln>
                  <a:noFill/>
                </a:ln>
                <a:solidFill>
                  <a:prstClr val="black"/>
                </a:solidFill>
                <a:effectLst/>
                <a:uLnTx/>
                <a:uFillTx/>
                <a:latin typeface="Arial"/>
              </a:endParaRPr>
            </a:p>
          </p:txBody>
        </p:sp>
      </p:grpSp>
      <p:sp>
        <p:nvSpPr>
          <p:cNvPr id="95" name="TextBox 94">
            <a:extLst>
              <a:ext uri="{FF2B5EF4-FFF2-40B4-BE49-F238E27FC236}">
                <a16:creationId xmlns:a16="http://schemas.microsoft.com/office/drawing/2014/main" id="{04F93D1D-40A6-428E-B489-EF511033E2C4}"/>
              </a:ext>
            </a:extLst>
          </p:cNvPr>
          <p:cNvSpPr txBox="1"/>
          <p:nvPr/>
        </p:nvSpPr>
        <p:spPr>
          <a:xfrm>
            <a:off x="-1" y="0"/>
            <a:ext cx="4358633" cy="461665"/>
          </a:xfrm>
          <a:prstGeom prst="rect">
            <a:avLst/>
          </a:prstGeom>
          <a:noFill/>
        </p:spPr>
        <p:txBody>
          <a:bodyPr wrap="square" rtlCol="0">
            <a:spAutoFit/>
          </a:bodyPr>
          <a:lstStyle/>
          <a:p>
            <a:pPr algn="l"/>
            <a:r>
              <a:rPr lang="en-US" sz="2400" b="1" cap="all" baseline="0" dirty="0">
                <a:solidFill>
                  <a:schemeClr val="bg1">
                    <a:lumMod val="75000"/>
                  </a:schemeClr>
                </a:solidFill>
                <a:latin typeface="Arial" panose="020B0604020202020204" pitchFamily="34" charset="0"/>
                <a:cs typeface="Arial" panose="020B0604020202020204" pitchFamily="34" charset="0"/>
              </a:rPr>
              <a:t>Unit II: Forge (1689–1801)</a:t>
            </a:r>
          </a:p>
        </p:txBody>
      </p:sp>
    </p:spTree>
    <p:extLst>
      <p:ext uri="{BB962C8B-B14F-4D97-AF65-F5344CB8AC3E}">
        <p14:creationId xmlns:p14="http://schemas.microsoft.com/office/powerpoint/2010/main" val="312629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wipe(left)">
                                      <p:cBhvr>
                                        <p:cTn id="10" dur="500"/>
                                        <p:tgtEl>
                                          <p:spTgt spid="8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fade">
                                      <p:cBhvr>
                                        <p:cTn id="15" dur="500"/>
                                        <p:tgtEl>
                                          <p:spTgt spid="8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fade">
                                      <p:cBhvr>
                                        <p:cTn id="20" dur="500"/>
                                        <p:tgtEl>
                                          <p:spTgt spid="8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D9501-F252-4E06-AE9A-783A46512E02}"/>
              </a:ext>
            </a:extLst>
          </p:cNvPr>
          <p:cNvSpPr>
            <a:spLocks noGrp="1"/>
          </p:cNvSpPr>
          <p:nvPr>
            <p:ph type="title"/>
          </p:nvPr>
        </p:nvSpPr>
        <p:spPr/>
        <p:txBody>
          <a:bodyPr/>
          <a:lstStyle/>
          <a:p>
            <a:r>
              <a:rPr lang="en-US" dirty="0"/>
              <a:t>Queen Anne’s War (1702–13)</a:t>
            </a:r>
          </a:p>
        </p:txBody>
      </p:sp>
      <p:sp>
        <p:nvSpPr>
          <p:cNvPr id="4" name="Content Placeholder 3">
            <a:extLst>
              <a:ext uri="{FF2B5EF4-FFF2-40B4-BE49-F238E27FC236}">
                <a16:creationId xmlns:a16="http://schemas.microsoft.com/office/drawing/2014/main" id="{2DF32E04-3AFD-47B4-A3AB-6B2665F7B70C}"/>
              </a:ext>
            </a:extLst>
          </p:cNvPr>
          <p:cNvSpPr>
            <a:spLocks noGrp="1"/>
          </p:cNvSpPr>
          <p:nvPr>
            <p:ph idx="10"/>
          </p:nvPr>
        </p:nvSpPr>
        <p:spPr/>
        <p:txBody>
          <a:bodyPr>
            <a:normAutofit/>
          </a:bodyPr>
          <a:lstStyle/>
          <a:p>
            <a:r>
              <a:rPr lang="en-US" dirty="0"/>
              <a:t>France’s Indian allies attacked several New England settlements, and the English colonists responded by raiding Canadian villages.</a:t>
            </a:r>
          </a:p>
          <a:p>
            <a:r>
              <a:rPr lang="en-US" dirty="0"/>
              <a:t>England won a series of decisive victories in Europe. </a:t>
            </a:r>
          </a:p>
          <a:p>
            <a:r>
              <a:rPr lang="en-US" dirty="0"/>
              <a:t>France lost control of much of eastern Canada.</a:t>
            </a:r>
          </a:p>
        </p:txBody>
      </p:sp>
      <p:sp>
        <p:nvSpPr>
          <p:cNvPr id="7" name="TextBox 6">
            <a:extLst>
              <a:ext uri="{FF2B5EF4-FFF2-40B4-BE49-F238E27FC236}">
                <a16:creationId xmlns:a16="http://schemas.microsoft.com/office/drawing/2014/main" id="{4B3DB974-D5E0-45D6-A7D8-B3B55CCB4B3B}"/>
              </a:ext>
            </a:extLst>
          </p:cNvPr>
          <p:cNvSpPr txBox="1"/>
          <p:nvPr/>
        </p:nvSpPr>
        <p:spPr>
          <a:xfrm>
            <a:off x="0" y="5956801"/>
            <a:ext cx="129032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Anne</a:t>
            </a:r>
          </a:p>
        </p:txBody>
      </p:sp>
    </p:spTree>
    <p:extLst>
      <p:ext uri="{BB962C8B-B14F-4D97-AF65-F5344CB8AC3E}">
        <p14:creationId xmlns:p14="http://schemas.microsoft.com/office/powerpoint/2010/main" val="66169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D9501-F252-4E06-AE9A-783A46512E02}"/>
              </a:ext>
            </a:extLst>
          </p:cNvPr>
          <p:cNvSpPr>
            <a:spLocks noGrp="1"/>
          </p:cNvSpPr>
          <p:nvPr>
            <p:ph type="title"/>
          </p:nvPr>
        </p:nvSpPr>
        <p:spPr/>
        <p:txBody>
          <a:bodyPr/>
          <a:lstStyle/>
          <a:p>
            <a:r>
              <a:rPr lang="en-US" dirty="0"/>
              <a:t>King George’s War (1744–48)</a:t>
            </a:r>
          </a:p>
        </p:txBody>
      </p:sp>
      <p:sp>
        <p:nvSpPr>
          <p:cNvPr id="4" name="Content Placeholder 3">
            <a:extLst>
              <a:ext uri="{FF2B5EF4-FFF2-40B4-BE49-F238E27FC236}">
                <a16:creationId xmlns:a16="http://schemas.microsoft.com/office/drawing/2014/main" id="{2DF32E04-3AFD-47B4-A3AB-6B2665F7B70C}"/>
              </a:ext>
            </a:extLst>
          </p:cNvPr>
          <p:cNvSpPr>
            <a:spLocks noGrp="1"/>
          </p:cNvSpPr>
          <p:nvPr>
            <p:ph idx="10"/>
          </p:nvPr>
        </p:nvSpPr>
        <p:spPr/>
        <p:txBody>
          <a:bodyPr>
            <a:normAutofit/>
          </a:bodyPr>
          <a:lstStyle/>
          <a:p>
            <a:r>
              <a:rPr lang="en-US" dirty="0"/>
              <a:t>A truce was declared in Europe in 1748, and the fighting ended.</a:t>
            </a:r>
          </a:p>
          <a:p>
            <a:r>
              <a:rPr lang="en-US" dirty="0"/>
              <a:t>Open conflict would erupt again in 1754 and would not only settle old problems in America but also create new ones.</a:t>
            </a:r>
          </a:p>
        </p:txBody>
      </p:sp>
      <p:pic>
        <p:nvPicPr>
          <p:cNvPr id="9" name="Picture Placeholder 3">
            <a:extLst>
              <a:ext uri="{FF2B5EF4-FFF2-40B4-BE49-F238E27FC236}">
                <a16:creationId xmlns:a16="http://schemas.microsoft.com/office/drawing/2014/main" id="{56B73F3D-5ED3-4417-8F4D-8C1BE483DAD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4B3DB974-D5E0-45D6-A7D8-B3B55CCB4B3B}"/>
              </a:ext>
            </a:extLst>
          </p:cNvPr>
          <p:cNvSpPr txBox="1"/>
          <p:nvPr/>
        </p:nvSpPr>
        <p:spPr>
          <a:xfrm>
            <a:off x="0" y="5956801"/>
            <a:ext cx="188976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George II</a:t>
            </a:r>
          </a:p>
        </p:txBody>
      </p:sp>
    </p:spTree>
    <p:extLst>
      <p:ext uri="{BB962C8B-B14F-4D97-AF65-F5344CB8AC3E}">
        <p14:creationId xmlns:p14="http://schemas.microsoft.com/office/powerpoint/2010/main" val="31742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7C2455B5-93D4-40FF-8073-16AC87A1077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40716" y="944880"/>
            <a:ext cx="10110569" cy="4968240"/>
          </a:xfrm>
          <a:prstGeom prst="rect">
            <a:avLst/>
          </a:prstGeom>
        </p:spPr>
      </p:pic>
    </p:spTree>
    <p:extLst>
      <p:ext uri="{BB962C8B-B14F-4D97-AF65-F5344CB8AC3E}">
        <p14:creationId xmlns:p14="http://schemas.microsoft.com/office/powerpoint/2010/main" val="397112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Which two European nations became the most bitter rivals in North America?</a:t>
            </a:r>
          </a:p>
          <a:p>
            <a:pPr marL="339725" indent="0">
              <a:buClr>
                <a:schemeClr val="tx2"/>
              </a:buClr>
              <a:buNone/>
            </a:pPr>
            <a:r>
              <a:rPr lang="en-US" sz="2400" dirty="0">
                <a:solidFill>
                  <a:schemeClr val="tx1">
                    <a:lumMod val="65000"/>
                    <a:lumOff val="35000"/>
                  </a:schemeClr>
                </a:solidFill>
              </a:rPr>
              <a:t>England and France (p. 75)</a:t>
            </a:r>
          </a:p>
          <a:p>
            <a:pPr marL="339725" indent="0">
              <a:buClr>
                <a:schemeClr val="tx2"/>
              </a:buClr>
              <a:buNone/>
            </a:pPr>
            <a:endParaRPr lang="en-US" sz="1200" dirty="0">
              <a:solidFill>
                <a:schemeClr val="tx1">
                  <a:lumMod val="65000"/>
                  <a:lumOff val="35000"/>
                </a:schemeClr>
              </a:solidFill>
            </a:endParaRPr>
          </a:p>
          <a:p>
            <a:pPr>
              <a:buClr>
                <a:schemeClr val="tx2"/>
              </a:buClr>
            </a:pPr>
            <a:r>
              <a:rPr lang="en-US" sz="2400" dirty="0">
                <a:solidFill>
                  <a:schemeClr val="tx2"/>
                </a:solidFill>
              </a:rPr>
              <a:t>What three factors increased the danger of the French threat to the thirteen colonies?</a:t>
            </a:r>
          </a:p>
          <a:p>
            <a:pPr marL="339725" indent="0">
              <a:buClr>
                <a:schemeClr val="tx2"/>
              </a:buClr>
              <a:buNone/>
            </a:pPr>
            <a:r>
              <a:rPr lang="en-US" sz="2400" dirty="0">
                <a:solidFill>
                  <a:schemeClr val="tx1">
                    <a:lumMod val="65000"/>
                    <a:lumOff val="35000"/>
                  </a:schemeClr>
                </a:solidFill>
              </a:rPr>
              <a:t>The French alliances with the Indians increased the Indian threat for the colonies; as the American frontier was ill-defined and isolated, it was open to French attack; the colonies failed to present a united front. (pp. 75–76)</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557800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Why was friction between England and France inevitable in North America?</a:t>
            </a:r>
          </a:p>
          <a:p>
            <a:pPr marL="339725" indent="0">
              <a:buClr>
                <a:schemeClr val="tx2"/>
              </a:buClr>
              <a:buNone/>
            </a:pPr>
            <a:r>
              <a:rPr lang="en-US" sz="2400" dirty="0">
                <a:solidFill>
                  <a:schemeClr val="tx1">
                    <a:lumMod val="65000"/>
                    <a:lumOff val="35000"/>
                  </a:schemeClr>
                </a:solidFill>
              </a:rPr>
              <a:t>As the French expanded their claims in Canada, the Great Lakes region, and the Mississippi River basin, and as the English moved farther west, friction was inevitable. (p. 76)</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20868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Assume you were Reverend John Williams in the story given in this chapter entitled “A Redeemed Captive.” How do you think you would have reacted in this situation? Would your actions be justified in view of biblical principles?</a:t>
            </a:r>
            <a:endParaRPr lang="en-US" sz="2400" dirty="0">
              <a:solidFill>
                <a:schemeClr val="tx1">
                  <a:lumMod val="65000"/>
                  <a:lumOff val="35000"/>
                </a:schemeClr>
              </a:solidFill>
            </a:endParaRP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66175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marL="339725" indent="0">
              <a:buClr>
                <a:schemeClr val="tx2"/>
              </a:buClr>
              <a:buNone/>
            </a:pPr>
            <a:r>
              <a:rPr lang="en-US" sz="2400" dirty="0">
                <a:solidFill>
                  <a:schemeClr val="tx1">
                    <a:lumMod val="65000"/>
                    <a:lumOff val="35000"/>
                  </a:schemeClr>
                </a:solidFill>
              </a:rPr>
              <a:t>Persecution comes as a result of faithfulness (2 Tim. 3:12). A Christian should be patient in suffering and put his hope in Christ (Rom. 8:17–18; James 5:7–11). A Christian can even rejoice in suffering because God uses suffering in a Christian’s life to make him more like Christ. Suffering can result in a believer receiving praise and honor from God (James 1:2–5; I Pet. 1:6–7). Finally, when pressured to deny Christ, a Christian should remain faithful in confessing Christ (Luke 12:8–12; Heb. 10:23; I John 2:23).</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586870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052C-2B8B-4E09-BAA3-2737020397D0}"/>
              </a:ext>
            </a:extLst>
          </p:cNvPr>
          <p:cNvSpPr>
            <a:spLocks noGrp="1"/>
          </p:cNvSpPr>
          <p:nvPr>
            <p:ph type="title"/>
          </p:nvPr>
        </p:nvSpPr>
        <p:spPr/>
        <p:txBody>
          <a:bodyPr/>
          <a:lstStyle/>
          <a:p>
            <a:r>
              <a:rPr lang="en-US" sz="4800" dirty="0"/>
              <a:t>The French and Indian war</a:t>
            </a:r>
          </a:p>
        </p:txBody>
      </p:sp>
      <p:sp>
        <p:nvSpPr>
          <p:cNvPr id="3" name="Text Placeholder 2">
            <a:extLst>
              <a:ext uri="{FF2B5EF4-FFF2-40B4-BE49-F238E27FC236}">
                <a16:creationId xmlns:a16="http://schemas.microsoft.com/office/drawing/2014/main" id="{6ECEB499-2680-4B68-B9A4-B1ACBD7BE3C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2073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What were the causes and the events of the French and Indian War?</a:t>
            </a:r>
          </a:p>
          <a:p>
            <a:pPr marL="514350" indent="-514350">
              <a:buClr>
                <a:schemeClr val="tx2"/>
              </a:buClr>
              <a:buFont typeface="+mj-lt"/>
              <a:buAutoNum type="arabicPeriod"/>
            </a:pPr>
            <a:r>
              <a:rPr lang="en-US" dirty="0">
                <a:solidFill>
                  <a:schemeClr val="tx2"/>
                </a:solidFill>
              </a:rPr>
              <a:t>What were the strengths and weaknesses of each nation relating to the war?</a:t>
            </a:r>
          </a:p>
          <a:p>
            <a:pPr marL="514350" indent="-514350">
              <a:buClr>
                <a:schemeClr val="tx2"/>
              </a:buClr>
              <a:buFont typeface="+mj-lt"/>
              <a:buAutoNum type="arabicPeriod"/>
            </a:pPr>
            <a:r>
              <a:rPr lang="en-US" dirty="0">
                <a:solidFill>
                  <a:schemeClr val="tx2"/>
                </a:solidFill>
              </a:rPr>
              <a:t>What were the results of the war?</a:t>
            </a:r>
          </a:p>
        </p:txBody>
      </p:sp>
    </p:spTree>
    <p:extLst>
      <p:ext uri="{BB962C8B-B14F-4D97-AF65-F5344CB8AC3E}">
        <p14:creationId xmlns:p14="http://schemas.microsoft.com/office/powerpoint/2010/main" val="832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3739E-213F-4379-A81F-3390468C0F30}"/>
              </a:ext>
            </a:extLst>
          </p:cNvPr>
          <p:cNvSpPr>
            <a:spLocks noGrp="1"/>
          </p:cNvSpPr>
          <p:nvPr>
            <p:ph type="title"/>
          </p:nvPr>
        </p:nvSpPr>
        <p:spPr/>
        <p:txBody>
          <a:bodyPr/>
          <a:lstStyle/>
          <a:p>
            <a:r>
              <a:rPr lang="en-US" dirty="0"/>
              <a:t>The French and Indian War</a:t>
            </a:r>
          </a:p>
        </p:txBody>
      </p:sp>
      <p:sp>
        <p:nvSpPr>
          <p:cNvPr id="4" name="Content Placeholder 3">
            <a:extLst>
              <a:ext uri="{FF2B5EF4-FFF2-40B4-BE49-F238E27FC236}">
                <a16:creationId xmlns:a16="http://schemas.microsoft.com/office/drawing/2014/main" id="{78DA2922-B88C-4CD3-A6CD-408205B0D211}"/>
              </a:ext>
            </a:extLst>
          </p:cNvPr>
          <p:cNvSpPr>
            <a:spLocks noGrp="1"/>
          </p:cNvSpPr>
          <p:nvPr>
            <p:ph idx="10"/>
          </p:nvPr>
        </p:nvSpPr>
        <p:spPr/>
        <p:txBody>
          <a:bodyPr>
            <a:normAutofit/>
          </a:bodyPr>
          <a:lstStyle/>
          <a:p>
            <a:r>
              <a:rPr lang="en-US" dirty="0"/>
              <a:t>In 1754, the </a:t>
            </a:r>
            <a:r>
              <a:rPr lang="en-US" b="1" dirty="0"/>
              <a:t>French and Indian War </a:t>
            </a:r>
            <a:r>
              <a:rPr lang="en-US" dirty="0"/>
              <a:t>began in the New World. </a:t>
            </a:r>
          </a:p>
          <a:p>
            <a:r>
              <a:rPr lang="en-US" dirty="0"/>
              <a:t>It spread to Europe two years later, and there it was called the </a:t>
            </a:r>
            <a:r>
              <a:rPr lang="en-US" b="1" dirty="0"/>
              <a:t>Seven Years’ War</a:t>
            </a:r>
            <a:r>
              <a:rPr lang="en-US" dirty="0"/>
              <a:t>.</a:t>
            </a:r>
          </a:p>
          <a:p>
            <a:r>
              <a:rPr lang="en-US" dirty="0"/>
              <a:t>The conflict began in western Pennsylvania with a small incident involving Colonel </a:t>
            </a:r>
            <a:r>
              <a:rPr lang="en-US" b="1" dirty="0"/>
              <a:t>George Washington</a:t>
            </a:r>
            <a:r>
              <a:rPr lang="en-US" dirty="0"/>
              <a:t>.</a:t>
            </a:r>
          </a:p>
        </p:txBody>
      </p:sp>
      <p:pic>
        <p:nvPicPr>
          <p:cNvPr id="5" name="Picture Placeholder 3">
            <a:extLst>
              <a:ext uri="{FF2B5EF4-FFF2-40B4-BE49-F238E27FC236}">
                <a16:creationId xmlns:a16="http://schemas.microsoft.com/office/drawing/2014/main" id="{EE9C1CC0-C8F3-4D00-92C2-305382D57CC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CFAE1F0B-AF1A-4CED-8743-4D0182A27348}"/>
              </a:ext>
            </a:extLst>
          </p:cNvPr>
          <p:cNvSpPr txBox="1"/>
          <p:nvPr/>
        </p:nvSpPr>
        <p:spPr>
          <a:xfrm>
            <a:off x="0" y="5956801"/>
            <a:ext cx="432816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Colonel George Washington</a:t>
            </a:r>
          </a:p>
        </p:txBody>
      </p:sp>
    </p:spTree>
    <p:extLst>
      <p:ext uri="{BB962C8B-B14F-4D97-AF65-F5344CB8AC3E}">
        <p14:creationId xmlns:p14="http://schemas.microsoft.com/office/powerpoint/2010/main" val="349126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201BDB6E-21E2-47D0-976B-914027E10693}"/>
              </a:ext>
            </a:extLst>
          </p:cNvPr>
          <p:cNvGrpSpPr/>
          <p:nvPr/>
        </p:nvGrpSpPr>
        <p:grpSpPr>
          <a:xfrm>
            <a:off x="-45561" y="2971641"/>
            <a:ext cx="12374880" cy="640080"/>
            <a:chOff x="-45561" y="2980531"/>
            <a:chExt cx="11795760" cy="640080"/>
          </a:xfrm>
        </p:grpSpPr>
        <p:sp>
          <p:nvSpPr>
            <p:cNvPr id="96" name="Rectangle 95">
              <a:extLst>
                <a:ext uri="{FF2B5EF4-FFF2-40B4-BE49-F238E27FC236}">
                  <a16:creationId xmlns:a16="http://schemas.microsoft.com/office/drawing/2014/main" id="{C3F8F8D3-C23D-4089-8511-A6496065B8D5}"/>
                </a:ext>
              </a:extLst>
            </p:cNvPr>
            <p:cNvSpPr/>
            <p:nvPr/>
          </p:nvSpPr>
          <p:spPr>
            <a:xfrm>
              <a:off x="-45561" y="2980531"/>
              <a:ext cx="11795760" cy="640080"/>
            </a:xfrm>
            <a:prstGeom prst="rect">
              <a:avLst/>
            </a:prstGeom>
            <a:solidFill>
              <a:srgbClr val="063170"/>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97" name="Rectangle 96">
              <a:extLst>
                <a:ext uri="{FF2B5EF4-FFF2-40B4-BE49-F238E27FC236}">
                  <a16:creationId xmlns:a16="http://schemas.microsoft.com/office/drawing/2014/main" id="{20037538-81C5-49E3-89D0-857217E36C3E}"/>
                </a:ext>
              </a:extLst>
            </p:cNvPr>
            <p:cNvSpPr/>
            <p:nvPr/>
          </p:nvSpPr>
          <p:spPr>
            <a:xfrm>
              <a:off x="-45561" y="3033871"/>
              <a:ext cx="11795760" cy="533400"/>
            </a:xfrm>
            <a:prstGeom prst="rect">
              <a:avLst/>
            </a:prstGeom>
            <a:solidFill>
              <a:srgbClr val="CBCBCB"/>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grpSp>
        <p:nvGrpSpPr>
          <p:cNvPr id="98" name="Group 97">
            <a:extLst>
              <a:ext uri="{FF2B5EF4-FFF2-40B4-BE49-F238E27FC236}">
                <a16:creationId xmlns:a16="http://schemas.microsoft.com/office/drawing/2014/main" id="{95570479-1AE3-4293-BC9E-AC066328CFB6}"/>
              </a:ext>
            </a:extLst>
          </p:cNvPr>
          <p:cNvGrpSpPr/>
          <p:nvPr/>
        </p:nvGrpSpPr>
        <p:grpSpPr>
          <a:xfrm>
            <a:off x="1118536" y="1502489"/>
            <a:ext cx="2762359" cy="1486773"/>
            <a:chOff x="532029" y="1542256"/>
            <a:chExt cx="2762359" cy="1486773"/>
          </a:xfrm>
        </p:grpSpPr>
        <p:cxnSp>
          <p:nvCxnSpPr>
            <p:cNvPr id="99" name="Straight Connector 98">
              <a:extLst>
                <a:ext uri="{FF2B5EF4-FFF2-40B4-BE49-F238E27FC236}">
                  <a16:creationId xmlns:a16="http://schemas.microsoft.com/office/drawing/2014/main" id="{FD7CD958-10FC-4A62-8338-D32C17D7B109}"/>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100" name="TextBox 99">
              <a:extLst>
                <a:ext uri="{FF2B5EF4-FFF2-40B4-BE49-F238E27FC236}">
                  <a16:creationId xmlns:a16="http://schemas.microsoft.com/office/drawing/2014/main" id="{6CBBAC67-2D1A-4984-85F0-1F8F916EAE68}"/>
                </a:ext>
              </a:extLst>
            </p:cNvPr>
            <p:cNvSpPr txBox="1"/>
            <p:nvPr/>
          </p:nvSpPr>
          <p:spPr>
            <a:xfrm>
              <a:off x="532029" y="1542256"/>
              <a:ext cx="2762359"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1775–83 </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The American Revolution</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101" name="Group 100">
            <a:extLst>
              <a:ext uri="{FF2B5EF4-FFF2-40B4-BE49-F238E27FC236}">
                <a16:creationId xmlns:a16="http://schemas.microsoft.com/office/drawing/2014/main" id="{575CA20B-F998-4005-97BD-9C8B559011ED}"/>
              </a:ext>
            </a:extLst>
          </p:cNvPr>
          <p:cNvGrpSpPr/>
          <p:nvPr/>
        </p:nvGrpSpPr>
        <p:grpSpPr>
          <a:xfrm>
            <a:off x="2237" y="2999294"/>
            <a:ext cx="12279284" cy="584775"/>
            <a:chOff x="2237" y="2999294"/>
            <a:chExt cx="12279284" cy="584775"/>
          </a:xfrm>
        </p:grpSpPr>
        <p:grpSp>
          <p:nvGrpSpPr>
            <p:cNvPr id="102" name="Group 101">
              <a:extLst>
                <a:ext uri="{FF2B5EF4-FFF2-40B4-BE49-F238E27FC236}">
                  <a16:creationId xmlns:a16="http://schemas.microsoft.com/office/drawing/2014/main" id="{A0A5DD7B-F051-4990-8219-8CC52932AF15}"/>
                </a:ext>
              </a:extLst>
            </p:cNvPr>
            <p:cNvGrpSpPr/>
            <p:nvPr/>
          </p:nvGrpSpPr>
          <p:grpSpPr>
            <a:xfrm>
              <a:off x="2237" y="3024981"/>
              <a:ext cx="12279284" cy="533400"/>
              <a:chOff x="0" y="3029029"/>
              <a:chExt cx="11704638" cy="533400"/>
            </a:xfrm>
          </p:grpSpPr>
          <p:cxnSp>
            <p:nvCxnSpPr>
              <p:cNvPr id="108" name="Straight Connector 107">
                <a:extLst>
                  <a:ext uri="{FF2B5EF4-FFF2-40B4-BE49-F238E27FC236}">
                    <a16:creationId xmlns:a16="http://schemas.microsoft.com/office/drawing/2014/main" id="{2BDAE195-59E5-4182-8437-20FFC52E520F}"/>
                  </a:ext>
                </a:extLst>
              </p:cNvPr>
              <p:cNvCxnSpPr/>
              <p:nvPr/>
            </p:nvCxnSpPr>
            <p:spPr>
              <a:xfrm>
                <a:off x="1064058" y="3029029"/>
                <a:ext cx="0" cy="533400"/>
              </a:xfrm>
              <a:prstGeom prst="line">
                <a:avLst/>
              </a:prstGeom>
              <a:noFill/>
              <a:ln w="57150" cap="flat" cmpd="sng" algn="ctr">
                <a:solidFill>
                  <a:srgbClr val="063170"/>
                </a:solidFill>
                <a:prstDash val="solid"/>
                <a:miter lim="800000"/>
              </a:ln>
              <a:effectLst/>
            </p:spPr>
          </p:cxnSp>
          <p:cxnSp>
            <p:nvCxnSpPr>
              <p:cNvPr id="109" name="Straight Connector 108">
                <a:extLst>
                  <a:ext uri="{FF2B5EF4-FFF2-40B4-BE49-F238E27FC236}">
                    <a16:creationId xmlns:a16="http://schemas.microsoft.com/office/drawing/2014/main" id="{8F8D1493-46DA-4EBB-9402-C44C290E1F7E}"/>
                  </a:ext>
                </a:extLst>
              </p:cNvPr>
              <p:cNvCxnSpPr/>
              <p:nvPr/>
            </p:nvCxnSpPr>
            <p:spPr>
              <a:xfrm>
                <a:off x="1596087"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10" name="Straight Connector 109">
                <a:extLst>
                  <a:ext uri="{FF2B5EF4-FFF2-40B4-BE49-F238E27FC236}">
                    <a16:creationId xmlns:a16="http://schemas.microsoft.com/office/drawing/2014/main" id="{5185A36A-33B8-4A18-BED3-4477EEC72018}"/>
                  </a:ext>
                </a:extLst>
              </p:cNvPr>
              <p:cNvCxnSpPr/>
              <p:nvPr/>
            </p:nvCxnSpPr>
            <p:spPr>
              <a:xfrm>
                <a:off x="532029"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11" name="Straight Connector 110">
                <a:extLst>
                  <a:ext uri="{FF2B5EF4-FFF2-40B4-BE49-F238E27FC236}">
                    <a16:creationId xmlns:a16="http://schemas.microsoft.com/office/drawing/2014/main" id="{438E5E21-48A8-49A0-AEB7-BA5811EB6901}"/>
                  </a:ext>
                </a:extLst>
              </p:cNvPr>
              <p:cNvCxnSpPr/>
              <p:nvPr/>
            </p:nvCxnSpPr>
            <p:spPr>
              <a:xfrm>
                <a:off x="2128116"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12" name="Straight Connector 111">
                <a:extLst>
                  <a:ext uri="{FF2B5EF4-FFF2-40B4-BE49-F238E27FC236}">
                    <a16:creationId xmlns:a16="http://schemas.microsoft.com/office/drawing/2014/main" id="{3D3C0319-1752-4278-A4A1-7C5429052246}"/>
                  </a:ext>
                </a:extLst>
              </p:cNvPr>
              <p:cNvCxnSpPr/>
              <p:nvPr/>
            </p:nvCxnSpPr>
            <p:spPr>
              <a:xfrm>
                <a:off x="2660145"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13" name="Straight Connector 112">
                <a:extLst>
                  <a:ext uri="{FF2B5EF4-FFF2-40B4-BE49-F238E27FC236}">
                    <a16:creationId xmlns:a16="http://schemas.microsoft.com/office/drawing/2014/main" id="{1E80942C-B86E-419C-B1A3-3DD9C10A5F73}"/>
                  </a:ext>
                </a:extLst>
              </p:cNvPr>
              <p:cNvCxnSpPr/>
              <p:nvPr/>
            </p:nvCxnSpPr>
            <p:spPr>
              <a:xfrm>
                <a:off x="3192174"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14" name="Straight Connector 113">
                <a:extLst>
                  <a:ext uri="{FF2B5EF4-FFF2-40B4-BE49-F238E27FC236}">
                    <a16:creationId xmlns:a16="http://schemas.microsoft.com/office/drawing/2014/main" id="{DA782C77-B311-4876-B922-AC063F87A9E8}"/>
                  </a:ext>
                </a:extLst>
              </p:cNvPr>
              <p:cNvCxnSpPr/>
              <p:nvPr/>
            </p:nvCxnSpPr>
            <p:spPr>
              <a:xfrm>
                <a:off x="3724203" y="3029029"/>
                <a:ext cx="0" cy="533400"/>
              </a:xfrm>
              <a:prstGeom prst="line">
                <a:avLst/>
              </a:prstGeom>
              <a:noFill/>
              <a:ln w="57150" cap="flat" cmpd="sng" algn="ctr">
                <a:solidFill>
                  <a:srgbClr val="063170"/>
                </a:solidFill>
                <a:prstDash val="solid"/>
                <a:miter lim="800000"/>
              </a:ln>
              <a:effectLst/>
            </p:spPr>
          </p:cxnSp>
          <p:cxnSp>
            <p:nvCxnSpPr>
              <p:cNvPr id="115" name="Straight Connector 114">
                <a:extLst>
                  <a:ext uri="{FF2B5EF4-FFF2-40B4-BE49-F238E27FC236}">
                    <a16:creationId xmlns:a16="http://schemas.microsoft.com/office/drawing/2014/main" id="{3E3D27C9-0A0F-4BD8-AC6F-27D34ACA7927}"/>
                  </a:ext>
                </a:extLst>
              </p:cNvPr>
              <p:cNvCxnSpPr/>
              <p:nvPr/>
            </p:nvCxnSpPr>
            <p:spPr>
              <a:xfrm>
                <a:off x="4256232"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16" name="Straight Connector 115">
                <a:extLst>
                  <a:ext uri="{FF2B5EF4-FFF2-40B4-BE49-F238E27FC236}">
                    <a16:creationId xmlns:a16="http://schemas.microsoft.com/office/drawing/2014/main" id="{6E849A2B-FFCA-458A-B0D1-86C6A8EFE874}"/>
                  </a:ext>
                </a:extLst>
              </p:cNvPr>
              <p:cNvCxnSpPr/>
              <p:nvPr/>
            </p:nvCxnSpPr>
            <p:spPr>
              <a:xfrm>
                <a:off x="4788261"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17" name="Straight Connector 116">
                <a:extLst>
                  <a:ext uri="{FF2B5EF4-FFF2-40B4-BE49-F238E27FC236}">
                    <a16:creationId xmlns:a16="http://schemas.microsoft.com/office/drawing/2014/main" id="{F244DA82-E675-4023-B9EF-87E4216FCF35}"/>
                  </a:ext>
                </a:extLst>
              </p:cNvPr>
              <p:cNvCxnSpPr/>
              <p:nvPr/>
            </p:nvCxnSpPr>
            <p:spPr>
              <a:xfrm>
                <a:off x="5320290"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18" name="Straight Connector 117">
                <a:extLst>
                  <a:ext uri="{FF2B5EF4-FFF2-40B4-BE49-F238E27FC236}">
                    <a16:creationId xmlns:a16="http://schemas.microsoft.com/office/drawing/2014/main" id="{AA7317AA-934C-465E-82AC-E8CF12BB15AC}"/>
                  </a:ext>
                </a:extLst>
              </p:cNvPr>
              <p:cNvCxnSpPr/>
              <p:nvPr/>
            </p:nvCxnSpPr>
            <p:spPr>
              <a:xfrm>
                <a:off x="5852319"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19" name="Straight Connector 118">
                <a:extLst>
                  <a:ext uri="{FF2B5EF4-FFF2-40B4-BE49-F238E27FC236}">
                    <a16:creationId xmlns:a16="http://schemas.microsoft.com/office/drawing/2014/main" id="{8D4B8C2B-DBFD-4FC2-AE4E-62DB6441EDC8}"/>
                  </a:ext>
                </a:extLst>
              </p:cNvPr>
              <p:cNvCxnSpPr/>
              <p:nvPr/>
            </p:nvCxnSpPr>
            <p:spPr>
              <a:xfrm>
                <a:off x="6384348" y="3029029"/>
                <a:ext cx="0" cy="533400"/>
              </a:xfrm>
              <a:prstGeom prst="line">
                <a:avLst/>
              </a:prstGeom>
              <a:noFill/>
              <a:ln w="57150" cap="flat" cmpd="sng" algn="ctr">
                <a:solidFill>
                  <a:srgbClr val="063170"/>
                </a:solidFill>
                <a:prstDash val="solid"/>
                <a:miter lim="800000"/>
              </a:ln>
              <a:effectLst/>
            </p:spPr>
          </p:cxnSp>
          <p:cxnSp>
            <p:nvCxnSpPr>
              <p:cNvPr id="120" name="Straight Connector 119">
                <a:extLst>
                  <a:ext uri="{FF2B5EF4-FFF2-40B4-BE49-F238E27FC236}">
                    <a16:creationId xmlns:a16="http://schemas.microsoft.com/office/drawing/2014/main" id="{31D768A2-8673-4793-8317-DBE0083FA175}"/>
                  </a:ext>
                </a:extLst>
              </p:cNvPr>
              <p:cNvCxnSpPr/>
              <p:nvPr/>
            </p:nvCxnSpPr>
            <p:spPr>
              <a:xfrm>
                <a:off x="6916377"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21" name="Straight Connector 120">
                <a:extLst>
                  <a:ext uri="{FF2B5EF4-FFF2-40B4-BE49-F238E27FC236}">
                    <a16:creationId xmlns:a16="http://schemas.microsoft.com/office/drawing/2014/main" id="{960BEBBE-FE79-451E-BDAE-A0EAFA95E515}"/>
                  </a:ext>
                </a:extLst>
              </p:cNvPr>
              <p:cNvCxnSpPr/>
              <p:nvPr/>
            </p:nvCxnSpPr>
            <p:spPr>
              <a:xfrm>
                <a:off x="7448406"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22" name="Straight Connector 121">
                <a:extLst>
                  <a:ext uri="{FF2B5EF4-FFF2-40B4-BE49-F238E27FC236}">
                    <a16:creationId xmlns:a16="http://schemas.microsoft.com/office/drawing/2014/main" id="{889BD0C1-9D82-470F-A5E9-BF68AD47EE20}"/>
                  </a:ext>
                </a:extLst>
              </p:cNvPr>
              <p:cNvCxnSpPr/>
              <p:nvPr/>
            </p:nvCxnSpPr>
            <p:spPr>
              <a:xfrm>
                <a:off x="7980435"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23" name="Straight Connector 122">
                <a:extLst>
                  <a:ext uri="{FF2B5EF4-FFF2-40B4-BE49-F238E27FC236}">
                    <a16:creationId xmlns:a16="http://schemas.microsoft.com/office/drawing/2014/main" id="{7395C770-9CFE-4067-A71C-458D4DA50D47}"/>
                  </a:ext>
                </a:extLst>
              </p:cNvPr>
              <p:cNvCxnSpPr/>
              <p:nvPr/>
            </p:nvCxnSpPr>
            <p:spPr>
              <a:xfrm>
                <a:off x="8512464"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24" name="Straight Connector 123">
                <a:extLst>
                  <a:ext uri="{FF2B5EF4-FFF2-40B4-BE49-F238E27FC236}">
                    <a16:creationId xmlns:a16="http://schemas.microsoft.com/office/drawing/2014/main" id="{AE0F06EA-6C6A-462C-82BF-5E311DA1F4DF}"/>
                  </a:ext>
                </a:extLst>
              </p:cNvPr>
              <p:cNvCxnSpPr/>
              <p:nvPr/>
            </p:nvCxnSpPr>
            <p:spPr>
              <a:xfrm>
                <a:off x="9044493" y="3029029"/>
                <a:ext cx="0" cy="533400"/>
              </a:xfrm>
              <a:prstGeom prst="line">
                <a:avLst/>
              </a:prstGeom>
              <a:noFill/>
              <a:ln w="57150" cap="flat" cmpd="sng" algn="ctr">
                <a:solidFill>
                  <a:srgbClr val="063170"/>
                </a:solidFill>
                <a:prstDash val="solid"/>
                <a:miter lim="800000"/>
              </a:ln>
              <a:effectLst/>
            </p:spPr>
          </p:cxnSp>
          <p:cxnSp>
            <p:nvCxnSpPr>
              <p:cNvPr id="125" name="Straight Connector 124">
                <a:extLst>
                  <a:ext uri="{FF2B5EF4-FFF2-40B4-BE49-F238E27FC236}">
                    <a16:creationId xmlns:a16="http://schemas.microsoft.com/office/drawing/2014/main" id="{D551624C-D4D4-419A-8A9C-909850A815E9}"/>
                  </a:ext>
                </a:extLst>
              </p:cNvPr>
              <p:cNvCxnSpPr/>
              <p:nvPr/>
            </p:nvCxnSpPr>
            <p:spPr>
              <a:xfrm>
                <a:off x="9576522"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26" name="Straight Connector 125">
                <a:extLst>
                  <a:ext uri="{FF2B5EF4-FFF2-40B4-BE49-F238E27FC236}">
                    <a16:creationId xmlns:a16="http://schemas.microsoft.com/office/drawing/2014/main" id="{8B26DDF7-668F-42B4-ABAC-6EBCDF8720FE}"/>
                  </a:ext>
                </a:extLst>
              </p:cNvPr>
              <p:cNvCxnSpPr/>
              <p:nvPr/>
            </p:nvCxnSpPr>
            <p:spPr>
              <a:xfrm>
                <a:off x="10108551"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27" name="Straight Connector 126">
                <a:extLst>
                  <a:ext uri="{FF2B5EF4-FFF2-40B4-BE49-F238E27FC236}">
                    <a16:creationId xmlns:a16="http://schemas.microsoft.com/office/drawing/2014/main" id="{321F1324-2299-4E8E-9F3F-5D8842B227F6}"/>
                  </a:ext>
                </a:extLst>
              </p:cNvPr>
              <p:cNvCxnSpPr/>
              <p:nvPr/>
            </p:nvCxnSpPr>
            <p:spPr>
              <a:xfrm>
                <a:off x="10640580"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28" name="Straight Connector 127">
                <a:extLst>
                  <a:ext uri="{FF2B5EF4-FFF2-40B4-BE49-F238E27FC236}">
                    <a16:creationId xmlns:a16="http://schemas.microsoft.com/office/drawing/2014/main" id="{54AE5E3D-00D5-4382-AE0F-80B7C2F6A206}"/>
                  </a:ext>
                </a:extLst>
              </p:cNvPr>
              <p:cNvCxnSpPr/>
              <p:nvPr/>
            </p:nvCxnSpPr>
            <p:spPr>
              <a:xfrm>
                <a:off x="11172609" y="3029029"/>
                <a:ext cx="0" cy="533400"/>
              </a:xfrm>
              <a:prstGeom prst="line">
                <a:avLst/>
              </a:prstGeom>
              <a:noFill/>
              <a:ln w="57150" cap="flat" cmpd="sng" algn="ctr">
                <a:solidFill>
                  <a:sysClr val="window" lastClr="FFFFFF">
                    <a:lumMod val="65000"/>
                  </a:sysClr>
                </a:solidFill>
                <a:prstDash val="solid"/>
                <a:miter lim="800000"/>
              </a:ln>
              <a:effectLst/>
            </p:spPr>
          </p:cxnSp>
          <p:cxnSp>
            <p:nvCxnSpPr>
              <p:cNvPr id="129" name="Straight Connector 128">
                <a:extLst>
                  <a:ext uri="{FF2B5EF4-FFF2-40B4-BE49-F238E27FC236}">
                    <a16:creationId xmlns:a16="http://schemas.microsoft.com/office/drawing/2014/main" id="{8637F487-96CD-4FDA-8C6D-356FC2429838}"/>
                  </a:ext>
                </a:extLst>
              </p:cNvPr>
              <p:cNvCxnSpPr/>
              <p:nvPr/>
            </p:nvCxnSpPr>
            <p:spPr>
              <a:xfrm>
                <a:off x="11704638" y="3029029"/>
                <a:ext cx="0" cy="533400"/>
              </a:xfrm>
              <a:prstGeom prst="line">
                <a:avLst/>
              </a:prstGeom>
              <a:noFill/>
              <a:ln w="57150" cap="flat" cmpd="sng" algn="ctr">
                <a:solidFill>
                  <a:srgbClr val="063170"/>
                </a:solidFill>
                <a:prstDash val="solid"/>
                <a:miter lim="800000"/>
              </a:ln>
              <a:effectLst/>
            </p:spPr>
          </p:cxnSp>
          <p:cxnSp>
            <p:nvCxnSpPr>
              <p:cNvPr id="130" name="Straight Connector 129">
                <a:extLst>
                  <a:ext uri="{FF2B5EF4-FFF2-40B4-BE49-F238E27FC236}">
                    <a16:creationId xmlns:a16="http://schemas.microsoft.com/office/drawing/2014/main" id="{B71B543D-4A63-4CDD-83F7-186C32B027E6}"/>
                  </a:ext>
                </a:extLst>
              </p:cNvPr>
              <p:cNvCxnSpPr/>
              <p:nvPr/>
            </p:nvCxnSpPr>
            <p:spPr>
              <a:xfrm>
                <a:off x="0" y="3029029"/>
                <a:ext cx="0" cy="533400"/>
              </a:xfrm>
              <a:prstGeom prst="line">
                <a:avLst/>
              </a:prstGeom>
              <a:noFill/>
              <a:ln w="57150" cap="flat" cmpd="sng" algn="ctr">
                <a:solidFill>
                  <a:sysClr val="window" lastClr="FFFFFF">
                    <a:lumMod val="65000"/>
                  </a:sysClr>
                </a:solidFill>
                <a:prstDash val="solid"/>
                <a:miter lim="800000"/>
              </a:ln>
              <a:effectLst/>
            </p:spPr>
          </p:cxnSp>
        </p:grpSp>
        <p:grpSp>
          <p:nvGrpSpPr>
            <p:cNvPr id="103" name="Group 102">
              <a:extLst>
                <a:ext uri="{FF2B5EF4-FFF2-40B4-BE49-F238E27FC236}">
                  <a16:creationId xmlns:a16="http://schemas.microsoft.com/office/drawing/2014/main" id="{8A0C1428-F964-434E-AD68-EEEA6CF9CF93}"/>
                </a:ext>
              </a:extLst>
            </p:cNvPr>
            <p:cNvGrpSpPr/>
            <p:nvPr/>
          </p:nvGrpSpPr>
          <p:grpSpPr>
            <a:xfrm>
              <a:off x="1118536" y="2999294"/>
              <a:ext cx="9452141" cy="584775"/>
              <a:chOff x="1118536" y="3008184"/>
              <a:chExt cx="9452141" cy="584775"/>
            </a:xfrm>
          </p:grpSpPr>
          <p:sp>
            <p:nvSpPr>
              <p:cNvPr id="104" name="TextBox 103">
                <a:extLst>
                  <a:ext uri="{FF2B5EF4-FFF2-40B4-BE49-F238E27FC236}">
                    <a16:creationId xmlns:a16="http://schemas.microsoft.com/office/drawing/2014/main" id="{E6725CDD-1099-4200-9857-D4CFF8D81929}"/>
                  </a:ext>
                </a:extLst>
              </p:cNvPr>
              <p:cNvSpPr txBox="1"/>
              <p:nvPr/>
            </p:nvSpPr>
            <p:spPr>
              <a:xfrm>
                <a:off x="1118536" y="3008184"/>
                <a:ext cx="1088760"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1775</a:t>
                </a:r>
              </a:p>
            </p:txBody>
          </p:sp>
          <p:sp>
            <p:nvSpPr>
              <p:cNvPr id="105" name="TextBox 104">
                <a:extLst>
                  <a:ext uri="{FF2B5EF4-FFF2-40B4-BE49-F238E27FC236}">
                    <a16:creationId xmlns:a16="http://schemas.microsoft.com/office/drawing/2014/main" id="{5B17D105-F9D5-4233-BE97-D3C20F513647}"/>
                  </a:ext>
                </a:extLst>
              </p:cNvPr>
              <p:cNvSpPr txBox="1"/>
              <p:nvPr/>
            </p:nvSpPr>
            <p:spPr>
              <a:xfrm>
                <a:off x="3909282" y="3008184"/>
                <a:ext cx="1088760"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1780</a:t>
                </a:r>
              </a:p>
            </p:txBody>
          </p:sp>
          <p:sp>
            <p:nvSpPr>
              <p:cNvPr id="106" name="TextBox 105">
                <a:extLst>
                  <a:ext uri="{FF2B5EF4-FFF2-40B4-BE49-F238E27FC236}">
                    <a16:creationId xmlns:a16="http://schemas.microsoft.com/office/drawing/2014/main" id="{DEC6C4EE-4DE0-4872-BB9A-895D8D73015D}"/>
                  </a:ext>
                </a:extLst>
              </p:cNvPr>
              <p:cNvSpPr txBox="1"/>
              <p:nvPr/>
            </p:nvSpPr>
            <p:spPr>
              <a:xfrm>
                <a:off x="6700028" y="3008184"/>
                <a:ext cx="1088760"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1785</a:t>
                </a:r>
              </a:p>
            </p:txBody>
          </p:sp>
          <p:sp>
            <p:nvSpPr>
              <p:cNvPr id="107" name="TextBox 106">
                <a:extLst>
                  <a:ext uri="{FF2B5EF4-FFF2-40B4-BE49-F238E27FC236}">
                    <a16:creationId xmlns:a16="http://schemas.microsoft.com/office/drawing/2014/main" id="{4A56FA18-9CE0-4735-BB8D-D62AD178E2EB}"/>
                  </a:ext>
                </a:extLst>
              </p:cNvPr>
              <p:cNvSpPr txBox="1"/>
              <p:nvPr/>
            </p:nvSpPr>
            <p:spPr>
              <a:xfrm>
                <a:off x="9481917" y="3008184"/>
                <a:ext cx="1088760"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1790</a:t>
                </a:r>
              </a:p>
            </p:txBody>
          </p:sp>
        </p:grpSp>
      </p:grpSp>
      <p:sp>
        <p:nvSpPr>
          <p:cNvPr id="131" name="Rectangle 130">
            <a:extLst>
              <a:ext uri="{FF2B5EF4-FFF2-40B4-BE49-F238E27FC236}">
                <a16:creationId xmlns:a16="http://schemas.microsoft.com/office/drawing/2014/main" id="{616A966C-576F-4849-AED0-AA9D25949AD0}"/>
              </a:ext>
            </a:extLst>
          </p:cNvPr>
          <p:cNvSpPr/>
          <p:nvPr/>
        </p:nvSpPr>
        <p:spPr>
          <a:xfrm>
            <a:off x="1118536" y="2561272"/>
            <a:ext cx="4465194" cy="427990"/>
          </a:xfrm>
          <a:prstGeom prst="rect">
            <a:avLst/>
          </a:prstGeom>
          <a:solidFill>
            <a:srgbClr val="063170"/>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nvGrpSpPr>
          <p:cNvPr id="132" name="Group 131">
            <a:extLst>
              <a:ext uri="{FF2B5EF4-FFF2-40B4-BE49-F238E27FC236}">
                <a16:creationId xmlns:a16="http://schemas.microsoft.com/office/drawing/2014/main" id="{02C15D4A-2B65-4985-B86C-9458AB0C03B0}"/>
              </a:ext>
            </a:extLst>
          </p:cNvPr>
          <p:cNvGrpSpPr/>
          <p:nvPr/>
        </p:nvGrpSpPr>
        <p:grpSpPr>
          <a:xfrm>
            <a:off x="560386" y="553450"/>
            <a:ext cx="2223750" cy="2435812"/>
            <a:chOff x="532029" y="1542256"/>
            <a:chExt cx="2223750" cy="2435812"/>
          </a:xfrm>
        </p:grpSpPr>
        <p:cxnSp>
          <p:nvCxnSpPr>
            <p:cNvPr id="133" name="Straight Connector 132">
              <a:extLst>
                <a:ext uri="{FF2B5EF4-FFF2-40B4-BE49-F238E27FC236}">
                  <a16:creationId xmlns:a16="http://schemas.microsoft.com/office/drawing/2014/main" id="{1E9E4427-D582-46BD-83E0-01DAD645DB1E}"/>
                </a:ext>
              </a:extLst>
            </p:cNvPr>
            <p:cNvCxnSpPr/>
            <p:nvPr/>
          </p:nvCxnSpPr>
          <p:spPr>
            <a:xfrm>
              <a:off x="532029" y="1615281"/>
              <a:ext cx="0" cy="2362787"/>
            </a:xfrm>
            <a:prstGeom prst="line">
              <a:avLst/>
            </a:prstGeom>
            <a:noFill/>
            <a:ln w="57150" cap="flat" cmpd="sng" algn="ctr">
              <a:solidFill>
                <a:srgbClr val="063170"/>
              </a:solidFill>
              <a:prstDash val="solid"/>
              <a:miter lim="800000"/>
            </a:ln>
            <a:effectLst/>
          </p:spPr>
        </p:cxnSp>
        <p:sp>
          <p:nvSpPr>
            <p:cNvPr id="134" name="TextBox 133">
              <a:extLst>
                <a:ext uri="{FF2B5EF4-FFF2-40B4-BE49-F238E27FC236}">
                  <a16:creationId xmlns:a16="http://schemas.microsoft.com/office/drawing/2014/main" id="{A57B2868-9AEF-4D8B-AB79-B4CA5135E8E7}"/>
                </a:ext>
              </a:extLst>
            </p:cNvPr>
            <p:cNvSpPr txBox="1"/>
            <p:nvPr/>
          </p:nvSpPr>
          <p:spPr>
            <a:xfrm>
              <a:off x="532029" y="1542256"/>
              <a:ext cx="2223750"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1774 </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The Intolerable Acts</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135" name="Group 134">
            <a:extLst>
              <a:ext uri="{FF2B5EF4-FFF2-40B4-BE49-F238E27FC236}">
                <a16:creationId xmlns:a16="http://schemas.microsoft.com/office/drawing/2014/main" id="{3C6456B3-E1A1-4316-B485-472F448E6199}"/>
              </a:ext>
            </a:extLst>
          </p:cNvPr>
          <p:cNvGrpSpPr/>
          <p:nvPr/>
        </p:nvGrpSpPr>
        <p:grpSpPr>
          <a:xfrm>
            <a:off x="1676685" y="3567271"/>
            <a:ext cx="3595856" cy="1489956"/>
            <a:chOff x="532029" y="1615281"/>
            <a:chExt cx="3595856" cy="1489956"/>
          </a:xfrm>
        </p:grpSpPr>
        <p:cxnSp>
          <p:nvCxnSpPr>
            <p:cNvPr id="136" name="Straight Connector 135">
              <a:extLst>
                <a:ext uri="{FF2B5EF4-FFF2-40B4-BE49-F238E27FC236}">
                  <a16:creationId xmlns:a16="http://schemas.microsoft.com/office/drawing/2014/main" id="{C140D266-B5DD-4A11-93CF-D285B51EFD93}"/>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137" name="TextBox 136">
              <a:extLst>
                <a:ext uri="{FF2B5EF4-FFF2-40B4-BE49-F238E27FC236}">
                  <a16:creationId xmlns:a16="http://schemas.microsoft.com/office/drawing/2014/main" id="{C60530DE-AFA3-409A-B3A0-D8095AA931D1}"/>
                </a:ext>
              </a:extLst>
            </p:cNvPr>
            <p:cNvSpPr txBox="1"/>
            <p:nvPr/>
          </p:nvSpPr>
          <p:spPr>
            <a:xfrm>
              <a:off x="532029" y="2358879"/>
              <a:ext cx="3595856"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1776 </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The Declaration of Independence</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138" name="Group 137">
            <a:extLst>
              <a:ext uri="{FF2B5EF4-FFF2-40B4-BE49-F238E27FC236}">
                <a16:creationId xmlns:a16="http://schemas.microsoft.com/office/drawing/2014/main" id="{C251CDD8-4DC4-406D-BE2A-6FB6EB5AE87C}"/>
              </a:ext>
            </a:extLst>
          </p:cNvPr>
          <p:cNvGrpSpPr/>
          <p:nvPr/>
        </p:nvGrpSpPr>
        <p:grpSpPr>
          <a:xfrm>
            <a:off x="7816327" y="1502489"/>
            <a:ext cx="1685077" cy="1486773"/>
            <a:chOff x="532029" y="1542256"/>
            <a:chExt cx="1685077" cy="1486773"/>
          </a:xfrm>
        </p:grpSpPr>
        <p:cxnSp>
          <p:nvCxnSpPr>
            <p:cNvPr id="139" name="Straight Connector 138">
              <a:extLst>
                <a:ext uri="{FF2B5EF4-FFF2-40B4-BE49-F238E27FC236}">
                  <a16:creationId xmlns:a16="http://schemas.microsoft.com/office/drawing/2014/main" id="{8E4C2DCA-0834-4FED-BB4A-39B812249557}"/>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140" name="TextBox 139">
              <a:extLst>
                <a:ext uri="{FF2B5EF4-FFF2-40B4-BE49-F238E27FC236}">
                  <a16:creationId xmlns:a16="http://schemas.microsoft.com/office/drawing/2014/main" id="{B3FCA44D-DC64-4324-A68B-BDED564997AB}"/>
                </a:ext>
              </a:extLst>
            </p:cNvPr>
            <p:cNvSpPr txBox="1"/>
            <p:nvPr/>
          </p:nvSpPr>
          <p:spPr>
            <a:xfrm>
              <a:off x="532029" y="1542256"/>
              <a:ext cx="1685077" cy="1217256"/>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1787</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Constitution </a:t>
              </a:r>
              <a:br>
                <a:rPr kumimoji="0" lang="en-US" sz="1800" b="0" i="0" u="none" strike="noStrike" kern="0" cap="none" spc="0" normalizeH="0" baseline="0" noProof="0" dirty="0">
                  <a:ln>
                    <a:noFill/>
                  </a:ln>
                  <a:solidFill>
                    <a:prstClr val="black"/>
                  </a:solidFill>
                  <a:effectLst/>
                  <a:uLnTx/>
                  <a:uFillTx/>
                  <a:latin typeface="Arial"/>
                </a:rPr>
              </a:br>
              <a:r>
                <a:rPr kumimoji="0" lang="en-US" sz="1800" b="0" i="0" u="none" strike="noStrike" kern="0" cap="none" spc="0" normalizeH="0" baseline="0" noProof="0" dirty="0">
                  <a:ln>
                    <a:noFill/>
                  </a:ln>
                  <a:solidFill>
                    <a:prstClr val="black"/>
                  </a:solidFill>
                  <a:effectLst/>
                  <a:uLnTx/>
                  <a:uFillTx/>
                  <a:latin typeface="Arial"/>
                </a:rPr>
                <a:t>adopted by </a:t>
              </a:r>
              <a:br>
                <a:rPr kumimoji="0" lang="en-US" sz="1800" b="0" i="0" u="none" strike="noStrike" kern="0" cap="none" spc="0" normalizeH="0" baseline="0" noProof="0" dirty="0">
                  <a:ln>
                    <a:noFill/>
                  </a:ln>
                  <a:solidFill>
                    <a:prstClr val="black"/>
                  </a:solidFill>
                  <a:effectLst/>
                  <a:uLnTx/>
                  <a:uFillTx/>
                  <a:latin typeface="Arial"/>
                </a:rPr>
              </a:br>
              <a:r>
                <a:rPr kumimoji="0" lang="en-US" sz="1800" b="0" i="0" u="none" strike="noStrike" kern="0" cap="none" spc="0" normalizeH="0" baseline="0" noProof="0" dirty="0">
                  <a:ln>
                    <a:noFill/>
                  </a:ln>
                  <a:solidFill>
                    <a:prstClr val="black"/>
                  </a:solidFill>
                  <a:effectLst/>
                  <a:uLnTx/>
                  <a:uFillTx/>
                  <a:latin typeface="Arial"/>
                </a:rPr>
                <a:t>the convention</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141" name="Group 140">
            <a:extLst>
              <a:ext uri="{FF2B5EF4-FFF2-40B4-BE49-F238E27FC236}">
                <a16:creationId xmlns:a16="http://schemas.microsoft.com/office/drawing/2014/main" id="{95BD53B6-8CED-4D9E-9E83-2E81CA3F6E74}"/>
              </a:ext>
            </a:extLst>
          </p:cNvPr>
          <p:cNvGrpSpPr/>
          <p:nvPr/>
        </p:nvGrpSpPr>
        <p:grpSpPr>
          <a:xfrm>
            <a:off x="5583730" y="3567271"/>
            <a:ext cx="2133982" cy="1489956"/>
            <a:chOff x="532029" y="1615281"/>
            <a:chExt cx="2133982" cy="1489956"/>
          </a:xfrm>
        </p:grpSpPr>
        <p:cxnSp>
          <p:nvCxnSpPr>
            <p:cNvPr id="142" name="Straight Connector 141">
              <a:extLst>
                <a:ext uri="{FF2B5EF4-FFF2-40B4-BE49-F238E27FC236}">
                  <a16:creationId xmlns:a16="http://schemas.microsoft.com/office/drawing/2014/main" id="{2F169B3D-63D5-4D41-93A5-3F3C0A694DC6}"/>
                </a:ext>
              </a:extLst>
            </p:cNvPr>
            <p:cNvCxnSpPr/>
            <p:nvPr/>
          </p:nvCxnSpPr>
          <p:spPr>
            <a:xfrm>
              <a:off x="532029" y="1615281"/>
              <a:ext cx="0" cy="1413748"/>
            </a:xfrm>
            <a:prstGeom prst="line">
              <a:avLst/>
            </a:prstGeom>
            <a:noFill/>
            <a:ln w="57150" cap="flat" cmpd="sng" algn="ctr">
              <a:solidFill>
                <a:srgbClr val="063170"/>
              </a:solidFill>
              <a:prstDash val="solid"/>
              <a:miter lim="800000"/>
            </a:ln>
            <a:effectLst/>
          </p:spPr>
        </p:cxnSp>
        <p:sp>
          <p:nvSpPr>
            <p:cNvPr id="143" name="TextBox 142">
              <a:extLst>
                <a:ext uri="{FF2B5EF4-FFF2-40B4-BE49-F238E27FC236}">
                  <a16:creationId xmlns:a16="http://schemas.microsoft.com/office/drawing/2014/main" id="{49B84012-EE62-4C42-9284-2595A3F2B29F}"/>
                </a:ext>
              </a:extLst>
            </p:cNvPr>
            <p:cNvSpPr txBox="1"/>
            <p:nvPr/>
          </p:nvSpPr>
          <p:spPr>
            <a:xfrm>
              <a:off x="532029" y="2358879"/>
              <a:ext cx="2133982" cy="746358"/>
            </a:xfrm>
            <a:prstGeom prst="rect">
              <a:avLst/>
            </a:prstGeom>
            <a:noFill/>
          </p:spPr>
          <p:txBody>
            <a:bodyPr wrap="none" rtlCol="0">
              <a:spAutoFit/>
            </a:bodyPr>
            <a:lstStyle/>
            <a:p>
              <a:pPr marL="0" marR="0" lvl="0" indent="0"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1783</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The Treaty of Paris</a:t>
              </a:r>
              <a:endParaRPr kumimoji="0" lang="en-US" sz="6000" b="0" i="0" u="none" strike="noStrike" kern="0" cap="none" spc="0" normalizeH="0" baseline="0" noProof="0" dirty="0">
                <a:ln>
                  <a:noFill/>
                </a:ln>
                <a:solidFill>
                  <a:prstClr val="black"/>
                </a:solidFill>
                <a:effectLst/>
                <a:uLnTx/>
                <a:uFillTx/>
                <a:latin typeface="Arial"/>
              </a:endParaRPr>
            </a:p>
          </p:txBody>
        </p:sp>
      </p:grpSp>
      <p:grpSp>
        <p:nvGrpSpPr>
          <p:cNvPr id="144" name="Group 143">
            <a:extLst>
              <a:ext uri="{FF2B5EF4-FFF2-40B4-BE49-F238E27FC236}">
                <a16:creationId xmlns:a16="http://schemas.microsoft.com/office/drawing/2014/main" id="{F87FB7E4-C45D-41DA-B8FD-AA5506120A3C}"/>
              </a:ext>
            </a:extLst>
          </p:cNvPr>
          <p:cNvGrpSpPr/>
          <p:nvPr/>
        </p:nvGrpSpPr>
        <p:grpSpPr>
          <a:xfrm>
            <a:off x="7825238" y="553450"/>
            <a:ext cx="2223686" cy="2435812"/>
            <a:chOff x="-1691657" y="1542256"/>
            <a:chExt cx="2223686" cy="2435812"/>
          </a:xfrm>
        </p:grpSpPr>
        <p:cxnSp>
          <p:nvCxnSpPr>
            <p:cNvPr id="145" name="Straight Connector 144">
              <a:extLst>
                <a:ext uri="{FF2B5EF4-FFF2-40B4-BE49-F238E27FC236}">
                  <a16:creationId xmlns:a16="http://schemas.microsoft.com/office/drawing/2014/main" id="{534391BF-2255-4B41-ADA3-6D54F1B85A8D}"/>
                </a:ext>
              </a:extLst>
            </p:cNvPr>
            <p:cNvCxnSpPr/>
            <p:nvPr/>
          </p:nvCxnSpPr>
          <p:spPr>
            <a:xfrm>
              <a:off x="532029" y="1615281"/>
              <a:ext cx="0" cy="2362787"/>
            </a:xfrm>
            <a:prstGeom prst="line">
              <a:avLst/>
            </a:prstGeom>
            <a:noFill/>
            <a:ln w="57150" cap="flat" cmpd="sng" algn="ctr">
              <a:solidFill>
                <a:srgbClr val="063170"/>
              </a:solidFill>
              <a:prstDash val="solid"/>
              <a:miter lim="800000"/>
            </a:ln>
            <a:effectLst/>
          </p:spPr>
        </p:cxnSp>
        <p:sp>
          <p:nvSpPr>
            <p:cNvPr id="146" name="TextBox 145">
              <a:extLst>
                <a:ext uri="{FF2B5EF4-FFF2-40B4-BE49-F238E27FC236}">
                  <a16:creationId xmlns:a16="http://schemas.microsoft.com/office/drawing/2014/main" id="{FFF6D948-0A6B-44ED-81F6-1D7689DA4C51}"/>
                </a:ext>
              </a:extLst>
            </p:cNvPr>
            <p:cNvSpPr txBox="1"/>
            <p:nvPr/>
          </p:nvSpPr>
          <p:spPr>
            <a:xfrm>
              <a:off x="-1691657" y="1542256"/>
              <a:ext cx="2223686" cy="746358"/>
            </a:xfrm>
            <a:prstGeom prst="rect">
              <a:avLst/>
            </a:prstGeom>
            <a:noFill/>
          </p:spPr>
          <p:txBody>
            <a:bodyPr wrap="none" rtlCol="0">
              <a:spAutoFit/>
            </a:bodyPr>
            <a:lstStyle/>
            <a:p>
              <a:pPr marL="0" marR="0" lvl="0" indent="0" algn="r" defTabSz="914400" eaLnBrk="1" fontAlgn="auto" latinLnBrk="0" hangingPunct="1">
                <a:lnSpc>
                  <a:spcPct val="85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63170"/>
                  </a:solidFill>
                  <a:effectLst/>
                  <a:uLnTx/>
                  <a:uFillTx/>
                  <a:latin typeface="Rockwell" panose="02060603020205020403" pitchFamily="18" charset="0"/>
                </a:rPr>
                <a:t>1791</a:t>
              </a:r>
              <a:endParaRPr kumimoji="0" lang="en-US" sz="1000" b="1" i="0" u="none" strike="noStrike" kern="0" cap="none" spc="0" normalizeH="0" baseline="0" noProof="0" dirty="0">
                <a:ln>
                  <a:noFill/>
                </a:ln>
                <a:solidFill>
                  <a:srgbClr val="063170"/>
                </a:solidFill>
                <a:effectLst/>
                <a:uLnTx/>
                <a:uFillTx/>
                <a:latin typeface="Tw Cen MT"/>
              </a:endParaRPr>
            </a:p>
            <a:p>
              <a:pPr marL="0" marR="0" lvl="0" indent="0" defTabSz="91440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rPr>
                <a:t>Bill of Rights ratified</a:t>
              </a:r>
              <a:endParaRPr kumimoji="0" lang="en-US" sz="6000" b="0" i="0" u="none" strike="noStrike" kern="0" cap="none" spc="0" normalizeH="0" baseline="0" noProof="0" dirty="0">
                <a:ln>
                  <a:noFill/>
                </a:ln>
                <a:solidFill>
                  <a:prstClr val="black"/>
                </a:solidFill>
                <a:effectLst/>
                <a:uLnTx/>
                <a:uFillTx/>
                <a:latin typeface="Arial"/>
              </a:endParaRPr>
            </a:p>
          </p:txBody>
        </p:sp>
      </p:grpSp>
    </p:spTree>
    <p:extLst>
      <p:ext uri="{BB962C8B-B14F-4D97-AF65-F5344CB8AC3E}">
        <p14:creationId xmlns:p14="http://schemas.microsoft.com/office/powerpoint/2010/main" val="15845153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500"/>
                                        <p:tgtEl>
                                          <p:spTgt spid="9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1"/>
                                        </p:tgtEl>
                                        <p:attrNameLst>
                                          <p:attrName>style.visibility</p:attrName>
                                        </p:attrNameLst>
                                      </p:cBhvr>
                                      <p:to>
                                        <p:strVal val="visible"/>
                                      </p:to>
                                    </p:set>
                                    <p:animEffect transition="in" filter="wipe(left)">
                                      <p:cBhvr>
                                        <p:cTn id="15" dur="500"/>
                                        <p:tgtEl>
                                          <p:spTgt spid="1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5"/>
                                        </p:tgtEl>
                                        <p:attrNameLst>
                                          <p:attrName>style.visibility</p:attrName>
                                        </p:attrNameLst>
                                      </p:cBhvr>
                                      <p:to>
                                        <p:strVal val="visible"/>
                                      </p:to>
                                    </p:set>
                                    <p:animEffect transition="in" filter="fade">
                                      <p:cBhvr>
                                        <p:cTn id="20" dur="500"/>
                                        <p:tgtEl>
                                          <p:spTgt spid="1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1"/>
                                        </p:tgtEl>
                                        <p:attrNameLst>
                                          <p:attrName>style.visibility</p:attrName>
                                        </p:attrNameLst>
                                      </p:cBhvr>
                                      <p:to>
                                        <p:strVal val="visible"/>
                                      </p:to>
                                    </p:set>
                                    <p:animEffect transition="in" filter="fade">
                                      <p:cBhvr>
                                        <p:cTn id="25" dur="500"/>
                                        <p:tgtEl>
                                          <p:spTgt spid="14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8"/>
                                        </p:tgtEl>
                                        <p:attrNameLst>
                                          <p:attrName>style.visibility</p:attrName>
                                        </p:attrNameLst>
                                      </p:cBhvr>
                                      <p:to>
                                        <p:strVal val="visible"/>
                                      </p:to>
                                    </p:set>
                                    <p:animEffect transition="in" filter="fade">
                                      <p:cBhvr>
                                        <p:cTn id="30" dur="500"/>
                                        <p:tgtEl>
                                          <p:spTgt spid="13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4"/>
                                        </p:tgtEl>
                                        <p:attrNameLst>
                                          <p:attrName>style.visibility</p:attrName>
                                        </p:attrNameLst>
                                      </p:cBhvr>
                                      <p:to>
                                        <p:strVal val="visible"/>
                                      </p:to>
                                    </p:set>
                                    <p:animEffect transition="in" filter="fade">
                                      <p:cBhvr>
                                        <p:cTn id="35"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F8913-35D8-4A02-B22A-B3B6E0D75E20}"/>
              </a:ext>
            </a:extLst>
          </p:cNvPr>
          <p:cNvSpPr>
            <a:spLocks noGrp="1"/>
          </p:cNvSpPr>
          <p:nvPr>
            <p:ph type="title"/>
          </p:nvPr>
        </p:nvSpPr>
        <p:spPr/>
        <p:txBody>
          <a:bodyPr/>
          <a:lstStyle/>
          <a:p>
            <a:r>
              <a:rPr lang="en-US" dirty="0"/>
              <a:t>The spark</a:t>
            </a:r>
          </a:p>
        </p:txBody>
      </p:sp>
      <p:sp>
        <p:nvSpPr>
          <p:cNvPr id="4" name="Content Placeholder 3">
            <a:extLst>
              <a:ext uri="{FF2B5EF4-FFF2-40B4-BE49-F238E27FC236}">
                <a16:creationId xmlns:a16="http://schemas.microsoft.com/office/drawing/2014/main" id="{CA9E74B1-DC99-4BE1-A438-B5C3C1E137AC}"/>
              </a:ext>
            </a:extLst>
          </p:cNvPr>
          <p:cNvSpPr>
            <a:spLocks noGrp="1"/>
          </p:cNvSpPr>
          <p:nvPr>
            <p:ph idx="10"/>
          </p:nvPr>
        </p:nvSpPr>
        <p:spPr>
          <a:xfrm>
            <a:off x="5084121" y="2076062"/>
            <a:ext cx="6491794" cy="4660018"/>
          </a:xfrm>
        </p:spPr>
        <p:txBody>
          <a:bodyPr>
            <a:normAutofit/>
          </a:bodyPr>
          <a:lstStyle/>
          <a:p>
            <a:r>
              <a:rPr lang="en-US" dirty="0"/>
              <a:t>Washington and his troops surprised a small group of French soldiers and defeated them.</a:t>
            </a:r>
          </a:p>
          <a:p>
            <a:r>
              <a:rPr lang="en-US" dirty="0"/>
              <a:t>A much larger force of French soldiers and Indian warriors was waiting at the newly constructed </a:t>
            </a:r>
            <a:r>
              <a:rPr lang="en-US" b="1" dirty="0"/>
              <a:t>Fort Duquesne</a:t>
            </a:r>
            <a:r>
              <a:rPr lang="en-US" dirty="0"/>
              <a:t>. </a:t>
            </a:r>
          </a:p>
          <a:p>
            <a:r>
              <a:rPr lang="en-US" dirty="0"/>
              <a:t>Washington retreated and hastily built Fort Necessity.</a:t>
            </a:r>
          </a:p>
          <a:p>
            <a:r>
              <a:rPr lang="en-US" dirty="0"/>
              <a:t>Washington surrendered.</a:t>
            </a:r>
          </a:p>
        </p:txBody>
      </p:sp>
      <p:pic>
        <p:nvPicPr>
          <p:cNvPr id="5" name="Picture Placeholder 2">
            <a:extLst>
              <a:ext uri="{FF2B5EF4-FFF2-40B4-BE49-F238E27FC236}">
                <a16:creationId xmlns:a16="http://schemas.microsoft.com/office/drawing/2014/main" id="{E5AE5615-A546-4C71-BD72-362E03D8705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7E0176C1-4F22-47D5-9A97-B4634C058C54}"/>
              </a:ext>
            </a:extLst>
          </p:cNvPr>
          <p:cNvSpPr txBox="1"/>
          <p:nvPr/>
        </p:nvSpPr>
        <p:spPr>
          <a:xfrm>
            <a:off x="0" y="5956801"/>
            <a:ext cx="242824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Fort Necessity</a:t>
            </a:r>
          </a:p>
        </p:txBody>
      </p:sp>
    </p:spTree>
    <p:extLst>
      <p:ext uri="{BB962C8B-B14F-4D97-AF65-F5344CB8AC3E}">
        <p14:creationId xmlns:p14="http://schemas.microsoft.com/office/powerpoint/2010/main" val="138477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7E0F888C-0947-48B5-81E1-AA97C63ADCE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21873" y="1270000"/>
            <a:ext cx="9548254" cy="4318000"/>
          </a:xfrm>
          <a:prstGeom prst="rect">
            <a:avLst/>
          </a:prstGeom>
        </p:spPr>
      </p:pic>
    </p:spTree>
    <p:extLst>
      <p:ext uri="{BB962C8B-B14F-4D97-AF65-F5344CB8AC3E}">
        <p14:creationId xmlns:p14="http://schemas.microsoft.com/office/powerpoint/2010/main" val="273849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4C2245-2563-46B8-8AAD-39C33A1B83C2}"/>
              </a:ext>
            </a:extLst>
          </p:cNvPr>
          <p:cNvSpPr>
            <a:spLocks noGrp="1"/>
          </p:cNvSpPr>
          <p:nvPr>
            <p:ph idx="1"/>
          </p:nvPr>
        </p:nvSpPr>
        <p:spPr/>
        <p:txBody>
          <a:bodyPr/>
          <a:lstStyle/>
          <a:p>
            <a:r>
              <a:rPr lang="en-US" dirty="0"/>
              <a:t>The French borrowed methods of forest fighting from the Indians and practiced </a:t>
            </a:r>
            <a:r>
              <a:rPr lang="en-US" b="1" dirty="0"/>
              <a:t>guerrilla warfare</a:t>
            </a:r>
            <a:r>
              <a:rPr lang="en-US" dirty="0"/>
              <a:t> against the British.</a:t>
            </a:r>
          </a:p>
          <a:p>
            <a:r>
              <a:rPr lang="en-US" dirty="0"/>
              <a:t>British colonists outnumbered French colonists by more than twenty to one.</a:t>
            </a:r>
          </a:p>
          <a:p>
            <a:r>
              <a:rPr lang="en-US" dirty="0"/>
              <a:t>The British navy could control the waterways and thereby hinder the arrival of French reinforcements and supplies.</a:t>
            </a:r>
          </a:p>
        </p:txBody>
      </p:sp>
      <p:sp>
        <p:nvSpPr>
          <p:cNvPr id="3" name="Title 2">
            <a:extLst>
              <a:ext uri="{FF2B5EF4-FFF2-40B4-BE49-F238E27FC236}">
                <a16:creationId xmlns:a16="http://schemas.microsoft.com/office/drawing/2014/main" id="{47E2AEC1-43D7-4085-A32C-6BB94273DDE7}"/>
              </a:ext>
            </a:extLst>
          </p:cNvPr>
          <p:cNvSpPr>
            <a:spLocks noGrp="1"/>
          </p:cNvSpPr>
          <p:nvPr>
            <p:ph type="title"/>
          </p:nvPr>
        </p:nvSpPr>
        <p:spPr/>
        <p:txBody>
          <a:bodyPr/>
          <a:lstStyle/>
          <a:p>
            <a:r>
              <a:rPr lang="en-US" dirty="0"/>
              <a:t>Two sides</a:t>
            </a:r>
          </a:p>
        </p:txBody>
      </p:sp>
    </p:spTree>
    <p:extLst>
      <p:ext uri="{BB962C8B-B14F-4D97-AF65-F5344CB8AC3E}">
        <p14:creationId xmlns:p14="http://schemas.microsoft.com/office/powerpoint/2010/main" val="58444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32AC9-F903-42DE-8AC3-C7E3321B9C27}"/>
              </a:ext>
            </a:extLst>
          </p:cNvPr>
          <p:cNvSpPr>
            <a:spLocks noGrp="1"/>
          </p:cNvSpPr>
          <p:nvPr>
            <p:ph type="title"/>
          </p:nvPr>
        </p:nvSpPr>
        <p:spPr/>
        <p:txBody>
          <a:bodyPr/>
          <a:lstStyle/>
          <a:p>
            <a:r>
              <a:rPr lang="en-US" dirty="0"/>
              <a:t>Two sides</a:t>
            </a:r>
          </a:p>
        </p:txBody>
      </p:sp>
      <p:sp>
        <p:nvSpPr>
          <p:cNvPr id="4" name="Content Placeholder 3">
            <a:extLst>
              <a:ext uri="{FF2B5EF4-FFF2-40B4-BE49-F238E27FC236}">
                <a16:creationId xmlns:a16="http://schemas.microsoft.com/office/drawing/2014/main" id="{3E3612B6-5D35-4B33-8F90-919A30AD283C}"/>
              </a:ext>
            </a:extLst>
          </p:cNvPr>
          <p:cNvSpPr>
            <a:spLocks noGrp="1"/>
          </p:cNvSpPr>
          <p:nvPr>
            <p:ph idx="10"/>
          </p:nvPr>
        </p:nvSpPr>
        <p:spPr/>
        <p:txBody>
          <a:bodyPr>
            <a:normAutofit/>
          </a:bodyPr>
          <a:lstStyle/>
          <a:p>
            <a:r>
              <a:rPr lang="en-US" dirty="0"/>
              <a:t>The </a:t>
            </a:r>
            <a:r>
              <a:rPr lang="en-US" b="1" dirty="0"/>
              <a:t>Albany Congress </a:t>
            </a:r>
            <a:r>
              <a:rPr lang="en-US" dirty="0"/>
              <a:t>attempted to establish political unity when it met at Albany, New York. </a:t>
            </a:r>
          </a:p>
          <a:p>
            <a:r>
              <a:rPr lang="en-US" b="1" dirty="0"/>
              <a:t>Benjamin Franklin </a:t>
            </a:r>
            <a:r>
              <a:rPr lang="en-US" dirty="0"/>
              <a:t>proposed his “Albany Plan” for centralized colonial rule, including a president chosen by the king and a congress chosen by the separate colonies. </a:t>
            </a:r>
          </a:p>
          <a:p>
            <a:r>
              <a:rPr lang="en-US" dirty="0"/>
              <a:t>The plan was rejected.</a:t>
            </a:r>
          </a:p>
        </p:txBody>
      </p:sp>
      <p:pic>
        <p:nvPicPr>
          <p:cNvPr id="8" name="Picture Placeholder 3">
            <a:extLst>
              <a:ext uri="{FF2B5EF4-FFF2-40B4-BE49-F238E27FC236}">
                <a16:creationId xmlns:a16="http://schemas.microsoft.com/office/drawing/2014/main" id="{A22267AB-1474-49CC-B609-D1AE4F16227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10" name="TextBox 9">
            <a:extLst>
              <a:ext uri="{FF2B5EF4-FFF2-40B4-BE49-F238E27FC236}">
                <a16:creationId xmlns:a16="http://schemas.microsoft.com/office/drawing/2014/main" id="{83A5EC9A-5CDE-4955-911A-A8304B47FFBD}"/>
              </a:ext>
            </a:extLst>
          </p:cNvPr>
          <p:cNvSpPr txBox="1"/>
          <p:nvPr/>
        </p:nvSpPr>
        <p:spPr>
          <a:xfrm>
            <a:off x="0" y="5956801"/>
            <a:ext cx="292608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Benjamin Franklin</a:t>
            </a:r>
          </a:p>
        </p:txBody>
      </p:sp>
    </p:spTree>
    <p:extLst>
      <p:ext uri="{BB962C8B-B14F-4D97-AF65-F5344CB8AC3E}">
        <p14:creationId xmlns:p14="http://schemas.microsoft.com/office/powerpoint/2010/main" val="150383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8B3AE79A-6B95-44C3-B0A5-80E2F3E60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A49FE10-080D-48D7-80FF-9A64D270A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551" y="2054942"/>
            <a:ext cx="465744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BF85D96-CE34-4CE3-B884-AF1A1BC4B33D}"/>
              </a:ext>
            </a:extLst>
          </p:cNvPr>
          <p:cNvSpPr>
            <a:spLocks noGrp="1"/>
          </p:cNvSpPr>
          <p:nvPr>
            <p:ph type="title"/>
          </p:nvPr>
        </p:nvSpPr>
        <p:spPr>
          <a:xfrm>
            <a:off x="7660640" y="2174240"/>
            <a:ext cx="4419600" cy="1605281"/>
          </a:xfrm>
        </p:spPr>
        <p:txBody>
          <a:bodyPr vert="horz" lIns="91440" tIns="45720" rIns="91440" bIns="45720" rtlCol="0" anchor="ctr">
            <a:normAutofit/>
          </a:bodyPr>
          <a:lstStyle/>
          <a:p>
            <a:pPr algn="ctr">
              <a:lnSpc>
                <a:spcPct val="100000"/>
              </a:lnSpc>
            </a:pPr>
            <a:r>
              <a:rPr lang="en-US" sz="2400" b="0" i="0" u="none" strike="noStrike" dirty="0">
                <a:solidFill>
                  <a:schemeClr val="tx2"/>
                </a:solidFill>
              </a:rPr>
              <a:t>This 1754 appeal by Ben Franklin is the earliest political cartoon. </a:t>
            </a:r>
            <a:endParaRPr lang="en-US" sz="2400" dirty="0">
              <a:solidFill>
                <a:schemeClr val="tx2"/>
              </a:solidFill>
            </a:endParaRPr>
          </a:p>
        </p:txBody>
      </p:sp>
      <p:sp>
        <p:nvSpPr>
          <p:cNvPr id="16" name="Rectangle 15">
            <a:extLst>
              <a:ext uri="{FF2B5EF4-FFF2-40B4-BE49-F238E27FC236}">
                <a16:creationId xmlns:a16="http://schemas.microsoft.com/office/drawing/2014/main" id="{60A9E987-6859-4A62-922F-51B47D50D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0358"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2" name="Picture Placeholder 2">
            <a:extLst>
              <a:ext uri="{FF2B5EF4-FFF2-40B4-BE49-F238E27FC236}">
                <a16:creationId xmlns:a16="http://schemas.microsoft.com/office/drawing/2014/main" id="{B1BF3A52-D47F-4D01-94D8-87532A9953A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4275" y="1146529"/>
            <a:ext cx="6266001" cy="4523495"/>
          </a:xfrm>
          <a:prstGeom prst="rect">
            <a:avLst/>
          </a:prstGeom>
        </p:spPr>
      </p:pic>
    </p:spTree>
    <p:extLst>
      <p:ext uri="{BB962C8B-B14F-4D97-AF65-F5344CB8AC3E}">
        <p14:creationId xmlns:p14="http://schemas.microsoft.com/office/powerpoint/2010/main" val="10905325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C979A-EC1B-4E80-BB1E-BC33399EB644}"/>
              </a:ext>
            </a:extLst>
          </p:cNvPr>
          <p:cNvSpPr>
            <a:spLocks noGrp="1"/>
          </p:cNvSpPr>
          <p:nvPr>
            <p:ph type="title"/>
          </p:nvPr>
        </p:nvSpPr>
        <p:spPr/>
        <p:txBody>
          <a:bodyPr/>
          <a:lstStyle/>
          <a:p>
            <a:r>
              <a:rPr lang="en-US" dirty="0"/>
              <a:t>Braddock’s Defeat</a:t>
            </a:r>
          </a:p>
        </p:txBody>
      </p:sp>
      <p:sp>
        <p:nvSpPr>
          <p:cNvPr id="4" name="Content Placeholder 3">
            <a:extLst>
              <a:ext uri="{FF2B5EF4-FFF2-40B4-BE49-F238E27FC236}">
                <a16:creationId xmlns:a16="http://schemas.microsoft.com/office/drawing/2014/main" id="{58B8252A-2019-4E5C-B0E6-FBBFBD1A7CDD}"/>
              </a:ext>
            </a:extLst>
          </p:cNvPr>
          <p:cNvSpPr>
            <a:spLocks noGrp="1"/>
          </p:cNvSpPr>
          <p:nvPr>
            <p:ph idx="10"/>
          </p:nvPr>
        </p:nvSpPr>
        <p:spPr/>
        <p:txBody>
          <a:bodyPr>
            <a:normAutofit/>
          </a:bodyPr>
          <a:lstStyle/>
          <a:p>
            <a:r>
              <a:rPr lang="en-US" dirty="0"/>
              <a:t>The government sent General </a:t>
            </a:r>
            <a:r>
              <a:rPr lang="en-US" b="1" dirty="0"/>
              <a:t>Edward Braddock </a:t>
            </a:r>
            <a:r>
              <a:rPr lang="en-US" dirty="0"/>
              <a:t>and a thousand seasoned British troops to capture Fort Duquesne.</a:t>
            </a:r>
          </a:p>
          <a:p>
            <a:r>
              <a:rPr lang="en-US" dirty="0"/>
              <a:t>The French and Indians hid in the trees and thick brush and poured deadly fire into the British ranks.</a:t>
            </a:r>
          </a:p>
          <a:p>
            <a:r>
              <a:rPr lang="en-US" dirty="0"/>
              <a:t>Braddock was shot, and the officers led by Colonel Washington organized a retreat.</a:t>
            </a:r>
          </a:p>
        </p:txBody>
      </p:sp>
      <p:pic>
        <p:nvPicPr>
          <p:cNvPr id="5" name="Picture Placeholder 3">
            <a:extLst>
              <a:ext uri="{FF2B5EF4-FFF2-40B4-BE49-F238E27FC236}">
                <a16:creationId xmlns:a16="http://schemas.microsoft.com/office/drawing/2014/main" id="{B5CF3813-04E5-47E7-88AB-62B5B4AA8A3B}"/>
              </a:ext>
            </a:extLst>
          </p:cNvPr>
          <p:cNvPicPr>
            <a:picLocks noGrp="1" noChangeAspect="1"/>
          </p:cNvPicPr>
          <p:nvPr>
            <p:ph type="pic" idx="1"/>
          </p:nvPr>
        </p:nvPicPr>
        <p:blipFill rotWithShape="1">
          <a:blip r:embed="rId3">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val="0"/>
              </a:ext>
            </a:extLst>
          </a:blip>
          <a:srcRect/>
          <a:stretch/>
        </p:blipFill>
        <p:spPr>
          <a:xfrm>
            <a:off x="0" y="1819275"/>
            <a:ext cx="4845050" cy="5038725"/>
          </a:xfrm>
          <a:prstGeom prst="rect">
            <a:avLst/>
          </a:prstGeom>
        </p:spPr>
      </p:pic>
      <p:sp>
        <p:nvSpPr>
          <p:cNvPr id="7" name="TextBox 6">
            <a:extLst>
              <a:ext uri="{FF2B5EF4-FFF2-40B4-BE49-F238E27FC236}">
                <a16:creationId xmlns:a16="http://schemas.microsoft.com/office/drawing/2014/main" id="{3D6E7AA1-3442-483F-96CD-BC26CFD587C8}"/>
              </a:ext>
            </a:extLst>
          </p:cNvPr>
          <p:cNvSpPr txBox="1"/>
          <p:nvPr/>
        </p:nvSpPr>
        <p:spPr>
          <a:xfrm>
            <a:off x="0" y="5956801"/>
            <a:ext cx="292608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Edward Braddock</a:t>
            </a:r>
          </a:p>
        </p:txBody>
      </p:sp>
    </p:spTree>
    <p:extLst>
      <p:ext uri="{BB962C8B-B14F-4D97-AF65-F5344CB8AC3E}">
        <p14:creationId xmlns:p14="http://schemas.microsoft.com/office/powerpoint/2010/main" val="18059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53F16-C234-451E-8D70-BC1269C1F8C5}"/>
              </a:ext>
            </a:extLst>
          </p:cNvPr>
          <p:cNvSpPr>
            <a:spLocks noGrp="1"/>
          </p:cNvSpPr>
          <p:nvPr>
            <p:ph type="title"/>
          </p:nvPr>
        </p:nvSpPr>
        <p:spPr/>
        <p:txBody>
          <a:bodyPr/>
          <a:lstStyle/>
          <a:p>
            <a:r>
              <a:rPr lang="en-US" dirty="0"/>
              <a:t>Montcalm</a:t>
            </a:r>
          </a:p>
        </p:txBody>
      </p:sp>
      <p:pic>
        <p:nvPicPr>
          <p:cNvPr id="6" name="Picture Placeholder 5" descr="A picture containing mirror, cup, reflection, plate&#10;&#10;Description automatically generated">
            <a:extLst>
              <a:ext uri="{FF2B5EF4-FFF2-40B4-BE49-F238E27FC236}">
                <a16:creationId xmlns:a16="http://schemas.microsoft.com/office/drawing/2014/main" id="{D6B4FCAB-D8A4-4CB3-88C2-45F52C04A9A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2DC486F7-95F3-4FFD-BBC1-869EACC1DAB4}"/>
              </a:ext>
            </a:extLst>
          </p:cNvPr>
          <p:cNvSpPr>
            <a:spLocks noGrp="1"/>
          </p:cNvSpPr>
          <p:nvPr>
            <p:ph idx="10"/>
          </p:nvPr>
        </p:nvSpPr>
        <p:spPr/>
        <p:txBody>
          <a:bodyPr/>
          <a:lstStyle/>
          <a:p>
            <a:r>
              <a:rPr lang="en-US" dirty="0"/>
              <a:t>The French assigned command of their forces in America to the </a:t>
            </a:r>
            <a:r>
              <a:rPr lang="en-US" b="1" dirty="0"/>
              <a:t>Marquis de Montcalm</a:t>
            </a:r>
            <a:r>
              <a:rPr lang="en-US" dirty="0"/>
              <a:t>.</a:t>
            </a:r>
          </a:p>
          <a:p>
            <a:r>
              <a:rPr lang="en-US" dirty="0"/>
              <a:t>Montcalm engineered a series of stinging defeats on the British from 1756 to 1758.</a:t>
            </a:r>
          </a:p>
        </p:txBody>
      </p:sp>
      <p:sp>
        <p:nvSpPr>
          <p:cNvPr id="8" name="TextBox 7">
            <a:extLst>
              <a:ext uri="{FF2B5EF4-FFF2-40B4-BE49-F238E27FC236}">
                <a16:creationId xmlns:a16="http://schemas.microsoft.com/office/drawing/2014/main" id="{285AEDFE-EF30-478C-9271-A44EE5E02BFA}"/>
              </a:ext>
            </a:extLst>
          </p:cNvPr>
          <p:cNvSpPr txBox="1"/>
          <p:nvPr/>
        </p:nvSpPr>
        <p:spPr>
          <a:xfrm>
            <a:off x="0" y="5956801"/>
            <a:ext cx="3385226"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Marquis de Montcalm</a:t>
            </a:r>
          </a:p>
        </p:txBody>
      </p:sp>
    </p:spTree>
    <p:extLst>
      <p:ext uri="{BB962C8B-B14F-4D97-AF65-F5344CB8AC3E}">
        <p14:creationId xmlns:p14="http://schemas.microsoft.com/office/powerpoint/2010/main" val="256451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C92EF-E853-4C56-A851-3D3B0775F811}"/>
              </a:ext>
            </a:extLst>
          </p:cNvPr>
          <p:cNvSpPr>
            <a:spLocks noGrp="1"/>
          </p:cNvSpPr>
          <p:nvPr>
            <p:ph type="title"/>
          </p:nvPr>
        </p:nvSpPr>
        <p:spPr/>
        <p:txBody>
          <a:bodyPr/>
          <a:lstStyle/>
          <a:p>
            <a:r>
              <a:rPr lang="en-US" dirty="0"/>
              <a:t>Pitt’s Plan</a:t>
            </a:r>
          </a:p>
        </p:txBody>
      </p:sp>
      <p:sp>
        <p:nvSpPr>
          <p:cNvPr id="4" name="Content Placeholder 3">
            <a:extLst>
              <a:ext uri="{FF2B5EF4-FFF2-40B4-BE49-F238E27FC236}">
                <a16:creationId xmlns:a16="http://schemas.microsoft.com/office/drawing/2014/main" id="{E3AC4216-0E30-49AA-AAA0-2E0B630B02EF}"/>
              </a:ext>
            </a:extLst>
          </p:cNvPr>
          <p:cNvSpPr>
            <a:spLocks noGrp="1"/>
          </p:cNvSpPr>
          <p:nvPr>
            <p:ph idx="10"/>
          </p:nvPr>
        </p:nvSpPr>
        <p:spPr/>
        <p:txBody>
          <a:bodyPr>
            <a:normAutofit/>
          </a:bodyPr>
          <a:lstStyle/>
          <a:p>
            <a:r>
              <a:rPr lang="en-US" dirty="0"/>
              <a:t>In 1757 </a:t>
            </a:r>
            <a:r>
              <a:rPr lang="en-US" b="1" dirty="0"/>
              <a:t>William Pitt </a:t>
            </a:r>
            <a:r>
              <a:rPr lang="en-US" dirty="0"/>
              <a:t>became leader of the British government.</a:t>
            </a:r>
          </a:p>
          <a:p>
            <a:r>
              <a:rPr lang="en-US" dirty="0"/>
              <a:t>Pitt let Prussia bear the brunt of the fighting in Europe.</a:t>
            </a:r>
          </a:p>
          <a:p>
            <a:r>
              <a:rPr lang="en-US" dirty="0"/>
              <a:t>Britain used its superb navy to isolate the French forces. </a:t>
            </a:r>
          </a:p>
          <a:p>
            <a:r>
              <a:rPr lang="en-US" dirty="0"/>
              <a:t>Pitt also replaced old, incompetent commanders with young, energetic officers.</a:t>
            </a:r>
          </a:p>
        </p:txBody>
      </p:sp>
      <p:pic>
        <p:nvPicPr>
          <p:cNvPr id="5" name="Picture Placeholder 3">
            <a:extLst>
              <a:ext uri="{FF2B5EF4-FFF2-40B4-BE49-F238E27FC236}">
                <a16:creationId xmlns:a16="http://schemas.microsoft.com/office/drawing/2014/main" id="{553B182E-0D35-4CF3-B0AC-27AFC28A9219}"/>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p:spPr>
      </p:pic>
      <p:sp>
        <p:nvSpPr>
          <p:cNvPr id="7" name="TextBox 6">
            <a:extLst>
              <a:ext uri="{FF2B5EF4-FFF2-40B4-BE49-F238E27FC236}">
                <a16:creationId xmlns:a16="http://schemas.microsoft.com/office/drawing/2014/main" id="{739471D0-CABC-425F-8A3D-D0039021BF2A}"/>
              </a:ext>
            </a:extLst>
          </p:cNvPr>
          <p:cNvSpPr txBox="1"/>
          <p:nvPr/>
        </p:nvSpPr>
        <p:spPr>
          <a:xfrm>
            <a:off x="0" y="5956801"/>
            <a:ext cx="201930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William Pitt</a:t>
            </a:r>
          </a:p>
        </p:txBody>
      </p:sp>
    </p:spTree>
    <p:extLst>
      <p:ext uri="{BB962C8B-B14F-4D97-AF65-F5344CB8AC3E}">
        <p14:creationId xmlns:p14="http://schemas.microsoft.com/office/powerpoint/2010/main" val="129221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DE08-BEA4-480D-8120-A5915DB0A8DC}"/>
              </a:ext>
            </a:extLst>
          </p:cNvPr>
          <p:cNvSpPr>
            <a:spLocks noGrp="1"/>
          </p:cNvSpPr>
          <p:nvPr>
            <p:ph type="title"/>
          </p:nvPr>
        </p:nvSpPr>
        <p:spPr/>
        <p:txBody>
          <a:bodyPr/>
          <a:lstStyle/>
          <a:p>
            <a:r>
              <a:rPr lang="en-US" dirty="0"/>
              <a:t>Turnaround</a:t>
            </a:r>
          </a:p>
        </p:txBody>
      </p:sp>
      <p:pic>
        <p:nvPicPr>
          <p:cNvPr id="6" name="Picture Placeholder 5" descr="A person posing for the camera&#10;&#10;Description automatically generated">
            <a:extLst>
              <a:ext uri="{FF2B5EF4-FFF2-40B4-BE49-F238E27FC236}">
                <a16:creationId xmlns:a16="http://schemas.microsoft.com/office/drawing/2014/main" id="{E4131257-6969-4E60-B802-9E9D2E76EDD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 y="1819072"/>
            <a:ext cx="4844374" cy="5038928"/>
          </a:xfrm>
        </p:spPr>
      </p:pic>
      <p:sp>
        <p:nvSpPr>
          <p:cNvPr id="4" name="Content Placeholder 3">
            <a:extLst>
              <a:ext uri="{FF2B5EF4-FFF2-40B4-BE49-F238E27FC236}">
                <a16:creationId xmlns:a16="http://schemas.microsoft.com/office/drawing/2014/main" id="{2659469C-EE67-4121-AE60-ACC54DDB4780}"/>
              </a:ext>
            </a:extLst>
          </p:cNvPr>
          <p:cNvSpPr>
            <a:spLocks noGrp="1"/>
          </p:cNvSpPr>
          <p:nvPr>
            <p:ph idx="10"/>
          </p:nvPr>
        </p:nvSpPr>
        <p:spPr/>
        <p:txBody>
          <a:bodyPr>
            <a:normAutofit/>
          </a:bodyPr>
          <a:lstStyle/>
          <a:p>
            <a:r>
              <a:rPr lang="en-US" dirty="0"/>
              <a:t>General </a:t>
            </a:r>
            <a:r>
              <a:rPr lang="en-US" b="1" dirty="0"/>
              <a:t>James Wolfe </a:t>
            </a:r>
            <a:r>
              <a:rPr lang="en-US" dirty="0"/>
              <a:t>had tremendous military talents. </a:t>
            </a:r>
          </a:p>
          <a:p>
            <a:r>
              <a:rPr lang="en-US" dirty="0"/>
              <a:t>Wolfe was told to attack the French-Canadian capital, Quebec.</a:t>
            </a:r>
          </a:p>
          <a:p>
            <a:r>
              <a:rPr lang="en-US" dirty="0"/>
              <a:t>English troops captured Fort Duquesne and renamed it Fort Pitt (modern Pittsburgh).</a:t>
            </a:r>
          </a:p>
        </p:txBody>
      </p:sp>
      <p:sp>
        <p:nvSpPr>
          <p:cNvPr id="8" name="TextBox 7">
            <a:extLst>
              <a:ext uri="{FF2B5EF4-FFF2-40B4-BE49-F238E27FC236}">
                <a16:creationId xmlns:a16="http://schemas.microsoft.com/office/drawing/2014/main" id="{72110E12-3A99-4EFE-A923-25FFA4D52B00}"/>
              </a:ext>
            </a:extLst>
          </p:cNvPr>
          <p:cNvSpPr txBox="1"/>
          <p:nvPr/>
        </p:nvSpPr>
        <p:spPr>
          <a:xfrm>
            <a:off x="-1" y="5956801"/>
            <a:ext cx="2219325"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James Wolfe</a:t>
            </a:r>
          </a:p>
        </p:txBody>
      </p:sp>
    </p:spTree>
    <p:extLst>
      <p:ext uri="{BB962C8B-B14F-4D97-AF65-F5344CB8AC3E}">
        <p14:creationId xmlns:p14="http://schemas.microsoft.com/office/powerpoint/2010/main" val="401899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2F650E-AF7B-49A0-9867-883DA199E125}"/>
              </a:ext>
            </a:extLst>
          </p:cNvPr>
          <p:cNvSpPr>
            <a:spLocks noGrp="1"/>
          </p:cNvSpPr>
          <p:nvPr>
            <p:ph type="title"/>
          </p:nvPr>
        </p:nvSpPr>
        <p:spPr/>
        <p:txBody>
          <a:bodyPr/>
          <a:lstStyle/>
          <a:p>
            <a:r>
              <a:rPr lang="en-US" dirty="0"/>
              <a:t>Battle of Quebec</a:t>
            </a:r>
          </a:p>
        </p:txBody>
      </p:sp>
      <p:sp>
        <p:nvSpPr>
          <p:cNvPr id="2" name="Content Placeholder 1">
            <a:extLst>
              <a:ext uri="{FF2B5EF4-FFF2-40B4-BE49-F238E27FC236}">
                <a16:creationId xmlns:a16="http://schemas.microsoft.com/office/drawing/2014/main" id="{99909CBB-0493-4C4D-80D8-98B7FA75F5EB}"/>
              </a:ext>
            </a:extLst>
          </p:cNvPr>
          <p:cNvSpPr>
            <a:spLocks noGrp="1"/>
          </p:cNvSpPr>
          <p:nvPr>
            <p:ph idx="10"/>
          </p:nvPr>
        </p:nvSpPr>
        <p:spPr/>
        <p:txBody>
          <a:bodyPr>
            <a:normAutofit/>
          </a:bodyPr>
          <a:lstStyle/>
          <a:p>
            <a:r>
              <a:rPr lang="en-US" dirty="0"/>
              <a:t>In 1759, the two greatest commanders of the war, Montcalm and Wolfe, fought the </a:t>
            </a:r>
            <a:r>
              <a:rPr lang="en-US" b="1" dirty="0"/>
              <a:t>Battle of Quebec</a:t>
            </a:r>
            <a:r>
              <a:rPr lang="en-US" dirty="0"/>
              <a:t>.</a:t>
            </a:r>
          </a:p>
          <a:p>
            <a:r>
              <a:rPr lang="en-US" dirty="0"/>
              <a:t>British soldiers scaled the cliffs and swarmed the Plains of Abraham.</a:t>
            </a:r>
          </a:p>
          <a:p>
            <a:r>
              <a:rPr lang="en-US" dirty="0"/>
              <a:t>In the brief but deadly battle, the British won a great victory. </a:t>
            </a:r>
          </a:p>
        </p:txBody>
      </p:sp>
      <p:pic>
        <p:nvPicPr>
          <p:cNvPr id="12" name="Picture Placeholder 11" descr="A picture containing text, book, zebra, group&#10;&#10;Description automatically generated">
            <a:extLst>
              <a:ext uri="{FF2B5EF4-FFF2-40B4-BE49-F238E27FC236}">
                <a16:creationId xmlns:a16="http://schemas.microsoft.com/office/drawing/2014/main" id="{790B408C-FB86-4D8F-9634-5CE67682E29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3961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9E321E-072A-4453-9DA5-35FC9C383A64}"/>
              </a:ext>
            </a:extLst>
          </p:cNvPr>
          <p:cNvSpPr txBox="1"/>
          <p:nvPr/>
        </p:nvSpPr>
        <p:spPr>
          <a:xfrm>
            <a:off x="620101" y="5279086"/>
            <a:ext cx="10953452" cy="769441"/>
          </a:xfrm>
          <a:prstGeom prst="rect">
            <a:avLst/>
          </a:prstGeom>
          <a:noFill/>
        </p:spPr>
        <p:txBody>
          <a:bodyPr wrap="square" rtlCol="0">
            <a:spAutoFit/>
          </a:bodyPr>
          <a:lstStyle/>
          <a:p>
            <a:pPr algn="ctr"/>
            <a:r>
              <a:rPr lang="en-US" sz="4400" b="0" cap="all" baseline="0" dirty="0">
                <a:ln>
                  <a:solidFill>
                    <a:schemeClr val="bg2"/>
                  </a:solidFill>
                </a:ln>
                <a:solidFill>
                  <a:srgbClr val="F7EDC9"/>
                </a:solidFill>
                <a:effectLst>
                  <a:outerShdw blurRad="38100" dist="38100" dir="2700000" algn="tl">
                    <a:srgbClr val="000000">
                      <a:alpha val="43137"/>
                    </a:srgbClr>
                  </a:outerShdw>
                </a:effectLst>
                <a:latin typeface="Tw Cen MT" panose="020B0602020104020603" pitchFamily="34" charset="0"/>
              </a:rPr>
              <a:t>Chapter 5: the rising storm</a:t>
            </a:r>
          </a:p>
        </p:txBody>
      </p:sp>
    </p:spTree>
    <p:extLst>
      <p:ext uri="{BB962C8B-B14F-4D97-AF65-F5344CB8AC3E}">
        <p14:creationId xmlns:p14="http://schemas.microsoft.com/office/powerpoint/2010/main" val="427669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8B3AE79A-6B95-44C3-B0A5-80E2F3E60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A49FE10-080D-48D7-80FF-9A64D270A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551" y="2054942"/>
            <a:ext cx="465744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EA91624-51E5-4590-83F5-6BA05A50BC26}"/>
              </a:ext>
            </a:extLst>
          </p:cNvPr>
          <p:cNvSpPr>
            <a:spLocks noGrp="1"/>
          </p:cNvSpPr>
          <p:nvPr>
            <p:ph type="title"/>
          </p:nvPr>
        </p:nvSpPr>
        <p:spPr>
          <a:xfrm>
            <a:off x="7724776" y="2194561"/>
            <a:ext cx="4295774" cy="1577340"/>
          </a:xfrm>
        </p:spPr>
        <p:txBody>
          <a:bodyPr vert="horz" lIns="91440" tIns="45720" rIns="91440" bIns="45720" rtlCol="0" anchor="ctr">
            <a:noAutofit/>
          </a:bodyPr>
          <a:lstStyle/>
          <a:p>
            <a:pPr algn="ctr">
              <a:lnSpc>
                <a:spcPct val="100000"/>
              </a:lnSpc>
            </a:pPr>
            <a:r>
              <a:rPr lang="en-US" sz="2400" dirty="0">
                <a:solidFill>
                  <a:schemeClr val="tx2"/>
                </a:solidFill>
              </a:rPr>
              <a:t>both Wolfe and Montcalm were severely</a:t>
            </a:r>
            <a:br>
              <a:rPr lang="en-US" sz="2400" dirty="0">
                <a:solidFill>
                  <a:schemeClr val="tx2"/>
                </a:solidFill>
              </a:rPr>
            </a:br>
            <a:r>
              <a:rPr lang="en-US" sz="2400" dirty="0">
                <a:solidFill>
                  <a:schemeClr val="tx2"/>
                </a:solidFill>
              </a:rPr>
              <a:t>wounded and died.</a:t>
            </a:r>
          </a:p>
        </p:txBody>
      </p:sp>
      <p:sp>
        <p:nvSpPr>
          <p:cNvPr id="14" name="Rectangle 13">
            <a:extLst>
              <a:ext uri="{FF2B5EF4-FFF2-40B4-BE49-F238E27FC236}">
                <a16:creationId xmlns:a16="http://schemas.microsoft.com/office/drawing/2014/main" id="{60A9E987-6859-4A62-922F-51B47D50D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0358"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2" name="Picture Placeholder 2">
            <a:extLst>
              <a:ext uri="{FF2B5EF4-FFF2-40B4-BE49-F238E27FC236}">
                <a16:creationId xmlns:a16="http://schemas.microsoft.com/office/drawing/2014/main" id="{6A65F3C7-06BF-4825-B36B-D790B96AE6F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4275" y="1282108"/>
            <a:ext cx="6266001" cy="4252338"/>
          </a:xfrm>
          <a:prstGeom prst="rect">
            <a:avLst/>
          </a:prstGeom>
        </p:spPr>
      </p:pic>
    </p:spTree>
    <p:extLst>
      <p:ext uri="{BB962C8B-B14F-4D97-AF65-F5344CB8AC3E}">
        <p14:creationId xmlns:p14="http://schemas.microsoft.com/office/powerpoint/2010/main" val="648692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357937-267D-406B-8B6B-0B692F8AE5CB}"/>
              </a:ext>
            </a:extLst>
          </p:cNvPr>
          <p:cNvSpPr>
            <a:spLocks noGrp="1"/>
          </p:cNvSpPr>
          <p:nvPr>
            <p:ph idx="1"/>
          </p:nvPr>
        </p:nvSpPr>
        <p:spPr/>
        <p:txBody>
          <a:bodyPr/>
          <a:lstStyle/>
          <a:p>
            <a:r>
              <a:rPr lang="en-US" dirty="0"/>
              <a:t>The </a:t>
            </a:r>
            <a:r>
              <a:rPr lang="en-US" b="1" dirty="0"/>
              <a:t>Treaty of Paris (1763) </a:t>
            </a:r>
            <a:r>
              <a:rPr lang="en-US" dirty="0"/>
              <a:t>drastically changed the geography of North America.</a:t>
            </a:r>
          </a:p>
          <a:p>
            <a:r>
              <a:rPr lang="en-US" dirty="0"/>
              <a:t>France surrendered all its Canadian and American lands.</a:t>
            </a:r>
          </a:p>
          <a:p>
            <a:r>
              <a:rPr lang="en-US" dirty="0"/>
              <a:t>Spain surrendered Florida to the British but obtained French lands west of the Mississippi.</a:t>
            </a:r>
          </a:p>
          <a:p>
            <a:pPr lvl="1"/>
            <a:endParaRPr lang="en-US" dirty="0"/>
          </a:p>
        </p:txBody>
      </p:sp>
      <p:sp>
        <p:nvSpPr>
          <p:cNvPr id="3" name="Title 2">
            <a:extLst>
              <a:ext uri="{FF2B5EF4-FFF2-40B4-BE49-F238E27FC236}">
                <a16:creationId xmlns:a16="http://schemas.microsoft.com/office/drawing/2014/main" id="{E84054F9-6918-4577-A0A4-15BBD470343F}"/>
              </a:ext>
            </a:extLst>
          </p:cNvPr>
          <p:cNvSpPr>
            <a:spLocks noGrp="1"/>
          </p:cNvSpPr>
          <p:nvPr>
            <p:ph type="title"/>
          </p:nvPr>
        </p:nvSpPr>
        <p:spPr/>
        <p:txBody>
          <a:bodyPr/>
          <a:lstStyle/>
          <a:p>
            <a:r>
              <a:rPr lang="en-US" dirty="0"/>
              <a:t>The Treaty of Paris</a:t>
            </a:r>
          </a:p>
        </p:txBody>
      </p:sp>
    </p:spTree>
    <p:extLst>
      <p:ext uri="{BB962C8B-B14F-4D97-AF65-F5344CB8AC3E}">
        <p14:creationId xmlns:p14="http://schemas.microsoft.com/office/powerpoint/2010/main" val="284509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735479EB-03DD-47D3-A162-4B2141AA0663}"/>
              </a:ext>
            </a:extLst>
          </p:cNvPr>
          <p:cNvSpPr txBox="1"/>
          <p:nvPr/>
        </p:nvSpPr>
        <p:spPr>
          <a:xfrm rot="16200000">
            <a:off x="7701117" y="5896223"/>
            <a:ext cx="10791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Map Resources</a:t>
            </a:r>
          </a:p>
        </p:txBody>
      </p:sp>
      <p:pic>
        <p:nvPicPr>
          <p:cNvPr id="4" name="Picture 3" descr="Map&#10;&#10;Description automatically generated">
            <a:extLst>
              <a:ext uri="{FF2B5EF4-FFF2-40B4-BE49-F238E27FC236}">
                <a16:creationId xmlns:a16="http://schemas.microsoft.com/office/drawing/2014/main" id="{57F88716-6C3A-46FC-84C9-50D08D6CCA4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146331" y="299096"/>
            <a:ext cx="3899339" cy="6259809"/>
          </a:xfrm>
          <a:prstGeom prst="rect">
            <a:avLst/>
          </a:prstGeom>
          <a:ln w="19050">
            <a:solidFill>
              <a:srgbClr val="0054A6"/>
            </a:solidFill>
          </a:ln>
        </p:spPr>
      </p:pic>
    </p:spTree>
    <p:extLst>
      <p:ext uri="{BB962C8B-B14F-4D97-AF65-F5344CB8AC3E}">
        <p14:creationId xmlns:p14="http://schemas.microsoft.com/office/powerpoint/2010/main" val="75474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735479EB-03DD-47D3-A162-4B2141AA0663}"/>
              </a:ext>
            </a:extLst>
          </p:cNvPr>
          <p:cNvSpPr txBox="1"/>
          <p:nvPr/>
        </p:nvSpPr>
        <p:spPr>
          <a:xfrm rot="16200000">
            <a:off x="10771604" y="5849812"/>
            <a:ext cx="1079142"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Map Resources</a:t>
            </a:r>
          </a:p>
        </p:txBody>
      </p:sp>
      <p:pic>
        <p:nvPicPr>
          <p:cNvPr id="4" name="Picture 3">
            <a:extLst>
              <a:ext uri="{FF2B5EF4-FFF2-40B4-BE49-F238E27FC236}">
                <a16:creationId xmlns:a16="http://schemas.microsoft.com/office/drawing/2014/main" id="{57F88716-6C3A-46FC-84C9-50D08D6CCA4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a:xfrm>
            <a:off x="1014569" y="434228"/>
            <a:ext cx="10162862" cy="5989545"/>
          </a:xfrm>
          <a:prstGeom prst="rect">
            <a:avLst/>
          </a:prstGeom>
          <a:ln w="19050">
            <a:noFill/>
          </a:ln>
        </p:spPr>
      </p:pic>
    </p:spTree>
    <p:extLst>
      <p:ext uri="{BB962C8B-B14F-4D97-AF65-F5344CB8AC3E}">
        <p14:creationId xmlns:p14="http://schemas.microsoft.com/office/powerpoint/2010/main" val="414726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BBCE4-6BFE-446E-ACF4-22400917CD42}"/>
              </a:ext>
            </a:extLst>
          </p:cNvPr>
          <p:cNvSpPr>
            <a:spLocks noGrp="1"/>
          </p:cNvSpPr>
          <p:nvPr>
            <p:ph type="title"/>
          </p:nvPr>
        </p:nvSpPr>
        <p:spPr/>
        <p:txBody>
          <a:bodyPr/>
          <a:lstStyle/>
          <a:p>
            <a:r>
              <a:rPr lang="en-US" dirty="0"/>
              <a:t>The Treaty of Paris</a:t>
            </a:r>
          </a:p>
        </p:txBody>
      </p:sp>
      <p:sp>
        <p:nvSpPr>
          <p:cNvPr id="4" name="Content Placeholder 3">
            <a:extLst>
              <a:ext uri="{FF2B5EF4-FFF2-40B4-BE49-F238E27FC236}">
                <a16:creationId xmlns:a16="http://schemas.microsoft.com/office/drawing/2014/main" id="{003E40A9-2D83-477E-8D56-281FBDBEF390}"/>
              </a:ext>
            </a:extLst>
          </p:cNvPr>
          <p:cNvSpPr>
            <a:spLocks noGrp="1"/>
          </p:cNvSpPr>
          <p:nvPr>
            <p:ph idx="10"/>
          </p:nvPr>
        </p:nvSpPr>
        <p:spPr/>
        <p:txBody>
          <a:bodyPr>
            <a:normAutofit/>
          </a:bodyPr>
          <a:lstStyle/>
          <a:p>
            <a:r>
              <a:rPr lang="en-US" dirty="0"/>
              <a:t>The British had borrowed heavily to fight, and now the debts needed to be repaid.</a:t>
            </a:r>
          </a:p>
          <a:p>
            <a:r>
              <a:rPr lang="en-US" dirty="0"/>
              <a:t>When </a:t>
            </a:r>
            <a:r>
              <a:rPr lang="en-US" b="1" dirty="0"/>
              <a:t>George III </a:t>
            </a:r>
            <a:r>
              <a:rPr lang="en-US" dirty="0"/>
              <a:t>came to the throne in 1760, the British government announced its intention to carefully analyze the financial and political affairs of the colonies.</a:t>
            </a:r>
          </a:p>
          <a:p>
            <a:r>
              <a:rPr lang="en-US" dirty="0"/>
              <a:t>The colonies resented the interference.</a:t>
            </a:r>
          </a:p>
        </p:txBody>
      </p:sp>
      <p:pic>
        <p:nvPicPr>
          <p:cNvPr id="5" name="Picture Placeholder 3">
            <a:extLst>
              <a:ext uri="{FF2B5EF4-FFF2-40B4-BE49-F238E27FC236}">
                <a16:creationId xmlns:a16="http://schemas.microsoft.com/office/drawing/2014/main" id="{15C66A38-7FA1-4AEF-8A7B-E742C0A8C40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p:spPr>
      </p:pic>
      <p:sp>
        <p:nvSpPr>
          <p:cNvPr id="7" name="TextBox 6">
            <a:extLst>
              <a:ext uri="{FF2B5EF4-FFF2-40B4-BE49-F238E27FC236}">
                <a16:creationId xmlns:a16="http://schemas.microsoft.com/office/drawing/2014/main" id="{F338A8FC-5C94-4484-9121-9426B30D87F2}"/>
              </a:ext>
            </a:extLst>
          </p:cNvPr>
          <p:cNvSpPr txBox="1"/>
          <p:nvPr/>
        </p:nvSpPr>
        <p:spPr>
          <a:xfrm>
            <a:off x="0" y="5956801"/>
            <a:ext cx="1818168"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George III</a:t>
            </a:r>
          </a:p>
        </p:txBody>
      </p:sp>
    </p:spTree>
    <p:extLst>
      <p:ext uri="{BB962C8B-B14F-4D97-AF65-F5344CB8AC3E}">
        <p14:creationId xmlns:p14="http://schemas.microsoft.com/office/powerpoint/2010/main" val="7818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33D0-AAB7-43AB-8A64-758A2D6524ED}"/>
              </a:ext>
            </a:extLst>
          </p:cNvPr>
          <p:cNvSpPr>
            <a:spLocks noGrp="1"/>
          </p:cNvSpPr>
          <p:nvPr>
            <p:ph type="title"/>
          </p:nvPr>
        </p:nvSpPr>
        <p:spPr/>
        <p:txBody>
          <a:bodyPr/>
          <a:lstStyle/>
          <a:p>
            <a:r>
              <a:rPr lang="en-US" dirty="0"/>
              <a:t>Pontiac’s War (Pontiac’s Rebellion)</a:t>
            </a:r>
          </a:p>
        </p:txBody>
      </p:sp>
      <p:sp>
        <p:nvSpPr>
          <p:cNvPr id="4" name="Content Placeholder 3">
            <a:extLst>
              <a:ext uri="{FF2B5EF4-FFF2-40B4-BE49-F238E27FC236}">
                <a16:creationId xmlns:a16="http://schemas.microsoft.com/office/drawing/2014/main" id="{C52F03BE-6460-4C92-B927-98B1697BB57E}"/>
              </a:ext>
            </a:extLst>
          </p:cNvPr>
          <p:cNvSpPr>
            <a:spLocks noGrp="1"/>
          </p:cNvSpPr>
          <p:nvPr>
            <p:ph idx="10"/>
          </p:nvPr>
        </p:nvSpPr>
        <p:spPr/>
        <p:txBody>
          <a:bodyPr/>
          <a:lstStyle/>
          <a:p>
            <a:r>
              <a:rPr lang="en-US" dirty="0"/>
              <a:t>An Ottawa Indian chief named </a:t>
            </a:r>
            <a:r>
              <a:rPr lang="en-US" b="1" dirty="0"/>
              <a:t>Pontiac</a:t>
            </a:r>
            <a:r>
              <a:rPr lang="en-US" dirty="0"/>
              <a:t> formed an alliance with other Indian tribes. </a:t>
            </a:r>
          </a:p>
          <a:p>
            <a:r>
              <a:rPr lang="en-US" dirty="0"/>
              <a:t>Pontiac and his forces waged a devastating war against British soldiers and settlers.</a:t>
            </a:r>
          </a:p>
          <a:p>
            <a:r>
              <a:rPr lang="en-US" dirty="0"/>
              <a:t>Pontiac was unable to hold his alliance together, and he eventually made peace with the British.</a:t>
            </a:r>
          </a:p>
        </p:txBody>
      </p:sp>
      <p:pic>
        <p:nvPicPr>
          <p:cNvPr id="5" name="Picture Placeholder 4">
            <a:extLst>
              <a:ext uri="{FF2B5EF4-FFF2-40B4-BE49-F238E27FC236}">
                <a16:creationId xmlns:a16="http://schemas.microsoft.com/office/drawing/2014/main" id="{0950374D-0A3A-4737-A5E0-1053019568A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89" b="-1"/>
          <a:stretch/>
        </p:blipFill>
        <p:spPr>
          <a:xfrm>
            <a:off x="0" y="1819275"/>
            <a:ext cx="4845050" cy="5038725"/>
          </a:xfrm>
          <a:prstGeom prst="rect">
            <a:avLst/>
          </a:prstGeom>
        </p:spPr>
      </p:pic>
      <p:sp>
        <p:nvSpPr>
          <p:cNvPr id="7" name="TextBox 6">
            <a:extLst>
              <a:ext uri="{FF2B5EF4-FFF2-40B4-BE49-F238E27FC236}">
                <a16:creationId xmlns:a16="http://schemas.microsoft.com/office/drawing/2014/main" id="{120FEF9A-CC60-47A5-A956-181E067B8395}"/>
              </a:ext>
            </a:extLst>
          </p:cNvPr>
          <p:cNvSpPr txBox="1"/>
          <p:nvPr/>
        </p:nvSpPr>
        <p:spPr>
          <a:xfrm>
            <a:off x="0" y="5956801"/>
            <a:ext cx="1488558"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Pontiac</a:t>
            </a:r>
          </a:p>
        </p:txBody>
      </p:sp>
    </p:spTree>
    <p:extLst>
      <p:ext uri="{BB962C8B-B14F-4D97-AF65-F5344CB8AC3E}">
        <p14:creationId xmlns:p14="http://schemas.microsoft.com/office/powerpoint/2010/main" val="352185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What was the French and Indian War called in Europe?</a:t>
            </a:r>
          </a:p>
          <a:p>
            <a:pPr marL="339725" indent="0">
              <a:buClr>
                <a:schemeClr val="tx2"/>
              </a:buClr>
              <a:buNone/>
            </a:pPr>
            <a:r>
              <a:rPr lang="en-US" sz="2400" dirty="0">
                <a:solidFill>
                  <a:schemeClr val="tx1">
                    <a:lumMod val="65000"/>
                    <a:lumOff val="35000"/>
                  </a:schemeClr>
                </a:solidFill>
              </a:rPr>
              <a:t>Seven Years’ War (p. 78)</a:t>
            </a:r>
          </a:p>
          <a:p>
            <a:pPr marL="339725" indent="0">
              <a:buClr>
                <a:schemeClr val="tx2"/>
              </a:buClr>
              <a:buNone/>
            </a:pPr>
            <a:endParaRPr lang="en-US" sz="1200" dirty="0">
              <a:solidFill>
                <a:schemeClr val="tx1">
                  <a:lumMod val="65000"/>
                  <a:lumOff val="35000"/>
                </a:schemeClr>
              </a:solidFill>
            </a:endParaRPr>
          </a:p>
          <a:p>
            <a:pPr>
              <a:buClr>
                <a:schemeClr val="tx2"/>
              </a:buClr>
            </a:pPr>
            <a:r>
              <a:rPr lang="en-US" sz="2400" dirty="0">
                <a:solidFill>
                  <a:schemeClr val="tx2"/>
                </a:solidFill>
              </a:rPr>
              <a:t>What was the chief British disadvantage in the French and Indian War?</a:t>
            </a:r>
          </a:p>
          <a:p>
            <a:pPr marL="339725" indent="0">
              <a:buClr>
                <a:schemeClr val="tx2"/>
              </a:buClr>
              <a:buNone/>
            </a:pPr>
            <a:r>
              <a:rPr lang="en-US" sz="2400" dirty="0">
                <a:solidFill>
                  <a:schemeClr val="tx1">
                    <a:lumMod val="65000"/>
                    <a:lumOff val="35000"/>
                  </a:schemeClr>
                </a:solidFill>
              </a:rPr>
              <a:t>the lack of unity in the colonies (p. 79)</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13029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Why was General Edward Braddock defeated so decisively at Fort Duquesne?</a:t>
            </a:r>
          </a:p>
          <a:p>
            <a:pPr marL="339725" indent="0">
              <a:buClr>
                <a:schemeClr val="tx2"/>
              </a:buClr>
              <a:buNone/>
            </a:pPr>
            <a:r>
              <a:rPr lang="en-US" sz="2400" dirty="0">
                <a:solidFill>
                  <a:schemeClr val="tx1">
                    <a:lumMod val="65000"/>
                    <a:lumOff val="35000"/>
                  </a:schemeClr>
                </a:solidFill>
              </a:rPr>
              <a:t>He tried to have his men fight in the open, ordered fashion of European warfare while the French and the Indians attacked guerrilla-style from the shelter of the woods. (pp. 79–80)</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751752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What was William Pitt’s three-part plan to win the French and Indian War?</a:t>
            </a:r>
          </a:p>
          <a:p>
            <a:pPr marL="339725" indent="0">
              <a:buClr>
                <a:schemeClr val="tx2"/>
              </a:buClr>
              <a:buNone/>
            </a:pPr>
            <a:r>
              <a:rPr lang="en-US" sz="2400" dirty="0">
                <a:solidFill>
                  <a:schemeClr val="tx1">
                    <a:lumMod val="65000"/>
                    <a:lumOff val="35000"/>
                  </a:schemeClr>
                </a:solidFill>
              </a:rPr>
              <a:t>(1) let Prussia bear the brunt of the fighting in Europe, (2) use the British navy to isolate the French forces in America and India, and (3) replace older, incompetent commanders with young, energetic officers (p. 80)</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842489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Who were the two greatest military commanders of the French and Indian War?</a:t>
            </a:r>
          </a:p>
          <a:p>
            <a:pPr marL="339725" indent="0">
              <a:buClr>
                <a:schemeClr val="tx2"/>
              </a:buClr>
              <a:buNone/>
            </a:pPr>
            <a:r>
              <a:rPr lang="en-US" sz="2400" dirty="0">
                <a:solidFill>
                  <a:schemeClr val="tx1">
                    <a:lumMod val="65000"/>
                    <a:lumOff val="35000"/>
                  </a:schemeClr>
                </a:solidFill>
              </a:rPr>
              <a:t>the Marquis de Montcalm (France) and General James Wolfe (Great Britain) (p. 80)</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597618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8" name="Rectangle 27">
            <a:extLst>
              <a:ext uri="{FF2B5EF4-FFF2-40B4-BE49-F238E27FC236}">
                <a16:creationId xmlns:a16="http://schemas.microsoft.com/office/drawing/2014/main" id="{36B93B81-5ED7-4387-828F-605FD3B1B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B93C52-5401-44FC-BB56-44552AD0AF12}"/>
              </a:ext>
            </a:extLst>
          </p:cNvPr>
          <p:cNvSpPr>
            <a:spLocks noGrp="1"/>
          </p:cNvSpPr>
          <p:nvPr>
            <p:ph type="title"/>
          </p:nvPr>
        </p:nvSpPr>
        <p:spPr>
          <a:xfrm>
            <a:off x="886659" y="643467"/>
            <a:ext cx="10343532" cy="1149468"/>
          </a:xfrm>
        </p:spPr>
        <p:txBody>
          <a:bodyPr vert="horz" lIns="91440" tIns="45720" rIns="91440" bIns="45720" rtlCol="0" anchor="ctr">
            <a:normAutofit/>
          </a:bodyPr>
          <a:lstStyle/>
          <a:p>
            <a:r>
              <a:rPr lang="en-US" sz="4800" dirty="0">
                <a:solidFill>
                  <a:schemeClr val="tx1"/>
                </a:solidFill>
              </a:rPr>
              <a:t>Big Ideas</a:t>
            </a:r>
          </a:p>
        </p:txBody>
      </p:sp>
      <p:sp>
        <p:nvSpPr>
          <p:cNvPr id="3" name="Content Placeholder 2">
            <a:extLst>
              <a:ext uri="{FF2B5EF4-FFF2-40B4-BE49-F238E27FC236}">
                <a16:creationId xmlns:a16="http://schemas.microsoft.com/office/drawing/2014/main" id="{64424419-454F-476E-881E-68E454DE169C}"/>
              </a:ext>
            </a:extLst>
          </p:cNvPr>
          <p:cNvSpPr>
            <a:spLocks noGrp="1"/>
          </p:cNvSpPr>
          <p:nvPr>
            <p:ph idx="1"/>
          </p:nvPr>
        </p:nvSpPr>
        <p:spPr>
          <a:xfrm>
            <a:off x="886659" y="1925619"/>
            <a:ext cx="10245629" cy="4206240"/>
          </a:xfrm>
        </p:spPr>
        <p:txBody>
          <a:bodyPr vert="horz" lIns="91440" tIns="45720" rIns="91440" bIns="45720" rtlCol="0" anchor="t">
            <a:normAutofit/>
          </a:bodyPr>
          <a:lstStyle/>
          <a:p>
            <a:pPr marL="788670" indent="-457200">
              <a:buFont typeface="+mj-lt"/>
              <a:buAutoNum type="arabicPeriod"/>
            </a:pPr>
            <a:r>
              <a:rPr lang="en-US" dirty="0"/>
              <a:t>What was the significance of the early conflicts that arose between the British and the French?</a:t>
            </a:r>
          </a:p>
          <a:p>
            <a:pPr marL="788670" indent="-457200">
              <a:buFont typeface="+mj-lt"/>
              <a:buAutoNum type="arabicPeriod"/>
            </a:pPr>
            <a:r>
              <a:rPr lang="en-US" dirty="0"/>
              <a:t>What were the consequences of a British victory in the French and Indian War?</a:t>
            </a:r>
          </a:p>
          <a:p>
            <a:pPr marL="788670" indent="-457200">
              <a:buFont typeface="+mj-lt"/>
              <a:buAutoNum type="arabicPeriod"/>
            </a:pPr>
            <a:r>
              <a:rPr lang="en-US" dirty="0"/>
              <a:t>What events resulted in a movement toward American independence from Britain?</a:t>
            </a:r>
          </a:p>
        </p:txBody>
      </p:sp>
      <p:sp>
        <p:nvSpPr>
          <p:cNvPr id="30" name="Rectangle 29">
            <a:extLst>
              <a:ext uri="{FF2B5EF4-FFF2-40B4-BE49-F238E27FC236}">
                <a16:creationId xmlns:a16="http://schemas.microsoft.com/office/drawing/2014/main" id="{61951AA0-DD9C-4514-A46F-ABF18C50E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674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How did the Treaty of Paris change North America?</a:t>
            </a:r>
          </a:p>
          <a:p>
            <a:pPr marL="339725" indent="0">
              <a:buClr>
                <a:schemeClr val="tx2"/>
              </a:buClr>
              <a:buNone/>
            </a:pPr>
            <a:r>
              <a:rPr lang="en-US" sz="2400" dirty="0">
                <a:solidFill>
                  <a:schemeClr val="tx1">
                    <a:lumMod val="65000"/>
                    <a:lumOff val="35000"/>
                  </a:schemeClr>
                </a:solidFill>
              </a:rPr>
              <a:t>France had to surrender its land in Canada and all claims to the Mississippi and Ohio River valleys to Britain. The British also acquired Florida from Spain, a French ally. Spain gained the French lands west of the Mississippi River, including the city of New Orleans. (p. 81)</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83045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List and assess the French advantages during the French and Indian War.</a:t>
            </a:r>
          </a:p>
          <a:p>
            <a:pPr marL="339725" indent="0">
              <a:buClr>
                <a:schemeClr val="tx2"/>
              </a:buClr>
              <a:buNone/>
            </a:pPr>
            <a:r>
              <a:rPr lang="en-US" sz="2400" dirty="0">
                <a:solidFill>
                  <a:schemeClr val="tx1">
                    <a:lumMod val="65000"/>
                    <a:lumOff val="35000"/>
                  </a:schemeClr>
                </a:solidFill>
              </a:rPr>
              <a:t>In the early stages of the war, the French enjoyed a friendlier relationship with their Indian allies than the British had with their Iroquois allies. The French also had an important advantage in that they understood the Indians and Indian warfare better than the British army did. The French borrowed methods of forest fighting from the Indians and practiced guerrilla warfare against the British, whereas the British originally tried to fight in the open, ordered style used in Europe.</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07918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List and assess the British advantages during the French and Indian War.</a:t>
            </a:r>
          </a:p>
          <a:p>
            <a:pPr marL="339725" indent="0">
              <a:buClr>
                <a:schemeClr val="tx2"/>
              </a:buClr>
              <a:buNone/>
            </a:pPr>
            <a:r>
              <a:rPr lang="en-US" sz="2400" dirty="0">
                <a:solidFill>
                  <a:schemeClr val="tx1">
                    <a:lumMod val="65000"/>
                    <a:lumOff val="35000"/>
                  </a:schemeClr>
                </a:solidFill>
              </a:rPr>
              <a:t>British colonists outnumbered French colonists by more than twenty to one. British colonists also had invested much in the New World. They had roots in America—land, businesses, and families. Above all, the British navy could control the waterways and thereby stop the arrival of French reinforcements and supplies.</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240859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052C-2B8B-4E09-BAA3-2737020397D0}"/>
              </a:ext>
            </a:extLst>
          </p:cNvPr>
          <p:cNvSpPr>
            <a:spLocks noGrp="1"/>
          </p:cNvSpPr>
          <p:nvPr>
            <p:ph type="title"/>
          </p:nvPr>
        </p:nvSpPr>
        <p:spPr/>
        <p:txBody>
          <a:bodyPr/>
          <a:lstStyle/>
          <a:p>
            <a:r>
              <a:rPr lang="en-US" sz="5400" dirty="0"/>
              <a:t>The growing rift</a:t>
            </a:r>
          </a:p>
        </p:txBody>
      </p:sp>
      <p:sp>
        <p:nvSpPr>
          <p:cNvPr id="3" name="Text Placeholder 2">
            <a:extLst>
              <a:ext uri="{FF2B5EF4-FFF2-40B4-BE49-F238E27FC236}">
                <a16:creationId xmlns:a16="http://schemas.microsoft.com/office/drawing/2014/main" id="{6ECEB499-2680-4B68-B9A4-B1ACBD7BE3C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6772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Describe the events that led many American colonists to become alienated from Britain.</a:t>
            </a:r>
          </a:p>
          <a:p>
            <a:pPr marL="514350" indent="-514350">
              <a:buClr>
                <a:schemeClr val="tx2"/>
              </a:buClr>
              <a:buFont typeface="+mj-lt"/>
              <a:buAutoNum type="arabicPeriod"/>
            </a:pPr>
            <a:r>
              <a:rPr lang="en-US" dirty="0">
                <a:solidFill>
                  <a:schemeClr val="tx2"/>
                </a:solidFill>
              </a:rPr>
              <a:t>Compare and contrast British and American views of Parliament’s actions.</a:t>
            </a:r>
          </a:p>
          <a:p>
            <a:pPr marL="514350" indent="-514350">
              <a:buClr>
                <a:schemeClr val="tx2"/>
              </a:buClr>
              <a:buFont typeface="+mj-lt"/>
              <a:buAutoNum type="arabicPeriod"/>
            </a:pPr>
            <a:r>
              <a:rPr lang="en-US" dirty="0">
                <a:solidFill>
                  <a:schemeClr val="tx2"/>
                </a:solidFill>
              </a:rPr>
              <a:t>Evaluate the colonists’ protests against British restrictions and their response to the Boston Massacre.</a:t>
            </a:r>
          </a:p>
        </p:txBody>
      </p:sp>
    </p:spTree>
    <p:extLst>
      <p:ext uri="{BB962C8B-B14F-4D97-AF65-F5344CB8AC3E}">
        <p14:creationId xmlns:p14="http://schemas.microsoft.com/office/powerpoint/2010/main" val="38207625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AA9936-53C4-41AB-9FA9-E800ADBA0447}"/>
              </a:ext>
            </a:extLst>
          </p:cNvPr>
          <p:cNvSpPr>
            <a:spLocks noGrp="1"/>
          </p:cNvSpPr>
          <p:nvPr>
            <p:ph idx="1"/>
          </p:nvPr>
        </p:nvSpPr>
        <p:spPr>
          <a:xfrm>
            <a:off x="619124" y="2011680"/>
            <a:ext cx="10956789" cy="4497762"/>
          </a:xfrm>
        </p:spPr>
        <p:txBody>
          <a:bodyPr>
            <a:normAutofit/>
          </a:bodyPr>
          <a:lstStyle/>
          <a:p>
            <a:r>
              <a:rPr lang="en-US" dirty="0"/>
              <a:t>Geography was an important factor in breaking the ties with the Old World.</a:t>
            </a:r>
          </a:p>
          <a:p>
            <a:r>
              <a:rPr lang="en-US" dirty="0"/>
              <a:t>Private ownership of property was significant.</a:t>
            </a:r>
          </a:p>
          <a:p>
            <a:r>
              <a:rPr lang="en-US" dirty="0"/>
              <a:t>The colonists had diverse heritages.</a:t>
            </a:r>
          </a:p>
          <a:p>
            <a:r>
              <a:rPr lang="en-US" dirty="0"/>
              <a:t>The Great Awakening provided religious and cultural unity.</a:t>
            </a:r>
          </a:p>
          <a:p>
            <a:r>
              <a:rPr lang="en-US" dirty="0"/>
              <a:t>Another crucial force in the development of American nationalism was the strength of colonial self-government.</a:t>
            </a:r>
          </a:p>
          <a:p>
            <a:pPr lvl="1"/>
            <a:r>
              <a:rPr lang="en-US" dirty="0"/>
              <a:t>These assemblies held the all-important </a:t>
            </a:r>
            <a:r>
              <a:rPr lang="en-US" b="1" dirty="0"/>
              <a:t>power of the purse</a:t>
            </a:r>
            <a:r>
              <a:rPr lang="en-US" dirty="0"/>
              <a:t>.</a:t>
            </a:r>
          </a:p>
        </p:txBody>
      </p:sp>
      <p:sp>
        <p:nvSpPr>
          <p:cNvPr id="3" name="Title 2">
            <a:extLst>
              <a:ext uri="{FF2B5EF4-FFF2-40B4-BE49-F238E27FC236}">
                <a16:creationId xmlns:a16="http://schemas.microsoft.com/office/drawing/2014/main" id="{D9309D22-D56D-4316-98FA-CB3150FF166A}"/>
              </a:ext>
            </a:extLst>
          </p:cNvPr>
          <p:cNvSpPr>
            <a:spLocks noGrp="1"/>
          </p:cNvSpPr>
          <p:nvPr>
            <p:ph type="title"/>
          </p:nvPr>
        </p:nvSpPr>
        <p:spPr/>
        <p:txBody>
          <a:bodyPr/>
          <a:lstStyle/>
          <a:p>
            <a:r>
              <a:rPr lang="en-US" dirty="0"/>
              <a:t>A Sense of Nation</a:t>
            </a:r>
          </a:p>
        </p:txBody>
      </p:sp>
    </p:spTree>
    <p:extLst>
      <p:ext uri="{BB962C8B-B14F-4D97-AF65-F5344CB8AC3E}">
        <p14:creationId xmlns:p14="http://schemas.microsoft.com/office/powerpoint/2010/main" val="414981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AA9936-53C4-41AB-9FA9-E800ADBA0447}"/>
              </a:ext>
            </a:extLst>
          </p:cNvPr>
          <p:cNvSpPr>
            <a:spLocks noGrp="1"/>
          </p:cNvSpPr>
          <p:nvPr>
            <p:ph idx="1"/>
          </p:nvPr>
        </p:nvSpPr>
        <p:spPr>
          <a:xfrm>
            <a:off x="619125" y="2011680"/>
            <a:ext cx="10956790" cy="4497762"/>
          </a:xfrm>
        </p:spPr>
        <p:txBody>
          <a:bodyPr>
            <a:normAutofit/>
          </a:bodyPr>
          <a:lstStyle/>
          <a:p>
            <a:r>
              <a:rPr lang="en-US" dirty="0"/>
              <a:t>The many forces would be magnified by a sense of confidence and optimism.</a:t>
            </a:r>
          </a:p>
        </p:txBody>
      </p:sp>
      <p:sp>
        <p:nvSpPr>
          <p:cNvPr id="3" name="Title 2">
            <a:extLst>
              <a:ext uri="{FF2B5EF4-FFF2-40B4-BE49-F238E27FC236}">
                <a16:creationId xmlns:a16="http://schemas.microsoft.com/office/drawing/2014/main" id="{D9309D22-D56D-4316-98FA-CB3150FF166A}"/>
              </a:ext>
            </a:extLst>
          </p:cNvPr>
          <p:cNvSpPr>
            <a:spLocks noGrp="1"/>
          </p:cNvSpPr>
          <p:nvPr>
            <p:ph type="title"/>
          </p:nvPr>
        </p:nvSpPr>
        <p:spPr/>
        <p:txBody>
          <a:bodyPr/>
          <a:lstStyle/>
          <a:p>
            <a:r>
              <a:rPr lang="en-US" dirty="0"/>
              <a:t>A Sense of Nation</a:t>
            </a:r>
          </a:p>
        </p:txBody>
      </p:sp>
    </p:spTree>
    <p:extLst>
      <p:ext uri="{BB962C8B-B14F-4D97-AF65-F5344CB8AC3E}">
        <p14:creationId xmlns:p14="http://schemas.microsoft.com/office/powerpoint/2010/main" val="373871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92143-66FB-463F-B768-42F96888EE13}"/>
              </a:ext>
            </a:extLst>
          </p:cNvPr>
          <p:cNvSpPr>
            <a:spLocks noGrp="1"/>
          </p:cNvSpPr>
          <p:nvPr>
            <p:ph idx="1"/>
          </p:nvPr>
        </p:nvSpPr>
        <p:spPr>
          <a:xfrm>
            <a:off x="619125" y="2011680"/>
            <a:ext cx="10956790" cy="4497762"/>
          </a:xfrm>
        </p:spPr>
        <p:txBody>
          <a:bodyPr/>
          <a:lstStyle/>
          <a:p>
            <a:r>
              <a:rPr lang="en-US" dirty="0"/>
              <a:t>Britain wanted greater control over the colonies.</a:t>
            </a:r>
          </a:p>
          <a:p>
            <a:r>
              <a:rPr lang="en-US" dirty="0"/>
              <a:t>In one parliamentary act after another during the 1760s and 1770s, the British pursued a policy of coercion instead of cooperation.</a:t>
            </a:r>
          </a:p>
        </p:txBody>
      </p:sp>
      <p:sp>
        <p:nvSpPr>
          <p:cNvPr id="3" name="Title 2">
            <a:extLst>
              <a:ext uri="{FF2B5EF4-FFF2-40B4-BE49-F238E27FC236}">
                <a16:creationId xmlns:a16="http://schemas.microsoft.com/office/drawing/2014/main" id="{DC05EFE7-5371-4EAE-86D9-B4A6B3CADCC0}"/>
              </a:ext>
            </a:extLst>
          </p:cNvPr>
          <p:cNvSpPr>
            <a:spLocks noGrp="1"/>
          </p:cNvSpPr>
          <p:nvPr>
            <p:ph type="title"/>
          </p:nvPr>
        </p:nvSpPr>
        <p:spPr/>
        <p:txBody>
          <a:bodyPr/>
          <a:lstStyle/>
          <a:p>
            <a:r>
              <a:rPr lang="en-US" dirty="0"/>
              <a:t>Taxes and Tensions</a:t>
            </a:r>
          </a:p>
        </p:txBody>
      </p:sp>
    </p:spTree>
    <p:extLst>
      <p:ext uri="{BB962C8B-B14F-4D97-AF65-F5344CB8AC3E}">
        <p14:creationId xmlns:p14="http://schemas.microsoft.com/office/powerpoint/2010/main" val="111150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1F1B6-6F3F-4E01-BBE8-993F7B396A69}"/>
              </a:ext>
            </a:extLst>
          </p:cNvPr>
          <p:cNvSpPr>
            <a:spLocks noGrp="1"/>
          </p:cNvSpPr>
          <p:nvPr>
            <p:ph type="title"/>
          </p:nvPr>
        </p:nvSpPr>
        <p:spPr/>
        <p:txBody>
          <a:bodyPr/>
          <a:lstStyle/>
          <a:p>
            <a:r>
              <a:rPr lang="en-US" dirty="0"/>
              <a:t>The Proclamation Line (1763)</a:t>
            </a:r>
          </a:p>
        </p:txBody>
      </p:sp>
      <p:pic>
        <p:nvPicPr>
          <p:cNvPr id="6" name="Picture Placeholder 5" descr="A large mountain in the background&#10;&#10;Description automatically generated">
            <a:extLst>
              <a:ext uri="{FF2B5EF4-FFF2-40B4-BE49-F238E27FC236}">
                <a16:creationId xmlns:a16="http://schemas.microsoft.com/office/drawing/2014/main" id="{987C930B-8972-4C33-9EEA-8BB55252C18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4E6D2F59-DEE3-4920-BD37-9EF6312F0C3A}"/>
              </a:ext>
            </a:extLst>
          </p:cNvPr>
          <p:cNvSpPr>
            <a:spLocks noGrp="1"/>
          </p:cNvSpPr>
          <p:nvPr>
            <p:ph idx="10"/>
          </p:nvPr>
        </p:nvSpPr>
        <p:spPr/>
        <p:txBody>
          <a:bodyPr/>
          <a:lstStyle/>
          <a:p>
            <a:r>
              <a:rPr lang="en-US" dirty="0"/>
              <a:t>Parliament issued the </a:t>
            </a:r>
            <a:r>
              <a:rPr lang="en-US" b="1" dirty="0"/>
              <a:t>Proclamation of 1763 </a:t>
            </a:r>
            <a:r>
              <a:rPr lang="en-US" dirty="0"/>
              <a:t>prohibiting the colonists from settling beyond the Appalachian Mountains.</a:t>
            </a:r>
          </a:p>
          <a:p>
            <a:r>
              <a:rPr lang="en-US" dirty="0"/>
              <a:t>The goal was to diminish conflicts with the Indians.</a:t>
            </a:r>
          </a:p>
          <a:p>
            <a:r>
              <a:rPr lang="en-US" dirty="0"/>
              <a:t>Expansion continued because there was little concern about enforcement.</a:t>
            </a:r>
          </a:p>
        </p:txBody>
      </p:sp>
    </p:spTree>
    <p:extLst>
      <p:ext uri="{BB962C8B-B14F-4D97-AF65-F5344CB8AC3E}">
        <p14:creationId xmlns:p14="http://schemas.microsoft.com/office/powerpoint/2010/main" val="81323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10632-5FCF-41FE-834E-186D41FA5947}"/>
              </a:ext>
            </a:extLst>
          </p:cNvPr>
          <p:cNvSpPr>
            <a:spLocks noGrp="1"/>
          </p:cNvSpPr>
          <p:nvPr>
            <p:ph type="title"/>
          </p:nvPr>
        </p:nvSpPr>
        <p:spPr/>
        <p:txBody>
          <a:bodyPr/>
          <a:lstStyle/>
          <a:p>
            <a:r>
              <a:rPr lang="en-US" dirty="0"/>
              <a:t>The Sugar Act (1764)</a:t>
            </a:r>
          </a:p>
        </p:txBody>
      </p:sp>
      <p:pic>
        <p:nvPicPr>
          <p:cNvPr id="6" name="Picture Placeholder 5" descr="Text, letter&#10;&#10;Description automatically generated">
            <a:extLst>
              <a:ext uri="{FF2B5EF4-FFF2-40B4-BE49-F238E27FC236}">
                <a16:creationId xmlns:a16="http://schemas.microsoft.com/office/drawing/2014/main" id="{DF65BA3C-FA0A-4A6B-81C3-8045C68A8F5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 y="1819072"/>
            <a:ext cx="4844374" cy="5038928"/>
          </a:xfrm>
        </p:spPr>
      </p:pic>
      <p:sp>
        <p:nvSpPr>
          <p:cNvPr id="4" name="Content Placeholder 3">
            <a:extLst>
              <a:ext uri="{FF2B5EF4-FFF2-40B4-BE49-F238E27FC236}">
                <a16:creationId xmlns:a16="http://schemas.microsoft.com/office/drawing/2014/main" id="{B40C29EE-4073-48A5-BC60-616F88D368D3}"/>
              </a:ext>
            </a:extLst>
          </p:cNvPr>
          <p:cNvSpPr>
            <a:spLocks noGrp="1"/>
          </p:cNvSpPr>
          <p:nvPr>
            <p:ph idx="10"/>
          </p:nvPr>
        </p:nvSpPr>
        <p:spPr/>
        <p:txBody>
          <a:bodyPr>
            <a:normAutofit/>
          </a:bodyPr>
          <a:lstStyle/>
          <a:p>
            <a:r>
              <a:rPr lang="en-US" b="1" dirty="0"/>
              <a:t>George Grenville </a:t>
            </a:r>
            <a:r>
              <a:rPr lang="en-US" dirty="0"/>
              <a:t>and the British Parliament passed the </a:t>
            </a:r>
            <a:r>
              <a:rPr lang="en-US" b="1" dirty="0"/>
              <a:t>Sugar Act</a:t>
            </a:r>
            <a:r>
              <a:rPr lang="en-US" dirty="0"/>
              <a:t>. </a:t>
            </a:r>
          </a:p>
          <a:p>
            <a:r>
              <a:rPr lang="en-US" dirty="0"/>
              <a:t>This act placed a tariff on certain goods (such as sugar, molasses, and coffee) that were imported into the colonies. </a:t>
            </a:r>
          </a:p>
          <a:p>
            <a:r>
              <a:rPr lang="en-US" dirty="0"/>
              <a:t>The goal was to raise money to protect the colonies. </a:t>
            </a:r>
          </a:p>
        </p:txBody>
      </p:sp>
      <p:sp>
        <p:nvSpPr>
          <p:cNvPr id="8" name="TextBox 7">
            <a:extLst>
              <a:ext uri="{FF2B5EF4-FFF2-40B4-BE49-F238E27FC236}">
                <a16:creationId xmlns:a16="http://schemas.microsoft.com/office/drawing/2014/main" id="{67E81B01-2526-437C-909F-6F00C7F84320}"/>
              </a:ext>
            </a:extLst>
          </p:cNvPr>
          <p:cNvSpPr txBox="1"/>
          <p:nvPr/>
        </p:nvSpPr>
        <p:spPr>
          <a:xfrm>
            <a:off x="0" y="5956801"/>
            <a:ext cx="2796363"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George Grenville</a:t>
            </a:r>
          </a:p>
        </p:txBody>
      </p:sp>
    </p:spTree>
    <p:extLst>
      <p:ext uri="{BB962C8B-B14F-4D97-AF65-F5344CB8AC3E}">
        <p14:creationId xmlns:p14="http://schemas.microsoft.com/office/powerpoint/2010/main" val="103945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1E37E1-3013-4ED9-8B62-95CA92799D29}"/>
              </a:ext>
            </a:extLst>
          </p:cNvPr>
          <p:cNvSpPr>
            <a:spLocks noGrp="1"/>
          </p:cNvSpPr>
          <p:nvPr>
            <p:ph idx="1"/>
          </p:nvPr>
        </p:nvSpPr>
        <p:spPr/>
        <p:txBody>
          <a:bodyPr/>
          <a:lstStyle/>
          <a:p>
            <a:r>
              <a:rPr lang="en-US" dirty="0"/>
              <a:t>In 1682, Robert de LaSalle claimed the vast region of </a:t>
            </a:r>
            <a:r>
              <a:rPr lang="en-US" b="1" dirty="0"/>
              <a:t>Louisiana</a:t>
            </a:r>
            <a:r>
              <a:rPr lang="en-US" dirty="0"/>
              <a:t>.</a:t>
            </a:r>
          </a:p>
          <a:p>
            <a:r>
              <a:rPr lang="en-US" dirty="0"/>
              <a:t>New France was never heavily populated with French settlers.</a:t>
            </a:r>
          </a:p>
          <a:p>
            <a:r>
              <a:rPr lang="en-US" dirty="0"/>
              <a:t>The French posed a serious threat to the thirteen colonies.</a:t>
            </a:r>
          </a:p>
          <a:p>
            <a:pPr lvl="1"/>
            <a:r>
              <a:rPr lang="en-US" dirty="0"/>
              <a:t>The French had strong Indian alliances.</a:t>
            </a:r>
          </a:p>
          <a:p>
            <a:pPr lvl="1"/>
            <a:r>
              <a:rPr lang="en-US" dirty="0"/>
              <a:t>The frontier was vulnerable to attack.</a:t>
            </a:r>
          </a:p>
          <a:p>
            <a:pPr lvl="1"/>
            <a:r>
              <a:rPr lang="en-US" dirty="0"/>
              <a:t>The American colonies failed to unite.</a:t>
            </a:r>
          </a:p>
        </p:txBody>
      </p:sp>
      <p:sp>
        <p:nvSpPr>
          <p:cNvPr id="3" name="Title 2">
            <a:extLst>
              <a:ext uri="{FF2B5EF4-FFF2-40B4-BE49-F238E27FC236}">
                <a16:creationId xmlns:a16="http://schemas.microsoft.com/office/drawing/2014/main" id="{C61B32C5-39C5-4F63-9087-1E625B886C39}"/>
              </a:ext>
            </a:extLst>
          </p:cNvPr>
          <p:cNvSpPr>
            <a:spLocks noGrp="1"/>
          </p:cNvSpPr>
          <p:nvPr>
            <p:ph type="title"/>
          </p:nvPr>
        </p:nvSpPr>
        <p:spPr/>
        <p:txBody>
          <a:bodyPr/>
          <a:lstStyle/>
          <a:p>
            <a:r>
              <a:rPr lang="en-US" dirty="0"/>
              <a:t>The rising storm</a:t>
            </a:r>
          </a:p>
        </p:txBody>
      </p:sp>
    </p:spTree>
    <p:extLst>
      <p:ext uri="{BB962C8B-B14F-4D97-AF65-F5344CB8AC3E}">
        <p14:creationId xmlns:p14="http://schemas.microsoft.com/office/powerpoint/2010/main" val="192893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10632-5FCF-41FE-834E-186D41FA5947}"/>
              </a:ext>
            </a:extLst>
          </p:cNvPr>
          <p:cNvSpPr>
            <a:spLocks noGrp="1"/>
          </p:cNvSpPr>
          <p:nvPr>
            <p:ph type="title"/>
          </p:nvPr>
        </p:nvSpPr>
        <p:spPr/>
        <p:txBody>
          <a:bodyPr/>
          <a:lstStyle/>
          <a:p>
            <a:r>
              <a:rPr lang="en-US" dirty="0"/>
              <a:t>The Sugar Act (1764)</a:t>
            </a:r>
          </a:p>
        </p:txBody>
      </p:sp>
      <p:pic>
        <p:nvPicPr>
          <p:cNvPr id="6" name="Picture Placeholder 5" descr="Text, letter&#10;&#10;Description automatically generated">
            <a:extLst>
              <a:ext uri="{FF2B5EF4-FFF2-40B4-BE49-F238E27FC236}">
                <a16:creationId xmlns:a16="http://schemas.microsoft.com/office/drawing/2014/main" id="{DF65BA3C-FA0A-4A6B-81C3-8045C68A8F5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 y="1819072"/>
            <a:ext cx="4844374" cy="5038928"/>
          </a:xfrm>
        </p:spPr>
      </p:pic>
      <p:sp>
        <p:nvSpPr>
          <p:cNvPr id="4" name="Content Placeholder 3">
            <a:extLst>
              <a:ext uri="{FF2B5EF4-FFF2-40B4-BE49-F238E27FC236}">
                <a16:creationId xmlns:a16="http://schemas.microsoft.com/office/drawing/2014/main" id="{B40C29EE-4073-48A5-BC60-616F88D368D3}"/>
              </a:ext>
            </a:extLst>
          </p:cNvPr>
          <p:cNvSpPr>
            <a:spLocks noGrp="1"/>
          </p:cNvSpPr>
          <p:nvPr>
            <p:ph idx="10"/>
          </p:nvPr>
        </p:nvSpPr>
        <p:spPr/>
        <p:txBody>
          <a:bodyPr>
            <a:normAutofit/>
          </a:bodyPr>
          <a:lstStyle/>
          <a:p>
            <a:r>
              <a:rPr lang="en-US" dirty="0"/>
              <a:t>The British government intended to collect the money.</a:t>
            </a:r>
          </a:p>
          <a:p>
            <a:r>
              <a:rPr lang="en-US" dirty="0"/>
              <a:t>Britain could enforce the tax with their standing army.</a:t>
            </a:r>
          </a:p>
        </p:txBody>
      </p:sp>
      <p:sp>
        <p:nvSpPr>
          <p:cNvPr id="8" name="TextBox 7">
            <a:extLst>
              <a:ext uri="{FF2B5EF4-FFF2-40B4-BE49-F238E27FC236}">
                <a16:creationId xmlns:a16="http://schemas.microsoft.com/office/drawing/2014/main" id="{67E81B01-2526-437C-909F-6F00C7F84320}"/>
              </a:ext>
            </a:extLst>
          </p:cNvPr>
          <p:cNvSpPr txBox="1"/>
          <p:nvPr/>
        </p:nvSpPr>
        <p:spPr>
          <a:xfrm>
            <a:off x="0" y="5956801"/>
            <a:ext cx="2796363"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George Grenville</a:t>
            </a:r>
          </a:p>
        </p:txBody>
      </p:sp>
    </p:spTree>
    <p:extLst>
      <p:ext uri="{BB962C8B-B14F-4D97-AF65-F5344CB8AC3E}">
        <p14:creationId xmlns:p14="http://schemas.microsoft.com/office/powerpoint/2010/main" val="7263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7E17E-523E-4193-A1D5-1120C7E4C87F}"/>
              </a:ext>
            </a:extLst>
          </p:cNvPr>
          <p:cNvSpPr>
            <a:spLocks noGrp="1"/>
          </p:cNvSpPr>
          <p:nvPr>
            <p:ph type="title"/>
          </p:nvPr>
        </p:nvSpPr>
        <p:spPr/>
        <p:txBody>
          <a:bodyPr/>
          <a:lstStyle/>
          <a:p>
            <a:r>
              <a:rPr lang="en-US" dirty="0"/>
              <a:t>The Stamp Act (1765)</a:t>
            </a:r>
          </a:p>
        </p:txBody>
      </p:sp>
      <p:pic>
        <p:nvPicPr>
          <p:cNvPr id="6" name="Picture Placeholder 5" descr="A picture containing rug&#10;&#10;Description automatically generated">
            <a:extLst>
              <a:ext uri="{FF2B5EF4-FFF2-40B4-BE49-F238E27FC236}">
                <a16:creationId xmlns:a16="http://schemas.microsoft.com/office/drawing/2014/main" id="{64BD38C5-9736-42F7-9AA9-9C33642BEF4D}"/>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 y="1819072"/>
            <a:ext cx="4844374" cy="5038928"/>
          </a:xfrm>
        </p:spPr>
      </p:pic>
      <p:sp>
        <p:nvSpPr>
          <p:cNvPr id="4" name="Content Placeholder 3">
            <a:extLst>
              <a:ext uri="{FF2B5EF4-FFF2-40B4-BE49-F238E27FC236}">
                <a16:creationId xmlns:a16="http://schemas.microsoft.com/office/drawing/2014/main" id="{52712F9E-FBEF-4E9C-BB28-92775791F4C7}"/>
              </a:ext>
            </a:extLst>
          </p:cNvPr>
          <p:cNvSpPr>
            <a:spLocks noGrp="1"/>
          </p:cNvSpPr>
          <p:nvPr>
            <p:ph idx="10"/>
          </p:nvPr>
        </p:nvSpPr>
        <p:spPr/>
        <p:txBody>
          <a:bodyPr>
            <a:normAutofit/>
          </a:bodyPr>
          <a:lstStyle/>
          <a:p>
            <a:r>
              <a:rPr lang="en-US" dirty="0"/>
              <a:t>Grenville proposed a stamp tax for newspapers, diplomas, and a variety of legal and commercial documents.</a:t>
            </a:r>
          </a:p>
          <a:p>
            <a:r>
              <a:rPr lang="en-US" dirty="0"/>
              <a:t>The </a:t>
            </a:r>
            <a:r>
              <a:rPr lang="en-US" b="1" dirty="0"/>
              <a:t>Stamp Act </a:t>
            </a:r>
            <a:r>
              <a:rPr lang="en-US" dirty="0"/>
              <a:t>levied the first </a:t>
            </a:r>
            <a:r>
              <a:rPr lang="en-US" b="1" dirty="0"/>
              <a:t>internal tax </a:t>
            </a:r>
            <a:r>
              <a:rPr lang="en-US" dirty="0"/>
              <a:t>ever imposed on the colonies. </a:t>
            </a:r>
          </a:p>
          <a:p>
            <a:r>
              <a:rPr lang="en-US" dirty="0"/>
              <a:t>Colonists were being taxed without their consent, and the traditional power of the colonial legislatures was being bypassed.</a:t>
            </a:r>
          </a:p>
        </p:txBody>
      </p:sp>
    </p:spTree>
    <p:extLst>
      <p:ext uri="{BB962C8B-B14F-4D97-AF65-F5344CB8AC3E}">
        <p14:creationId xmlns:p14="http://schemas.microsoft.com/office/powerpoint/2010/main" val="160563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7E17E-523E-4193-A1D5-1120C7E4C87F}"/>
              </a:ext>
            </a:extLst>
          </p:cNvPr>
          <p:cNvSpPr>
            <a:spLocks noGrp="1"/>
          </p:cNvSpPr>
          <p:nvPr>
            <p:ph type="title"/>
          </p:nvPr>
        </p:nvSpPr>
        <p:spPr/>
        <p:txBody>
          <a:bodyPr/>
          <a:lstStyle/>
          <a:p>
            <a:r>
              <a:rPr lang="en-US" dirty="0"/>
              <a:t>The Stamp Act (1765)</a:t>
            </a:r>
          </a:p>
        </p:txBody>
      </p:sp>
      <p:sp>
        <p:nvSpPr>
          <p:cNvPr id="4" name="Content Placeholder 3">
            <a:extLst>
              <a:ext uri="{FF2B5EF4-FFF2-40B4-BE49-F238E27FC236}">
                <a16:creationId xmlns:a16="http://schemas.microsoft.com/office/drawing/2014/main" id="{52712F9E-FBEF-4E9C-BB28-92775791F4C7}"/>
              </a:ext>
            </a:extLst>
          </p:cNvPr>
          <p:cNvSpPr>
            <a:spLocks noGrp="1"/>
          </p:cNvSpPr>
          <p:nvPr>
            <p:ph idx="10"/>
          </p:nvPr>
        </p:nvSpPr>
        <p:spPr/>
        <p:txBody>
          <a:bodyPr>
            <a:normAutofit/>
          </a:bodyPr>
          <a:lstStyle/>
          <a:p>
            <a:r>
              <a:rPr lang="en-US" dirty="0"/>
              <a:t>Colonel Isaac Barré stood in the House of Commons and declared that Britain’s infringement on the rights of the colonists had “caused the blood of these sons of liberty to recoil within them.” </a:t>
            </a:r>
          </a:p>
          <a:p>
            <a:r>
              <a:rPr lang="en-US" dirty="0"/>
              <a:t>A growing body of opponents to British rule snatched Barré’s phrase and proudly called themselves the </a:t>
            </a:r>
            <a:r>
              <a:rPr lang="en-US" b="1" dirty="0"/>
              <a:t>Sons of Liberty</a:t>
            </a:r>
            <a:r>
              <a:rPr lang="en-US" dirty="0"/>
              <a:t>.</a:t>
            </a:r>
          </a:p>
        </p:txBody>
      </p:sp>
      <p:pic>
        <p:nvPicPr>
          <p:cNvPr id="7" name="Picture Placeholder 4">
            <a:extLst>
              <a:ext uri="{FF2B5EF4-FFF2-40B4-BE49-F238E27FC236}">
                <a16:creationId xmlns:a16="http://schemas.microsoft.com/office/drawing/2014/main" id="{362D0D88-C7B3-47C7-996C-C0D5295D5DB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9" name="TextBox 8">
            <a:extLst>
              <a:ext uri="{FF2B5EF4-FFF2-40B4-BE49-F238E27FC236}">
                <a16:creationId xmlns:a16="http://schemas.microsoft.com/office/drawing/2014/main" id="{C1CEA636-4D3B-4104-810E-DA5233A98913}"/>
              </a:ext>
            </a:extLst>
          </p:cNvPr>
          <p:cNvSpPr txBox="1"/>
          <p:nvPr/>
        </p:nvSpPr>
        <p:spPr>
          <a:xfrm>
            <a:off x="0" y="5956801"/>
            <a:ext cx="2030819"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Isaac Barré</a:t>
            </a:r>
          </a:p>
        </p:txBody>
      </p:sp>
    </p:spTree>
    <p:extLst>
      <p:ext uri="{BB962C8B-B14F-4D97-AF65-F5344CB8AC3E}">
        <p14:creationId xmlns:p14="http://schemas.microsoft.com/office/powerpoint/2010/main" val="321915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139A2-A22F-44A5-A268-EB0A5F3078E6}"/>
              </a:ext>
            </a:extLst>
          </p:cNvPr>
          <p:cNvSpPr>
            <a:spLocks noGrp="1"/>
          </p:cNvSpPr>
          <p:nvPr>
            <p:ph type="title"/>
          </p:nvPr>
        </p:nvSpPr>
        <p:spPr/>
        <p:txBody>
          <a:bodyPr/>
          <a:lstStyle/>
          <a:p>
            <a:r>
              <a:rPr lang="en-US" dirty="0"/>
              <a:t>The Quartering Act (1765)</a:t>
            </a:r>
          </a:p>
        </p:txBody>
      </p:sp>
      <p:pic>
        <p:nvPicPr>
          <p:cNvPr id="6" name="Picture Placeholder 5" descr="A group of people in uniform&#10;&#10;Description automatically generated">
            <a:extLst>
              <a:ext uri="{FF2B5EF4-FFF2-40B4-BE49-F238E27FC236}">
                <a16:creationId xmlns:a16="http://schemas.microsoft.com/office/drawing/2014/main" id="{EBB9B814-64C7-45F4-9B6D-4BCF9D80891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 y="1819072"/>
            <a:ext cx="4844374" cy="5038928"/>
          </a:xfrm>
        </p:spPr>
      </p:pic>
      <p:sp>
        <p:nvSpPr>
          <p:cNvPr id="4" name="Content Placeholder 3">
            <a:extLst>
              <a:ext uri="{FF2B5EF4-FFF2-40B4-BE49-F238E27FC236}">
                <a16:creationId xmlns:a16="http://schemas.microsoft.com/office/drawing/2014/main" id="{72C4AC55-C423-4A42-85DE-DFC1104038DF}"/>
              </a:ext>
            </a:extLst>
          </p:cNvPr>
          <p:cNvSpPr>
            <a:spLocks noGrp="1"/>
          </p:cNvSpPr>
          <p:nvPr>
            <p:ph idx="10"/>
          </p:nvPr>
        </p:nvSpPr>
        <p:spPr/>
        <p:txBody>
          <a:bodyPr>
            <a:normAutofit/>
          </a:bodyPr>
          <a:lstStyle/>
          <a:p>
            <a:r>
              <a:rPr lang="en-US" dirty="0"/>
              <a:t>Parliament passed the </a:t>
            </a:r>
            <a:r>
              <a:rPr lang="en-US" b="1" dirty="0"/>
              <a:t>Quartering Act</a:t>
            </a:r>
            <a:r>
              <a:rPr lang="en-US" dirty="0"/>
              <a:t>, which officially subjected the colonies to a standing army in peacetime and further required that the colonists feed and house them.</a:t>
            </a:r>
          </a:p>
          <a:p>
            <a:r>
              <a:rPr lang="en-US" dirty="0"/>
              <a:t>The colonists concluded that they were being oppressed by an unlawful military occupation to enforce illegal taxation.</a:t>
            </a:r>
          </a:p>
        </p:txBody>
      </p:sp>
    </p:spTree>
    <p:extLst>
      <p:ext uri="{BB962C8B-B14F-4D97-AF65-F5344CB8AC3E}">
        <p14:creationId xmlns:p14="http://schemas.microsoft.com/office/powerpoint/2010/main" val="209663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90350-1788-48E1-A49F-D64EBDD79DE3}"/>
              </a:ext>
            </a:extLst>
          </p:cNvPr>
          <p:cNvSpPr>
            <a:spLocks noGrp="1"/>
          </p:cNvSpPr>
          <p:nvPr>
            <p:ph type="title"/>
          </p:nvPr>
        </p:nvSpPr>
        <p:spPr/>
        <p:txBody>
          <a:bodyPr/>
          <a:lstStyle/>
          <a:p>
            <a:r>
              <a:rPr lang="en-US" dirty="0"/>
              <a:t>Colonial Opposition</a:t>
            </a:r>
          </a:p>
        </p:txBody>
      </p:sp>
      <p:pic>
        <p:nvPicPr>
          <p:cNvPr id="6" name="Picture Placeholder 5" descr="A person looking at the camera&#10;&#10;Description automatically generated">
            <a:extLst>
              <a:ext uri="{FF2B5EF4-FFF2-40B4-BE49-F238E27FC236}">
                <a16:creationId xmlns:a16="http://schemas.microsoft.com/office/drawing/2014/main" id="{5C65C812-05D4-4972-871A-69E246514A7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221FDEE5-E964-40FB-A6EA-D744F8FCEE10}"/>
              </a:ext>
            </a:extLst>
          </p:cNvPr>
          <p:cNvSpPr>
            <a:spLocks noGrp="1"/>
          </p:cNvSpPr>
          <p:nvPr>
            <p:ph idx="10"/>
          </p:nvPr>
        </p:nvSpPr>
        <p:spPr/>
        <p:txBody>
          <a:bodyPr>
            <a:normAutofit/>
          </a:bodyPr>
          <a:lstStyle/>
          <a:p>
            <a:r>
              <a:rPr lang="en-US" b="1" dirty="0"/>
              <a:t>Patrick Henry </a:t>
            </a:r>
            <a:r>
              <a:rPr lang="en-US" dirty="0"/>
              <a:t>became the “Voice of the Revolution.” </a:t>
            </a:r>
          </a:p>
          <a:p>
            <a:r>
              <a:rPr lang="en-US" dirty="0"/>
              <a:t>Delegates from nine colonies met in New York for the </a:t>
            </a:r>
            <a:r>
              <a:rPr lang="en-US" b="1" dirty="0"/>
              <a:t>Stamp Act Congress</a:t>
            </a:r>
            <a:r>
              <a:rPr lang="en-US" dirty="0"/>
              <a:t>.</a:t>
            </a:r>
          </a:p>
          <a:p>
            <a:r>
              <a:rPr lang="en-US" dirty="0"/>
              <a:t>They formally denounced the Stamp Act and the seizure of colonial rights that it represented.</a:t>
            </a:r>
          </a:p>
          <a:p>
            <a:endParaRPr lang="en-US" dirty="0"/>
          </a:p>
        </p:txBody>
      </p:sp>
      <p:sp>
        <p:nvSpPr>
          <p:cNvPr id="8" name="TextBox 7">
            <a:extLst>
              <a:ext uri="{FF2B5EF4-FFF2-40B4-BE49-F238E27FC236}">
                <a16:creationId xmlns:a16="http://schemas.microsoft.com/office/drawing/2014/main" id="{C9B2D284-CDF1-479A-A4A5-8F6497045A69}"/>
              </a:ext>
            </a:extLst>
          </p:cNvPr>
          <p:cNvSpPr txBox="1"/>
          <p:nvPr/>
        </p:nvSpPr>
        <p:spPr>
          <a:xfrm>
            <a:off x="0" y="5956801"/>
            <a:ext cx="237106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Patrick Henry</a:t>
            </a:r>
          </a:p>
        </p:txBody>
      </p:sp>
    </p:spTree>
    <p:extLst>
      <p:ext uri="{BB962C8B-B14F-4D97-AF65-F5344CB8AC3E}">
        <p14:creationId xmlns:p14="http://schemas.microsoft.com/office/powerpoint/2010/main" val="256656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005874-44C1-44B3-8BA4-788E8D82D712}"/>
              </a:ext>
            </a:extLst>
          </p:cNvPr>
          <p:cNvSpPr>
            <a:spLocks noGrp="1"/>
          </p:cNvSpPr>
          <p:nvPr>
            <p:ph idx="1"/>
          </p:nvPr>
        </p:nvSpPr>
        <p:spPr>
          <a:xfrm>
            <a:off x="619124" y="2011680"/>
            <a:ext cx="11183015" cy="4846320"/>
          </a:xfrm>
        </p:spPr>
        <p:txBody>
          <a:bodyPr>
            <a:normAutofit/>
          </a:bodyPr>
          <a:lstStyle/>
          <a:p>
            <a:r>
              <a:rPr lang="en-US" dirty="0"/>
              <a:t>The Sons of Liberty, led by </a:t>
            </a:r>
            <a:r>
              <a:rPr lang="en-US" b="1" dirty="0"/>
              <a:t>Samuel Adams</a:t>
            </a:r>
            <a:r>
              <a:rPr lang="en-US" dirty="0"/>
              <a:t>, hung an effigy of the royal stamp distributor for Massachusetts.</a:t>
            </a:r>
          </a:p>
          <a:p>
            <a:r>
              <a:rPr lang="en-US" dirty="0"/>
              <a:t>Parliament repealed the hated Stamp Act. </a:t>
            </a:r>
          </a:p>
          <a:p>
            <a:r>
              <a:rPr lang="en-US" dirty="0"/>
              <a:t>Parliament passed the </a:t>
            </a:r>
            <a:r>
              <a:rPr lang="en-US" b="1" dirty="0"/>
              <a:t>Declaratory Act </a:t>
            </a:r>
            <a:r>
              <a:rPr lang="en-US" dirty="0"/>
              <a:t>which stated that Parliament had the right to pass any law regarding the colonies that it desired.</a:t>
            </a:r>
          </a:p>
        </p:txBody>
      </p:sp>
      <p:sp>
        <p:nvSpPr>
          <p:cNvPr id="3" name="Title 2">
            <a:extLst>
              <a:ext uri="{FF2B5EF4-FFF2-40B4-BE49-F238E27FC236}">
                <a16:creationId xmlns:a16="http://schemas.microsoft.com/office/drawing/2014/main" id="{3CDA5246-F4AF-451D-816A-F833EA0D332C}"/>
              </a:ext>
            </a:extLst>
          </p:cNvPr>
          <p:cNvSpPr>
            <a:spLocks noGrp="1"/>
          </p:cNvSpPr>
          <p:nvPr>
            <p:ph type="title"/>
          </p:nvPr>
        </p:nvSpPr>
        <p:spPr/>
        <p:txBody>
          <a:bodyPr/>
          <a:lstStyle/>
          <a:p>
            <a:r>
              <a:rPr lang="en-US" dirty="0"/>
              <a:t>Colonial opposition</a:t>
            </a:r>
          </a:p>
        </p:txBody>
      </p:sp>
    </p:spTree>
    <p:extLst>
      <p:ext uri="{BB962C8B-B14F-4D97-AF65-F5344CB8AC3E}">
        <p14:creationId xmlns:p14="http://schemas.microsoft.com/office/powerpoint/2010/main" val="355665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8B3AE79A-6B95-44C3-B0A5-80E2F3E60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A49FE10-080D-48D7-80FF-9A64D270A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551" y="2054942"/>
            <a:ext cx="465744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3A26939-8F7F-4E68-A140-66BB179665FD}"/>
              </a:ext>
            </a:extLst>
          </p:cNvPr>
          <p:cNvSpPr>
            <a:spLocks noGrp="1"/>
          </p:cNvSpPr>
          <p:nvPr>
            <p:ph type="title"/>
          </p:nvPr>
        </p:nvSpPr>
        <p:spPr>
          <a:xfrm>
            <a:off x="7644810" y="2194561"/>
            <a:ext cx="4401878" cy="1548100"/>
          </a:xfrm>
        </p:spPr>
        <p:txBody>
          <a:bodyPr vert="horz" lIns="91440" tIns="45720" rIns="91440" bIns="45720" rtlCol="0" anchor="ctr">
            <a:noAutofit/>
          </a:bodyPr>
          <a:lstStyle/>
          <a:p>
            <a:pPr algn="ctr">
              <a:lnSpc>
                <a:spcPct val="100000"/>
              </a:lnSpc>
            </a:pPr>
            <a:r>
              <a:rPr lang="en-US" sz="2000" dirty="0">
                <a:solidFill>
                  <a:schemeClr val="tx2"/>
                </a:solidFill>
              </a:rPr>
              <a:t>Victorious colonists celebrated the repeal of the Stamp Act by conducting a mock funeral for it.</a:t>
            </a:r>
          </a:p>
        </p:txBody>
      </p:sp>
      <p:sp>
        <p:nvSpPr>
          <p:cNvPr id="16" name="Rectangle 15">
            <a:extLst>
              <a:ext uri="{FF2B5EF4-FFF2-40B4-BE49-F238E27FC236}">
                <a16:creationId xmlns:a16="http://schemas.microsoft.com/office/drawing/2014/main" id="{60A9E987-6859-4A62-922F-51B47D50D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0358"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10;&#10;Description automatically generated">
            <a:extLst>
              <a:ext uri="{FF2B5EF4-FFF2-40B4-BE49-F238E27FC236}">
                <a16:creationId xmlns:a16="http://schemas.microsoft.com/office/drawing/2014/main" id="{758EE637-822E-40A3-A3B4-7AE9C1B4A92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73791" y="1043562"/>
            <a:ext cx="6795824" cy="4770877"/>
          </a:xfrm>
          <a:prstGeom prst="rect">
            <a:avLst/>
          </a:prstGeom>
        </p:spPr>
      </p:pic>
    </p:spTree>
    <p:extLst>
      <p:ext uri="{BB962C8B-B14F-4D97-AF65-F5344CB8AC3E}">
        <p14:creationId xmlns:p14="http://schemas.microsoft.com/office/powerpoint/2010/main" val="42638528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7C305-92EA-4466-BAE6-E07B3CF7214C}"/>
              </a:ext>
            </a:extLst>
          </p:cNvPr>
          <p:cNvSpPr>
            <a:spLocks noGrp="1"/>
          </p:cNvSpPr>
          <p:nvPr>
            <p:ph type="title"/>
          </p:nvPr>
        </p:nvSpPr>
        <p:spPr/>
        <p:txBody>
          <a:bodyPr/>
          <a:lstStyle/>
          <a:p>
            <a:r>
              <a:rPr lang="en-US" dirty="0"/>
              <a:t>Townshend Acts (1767)</a:t>
            </a:r>
          </a:p>
        </p:txBody>
      </p:sp>
      <p:sp>
        <p:nvSpPr>
          <p:cNvPr id="4" name="Content Placeholder 3">
            <a:extLst>
              <a:ext uri="{FF2B5EF4-FFF2-40B4-BE49-F238E27FC236}">
                <a16:creationId xmlns:a16="http://schemas.microsoft.com/office/drawing/2014/main" id="{F470358F-DA59-438A-A4EF-D185B5A1C6BB}"/>
              </a:ext>
            </a:extLst>
          </p:cNvPr>
          <p:cNvSpPr>
            <a:spLocks noGrp="1"/>
          </p:cNvSpPr>
          <p:nvPr>
            <p:ph idx="10"/>
          </p:nvPr>
        </p:nvSpPr>
        <p:spPr/>
        <p:txBody>
          <a:bodyPr>
            <a:normAutofit/>
          </a:bodyPr>
          <a:lstStyle/>
          <a:p>
            <a:r>
              <a:rPr lang="en-US" dirty="0"/>
              <a:t>Charles Townshend, the head of the British Treasury, proposed a series of taxes and enforcement measures that had far-reaching political consequences.</a:t>
            </a:r>
          </a:p>
          <a:p>
            <a:r>
              <a:rPr lang="en-US" dirty="0"/>
              <a:t>The </a:t>
            </a:r>
            <a:r>
              <a:rPr lang="en-US" b="1" dirty="0"/>
              <a:t>Townshend Acts </a:t>
            </a:r>
            <a:r>
              <a:rPr lang="en-US" dirty="0"/>
              <a:t>placed taxes on glass, paint, paper, and tea. </a:t>
            </a:r>
          </a:p>
        </p:txBody>
      </p:sp>
      <p:pic>
        <p:nvPicPr>
          <p:cNvPr id="5" name="Picture Placeholder 3">
            <a:extLst>
              <a:ext uri="{FF2B5EF4-FFF2-40B4-BE49-F238E27FC236}">
                <a16:creationId xmlns:a16="http://schemas.microsoft.com/office/drawing/2014/main" id="{16D70229-773B-4CAC-96D9-239E33068D9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a:prstGeom prst="rect">
            <a:avLst/>
          </a:prstGeom>
        </p:spPr>
      </p:pic>
      <p:sp>
        <p:nvSpPr>
          <p:cNvPr id="7" name="TextBox 6">
            <a:extLst>
              <a:ext uri="{FF2B5EF4-FFF2-40B4-BE49-F238E27FC236}">
                <a16:creationId xmlns:a16="http://schemas.microsoft.com/office/drawing/2014/main" id="{F7FA1395-F5B3-429B-B633-ED9971AABD7B}"/>
              </a:ext>
            </a:extLst>
          </p:cNvPr>
          <p:cNvSpPr txBox="1"/>
          <p:nvPr/>
        </p:nvSpPr>
        <p:spPr>
          <a:xfrm>
            <a:off x="-1" y="5956801"/>
            <a:ext cx="3211034"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Charles Townshend</a:t>
            </a:r>
          </a:p>
        </p:txBody>
      </p:sp>
    </p:spTree>
    <p:extLst>
      <p:ext uri="{BB962C8B-B14F-4D97-AF65-F5344CB8AC3E}">
        <p14:creationId xmlns:p14="http://schemas.microsoft.com/office/powerpoint/2010/main" val="100734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7C305-92EA-4466-BAE6-E07B3CF7214C}"/>
              </a:ext>
            </a:extLst>
          </p:cNvPr>
          <p:cNvSpPr>
            <a:spLocks noGrp="1"/>
          </p:cNvSpPr>
          <p:nvPr>
            <p:ph type="title"/>
          </p:nvPr>
        </p:nvSpPr>
        <p:spPr/>
        <p:txBody>
          <a:bodyPr/>
          <a:lstStyle/>
          <a:p>
            <a:r>
              <a:rPr lang="en-US" dirty="0"/>
              <a:t>Townshend Acts (1767)</a:t>
            </a:r>
          </a:p>
        </p:txBody>
      </p:sp>
      <p:sp>
        <p:nvSpPr>
          <p:cNvPr id="4" name="Content Placeholder 3">
            <a:extLst>
              <a:ext uri="{FF2B5EF4-FFF2-40B4-BE49-F238E27FC236}">
                <a16:creationId xmlns:a16="http://schemas.microsoft.com/office/drawing/2014/main" id="{F470358F-DA59-438A-A4EF-D185B5A1C6BB}"/>
              </a:ext>
            </a:extLst>
          </p:cNvPr>
          <p:cNvSpPr>
            <a:spLocks noGrp="1"/>
          </p:cNvSpPr>
          <p:nvPr>
            <p:ph idx="10"/>
          </p:nvPr>
        </p:nvSpPr>
        <p:spPr/>
        <p:txBody>
          <a:bodyPr>
            <a:normAutofit/>
          </a:bodyPr>
          <a:lstStyle/>
          <a:p>
            <a:r>
              <a:rPr lang="en-US" dirty="0"/>
              <a:t>The acts strengthened the writs of assistance. </a:t>
            </a:r>
          </a:p>
          <a:p>
            <a:r>
              <a:rPr lang="en-US" dirty="0"/>
              <a:t>It was proposed that the revenue raised from those taxes should pay the salaries of royal officials, including the governor.</a:t>
            </a:r>
          </a:p>
        </p:txBody>
      </p:sp>
      <p:pic>
        <p:nvPicPr>
          <p:cNvPr id="5" name="Picture Placeholder 3">
            <a:extLst>
              <a:ext uri="{FF2B5EF4-FFF2-40B4-BE49-F238E27FC236}">
                <a16:creationId xmlns:a16="http://schemas.microsoft.com/office/drawing/2014/main" id="{16D70229-773B-4CAC-96D9-239E33068D9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a:prstGeom prst="rect">
            <a:avLst/>
          </a:prstGeom>
        </p:spPr>
      </p:pic>
      <p:sp>
        <p:nvSpPr>
          <p:cNvPr id="7" name="TextBox 6">
            <a:extLst>
              <a:ext uri="{FF2B5EF4-FFF2-40B4-BE49-F238E27FC236}">
                <a16:creationId xmlns:a16="http://schemas.microsoft.com/office/drawing/2014/main" id="{F7FA1395-F5B3-429B-B633-ED9971AABD7B}"/>
              </a:ext>
            </a:extLst>
          </p:cNvPr>
          <p:cNvSpPr txBox="1"/>
          <p:nvPr/>
        </p:nvSpPr>
        <p:spPr>
          <a:xfrm>
            <a:off x="-1" y="5956801"/>
            <a:ext cx="3211034"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Charles Townshend</a:t>
            </a:r>
          </a:p>
        </p:txBody>
      </p:sp>
    </p:spTree>
    <p:extLst>
      <p:ext uri="{BB962C8B-B14F-4D97-AF65-F5344CB8AC3E}">
        <p14:creationId xmlns:p14="http://schemas.microsoft.com/office/powerpoint/2010/main" val="227637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D46E9F-F19D-4CCC-91F8-75C1E0ABEFD8}"/>
              </a:ext>
            </a:extLst>
          </p:cNvPr>
          <p:cNvSpPr>
            <a:spLocks noGrp="1"/>
          </p:cNvSpPr>
          <p:nvPr>
            <p:ph idx="1"/>
          </p:nvPr>
        </p:nvSpPr>
        <p:spPr>
          <a:xfrm>
            <a:off x="619125" y="2011680"/>
            <a:ext cx="10956790" cy="4497762"/>
          </a:xfrm>
        </p:spPr>
        <p:txBody>
          <a:bodyPr/>
          <a:lstStyle/>
          <a:p>
            <a:r>
              <a:rPr lang="en-US" dirty="0"/>
              <a:t>Colonists organized </a:t>
            </a:r>
            <a:r>
              <a:rPr lang="en-US" b="1" dirty="0"/>
              <a:t>boycotts</a:t>
            </a:r>
            <a:r>
              <a:rPr lang="en-US" dirty="0"/>
              <a:t>.</a:t>
            </a:r>
          </a:p>
          <a:p>
            <a:r>
              <a:rPr lang="en-US" dirty="0"/>
              <a:t>“</a:t>
            </a:r>
            <a:r>
              <a:rPr lang="en-US" b="1" dirty="0"/>
              <a:t>No taxation without representation</a:t>
            </a:r>
            <a:r>
              <a:rPr lang="en-US" dirty="0"/>
              <a:t>” became a rallying cry for many colonists.</a:t>
            </a:r>
          </a:p>
        </p:txBody>
      </p:sp>
      <p:sp>
        <p:nvSpPr>
          <p:cNvPr id="3" name="Title 2">
            <a:extLst>
              <a:ext uri="{FF2B5EF4-FFF2-40B4-BE49-F238E27FC236}">
                <a16:creationId xmlns:a16="http://schemas.microsoft.com/office/drawing/2014/main" id="{55C0D482-8A31-464F-8730-643CD93889DB}"/>
              </a:ext>
            </a:extLst>
          </p:cNvPr>
          <p:cNvSpPr>
            <a:spLocks noGrp="1"/>
          </p:cNvSpPr>
          <p:nvPr>
            <p:ph type="title"/>
          </p:nvPr>
        </p:nvSpPr>
        <p:spPr/>
        <p:txBody>
          <a:bodyPr/>
          <a:lstStyle/>
          <a:p>
            <a:r>
              <a:rPr lang="en-US" dirty="0"/>
              <a:t>Townshend Acts (1767)</a:t>
            </a:r>
          </a:p>
        </p:txBody>
      </p:sp>
    </p:spTree>
    <p:extLst>
      <p:ext uri="{BB962C8B-B14F-4D97-AF65-F5344CB8AC3E}">
        <p14:creationId xmlns:p14="http://schemas.microsoft.com/office/powerpoint/2010/main" val="262357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Map&#10;&#10;Description automatically generated">
            <a:extLst>
              <a:ext uri="{FF2B5EF4-FFF2-40B4-BE49-F238E27FC236}">
                <a16:creationId xmlns:a16="http://schemas.microsoft.com/office/drawing/2014/main" id="{B97549E2-6D7A-40CE-BC9A-DE6AF3957C5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319511" y="336002"/>
            <a:ext cx="5552979" cy="6185996"/>
          </a:xfrm>
          <a:prstGeom prst="rect">
            <a:avLst/>
          </a:prstGeom>
        </p:spPr>
      </p:pic>
      <p:sp>
        <p:nvSpPr>
          <p:cNvPr id="6" name="TextBox 5">
            <a:extLst>
              <a:ext uri="{FF2B5EF4-FFF2-40B4-BE49-F238E27FC236}">
                <a16:creationId xmlns:a16="http://schemas.microsoft.com/office/drawing/2014/main" id="{735479EB-03DD-47D3-A162-4B2141AA0663}"/>
              </a:ext>
            </a:extLst>
          </p:cNvPr>
          <p:cNvSpPr txBox="1"/>
          <p:nvPr/>
        </p:nvSpPr>
        <p:spPr>
          <a:xfrm rot="16200000">
            <a:off x="8456029" y="5911451"/>
            <a:ext cx="1079142" cy="246221"/>
          </a:xfrm>
          <a:prstGeom prst="rect">
            <a:avLst/>
          </a:prstGeom>
          <a:noFill/>
        </p:spPr>
        <p:txBody>
          <a:bodyPr wrap="none" rtlCol="0">
            <a:spAutoFit/>
          </a:bodyPr>
          <a:lstStyle/>
          <a:p>
            <a:r>
              <a:rPr lang="en-US" sz="1000" dirty="0">
                <a:solidFill>
                  <a:schemeClr val="bg2"/>
                </a:solidFill>
                <a:latin typeface="Arial" panose="020B0604020202020204" pitchFamily="34" charset="0"/>
                <a:cs typeface="Arial" panose="020B0604020202020204" pitchFamily="34" charset="0"/>
              </a:rPr>
              <a:t>Map Resources</a:t>
            </a:r>
          </a:p>
        </p:txBody>
      </p:sp>
    </p:spTree>
    <p:extLst>
      <p:ext uri="{BB962C8B-B14F-4D97-AF65-F5344CB8AC3E}">
        <p14:creationId xmlns:p14="http://schemas.microsoft.com/office/powerpoint/2010/main" val="325211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A173-559D-4D72-8CD6-B1E528C428CB}"/>
              </a:ext>
            </a:extLst>
          </p:cNvPr>
          <p:cNvSpPr>
            <a:spLocks noGrp="1"/>
          </p:cNvSpPr>
          <p:nvPr>
            <p:ph type="title"/>
          </p:nvPr>
        </p:nvSpPr>
        <p:spPr/>
        <p:txBody>
          <a:bodyPr/>
          <a:lstStyle/>
          <a:p>
            <a:r>
              <a:rPr lang="en-US" dirty="0"/>
              <a:t>First Bloodshed</a:t>
            </a:r>
          </a:p>
        </p:txBody>
      </p:sp>
      <p:sp>
        <p:nvSpPr>
          <p:cNvPr id="4" name="Content Placeholder 3">
            <a:extLst>
              <a:ext uri="{FF2B5EF4-FFF2-40B4-BE49-F238E27FC236}">
                <a16:creationId xmlns:a16="http://schemas.microsoft.com/office/drawing/2014/main" id="{D093F521-130F-43A0-BFA7-509E5E2186E0}"/>
              </a:ext>
            </a:extLst>
          </p:cNvPr>
          <p:cNvSpPr>
            <a:spLocks noGrp="1"/>
          </p:cNvSpPr>
          <p:nvPr>
            <p:ph idx="10"/>
          </p:nvPr>
        </p:nvSpPr>
        <p:spPr/>
        <p:txBody>
          <a:bodyPr>
            <a:normAutofit/>
          </a:bodyPr>
          <a:lstStyle/>
          <a:p>
            <a:r>
              <a:rPr lang="en-US" dirty="0"/>
              <a:t>Lord North became the British prime minister in 1770.</a:t>
            </a:r>
          </a:p>
          <a:p>
            <a:r>
              <a:rPr lang="en-US" dirty="0"/>
              <a:t>In the late winter of 1770, Americans were shot by the British at the </a:t>
            </a:r>
            <a:r>
              <a:rPr lang="en-US" b="1" dirty="0"/>
              <a:t>Boston Massacre</a:t>
            </a:r>
            <a:r>
              <a:rPr lang="en-US" dirty="0"/>
              <a:t>.</a:t>
            </a:r>
          </a:p>
          <a:p>
            <a:r>
              <a:rPr lang="en-US" dirty="0"/>
              <a:t>A confrontation resulted in the death of a young boy.</a:t>
            </a:r>
          </a:p>
          <a:p>
            <a:r>
              <a:rPr lang="en-US" dirty="0"/>
              <a:t>A few minor confrontations between dockworkers and British soldiers heightened tensions.</a:t>
            </a:r>
          </a:p>
        </p:txBody>
      </p:sp>
      <p:sp>
        <p:nvSpPr>
          <p:cNvPr id="13" name="TextBox 12">
            <a:extLst>
              <a:ext uri="{FF2B5EF4-FFF2-40B4-BE49-F238E27FC236}">
                <a16:creationId xmlns:a16="http://schemas.microsoft.com/office/drawing/2014/main" id="{A6083654-5C57-45A8-9888-C8542B3BA0BE}"/>
              </a:ext>
            </a:extLst>
          </p:cNvPr>
          <p:cNvSpPr txBox="1"/>
          <p:nvPr/>
        </p:nvSpPr>
        <p:spPr>
          <a:xfrm>
            <a:off x="-1" y="5956801"/>
            <a:ext cx="1881964"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Lord North</a:t>
            </a:r>
          </a:p>
        </p:txBody>
      </p:sp>
    </p:spTree>
    <p:extLst>
      <p:ext uri="{BB962C8B-B14F-4D97-AF65-F5344CB8AC3E}">
        <p14:creationId xmlns:p14="http://schemas.microsoft.com/office/powerpoint/2010/main" val="179727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FEE4D-8690-420C-96BC-EB1F13098023}"/>
              </a:ext>
            </a:extLst>
          </p:cNvPr>
          <p:cNvSpPr>
            <a:spLocks noGrp="1"/>
          </p:cNvSpPr>
          <p:nvPr>
            <p:ph type="title"/>
          </p:nvPr>
        </p:nvSpPr>
        <p:spPr/>
        <p:txBody>
          <a:bodyPr/>
          <a:lstStyle/>
          <a:p>
            <a:r>
              <a:rPr lang="en-US" dirty="0"/>
              <a:t>First Bloodshed</a:t>
            </a:r>
          </a:p>
        </p:txBody>
      </p:sp>
      <p:sp>
        <p:nvSpPr>
          <p:cNvPr id="4" name="Content Placeholder 3">
            <a:extLst>
              <a:ext uri="{FF2B5EF4-FFF2-40B4-BE49-F238E27FC236}">
                <a16:creationId xmlns:a16="http://schemas.microsoft.com/office/drawing/2014/main" id="{E988FDAF-38C9-4C46-91DD-A6FFB3B303BB}"/>
              </a:ext>
            </a:extLst>
          </p:cNvPr>
          <p:cNvSpPr>
            <a:spLocks noGrp="1"/>
          </p:cNvSpPr>
          <p:nvPr>
            <p:ph idx="10"/>
          </p:nvPr>
        </p:nvSpPr>
        <p:spPr/>
        <p:txBody>
          <a:bodyPr>
            <a:normAutofit/>
          </a:bodyPr>
          <a:lstStyle/>
          <a:p>
            <a:r>
              <a:rPr lang="en-US" dirty="0"/>
              <a:t>On March 5, a band of Patriots hurled sticks and snowballs at seven soldiers. </a:t>
            </a:r>
          </a:p>
          <a:p>
            <a:r>
              <a:rPr lang="en-US" dirty="0"/>
              <a:t>After one soldier fired his gun, the other British soldiers spontaneously fired into the crowd.</a:t>
            </a:r>
          </a:p>
          <a:p>
            <a:r>
              <a:rPr lang="en-US" dirty="0"/>
              <a:t>As the smoke cleared, five colonists lay dead or dying in the square. </a:t>
            </a:r>
          </a:p>
        </p:txBody>
      </p:sp>
      <p:pic>
        <p:nvPicPr>
          <p:cNvPr id="5" name="Picture Placeholder 2">
            <a:extLst>
              <a:ext uri="{FF2B5EF4-FFF2-40B4-BE49-F238E27FC236}">
                <a16:creationId xmlns:a16="http://schemas.microsoft.com/office/drawing/2014/main" id="{A3E13555-B7BF-4C17-87CA-C1E24A5FE99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Tree>
    <p:extLst>
      <p:ext uri="{BB962C8B-B14F-4D97-AF65-F5344CB8AC3E}">
        <p14:creationId xmlns:p14="http://schemas.microsoft.com/office/powerpoint/2010/main" val="323568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8B3AE79A-6B95-44C3-B0A5-80E2F3E60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49FE10-080D-48D7-80FF-9A64D270A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551" y="2054942"/>
            <a:ext cx="465744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FB1786-D5FC-43D9-BDBA-A8A46403AB26}"/>
              </a:ext>
            </a:extLst>
          </p:cNvPr>
          <p:cNvSpPr>
            <a:spLocks noGrp="1"/>
          </p:cNvSpPr>
          <p:nvPr>
            <p:ph type="title"/>
          </p:nvPr>
        </p:nvSpPr>
        <p:spPr>
          <a:xfrm>
            <a:off x="7865806" y="2194560"/>
            <a:ext cx="4001729" cy="1560077"/>
          </a:xfrm>
        </p:spPr>
        <p:txBody>
          <a:bodyPr vert="horz" lIns="91440" tIns="45720" rIns="91440" bIns="45720" rtlCol="0" anchor="ctr">
            <a:normAutofit fontScale="90000"/>
          </a:bodyPr>
          <a:lstStyle/>
          <a:p>
            <a:pPr algn="ctr">
              <a:lnSpc>
                <a:spcPct val="100000"/>
              </a:lnSpc>
            </a:pPr>
            <a:r>
              <a:rPr lang="en-US" sz="3000" dirty="0">
                <a:solidFill>
                  <a:schemeClr val="tx2"/>
                </a:solidFill>
              </a:rPr>
              <a:t>Paul Revere’s Boston Massacre engraving</a:t>
            </a:r>
          </a:p>
        </p:txBody>
      </p:sp>
      <p:sp>
        <p:nvSpPr>
          <p:cNvPr id="15" name="Rectangle 14">
            <a:extLst>
              <a:ext uri="{FF2B5EF4-FFF2-40B4-BE49-F238E27FC236}">
                <a16:creationId xmlns:a16="http://schemas.microsoft.com/office/drawing/2014/main" id="{60A9E987-6859-4A62-922F-51B47D50D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0358"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a:extLst>
              <a:ext uri="{FF2B5EF4-FFF2-40B4-BE49-F238E27FC236}">
                <a16:creationId xmlns:a16="http://schemas.microsoft.com/office/drawing/2014/main" id="{17A5C144-3CC9-485C-8497-8F5E32454C4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4465" y="318445"/>
            <a:ext cx="6908428" cy="6221110"/>
          </a:xfrm>
          <a:prstGeom prst="rect">
            <a:avLst/>
          </a:prstGeom>
        </p:spPr>
      </p:pic>
      <p:sp>
        <p:nvSpPr>
          <p:cNvPr id="5" name="Oval 4">
            <a:extLst>
              <a:ext uri="{FF2B5EF4-FFF2-40B4-BE49-F238E27FC236}">
                <a16:creationId xmlns:a16="http://schemas.microsoft.com/office/drawing/2014/main" id="{4177F7B3-2DC1-42AC-8F84-E4FBA1A846B0}"/>
              </a:ext>
            </a:extLst>
          </p:cNvPr>
          <p:cNvSpPr/>
          <p:nvPr/>
        </p:nvSpPr>
        <p:spPr>
          <a:xfrm>
            <a:off x="5755758" y="3276171"/>
            <a:ext cx="680483" cy="47846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22650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630EB-EE5C-4C90-A275-66D3C4971586}"/>
              </a:ext>
            </a:extLst>
          </p:cNvPr>
          <p:cNvSpPr>
            <a:spLocks noGrp="1"/>
          </p:cNvSpPr>
          <p:nvPr>
            <p:ph type="title"/>
          </p:nvPr>
        </p:nvSpPr>
        <p:spPr/>
        <p:txBody>
          <a:bodyPr/>
          <a:lstStyle/>
          <a:p>
            <a:r>
              <a:rPr lang="en-US" dirty="0"/>
              <a:t>First Bloodshed</a:t>
            </a:r>
          </a:p>
        </p:txBody>
      </p:sp>
      <p:pic>
        <p:nvPicPr>
          <p:cNvPr id="6" name="Picture Placeholder 5" descr="A person wearing a suit and tie&#10;&#10;Description automatically generated">
            <a:extLst>
              <a:ext uri="{FF2B5EF4-FFF2-40B4-BE49-F238E27FC236}">
                <a16:creationId xmlns:a16="http://schemas.microsoft.com/office/drawing/2014/main" id="{2629C32C-4408-46B7-9EB4-F8B59689436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1" y="1819072"/>
            <a:ext cx="4844374" cy="5038928"/>
          </a:xfrm>
        </p:spPr>
      </p:pic>
      <p:sp>
        <p:nvSpPr>
          <p:cNvPr id="4" name="Content Placeholder 3">
            <a:extLst>
              <a:ext uri="{FF2B5EF4-FFF2-40B4-BE49-F238E27FC236}">
                <a16:creationId xmlns:a16="http://schemas.microsoft.com/office/drawing/2014/main" id="{9F4086A0-47D1-47F6-95C6-CBB1F50A26DC}"/>
              </a:ext>
            </a:extLst>
          </p:cNvPr>
          <p:cNvSpPr>
            <a:spLocks noGrp="1"/>
          </p:cNvSpPr>
          <p:nvPr>
            <p:ph idx="10"/>
          </p:nvPr>
        </p:nvSpPr>
        <p:spPr/>
        <p:txBody>
          <a:bodyPr>
            <a:normAutofit/>
          </a:bodyPr>
          <a:lstStyle/>
          <a:p>
            <a:r>
              <a:rPr lang="en-US" dirty="0"/>
              <a:t>Nine British soldiers were placed on trial for murder. </a:t>
            </a:r>
          </a:p>
          <a:p>
            <a:r>
              <a:rPr lang="en-US" b="1" dirty="0"/>
              <a:t>John Adams </a:t>
            </a:r>
            <a:r>
              <a:rPr lang="en-US" dirty="0"/>
              <a:t>believed that everyone was entitled to a fair trial.</a:t>
            </a:r>
          </a:p>
          <a:p>
            <a:r>
              <a:rPr lang="en-US" dirty="0"/>
              <a:t>Though some colonists resented John Adams’s defense of the soldiers, he was recognized as an outstanding lawyer.</a:t>
            </a:r>
          </a:p>
        </p:txBody>
      </p:sp>
      <p:sp>
        <p:nvSpPr>
          <p:cNvPr id="8" name="TextBox 7">
            <a:extLst>
              <a:ext uri="{FF2B5EF4-FFF2-40B4-BE49-F238E27FC236}">
                <a16:creationId xmlns:a16="http://schemas.microsoft.com/office/drawing/2014/main" id="{17C0916F-F10D-47A0-B044-ED21714CE825}"/>
              </a:ext>
            </a:extLst>
          </p:cNvPr>
          <p:cNvSpPr txBox="1"/>
          <p:nvPr/>
        </p:nvSpPr>
        <p:spPr>
          <a:xfrm>
            <a:off x="-2" y="5956801"/>
            <a:ext cx="2243471"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John Adams</a:t>
            </a:r>
          </a:p>
        </p:txBody>
      </p:sp>
    </p:spTree>
    <p:extLst>
      <p:ext uri="{BB962C8B-B14F-4D97-AF65-F5344CB8AC3E}">
        <p14:creationId xmlns:p14="http://schemas.microsoft.com/office/powerpoint/2010/main" val="367888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797442"/>
            <a:ext cx="7166865" cy="5263116"/>
          </a:xfrm>
        </p:spPr>
        <p:txBody>
          <a:bodyPr vert="horz" lIns="91440" tIns="45720" rIns="91440" bIns="45720" rtlCol="0" anchor="ctr">
            <a:normAutofit/>
          </a:bodyPr>
          <a:lstStyle/>
          <a:p>
            <a:pPr>
              <a:buClr>
                <a:schemeClr val="tx2"/>
              </a:buClr>
            </a:pPr>
            <a:r>
              <a:rPr lang="en-US" sz="2400" dirty="0">
                <a:solidFill>
                  <a:schemeClr val="tx2"/>
                </a:solidFill>
              </a:rPr>
              <a:t>What is “the power of the purse”?</a:t>
            </a:r>
          </a:p>
          <a:p>
            <a:pPr marL="339725" indent="0">
              <a:buClr>
                <a:schemeClr val="tx2"/>
              </a:buClr>
              <a:buNone/>
            </a:pPr>
            <a:r>
              <a:rPr lang="en-US" sz="2400" dirty="0">
                <a:solidFill>
                  <a:schemeClr val="tx1">
                    <a:lumMod val="65000"/>
                    <a:lumOff val="35000"/>
                  </a:schemeClr>
                </a:solidFill>
              </a:rPr>
              <a:t>the power of colonial assemblies to control colonial financial matters such as taxes, military appropriations, and salaries for royal officials </a:t>
            </a:r>
            <a:br>
              <a:rPr lang="en-US" sz="2400" dirty="0">
                <a:solidFill>
                  <a:schemeClr val="tx1">
                    <a:lumMod val="65000"/>
                    <a:lumOff val="35000"/>
                  </a:schemeClr>
                </a:solidFill>
              </a:rPr>
            </a:br>
            <a:r>
              <a:rPr lang="en-US" sz="2400" dirty="0">
                <a:solidFill>
                  <a:schemeClr val="tx1">
                    <a:lumMod val="65000"/>
                    <a:lumOff val="35000"/>
                  </a:schemeClr>
                </a:solidFill>
              </a:rPr>
              <a:t>(p. 84)</a:t>
            </a:r>
          </a:p>
          <a:p>
            <a:pPr marL="339725" indent="0">
              <a:buClr>
                <a:schemeClr val="tx2"/>
              </a:buClr>
              <a:buNone/>
            </a:pPr>
            <a:endParaRPr lang="en-US" sz="1200" dirty="0">
              <a:solidFill>
                <a:schemeClr val="tx1">
                  <a:lumMod val="65000"/>
                  <a:lumOff val="35000"/>
                </a:schemeClr>
              </a:solidFill>
            </a:endParaRPr>
          </a:p>
          <a:p>
            <a:pPr>
              <a:buClr>
                <a:schemeClr val="tx2"/>
              </a:buClr>
            </a:pPr>
            <a:r>
              <a:rPr lang="en-US" sz="2400" dirty="0">
                <a:solidFill>
                  <a:schemeClr val="tx2"/>
                </a:solidFill>
              </a:rPr>
              <a:t>Why did Parliament establish the Proclamation Line of 1763? Why did the colonists oppose it?</a:t>
            </a:r>
          </a:p>
          <a:p>
            <a:pPr marL="339725" indent="0">
              <a:buClr>
                <a:schemeClr val="tx2"/>
              </a:buClr>
              <a:buNone/>
            </a:pPr>
            <a:r>
              <a:rPr lang="en-US" sz="2400" dirty="0">
                <a:solidFill>
                  <a:schemeClr val="tx1">
                    <a:lumMod val="65000"/>
                    <a:lumOff val="35000"/>
                  </a:schemeClr>
                </a:solidFill>
              </a:rPr>
              <a:t>Parliament hoped that the line would reduce conflicts between the colonists and the Indians. The colonists thought that the line intruded on their local governments. It denied westward expansion into lands the colonists viewed as their own. (p. 84)</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218354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Name six acts of Parliament after the French and Indian War that created tension between Great Britain and its colonies.</a:t>
            </a:r>
          </a:p>
          <a:p>
            <a:pPr marL="339725" indent="0">
              <a:buClr>
                <a:schemeClr val="tx2"/>
              </a:buClr>
              <a:buNone/>
            </a:pPr>
            <a:r>
              <a:rPr lang="en-US" sz="2400" dirty="0">
                <a:solidFill>
                  <a:schemeClr val="tx1">
                    <a:lumMod val="65000"/>
                    <a:lumOff val="35000"/>
                  </a:schemeClr>
                </a:solidFill>
              </a:rPr>
              <a:t>the Proclamation of 1763, the Sugar Act, the Stamp Act, the Quartering Act, the Declaratory Act, the Townshend Acts (pp. 84–85, 87–88)</a:t>
            </a:r>
          </a:p>
          <a:p>
            <a:pPr marL="339725" indent="0">
              <a:buClr>
                <a:schemeClr val="tx2"/>
              </a:buClr>
              <a:buNone/>
            </a:pPr>
            <a:endParaRPr lang="en-US" sz="1200" dirty="0">
              <a:solidFill>
                <a:schemeClr val="tx1">
                  <a:lumMod val="65000"/>
                  <a:lumOff val="35000"/>
                </a:schemeClr>
              </a:solidFill>
            </a:endParaRPr>
          </a:p>
          <a:p>
            <a:pPr>
              <a:buClr>
                <a:schemeClr val="tx2"/>
              </a:buClr>
            </a:pPr>
            <a:r>
              <a:rPr lang="en-US" sz="2400" dirty="0">
                <a:solidFill>
                  <a:schemeClr val="tx2"/>
                </a:solidFill>
              </a:rPr>
              <a:t>What city was the site of a “massacre” in 1770?</a:t>
            </a:r>
          </a:p>
          <a:p>
            <a:pPr marL="339725" indent="0">
              <a:buClr>
                <a:schemeClr val="tx2"/>
              </a:buClr>
              <a:buNone/>
            </a:pPr>
            <a:r>
              <a:rPr lang="en-US" sz="2400" dirty="0">
                <a:solidFill>
                  <a:schemeClr val="tx1">
                    <a:lumMod val="65000"/>
                    <a:lumOff val="35000"/>
                  </a:schemeClr>
                </a:solidFill>
              </a:rPr>
              <a:t>Boston (p. 88)</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86051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818707"/>
            <a:ext cx="7166865" cy="5220586"/>
          </a:xfrm>
        </p:spPr>
        <p:txBody>
          <a:bodyPr vert="horz" lIns="91440" tIns="45720" rIns="91440" bIns="45720" rtlCol="0" anchor="ctr">
            <a:normAutofit/>
          </a:bodyPr>
          <a:lstStyle/>
          <a:p>
            <a:pPr>
              <a:buClr>
                <a:schemeClr val="tx2"/>
              </a:buClr>
            </a:pPr>
            <a:r>
              <a:rPr lang="en-US" sz="2400" dirty="0">
                <a:solidFill>
                  <a:schemeClr val="tx2"/>
                </a:solidFill>
              </a:rPr>
              <a:t>Explain a possible reason for the power and eloquence of Patrick Henry’s “liberty or death” speech.</a:t>
            </a:r>
          </a:p>
          <a:p>
            <a:pPr marL="339725" indent="0">
              <a:buClr>
                <a:schemeClr val="tx2"/>
              </a:buClr>
              <a:buNone/>
            </a:pPr>
            <a:r>
              <a:rPr lang="en-US" sz="2400" dirty="0">
                <a:solidFill>
                  <a:schemeClr val="tx1">
                    <a:lumMod val="65000"/>
                    <a:lumOff val="35000"/>
                  </a:schemeClr>
                </a:solidFill>
              </a:rPr>
              <a:t>Henry might have been influenced by the preaching of George Whitefield and Samuel Davies. Many phrases and allusions in his speech were obviously from the Bible.</a:t>
            </a:r>
          </a:p>
          <a:p>
            <a:pPr marL="339725" indent="0">
              <a:buClr>
                <a:schemeClr val="tx2"/>
              </a:buClr>
              <a:buNone/>
            </a:pPr>
            <a:endParaRPr lang="en-US" sz="1200" dirty="0">
              <a:solidFill>
                <a:schemeClr val="tx1">
                  <a:lumMod val="65000"/>
                  <a:lumOff val="35000"/>
                </a:schemeClr>
              </a:solidFill>
            </a:endParaRPr>
          </a:p>
          <a:p>
            <a:pPr>
              <a:buClr>
                <a:schemeClr val="tx2"/>
              </a:buClr>
            </a:pPr>
            <a:r>
              <a:rPr lang="en-US" sz="2400" dirty="0">
                <a:solidFill>
                  <a:schemeClr val="tx2"/>
                </a:solidFill>
              </a:rPr>
              <a:t>Assume you were John Adams. Defend your decision to work as an attorney for the British soldiers charged with murder in the Boston Massacre.</a:t>
            </a:r>
          </a:p>
          <a:p>
            <a:pPr marL="339725" indent="0">
              <a:buClr>
                <a:schemeClr val="tx2"/>
              </a:buClr>
              <a:buNone/>
            </a:pPr>
            <a:r>
              <a:rPr lang="en-US" sz="2400" dirty="0">
                <a:solidFill>
                  <a:schemeClr val="tx1">
                    <a:lumMod val="65000"/>
                    <a:lumOff val="35000"/>
                  </a:schemeClr>
                </a:solidFill>
              </a:rPr>
              <a:t>Everyone is entitled to a fair trial.</a:t>
            </a:r>
          </a:p>
        </p:txBody>
      </p:sp>
      <p:sp>
        <p:nvSpPr>
          <p:cNvPr id="25" name="Rectangle 2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922718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419600"/>
          </a:xfrm>
        </p:spPr>
        <p:txBody>
          <a:bodyPr>
            <a:normAutofit/>
          </a:bodyPr>
          <a:lstStyle/>
          <a:p>
            <a:r>
              <a:rPr lang="en-US" dirty="0"/>
              <a:t>Louisiana</a:t>
            </a:r>
          </a:p>
          <a:p>
            <a:r>
              <a:rPr lang="en-US" dirty="0"/>
              <a:t>French and Indian War</a:t>
            </a:r>
          </a:p>
          <a:p>
            <a:r>
              <a:rPr lang="en-US" dirty="0"/>
              <a:t>Seven Years’ War</a:t>
            </a:r>
          </a:p>
          <a:p>
            <a:r>
              <a:rPr lang="en-US" dirty="0"/>
              <a:t>George Washington</a:t>
            </a:r>
          </a:p>
          <a:p>
            <a:r>
              <a:rPr lang="en-US" dirty="0"/>
              <a:t>Fort Duquesne</a:t>
            </a:r>
          </a:p>
          <a:p>
            <a:r>
              <a:rPr lang="en-US" dirty="0"/>
              <a:t>guerrilla warfare</a:t>
            </a:r>
          </a:p>
          <a:p>
            <a:r>
              <a:rPr lang="en-US" dirty="0"/>
              <a:t>Albany Congress</a:t>
            </a:r>
          </a:p>
          <a:p>
            <a:r>
              <a:rPr lang="en-US" dirty="0"/>
              <a:t>Benjamin Franklin</a:t>
            </a:r>
          </a:p>
          <a:p>
            <a:r>
              <a:rPr lang="en-US" dirty="0"/>
              <a:t>Edward Braddock</a:t>
            </a:r>
          </a:p>
        </p:txBody>
      </p:sp>
      <p:sp>
        <p:nvSpPr>
          <p:cNvPr id="4" name="Content Placeholder 3">
            <a:extLst>
              <a:ext uri="{FF2B5EF4-FFF2-40B4-BE49-F238E27FC236}">
                <a16:creationId xmlns:a16="http://schemas.microsoft.com/office/drawing/2014/main" id="{BDEA4132-6CF1-47AE-8B3E-02214E3A9BA9}"/>
              </a:ext>
            </a:extLst>
          </p:cNvPr>
          <p:cNvSpPr>
            <a:spLocks noGrp="1"/>
          </p:cNvSpPr>
          <p:nvPr>
            <p:ph sz="half" idx="2"/>
          </p:nvPr>
        </p:nvSpPr>
        <p:spPr>
          <a:xfrm>
            <a:off x="6230390" y="2011680"/>
            <a:ext cx="5341099" cy="4419600"/>
          </a:xfrm>
        </p:spPr>
        <p:txBody>
          <a:bodyPr>
            <a:normAutofit/>
          </a:bodyPr>
          <a:lstStyle/>
          <a:p>
            <a:r>
              <a:rPr lang="en-US" dirty="0"/>
              <a:t>Marquis de Montcalm</a:t>
            </a:r>
          </a:p>
          <a:p>
            <a:r>
              <a:rPr lang="en-US" dirty="0"/>
              <a:t>William Pitt</a:t>
            </a:r>
          </a:p>
          <a:p>
            <a:r>
              <a:rPr lang="en-US" dirty="0"/>
              <a:t>James Wolfe</a:t>
            </a:r>
          </a:p>
          <a:p>
            <a:r>
              <a:rPr lang="en-US" dirty="0"/>
              <a:t>Battle of Quebec</a:t>
            </a:r>
          </a:p>
          <a:p>
            <a:r>
              <a:rPr lang="en-US" dirty="0"/>
              <a:t>Treaty of Paris (1763)</a:t>
            </a:r>
          </a:p>
          <a:p>
            <a:r>
              <a:rPr lang="en-US" dirty="0"/>
              <a:t>George III</a:t>
            </a:r>
          </a:p>
          <a:p>
            <a:r>
              <a:rPr lang="en-US" dirty="0"/>
              <a:t>Pontiac</a:t>
            </a:r>
          </a:p>
          <a:p>
            <a:r>
              <a:rPr lang="en-US" dirty="0"/>
              <a:t>power of the purse</a:t>
            </a:r>
          </a:p>
          <a:p>
            <a:r>
              <a:rPr lang="en-US" dirty="0"/>
              <a:t>Proclamation of 1763</a:t>
            </a:r>
          </a:p>
        </p:txBody>
      </p:sp>
    </p:spTree>
    <p:extLst>
      <p:ext uri="{BB962C8B-B14F-4D97-AF65-F5344CB8AC3E}">
        <p14:creationId xmlns:p14="http://schemas.microsoft.com/office/powerpoint/2010/main" val="48778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419600"/>
          </a:xfrm>
        </p:spPr>
        <p:txBody>
          <a:bodyPr>
            <a:normAutofit/>
          </a:bodyPr>
          <a:lstStyle/>
          <a:p>
            <a:r>
              <a:rPr lang="en-US" dirty="0"/>
              <a:t>Sugar Act</a:t>
            </a:r>
          </a:p>
          <a:p>
            <a:r>
              <a:rPr lang="en-US" dirty="0"/>
              <a:t>Stamp Act</a:t>
            </a:r>
          </a:p>
          <a:p>
            <a:r>
              <a:rPr lang="en-US" dirty="0"/>
              <a:t>internal tax</a:t>
            </a:r>
          </a:p>
          <a:p>
            <a:r>
              <a:rPr lang="en-US" dirty="0"/>
              <a:t>Sons of Liberty</a:t>
            </a:r>
          </a:p>
          <a:p>
            <a:r>
              <a:rPr lang="en-US" dirty="0"/>
              <a:t>Quartering Act</a:t>
            </a:r>
          </a:p>
          <a:p>
            <a:r>
              <a:rPr lang="en-US" dirty="0"/>
              <a:t>Patrick Henry</a:t>
            </a:r>
          </a:p>
          <a:p>
            <a:r>
              <a:rPr lang="en-US" dirty="0"/>
              <a:t>Stamp Act Congress</a:t>
            </a:r>
          </a:p>
          <a:p>
            <a:r>
              <a:rPr lang="en-US" dirty="0"/>
              <a:t>Samuel Adams</a:t>
            </a:r>
          </a:p>
          <a:p>
            <a:r>
              <a:rPr lang="en-US" dirty="0"/>
              <a:t>Declaratory Act</a:t>
            </a:r>
          </a:p>
        </p:txBody>
      </p:sp>
      <p:sp>
        <p:nvSpPr>
          <p:cNvPr id="4" name="Content Placeholder 3">
            <a:extLst>
              <a:ext uri="{FF2B5EF4-FFF2-40B4-BE49-F238E27FC236}">
                <a16:creationId xmlns:a16="http://schemas.microsoft.com/office/drawing/2014/main" id="{BDEA4132-6CF1-47AE-8B3E-02214E3A9BA9}"/>
              </a:ext>
            </a:extLst>
          </p:cNvPr>
          <p:cNvSpPr>
            <a:spLocks noGrp="1"/>
          </p:cNvSpPr>
          <p:nvPr>
            <p:ph sz="half" idx="2"/>
          </p:nvPr>
        </p:nvSpPr>
        <p:spPr>
          <a:xfrm>
            <a:off x="6230390" y="2011680"/>
            <a:ext cx="5341099" cy="4419600"/>
          </a:xfrm>
        </p:spPr>
        <p:txBody>
          <a:bodyPr>
            <a:normAutofit/>
          </a:bodyPr>
          <a:lstStyle/>
          <a:p>
            <a:r>
              <a:rPr lang="en-US" dirty="0"/>
              <a:t>Townshend Acts</a:t>
            </a:r>
          </a:p>
          <a:p>
            <a:r>
              <a:rPr lang="en-US" dirty="0"/>
              <a:t>boycotts</a:t>
            </a:r>
          </a:p>
          <a:p>
            <a:r>
              <a:rPr lang="en-US" dirty="0"/>
              <a:t>no taxation without representation</a:t>
            </a:r>
          </a:p>
          <a:p>
            <a:r>
              <a:rPr lang="en-US" dirty="0"/>
              <a:t>Boston Massacre</a:t>
            </a:r>
          </a:p>
          <a:p>
            <a:r>
              <a:rPr lang="en-US" dirty="0"/>
              <a:t>John Adams</a:t>
            </a:r>
          </a:p>
        </p:txBody>
      </p:sp>
    </p:spTree>
    <p:extLst>
      <p:ext uri="{BB962C8B-B14F-4D97-AF65-F5344CB8AC3E}">
        <p14:creationId xmlns:p14="http://schemas.microsoft.com/office/powerpoint/2010/main" val="186155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052C-2B8B-4E09-BAA3-2737020397D0}"/>
              </a:ext>
            </a:extLst>
          </p:cNvPr>
          <p:cNvSpPr>
            <a:spLocks noGrp="1"/>
          </p:cNvSpPr>
          <p:nvPr>
            <p:ph type="title"/>
          </p:nvPr>
        </p:nvSpPr>
        <p:spPr/>
        <p:txBody>
          <a:bodyPr/>
          <a:lstStyle/>
          <a:p>
            <a:r>
              <a:rPr lang="en-US" sz="5400" dirty="0"/>
              <a:t>Frontier feuds</a:t>
            </a:r>
          </a:p>
        </p:txBody>
      </p:sp>
      <p:sp>
        <p:nvSpPr>
          <p:cNvPr id="3" name="Text Placeholder 2">
            <a:extLst>
              <a:ext uri="{FF2B5EF4-FFF2-40B4-BE49-F238E27FC236}">
                <a16:creationId xmlns:a16="http://schemas.microsoft.com/office/drawing/2014/main" id="{6ECEB499-2680-4B68-B9A4-B1ACBD7BE3C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0790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How did the French threaten the British colonies?</a:t>
            </a:r>
          </a:p>
          <a:p>
            <a:pPr marL="514350" indent="-514350">
              <a:buClr>
                <a:schemeClr val="tx2"/>
              </a:buClr>
              <a:buFont typeface="+mj-lt"/>
              <a:buAutoNum type="arabicPeriod"/>
            </a:pPr>
            <a:r>
              <a:rPr lang="en-US" dirty="0">
                <a:solidFill>
                  <a:schemeClr val="tx2"/>
                </a:solidFill>
              </a:rPr>
              <a:t>What four wars were fought in America between the French and the British?</a:t>
            </a:r>
          </a:p>
        </p:txBody>
      </p:sp>
    </p:spTree>
    <p:extLst>
      <p:ext uri="{BB962C8B-B14F-4D97-AF65-F5344CB8AC3E}">
        <p14:creationId xmlns:p14="http://schemas.microsoft.com/office/powerpoint/2010/main" val="29587116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D9501-F252-4E06-AE9A-783A46512E02}"/>
              </a:ext>
            </a:extLst>
          </p:cNvPr>
          <p:cNvSpPr>
            <a:spLocks noGrp="1"/>
          </p:cNvSpPr>
          <p:nvPr>
            <p:ph type="title"/>
          </p:nvPr>
        </p:nvSpPr>
        <p:spPr/>
        <p:txBody>
          <a:bodyPr/>
          <a:lstStyle/>
          <a:p>
            <a:r>
              <a:rPr lang="en-US" dirty="0"/>
              <a:t>King William’s War (1689–97)</a:t>
            </a:r>
          </a:p>
        </p:txBody>
      </p:sp>
      <p:sp>
        <p:nvSpPr>
          <p:cNvPr id="4" name="Content Placeholder 3">
            <a:extLst>
              <a:ext uri="{FF2B5EF4-FFF2-40B4-BE49-F238E27FC236}">
                <a16:creationId xmlns:a16="http://schemas.microsoft.com/office/drawing/2014/main" id="{2DF32E04-3AFD-47B4-A3AB-6B2665F7B70C}"/>
              </a:ext>
            </a:extLst>
          </p:cNvPr>
          <p:cNvSpPr>
            <a:spLocks noGrp="1"/>
          </p:cNvSpPr>
          <p:nvPr>
            <p:ph idx="10"/>
          </p:nvPr>
        </p:nvSpPr>
        <p:spPr/>
        <p:txBody>
          <a:bodyPr>
            <a:normAutofit/>
          </a:bodyPr>
          <a:lstStyle/>
          <a:p>
            <a:r>
              <a:rPr lang="en-US" dirty="0"/>
              <a:t>French settlers and Indians inflicted considerable damage and fear upon the English settlements.</a:t>
            </a:r>
          </a:p>
          <a:p>
            <a:r>
              <a:rPr lang="en-US" dirty="0"/>
              <a:t>The French continued to build forts along the Mississippi and St. Lawrence Rivers.</a:t>
            </a:r>
          </a:p>
        </p:txBody>
      </p:sp>
      <p:pic>
        <p:nvPicPr>
          <p:cNvPr id="9" name="Picture Placeholder 8" descr="A person sitting posing for the camera&#10;&#10;Description automatically generated">
            <a:extLst>
              <a:ext uri="{FF2B5EF4-FFF2-40B4-BE49-F238E27FC236}">
                <a16:creationId xmlns:a16="http://schemas.microsoft.com/office/drawing/2014/main" id="{9BD2EC06-C439-42B6-9F91-D88F619D3DD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7" name="TextBox 6">
            <a:extLst>
              <a:ext uri="{FF2B5EF4-FFF2-40B4-BE49-F238E27FC236}">
                <a16:creationId xmlns:a16="http://schemas.microsoft.com/office/drawing/2014/main" id="{4B3DB974-D5E0-45D6-A7D8-B3B55CCB4B3B}"/>
              </a:ext>
            </a:extLst>
          </p:cNvPr>
          <p:cNvSpPr txBox="1"/>
          <p:nvPr/>
        </p:nvSpPr>
        <p:spPr>
          <a:xfrm>
            <a:off x="0" y="5956801"/>
            <a:ext cx="188976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William</a:t>
            </a:r>
            <a:r>
              <a:rPr lang="en-US" sz="2400" kern="0" dirty="0">
                <a:solidFill>
                  <a:schemeClr val="tx1">
                    <a:lumMod val="95000"/>
                  </a:schemeClr>
                </a:solidFill>
                <a:effectLst>
                  <a:outerShdw blurRad="38100" dist="38100" dir="2700000" algn="tl">
                    <a:srgbClr val="000000">
                      <a:alpha val="43137"/>
                    </a:srgbClr>
                  </a:outerShdw>
                </a:effectLst>
                <a:latin typeface="Arial"/>
              </a:rPr>
              <a:t> III</a:t>
            </a:r>
            <a:endPar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endParaRPr>
          </a:p>
        </p:txBody>
      </p:sp>
    </p:spTree>
    <p:extLst>
      <p:ext uri="{BB962C8B-B14F-4D97-AF65-F5344CB8AC3E}">
        <p14:creationId xmlns:p14="http://schemas.microsoft.com/office/powerpoint/2010/main" val="157238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3723</Words>
  <Application>Microsoft Office PowerPoint</Application>
  <PresentationFormat>Widescreen</PresentationFormat>
  <Paragraphs>353</Paragraphs>
  <Slides>68</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Calibri</vt:lpstr>
      <vt:lpstr>Corbel</vt:lpstr>
      <vt:lpstr>Rockwell</vt:lpstr>
      <vt:lpstr>RRFLA Y+ Minion Pro</vt:lpstr>
      <vt:lpstr>Tw Cen MT</vt:lpstr>
      <vt:lpstr>Wingdings</vt:lpstr>
      <vt:lpstr>Banded</vt:lpstr>
      <vt:lpstr>PowerPoint Presentation</vt:lpstr>
      <vt:lpstr>PowerPoint Presentation</vt:lpstr>
      <vt:lpstr>PowerPoint Presentation</vt:lpstr>
      <vt:lpstr>Big Ideas</vt:lpstr>
      <vt:lpstr>The rising storm</vt:lpstr>
      <vt:lpstr>PowerPoint Presentation</vt:lpstr>
      <vt:lpstr>Frontier feuds</vt:lpstr>
      <vt:lpstr>Guiding questions</vt:lpstr>
      <vt:lpstr>King William’s War (1689–97)</vt:lpstr>
      <vt:lpstr>Queen Anne’s War (1702–13)</vt:lpstr>
      <vt:lpstr>King George’s War (1744–48)</vt:lpstr>
      <vt:lpstr>PowerPoint Presentation</vt:lpstr>
      <vt:lpstr>Section review</vt:lpstr>
      <vt:lpstr>Section review</vt:lpstr>
      <vt:lpstr>Section review</vt:lpstr>
      <vt:lpstr>Section review</vt:lpstr>
      <vt:lpstr>The French and Indian war</vt:lpstr>
      <vt:lpstr>Guiding questions</vt:lpstr>
      <vt:lpstr>The French and Indian War</vt:lpstr>
      <vt:lpstr>The spark</vt:lpstr>
      <vt:lpstr>PowerPoint Presentation</vt:lpstr>
      <vt:lpstr>Two sides</vt:lpstr>
      <vt:lpstr>Two sides</vt:lpstr>
      <vt:lpstr>This 1754 appeal by Ben Franklin is the earliest political cartoon. </vt:lpstr>
      <vt:lpstr>Braddock’s Defeat</vt:lpstr>
      <vt:lpstr>Montcalm</vt:lpstr>
      <vt:lpstr>Pitt’s Plan</vt:lpstr>
      <vt:lpstr>Turnaround</vt:lpstr>
      <vt:lpstr>Battle of Quebec</vt:lpstr>
      <vt:lpstr>both Wolfe and Montcalm were severely wounded and died.</vt:lpstr>
      <vt:lpstr>The Treaty of Paris</vt:lpstr>
      <vt:lpstr>PowerPoint Presentation</vt:lpstr>
      <vt:lpstr>PowerPoint Presentation</vt:lpstr>
      <vt:lpstr>The Treaty of Paris</vt:lpstr>
      <vt:lpstr>Pontiac’s War (Pontiac’s Rebellion)</vt:lpstr>
      <vt:lpstr>Section review</vt:lpstr>
      <vt:lpstr>Section review</vt:lpstr>
      <vt:lpstr>Section review</vt:lpstr>
      <vt:lpstr>Section review</vt:lpstr>
      <vt:lpstr>Section review</vt:lpstr>
      <vt:lpstr>Section review</vt:lpstr>
      <vt:lpstr>Section review</vt:lpstr>
      <vt:lpstr>The growing rift</vt:lpstr>
      <vt:lpstr>Guiding questions</vt:lpstr>
      <vt:lpstr>A Sense of Nation</vt:lpstr>
      <vt:lpstr>A Sense of Nation</vt:lpstr>
      <vt:lpstr>Taxes and Tensions</vt:lpstr>
      <vt:lpstr>The Proclamation Line (1763)</vt:lpstr>
      <vt:lpstr>The Sugar Act (1764)</vt:lpstr>
      <vt:lpstr>The Sugar Act (1764)</vt:lpstr>
      <vt:lpstr>The Stamp Act (1765)</vt:lpstr>
      <vt:lpstr>The Stamp Act (1765)</vt:lpstr>
      <vt:lpstr>The Quartering Act (1765)</vt:lpstr>
      <vt:lpstr>Colonial Opposition</vt:lpstr>
      <vt:lpstr>Colonial opposition</vt:lpstr>
      <vt:lpstr>Victorious colonists celebrated the repeal of the Stamp Act by conducting a mock funeral for it.</vt:lpstr>
      <vt:lpstr>Townshend Acts (1767)</vt:lpstr>
      <vt:lpstr>Townshend Acts (1767)</vt:lpstr>
      <vt:lpstr>Townshend Acts (1767)</vt:lpstr>
      <vt:lpstr>First Bloodshed</vt:lpstr>
      <vt:lpstr>First Bloodshed</vt:lpstr>
      <vt:lpstr>Paul Revere’s Boston Massacre engraving</vt:lpstr>
      <vt:lpstr>First Bloodshed</vt:lpstr>
      <vt:lpstr>Section review</vt:lpstr>
      <vt:lpstr>Section review</vt:lpstr>
      <vt:lpstr>Section review</vt:lpstr>
      <vt:lpstr>People, Places, and Things to Remember</vt:lpstr>
      <vt:lpstr>People, Places, and Things to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Bowers, Hannah</dc:creator>
  <cp:lastModifiedBy>Matesevac, Jennifer</cp:lastModifiedBy>
  <cp:revision>14</cp:revision>
  <dcterms:created xsi:type="dcterms:W3CDTF">2020-10-05T15:15:09Z</dcterms:created>
  <dcterms:modified xsi:type="dcterms:W3CDTF">2021-06-04T11:54:42Z</dcterms:modified>
</cp:coreProperties>
</file>