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60" r:id="rId2"/>
    <p:sldMasterId id="2147483773" r:id="rId3"/>
    <p:sldMasterId id="2147483808" r:id="rId4"/>
    <p:sldMasterId id="2147483811" r:id="rId5"/>
    <p:sldMasterId id="2147483836" r:id="rId6"/>
  </p:sldMasterIdLst>
  <p:notesMasterIdLst>
    <p:notesMasterId r:id="rId23"/>
  </p:notesMasterIdLst>
  <p:handoutMasterIdLst>
    <p:handoutMasterId r:id="rId24"/>
  </p:handoutMasterIdLst>
  <p:sldIdLst>
    <p:sldId id="256" r:id="rId7"/>
    <p:sldId id="257" r:id="rId8"/>
    <p:sldId id="449" r:id="rId9"/>
    <p:sldId id="465" r:id="rId10"/>
    <p:sldId id="451" r:id="rId11"/>
    <p:sldId id="452" r:id="rId12"/>
    <p:sldId id="453" r:id="rId13"/>
    <p:sldId id="464" r:id="rId14"/>
    <p:sldId id="454" r:id="rId15"/>
    <p:sldId id="455" r:id="rId16"/>
    <p:sldId id="462" r:id="rId17"/>
    <p:sldId id="457" r:id="rId18"/>
    <p:sldId id="458" r:id="rId19"/>
    <p:sldId id="463" r:id="rId20"/>
    <p:sldId id="298" r:id="rId21"/>
    <p:sldId id="448" r:id="rId22"/>
  </p:sldIdLst>
  <p:sldSz cx="12192000" cy="548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en, Jarrud" initials="OJ" lastIdx="1" clrIdx="0">
    <p:extLst>
      <p:ext uri="{19B8F6BF-5375-455C-9EA6-DF929625EA0E}">
        <p15:presenceInfo xmlns:p15="http://schemas.microsoft.com/office/powerpoint/2012/main" userId="Olsen, Jarr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3AF"/>
    <a:srgbClr val="F3A32F"/>
    <a:srgbClr val="29838B"/>
    <a:srgbClr val="99CED2"/>
    <a:srgbClr val="CCE6E9"/>
    <a:srgbClr val="3593B4"/>
    <a:srgbClr val="4472C4"/>
    <a:srgbClr val="0C3956"/>
    <a:srgbClr val="16496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2636" autoAdjust="0"/>
  </p:normalViewPr>
  <p:slideViewPr>
    <p:cSldViewPr snapToGrid="0">
      <p:cViewPr varScale="1">
        <p:scale>
          <a:sx n="70" d="100"/>
          <a:sy n="70" d="100"/>
        </p:scale>
        <p:origin x="95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1850FC-0111-4530-8069-5BDB7EE3FB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a:extLst>
              <a:ext uri="{FF2B5EF4-FFF2-40B4-BE49-F238E27FC236}">
                <a16:creationId xmlns:a16="http://schemas.microsoft.com/office/drawing/2014/main" id="{5434A2B7-7023-4287-ADEC-44168DDA0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11244F-BAAC-45B5-BE6F-6ECD5C0CEA5F}" type="datetimeFigureOut">
              <a:rPr lang="en-US" smtClean="0">
                <a:latin typeface="Verdana" panose="020B0604030504040204" pitchFamily="34" charset="0"/>
              </a:rPr>
              <a:t>10/15/2023</a:t>
            </a:fld>
            <a:endParaRPr lang="en-US" dirty="0">
              <a:latin typeface="Verdana" panose="020B0604030504040204" pitchFamily="34" charset="0"/>
            </a:endParaRPr>
          </a:p>
        </p:txBody>
      </p:sp>
      <p:sp>
        <p:nvSpPr>
          <p:cNvPr id="4" name="Footer Placeholder 3">
            <a:extLst>
              <a:ext uri="{FF2B5EF4-FFF2-40B4-BE49-F238E27FC236}">
                <a16:creationId xmlns:a16="http://schemas.microsoft.com/office/drawing/2014/main" id="{CFCCF615-D79F-4581-A805-9003A18666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a:extLst>
              <a:ext uri="{FF2B5EF4-FFF2-40B4-BE49-F238E27FC236}">
                <a16:creationId xmlns:a16="http://schemas.microsoft.com/office/drawing/2014/main" id="{0C23E9B9-E747-4066-82AE-D06C982B6C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754751-CC16-4FBD-9C1B-1EDE4CFB6AA6}"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439694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9FCBEF9A-153E-470E-A98E-C452CE46A127}" type="datetimeFigureOut">
              <a:rPr lang="en-US" smtClean="0"/>
              <a:pPr/>
              <a:t>10/15/2023</a:t>
            </a:fld>
            <a:endParaRPr lang="en-US" dirty="0"/>
          </a:p>
        </p:txBody>
      </p:sp>
      <p:sp>
        <p:nvSpPr>
          <p:cNvPr id="4" name="Slide Image Placeholder 3"/>
          <p:cNvSpPr>
            <a:spLocks noGrp="1" noRot="1" noChangeAspect="1"/>
          </p:cNvSpPr>
          <p:nvPr>
            <p:ph type="sldImg" idx="2"/>
          </p:nvPr>
        </p:nvSpPr>
        <p:spPr>
          <a:xfrm>
            <a:off x="0" y="1143000"/>
            <a:ext cx="68580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CDB3FBC-CC89-40CE-A21A-731FB3BB2AD3}" type="slidenum">
              <a:rPr lang="en-US" smtClean="0"/>
              <a:pPr/>
              <a:t>‹#›</a:t>
            </a:fld>
            <a:endParaRPr lang="en-US" dirty="0"/>
          </a:p>
        </p:txBody>
      </p:sp>
    </p:spTree>
    <p:extLst>
      <p:ext uri="{BB962C8B-B14F-4D97-AF65-F5344CB8AC3E}">
        <p14:creationId xmlns:p14="http://schemas.microsoft.com/office/powerpoint/2010/main" val="329587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DB3FBC-CC89-40CE-A21A-731FB3BB2AD3}" type="slidenum">
              <a:rPr lang="en-US" smtClean="0"/>
              <a:pPr/>
              <a:t>1</a:t>
            </a:fld>
            <a:endParaRPr lang="en-US" dirty="0"/>
          </a:p>
        </p:txBody>
      </p:sp>
    </p:spTree>
    <p:extLst>
      <p:ext uri="{BB962C8B-B14F-4D97-AF65-F5344CB8AC3E}">
        <p14:creationId xmlns:p14="http://schemas.microsoft.com/office/powerpoint/2010/main" val="24905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in-class INB:</a:t>
            </a:r>
          </a:p>
          <a:p>
            <a:pPr marL="0" indent="0">
              <a:buNone/>
            </a:pPr>
            <a:r>
              <a:rPr lang="en-US" sz="1600" b="1" dirty="0"/>
              <a:t>Cell Theory INB Template</a:t>
            </a:r>
          </a:p>
          <a:p>
            <a:pPr marL="742950" indent="-742950">
              <a:buFont typeface="+mj-lt"/>
              <a:buAutoNum type="arabicPeriod"/>
            </a:pPr>
            <a:r>
              <a:rPr lang="en-US" sz="1200" dirty="0"/>
              <a:t>Cut out the Template on the solid lines</a:t>
            </a:r>
          </a:p>
          <a:p>
            <a:pPr marL="742950" indent="-742950">
              <a:buFont typeface="+mj-lt"/>
              <a:buAutoNum type="arabicPeriod"/>
            </a:pPr>
            <a:r>
              <a:rPr lang="en-US" sz="1200" dirty="0"/>
              <a:t>Glue outside tabs into notebook</a:t>
            </a:r>
          </a:p>
          <a:p>
            <a:pPr marL="742950" indent="-742950">
              <a:buFont typeface="+mj-lt"/>
              <a:buAutoNum type="arabicPeriod"/>
            </a:pPr>
            <a:r>
              <a:rPr lang="en-US" sz="1200" dirty="0"/>
              <a:t>Opens like windows</a:t>
            </a:r>
          </a:p>
          <a:p>
            <a:pPr marL="742950" indent="-742950">
              <a:buFont typeface="+mj-lt"/>
              <a:buAutoNum type="arabicPeriod"/>
            </a:pPr>
            <a:r>
              <a:rPr lang="en-US" sz="1200" dirty="0"/>
              <a:t>Write notes underneath window panes</a:t>
            </a:r>
          </a:p>
          <a:p>
            <a:endParaRPr lang="en-US" dirty="0"/>
          </a:p>
        </p:txBody>
      </p:sp>
      <p:sp>
        <p:nvSpPr>
          <p:cNvPr id="4" name="Slide Number Placeholder 3"/>
          <p:cNvSpPr>
            <a:spLocks noGrp="1"/>
          </p:cNvSpPr>
          <p:nvPr>
            <p:ph type="sldNum" sz="quarter" idx="5"/>
          </p:nvPr>
        </p:nvSpPr>
        <p:spPr/>
        <p:txBody>
          <a:bodyPr/>
          <a:lstStyle/>
          <a:p>
            <a:fld id="{BCDB3FBC-CC89-40CE-A21A-731FB3BB2AD3}" type="slidenum">
              <a:rPr lang="en-US" smtClean="0"/>
              <a:pPr/>
              <a:t>3</a:t>
            </a:fld>
            <a:endParaRPr lang="en-US" dirty="0"/>
          </a:p>
        </p:txBody>
      </p:sp>
    </p:spTree>
    <p:extLst>
      <p:ext uri="{BB962C8B-B14F-4D97-AF65-F5344CB8AC3E}">
        <p14:creationId xmlns:p14="http://schemas.microsoft.com/office/powerpoint/2010/main" val="24032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in-class quick action:</a:t>
            </a:r>
          </a:p>
          <a:p>
            <a:pPr>
              <a:buNone/>
            </a:pPr>
            <a:r>
              <a:rPr lang="en-US" sz="1200" dirty="0"/>
              <a:t>That’s a lot of scientists to remember with very long names.  Work with a partner and come up with some sort of device to remember the importance of each one in the development of cell theory.</a:t>
            </a:r>
          </a:p>
          <a:p>
            <a:pPr>
              <a:buNone/>
            </a:pPr>
            <a:r>
              <a:rPr lang="en-US" sz="1200" dirty="0"/>
              <a:t>Share your creative device with the class</a:t>
            </a:r>
            <a:r>
              <a:rPr lang="en-US" sz="1200" b="1" dirty="0"/>
              <a:t>.</a:t>
            </a:r>
            <a:br>
              <a:rPr lang="en-US" sz="1200" b="1" dirty="0"/>
            </a:br>
            <a:endParaRPr lang="en-US" sz="1200" b="1" dirty="0"/>
          </a:p>
          <a:p>
            <a:r>
              <a:rPr lang="en-US" sz="1200" u="sng" dirty="0"/>
              <a:t>Robert Hooke</a:t>
            </a:r>
            <a:r>
              <a:rPr lang="en-US" sz="1200" dirty="0"/>
              <a:t> – named the cell base observations on cork bark</a:t>
            </a:r>
            <a:br>
              <a:rPr lang="en-US" sz="1200" dirty="0"/>
            </a:br>
            <a:endParaRPr lang="en-US" sz="1200" dirty="0"/>
          </a:p>
          <a:p>
            <a:r>
              <a:rPr lang="en-US" sz="1200" u="sng" dirty="0"/>
              <a:t>Anton van Leeuwenhoek </a:t>
            </a:r>
            <a:r>
              <a:rPr lang="en-US" sz="1200" dirty="0"/>
              <a:t>– improved the microscope and observed bacteria and one-cell animals</a:t>
            </a:r>
            <a:br>
              <a:rPr lang="en-US" sz="1200" dirty="0"/>
            </a:br>
            <a:endParaRPr lang="en-US" sz="1200" dirty="0"/>
          </a:p>
          <a:p>
            <a:r>
              <a:rPr lang="en-US" sz="1200" u="sng" dirty="0"/>
              <a:t>Mathias Schleiden </a:t>
            </a:r>
            <a:r>
              <a:rPr lang="en-US" sz="1200" dirty="0"/>
              <a:t>– all plant tissue is made of cells</a:t>
            </a:r>
            <a:br>
              <a:rPr lang="en-US" sz="1200" dirty="0"/>
            </a:br>
            <a:endParaRPr lang="en-US" sz="1200" dirty="0"/>
          </a:p>
          <a:p>
            <a:r>
              <a:rPr lang="en-US" sz="1200" u="sng" dirty="0"/>
              <a:t>Theodor Schwann </a:t>
            </a:r>
            <a:r>
              <a:rPr lang="en-US" sz="1200" dirty="0"/>
              <a:t>– all animal tissue is made of cells</a:t>
            </a:r>
            <a:br>
              <a:rPr lang="en-US" sz="1200" dirty="0"/>
            </a:br>
            <a:endParaRPr lang="en-US" sz="1200" dirty="0"/>
          </a:p>
          <a:p>
            <a:r>
              <a:rPr lang="en-US" sz="1200" u="sng" dirty="0"/>
              <a:t>Rudolph Virchow </a:t>
            </a:r>
            <a:r>
              <a:rPr lang="en-US" sz="1200" dirty="0"/>
              <a:t>– all cells come from preexisting cells</a:t>
            </a:r>
          </a:p>
          <a:p>
            <a:endParaRPr lang="en-US" dirty="0"/>
          </a:p>
        </p:txBody>
      </p:sp>
      <p:sp>
        <p:nvSpPr>
          <p:cNvPr id="4" name="Slide Number Placeholder 3"/>
          <p:cNvSpPr>
            <a:spLocks noGrp="1"/>
          </p:cNvSpPr>
          <p:nvPr>
            <p:ph type="sldNum" sz="quarter" idx="5"/>
          </p:nvPr>
        </p:nvSpPr>
        <p:spPr/>
        <p:txBody>
          <a:bodyPr/>
          <a:lstStyle/>
          <a:p>
            <a:fld id="{BCDB3FBC-CC89-40CE-A21A-731FB3BB2AD3}" type="slidenum">
              <a:rPr lang="en-US" smtClean="0"/>
              <a:pPr/>
              <a:t>11</a:t>
            </a:fld>
            <a:endParaRPr lang="en-US" dirty="0"/>
          </a:p>
        </p:txBody>
      </p:sp>
    </p:spTree>
    <p:extLst>
      <p:ext uri="{BB962C8B-B14F-4D97-AF65-F5344CB8AC3E}">
        <p14:creationId xmlns:p14="http://schemas.microsoft.com/office/powerpoint/2010/main" val="269434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in-class quick action: </a:t>
            </a:r>
          </a:p>
          <a:p>
            <a:pPr marL="0" indent="0">
              <a:buNone/>
            </a:pPr>
            <a:r>
              <a:rPr lang="en-US" sz="1200" dirty="0"/>
              <a:t>Let’s see how good you memory is.  </a:t>
            </a:r>
          </a:p>
          <a:p>
            <a:pPr marL="0" indent="0">
              <a:buNone/>
            </a:pPr>
            <a:r>
              <a:rPr lang="en-US" sz="1200" dirty="0"/>
              <a:t>There were 7 cell functions listed on the last two slides.  </a:t>
            </a:r>
            <a:r>
              <a:rPr lang="en-US" sz="1200"/>
              <a:t>Have your teacher give you another peek at them and then write down as many as you can remember.</a:t>
            </a:r>
          </a:p>
          <a:p>
            <a:endParaRPr lang="en-US"/>
          </a:p>
        </p:txBody>
      </p:sp>
      <p:sp>
        <p:nvSpPr>
          <p:cNvPr id="4" name="Slide Number Placeholder 3"/>
          <p:cNvSpPr>
            <a:spLocks noGrp="1"/>
          </p:cNvSpPr>
          <p:nvPr>
            <p:ph type="sldNum" sz="quarter" idx="5"/>
          </p:nvPr>
        </p:nvSpPr>
        <p:spPr/>
        <p:txBody>
          <a:bodyPr/>
          <a:lstStyle/>
          <a:p>
            <a:fld id="{BCDB3FBC-CC89-40CE-A21A-731FB3BB2AD3}" type="slidenum">
              <a:rPr lang="en-US" smtClean="0"/>
              <a:pPr/>
              <a:t>14</a:t>
            </a:fld>
            <a:endParaRPr lang="en-US" dirty="0"/>
          </a:p>
        </p:txBody>
      </p:sp>
    </p:spTree>
    <p:extLst>
      <p:ext uri="{BB962C8B-B14F-4D97-AF65-F5344CB8AC3E}">
        <p14:creationId xmlns:p14="http://schemas.microsoft.com/office/powerpoint/2010/main" val="254598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Clear up any confusion and answer questions.</a:t>
            </a:r>
          </a:p>
        </p:txBody>
      </p:sp>
      <p:sp>
        <p:nvSpPr>
          <p:cNvPr id="4" name="Slide Number Placeholder 3"/>
          <p:cNvSpPr>
            <a:spLocks noGrp="1"/>
          </p:cNvSpPr>
          <p:nvPr>
            <p:ph type="sldNum" sz="quarter" idx="10"/>
          </p:nvPr>
        </p:nvSpPr>
        <p:spPr/>
        <p:txBody>
          <a:bodyPr/>
          <a:lstStyle/>
          <a:p>
            <a:fld id="{77542409-6A04-4DC6-AC3A-D3758287A8F2}" type="slidenum">
              <a:rPr lang="uk-UA" smtClean="0"/>
              <a:pPr/>
              <a:t>15</a:t>
            </a:fld>
            <a:endParaRPr lang="uk-UA" dirty="0"/>
          </a:p>
        </p:txBody>
      </p:sp>
    </p:spTree>
    <p:extLst>
      <p:ext uri="{BB962C8B-B14F-4D97-AF65-F5344CB8AC3E}">
        <p14:creationId xmlns:p14="http://schemas.microsoft.com/office/powerpoint/2010/main" val="127015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Master" Target="../slideMasters/slideMaster4.xml"/><Relationship Id="rId6" Type="http://schemas.openxmlformats.org/officeDocument/2006/relationships/image" Target="../media/image43.jpeg"/><Relationship Id="rId5" Type="http://schemas.microsoft.com/office/2007/relationships/hdphoto" Target="../media/hdphoto2.wdp"/><Relationship Id="rId4" Type="http://schemas.openxmlformats.org/officeDocument/2006/relationships/image" Target="../media/image4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45.jp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6.xml"/><Relationship Id="rId4" Type="http://schemas.openxmlformats.org/officeDocument/2006/relationships/image" Target="../media/image29.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7.png"/><Relationship Id="rId17" Type="http://schemas.openxmlformats.org/officeDocument/2006/relationships/image" Target="../media/image21.svg"/><Relationship Id="rId2" Type="http://schemas.openxmlformats.org/officeDocument/2006/relationships/image" Target="../media/image10.png"/><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19.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6.svg"/><Relationship Id="rId1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92100"/>
            <a:ext cx="10515600" cy="1060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2557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7" name="TextBox 6"/>
          <p:cNvSpPr txBox="1"/>
          <p:nvPr userDrawn="1"/>
        </p:nvSpPr>
        <p:spPr>
          <a:xfrm>
            <a:off x="8316272" y="3204951"/>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1670</a:t>
            </a:r>
          </a:p>
        </p:txBody>
      </p:sp>
      <p:sp>
        <p:nvSpPr>
          <p:cNvPr id="8" name="Rectangle 7">
            <a:extLst>
              <a:ext uri="{FF2B5EF4-FFF2-40B4-BE49-F238E27FC236}">
                <a16:creationId xmlns:a16="http://schemas.microsoft.com/office/drawing/2014/main" id="{A73DFFE6-95AC-C44F-8A49-639D84B2310D}"/>
              </a:ext>
            </a:extLst>
          </p:cNvPr>
          <p:cNvSpPr/>
          <p:nvPr userDrawn="1"/>
        </p:nvSpPr>
        <p:spPr>
          <a:xfrm>
            <a:off x="345622" y="1328123"/>
            <a:ext cx="7193934" cy="3174715"/>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Developed the microscope lens to see greater magnification</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First person to observe bacteria and protozoa (single-celled animal)</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Observed and described red blood cells</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9" name="Rectangle 8">
            <a:extLst>
              <a:ext uri="{FF2B5EF4-FFF2-40B4-BE49-F238E27FC236}">
                <a16:creationId xmlns:a16="http://schemas.microsoft.com/office/drawing/2014/main" id="{FCAD8EED-3782-914A-8A98-2B1D57E793BE}"/>
              </a:ext>
            </a:extLst>
          </p:cNvPr>
          <p:cNvSpPr/>
          <p:nvPr userDrawn="1"/>
        </p:nvSpPr>
        <p:spPr>
          <a:xfrm>
            <a:off x="345621" y="779282"/>
            <a:ext cx="4793300"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Anton van Leeuwenhoek</a:t>
            </a:r>
          </a:p>
        </p:txBody>
      </p:sp>
      <p:pic>
        <p:nvPicPr>
          <p:cNvPr id="4" name="Picture 3">
            <a:extLst>
              <a:ext uri="{FF2B5EF4-FFF2-40B4-BE49-F238E27FC236}">
                <a16:creationId xmlns:a16="http://schemas.microsoft.com/office/drawing/2014/main" id="{7A03AD6F-2E50-42DE-8DB8-915BB4749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141" t="8297" r="10898" b="5463"/>
          <a:stretch/>
        </p:blipFill>
        <p:spPr>
          <a:xfrm>
            <a:off x="10491610" y="1971536"/>
            <a:ext cx="1547423" cy="3174715"/>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050403B4-C279-45E4-A93A-40346232BF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90" t="1620" r="1695" b="1620"/>
          <a:stretch/>
        </p:blipFill>
        <p:spPr>
          <a:xfrm>
            <a:off x="8097072" y="261180"/>
            <a:ext cx="2319412" cy="26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654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2" descr="Theodor Schwann Litho.jpg"/>
          <p:cNvPicPr>
            <a:picLocks noChangeAspect="1" noChangeArrowheads="1"/>
          </p:cNvPicPr>
          <p:nvPr userDrawn="1"/>
        </p:nvPicPr>
        <p:blipFill>
          <a:blip r:embed="rId2" cstate="print"/>
          <a:srcRect/>
          <a:stretch>
            <a:fillRect/>
          </a:stretch>
        </p:blipFill>
        <p:spPr bwMode="auto">
          <a:xfrm>
            <a:off x="8157268" y="251452"/>
            <a:ext cx="2006954" cy="269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6C4F30A-0764-4A49-B195-C5CF86D99794}"/>
              </a:ext>
            </a:extLst>
          </p:cNvPr>
          <p:cNvSpPr txBox="1"/>
          <p:nvPr userDrawn="1"/>
        </p:nvSpPr>
        <p:spPr>
          <a:xfrm>
            <a:off x="10067401" y="974180"/>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1839</a:t>
            </a:r>
          </a:p>
        </p:txBody>
      </p:sp>
      <p:sp>
        <p:nvSpPr>
          <p:cNvPr id="10" name="Rectangle 9">
            <a:extLst>
              <a:ext uri="{FF2B5EF4-FFF2-40B4-BE49-F238E27FC236}">
                <a16:creationId xmlns:a16="http://schemas.microsoft.com/office/drawing/2014/main" id="{C1974BC3-2094-A94F-BB6C-181E591EDDB5}"/>
              </a:ext>
            </a:extLst>
          </p:cNvPr>
          <p:cNvSpPr/>
          <p:nvPr userDrawn="1"/>
        </p:nvSpPr>
        <p:spPr>
          <a:xfrm>
            <a:off x="345622" y="1328123"/>
            <a:ext cx="7193934" cy="2258054"/>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Concluded that all animal tissues are composed of cells, too</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Collaborated with Schleiden to form a new theory in biology</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11" name="Rectangle 10">
            <a:extLst>
              <a:ext uri="{FF2B5EF4-FFF2-40B4-BE49-F238E27FC236}">
                <a16:creationId xmlns:a16="http://schemas.microsoft.com/office/drawing/2014/main" id="{A4044D3E-AEFF-3946-B236-97AB3654BD21}"/>
              </a:ext>
            </a:extLst>
          </p:cNvPr>
          <p:cNvSpPr/>
          <p:nvPr userDrawn="1"/>
        </p:nvSpPr>
        <p:spPr>
          <a:xfrm>
            <a:off x="345621" y="779282"/>
            <a:ext cx="3570208"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Theodor Schwann</a:t>
            </a:r>
          </a:p>
        </p:txBody>
      </p:sp>
      <p:sp>
        <p:nvSpPr>
          <p:cNvPr id="12" name="TextBox 11">
            <a:extLst>
              <a:ext uri="{FF2B5EF4-FFF2-40B4-BE49-F238E27FC236}">
                <a16:creationId xmlns:a16="http://schemas.microsoft.com/office/drawing/2014/main" id="{92C7F769-920D-514C-A7A2-044A4052E254}"/>
              </a:ext>
            </a:extLst>
          </p:cNvPr>
          <p:cNvSpPr txBox="1"/>
          <p:nvPr userDrawn="1"/>
        </p:nvSpPr>
        <p:spPr>
          <a:xfrm>
            <a:off x="8157268" y="3069427"/>
            <a:ext cx="360896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What type of cells did Theodor Schwann study?</a:t>
            </a:r>
          </a:p>
        </p:txBody>
      </p:sp>
    </p:spTree>
    <p:extLst>
      <p:ext uri="{BB962C8B-B14F-4D97-AF65-F5344CB8AC3E}">
        <p14:creationId xmlns:p14="http://schemas.microsoft.com/office/powerpoint/2010/main" val="264186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7" name="Picture 2" descr="http://www.hamdounlab.org/wp-content/gallery/cool-micrographs/2_cell_dividing.png"/>
          <p:cNvPicPr>
            <a:picLocks noChangeAspect="1" noChangeArrowheads="1"/>
          </p:cNvPicPr>
          <p:nvPr userDrawn="1"/>
        </p:nvPicPr>
        <p:blipFill>
          <a:blip r:embed="rId2" cstate="print"/>
          <a:srcRect/>
          <a:stretch>
            <a:fillRect/>
          </a:stretch>
        </p:blipFill>
        <p:spPr bwMode="auto">
          <a:xfrm>
            <a:off x="8443978" y="230322"/>
            <a:ext cx="2607199" cy="2511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Rudolf Virchow NLM3.jpg"/>
          <p:cNvPicPr>
            <a:picLocks noChangeAspect="1" noChangeArrowheads="1"/>
          </p:cNvPicPr>
          <p:nvPr userDrawn="1"/>
        </p:nvPicPr>
        <p:blipFill>
          <a:blip r:embed="rId3" cstate="print"/>
          <a:srcRect/>
          <a:stretch>
            <a:fillRect/>
          </a:stretch>
        </p:blipFill>
        <p:spPr bwMode="auto">
          <a:xfrm>
            <a:off x="10109212" y="2489228"/>
            <a:ext cx="1883929" cy="2583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a:extLst>
              <a:ext uri="{FF2B5EF4-FFF2-40B4-BE49-F238E27FC236}">
                <a16:creationId xmlns:a16="http://schemas.microsoft.com/office/drawing/2014/main" id="{1BD3EDCA-D053-8842-B3A4-7FE6E3877009}"/>
              </a:ext>
            </a:extLst>
          </p:cNvPr>
          <p:cNvSpPr/>
          <p:nvPr userDrawn="1"/>
        </p:nvSpPr>
        <p:spPr>
          <a:xfrm>
            <a:off x="345622" y="1328123"/>
            <a:ext cx="7193934" cy="4001608"/>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Proposed that third part of cell theory</a:t>
            </a:r>
          </a:p>
          <a:p>
            <a:pPr marL="797814" marR="0" lvl="1" indent="-514350" algn="l" defTabSz="914400" rtl="0" eaLnBrk="1" fontAlgn="auto" latinLnBrk="0" hangingPunct="1">
              <a:lnSpc>
                <a:spcPct val="90000"/>
              </a:lnSpc>
              <a:spcBef>
                <a:spcPts val="400"/>
              </a:spcBef>
              <a:spcAft>
                <a:spcPts val="0"/>
              </a:spcAft>
              <a:buClrTx/>
              <a:buSzTx/>
              <a:buFont typeface="+mj-lt"/>
              <a:buAutoNum type="arabicPeriod" startAt="3"/>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All cells result from the division of previously existing living cells</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This idea became a key piece of the modern cell theory</a:t>
            </a:r>
          </a:p>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9" name="Rectangle 8">
            <a:extLst>
              <a:ext uri="{FF2B5EF4-FFF2-40B4-BE49-F238E27FC236}">
                <a16:creationId xmlns:a16="http://schemas.microsoft.com/office/drawing/2014/main" id="{315ED534-10D9-BC4D-90BD-540A831E7FBD}"/>
              </a:ext>
            </a:extLst>
          </p:cNvPr>
          <p:cNvSpPr/>
          <p:nvPr userDrawn="1"/>
        </p:nvSpPr>
        <p:spPr>
          <a:xfrm>
            <a:off x="345621" y="779282"/>
            <a:ext cx="3365024"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Rudolph Virchow</a:t>
            </a:r>
          </a:p>
        </p:txBody>
      </p:sp>
      <p:sp>
        <p:nvSpPr>
          <p:cNvPr id="10" name="TextBox 9">
            <a:extLst>
              <a:ext uri="{FF2B5EF4-FFF2-40B4-BE49-F238E27FC236}">
                <a16:creationId xmlns:a16="http://schemas.microsoft.com/office/drawing/2014/main" id="{6FF39590-7135-0645-914E-B07EAE40534F}"/>
              </a:ext>
            </a:extLst>
          </p:cNvPr>
          <p:cNvSpPr txBox="1"/>
          <p:nvPr userDrawn="1"/>
        </p:nvSpPr>
        <p:spPr>
          <a:xfrm>
            <a:off x="8096320" y="3553460"/>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1855</a:t>
            </a:r>
          </a:p>
        </p:txBody>
      </p:sp>
    </p:spTree>
    <p:extLst>
      <p:ext uri="{BB962C8B-B14F-4D97-AF65-F5344CB8AC3E}">
        <p14:creationId xmlns:p14="http://schemas.microsoft.com/office/powerpoint/2010/main" val="249798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6" descr="http://www.atlantichealinghemp.com/wp-content/uploads/2016/02/stone-balance.png"/>
          <p:cNvPicPr>
            <a:picLocks noChangeAspect="1" noChangeArrowheads="1"/>
          </p:cNvPicPr>
          <p:nvPr userDrawn="1"/>
        </p:nvPicPr>
        <p:blipFill>
          <a:blip r:embed="rId2" cstate="print"/>
          <a:srcRect/>
          <a:stretch>
            <a:fillRect/>
          </a:stretch>
        </p:blipFill>
        <p:spPr bwMode="auto">
          <a:xfrm>
            <a:off x="9040841" y="1937882"/>
            <a:ext cx="2134463" cy="1127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http://tophdimgs.com/data_images/wallpapers/27/417624-molecule.jpg"/>
          <p:cNvPicPr>
            <a:picLocks noChangeAspect="1" noChangeArrowheads="1"/>
          </p:cNvPicPr>
          <p:nvPr userDrawn="1"/>
        </p:nvPicPr>
        <p:blipFill>
          <a:blip r:embed="rId3" cstate="print"/>
          <a:srcRect/>
          <a:stretch>
            <a:fillRect/>
          </a:stretch>
        </p:blipFill>
        <p:spPr bwMode="auto">
          <a:xfrm>
            <a:off x="8263601" y="248263"/>
            <a:ext cx="1554480"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0" descr="https://upload.wikimedia.org/wikipedia/commons/thumb/1/1f/Phototrophic_Response_to_Stimulus.svg/2000px-Phototrophic_Response_to_Stimulus.svg.png"/>
          <p:cNvPicPr>
            <a:picLocks noChangeAspect="1" noChangeArrowheads="1"/>
          </p:cNvPicPr>
          <p:nvPr userDrawn="1"/>
        </p:nvPicPr>
        <p:blipFill>
          <a:blip r:embed="rId4" cstate="print"/>
          <a:srcRect/>
          <a:stretch>
            <a:fillRect/>
          </a:stretch>
        </p:blipFill>
        <p:spPr bwMode="auto">
          <a:xfrm>
            <a:off x="9999710" y="248263"/>
            <a:ext cx="1932231" cy="1554480"/>
          </a:xfrm>
          <a:prstGeom prst="roundRect">
            <a:avLst>
              <a:gd name="adj" fmla="val 16667"/>
            </a:avLst>
          </a:prstGeom>
          <a:solidFill>
            <a:schemeClr val="bg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989DE693-3D94-464F-B3DE-5E5ADC154656}"/>
              </a:ext>
            </a:extLst>
          </p:cNvPr>
          <p:cNvSpPr/>
          <p:nvPr userDrawn="1"/>
        </p:nvSpPr>
        <p:spPr>
          <a:xfrm>
            <a:off x="345622" y="1328123"/>
            <a:ext cx="7193934" cy="3476849"/>
          </a:xfrm>
          <a:prstGeom prst="rect">
            <a:avLst/>
          </a:prstGeom>
        </p:spPr>
        <p:txBody>
          <a:bodyPr wrap="square">
            <a:spAutoFit/>
          </a:bodyPr>
          <a:lstStyle/>
          <a:p>
            <a:pPr marL="210312" marR="0" lvl="0" indent="-210312"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Metabolism</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chemical reactions inside the cell</a:t>
            </a:r>
          </a:p>
          <a:p>
            <a:pPr marL="210312" marR="0" lvl="0" indent="-210312"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Response</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perceiving and responding to changes in the environment</a:t>
            </a:r>
          </a:p>
          <a:p>
            <a:pPr marL="210312" marR="0" lvl="0" indent="-210312"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Homeostasis</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keeping conditions inside the organism within tolerable limits (balanced)</a:t>
            </a:r>
          </a:p>
        </p:txBody>
      </p:sp>
      <p:sp>
        <p:nvSpPr>
          <p:cNvPr id="13" name="Rectangle 12">
            <a:extLst>
              <a:ext uri="{FF2B5EF4-FFF2-40B4-BE49-F238E27FC236}">
                <a16:creationId xmlns:a16="http://schemas.microsoft.com/office/drawing/2014/main" id="{51F01C89-390F-1242-9266-A53920914109}"/>
              </a:ext>
            </a:extLst>
          </p:cNvPr>
          <p:cNvSpPr/>
          <p:nvPr userDrawn="1"/>
        </p:nvSpPr>
        <p:spPr>
          <a:xfrm>
            <a:off x="345621" y="779282"/>
            <a:ext cx="3486852"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Functions of Cells</a:t>
            </a:r>
          </a:p>
        </p:txBody>
      </p:sp>
      <p:sp>
        <p:nvSpPr>
          <p:cNvPr id="14" name="TextBox 13">
            <a:extLst>
              <a:ext uri="{FF2B5EF4-FFF2-40B4-BE49-F238E27FC236}">
                <a16:creationId xmlns:a16="http://schemas.microsoft.com/office/drawing/2014/main" id="{587ADCB9-A923-6F4B-8CBC-02ABAEB95B47}"/>
              </a:ext>
            </a:extLst>
          </p:cNvPr>
          <p:cNvSpPr txBox="1"/>
          <p:nvPr userDrawn="1"/>
        </p:nvSpPr>
        <p:spPr>
          <a:xfrm>
            <a:off x="8263601" y="3200324"/>
            <a:ext cx="3608961" cy="1077218"/>
          </a:xfrm>
          <a:prstGeom prst="rect">
            <a:avLst/>
          </a:prstGeom>
          <a:noFill/>
        </p:spPr>
        <p:txBody>
          <a:bodyPr wrap="square" rtlCol="0">
            <a:spAutoFit/>
          </a:bodyPr>
          <a:lstStyle/>
          <a:p>
            <a:r>
              <a:rPr lang="en-US" sz="1600" dirty="0">
                <a:solidFill>
                  <a:schemeClr val="bg1"/>
                </a:solidFill>
                <a:latin typeface="Verdana" panose="020B0604030504040204" pitchFamily="34" charset="0"/>
              </a:rPr>
              <a:t>Chemical reactions inside the cell break down the food we eat into macromolecules. What cell function does this describe? </a:t>
            </a:r>
          </a:p>
        </p:txBody>
      </p:sp>
    </p:spTree>
    <p:extLst>
      <p:ext uri="{BB962C8B-B14F-4D97-AF65-F5344CB8AC3E}">
        <p14:creationId xmlns:p14="http://schemas.microsoft.com/office/powerpoint/2010/main" val="154942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08C8A5-0B68-403E-A338-6DFE2AAA875E}"/>
              </a:ext>
            </a:extLst>
          </p:cNvPr>
          <p:cNvSpPr/>
          <p:nvPr userDrawn="1"/>
        </p:nvSpPr>
        <p:spPr>
          <a:xfrm>
            <a:off x="230130" y="854189"/>
            <a:ext cx="11758196" cy="1895391"/>
          </a:xfrm>
          <a:prstGeom prst="rect">
            <a:avLst/>
          </a:prstGeom>
        </p:spPr>
        <p:txBody>
          <a:bodyPr wrap="square">
            <a:spAutoFit/>
          </a:bodyPr>
          <a:lstStyle/>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Verdana Regular"/>
              </a:rPr>
              <a:t>Think about what it would be like to go back in time and be one of the scientists working on the ideas that would become the Cell Theory. Choose one part of the Cell Theory and describe an experiment you could do that would give evidence to support your claim.</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Regular"/>
            </a:endParaRPr>
          </a:p>
        </p:txBody>
      </p:sp>
      <p:sp>
        <p:nvSpPr>
          <p:cNvPr id="2" name="Rectangle 1"/>
          <p:cNvSpPr/>
          <p:nvPr userDrawn="1"/>
        </p:nvSpPr>
        <p:spPr>
          <a:xfrm>
            <a:off x="7059168" y="2313432"/>
            <a:ext cx="4929158" cy="2683812"/>
          </a:xfrm>
          <a:prstGeom prst="rect">
            <a:avLst/>
          </a:prstGeom>
          <a:solidFill>
            <a:schemeClr val="accent4">
              <a:lumMod val="20000"/>
              <a:lumOff val="80000"/>
            </a:schemeClr>
          </a:solidFill>
          <a:ln w="28575">
            <a:solidFill>
              <a:srgbClr val="F3A32F"/>
            </a:solidFill>
          </a:ln>
        </p:spPr>
        <p:txBody>
          <a:bodyPr wrap="square">
            <a:spAutoFit/>
          </a:bodyPr>
          <a:lstStyle/>
          <a:p>
            <a:pPr marL="283464" marR="0" lvl="1" indent="0" algn="ctr" defTabSz="914400" rtl="0" eaLnBrk="1" fontAlgn="auto" latinLnBrk="0" hangingPunct="1">
              <a:lnSpc>
                <a:spcPct val="90000"/>
              </a:lnSpc>
              <a:spcBef>
                <a:spcPts val="400"/>
              </a:spcBef>
              <a:spcAft>
                <a:spcPts val="0"/>
              </a:spcAft>
              <a:buClrTx/>
              <a:buSzTx/>
              <a:buFont typeface="+mj-lt"/>
              <a:buNone/>
              <a:tabLst/>
              <a:defRPr/>
            </a:pPr>
            <a:r>
              <a:rPr kumimoji="0" lang="en-US" sz="2200" b="1" i="0" u="none" strike="noStrike" kern="1200" cap="none" spc="0" normalizeH="0" baseline="0" noProof="0" dirty="0">
                <a:ln>
                  <a:noFill/>
                </a:ln>
                <a:solidFill>
                  <a:srgbClr val="F3A32F"/>
                </a:solidFill>
                <a:effectLst/>
                <a:uLnTx/>
                <a:uFillTx/>
                <a:latin typeface="Verdana Regular"/>
              </a:rPr>
              <a:t>Cell Theory</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F3A32F"/>
                </a:solidFill>
                <a:effectLst/>
                <a:uLnTx/>
                <a:uFillTx/>
                <a:latin typeface="Verdana Regular"/>
              </a:rPr>
              <a:t>All organisms are composed of cells.</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F3A32F"/>
                </a:solidFill>
                <a:effectLst/>
                <a:uLnTx/>
                <a:uFillTx/>
                <a:latin typeface="Verdana Regular"/>
              </a:rPr>
              <a:t>Cells are the basic unit of life.</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F3A32F"/>
                </a:solidFill>
                <a:effectLst/>
                <a:uLnTx/>
                <a:uFillTx/>
                <a:latin typeface="Verdana Regular"/>
                <a:ea typeface="+mn-ea"/>
                <a:cs typeface="+mn-cs"/>
              </a:rPr>
              <a:t>All cells result from the division of previously existing living cells</a:t>
            </a:r>
          </a:p>
        </p:txBody>
      </p:sp>
    </p:spTree>
    <p:extLst>
      <p:ext uri="{BB962C8B-B14F-4D97-AF65-F5344CB8AC3E}">
        <p14:creationId xmlns:p14="http://schemas.microsoft.com/office/powerpoint/2010/main" val="220961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08C8A5-0B68-403E-A338-6DFE2AAA875E}"/>
              </a:ext>
            </a:extLst>
          </p:cNvPr>
          <p:cNvSpPr/>
          <p:nvPr userDrawn="1"/>
        </p:nvSpPr>
        <p:spPr>
          <a:xfrm>
            <a:off x="241147" y="931308"/>
            <a:ext cx="11758196" cy="1754326"/>
          </a:xfrm>
          <a:prstGeom prst="rect">
            <a:avLst/>
          </a:prstGeom>
        </p:spPr>
        <p:txBody>
          <a:bodyPr wrap="square">
            <a:spAutoFit/>
          </a:bodyPr>
          <a:lstStyle/>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Verdana Regular"/>
              </a:rPr>
              <a:t>Schwann stated that all animals are made of cells, but animals are made of many different types of cells. For example, there are three different types of cells that make up three different types of muscle tissue in humans. How could you prove these were all “cells” even though they look different and make different tissues?</a:t>
            </a:r>
            <a:endParaRPr kumimoji="0" lang="en-US" sz="2000" b="0" i="0" u="none" strike="noStrike" kern="1200" cap="none" spc="0" normalizeH="0" baseline="0" noProof="0" dirty="0">
              <a:ln>
                <a:noFill/>
              </a:ln>
              <a:solidFill>
                <a:sysClr val="windowText" lastClr="000000"/>
              </a:solidFill>
              <a:effectLst/>
              <a:uLnTx/>
              <a:uFillTx/>
              <a:latin typeface="Verdana Regular"/>
            </a:endParaRPr>
          </a:p>
        </p:txBody>
      </p:sp>
      <p:pic>
        <p:nvPicPr>
          <p:cNvPr id="2" name="Picture 1" descr="Lrg-1348-skeletal_muscle_CCSA_biomedsciences.jpg">
            <a:extLst>
              <a:ext uri="{FF2B5EF4-FFF2-40B4-BE49-F238E27FC236}">
                <a16:creationId xmlns:a16="http://schemas.microsoft.com/office/drawing/2014/main" id="{B842D935-E315-4551-BBC5-4D88DD9BC625}"/>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9000"/>
                    </a14:imgEffect>
                    <a14:imgEffect>
                      <a14:saturation sat="96000"/>
                    </a14:imgEffect>
                  </a14:imgLayer>
                </a14:imgProps>
              </a:ext>
              <a:ext uri="{28A0092B-C50C-407E-A947-70E740481C1C}">
                <a14:useLocalDpi xmlns:a14="http://schemas.microsoft.com/office/drawing/2010/main" val="0"/>
              </a:ext>
            </a:extLst>
          </a:blip>
          <a:srcRect l="68318" t="41964" r="4275" b="31523"/>
          <a:stretch/>
        </p:blipFill>
        <p:spPr>
          <a:xfrm>
            <a:off x="10197732" y="3468371"/>
            <a:ext cx="1576474" cy="1143788"/>
          </a:xfrm>
          <a:prstGeom prst="ellipse">
            <a:avLst/>
          </a:prstGeom>
          <a:ln w="381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414c_Cardiac_muscle_wikipedia_.jpg">
            <a:extLst>
              <a:ext uri="{FF2B5EF4-FFF2-40B4-BE49-F238E27FC236}">
                <a16:creationId xmlns:a16="http://schemas.microsoft.com/office/drawing/2014/main" id="{C51D260D-4AEA-4467-AE58-C5E9CA9FEFB4}"/>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t="4299" r="27166" b="18859"/>
          <a:stretch/>
        </p:blipFill>
        <p:spPr>
          <a:xfrm>
            <a:off x="8409885" y="2517199"/>
            <a:ext cx="1577613" cy="1134976"/>
          </a:xfrm>
          <a:prstGeom prst="ellipse">
            <a:avLst/>
          </a:prstGeom>
          <a:ln w="381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Smooth_muscle_tissue_JCFMataCCBYSA.jpg">
            <a:extLst>
              <a:ext uri="{FF2B5EF4-FFF2-40B4-BE49-F238E27FC236}">
                <a16:creationId xmlns:a16="http://schemas.microsoft.com/office/drawing/2014/main" id="{4DBADDFE-AE46-49CE-8F9A-F96DD6764C5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407"/>
          <a:stretch/>
        </p:blipFill>
        <p:spPr>
          <a:xfrm>
            <a:off x="6620787" y="3468371"/>
            <a:ext cx="1578864" cy="1131959"/>
          </a:xfrm>
          <a:prstGeom prst="ellipse">
            <a:avLst/>
          </a:prstGeom>
          <a:ln w="381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4891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08C8A5-0B68-403E-A338-6DFE2AAA875E}"/>
              </a:ext>
            </a:extLst>
          </p:cNvPr>
          <p:cNvSpPr/>
          <p:nvPr userDrawn="1"/>
        </p:nvSpPr>
        <p:spPr>
          <a:xfrm>
            <a:off x="241147" y="931308"/>
            <a:ext cx="11758196" cy="1754326"/>
          </a:xfrm>
          <a:prstGeom prst="rect">
            <a:avLst/>
          </a:prstGeom>
        </p:spPr>
        <p:txBody>
          <a:bodyPr wrap="square">
            <a:spAutoFit/>
          </a:bodyPr>
          <a:lstStyle/>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Verdana Regular"/>
                <a:ea typeface="+mn-ea"/>
                <a:cs typeface="+mn-cs"/>
              </a:rPr>
              <a:t>Anton </a:t>
            </a:r>
            <a:r>
              <a:rPr kumimoji="0" lang="en-US" sz="2400" b="0" i="0" u="none" strike="noStrike" kern="1200" cap="none" spc="0" normalizeH="0" baseline="0" dirty="0">
                <a:ln>
                  <a:noFill/>
                </a:ln>
                <a:solidFill>
                  <a:sysClr val="windowText" lastClr="000000"/>
                </a:solidFill>
                <a:effectLst/>
                <a:uLnTx/>
                <a:uFillTx/>
                <a:latin typeface="Verdana Regular"/>
                <a:ea typeface="+mn-ea"/>
                <a:cs typeface="+mn-cs"/>
              </a:rPr>
              <a:t>Van Leeuwenhoek created microscopes that could magnify objects 10 times better than anyone else at his time.  In fact, his methods of grinding glass lenses were so precise, it would be 150 years before anyone outdid his work. Imagine, though, that microscopes never existed. What parts of the Cell Theory would we still be able to figure out? Why?</a:t>
            </a:r>
            <a:endParaRPr kumimoji="0" lang="en-US" sz="2400" b="0" i="0" u="none" strike="noStrike" kern="1200" cap="none" spc="0" normalizeH="0" baseline="0" noProof="0" dirty="0">
              <a:ln>
                <a:noFill/>
              </a:ln>
              <a:solidFill>
                <a:sysClr val="windowText" lastClr="000000"/>
              </a:solidFill>
              <a:effectLst/>
              <a:uLnTx/>
              <a:uFillTx/>
              <a:latin typeface="Verdana Regular"/>
              <a:ea typeface="+mn-ea"/>
              <a:cs typeface="+mn-cs"/>
            </a:endParaRPr>
          </a:p>
        </p:txBody>
      </p:sp>
      <p:sp>
        <p:nvSpPr>
          <p:cNvPr id="3" name="Rectangle 2"/>
          <p:cNvSpPr/>
          <p:nvPr userDrawn="1"/>
        </p:nvSpPr>
        <p:spPr>
          <a:xfrm>
            <a:off x="7579744" y="2800767"/>
            <a:ext cx="4364181" cy="2462213"/>
          </a:xfrm>
          <a:prstGeom prst="rect">
            <a:avLst/>
          </a:prstGeom>
          <a:solidFill>
            <a:schemeClr val="accent4">
              <a:lumMod val="20000"/>
              <a:lumOff val="80000"/>
            </a:schemeClr>
          </a:solidFill>
          <a:ln w="28575">
            <a:solidFill>
              <a:srgbClr val="F3A32F"/>
            </a:solidFill>
          </a:ln>
        </p:spPr>
        <p:txBody>
          <a:bodyPr wrap="square">
            <a:spAutoFit/>
          </a:bodyPr>
          <a:lstStyle/>
          <a:p>
            <a:pPr marL="283464" marR="0" lvl="1" indent="0" algn="ctr" defTabSz="914400" rtl="0" eaLnBrk="1" fontAlgn="auto" latinLnBrk="0" hangingPunct="1">
              <a:lnSpc>
                <a:spcPct val="90000"/>
              </a:lnSpc>
              <a:spcBef>
                <a:spcPts val="400"/>
              </a:spcBef>
              <a:spcAft>
                <a:spcPts val="0"/>
              </a:spcAft>
              <a:buClrTx/>
              <a:buSzTx/>
              <a:buFont typeface="+mj-lt"/>
              <a:buNone/>
              <a:tabLst/>
              <a:defRPr/>
            </a:pPr>
            <a:r>
              <a:rPr kumimoji="0" lang="en-US" sz="2000" b="1" i="0" u="none" strike="noStrike" kern="1200" cap="none" spc="0" normalizeH="0" baseline="0" noProof="0" dirty="0">
                <a:ln>
                  <a:noFill/>
                </a:ln>
                <a:solidFill>
                  <a:srgbClr val="F3A32F"/>
                </a:solidFill>
                <a:effectLst/>
                <a:uLnTx/>
                <a:uFillTx/>
                <a:latin typeface="Verdana Regular"/>
              </a:rPr>
              <a:t>Cell Theory</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3A32F"/>
                </a:solidFill>
                <a:effectLst/>
                <a:uLnTx/>
                <a:uFillTx/>
                <a:latin typeface="Verdana Regular"/>
              </a:rPr>
              <a:t>All organisms are composed of cells.</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3A32F"/>
                </a:solidFill>
                <a:effectLst/>
                <a:uLnTx/>
                <a:uFillTx/>
                <a:latin typeface="Verdana Regular"/>
              </a:rPr>
              <a:t>Cells are the basic unit of life.</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3A32F"/>
                </a:solidFill>
                <a:effectLst/>
                <a:uLnTx/>
                <a:uFillTx/>
                <a:latin typeface="Verdana Regular"/>
                <a:ea typeface="+mn-ea"/>
                <a:cs typeface="+mn-cs"/>
              </a:rPr>
              <a:t>All cells result from the division of previously existing living cells</a:t>
            </a:r>
          </a:p>
        </p:txBody>
      </p:sp>
    </p:spTree>
    <p:extLst>
      <p:ext uri="{BB962C8B-B14F-4D97-AF65-F5344CB8AC3E}">
        <p14:creationId xmlns:p14="http://schemas.microsoft.com/office/powerpoint/2010/main" val="328094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2E96EA-94DB-4EC2-B8CC-43D684C1D83F}"/>
              </a:ext>
            </a:extLst>
          </p:cNvPr>
          <p:cNvSpPr/>
          <p:nvPr userDrawn="1"/>
        </p:nvSpPr>
        <p:spPr>
          <a:xfrm>
            <a:off x="4498848" y="19800"/>
            <a:ext cx="7616952" cy="3970318"/>
          </a:xfrm>
          <a:prstGeom prst="rect">
            <a:avLst/>
          </a:prstGeom>
        </p:spPr>
        <p:txBody>
          <a:bodyPr wrap="square">
            <a:spAutoFit/>
          </a:bodyPr>
          <a:lstStyle/>
          <a:p>
            <a:pPr marL="0" indent="0">
              <a:buNone/>
            </a:pPr>
            <a:r>
              <a:rPr lang="is-IS" sz="1800" b="1" dirty="0">
                <a:latin typeface="Verdana" panose="020B0604030504040204" pitchFamily="34" charset="0"/>
                <a:ea typeface="Verdana" panose="020B0604030504040204" pitchFamily="34" charset="0"/>
              </a:rPr>
              <a:t>Give your best answer to...</a:t>
            </a:r>
            <a:br>
              <a:rPr lang="is-IS" sz="1800" b="1" dirty="0">
                <a:latin typeface="Verdana" panose="020B0604030504040204" pitchFamily="34" charset="0"/>
                <a:ea typeface="Verdana" panose="020B0604030504040204" pitchFamily="34" charset="0"/>
              </a:rPr>
            </a:br>
            <a:endParaRPr lang="is-IS" sz="1800" b="1" dirty="0">
              <a:latin typeface="Verdana" panose="020B0604030504040204" pitchFamily="34" charset="0"/>
              <a:ea typeface="Verdana" panose="020B0604030504040204" pitchFamily="34" charset="0"/>
            </a:endParaRPr>
          </a:p>
          <a:p>
            <a:pPr marL="594360" indent="-594360">
              <a:buAutoNum type="arabicPeriod"/>
            </a:pPr>
            <a:r>
              <a:rPr lang="is-IS" sz="1800" dirty="0">
                <a:latin typeface="Verdana" panose="020B0604030504040204" pitchFamily="34" charset="0"/>
                <a:ea typeface="Verdana" panose="020B0604030504040204" pitchFamily="34" charset="0"/>
              </a:rPr>
              <a:t>Define a cell.</a:t>
            </a:r>
            <a:br>
              <a:rPr lang="is-IS" sz="1800" dirty="0">
                <a:latin typeface="Verdana" panose="020B0604030504040204" pitchFamily="34" charset="0"/>
                <a:ea typeface="Verdana" panose="020B0604030504040204" pitchFamily="34" charset="0"/>
              </a:rPr>
            </a:br>
            <a:endParaRPr lang="is-IS" sz="1800" dirty="0">
              <a:latin typeface="Verdana" panose="020B0604030504040204" pitchFamily="34" charset="0"/>
              <a:ea typeface="Verdana" panose="020B0604030504040204" pitchFamily="34" charset="0"/>
            </a:endParaRPr>
          </a:p>
          <a:p>
            <a:pPr marL="594360" indent="-594360">
              <a:buAutoNum type="arabicPeriod"/>
            </a:pPr>
            <a:endParaRPr lang="is-IS" sz="1800" dirty="0">
              <a:latin typeface="Verdana" panose="020B0604030504040204" pitchFamily="34" charset="0"/>
              <a:ea typeface="Verdana" panose="020B0604030504040204" pitchFamily="34" charset="0"/>
            </a:endParaRPr>
          </a:p>
          <a:p>
            <a:pPr marL="594360" indent="-594360">
              <a:buAutoNum type="arabicPeriod"/>
            </a:pPr>
            <a:endParaRPr lang="is-IS" sz="1800" dirty="0">
              <a:latin typeface="Verdana" panose="020B0604030504040204" pitchFamily="34" charset="0"/>
              <a:ea typeface="Verdana" panose="020B0604030504040204" pitchFamily="34" charset="0"/>
            </a:endParaRPr>
          </a:p>
          <a:p>
            <a:pPr marL="594360" indent="-594360">
              <a:buAutoNum type="arabicPeriod"/>
            </a:pPr>
            <a:endParaRPr lang="is-IS" sz="1800" dirty="0">
              <a:latin typeface="Verdana" panose="020B0604030504040204" pitchFamily="34" charset="0"/>
              <a:ea typeface="Verdana" panose="020B0604030504040204" pitchFamily="34" charset="0"/>
            </a:endParaRPr>
          </a:p>
          <a:p>
            <a:pPr marL="594360" indent="-594360">
              <a:buAutoNum type="arabicPeriod"/>
            </a:pPr>
            <a:r>
              <a:rPr lang="is-IS" sz="1800" dirty="0">
                <a:latin typeface="Verdana" panose="020B0604030504040204" pitchFamily="34" charset="0"/>
                <a:ea typeface="Verdana" panose="020B0604030504040204" pitchFamily="34" charset="0"/>
              </a:rPr>
              <a:t>Name the scientists and their respective discoveries related to cell theory.</a:t>
            </a:r>
            <a:br>
              <a:rPr lang="is-IS" sz="1800" dirty="0">
                <a:latin typeface="Verdana" panose="020B0604030504040204" pitchFamily="34" charset="0"/>
                <a:ea typeface="Verdana" panose="020B0604030504040204" pitchFamily="34" charset="0"/>
              </a:rPr>
            </a:br>
            <a:endParaRPr lang="is-IS" sz="1800" dirty="0">
              <a:latin typeface="Verdana" panose="020B0604030504040204" pitchFamily="34" charset="0"/>
              <a:ea typeface="Verdana" panose="020B0604030504040204" pitchFamily="34" charset="0"/>
            </a:endParaRPr>
          </a:p>
          <a:p>
            <a:pPr marL="594360" indent="-594360">
              <a:buAutoNum type="arabicPeriod"/>
            </a:pPr>
            <a:endParaRPr lang="is-IS" sz="1800" dirty="0">
              <a:latin typeface="Verdana" panose="020B0604030504040204" pitchFamily="34" charset="0"/>
              <a:ea typeface="Verdana" panose="020B0604030504040204" pitchFamily="34" charset="0"/>
            </a:endParaRPr>
          </a:p>
          <a:p>
            <a:pPr marL="594360" indent="-594360">
              <a:buAutoNum type="arabicPeriod"/>
            </a:pPr>
            <a:endParaRPr lang="is-IS" sz="1800" dirty="0">
              <a:latin typeface="Verdana" panose="020B0604030504040204" pitchFamily="34" charset="0"/>
              <a:ea typeface="Verdana" panose="020B0604030504040204" pitchFamily="34" charset="0"/>
            </a:endParaRPr>
          </a:p>
          <a:p>
            <a:pPr marL="594360" indent="-594360">
              <a:buAutoNum type="arabicPeriod"/>
            </a:pPr>
            <a:endParaRPr lang="is-IS" sz="1800" dirty="0">
              <a:latin typeface="Verdana" panose="020B0604030504040204" pitchFamily="34" charset="0"/>
              <a:ea typeface="Verdana" panose="020B0604030504040204" pitchFamily="34" charset="0"/>
            </a:endParaRPr>
          </a:p>
          <a:p>
            <a:pPr marL="594360" indent="-594360">
              <a:buAutoNum type="arabicPeriod"/>
            </a:pPr>
            <a:r>
              <a:rPr lang="is-IS" sz="1800" dirty="0">
                <a:latin typeface="Verdana" panose="020B0604030504040204" pitchFamily="34" charset="0"/>
                <a:ea typeface="Verdana" panose="020B0604030504040204" pitchFamily="34" charset="0"/>
              </a:rPr>
              <a:t>List the three parts of modern day cell theory.</a:t>
            </a:r>
            <a:endParaRPr lang="en-US" sz="18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79513D97-490B-44B5-867D-55A05FC5D8DC}"/>
              </a:ext>
            </a:extLst>
          </p:cNvPr>
          <p:cNvSpPr/>
          <p:nvPr userDrawn="1"/>
        </p:nvSpPr>
        <p:spPr>
          <a:xfrm>
            <a:off x="-1" y="2348134"/>
            <a:ext cx="4309352" cy="1200329"/>
          </a:xfrm>
          <a:prstGeom prst="rect">
            <a:avLst/>
          </a:prstGeom>
        </p:spPr>
        <p:txBody>
          <a:bodyPr wrap="square">
            <a:spAutoFit/>
          </a:bodyPr>
          <a:lstStyle/>
          <a:p>
            <a:pPr algn="ctr"/>
            <a:r>
              <a:rPr lang="en-US" sz="3600" b="1" dirty="0">
                <a:solidFill>
                  <a:schemeClr val="bg1"/>
                </a:solidFill>
                <a:latin typeface="Verdana" panose="020B0604030504040204" pitchFamily="34" charset="0"/>
              </a:rPr>
              <a:t>Check for Understanding</a:t>
            </a:r>
          </a:p>
        </p:txBody>
      </p:sp>
    </p:spTree>
    <p:extLst>
      <p:ext uri="{BB962C8B-B14F-4D97-AF65-F5344CB8AC3E}">
        <p14:creationId xmlns:p14="http://schemas.microsoft.com/office/powerpoint/2010/main" val="2687438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C75C0A-823E-4301-80B2-57CDFD64CD77}"/>
              </a:ext>
            </a:extLst>
          </p:cNvPr>
          <p:cNvSpPr/>
          <p:nvPr userDrawn="1"/>
        </p:nvSpPr>
        <p:spPr>
          <a:xfrm>
            <a:off x="0" y="2249413"/>
            <a:ext cx="4309352" cy="1200329"/>
          </a:xfrm>
          <a:prstGeom prst="rect">
            <a:avLst/>
          </a:prstGeom>
        </p:spPr>
        <p:txBody>
          <a:bodyPr wrap="square">
            <a:spAutoFit/>
          </a:bodyPr>
          <a:lstStyle/>
          <a:p>
            <a:pPr algn="ctr"/>
            <a:r>
              <a:rPr lang="en-US" sz="3600" b="1" dirty="0">
                <a:solidFill>
                  <a:schemeClr val="bg1"/>
                </a:solidFill>
                <a:latin typeface="Verdana" panose="020B0604030504040204" pitchFamily="34" charset="0"/>
              </a:rPr>
              <a:t>Still have questions?</a:t>
            </a:r>
          </a:p>
        </p:txBody>
      </p:sp>
      <p:sp>
        <p:nvSpPr>
          <p:cNvPr id="5" name="TextBox 4">
            <a:extLst>
              <a:ext uri="{FF2B5EF4-FFF2-40B4-BE49-F238E27FC236}">
                <a16:creationId xmlns:a16="http://schemas.microsoft.com/office/drawing/2014/main" id="{579DB70D-2861-44B1-B290-22BAD61EB16B}"/>
              </a:ext>
            </a:extLst>
          </p:cNvPr>
          <p:cNvSpPr txBox="1"/>
          <p:nvPr userDrawn="1"/>
        </p:nvSpPr>
        <p:spPr>
          <a:xfrm>
            <a:off x="4467109" y="648771"/>
            <a:ext cx="7660105" cy="2031325"/>
          </a:xfrm>
          <a:prstGeom prst="rect">
            <a:avLst/>
          </a:prstGeom>
          <a:noFill/>
        </p:spPr>
        <p:txBody>
          <a:bodyPr wrap="square" rtlCol="0">
            <a:spAutoFit/>
          </a:bodyPr>
          <a:lstStyle/>
          <a:p>
            <a:pPr marL="0" indent="0">
              <a:buFont typeface="Arial" panose="020B0604020202020204" pitchFamily="34" charset="0"/>
              <a:buNone/>
            </a:pPr>
            <a:r>
              <a:rPr lang="en-US" dirty="0">
                <a:latin typeface="Verdana" panose="020B0604030504040204" pitchFamily="34" charset="0"/>
                <a:ea typeface="Verdana" panose="020B0604030504040204" pitchFamily="34" charset="0"/>
              </a:rPr>
              <a:t>Which essential questions do you still need help to understand?</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408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65330-0079-476E-A4B8-06D7A9EEB0F7}"/>
              </a:ext>
            </a:extLst>
          </p:cNvPr>
          <p:cNvSpPr/>
          <p:nvPr userDrawn="1"/>
        </p:nvSpPr>
        <p:spPr>
          <a:xfrm flipH="1">
            <a:off x="6014167" y="1331447"/>
            <a:ext cx="5929161" cy="3200400"/>
          </a:xfrm>
          <a:prstGeom prst="rect">
            <a:avLst/>
          </a:prstGeom>
          <a:solidFill>
            <a:srgbClr val="298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dirty="0">
              <a:latin typeface="Verdana" panose="020B0604030504040204" pitchFamily="34" charset="0"/>
            </a:endParaRPr>
          </a:p>
        </p:txBody>
      </p:sp>
      <p:sp>
        <p:nvSpPr>
          <p:cNvPr id="7" name="Title 1">
            <a:extLst>
              <a:ext uri="{FF2B5EF4-FFF2-40B4-BE49-F238E27FC236}">
                <a16:creationId xmlns:a16="http://schemas.microsoft.com/office/drawing/2014/main" id="{B8E2B57F-392D-484F-ABDA-284F46603205}"/>
              </a:ext>
            </a:extLst>
          </p:cNvPr>
          <p:cNvSpPr txBox="1">
            <a:spLocks/>
          </p:cNvSpPr>
          <p:nvPr userDrawn="1"/>
        </p:nvSpPr>
        <p:spPr>
          <a:xfrm flipH="1">
            <a:off x="6014167" y="1290654"/>
            <a:ext cx="5723069" cy="492949"/>
          </a:xfrm>
          <a:prstGeom prst="rect">
            <a:avLst/>
          </a:prstGeom>
        </p:spPr>
        <p:txBody>
          <a:bodyPr vert="horz" lIns="91440" tIns="45720" rIns="91440" bIns="45720" rtlCol="0" anchor="b">
            <a:normAutofit/>
          </a:bodyPr>
          <a:lstStyle>
            <a:lvl1pPr algn="l" defTabSz="731520" rtl="0" eaLnBrk="1" latinLnBrk="0" hangingPunct="1">
              <a:lnSpc>
                <a:spcPct val="90000"/>
              </a:lnSpc>
              <a:spcBef>
                <a:spcPct val="0"/>
              </a:spcBef>
              <a:buNone/>
              <a:defRPr sz="5400" kern="1200">
                <a:solidFill>
                  <a:schemeClr val="bg1"/>
                </a:solidFill>
                <a:latin typeface="+mj-lt"/>
                <a:ea typeface="+mj-ea"/>
                <a:cs typeface="+mj-cs"/>
              </a:defRPr>
            </a:lvl1pPr>
          </a:lstStyle>
          <a:p>
            <a:r>
              <a:rPr lang="en-US" sz="2000" dirty="0">
                <a:latin typeface="Verdana" panose="020B0604030504040204" pitchFamily="34" charset="0"/>
                <a:ea typeface="Verdana" panose="020B0604030504040204" pitchFamily="34" charset="0"/>
              </a:rPr>
              <a:t>Essential Questions:</a:t>
            </a:r>
          </a:p>
        </p:txBody>
      </p:sp>
      <p:sp>
        <p:nvSpPr>
          <p:cNvPr id="13" name="TextBox 12">
            <a:extLst>
              <a:ext uri="{FF2B5EF4-FFF2-40B4-BE49-F238E27FC236}">
                <a16:creationId xmlns:a16="http://schemas.microsoft.com/office/drawing/2014/main" id="{8D8330F8-A677-434D-8AF6-9B9FE5BBD2CF}"/>
              </a:ext>
            </a:extLst>
          </p:cNvPr>
          <p:cNvSpPr txBox="1"/>
          <p:nvPr userDrawn="1"/>
        </p:nvSpPr>
        <p:spPr>
          <a:xfrm>
            <a:off x="321013" y="136187"/>
            <a:ext cx="360896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Reflect on the Essential Questions before you dive in…</a:t>
            </a:r>
            <a:endParaRPr lang="en-US" sz="1600" dirty="0">
              <a:solidFill>
                <a:schemeClr val="bg1">
                  <a:lumMod val="75000"/>
                </a:schemeClr>
              </a:solidFill>
              <a:latin typeface="Verdana" panose="020B0604030504040204" pitchFamily="34" charset="0"/>
            </a:endParaRPr>
          </a:p>
        </p:txBody>
      </p:sp>
      <p:sp>
        <p:nvSpPr>
          <p:cNvPr id="14" name="TextBox 13">
            <a:extLst>
              <a:ext uri="{FF2B5EF4-FFF2-40B4-BE49-F238E27FC236}">
                <a16:creationId xmlns:a16="http://schemas.microsoft.com/office/drawing/2014/main" id="{B14A4A41-DFF7-48C0-94B2-C5A607372B27}"/>
              </a:ext>
            </a:extLst>
          </p:cNvPr>
          <p:cNvSpPr txBox="1"/>
          <p:nvPr userDrawn="1"/>
        </p:nvSpPr>
        <p:spPr>
          <a:xfrm>
            <a:off x="321013" y="960928"/>
            <a:ext cx="3608961" cy="830997"/>
          </a:xfrm>
          <a:prstGeom prst="rect">
            <a:avLst/>
          </a:prstGeom>
          <a:noFill/>
        </p:spPr>
        <p:txBody>
          <a:bodyPr wrap="square" rtlCol="0">
            <a:spAutoFit/>
          </a:bodyPr>
          <a:lstStyle/>
          <a:p>
            <a:r>
              <a:rPr lang="en-US" sz="1600" dirty="0">
                <a:solidFill>
                  <a:schemeClr val="bg1"/>
                </a:solidFill>
                <a:latin typeface="Verdana" panose="020B0604030504040204" pitchFamily="34" charset="0"/>
              </a:rPr>
              <a:t>1. If you were quizzed today, which questions would you know the answers to already?</a:t>
            </a:r>
          </a:p>
        </p:txBody>
      </p:sp>
      <p:sp>
        <p:nvSpPr>
          <p:cNvPr id="15" name="TextBox 14">
            <a:extLst>
              <a:ext uri="{FF2B5EF4-FFF2-40B4-BE49-F238E27FC236}">
                <a16:creationId xmlns:a16="http://schemas.microsoft.com/office/drawing/2014/main" id="{4BB80C8D-DC47-42A6-9CA5-77F3F90DFCD0}"/>
              </a:ext>
            </a:extLst>
          </p:cNvPr>
          <p:cNvSpPr txBox="1"/>
          <p:nvPr userDrawn="1"/>
        </p:nvSpPr>
        <p:spPr>
          <a:xfrm>
            <a:off x="321012" y="2956766"/>
            <a:ext cx="3608961" cy="830997"/>
          </a:xfrm>
          <a:prstGeom prst="rect">
            <a:avLst/>
          </a:prstGeom>
          <a:noFill/>
        </p:spPr>
        <p:txBody>
          <a:bodyPr wrap="square" rtlCol="0">
            <a:spAutoFit/>
          </a:bodyPr>
          <a:lstStyle/>
          <a:p>
            <a:r>
              <a:rPr lang="en-US" sz="1600" dirty="0">
                <a:solidFill>
                  <a:schemeClr val="bg1"/>
                </a:solidFill>
                <a:latin typeface="Verdana" panose="020B0604030504040204" pitchFamily="34" charset="0"/>
              </a:rPr>
              <a:t>2. Which questions would you need to learn more about to answer confidently?</a:t>
            </a:r>
          </a:p>
        </p:txBody>
      </p:sp>
      <p:sp>
        <p:nvSpPr>
          <p:cNvPr id="2" name="Rectangle 1">
            <a:extLst>
              <a:ext uri="{FF2B5EF4-FFF2-40B4-BE49-F238E27FC236}">
                <a16:creationId xmlns:a16="http://schemas.microsoft.com/office/drawing/2014/main" id="{7C42A3D9-1C1A-43BC-AAFF-15F32911AD3A}"/>
              </a:ext>
            </a:extLst>
          </p:cNvPr>
          <p:cNvSpPr/>
          <p:nvPr userDrawn="1"/>
        </p:nvSpPr>
        <p:spPr>
          <a:xfrm>
            <a:off x="6014166" y="1809095"/>
            <a:ext cx="3233512" cy="1477328"/>
          </a:xfrm>
          <a:prstGeom prst="rect">
            <a:avLst/>
          </a:prstGeom>
        </p:spPr>
        <p:txBody>
          <a:bodyPr wrap="square">
            <a:spAutoFit/>
          </a:bodyPr>
          <a:lstStyle/>
          <a:p>
            <a:pPr marL="514350" marR="0" lvl="0" indent="-5143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rPr>
              <a:t>What is the cell theory?</a:t>
            </a:r>
          </a:p>
          <a:p>
            <a:pPr marL="514350" marR="0" lvl="0" indent="-5143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rPr>
              <a:t>What are similar functions of all cells?</a:t>
            </a:r>
          </a:p>
        </p:txBody>
      </p:sp>
      <p:pic>
        <p:nvPicPr>
          <p:cNvPr id="11" name="Picture 10">
            <a:extLst>
              <a:ext uri="{FF2B5EF4-FFF2-40B4-BE49-F238E27FC236}">
                <a16:creationId xmlns:a16="http://schemas.microsoft.com/office/drawing/2014/main" id="{845A59F6-A034-2F42-AB23-4756077CC4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0891" r="16527"/>
          <a:stretch/>
        </p:blipFill>
        <p:spPr>
          <a:xfrm>
            <a:off x="9130331" y="1331447"/>
            <a:ext cx="2812997" cy="3196908"/>
          </a:xfrm>
          <a:prstGeom prst="rect">
            <a:avLst/>
          </a:prstGeom>
        </p:spPr>
      </p:pic>
      <p:pic>
        <p:nvPicPr>
          <p:cNvPr id="16" name="Picture 15">
            <a:extLst>
              <a:ext uri="{FF2B5EF4-FFF2-40B4-BE49-F238E27FC236}">
                <a16:creationId xmlns:a16="http://schemas.microsoft.com/office/drawing/2014/main" id="{0D3A631E-DFC8-594F-AB03-1CCFB1C2873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1274" b="42165"/>
          <a:stretch/>
        </p:blipFill>
        <p:spPr>
          <a:xfrm rot="5400000">
            <a:off x="3636646" y="2150837"/>
            <a:ext cx="3192873" cy="1562164"/>
          </a:xfrm>
          <a:prstGeom prst="rect">
            <a:avLst/>
          </a:prstGeom>
        </p:spPr>
      </p:pic>
    </p:spTree>
    <p:extLst>
      <p:ext uri="{BB962C8B-B14F-4D97-AF65-F5344CB8AC3E}">
        <p14:creationId xmlns:p14="http://schemas.microsoft.com/office/powerpoint/2010/main" val="7260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4CF5F-C9C9-47B4-92F7-4325F3DF1B13}"/>
              </a:ext>
            </a:extLst>
          </p:cNvPr>
          <p:cNvSpPr/>
          <p:nvPr userDrawn="1"/>
        </p:nvSpPr>
        <p:spPr>
          <a:xfrm>
            <a:off x="3397110" y="569068"/>
            <a:ext cx="4114800" cy="486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dirty="0">
              <a:latin typeface="Verdana" panose="020B0604030504040204" pitchFamily="34" charset="0"/>
            </a:endParaRPr>
          </a:p>
        </p:txBody>
      </p:sp>
      <p:sp>
        <p:nvSpPr>
          <p:cNvPr id="9" name="Title 1">
            <a:extLst>
              <a:ext uri="{FF2B5EF4-FFF2-40B4-BE49-F238E27FC236}">
                <a16:creationId xmlns:a16="http://schemas.microsoft.com/office/drawing/2014/main" id="{012F5549-70EE-40FE-8380-CE8470F741B3}"/>
              </a:ext>
            </a:extLst>
          </p:cNvPr>
          <p:cNvSpPr>
            <a:spLocks noGrp="1"/>
          </p:cNvSpPr>
          <p:nvPr>
            <p:ph type="ctrTitle"/>
          </p:nvPr>
        </p:nvSpPr>
        <p:spPr>
          <a:xfrm>
            <a:off x="3494625" y="2903489"/>
            <a:ext cx="3969858" cy="1955800"/>
          </a:xfrm>
          <a:prstGeom prst="rect">
            <a:avLst/>
          </a:prstGeom>
        </p:spPr>
        <p:txBody>
          <a:bodyPr anchor="b">
            <a:normAutofit/>
          </a:bodyPr>
          <a:lstStyle>
            <a:lvl1pPr algn="l">
              <a:lnSpc>
                <a:spcPct val="90000"/>
              </a:lnSpc>
              <a:defRPr sz="4400" b="1">
                <a:solidFill>
                  <a:schemeClr val="bg1"/>
                </a:solidFill>
                <a:latin typeface="Verdana" panose="020B0604030504040204" pitchFamily="34" charset="0"/>
              </a:defRPr>
            </a:lvl1pPr>
          </a:lstStyle>
          <a:p>
            <a:r>
              <a:rPr lang="en-US" dirty="0"/>
              <a:t>Click to edit Master title style</a:t>
            </a:r>
            <a:endParaRPr dirty="0"/>
          </a:p>
        </p:txBody>
      </p:sp>
      <p:sp>
        <p:nvSpPr>
          <p:cNvPr id="10" name="Subtitle 2">
            <a:extLst>
              <a:ext uri="{FF2B5EF4-FFF2-40B4-BE49-F238E27FC236}">
                <a16:creationId xmlns:a16="http://schemas.microsoft.com/office/drawing/2014/main" id="{D336B355-0634-4162-BFBF-EA790F87A241}"/>
              </a:ext>
            </a:extLst>
          </p:cNvPr>
          <p:cNvSpPr>
            <a:spLocks noGrp="1"/>
          </p:cNvSpPr>
          <p:nvPr>
            <p:ph type="subTitle" idx="1"/>
          </p:nvPr>
        </p:nvSpPr>
        <p:spPr>
          <a:xfrm>
            <a:off x="3494625" y="4914907"/>
            <a:ext cx="3969858" cy="367025"/>
          </a:xfrm>
          <a:prstGeom prst="rect">
            <a:avLst/>
          </a:prstGeom>
        </p:spPr>
        <p:txBody>
          <a:bodyPr>
            <a:normAutofit/>
          </a:bodyPr>
          <a:lstStyle>
            <a:lvl1pPr marL="0" indent="0" algn="l">
              <a:spcBef>
                <a:spcPts val="0"/>
              </a:spcBef>
              <a:buNone/>
              <a:defRPr sz="1600" b="1">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11" name="Picture 10">
            <a:extLst>
              <a:ext uri="{FF2B5EF4-FFF2-40B4-BE49-F238E27FC236}">
                <a16:creationId xmlns:a16="http://schemas.microsoft.com/office/drawing/2014/main" id="{824A4B85-81C0-4A9A-8B88-EAE726CD2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111" y="48638"/>
            <a:ext cx="4114800" cy="2699308"/>
          </a:xfrm>
          <a:prstGeom prst="rect">
            <a:avLst/>
          </a:prstGeom>
        </p:spPr>
      </p:pic>
      <p:pic>
        <p:nvPicPr>
          <p:cNvPr id="24" name="Picture 23">
            <a:extLst>
              <a:ext uri="{FF2B5EF4-FFF2-40B4-BE49-F238E27FC236}">
                <a16:creationId xmlns:a16="http://schemas.microsoft.com/office/drawing/2014/main" id="{039DD870-FE89-5745-A9ED-34118862A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1975" y="48638"/>
            <a:ext cx="4116248" cy="2471538"/>
          </a:xfrm>
          <a:prstGeom prst="rect">
            <a:avLst/>
          </a:prstGeom>
        </p:spPr>
      </p:pic>
      <p:pic>
        <p:nvPicPr>
          <p:cNvPr id="25" name="Picture 24">
            <a:extLst>
              <a:ext uri="{FF2B5EF4-FFF2-40B4-BE49-F238E27FC236}">
                <a16:creationId xmlns:a16="http://schemas.microsoft.com/office/drawing/2014/main" id="{3934B820-5B5F-EE42-9FF0-4849F030F78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21274"/>
          <a:stretch/>
        </p:blipFill>
        <p:spPr>
          <a:xfrm rot="5400000">
            <a:off x="9130579" y="1238218"/>
            <a:ext cx="3192873" cy="2701077"/>
          </a:xfrm>
          <a:prstGeom prst="rect">
            <a:avLst/>
          </a:prstGeom>
        </p:spPr>
      </p:pic>
      <p:pic>
        <p:nvPicPr>
          <p:cNvPr id="26" name="Picture 25">
            <a:extLst>
              <a:ext uri="{FF2B5EF4-FFF2-40B4-BE49-F238E27FC236}">
                <a16:creationId xmlns:a16="http://schemas.microsoft.com/office/drawing/2014/main" id="{75EC2189-7CB2-4E4F-B074-9738308E68B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8923" b="18085"/>
          <a:stretch/>
        </p:blipFill>
        <p:spPr>
          <a:xfrm>
            <a:off x="114446" y="999516"/>
            <a:ext cx="3150805" cy="3183376"/>
          </a:xfrm>
          <a:prstGeom prst="rect">
            <a:avLst/>
          </a:prstGeom>
        </p:spPr>
      </p:pic>
      <p:grpSp>
        <p:nvGrpSpPr>
          <p:cNvPr id="12" name="Group 11">
            <a:extLst>
              <a:ext uri="{FF2B5EF4-FFF2-40B4-BE49-F238E27FC236}">
                <a16:creationId xmlns:a16="http://schemas.microsoft.com/office/drawing/2014/main" id="{1E586314-4B5F-44EA-8334-771F8DCBE5D1}"/>
              </a:ext>
            </a:extLst>
          </p:cNvPr>
          <p:cNvGrpSpPr/>
          <p:nvPr userDrawn="1"/>
        </p:nvGrpSpPr>
        <p:grpSpPr>
          <a:xfrm>
            <a:off x="269713" y="377161"/>
            <a:ext cx="383814" cy="383814"/>
            <a:chOff x="245327" y="185254"/>
            <a:chExt cx="383814" cy="383814"/>
          </a:xfrm>
        </p:grpSpPr>
        <p:sp>
          <p:nvSpPr>
            <p:cNvPr id="14" name="Oval 13">
              <a:extLst>
                <a:ext uri="{FF2B5EF4-FFF2-40B4-BE49-F238E27FC236}">
                  <a16:creationId xmlns:a16="http://schemas.microsoft.com/office/drawing/2014/main" id="{F3008150-7E9B-4506-AFA6-854D318A0A40}"/>
                </a:ext>
              </a:extLst>
            </p:cNvPr>
            <p:cNvSpPr/>
            <p:nvPr userDrawn="1"/>
          </p:nvSpPr>
          <p:spPr>
            <a:xfrm>
              <a:off x="245327" y="185254"/>
              <a:ext cx="383814" cy="3838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15" name="Graphic 14" descr="Microscope">
              <a:extLst>
                <a:ext uri="{FF2B5EF4-FFF2-40B4-BE49-F238E27FC236}">
                  <a16:creationId xmlns:a16="http://schemas.microsoft.com/office/drawing/2014/main" id="{594CC9CD-CC4C-4B10-B426-9224B44CEC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7752" y="207679"/>
              <a:ext cx="338965" cy="338965"/>
            </a:xfrm>
            <a:prstGeom prst="rect">
              <a:avLst/>
            </a:prstGeom>
          </p:spPr>
        </p:pic>
      </p:grpSp>
      <p:grpSp>
        <p:nvGrpSpPr>
          <p:cNvPr id="16" name="Group 15">
            <a:extLst>
              <a:ext uri="{FF2B5EF4-FFF2-40B4-BE49-F238E27FC236}">
                <a16:creationId xmlns:a16="http://schemas.microsoft.com/office/drawing/2014/main" id="{465469DD-F6C1-4494-B4C2-AAA8FB9570E5}"/>
              </a:ext>
            </a:extLst>
          </p:cNvPr>
          <p:cNvGrpSpPr/>
          <p:nvPr userDrawn="1"/>
        </p:nvGrpSpPr>
        <p:grpSpPr>
          <a:xfrm>
            <a:off x="876751" y="377161"/>
            <a:ext cx="383814" cy="383814"/>
            <a:chOff x="254440" y="410958"/>
            <a:chExt cx="383814" cy="383814"/>
          </a:xfrm>
        </p:grpSpPr>
        <p:sp>
          <p:nvSpPr>
            <p:cNvPr id="17" name="Oval 16">
              <a:extLst>
                <a:ext uri="{FF2B5EF4-FFF2-40B4-BE49-F238E27FC236}">
                  <a16:creationId xmlns:a16="http://schemas.microsoft.com/office/drawing/2014/main" id="{78C4B02D-7B62-41A5-9934-163F57D3E70A}"/>
                </a:ext>
              </a:extLst>
            </p:cNvPr>
            <p:cNvSpPr/>
            <p:nvPr userDrawn="1"/>
          </p:nvSpPr>
          <p:spPr>
            <a:xfrm>
              <a:off x="254441" y="410959"/>
              <a:ext cx="383813" cy="3838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18" name="Graphic 17" descr="Brain in head">
              <a:extLst>
                <a:ext uri="{FF2B5EF4-FFF2-40B4-BE49-F238E27FC236}">
                  <a16:creationId xmlns:a16="http://schemas.microsoft.com/office/drawing/2014/main" id="{B276CBEE-28D4-431F-AF91-E26F45D5A2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54440" y="410958"/>
              <a:ext cx="383814" cy="383814"/>
            </a:xfrm>
            <a:prstGeom prst="rect">
              <a:avLst/>
            </a:prstGeom>
          </p:spPr>
        </p:pic>
      </p:grpSp>
      <p:pic>
        <p:nvPicPr>
          <p:cNvPr id="2" name="Picture 1">
            <a:extLst>
              <a:ext uri="{FF2B5EF4-FFF2-40B4-BE49-F238E27FC236}">
                <a16:creationId xmlns:a16="http://schemas.microsoft.com/office/drawing/2014/main" id="{15B51BFD-D709-4F67-BEE6-14BB731E9560}"/>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38200"/>
          <a:stretch/>
        </p:blipFill>
        <p:spPr>
          <a:xfrm>
            <a:off x="7643769" y="978195"/>
            <a:ext cx="1648212" cy="3200400"/>
          </a:xfrm>
          <a:prstGeom prst="rect">
            <a:avLst/>
          </a:prstGeom>
        </p:spPr>
      </p:pic>
    </p:spTree>
    <p:extLst>
      <p:ext uri="{BB962C8B-B14F-4D97-AF65-F5344CB8AC3E}">
        <p14:creationId xmlns:p14="http://schemas.microsoft.com/office/powerpoint/2010/main" val="129106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4" descr="http://collinjennings.com/wp-content/uploads/2015/04/Hooke-microscope1.jpg"/>
          <p:cNvPicPr>
            <a:picLocks noChangeAspect="1" noChangeArrowheads="1"/>
          </p:cNvPicPr>
          <p:nvPr userDrawn="1"/>
        </p:nvPicPr>
        <p:blipFill>
          <a:blip r:embed="rId2" cstate="print"/>
          <a:srcRect/>
          <a:stretch>
            <a:fillRect/>
          </a:stretch>
        </p:blipFill>
        <p:spPr bwMode="auto">
          <a:xfrm>
            <a:off x="9929813" y="2719738"/>
            <a:ext cx="2068402" cy="2280288"/>
          </a:xfrm>
          <a:prstGeom prst="rect">
            <a:avLst/>
          </a:prstGeom>
          <a:ln>
            <a:noFill/>
          </a:ln>
          <a:effectLst>
            <a:softEdge rad="112500"/>
          </a:effectLst>
        </p:spPr>
      </p:pic>
      <p:pic>
        <p:nvPicPr>
          <p:cNvPr id="8" name="Picture 2" descr="http://www.sugherosardo.it/public/photogallery/cork_400x_PA021952c.jpg"/>
          <p:cNvPicPr>
            <a:picLocks noChangeAspect="1" noChangeArrowheads="1"/>
          </p:cNvPicPr>
          <p:nvPr userDrawn="1"/>
        </p:nvPicPr>
        <p:blipFill>
          <a:blip r:embed="rId3" cstate="print"/>
          <a:srcRect/>
          <a:stretch>
            <a:fillRect/>
          </a:stretch>
        </p:blipFill>
        <p:spPr bwMode="auto">
          <a:xfrm rot="16200000">
            <a:off x="205692" y="1194964"/>
            <a:ext cx="1990025" cy="1480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a:extLst>
              <a:ext uri="{FF2B5EF4-FFF2-40B4-BE49-F238E27FC236}">
                <a16:creationId xmlns:a16="http://schemas.microsoft.com/office/drawing/2014/main" id="{013D6ACA-10DA-F84A-9134-85DBD8846086}"/>
              </a:ext>
            </a:extLst>
          </p:cNvPr>
          <p:cNvSpPr/>
          <p:nvPr userDrawn="1"/>
        </p:nvSpPr>
        <p:spPr>
          <a:xfrm>
            <a:off x="4482190" y="1328123"/>
            <a:ext cx="7193934" cy="3980577"/>
          </a:xfrm>
          <a:prstGeom prst="rect">
            <a:avLst/>
          </a:prstGeom>
        </p:spPr>
        <p:txBody>
          <a:bodyPr wrap="square">
            <a:spAutoFit/>
          </a:bodyPr>
          <a:lstStyle/>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Observed bark of cork trees under a microscope</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Thought the objects looked liked individual rooms in a monastery, which were called cells</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Called his discovery cells</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Did not know their true function</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Fun fact: It is believed the only        portraits of Hooke burned in a             suspicious fire</a:t>
            </a:r>
          </a:p>
        </p:txBody>
      </p:sp>
      <p:sp>
        <p:nvSpPr>
          <p:cNvPr id="12" name="Rectangle 11">
            <a:extLst>
              <a:ext uri="{FF2B5EF4-FFF2-40B4-BE49-F238E27FC236}">
                <a16:creationId xmlns:a16="http://schemas.microsoft.com/office/drawing/2014/main" id="{17858B84-56A7-A946-BD76-4728010434C6}"/>
              </a:ext>
            </a:extLst>
          </p:cNvPr>
          <p:cNvSpPr/>
          <p:nvPr userDrawn="1"/>
        </p:nvSpPr>
        <p:spPr>
          <a:xfrm>
            <a:off x="4482189" y="779282"/>
            <a:ext cx="2743059"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Robert Hooke</a:t>
            </a:r>
          </a:p>
        </p:txBody>
      </p:sp>
      <p:sp>
        <p:nvSpPr>
          <p:cNvPr id="13" name="TextBox 12">
            <a:extLst>
              <a:ext uri="{FF2B5EF4-FFF2-40B4-BE49-F238E27FC236}">
                <a16:creationId xmlns:a16="http://schemas.microsoft.com/office/drawing/2014/main" id="{9E49DFB5-856C-5E40-9AD1-056DBA8E9C14}"/>
              </a:ext>
            </a:extLst>
          </p:cNvPr>
          <p:cNvSpPr txBox="1"/>
          <p:nvPr userDrawn="1"/>
        </p:nvSpPr>
        <p:spPr>
          <a:xfrm>
            <a:off x="1081928" y="160338"/>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1665</a:t>
            </a:r>
          </a:p>
        </p:txBody>
      </p:sp>
      <p:sp>
        <p:nvSpPr>
          <p:cNvPr id="14" name="TextBox 13">
            <a:extLst>
              <a:ext uri="{FF2B5EF4-FFF2-40B4-BE49-F238E27FC236}">
                <a16:creationId xmlns:a16="http://schemas.microsoft.com/office/drawing/2014/main" id="{296B0967-1855-FE42-AE58-5F54601FBFCF}"/>
              </a:ext>
            </a:extLst>
          </p:cNvPr>
          <p:cNvSpPr txBox="1"/>
          <p:nvPr userDrawn="1"/>
        </p:nvSpPr>
        <p:spPr>
          <a:xfrm>
            <a:off x="279579" y="3146915"/>
            <a:ext cx="371311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Were the cork cells observed by Robert Hooke living or not?</a:t>
            </a:r>
          </a:p>
        </p:txBody>
      </p:sp>
      <p:pic>
        <p:nvPicPr>
          <p:cNvPr id="3" name="Picture 2">
            <a:extLst>
              <a:ext uri="{FF2B5EF4-FFF2-40B4-BE49-F238E27FC236}">
                <a16:creationId xmlns:a16="http://schemas.microsoft.com/office/drawing/2014/main" id="{99437E89-B762-4A57-B8B6-D0A18C89A9F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1739" t="13015" r="13864" b="25453"/>
          <a:stretch/>
        </p:blipFill>
        <p:spPr>
          <a:xfrm>
            <a:off x="2570934" y="940280"/>
            <a:ext cx="1321208" cy="1991181"/>
          </a:xfrm>
          <a:prstGeom prst="roundRect">
            <a:avLst>
              <a:gd name="adj" fmla="val 20874"/>
            </a:avLst>
          </a:prstGeom>
          <a:ln>
            <a:noFill/>
          </a:ln>
          <a:effectLst>
            <a:outerShdw blurRad="76200" dist="50800" dir="7800000" algn="tl" rotWithShape="0">
              <a:srgbClr val="000000">
                <a:alpha val="40000"/>
              </a:srgbClr>
            </a:outerShdw>
          </a:effectLst>
          <a:scene3d>
            <a:camera prst="orthographicFront"/>
            <a:lightRig rig="contrasting" dir="t">
              <a:rot lat="0" lon="0" rev="4200000"/>
            </a:lightRig>
          </a:scene3d>
          <a:sp3d prstMaterial="metal">
            <a:bevelT w="381000" h="114300" prst="relaxedInset"/>
            <a:contourClr>
              <a:srgbClr val="969696"/>
            </a:contourClr>
          </a:sp3d>
        </p:spPr>
      </p:pic>
    </p:spTree>
    <p:extLst>
      <p:ext uri="{BB962C8B-B14F-4D97-AF65-F5344CB8AC3E}">
        <p14:creationId xmlns:p14="http://schemas.microsoft.com/office/powerpoint/2010/main" val="98829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4" descr="https://upload.wikimedia.org/wikipedia/commons/0/0a/PSM_V22_D156_Matthias_Jacob_Schleiden.jpg"/>
          <p:cNvPicPr>
            <a:picLocks noChangeAspect="1" noChangeArrowheads="1"/>
          </p:cNvPicPr>
          <p:nvPr userDrawn="1"/>
        </p:nvPicPr>
        <p:blipFill>
          <a:blip r:embed="rId2" cstate="print"/>
          <a:srcRect/>
          <a:stretch>
            <a:fillRect/>
          </a:stretch>
        </p:blipFill>
        <p:spPr bwMode="auto">
          <a:xfrm>
            <a:off x="352798" y="160338"/>
            <a:ext cx="2087693" cy="2532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CAD24E6-5C6C-1140-8EE7-0626EF0F9141}"/>
              </a:ext>
            </a:extLst>
          </p:cNvPr>
          <p:cNvSpPr/>
          <p:nvPr userDrawn="1"/>
        </p:nvSpPr>
        <p:spPr>
          <a:xfrm>
            <a:off x="4511222" y="1328123"/>
            <a:ext cx="7193934" cy="3174715"/>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Concluded all plant tissues are composed of cells</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Declared that the cell is the basic building block of all plant matter </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Sensed the importance of the nucleus of a cell </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10" name="Rectangle 9">
            <a:extLst>
              <a:ext uri="{FF2B5EF4-FFF2-40B4-BE49-F238E27FC236}">
                <a16:creationId xmlns:a16="http://schemas.microsoft.com/office/drawing/2014/main" id="{15F6D7FC-04D8-5445-B27D-C3223FCC9BC8}"/>
              </a:ext>
            </a:extLst>
          </p:cNvPr>
          <p:cNvSpPr/>
          <p:nvPr userDrawn="1"/>
        </p:nvSpPr>
        <p:spPr>
          <a:xfrm>
            <a:off x="4511221" y="779282"/>
            <a:ext cx="3570208"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Mathias Schleiden</a:t>
            </a:r>
          </a:p>
        </p:txBody>
      </p:sp>
      <p:sp>
        <p:nvSpPr>
          <p:cNvPr id="11" name="TextBox 10">
            <a:extLst>
              <a:ext uri="{FF2B5EF4-FFF2-40B4-BE49-F238E27FC236}">
                <a16:creationId xmlns:a16="http://schemas.microsoft.com/office/drawing/2014/main" id="{CF23E99E-3F72-B549-B128-AD1D5F55E17C}"/>
              </a:ext>
            </a:extLst>
          </p:cNvPr>
          <p:cNvSpPr txBox="1"/>
          <p:nvPr userDrawn="1"/>
        </p:nvSpPr>
        <p:spPr>
          <a:xfrm>
            <a:off x="2345381" y="1072787"/>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1838</a:t>
            </a:r>
          </a:p>
        </p:txBody>
      </p:sp>
      <p:sp>
        <p:nvSpPr>
          <p:cNvPr id="12" name="TextBox 11">
            <a:extLst>
              <a:ext uri="{FF2B5EF4-FFF2-40B4-BE49-F238E27FC236}">
                <a16:creationId xmlns:a16="http://schemas.microsoft.com/office/drawing/2014/main" id="{D0CBDA9F-A586-044E-8DE9-5EA3DB2B8CA8}"/>
              </a:ext>
            </a:extLst>
          </p:cNvPr>
          <p:cNvSpPr txBox="1"/>
          <p:nvPr userDrawn="1"/>
        </p:nvSpPr>
        <p:spPr>
          <a:xfrm>
            <a:off x="428101" y="2856960"/>
            <a:ext cx="360896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What type of cells did Mathias Schleiden study?</a:t>
            </a:r>
          </a:p>
        </p:txBody>
      </p:sp>
    </p:spTree>
    <p:extLst>
      <p:ext uri="{BB962C8B-B14F-4D97-AF65-F5344CB8AC3E}">
        <p14:creationId xmlns:p14="http://schemas.microsoft.com/office/powerpoint/2010/main" val="1063770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6" name="TextBox 5"/>
          <p:cNvSpPr txBox="1"/>
          <p:nvPr userDrawn="1"/>
        </p:nvSpPr>
        <p:spPr>
          <a:xfrm>
            <a:off x="460375" y="666403"/>
            <a:ext cx="3539460" cy="1323439"/>
          </a:xfrm>
          <a:prstGeom prst="rect">
            <a:avLst/>
          </a:prstGeom>
          <a:solidFill>
            <a:schemeClr val="accent2">
              <a:lumMod val="20000"/>
              <a:lumOff val="80000"/>
            </a:schemeClr>
          </a:solidFill>
          <a:ln w="28575">
            <a:solidFill>
              <a:sysClr val="windowText" lastClr="000000"/>
            </a:solidFill>
          </a:ln>
          <a:effectLst>
            <a:innerShdw blurRad="63500" dist="50800" dir="13500000">
              <a:prstClr val="black">
                <a:alpha val="50000"/>
              </a:prstClr>
            </a:inn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rPr>
              <a:t>There was one more piece of the puzzle to cell theory. Where did these cells come from?</a:t>
            </a:r>
          </a:p>
        </p:txBody>
      </p:sp>
      <p:sp>
        <p:nvSpPr>
          <p:cNvPr id="7" name="AutoShape 2" descr="http://www.clker.com/cliparts/2/O/3/V/J/2/puzzle-piece-top.sv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8" name="AutoShape 4" descr="http://www.clker.com/cliparts/2/O/3/V/J/2/puzzle-piece-top.sv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10" name="Rectangle 9">
            <a:extLst>
              <a:ext uri="{FF2B5EF4-FFF2-40B4-BE49-F238E27FC236}">
                <a16:creationId xmlns:a16="http://schemas.microsoft.com/office/drawing/2014/main" id="{9C70A256-BC0E-D74C-8B9A-4F5E1F696AC0}"/>
              </a:ext>
            </a:extLst>
          </p:cNvPr>
          <p:cNvSpPr/>
          <p:nvPr userDrawn="1"/>
        </p:nvSpPr>
        <p:spPr>
          <a:xfrm>
            <a:off x="4525741" y="1328123"/>
            <a:ext cx="7193934" cy="3911840"/>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Schleiden and Schwann’s ideas became known as the cell theory</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All organisms are composed of cells</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Cells are the basic unit of life</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This theory was as important to biology as the atomic theory was to chemistry</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11" name="Rectangle 10">
            <a:extLst>
              <a:ext uri="{FF2B5EF4-FFF2-40B4-BE49-F238E27FC236}">
                <a16:creationId xmlns:a16="http://schemas.microsoft.com/office/drawing/2014/main" id="{A2754863-A94E-F44D-BA72-E2638E1B7D44}"/>
              </a:ext>
            </a:extLst>
          </p:cNvPr>
          <p:cNvSpPr/>
          <p:nvPr userDrawn="1"/>
        </p:nvSpPr>
        <p:spPr>
          <a:xfrm>
            <a:off x="4525740" y="779282"/>
            <a:ext cx="2400016"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Cell Theory </a:t>
            </a:r>
          </a:p>
        </p:txBody>
      </p:sp>
      <p:pic>
        <p:nvPicPr>
          <p:cNvPr id="4" name="Picture 3">
            <a:extLst>
              <a:ext uri="{FF2B5EF4-FFF2-40B4-BE49-F238E27FC236}">
                <a16:creationId xmlns:a16="http://schemas.microsoft.com/office/drawing/2014/main" id="{5251B3A2-B01D-4B36-9765-D3800F613BF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825" y="2324114"/>
            <a:ext cx="3240010" cy="2743200"/>
          </a:xfrm>
          <a:prstGeom prst="rect">
            <a:avLst/>
          </a:prstGeom>
        </p:spPr>
      </p:pic>
    </p:spTree>
    <p:extLst>
      <p:ext uri="{BB962C8B-B14F-4D97-AF65-F5344CB8AC3E}">
        <p14:creationId xmlns:p14="http://schemas.microsoft.com/office/powerpoint/2010/main" val="128576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2" descr="https://kayesullivan.files.wordpress.com/2011/09/00433138.jpg"/>
          <p:cNvPicPr>
            <a:picLocks noChangeAspect="1" noChangeArrowheads="1"/>
          </p:cNvPicPr>
          <p:nvPr userDrawn="1"/>
        </p:nvPicPr>
        <p:blipFill>
          <a:blip r:embed="rId2" cstate="print"/>
          <a:srcRect/>
          <a:stretch>
            <a:fillRect/>
          </a:stretch>
        </p:blipFill>
        <p:spPr bwMode="auto">
          <a:xfrm>
            <a:off x="1249217" y="1738151"/>
            <a:ext cx="1991596" cy="984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http://img2.ymlp274.net/Drrandymartin_502989comsperm.jpg"/>
          <p:cNvPicPr>
            <a:picLocks noChangeAspect="1" noChangeArrowheads="1"/>
          </p:cNvPicPr>
          <p:nvPr userDrawn="1"/>
        </p:nvPicPr>
        <p:blipFill>
          <a:blip r:embed="rId3" cstate="print"/>
          <a:srcRect/>
          <a:stretch>
            <a:fillRect/>
          </a:stretch>
        </p:blipFill>
        <p:spPr bwMode="auto">
          <a:xfrm>
            <a:off x="155575" y="236624"/>
            <a:ext cx="1987435" cy="1318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http://healthyfitsmart.com/wp-content/uploads/2015/01/white-blood-cells1.jpg"/>
          <p:cNvPicPr>
            <a:picLocks noChangeAspect="1" noChangeArrowheads="1"/>
          </p:cNvPicPr>
          <p:nvPr userDrawn="1"/>
        </p:nvPicPr>
        <p:blipFill rotWithShape="1">
          <a:blip r:embed="rId4" cstate="print"/>
          <a:srcRect r="25522"/>
          <a:stretch/>
        </p:blipFill>
        <p:spPr bwMode="auto">
          <a:xfrm>
            <a:off x="2245015" y="265842"/>
            <a:ext cx="1885922" cy="1316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0A41A632-11CF-DC49-AA11-11FDF091AB5F}"/>
              </a:ext>
            </a:extLst>
          </p:cNvPr>
          <p:cNvSpPr/>
          <p:nvPr userDrawn="1"/>
        </p:nvSpPr>
        <p:spPr>
          <a:xfrm>
            <a:off x="4525731" y="1328123"/>
            <a:ext cx="7193934" cy="3230115"/>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Growth</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increase in size</a:t>
            </a:r>
          </a:p>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Reproduction</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producing offspring (sexually or asexually)</a:t>
            </a:r>
          </a:p>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Nutrition</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Obtaining food to provide energy for growth</a:t>
            </a:r>
          </a:p>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Defense</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protection against enemies</a:t>
            </a:r>
          </a:p>
        </p:txBody>
      </p:sp>
      <p:sp>
        <p:nvSpPr>
          <p:cNvPr id="15" name="Rectangle 14">
            <a:extLst>
              <a:ext uri="{FF2B5EF4-FFF2-40B4-BE49-F238E27FC236}">
                <a16:creationId xmlns:a16="http://schemas.microsoft.com/office/drawing/2014/main" id="{84AA8CA2-2B3C-E54D-92DD-B78D67C9F910}"/>
              </a:ext>
            </a:extLst>
          </p:cNvPr>
          <p:cNvSpPr/>
          <p:nvPr userDrawn="1"/>
        </p:nvSpPr>
        <p:spPr>
          <a:xfrm>
            <a:off x="4525730" y="779282"/>
            <a:ext cx="3486852"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Functions of Cells</a:t>
            </a:r>
          </a:p>
        </p:txBody>
      </p:sp>
      <p:sp>
        <p:nvSpPr>
          <p:cNvPr id="16" name="TextBox 15">
            <a:extLst>
              <a:ext uri="{FF2B5EF4-FFF2-40B4-BE49-F238E27FC236}">
                <a16:creationId xmlns:a16="http://schemas.microsoft.com/office/drawing/2014/main" id="{EF692508-A658-7C4D-B2FB-3D6AD0314D42}"/>
              </a:ext>
            </a:extLst>
          </p:cNvPr>
          <p:cNvSpPr txBox="1"/>
          <p:nvPr userDrawn="1"/>
        </p:nvSpPr>
        <p:spPr>
          <a:xfrm>
            <a:off x="338529" y="2878142"/>
            <a:ext cx="3608961" cy="1077218"/>
          </a:xfrm>
          <a:prstGeom prst="rect">
            <a:avLst/>
          </a:prstGeom>
          <a:noFill/>
        </p:spPr>
        <p:txBody>
          <a:bodyPr wrap="square" rtlCol="0">
            <a:spAutoFit/>
          </a:bodyPr>
          <a:lstStyle/>
          <a:p>
            <a:r>
              <a:rPr lang="en-US" sz="1600" dirty="0">
                <a:solidFill>
                  <a:schemeClr val="bg1"/>
                </a:solidFill>
                <a:latin typeface="Verdana" panose="020B0604030504040204" pitchFamily="34" charset="0"/>
              </a:rPr>
              <a:t>A cell turns glucose from the food we eat into energy for our body to use. What cell function does this describe? </a:t>
            </a:r>
          </a:p>
        </p:txBody>
      </p:sp>
    </p:spTree>
    <p:extLst>
      <p:ext uri="{BB962C8B-B14F-4D97-AF65-F5344CB8AC3E}">
        <p14:creationId xmlns:p14="http://schemas.microsoft.com/office/powerpoint/2010/main" val="353914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11414A5-D74F-4FA5-9719-F1FEC78930B8}"/>
              </a:ext>
            </a:extLst>
          </p:cNvPr>
          <p:cNvGrpSpPr/>
          <p:nvPr userDrawn="1"/>
        </p:nvGrpSpPr>
        <p:grpSpPr>
          <a:xfrm>
            <a:off x="1061169" y="253072"/>
            <a:ext cx="383814" cy="412795"/>
            <a:chOff x="124747" y="271829"/>
            <a:chExt cx="383814" cy="412795"/>
          </a:xfrm>
        </p:grpSpPr>
        <p:sp>
          <p:nvSpPr>
            <p:cNvPr id="3" name="Oval 2">
              <a:extLst>
                <a:ext uri="{FF2B5EF4-FFF2-40B4-BE49-F238E27FC236}">
                  <a16:creationId xmlns:a16="http://schemas.microsoft.com/office/drawing/2014/main" id="{F159D0CE-B87D-451B-AB20-E2AF9F4051BC}"/>
                </a:ext>
              </a:extLst>
            </p:cNvPr>
            <p:cNvSpPr/>
            <p:nvPr userDrawn="1"/>
          </p:nvSpPr>
          <p:spPr>
            <a:xfrm>
              <a:off x="124747" y="300810"/>
              <a:ext cx="383814" cy="383814"/>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4" name="Graphic 3" descr="Mountains">
              <a:extLst>
                <a:ext uri="{FF2B5EF4-FFF2-40B4-BE49-F238E27FC236}">
                  <a16:creationId xmlns:a16="http://schemas.microsoft.com/office/drawing/2014/main" id="{1CB5722B-995D-4703-92D6-314C46C472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219" y="271829"/>
              <a:ext cx="349216" cy="349216"/>
            </a:xfrm>
            <a:prstGeom prst="rect">
              <a:avLst/>
            </a:prstGeom>
          </p:spPr>
        </p:pic>
      </p:grpSp>
      <p:graphicFrame>
        <p:nvGraphicFramePr>
          <p:cNvPr id="5" name="Table 5">
            <a:extLst>
              <a:ext uri="{FF2B5EF4-FFF2-40B4-BE49-F238E27FC236}">
                <a16:creationId xmlns:a16="http://schemas.microsoft.com/office/drawing/2014/main" id="{67BEBA08-CFBE-4275-8D3D-CAAEC3F97DE9}"/>
              </a:ext>
            </a:extLst>
          </p:cNvPr>
          <p:cNvGraphicFramePr>
            <a:graphicFrameLocks noGrp="1"/>
          </p:cNvGraphicFramePr>
          <p:nvPr userDrawn="1">
            <p:extLst>
              <p:ext uri="{D42A27DB-BD31-4B8C-83A1-F6EECF244321}">
                <p14:modId xmlns:p14="http://schemas.microsoft.com/office/powerpoint/2010/main" val="549415371"/>
              </p:ext>
            </p:extLst>
          </p:nvPr>
        </p:nvGraphicFramePr>
        <p:xfrm>
          <a:off x="1567766" y="173502"/>
          <a:ext cx="8128000" cy="499871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595736865"/>
                    </a:ext>
                  </a:extLst>
                </a:gridCol>
              </a:tblGrid>
              <a:tr h="555413">
                <a:tc>
                  <a:txBody>
                    <a:bodyPr/>
                    <a:lstStyle/>
                    <a:p>
                      <a:r>
                        <a:rPr lang="en-US" b="1" dirty="0">
                          <a:solidFill>
                            <a:schemeClr val="tx1"/>
                          </a:solidFill>
                          <a:latin typeface="Verdana" panose="020B0604030504040204" pitchFamily="34" charset="0"/>
                          <a:ea typeface="Verdana" panose="020B0604030504040204" pitchFamily="34" charset="0"/>
                        </a:rPr>
                        <a:t>Earth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780087"/>
                  </a:ext>
                </a:extLst>
              </a:tr>
              <a:tr h="555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Verdana" panose="020B0604030504040204" pitchFamily="34" charset="0"/>
                          <a:ea typeface="Verdana" panose="020B0604030504040204" pitchFamily="34" charset="0"/>
                        </a:rPr>
                        <a:t>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699892"/>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Structure of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776338"/>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5027407"/>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Force and Motion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51966"/>
                  </a:ext>
                </a:extLst>
              </a:tr>
              <a:tr h="555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Verdana" panose="020B0604030504040204" pitchFamily="34" charset="0"/>
                          <a:ea typeface="Verdana" panose="020B0604030504040204" pitchFamily="34" charset="0"/>
                        </a:rPr>
                        <a:t>Ecosystems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5953"/>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235086"/>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Chemistry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601810"/>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Body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780160"/>
                  </a:ext>
                </a:extLst>
              </a:tr>
            </a:tbl>
          </a:graphicData>
        </a:graphic>
      </p:graphicFrame>
      <p:grpSp>
        <p:nvGrpSpPr>
          <p:cNvPr id="11" name="Group 10">
            <a:extLst>
              <a:ext uri="{FF2B5EF4-FFF2-40B4-BE49-F238E27FC236}">
                <a16:creationId xmlns:a16="http://schemas.microsoft.com/office/drawing/2014/main" id="{C39C8212-AB99-44E7-BBB7-0CEA0259390F}"/>
              </a:ext>
            </a:extLst>
          </p:cNvPr>
          <p:cNvGrpSpPr/>
          <p:nvPr userDrawn="1"/>
        </p:nvGrpSpPr>
        <p:grpSpPr>
          <a:xfrm>
            <a:off x="1061169" y="1915497"/>
            <a:ext cx="383814" cy="383814"/>
            <a:chOff x="245327" y="185254"/>
            <a:chExt cx="383814" cy="383814"/>
          </a:xfrm>
        </p:grpSpPr>
        <p:sp>
          <p:nvSpPr>
            <p:cNvPr id="8" name="Oval 7">
              <a:extLst>
                <a:ext uri="{FF2B5EF4-FFF2-40B4-BE49-F238E27FC236}">
                  <a16:creationId xmlns:a16="http://schemas.microsoft.com/office/drawing/2014/main" id="{7DADF785-3BF2-4658-8EA2-46B7607F06B3}"/>
                </a:ext>
              </a:extLst>
            </p:cNvPr>
            <p:cNvSpPr/>
            <p:nvPr userDrawn="1"/>
          </p:nvSpPr>
          <p:spPr>
            <a:xfrm>
              <a:off x="245327" y="185254"/>
              <a:ext cx="383814" cy="383814"/>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9" name="Graphic 8" descr="Sun">
              <a:extLst>
                <a:ext uri="{FF2B5EF4-FFF2-40B4-BE49-F238E27FC236}">
                  <a16:creationId xmlns:a16="http://schemas.microsoft.com/office/drawing/2014/main" id="{A91CE483-F936-4293-AFA6-F36686D16B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1627" y="211554"/>
              <a:ext cx="331214" cy="331214"/>
            </a:xfrm>
            <a:prstGeom prst="rect">
              <a:avLst/>
            </a:prstGeom>
          </p:spPr>
        </p:pic>
      </p:grpSp>
      <p:grpSp>
        <p:nvGrpSpPr>
          <p:cNvPr id="31" name="Group 30">
            <a:extLst>
              <a:ext uri="{FF2B5EF4-FFF2-40B4-BE49-F238E27FC236}">
                <a16:creationId xmlns:a16="http://schemas.microsoft.com/office/drawing/2014/main" id="{79028D8F-533E-4190-8BE5-97EED1D78689}"/>
              </a:ext>
            </a:extLst>
          </p:cNvPr>
          <p:cNvGrpSpPr/>
          <p:nvPr userDrawn="1"/>
        </p:nvGrpSpPr>
        <p:grpSpPr>
          <a:xfrm>
            <a:off x="1050970" y="3548941"/>
            <a:ext cx="404212" cy="404212"/>
            <a:chOff x="1050970" y="3562862"/>
            <a:chExt cx="404212" cy="404212"/>
          </a:xfrm>
        </p:grpSpPr>
        <p:sp>
          <p:nvSpPr>
            <p:cNvPr id="12" name="Oval 11">
              <a:extLst>
                <a:ext uri="{FF2B5EF4-FFF2-40B4-BE49-F238E27FC236}">
                  <a16:creationId xmlns:a16="http://schemas.microsoft.com/office/drawing/2014/main" id="{C750FCE4-F4E5-49A0-B16D-8C3496636BA4}"/>
                </a:ext>
              </a:extLst>
            </p:cNvPr>
            <p:cNvSpPr/>
            <p:nvPr userDrawn="1"/>
          </p:nvSpPr>
          <p:spPr>
            <a:xfrm>
              <a:off x="1050970" y="3562862"/>
              <a:ext cx="404212" cy="404212"/>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13" name="Graphic 12" descr="Umbrella">
              <a:extLst>
                <a:ext uri="{FF2B5EF4-FFF2-40B4-BE49-F238E27FC236}">
                  <a16:creationId xmlns:a16="http://schemas.microsoft.com/office/drawing/2014/main" id="{A6AB9D6E-B3A0-47D5-9C94-6C906D85FC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1169" y="3573061"/>
              <a:ext cx="383814" cy="383814"/>
            </a:xfrm>
            <a:prstGeom prst="rect">
              <a:avLst/>
            </a:prstGeom>
          </p:spPr>
        </p:pic>
      </p:grpSp>
      <p:grpSp>
        <p:nvGrpSpPr>
          <p:cNvPr id="16" name="Group 15">
            <a:extLst>
              <a:ext uri="{FF2B5EF4-FFF2-40B4-BE49-F238E27FC236}">
                <a16:creationId xmlns:a16="http://schemas.microsoft.com/office/drawing/2014/main" id="{45EF8201-D937-4B8F-9077-19E52154BFE6}"/>
              </a:ext>
            </a:extLst>
          </p:cNvPr>
          <p:cNvGrpSpPr/>
          <p:nvPr userDrawn="1"/>
        </p:nvGrpSpPr>
        <p:grpSpPr>
          <a:xfrm>
            <a:off x="1061169" y="1371016"/>
            <a:ext cx="383814" cy="383814"/>
            <a:chOff x="245327" y="185254"/>
            <a:chExt cx="383814" cy="383814"/>
          </a:xfrm>
        </p:grpSpPr>
        <p:sp>
          <p:nvSpPr>
            <p:cNvPr id="14" name="Oval 13">
              <a:extLst>
                <a:ext uri="{FF2B5EF4-FFF2-40B4-BE49-F238E27FC236}">
                  <a16:creationId xmlns:a16="http://schemas.microsoft.com/office/drawing/2014/main" id="{4F89C6B9-04E8-4E06-8CB6-B08544228802}"/>
                </a:ext>
              </a:extLst>
            </p:cNvPr>
            <p:cNvSpPr/>
            <p:nvPr userDrawn="1"/>
          </p:nvSpPr>
          <p:spPr>
            <a:xfrm>
              <a:off x="245327" y="185254"/>
              <a:ext cx="383814" cy="3838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15" name="Graphic 14" descr="Microscope">
              <a:extLst>
                <a:ext uri="{FF2B5EF4-FFF2-40B4-BE49-F238E27FC236}">
                  <a16:creationId xmlns:a16="http://schemas.microsoft.com/office/drawing/2014/main" id="{CF7D2AF7-823A-4980-9453-71607A3E127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7752" y="207679"/>
              <a:ext cx="338965" cy="338965"/>
            </a:xfrm>
            <a:prstGeom prst="rect">
              <a:avLst/>
            </a:prstGeom>
          </p:spPr>
        </p:pic>
      </p:grpSp>
      <p:grpSp>
        <p:nvGrpSpPr>
          <p:cNvPr id="19" name="Group 18">
            <a:extLst>
              <a:ext uri="{FF2B5EF4-FFF2-40B4-BE49-F238E27FC236}">
                <a16:creationId xmlns:a16="http://schemas.microsoft.com/office/drawing/2014/main" id="{804C5BCF-55F5-44D3-9FDF-59E5CC073B93}"/>
              </a:ext>
            </a:extLst>
          </p:cNvPr>
          <p:cNvGrpSpPr/>
          <p:nvPr userDrawn="1"/>
        </p:nvGrpSpPr>
        <p:grpSpPr>
          <a:xfrm>
            <a:off x="1061169" y="3004460"/>
            <a:ext cx="383814" cy="383814"/>
            <a:chOff x="245327" y="189642"/>
            <a:chExt cx="383814" cy="383814"/>
          </a:xfrm>
        </p:grpSpPr>
        <p:sp>
          <p:nvSpPr>
            <p:cNvPr id="17" name="Oval 16">
              <a:extLst>
                <a:ext uri="{FF2B5EF4-FFF2-40B4-BE49-F238E27FC236}">
                  <a16:creationId xmlns:a16="http://schemas.microsoft.com/office/drawing/2014/main" id="{43F03DFE-7B38-4E2C-8C65-4E8C1439D623}"/>
                </a:ext>
              </a:extLst>
            </p:cNvPr>
            <p:cNvSpPr/>
            <p:nvPr userDrawn="1"/>
          </p:nvSpPr>
          <p:spPr>
            <a:xfrm>
              <a:off x="245327" y="189642"/>
              <a:ext cx="383814" cy="3838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18" name="Graphic 17" descr="Deciduous tree">
              <a:extLst>
                <a:ext uri="{FF2B5EF4-FFF2-40B4-BE49-F238E27FC236}">
                  <a16:creationId xmlns:a16="http://schemas.microsoft.com/office/drawing/2014/main" id="{39C5186B-B5A1-4651-BF50-EC63DE4D112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5327" y="189642"/>
              <a:ext cx="383814" cy="383814"/>
            </a:xfrm>
            <a:prstGeom prst="rect">
              <a:avLst/>
            </a:prstGeom>
          </p:spPr>
        </p:pic>
      </p:grpSp>
      <p:grpSp>
        <p:nvGrpSpPr>
          <p:cNvPr id="22" name="Group 21">
            <a:extLst>
              <a:ext uri="{FF2B5EF4-FFF2-40B4-BE49-F238E27FC236}">
                <a16:creationId xmlns:a16="http://schemas.microsoft.com/office/drawing/2014/main" id="{3C85C68D-7B80-43A7-8EF6-C646E51738F0}"/>
              </a:ext>
            </a:extLst>
          </p:cNvPr>
          <p:cNvGrpSpPr/>
          <p:nvPr userDrawn="1"/>
        </p:nvGrpSpPr>
        <p:grpSpPr>
          <a:xfrm>
            <a:off x="1061169" y="4665497"/>
            <a:ext cx="383814" cy="383814"/>
            <a:chOff x="254440" y="410958"/>
            <a:chExt cx="383814" cy="383814"/>
          </a:xfrm>
        </p:grpSpPr>
        <p:sp>
          <p:nvSpPr>
            <p:cNvPr id="20" name="Oval 19">
              <a:extLst>
                <a:ext uri="{FF2B5EF4-FFF2-40B4-BE49-F238E27FC236}">
                  <a16:creationId xmlns:a16="http://schemas.microsoft.com/office/drawing/2014/main" id="{31978E26-5111-420E-B5CF-68C85E5A5FAF}"/>
                </a:ext>
              </a:extLst>
            </p:cNvPr>
            <p:cNvSpPr/>
            <p:nvPr userDrawn="1"/>
          </p:nvSpPr>
          <p:spPr>
            <a:xfrm>
              <a:off x="254441" y="410959"/>
              <a:ext cx="383813" cy="3838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21" name="Graphic 20" descr="Brain in head">
              <a:extLst>
                <a:ext uri="{FF2B5EF4-FFF2-40B4-BE49-F238E27FC236}">
                  <a16:creationId xmlns:a16="http://schemas.microsoft.com/office/drawing/2014/main" id="{FB283A47-A446-4155-A895-5A2B620735F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54440" y="410958"/>
              <a:ext cx="383814" cy="383814"/>
            </a:xfrm>
            <a:prstGeom prst="rect">
              <a:avLst/>
            </a:prstGeom>
          </p:spPr>
        </p:pic>
      </p:grpSp>
      <p:grpSp>
        <p:nvGrpSpPr>
          <p:cNvPr id="25" name="Group 24">
            <a:extLst>
              <a:ext uri="{FF2B5EF4-FFF2-40B4-BE49-F238E27FC236}">
                <a16:creationId xmlns:a16="http://schemas.microsoft.com/office/drawing/2014/main" id="{A7C36C6D-2C34-4DCD-9CA6-682001C5CEC8}"/>
              </a:ext>
            </a:extLst>
          </p:cNvPr>
          <p:cNvGrpSpPr/>
          <p:nvPr userDrawn="1"/>
        </p:nvGrpSpPr>
        <p:grpSpPr>
          <a:xfrm>
            <a:off x="1061169" y="4113820"/>
            <a:ext cx="383814" cy="391009"/>
            <a:chOff x="229607" y="146696"/>
            <a:chExt cx="383814" cy="391009"/>
          </a:xfrm>
        </p:grpSpPr>
        <p:sp>
          <p:nvSpPr>
            <p:cNvPr id="23" name="Oval 22">
              <a:extLst>
                <a:ext uri="{FF2B5EF4-FFF2-40B4-BE49-F238E27FC236}">
                  <a16:creationId xmlns:a16="http://schemas.microsoft.com/office/drawing/2014/main" id="{321B2BEA-6D64-42FC-A4E3-FB04747E4A3B}"/>
                </a:ext>
              </a:extLst>
            </p:cNvPr>
            <p:cNvSpPr/>
            <p:nvPr userDrawn="1"/>
          </p:nvSpPr>
          <p:spPr>
            <a:xfrm>
              <a:off x="234769" y="164215"/>
              <a:ext cx="373490" cy="3734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24" name="Graphic 23" descr="Flask">
              <a:extLst>
                <a:ext uri="{FF2B5EF4-FFF2-40B4-BE49-F238E27FC236}">
                  <a16:creationId xmlns:a16="http://schemas.microsoft.com/office/drawing/2014/main" id="{28487752-6F80-4B71-BEE4-43206D012B2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29607" y="146696"/>
              <a:ext cx="383814" cy="383814"/>
            </a:xfrm>
            <a:prstGeom prst="rect">
              <a:avLst/>
            </a:prstGeom>
          </p:spPr>
        </p:pic>
      </p:grpSp>
      <p:grpSp>
        <p:nvGrpSpPr>
          <p:cNvPr id="28" name="Group 27">
            <a:extLst>
              <a:ext uri="{FF2B5EF4-FFF2-40B4-BE49-F238E27FC236}">
                <a16:creationId xmlns:a16="http://schemas.microsoft.com/office/drawing/2014/main" id="{8AD4AA85-F00B-46FB-BB2B-9150B869B91A}"/>
              </a:ext>
            </a:extLst>
          </p:cNvPr>
          <p:cNvGrpSpPr/>
          <p:nvPr userDrawn="1"/>
        </p:nvGrpSpPr>
        <p:grpSpPr>
          <a:xfrm>
            <a:off x="1061169" y="826534"/>
            <a:ext cx="383815" cy="383815"/>
            <a:chOff x="245327" y="410956"/>
            <a:chExt cx="383815" cy="383815"/>
          </a:xfrm>
        </p:grpSpPr>
        <p:sp>
          <p:nvSpPr>
            <p:cNvPr id="26" name="Oval 25">
              <a:extLst>
                <a:ext uri="{FF2B5EF4-FFF2-40B4-BE49-F238E27FC236}">
                  <a16:creationId xmlns:a16="http://schemas.microsoft.com/office/drawing/2014/main" id="{9094F812-1FD6-4AB0-81AE-0DDF7AC6536C}"/>
                </a:ext>
              </a:extLst>
            </p:cNvPr>
            <p:cNvSpPr/>
            <p:nvPr userDrawn="1"/>
          </p:nvSpPr>
          <p:spPr>
            <a:xfrm>
              <a:off x="245327" y="410956"/>
              <a:ext cx="383815" cy="3838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7" name="Freeform: Shape 26">
              <a:extLst>
                <a:ext uri="{FF2B5EF4-FFF2-40B4-BE49-F238E27FC236}">
                  <a16:creationId xmlns:a16="http://schemas.microsoft.com/office/drawing/2014/main" id="{5CFA2B7C-2595-427C-897A-386AE6500240}"/>
                </a:ext>
              </a:extLst>
            </p:cNvPr>
            <p:cNvSpPr/>
            <p:nvPr userDrawn="1"/>
          </p:nvSpPr>
          <p:spPr>
            <a:xfrm>
              <a:off x="349430" y="452621"/>
              <a:ext cx="200323" cy="300485"/>
            </a:xfrm>
            <a:custGeom>
              <a:avLst/>
              <a:gdLst>
                <a:gd name="connsiteX0" fmla="*/ 152400 w 152400"/>
                <a:gd name="connsiteY0" fmla="*/ 76200 h 228600"/>
                <a:gd name="connsiteX1" fmla="*/ 71438 w 152400"/>
                <a:gd name="connsiteY1" fmla="*/ 76200 h 228600"/>
                <a:gd name="connsiteX2" fmla="*/ 101918 w 152400"/>
                <a:gd name="connsiteY2" fmla="*/ 0 h 228600"/>
                <a:gd name="connsiteX3" fmla="*/ 29528 w 152400"/>
                <a:gd name="connsiteY3" fmla="*/ 0 h 228600"/>
                <a:gd name="connsiteX4" fmla="*/ 0 w 152400"/>
                <a:gd name="connsiteY4" fmla="*/ 123825 h 228600"/>
                <a:gd name="connsiteX5" fmla="*/ 60960 w 152400"/>
                <a:gd name="connsiteY5" fmla="*/ 123825 h 228600"/>
                <a:gd name="connsiteX6" fmla="*/ 23813 w 152400"/>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28600">
                  <a:moveTo>
                    <a:pt x="152400" y="76200"/>
                  </a:moveTo>
                  <a:lnTo>
                    <a:pt x="71438" y="76200"/>
                  </a:lnTo>
                  <a:lnTo>
                    <a:pt x="101918" y="0"/>
                  </a:lnTo>
                  <a:lnTo>
                    <a:pt x="29528" y="0"/>
                  </a:lnTo>
                  <a:lnTo>
                    <a:pt x="0" y="123825"/>
                  </a:lnTo>
                  <a:lnTo>
                    <a:pt x="60960" y="123825"/>
                  </a:lnTo>
                  <a:lnTo>
                    <a:pt x="23813" y="228600"/>
                  </a:lnTo>
                  <a:close/>
                </a:path>
              </a:pathLst>
            </a:custGeom>
            <a:solidFill>
              <a:schemeClr val="bg1"/>
            </a:solidFill>
            <a:ln w="9525" cap="flat">
              <a:noFill/>
              <a:prstDash val="solid"/>
              <a:miter/>
            </a:ln>
          </p:spPr>
          <p:txBody>
            <a:bodyPr rtlCol="0" anchor="ctr"/>
            <a:lstStyle/>
            <a:p>
              <a:endParaRPr lang="en-US" dirty="0">
                <a:latin typeface="Verdana" panose="020B0604030504040204" pitchFamily="34" charset="0"/>
              </a:endParaRPr>
            </a:p>
          </p:txBody>
        </p:sp>
      </p:grpSp>
      <p:grpSp>
        <p:nvGrpSpPr>
          <p:cNvPr id="32" name="Group 31">
            <a:extLst>
              <a:ext uri="{FF2B5EF4-FFF2-40B4-BE49-F238E27FC236}">
                <a16:creationId xmlns:a16="http://schemas.microsoft.com/office/drawing/2014/main" id="{8C342926-515B-49EC-97BF-79F7444F21DF}"/>
              </a:ext>
            </a:extLst>
          </p:cNvPr>
          <p:cNvGrpSpPr/>
          <p:nvPr userDrawn="1"/>
        </p:nvGrpSpPr>
        <p:grpSpPr>
          <a:xfrm>
            <a:off x="1055994" y="2459978"/>
            <a:ext cx="388989" cy="383815"/>
            <a:chOff x="1055994" y="2436706"/>
            <a:chExt cx="388989" cy="383815"/>
          </a:xfrm>
        </p:grpSpPr>
        <p:sp>
          <p:nvSpPr>
            <p:cNvPr id="29" name="Oval 28">
              <a:extLst>
                <a:ext uri="{FF2B5EF4-FFF2-40B4-BE49-F238E27FC236}">
                  <a16:creationId xmlns:a16="http://schemas.microsoft.com/office/drawing/2014/main" id="{DF69717E-2F0C-4CE4-BC26-EA245F89B35E}"/>
                </a:ext>
              </a:extLst>
            </p:cNvPr>
            <p:cNvSpPr/>
            <p:nvPr userDrawn="1"/>
          </p:nvSpPr>
          <p:spPr>
            <a:xfrm>
              <a:off x="1061169" y="2436707"/>
              <a:ext cx="383814" cy="3838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30" name="Graphic 29" descr="Gears">
              <a:extLst>
                <a:ext uri="{FF2B5EF4-FFF2-40B4-BE49-F238E27FC236}">
                  <a16:creationId xmlns:a16="http://schemas.microsoft.com/office/drawing/2014/main" id="{EDA183B6-35C2-4498-B48F-390E2A28DB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5994" y="2436706"/>
              <a:ext cx="383814" cy="383814"/>
            </a:xfrm>
            <a:prstGeom prst="rect">
              <a:avLst/>
            </a:prstGeom>
          </p:spPr>
        </p:pic>
      </p:grpSp>
    </p:spTree>
    <p:extLst>
      <p:ext uri="{BB962C8B-B14F-4D97-AF65-F5344CB8AC3E}">
        <p14:creationId xmlns:p14="http://schemas.microsoft.com/office/powerpoint/2010/main" val="194681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65330-0079-476E-A4B8-06D7A9EEB0F7}"/>
              </a:ext>
            </a:extLst>
          </p:cNvPr>
          <p:cNvSpPr/>
          <p:nvPr userDrawn="1"/>
        </p:nvSpPr>
        <p:spPr>
          <a:xfrm flipH="1">
            <a:off x="6014167" y="1331447"/>
            <a:ext cx="5929161" cy="3200400"/>
          </a:xfrm>
          <a:prstGeom prst="rect">
            <a:avLst/>
          </a:prstGeom>
          <a:solidFill>
            <a:srgbClr val="298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dirty="0">
              <a:latin typeface="Verdana" panose="020B0604030504040204" pitchFamily="34" charset="0"/>
            </a:endParaRPr>
          </a:p>
        </p:txBody>
      </p:sp>
      <p:sp>
        <p:nvSpPr>
          <p:cNvPr id="7" name="Title 1">
            <a:extLst>
              <a:ext uri="{FF2B5EF4-FFF2-40B4-BE49-F238E27FC236}">
                <a16:creationId xmlns:a16="http://schemas.microsoft.com/office/drawing/2014/main" id="{B8E2B57F-392D-484F-ABDA-284F46603205}"/>
              </a:ext>
            </a:extLst>
          </p:cNvPr>
          <p:cNvSpPr txBox="1">
            <a:spLocks/>
          </p:cNvSpPr>
          <p:nvPr userDrawn="1"/>
        </p:nvSpPr>
        <p:spPr>
          <a:xfrm flipH="1">
            <a:off x="6014167" y="1290654"/>
            <a:ext cx="5723069" cy="492949"/>
          </a:xfrm>
          <a:prstGeom prst="rect">
            <a:avLst/>
          </a:prstGeom>
        </p:spPr>
        <p:txBody>
          <a:bodyPr vert="horz" lIns="91440" tIns="45720" rIns="91440" bIns="45720" rtlCol="0" anchor="b">
            <a:normAutofit/>
          </a:bodyPr>
          <a:lstStyle>
            <a:lvl1pPr algn="l" defTabSz="731520" rtl="0" eaLnBrk="1" latinLnBrk="0" hangingPunct="1">
              <a:lnSpc>
                <a:spcPct val="90000"/>
              </a:lnSpc>
              <a:spcBef>
                <a:spcPct val="0"/>
              </a:spcBef>
              <a:buNone/>
              <a:defRPr sz="5400" kern="1200">
                <a:solidFill>
                  <a:schemeClr val="bg1"/>
                </a:solidFill>
                <a:latin typeface="+mj-lt"/>
                <a:ea typeface="+mj-ea"/>
                <a:cs typeface="+mj-cs"/>
              </a:defRPr>
            </a:lvl1pPr>
          </a:lstStyle>
          <a:p>
            <a:r>
              <a:rPr lang="en-US" sz="2000" dirty="0">
                <a:latin typeface="Verdana" panose="020B0604030504040204" pitchFamily="34" charset="0"/>
                <a:ea typeface="Verdana" panose="020B0604030504040204" pitchFamily="34" charset="0"/>
              </a:rPr>
              <a:t>Essential Questions:</a:t>
            </a:r>
          </a:p>
        </p:txBody>
      </p:sp>
      <p:sp>
        <p:nvSpPr>
          <p:cNvPr id="13" name="TextBox 12">
            <a:extLst>
              <a:ext uri="{FF2B5EF4-FFF2-40B4-BE49-F238E27FC236}">
                <a16:creationId xmlns:a16="http://schemas.microsoft.com/office/drawing/2014/main" id="{8D8330F8-A677-434D-8AF6-9B9FE5BBD2CF}"/>
              </a:ext>
            </a:extLst>
          </p:cNvPr>
          <p:cNvSpPr txBox="1"/>
          <p:nvPr userDrawn="1"/>
        </p:nvSpPr>
        <p:spPr>
          <a:xfrm>
            <a:off x="321013" y="136187"/>
            <a:ext cx="360896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Reflect on the Essential Questions before you dive in…</a:t>
            </a:r>
            <a:endParaRPr lang="en-US" sz="1600" dirty="0">
              <a:solidFill>
                <a:schemeClr val="bg1">
                  <a:lumMod val="75000"/>
                </a:schemeClr>
              </a:solidFill>
              <a:latin typeface="Verdana" panose="020B0604030504040204" pitchFamily="34" charset="0"/>
            </a:endParaRPr>
          </a:p>
        </p:txBody>
      </p:sp>
      <p:sp>
        <p:nvSpPr>
          <p:cNvPr id="14" name="TextBox 13">
            <a:extLst>
              <a:ext uri="{FF2B5EF4-FFF2-40B4-BE49-F238E27FC236}">
                <a16:creationId xmlns:a16="http://schemas.microsoft.com/office/drawing/2014/main" id="{B14A4A41-DFF7-48C0-94B2-C5A607372B27}"/>
              </a:ext>
            </a:extLst>
          </p:cNvPr>
          <p:cNvSpPr txBox="1"/>
          <p:nvPr userDrawn="1"/>
        </p:nvSpPr>
        <p:spPr>
          <a:xfrm>
            <a:off x="321013" y="960928"/>
            <a:ext cx="3608961" cy="830997"/>
          </a:xfrm>
          <a:prstGeom prst="rect">
            <a:avLst/>
          </a:prstGeom>
          <a:noFill/>
        </p:spPr>
        <p:txBody>
          <a:bodyPr wrap="square" rtlCol="0">
            <a:spAutoFit/>
          </a:bodyPr>
          <a:lstStyle/>
          <a:p>
            <a:r>
              <a:rPr lang="en-US" sz="1600" dirty="0">
                <a:solidFill>
                  <a:schemeClr val="bg1"/>
                </a:solidFill>
                <a:latin typeface="Verdana" panose="020B0604030504040204" pitchFamily="34" charset="0"/>
              </a:rPr>
              <a:t>1. If you were quizzed today, which questions would you know the answers to already?</a:t>
            </a:r>
          </a:p>
        </p:txBody>
      </p:sp>
      <p:sp>
        <p:nvSpPr>
          <p:cNvPr id="15" name="TextBox 14">
            <a:extLst>
              <a:ext uri="{FF2B5EF4-FFF2-40B4-BE49-F238E27FC236}">
                <a16:creationId xmlns:a16="http://schemas.microsoft.com/office/drawing/2014/main" id="{4BB80C8D-DC47-42A6-9CA5-77F3F90DFCD0}"/>
              </a:ext>
            </a:extLst>
          </p:cNvPr>
          <p:cNvSpPr txBox="1"/>
          <p:nvPr userDrawn="1"/>
        </p:nvSpPr>
        <p:spPr>
          <a:xfrm>
            <a:off x="321012" y="2956766"/>
            <a:ext cx="3608961" cy="830997"/>
          </a:xfrm>
          <a:prstGeom prst="rect">
            <a:avLst/>
          </a:prstGeom>
          <a:noFill/>
        </p:spPr>
        <p:txBody>
          <a:bodyPr wrap="square" rtlCol="0">
            <a:spAutoFit/>
          </a:bodyPr>
          <a:lstStyle/>
          <a:p>
            <a:r>
              <a:rPr lang="en-US" sz="1600" dirty="0">
                <a:solidFill>
                  <a:schemeClr val="bg1"/>
                </a:solidFill>
                <a:latin typeface="Verdana" panose="020B0604030504040204" pitchFamily="34" charset="0"/>
              </a:rPr>
              <a:t>2. Which questions would you need to learn more about to answer confidently?</a:t>
            </a:r>
          </a:p>
        </p:txBody>
      </p:sp>
      <p:sp>
        <p:nvSpPr>
          <p:cNvPr id="2" name="Rectangle 1">
            <a:extLst>
              <a:ext uri="{FF2B5EF4-FFF2-40B4-BE49-F238E27FC236}">
                <a16:creationId xmlns:a16="http://schemas.microsoft.com/office/drawing/2014/main" id="{7C42A3D9-1C1A-43BC-AAFF-15F32911AD3A}"/>
              </a:ext>
            </a:extLst>
          </p:cNvPr>
          <p:cNvSpPr/>
          <p:nvPr userDrawn="1"/>
        </p:nvSpPr>
        <p:spPr>
          <a:xfrm>
            <a:off x="6014166" y="1809095"/>
            <a:ext cx="3233512" cy="1477328"/>
          </a:xfrm>
          <a:prstGeom prst="rect">
            <a:avLst/>
          </a:prstGeom>
        </p:spPr>
        <p:txBody>
          <a:bodyPr wrap="square">
            <a:spAutoFit/>
          </a:bodyPr>
          <a:lstStyle/>
          <a:p>
            <a:pPr marL="514350" marR="0" lvl="0" indent="-5143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rPr>
              <a:t>What is the cell theory?</a:t>
            </a:r>
          </a:p>
          <a:p>
            <a:pPr marL="514350" marR="0" lvl="0" indent="-5143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rPr>
              <a:t>What are similar functions of all cells?</a:t>
            </a:r>
          </a:p>
        </p:txBody>
      </p:sp>
      <p:pic>
        <p:nvPicPr>
          <p:cNvPr id="11" name="Picture 10">
            <a:extLst>
              <a:ext uri="{FF2B5EF4-FFF2-40B4-BE49-F238E27FC236}">
                <a16:creationId xmlns:a16="http://schemas.microsoft.com/office/drawing/2014/main" id="{845A59F6-A034-2F42-AB23-4756077CC4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0891" r="16527"/>
          <a:stretch/>
        </p:blipFill>
        <p:spPr>
          <a:xfrm>
            <a:off x="9130331" y="1331447"/>
            <a:ext cx="2812997" cy="3196908"/>
          </a:xfrm>
          <a:prstGeom prst="rect">
            <a:avLst/>
          </a:prstGeom>
        </p:spPr>
      </p:pic>
      <p:pic>
        <p:nvPicPr>
          <p:cNvPr id="16" name="Picture 15">
            <a:extLst>
              <a:ext uri="{FF2B5EF4-FFF2-40B4-BE49-F238E27FC236}">
                <a16:creationId xmlns:a16="http://schemas.microsoft.com/office/drawing/2014/main" id="{0D3A631E-DFC8-594F-AB03-1CCFB1C2873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1274" b="42165"/>
          <a:stretch/>
        </p:blipFill>
        <p:spPr>
          <a:xfrm rot="5400000">
            <a:off x="3636646" y="2150837"/>
            <a:ext cx="3192873" cy="1562164"/>
          </a:xfrm>
          <a:prstGeom prst="rect">
            <a:avLst/>
          </a:prstGeom>
        </p:spPr>
      </p:pic>
    </p:spTree>
    <p:extLst>
      <p:ext uri="{BB962C8B-B14F-4D97-AF65-F5344CB8AC3E}">
        <p14:creationId xmlns:p14="http://schemas.microsoft.com/office/powerpoint/2010/main" val="301558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4" descr="http://collinjennings.com/wp-content/uploads/2015/04/Hooke-microscope1.jpg"/>
          <p:cNvPicPr>
            <a:picLocks noChangeAspect="1" noChangeArrowheads="1"/>
          </p:cNvPicPr>
          <p:nvPr userDrawn="1"/>
        </p:nvPicPr>
        <p:blipFill>
          <a:blip r:embed="rId2" cstate="print"/>
          <a:srcRect/>
          <a:stretch>
            <a:fillRect/>
          </a:stretch>
        </p:blipFill>
        <p:spPr bwMode="auto">
          <a:xfrm>
            <a:off x="9929813" y="2719738"/>
            <a:ext cx="2068402" cy="2280288"/>
          </a:xfrm>
          <a:prstGeom prst="rect">
            <a:avLst/>
          </a:prstGeom>
          <a:ln>
            <a:noFill/>
          </a:ln>
          <a:effectLst>
            <a:softEdge rad="112500"/>
          </a:effectLst>
        </p:spPr>
      </p:pic>
      <p:pic>
        <p:nvPicPr>
          <p:cNvPr id="7" name="Picture 2" descr="http://timerime.com/upload/resized/94734/1036015/resized_image2_25a33c0a88975e227d1a4cbb7e76d46b.jpg"/>
          <p:cNvPicPr>
            <a:picLocks noChangeAspect="1" noChangeArrowheads="1"/>
          </p:cNvPicPr>
          <p:nvPr userDrawn="1"/>
        </p:nvPicPr>
        <p:blipFill>
          <a:blip r:embed="rId3" cstate="print"/>
          <a:srcRect/>
          <a:stretch>
            <a:fillRect/>
          </a:stretch>
        </p:blipFill>
        <p:spPr bwMode="auto">
          <a:xfrm>
            <a:off x="2188210" y="868224"/>
            <a:ext cx="1813219" cy="2156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www.sugherosardo.it/public/photogallery/cork_400x_PA021952c.jpg"/>
          <p:cNvPicPr>
            <a:picLocks noChangeAspect="1" noChangeArrowheads="1"/>
          </p:cNvPicPr>
          <p:nvPr userDrawn="1"/>
        </p:nvPicPr>
        <p:blipFill>
          <a:blip r:embed="rId4" cstate="print"/>
          <a:srcRect/>
          <a:stretch>
            <a:fillRect/>
          </a:stretch>
        </p:blipFill>
        <p:spPr bwMode="auto">
          <a:xfrm rot="16200000">
            <a:off x="3562" y="1144241"/>
            <a:ext cx="2156731" cy="1604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a:extLst>
              <a:ext uri="{FF2B5EF4-FFF2-40B4-BE49-F238E27FC236}">
                <a16:creationId xmlns:a16="http://schemas.microsoft.com/office/drawing/2014/main" id="{013D6ACA-10DA-F84A-9134-85DBD8846086}"/>
              </a:ext>
            </a:extLst>
          </p:cNvPr>
          <p:cNvSpPr/>
          <p:nvPr userDrawn="1"/>
        </p:nvSpPr>
        <p:spPr>
          <a:xfrm>
            <a:off x="4482190" y="1328123"/>
            <a:ext cx="7193934" cy="2842317"/>
          </a:xfrm>
          <a:prstGeom prst="rect">
            <a:avLst/>
          </a:prstGeom>
        </p:spPr>
        <p:txBody>
          <a:bodyPr wrap="square">
            <a:spAutoFit/>
          </a:bodyPr>
          <a:lstStyle/>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Observed bark of cork trees under a microscope</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Thought the objects looked liked individual rooms in a monastery, which were called cells</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Called his discovery cells</a:t>
            </a:r>
          </a:p>
          <a:p>
            <a:pPr marL="342900" marR="0" lvl="0" indent="-3429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Did not know their true function</a:t>
            </a:r>
          </a:p>
        </p:txBody>
      </p:sp>
      <p:sp>
        <p:nvSpPr>
          <p:cNvPr id="12" name="Rectangle 11">
            <a:extLst>
              <a:ext uri="{FF2B5EF4-FFF2-40B4-BE49-F238E27FC236}">
                <a16:creationId xmlns:a16="http://schemas.microsoft.com/office/drawing/2014/main" id="{17858B84-56A7-A946-BD76-4728010434C6}"/>
              </a:ext>
            </a:extLst>
          </p:cNvPr>
          <p:cNvSpPr/>
          <p:nvPr userDrawn="1"/>
        </p:nvSpPr>
        <p:spPr>
          <a:xfrm>
            <a:off x="4482189" y="779282"/>
            <a:ext cx="2743059"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Robert Hooke</a:t>
            </a:r>
          </a:p>
        </p:txBody>
      </p:sp>
      <p:sp>
        <p:nvSpPr>
          <p:cNvPr id="13" name="TextBox 12">
            <a:extLst>
              <a:ext uri="{FF2B5EF4-FFF2-40B4-BE49-F238E27FC236}">
                <a16:creationId xmlns:a16="http://schemas.microsoft.com/office/drawing/2014/main" id="{9E49DFB5-856C-5E40-9AD1-056DBA8E9C14}"/>
              </a:ext>
            </a:extLst>
          </p:cNvPr>
          <p:cNvSpPr txBox="1"/>
          <p:nvPr userDrawn="1"/>
        </p:nvSpPr>
        <p:spPr>
          <a:xfrm>
            <a:off x="1081928" y="160338"/>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1665</a:t>
            </a:r>
          </a:p>
        </p:txBody>
      </p:sp>
      <p:sp>
        <p:nvSpPr>
          <p:cNvPr id="14" name="TextBox 13">
            <a:extLst>
              <a:ext uri="{FF2B5EF4-FFF2-40B4-BE49-F238E27FC236}">
                <a16:creationId xmlns:a16="http://schemas.microsoft.com/office/drawing/2014/main" id="{296B0967-1855-FE42-AE58-5F54601FBFCF}"/>
              </a:ext>
            </a:extLst>
          </p:cNvPr>
          <p:cNvSpPr txBox="1"/>
          <p:nvPr userDrawn="1"/>
        </p:nvSpPr>
        <p:spPr>
          <a:xfrm>
            <a:off x="279579" y="3146915"/>
            <a:ext cx="371311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Were the cork cells observed by Robert Hooke living or not?</a:t>
            </a:r>
          </a:p>
        </p:txBody>
      </p:sp>
    </p:spTree>
    <p:extLst>
      <p:ext uri="{BB962C8B-B14F-4D97-AF65-F5344CB8AC3E}">
        <p14:creationId xmlns:p14="http://schemas.microsoft.com/office/powerpoint/2010/main" val="119999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4" descr="https://upload.wikimedia.org/wikipedia/commons/0/0a/PSM_V22_D156_Matthias_Jacob_Schleiden.jpg"/>
          <p:cNvPicPr>
            <a:picLocks noChangeAspect="1" noChangeArrowheads="1"/>
          </p:cNvPicPr>
          <p:nvPr userDrawn="1"/>
        </p:nvPicPr>
        <p:blipFill>
          <a:blip r:embed="rId2" cstate="print"/>
          <a:srcRect/>
          <a:stretch>
            <a:fillRect/>
          </a:stretch>
        </p:blipFill>
        <p:spPr bwMode="auto">
          <a:xfrm>
            <a:off x="352798" y="160338"/>
            <a:ext cx="2087693" cy="2532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CAD24E6-5C6C-1140-8EE7-0626EF0F9141}"/>
              </a:ext>
            </a:extLst>
          </p:cNvPr>
          <p:cNvSpPr/>
          <p:nvPr userDrawn="1"/>
        </p:nvSpPr>
        <p:spPr>
          <a:xfrm>
            <a:off x="4511222" y="1328123"/>
            <a:ext cx="7193934" cy="3174715"/>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Concluded all plant tissues are composed of cells</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Declared that the cell is the basic building block of all plant matter </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Sensed the importance of the nucleus of a cell </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10" name="Rectangle 9">
            <a:extLst>
              <a:ext uri="{FF2B5EF4-FFF2-40B4-BE49-F238E27FC236}">
                <a16:creationId xmlns:a16="http://schemas.microsoft.com/office/drawing/2014/main" id="{15F6D7FC-04D8-5445-B27D-C3223FCC9BC8}"/>
              </a:ext>
            </a:extLst>
          </p:cNvPr>
          <p:cNvSpPr/>
          <p:nvPr userDrawn="1"/>
        </p:nvSpPr>
        <p:spPr>
          <a:xfrm>
            <a:off x="4511221" y="779282"/>
            <a:ext cx="3722494"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Matthias Schleiden</a:t>
            </a:r>
          </a:p>
        </p:txBody>
      </p:sp>
      <p:sp>
        <p:nvSpPr>
          <p:cNvPr id="11" name="TextBox 10">
            <a:extLst>
              <a:ext uri="{FF2B5EF4-FFF2-40B4-BE49-F238E27FC236}">
                <a16:creationId xmlns:a16="http://schemas.microsoft.com/office/drawing/2014/main" id="{CF23E99E-3F72-B549-B128-AD1D5F55E17C}"/>
              </a:ext>
            </a:extLst>
          </p:cNvPr>
          <p:cNvSpPr txBox="1"/>
          <p:nvPr userDrawn="1"/>
        </p:nvSpPr>
        <p:spPr>
          <a:xfrm>
            <a:off x="2345381" y="1072787"/>
            <a:ext cx="2012892" cy="707886"/>
          </a:xfrm>
          <a:prstGeom prst="rect">
            <a:avLst/>
          </a:prstGeom>
          <a:noFill/>
        </p:spPr>
        <p:txBody>
          <a:bodyPr wrap="square" rtlCol="0">
            <a:spAutoFit/>
          </a:bodyPr>
          <a:lstStyle/>
          <a:p>
            <a:pPr algn="ctr" defTabSz="914400"/>
            <a:r>
              <a:rPr lang="en-US" sz="4000" b="1" i="0" dirty="0">
                <a:solidFill>
                  <a:srgbClr val="F3A32F"/>
                </a:solidFill>
                <a:effectLst>
                  <a:outerShdw blurRad="38100" dist="38100" dir="2700000" algn="tl">
                    <a:srgbClr val="000000">
                      <a:alpha val="43137"/>
                    </a:srgbClr>
                  </a:outerShdw>
                </a:effectLst>
                <a:latin typeface="Verdana" panose="020B0604030504040204" pitchFamily="34" charset="0"/>
              </a:rPr>
              <a:t>1838</a:t>
            </a:r>
          </a:p>
        </p:txBody>
      </p:sp>
      <p:sp>
        <p:nvSpPr>
          <p:cNvPr id="12" name="TextBox 11">
            <a:extLst>
              <a:ext uri="{FF2B5EF4-FFF2-40B4-BE49-F238E27FC236}">
                <a16:creationId xmlns:a16="http://schemas.microsoft.com/office/drawing/2014/main" id="{D0CBDA9F-A586-044E-8DE9-5EA3DB2B8CA8}"/>
              </a:ext>
            </a:extLst>
          </p:cNvPr>
          <p:cNvSpPr txBox="1"/>
          <p:nvPr userDrawn="1"/>
        </p:nvSpPr>
        <p:spPr>
          <a:xfrm>
            <a:off x="428101" y="2856960"/>
            <a:ext cx="3608961" cy="584775"/>
          </a:xfrm>
          <a:prstGeom prst="rect">
            <a:avLst/>
          </a:prstGeom>
          <a:noFill/>
        </p:spPr>
        <p:txBody>
          <a:bodyPr wrap="square" rtlCol="0">
            <a:spAutoFit/>
          </a:bodyPr>
          <a:lstStyle/>
          <a:p>
            <a:r>
              <a:rPr lang="en-US" sz="1600" dirty="0">
                <a:solidFill>
                  <a:schemeClr val="bg1"/>
                </a:solidFill>
                <a:latin typeface="Verdana" panose="020B0604030504040204" pitchFamily="34" charset="0"/>
              </a:rPr>
              <a:t>What type of cells did Matthias Schleiden study?</a:t>
            </a:r>
          </a:p>
        </p:txBody>
      </p:sp>
    </p:spTree>
    <p:extLst>
      <p:ext uri="{BB962C8B-B14F-4D97-AF65-F5344CB8AC3E}">
        <p14:creationId xmlns:p14="http://schemas.microsoft.com/office/powerpoint/2010/main" val="282035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6" name="TextBox 5"/>
          <p:cNvSpPr txBox="1"/>
          <p:nvPr userDrawn="1"/>
        </p:nvSpPr>
        <p:spPr>
          <a:xfrm>
            <a:off x="460375" y="666403"/>
            <a:ext cx="3539460" cy="1323439"/>
          </a:xfrm>
          <a:prstGeom prst="rect">
            <a:avLst/>
          </a:prstGeom>
          <a:solidFill>
            <a:schemeClr val="accent2">
              <a:lumMod val="20000"/>
              <a:lumOff val="80000"/>
            </a:schemeClr>
          </a:solidFill>
          <a:ln w="28575">
            <a:solidFill>
              <a:sysClr val="windowText" lastClr="000000"/>
            </a:solidFill>
          </a:ln>
          <a:effectLst>
            <a:innerShdw blurRad="63500" dist="50800" dir="13500000">
              <a:prstClr val="black">
                <a:alpha val="50000"/>
              </a:prstClr>
            </a:inn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rPr>
              <a:t>There was one more piece of the puzzle to cell theory. Where did these cells come from?</a:t>
            </a:r>
          </a:p>
        </p:txBody>
      </p:sp>
      <p:sp>
        <p:nvSpPr>
          <p:cNvPr id="7" name="AutoShape 2" descr="http://www.clker.com/cliparts/2/O/3/V/J/2/puzzle-piece-top.sv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8" name="AutoShape 4" descr="http://www.clker.com/cliparts/2/O/3/V/J/2/puzzle-piece-top.sv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10" name="Rectangle 9">
            <a:extLst>
              <a:ext uri="{FF2B5EF4-FFF2-40B4-BE49-F238E27FC236}">
                <a16:creationId xmlns:a16="http://schemas.microsoft.com/office/drawing/2014/main" id="{9C70A256-BC0E-D74C-8B9A-4F5E1F696AC0}"/>
              </a:ext>
            </a:extLst>
          </p:cNvPr>
          <p:cNvSpPr/>
          <p:nvPr userDrawn="1"/>
        </p:nvSpPr>
        <p:spPr>
          <a:xfrm>
            <a:off x="4525741" y="1328123"/>
            <a:ext cx="7193934" cy="3911840"/>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Schleiden and Schwann’s ideas became known as the cell theory</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All organisms are composed of cells</a:t>
            </a:r>
          </a:p>
          <a:p>
            <a:pPr marL="740664" marR="0" lvl="1" indent="-457200" algn="l" defTabSz="914400" rtl="0" eaLnBrk="1" fontAlgn="auto" latinLnBrk="0" hangingPunct="1">
              <a:lnSpc>
                <a:spcPct val="90000"/>
              </a:lnSpc>
              <a:spcBef>
                <a:spcPts val="40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Cells are the basic unit of life</a:t>
            </a:r>
          </a:p>
          <a:p>
            <a:pPr marL="457200" marR="0" lvl="0" indent="-457200"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This theory was as important to biology as the atomic theory was to chemistry</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ndParaRPr>
          </a:p>
        </p:txBody>
      </p:sp>
      <p:sp>
        <p:nvSpPr>
          <p:cNvPr id="11" name="Rectangle 10">
            <a:extLst>
              <a:ext uri="{FF2B5EF4-FFF2-40B4-BE49-F238E27FC236}">
                <a16:creationId xmlns:a16="http://schemas.microsoft.com/office/drawing/2014/main" id="{A2754863-A94E-F44D-BA72-E2638E1B7D44}"/>
              </a:ext>
            </a:extLst>
          </p:cNvPr>
          <p:cNvSpPr/>
          <p:nvPr userDrawn="1"/>
        </p:nvSpPr>
        <p:spPr>
          <a:xfrm>
            <a:off x="4525740" y="779282"/>
            <a:ext cx="2400016"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Cell Theory </a:t>
            </a:r>
          </a:p>
        </p:txBody>
      </p:sp>
      <p:pic>
        <p:nvPicPr>
          <p:cNvPr id="4" name="Picture 3">
            <a:extLst>
              <a:ext uri="{FF2B5EF4-FFF2-40B4-BE49-F238E27FC236}">
                <a16:creationId xmlns:a16="http://schemas.microsoft.com/office/drawing/2014/main" id="{5251B3A2-B01D-4B36-9765-D3800F613BF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825" y="2324114"/>
            <a:ext cx="3240010" cy="2743200"/>
          </a:xfrm>
          <a:prstGeom prst="rect">
            <a:avLst/>
          </a:prstGeom>
        </p:spPr>
      </p:pic>
    </p:spTree>
    <p:extLst>
      <p:ext uri="{BB962C8B-B14F-4D97-AF65-F5344CB8AC3E}">
        <p14:creationId xmlns:p14="http://schemas.microsoft.com/office/powerpoint/2010/main" val="225622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AutoShape 2" descr="Image result for robert hooke's microscope"/>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pic>
        <p:nvPicPr>
          <p:cNvPr id="6" name="Picture 2" descr="https://kayesullivan.files.wordpress.com/2011/09/00433138.jpg"/>
          <p:cNvPicPr>
            <a:picLocks noChangeAspect="1" noChangeArrowheads="1"/>
          </p:cNvPicPr>
          <p:nvPr userDrawn="1"/>
        </p:nvPicPr>
        <p:blipFill>
          <a:blip r:embed="rId2" cstate="print"/>
          <a:srcRect/>
          <a:stretch>
            <a:fillRect/>
          </a:stretch>
        </p:blipFill>
        <p:spPr bwMode="auto">
          <a:xfrm>
            <a:off x="1249217" y="1738151"/>
            <a:ext cx="1991596" cy="984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http://img2.ymlp274.net/Drrandymartin_502989comsperm.jpg"/>
          <p:cNvPicPr>
            <a:picLocks noChangeAspect="1" noChangeArrowheads="1"/>
          </p:cNvPicPr>
          <p:nvPr userDrawn="1"/>
        </p:nvPicPr>
        <p:blipFill>
          <a:blip r:embed="rId3" cstate="print"/>
          <a:srcRect/>
          <a:stretch>
            <a:fillRect/>
          </a:stretch>
        </p:blipFill>
        <p:spPr bwMode="auto">
          <a:xfrm>
            <a:off x="155575" y="236624"/>
            <a:ext cx="1987435" cy="1318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http://healthyfitsmart.com/wp-content/uploads/2015/01/white-blood-cells1.jpg"/>
          <p:cNvPicPr>
            <a:picLocks noChangeAspect="1" noChangeArrowheads="1"/>
          </p:cNvPicPr>
          <p:nvPr userDrawn="1"/>
        </p:nvPicPr>
        <p:blipFill rotWithShape="1">
          <a:blip r:embed="rId4" cstate="print"/>
          <a:srcRect r="25522"/>
          <a:stretch/>
        </p:blipFill>
        <p:spPr bwMode="auto">
          <a:xfrm>
            <a:off x="2245015" y="265842"/>
            <a:ext cx="1885922" cy="1316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0A41A632-11CF-DC49-AA11-11FDF091AB5F}"/>
              </a:ext>
            </a:extLst>
          </p:cNvPr>
          <p:cNvSpPr/>
          <p:nvPr userDrawn="1"/>
        </p:nvSpPr>
        <p:spPr>
          <a:xfrm>
            <a:off x="4525731" y="1328123"/>
            <a:ext cx="7193934" cy="3230115"/>
          </a:xfrm>
          <a:prstGeom prst="rect">
            <a:avLst/>
          </a:prstGeom>
        </p:spPr>
        <p:txBody>
          <a:bodyPr wrap="square">
            <a:spAutoFit/>
          </a:bodyPr>
          <a:lstStyle/>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Growth</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increase in size</a:t>
            </a:r>
          </a:p>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Reproduction</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producing offspring (sexually or asexually)</a:t>
            </a:r>
          </a:p>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Nutrition</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Obtaining food to provide energy for growth</a:t>
            </a:r>
          </a:p>
          <a:p>
            <a:pPr marL="457200" marR="0" lvl="0" indent="-457200" algn="l" defTabSz="914400" rtl="0" eaLnBrk="1" fontAlgn="auto" latinLnBrk="0" hangingPunct="1">
              <a:lnSpc>
                <a:spcPct val="90000"/>
              </a:lnSpc>
              <a:spcBef>
                <a:spcPts val="1100"/>
              </a:spcBef>
              <a:spcAft>
                <a:spcPts val="0"/>
              </a:spcAft>
              <a:buClr>
                <a:schemeClr val="tx1"/>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F3A32F"/>
                </a:solidFill>
                <a:effectLst/>
                <a:uLnTx/>
                <a:uFillTx/>
                <a:latin typeface="Verdana" panose="020B0604030504040204" pitchFamily="34" charset="0"/>
              </a:rPr>
              <a:t>Defense</a:t>
            </a:r>
            <a:r>
              <a:rPr kumimoji="0" lang="en-US" sz="2800" b="0" i="0" u="none" strike="noStrike" kern="1200" cap="none" spc="0" normalizeH="0" baseline="0" noProof="0" dirty="0">
                <a:ln>
                  <a:noFill/>
                </a:ln>
                <a:solidFill>
                  <a:sysClr val="windowText" lastClr="000000"/>
                </a:solidFill>
                <a:effectLst/>
                <a:uLnTx/>
                <a:uFillTx/>
                <a:latin typeface="Verdana" panose="020B0604030504040204" pitchFamily="34" charset="0"/>
              </a:rPr>
              <a:t> – protection against enemies</a:t>
            </a:r>
          </a:p>
        </p:txBody>
      </p:sp>
      <p:sp>
        <p:nvSpPr>
          <p:cNvPr id="15" name="Rectangle 14">
            <a:extLst>
              <a:ext uri="{FF2B5EF4-FFF2-40B4-BE49-F238E27FC236}">
                <a16:creationId xmlns:a16="http://schemas.microsoft.com/office/drawing/2014/main" id="{84AA8CA2-2B3C-E54D-92DD-B78D67C9F910}"/>
              </a:ext>
            </a:extLst>
          </p:cNvPr>
          <p:cNvSpPr/>
          <p:nvPr userDrawn="1"/>
        </p:nvSpPr>
        <p:spPr>
          <a:xfrm>
            <a:off x="4525730" y="779282"/>
            <a:ext cx="3486852"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Functions of Cells</a:t>
            </a:r>
          </a:p>
        </p:txBody>
      </p:sp>
      <p:sp>
        <p:nvSpPr>
          <p:cNvPr id="16" name="TextBox 15">
            <a:extLst>
              <a:ext uri="{FF2B5EF4-FFF2-40B4-BE49-F238E27FC236}">
                <a16:creationId xmlns:a16="http://schemas.microsoft.com/office/drawing/2014/main" id="{EF692508-A658-7C4D-B2FB-3D6AD0314D42}"/>
              </a:ext>
            </a:extLst>
          </p:cNvPr>
          <p:cNvSpPr txBox="1"/>
          <p:nvPr userDrawn="1"/>
        </p:nvSpPr>
        <p:spPr>
          <a:xfrm>
            <a:off x="338529" y="2878142"/>
            <a:ext cx="3608961" cy="1077218"/>
          </a:xfrm>
          <a:prstGeom prst="rect">
            <a:avLst/>
          </a:prstGeom>
          <a:noFill/>
        </p:spPr>
        <p:txBody>
          <a:bodyPr wrap="square" rtlCol="0">
            <a:spAutoFit/>
          </a:bodyPr>
          <a:lstStyle/>
          <a:p>
            <a:r>
              <a:rPr lang="en-US" sz="1600" dirty="0">
                <a:solidFill>
                  <a:schemeClr val="bg1"/>
                </a:solidFill>
                <a:latin typeface="Verdana" panose="020B0604030504040204" pitchFamily="34" charset="0"/>
              </a:rPr>
              <a:t>A cell turns glucose from the food we eat into energy for our body to use. What cell function does this describe? </a:t>
            </a:r>
          </a:p>
        </p:txBody>
      </p:sp>
    </p:spTree>
    <p:extLst>
      <p:ext uri="{BB962C8B-B14F-4D97-AF65-F5344CB8AC3E}">
        <p14:creationId xmlns:p14="http://schemas.microsoft.com/office/powerpoint/2010/main" val="48787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0EC9FA-9B99-1948-B45C-01F75BE93CEC}"/>
              </a:ext>
            </a:extLst>
          </p:cNvPr>
          <p:cNvSpPr/>
          <p:nvPr userDrawn="1"/>
        </p:nvSpPr>
        <p:spPr>
          <a:xfrm>
            <a:off x="345622" y="1328123"/>
            <a:ext cx="7335338" cy="3124445"/>
          </a:xfrm>
          <a:prstGeom prst="rect">
            <a:avLst/>
          </a:prstGeom>
        </p:spPr>
        <p:txBody>
          <a:bodyPr wrap="square">
            <a:spAutoFit/>
          </a:bodyPr>
          <a:lstStyle/>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Smallest structural and functional unit of an organism</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Usually microscopic</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Contains cytoplasm enclosed in a membrane</a:t>
            </a: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Two main types of cells:</a:t>
            </a:r>
          </a:p>
          <a:p>
            <a:pPr marL="514350" marR="0" lvl="0" indent="-51435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	1.  </a:t>
            </a:r>
            <a:r>
              <a:rPr kumimoji="0" lang="en-US" sz="2400" b="1" i="0" u="none" strike="noStrike" kern="1200" cap="none" spc="0" normalizeH="0" baseline="0" noProof="0" dirty="0">
                <a:ln>
                  <a:noFill/>
                </a:ln>
                <a:solidFill>
                  <a:srgbClr val="F3A32F"/>
                </a:solidFill>
                <a:effectLst/>
                <a:uLnTx/>
                <a:uFillTx/>
                <a:latin typeface="Verdana" panose="020B0604030504040204" pitchFamily="34" charset="0"/>
              </a:rPr>
              <a:t>Prokaryotic</a:t>
            </a: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 (no nucleus) </a:t>
            </a:r>
          </a:p>
          <a:p>
            <a:pPr marL="514350" marR="0" lvl="0" indent="-51435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	2.  </a:t>
            </a:r>
            <a:r>
              <a:rPr kumimoji="0" lang="en-US" sz="2400" b="1" i="0" u="none" strike="noStrike" kern="1200" cap="none" spc="0" normalizeH="0" baseline="0" noProof="0" dirty="0">
                <a:ln>
                  <a:noFill/>
                </a:ln>
                <a:solidFill>
                  <a:srgbClr val="F3A32F"/>
                </a:solidFill>
                <a:effectLst/>
                <a:uLnTx/>
                <a:uFillTx/>
                <a:latin typeface="Verdana" panose="020B0604030504040204" pitchFamily="34" charset="0"/>
                <a:ea typeface="+mn-ea"/>
                <a:cs typeface="+mn-cs"/>
              </a:rPr>
              <a:t>Eukaryotic</a:t>
            </a: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rPr>
              <a:t> (has a nucleus)</a:t>
            </a:r>
          </a:p>
        </p:txBody>
      </p:sp>
      <p:sp>
        <p:nvSpPr>
          <p:cNvPr id="11" name="Rectangle 10">
            <a:extLst>
              <a:ext uri="{FF2B5EF4-FFF2-40B4-BE49-F238E27FC236}">
                <a16:creationId xmlns:a16="http://schemas.microsoft.com/office/drawing/2014/main" id="{FDC0D184-3514-6943-95CB-4B63801082F9}"/>
              </a:ext>
            </a:extLst>
          </p:cNvPr>
          <p:cNvSpPr/>
          <p:nvPr userDrawn="1"/>
        </p:nvSpPr>
        <p:spPr>
          <a:xfrm>
            <a:off x="345621" y="779282"/>
            <a:ext cx="875561" cy="492443"/>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Cell</a:t>
            </a:r>
          </a:p>
        </p:txBody>
      </p:sp>
      <p:pic>
        <p:nvPicPr>
          <p:cNvPr id="2" name="Picture 1">
            <a:extLst>
              <a:ext uri="{FF2B5EF4-FFF2-40B4-BE49-F238E27FC236}">
                <a16:creationId xmlns:a16="http://schemas.microsoft.com/office/drawing/2014/main" id="{D7BBD534-F66A-440E-9739-EF4EBFE185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6816" y="2743200"/>
            <a:ext cx="3657600" cy="2257778"/>
          </a:xfrm>
          <a:prstGeom prst="roundRect">
            <a:avLst/>
          </a:prstGeom>
          <a:ln>
            <a:noFill/>
          </a:ln>
          <a:effectLst>
            <a:outerShdw blurRad="2286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67123A4-A611-451B-ABD4-431AF23F70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6816" y="230843"/>
            <a:ext cx="3657600" cy="2194560"/>
          </a:xfrm>
          <a:prstGeom prst="roundRect">
            <a:avLst/>
          </a:prstGeom>
          <a:ln>
            <a:noFill/>
          </a:ln>
          <a:effectLst>
            <a:outerShdw blurRad="228600" dist="139700" dir="2700000" algn="tl" rotWithShape="0">
              <a:srgbClr val="333333">
                <a:alpha val="65000"/>
              </a:srgbClr>
            </a:outerShdw>
          </a:effectLst>
        </p:spPr>
      </p:pic>
      <p:sp>
        <p:nvSpPr>
          <p:cNvPr id="6" name="TextBox 5">
            <a:extLst>
              <a:ext uri="{FF2B5EF4-FFF2-40B4-BE49-F238E27FC236}">
                <a16:creationId xmlns:a16="http://schemas.microsoft.com/office/drawing/2014/main" id="{AA4AE77A-7EC2-4A54-B710-7C6729D85EE0}"/>
              </a:ext>
            </a:extLst>
          </p:cNvPr>
          <p:cNvSpPr txBox="1"/>
          <p:nvPr userDrawn="1"/>
        </p:nvSpPr>
        <p:spPr>
          <a:xfrm>
            <a:off x="7915734" y="64052"/>
            <a:ext cx="1442226" cy="369332"/>
          </a:xfrm>
          <a:prstGeom prst="rect">
            <a:avLst/>
          </a:prstGeom>
          <a:solidFill>
            <a:schemeClr val="accent4"/>
          </a:solidFill>
        </p:spPr>
        <p:txBody>
          <a:bodyPr wrap="square" rtlCol="0">
            <a:spAutoFit/>
          </a:bodyPr>
          <a:lstStyle/>
          <a:p>
            <a:r>
              <a:rPr lang="en-US" dirty="0">
                <a:latin typeface="Verdana" panose="020B0604030504040204" pitchFamily="34" charset="0"/>
                <a:ea typeface="Verdana" panose="020B0604030504040204" pitchFamily="34" charset="0"/>
              </a:rPr>
              <a:t>Prokaryote</a:t>
            </a:r>
          </a:p>
        </p:txBody>
      </p:sp>
      <p:sp>
        <p:nvSpPr>
          <p:cNvPr id="7" name="TextBox 6">
            <a:extLst>
              <a:ext uri="{FF2B5EF4-FFF2-40B4-BE49-F238E27FC236}">
                <a16:creationId xmlns:a16="http://schemas.microsoft.com/office/drawing/2014/main" id="{DD21118F-D258-4153-BB11-544EABF8196F}"/>
              </a:ext>
            </a:extLst>
          </p:cNvPr>
          <p:cNvSpPr txBox="1"/>
          <p:nvPr userDrawn="1"/>
        </p:nvSpPr>
        <p:spPr>
          <a:xfrm>
            <a:off x="7915734" y="2612872"/>
            <a:ext cx="1376950" cy="369332"/>
          </a:xfrm>
          <a:prstGeom prst="rect">
            <a:avLst/>
          </a:prstGeom>
          <a:solidFill>
            <a:schemeClr val="accent4"/>
          </a:solidFill>
        </p:spPr>
        <p:txBody>
          <a:bodyPr wrap="square" rtlCol="0">
            <a:spAutoFit/>
          </a:bodyPr>
          <a:lstStyle/>
          <a:p>
            <a:r>
              <a:rPr lang="en-US" dirty="0">
                <a:latin typeface="Verdana" panose="020B0604030504040204" pitchFamily="34" charset="0"/>
                <a:ea typeface="Verdana" panose="020B0604030504040204" pitchFamily="34" charset="0"/>
              </a:rPr>
              <a:t>Eukaryote</a:t>
            </a:r>
          </a:p>
        </p:txBody>
      </p:sp>
      <p:sp>
        <p:nvSpPr>
          <p:cNvPr id="8" name="TextBox 7">
            <a:extLst>
              <a:ext uri="{FF2B5EF4-FFF2-40B4-BE49-F238E27FC236}">
                <a16:creationId xmlns:a16="http://schemas.microsoft.com/office/drawing/2014/main" id="{456B2459-070E-46E6-AB11-9F34A5BFAFD2}"/>
              </a:ext>
            </a:extLst>
          </p:cNvPr>
          <p:cNvSpPr txBox="1"/>
          <p:nvPr userDrawn="1"/>
        </p:nvSpPr>
        <p:spPr>
          <a:xfrm>
            <a:off x="8467491" y="1993710"/>
            <a:ext cx="2088995" cy="369332"/>
          </a:xfrm>
          <a:prstGeom prst="rect">
            <a:avLst/>
          </a:prstGeom>
          <a:solidFill>
            <a:schemeClr val="bg1"/>
          </a:solidFill>
        </p:spPr>
        <p:txBody>
          <a:bodyPr wrap="square" rtlCol="0">
            <a:spAutoFit/>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5889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6.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09B000-220D-4987-957E-8E948F1FD5AB}"/>
              </a:ext>
            </a:extLst>
          </p:cNvPr>
          <p:cNvSpPr txBox="1"/>
          <p:nvPr userDrawn="1"/>
        </p:nvSpPr>
        <p:spPr>
          <a:xfrm>
            <a:off x="9298918" y="5228749"/>
            <a:ext cx="2893082" cy="246221"/>
          </a:xfrm>
          <a:prstGeom prst="rect">
            <a:avLst/>
          </a:prstGeom>
          <a:noFill/>
        </p:spPr>
        <p:txBody>
          <a:bodyPr wrap="square" rtlCol="0">
            <a:spAutoFit/>
          </a:bodyPr>
          <a:lstStyle/>
          <a:p>
            <a:pPr algn="r"/>
            <a:r>
              <a:rPr lang="en-US" sz="1000" dirty="0" err="1">
                <a:solidFill>
                  <a:schemeClr val="accent1"/>
                </a:solidFill>
                <a:latin typeface="Verdana" panose="020B0604030504040204" pitchFamily="34" charset="0"/>
              </a:rPr>
              <a:t>Vers</a:t>
            </a:r>
            <a:r>
              <a:rPr lang="en-US" sz="1000" dirty="0">
                <a:solidFill>
                  <a:schemeClr val="accent1"/>
                </a:solidFill>
                <a:latin typeface="Verdana" panose="020B0604030504040204" pitchFamily="34" charset="0"/>
              </a:rPr>
              <a:t>. 08/2020   © Kesler Science, LLC</a:t>
            </a:r>
          </a:p>
        </p:txBody>
      </p:sp>
    </p:spTree>
    <p:extLst>
      <p:ext uri="{BB962C8B-B14F-4D97-AF65-F5344CB8AC3E}">
        <p14:creationId xmlns:p14="http://schemas.microsoft.com/office/powerpoint/2010/main" val="308171574"/>
      </p:ext>
    </p:extLst>
  </p:cSld>
  <p:clrMap bg1="lt1" tx1="dk1" bg2="lt2" tx2="dk2" accent1="accent1" accent2="accent2" accent3="accent3" accent4="accent4" accent5="accent5" accent6="accent6" hlink="hlink" folHlink="folHlink"/>
  <p:sldLayoutIdLst>
    <p:sldLayoutId id="2147483835" r:id="rId1"/>
    <p:sldLayoutId id="2147483762" r:id="rId2"/>
    <p:sldLayoutId id="2147483763"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1AC2B7-4164-4556-92E1-41442BB7A40A}"/>
              </a:ext>
            </a:extLst>
          </p:cNvPr>
          <p:cNvSpPr/>
          <p:nvPr userDrawn="1"/>
        </p:nvSpPr>
        <p:spPr>
          <a:xfrm>
            <a:off x="1609344" y="5257800"/>
            <a:ext cx="10582656" cy="228600"/>
          </a:xfrm>
          <a:prstGeom prst="rect">
            <a:avLst/>
          </a:prstGeom>
          <a:solidFill>
            <a:srgbClr val="29838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latin typeface="Verdana" panose="020B0604030504040204" pitchFamily="34" charset="0"/>
            </a:endParaRPr>
          </a:p>
        </p:txBody>
      </p:sp>
      <p:sp>
        <p:nvSpPr>
          <p:cNvPr id="2" name="TextBox 1">
            <a:extLst>
              <a:ext uri="{FF2B5EF4-FFF2-40B4-BE49-F238E27FC236}">
                <a16:creationId xmlns:a16="http://schemas.microsoft.com/office/drawing/2014/main" id="{CE2888A0-44CB-4552-9DC9-022D26FE6A3A}"/>
              </a:ext>
            </a:extLst>
          </p:cNvPr>
          <p:cNvSpPr txBox="1"/>
          <p:nvPr userDrawn="1"/>
        </p:nvSpPr>
        <p:spPr>
          <a:xfrm>
            <a:off x="10629900" y="5270956"/>
            <a:ext cx="1562100" cy="215444"/>
          </a:xfrm>
          <a:prstGeom prst="rect">
            <a:avLst/>
          </a:prstGeom>
          <a:noFill/>
        </p:spPr>
        <p:txBody>
          <a:bodyPr wrap="square" rtlCol="0">
            <a:spAutoFit/>
          </a:bodyPr>
          <a:lstStyle/>
          <a:p>
            <a:pPr algn="r"/>
            <a:r>
              <a:rPr lang="en-US" sz="800" dirty="0">
                <a:solidFill>
                  <a:srgbClr val="29838B"/>
                </a:solidFill>
                <a:latin typeface="Verdana" panose="020B0604030504040204" pitchFamily="34" charset="0"/>
              </a:rPr>
              <a:t>© Kesler Science, LLC</a:t>
            </a:r>
          </a:p>
        </p:txBody>
      </p:sp>
      <p:sp>
        <p:nvSpPr>
          <p:cNvPr id="16" name="Rectangle 15">
            <a:extLst>
              <a:ext uri="{FF2B5EF4-FFF2-40B4-BE49-F238E27FC236}">
                <a16:creationId xmlns:a16="http://schemas.microsoft.com/office/drawing/2014/main" id="{C886F784-446B-4A56-9E47-F5B0A9B172D2}"/>
              </a:ext>
            </a:extLst>
          </p:cNvPr>
          <p:cNvSpPr/>
          <p:nvPr userDrawn="1"/>
        </p:nvSpPr>
        <p:spPr>
          <a:xfrm>
            <a:off x="-1" y="0"/>
            <a:ext cx="4309353" cy="5486400"/>
          </a:xfrm>
          <a:prstGeom prst="rect">
            <a:avLst/>
          </a:prstGeom>
          <a:solidFill>
            <a:srgbClr val="29838B"/>
          </a:solidFill>
          <a:ln>
            <a:solidFill>
              <a:srgbClr val="298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latin typeface="Verdana" panose="020B0604030504040204" pitchFamily="34" charset="0"/>
            </a:endParaRPr>
          </a:p>
        </p:txBody>
      </p:sp>
      <p:sp>
        <p:nvSpPr>
          <p:cNvPr id="5" name="Title 1">
            <a:extLst>
              <a:ext uri="{FF2B5EF4-FFF2-40B4-BE49-F238E27FC236}">
                <a16:creationId xmlns:a16="http://schemas.microsoft.com/office/drawing/2014/main" id="{5642EEFA-5A76-164E-BA46-EC7A02ED655A}"/>
              </a:ext>
            </a:extLst>
          </p:cNvPr>
          <p:cNvSpPr txBox="1">
            <a:spLocks/>
          </p:cNvSpPr>
          <p:nvPr userDrawn="1"/>
        </p:nvSpPr>
        <p:spPr>
          <a:xfrm>
            <a:off x="4309352" y="1"/>
            <a:ext cx="7882648" cy="685799"/>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i="0" dirty="0">
                <a:solidFill>
                  <a:srgbClr val="29838B"/>
                </a:solidFill>
                <a:latin typeface="Verdana" panose="020B0604030504040204" pitchFamily="34" charset="0"/>
                <a:ea typeface="Verdana" panose="020B0604030504040204" pitchFamily="34" charset="0"/>
                <a:cs typeface="Verdana" panose="020B0604030504040204" pitchFamily="34" charset="0"/>
              </a:rPr>
              <a:t>Cell Theory</a:t>
            </a:r>
          </a:p>
        </p:txBody>
      </p:sp>
    </p:spTree>
    <p:extLst>
      <p:ext uri="{BB962C8B-B14F-4D97-AF65-F5344CB8AC3E}">
        <p14:creationId xmlns:p14="http://schemas.microsoft.com/office/powerpoint/2010/main" val="3180784200"/>
      </p:ext>
    </p:extLst>
  </p:cSld>
  <p:clrMap bg1="lt1" tx1="dk1" bg2="lt2" tx2="dk2" accent1="accent1" accent2="accent2" accent3="accent3" accent4="accent4" accent5="accent5" accent6="accent6" hlink="hlink" folHlink="folHlink"/>
  <p:sldLayoutIdLst>
    <p:sldLayoutId id="2147483673" r:id="rId1"/>
    <p:sldLayoutId id="2147483818" r:id="rId2"/>
    <p:sldLayoutId id="2147483820" r:id="rId3"/>
    <p:sldLayoutId id="2147483822" r:id="rId4"/>
    <p:sldLayoutId id="2147483827" r:id="rId5"/>
  </p:sldLayoutIdLst>
  <p:hf sldNum="0"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Verdana" panose="020B0604030504040204" pitchFamily="34" charset="0"/>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Verdana" panose="020B0604030504040204" pitchFamily="34" charset="0"/>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Verdana" panose="020B0604030504040204" pitchFamily="34" charset="0"/>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1AC2B7-4164-4556-92E1-41442BB7A40A}"/>
              </a:ext>
            </a:extLst>
          </p:cNvPr>
          <p:cNvSpPr/>
          <p:nvPr userDrawn="1"/>
        </p:nvSpPr>
        <p:spPr>
          <a:xfrm>
            <a:off x="1609344" y="5257800"/>
            <a:ext cx="10582656" cy="228600"/>
          </a:xfrm>
          <a:prstGeom prst="rect">
            <a:avLst/>
          </a:prstGeom>
          <a:solidFill>
            <a:srgbClr val="29838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latin typeface="Verdana" panose="020B0604030504040204" pitchFamily="34" charset="0"/>
            </a:endParaRPr>
          </a:p>
        </p:txBody>
      </p:sp>
      <p:sp>
        <p:nvSpPr>
          <p:cNvPr id="14" name="TextBox 13">
            <a:extLst>
              <a:ext uri="{FF2B5EF4-FFF2-40B4-BE49-F238E27FC236}">
                <a16:creationId xmlns:a16="http://schemas.microsoft.com/office/drawing/2014/main" id="{50C0A6FF-F004-46DB-A380-78BFA36177F9}"/>
              </a:ext>
            </a:extLst>
          </p:cNvPr>
          <p:cNvSpPr txBox="1"/>
          <p:nvPr userDrawn="1"/>
        </p:nvSpPr>
        <p:spPr>
          <a:xfrm>
            <a:off x="-21336" y="5224790"/>
            <a:ext cx="1785666" cy="246221"/>
          </a:xfrm>
          <a:prstGeom prst="rect">
            <a:avLst/>
          </a:prstGeom>
          <a:noFill/>
        </p:spPr>
        <p:txBody>
          <a:bodyPr wrap="square" rtlCol="0">
            <a:spAutoFit/>
          </a:bodyPr>
          <a:lstStyle/>
          <a:p>
            <a:r>
              <a:rPr lang="en-US" sz="1000" dirty="0">
                <a:solidFill>
                  <a:srgbClr val="29838B"/>
                </a:solidFill>
                <a:latin typeface="Verdana" panose="020B0604030504040204" pitchFamily="34" charset="0"/>
              </a:rPr>
              <a:t>© Kesler Science, LLC</a:t>
            </a:r>
          </a:p>
        </p:txBody>
      </p:sp>
      <p:sp>
        <p:nvSpPr>
          <p:cNvPr id="6" name="Rectangle 5">
            <a:extLst>
              <a:ext uri="{FF2B5EF4-FFF2-40B4-BE49-F238E27FC236}">
                <a16:creationId xmlns:a16="http://schemas.microsoft.com/office/drawing/2014/main" id="{C1E91FB8-347D-4CC5-AE21-D41468F38B4F}"/>
              </a:ext>
            </a:extLst>
          </p:cNvPr>
          <p:cNvSpPr/>
          <p:nvPr userDrawn="1"/>
        </p:nvSpPr>
        <p:spPr>
          <a:xfrm>
            <a:off x="7882647" y="0"/>
            <a:ext cx="4309353" cy="5486400"/>
          </a:xfrm>
          <a:prstGeom prst="rect">
            <a:avLst/>
          </a:prstGeom>
          <a:solidFill>
            <a:srgbClr val="29838B"/>
          </a:solidFill>
          <a:ln>
            <a:solidFill>
              <a:srgbClr val="298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latin typeface="Verdana" panose="020B0604030504040204" pitchFamily="34" charset="0"/>
            </a:endParaRPr>
          </a:p>
        </p:txBody>
      </p:sp>
      <p:sp>
        <p:nvSpPr>
          <p:cNvPr id="7" name="Title 1">
            <a:extLst>
              <a:ext uri="{FF2B5EF4-FFF2-40B4-BE49-F238E27FC236}">
                <a16:creationId xmlns:a16="http://schemas.microsoft.com/office/drawing/2014/main" id="{116AEB38-13CA-4E16-A372-6073228DBC23}"/>
              </a:ext>
            </a:extLst>
          </p:cNvPr>
          <p:cNvSpPr txBox="1">
            <a:spLocks/>
          </p:cNvSpPr>
          <p:nvPr userDrawn="1"/>
        </p:nvSpPr>
        <p:spPr>
          <a:xfrm>
            <a:off x="0" y="15389"/>
            <a:ext cx="7861312"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i="0" dirty="0">
                <a:solidFill>
                  <a:srgbClr val="29838B"/>
                </a:solidFill>
                <a:latin typeface="Verdana" panose="020B0604030504040204" pitchFamily="34" charset="0"/>
                <a:ea typeface="Verdana" panose="020B0604030504040204" pitchFamily="34" charset="0"/>
                <a:cs typeface="Verdana" panose="020B0604030504040204" pitchFamily="34" charset="0"/>
              </a:rPr>
              <a:t>Cell Theory</a:t>
            </a:r>
          </a:p>
        </p:txBody>
      </p:sp>
    </p:spTree>
    <p:extLst>
      <p:ext uri="{BB962C8B-B14F-4D97-AF65-F5344CB8AC3E}">
        <p14:creationId xmlns:p14="http://schemas.microsoft.com/office/powerpoint/2010/main" val="2547352107"/>
      </p:ext>
    </p:extLst>
  </p:cSld>
  <p:clrMap bg1="lt1" tx1="dk1" bg2="lt2" tx2="dk2" accent1="accent1" accent2="accent2" accent3="accent3" accent4="accent4" accent5="accent5" accent6="accent6" hlink="hlink" folHlink="folHlink"/>
  <p:sldLayoutIdLst>
    <p:sldLayoutId id="2147483817" r:id="rId1"/>
    <p:sldLayoutId id="2147483819" r:id="rId2"/>
    <p:sldLayoutId id="2147483821" r:id="rId3"/>
    <p:sldLayoutId id="2147483823" r:id="rId4"/>
    <p:sldLayoutId id="2147483826" r:id="rId5"/>
  </p:sldLayoutIdLst>
  <p:hf sldNum="0"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Verdana" panose="020B0604030504040204" pitchFamily="34" charset="0"/>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Verdana" panose="020B0604030504040204" pitchFamily="34" charset="0"/>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Verdana" panose="020B0604030504040204" pitchFamily="34" charset="0"/>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0D5087-9220-4391-9B77-67DA9292A56F}"/>
              </a:ext>
            </a:extLst>
          </p:cNvPr>
          <p:cNvSpPr/>
          <p:nvPr userDrawn="1"/>
        </p:nvSpPr>
        <p:spPr>
          <a:xfrm>
            <a:off x="0" y="0"/>
            <a:ext cx="12192000" cy="685800"/>
          </a:xfrm>
          <a:prstGeom prst="rect">
            <a:avLst/>
          </a:prstGeom>
          <a:solidFill>
            <a:srgbClr val="3593B4"/>
          </a:solidFill>
          <a:ln>
            <a:solidFill>
              <a:srgbClr val="359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Title 1">
            <a:extLst>
              <a:ext uri="{FF2B5EF4-FFF2-40B4-BE49-F238E27FC236}">
                <a16:creationId xmlns:a16="http://schemas.microsoft.com/office/drawing/2014/main" id="{CC6C2B3C-5EFE-4AF6-9226-3508E47BB7B1}"/>
              </a:ext>
            </a:extLst>
          </p:cNvPr>
          <p:cNvSpPr txBox="1">
            <a:spLocks/>
          </p:cNvSpPr>
          <p:nvPr userDrawn="1"/>
        </p:nvSpPr>
        <p:spPr>
          <a:xfrm>
            <a:off x="896829" y="-19768"/>
            <a:ext cx="5958123"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l"/>
            <a:r>
              <a:rPr lang="en-US" sz="3600" b="0" i="0" dirty="0">
                <a:solidFill>
                  <a:schemeClr val="bg1"/>
                </a:solidFill>
                <a:latin typeface="Verdana" panose="020B0604030504040204" pitchFamily="34" charset="0"/>
                <a:ea typeface="Verdana" panose="020B0604030504040204" pitchFamily="34" charset="0"/>
                <a:cs typeface="Verdana" panose="020B0604030504040204" pitchFamily="34" charset="0"/>
              </a:rPr>
              <a:t>Think About It</a:t>
            </a:r>
          </a:p>
        </p:txBody>
      </p:sp>
      <p:sp>
        <p:nvSpPr>
          <p:cNvPr id="9" name="TextBox 8">
            <a:extLst>
              <a:ext uri="{FF2B5EF4-FFF2-40B4-BE49-F238E27FC236}">
                <a16:creationId xmlns:a16="http://schemas.microsoft.com/office/drawing/2014/main" id="{690BCD87-DED0-4CDB-83EB-703322F3D4E9}"/>
              </a:ext>
            </a:extLst>
          </p:cNvPr>
          <p:cNvSpPr txBox="1"/>
          <p:nvPr userDrawn="1"/>
        </p:nvSpPr>
        <p:spPr>
          <a:xfrm>
            <a:off x="3996" y="5240179"/>
            <a:ext cx="1785666" cy="246221"/>
          </a:xfrm>
          <a:prstGeom prst="rect">
            <a:avLst/>
          </a:prstGeom>
          <a:noFill/>
        </p:spPr>
        <p:txBody>
          <a:bodyPr wrap="square" rtlCol="0">
            <a:spAutoFit/>
          </a:bodyPr>
          <a:lstStyle/>
          <a:p>
            <a:r>
              <a:rPr lang="en-US" sz="1000" dirty="0">
                <a:solidFill>
                  <a:schemeClr val="accent5">
                    <a:lumMod val="75000"/>
                  </a:schemeClr>
                </a:solidFill>
                <a:latin typeface="Verdana" panose="020B0604030504040204" pitchFamily="34" charset="0"/>
              </a:rPr>
              <a:t>© Kesler Science, LLC</a:t>
            </a:r>
          </a:p>
        </p:txBody>
      </p:sp>
      <p:pic>
        <p:nvPicPr>
          <p:cNvPr id="3" name="Picture 2" descr="A picture containing drawing&#10;&#10;Description automatically generated">
            <a:extLst>
              <a:ext uri="{FF2B5EF4-FFF2-40B4-BE49-F238E27FC236}">
                <a16:creationId xmlns:a16="http://schemas.microsoft.com/office/drawing/2014/main" id="{E651FA0F-1134-40B9-BCA5-ED566EB3141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1556" t="-2213" r="10025" b="53646"/>
          <a:stretch/>
        </p:blipFill>
        <p:spPr>
          <a:xfrm>
            <a:off x="71524" y="81635"/>
            <a:ext cx="825305" cy="511126"/>
          </a:xfrm>
          <a:prstGeom prst="rect">
            <a:avLst/>
          </a:prstGeom>
        </p:spPr>
      </p:pic>
    </p:spTree>
    <p:extLst>
      <p:ext uri="{BB962C8B-B14F-4D97-AF65-F5344CB8AC3E}">
        <p14:creationId xmlns:p14="http://schemas.microsoft.com/office/powerpoint/2010/main" val="141026145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193CEF-E856-424A-B662-7B04520B6136}"/>
              </a:ext>
            </a:extLst>
          </p:cNvPr>
          <p:cNvSpPr/>
          <p:nvPr userDrawn="1"/>
        </p:nvSpPr>
        <p:spPr>
          <a:xfrm>
            <a:off x="-1" y="0"/>
            <a:ext cx="4309353" cy="5486399"/>
          </a:xfrm>
          <a:prstGeom prst="rect">
            <a:avLst/>
          </a:prstGeom>
          <a:solidFill>
            <a:srgbClr val="0C395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9" name="Picture 8">
            <a:extLst>
              <a:ext uri="{FF2B5EF4-FFF2-40B4-BE49-F238E27FC236}">
                <a16:creationId xmlns:a16="http://schemas.microsoft.com/office/drawing/2014/main" id="{F34F010E-C14F-458A-8C0E-845B96FCD20F}"/>
              </a:ext>
            </a:extLst>
          </p:cNvPr>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1614884" y="889150"/>
            <a:ext cx="1079582" cy="1079582"/>
          </a:xfrm>
          <a:prstGeom prst="rect">
            <a:avLst/>
          </a:prstGeom>
          <a:effectLst/>
        </p:spPr>
      </p:pic>
    </p:spTree>
    <p:extLst>
      <p:ext uri="{BB962C8B-B14F-4D97-AF65-F5344CB8AC3E}">
        <p14:creationId xmlns:p14="http://schemas.microsoft.com/office/powerpoint/2010/main" val="2283835485"/>
      </p:ext>
    </p:extLst>
  </p:cSld>
  <p:clrMap bg1="lt1" tx1="dk1" bg2="lt2" tx2="dk2" accent1="accent1" accent2="accent2" accent3="accent3" accent4="accent4" accent5="accent5" accent6="accent6" hlink="hlink" folHlink="folHlink"/>
  <p:sldLayoutIdLst>
    <p:sldLayoutId id="2147483812" r:id="rId1"/>
    <p:sldLayoutId id="21474838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1AC2B7-4164-4556-92E1-41442BB7A40A}"/>
              </a:ext>
            </a:extLst>
          </p:cNvPr>
          <p:cNvSpPr/>
          <p:nvPr userDrawn="1"/>
        </p:nvSpPr>
        <p:spPr>
          <a:xfrm>
            <a:off x="1609344" y="5257800"/>
            <a:ext cx="10582656" cy="228600"/>
          </a:xfrm>
          <a:prstGeom prst="rect">
            <a:avLst/>
          </a:prstGeom>
          <a:solidFill>
            <a:srgbClr val="29838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latin typeface="Verdana" panose="020B0604030504040204" pitchFamily="34" charset="0"/>
            </a:endParaRPr>
          </a:p>
        </p:txBody>
      </p:sp>
      <p:sp>
        <p:nvSpPr>
          <p:cNvPr id="2" name="TextBox 1">
            <a:extLst>
              <a:ext uri="{FF2B5EF4-FFF2-40B4-BE49-F238E27FC236}">
                <a16:creationId xmlns:a16="http://schemas.microsoft.com/office/drawing/2014/main" id="{CE2888A0-44CB-4552-9DC9-022D26FE6A3A}"/>
              </a:ext>
            </a:extLst>
          </p:cNvPr>
          <p:cNvSpPr txBox="1"/>
          <p:nvPr userDrawn="1"/>
        </p:nvSpPr>
        <p:spPr>
          <a:xfrm>
            <a:off x="10629900" y="5270956"/>
            <a:ext cx="1562100" cy="215444"/>
          </a:xfrm>
          <a:prstGeom prst="rect">
            <a:avLst/>
          </a:prstGeom>
          <a:noFill/>
        </p:spPr>
        <p:txBody>
          <a:bodyPr wrap="square" rtlCol="0">
            <a:spAutoFit/>
          </a:bodyPr>
          <a:lstStyle/>
          <a:p>
            <a:pPr algn="r"/>
            <a:r>
              <a:rPr lang="en-US" sz="800" dirty="0">
                <a:solidFill>
                  <a:srgbClr val="29838B"/>
                </a:solidFill>
                <a:latin typeface="Verdana" panose="020B0604030504040204" pitchFamily="34" charset="0"/>
              </a:rPr>
              <a:t>© Kesler Science, LLC</a:t>
            </a:r>
          </a:p>
        </p:txBody>
      </p:sp>
      <p:sp>
        <p:nvSpPr>
          <p:cNvPr id="16" name="Rectangle 15">
            <a:extLst>
              <a:ext uri="{FF2B5EF4-FFF2-40B4-BE49-F238E27FC236}">
                <a16:creationId xmlns:a16="http://schemas.microsoft.com/office/drawing/2014/main" id="{C886F784-446B-4A56-9E47-F5B0A9B172D2}"/>
              </a:ext>
            </a:extLst>
          </p:cNvPr>
          <p:cNvSpPr/>
          <p:nvPr userDrawn="1"/>
        </p:nvSpPr>
        <p:spPr>
          <a:xfrm>
            <a:off x="-1" y="0"/>
            <a:ext cx="4309353" cy="5486400"/>
          </a:xfrm>
          <a:prstGeom prst="rect">
            <a:avLst/>
          </a:prstGeom>
          <a:solidFill>
            <a:srgbClr val="29838B"/>
          </a:solidFill>
          <a:ln>
            <a:solidFill>
              <a:srgbClr val="298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latin typeface="Verdana" panose="020B0604030504040204" pitchFamily="34" charset="0"/>
            </a:endParaRPr>
          </a:p>
        </p:txBody>
      </p:sp>
      <p:sp>
        <p:nvSpPr>
          <p:cNvPr id="5" name="Title 1">
            <a:extLst>
              <a:ext uri="{FF2B5EF4-FFF2-40B4-BE49-F238E27FC236}">
                <a16:creationId xmlns:a16="http://schemas.microsoft.com/office/drawing/2014/main" id="{5642EEFA-5A76-164E-BA46-EC7A02ED655A}"/>
              </a:ext>
            </a:extLst>
          </p:cNvPr>
          <p:cNvSpPr txBox="1">
            <a:spLocks/>
          </p:cNvSpPr>
          <p:nvPr userDrawn="1"/>
        </p:nvSpPr>
        <p:spPr>
          <a:xfrm>
            <a:off x="4309352" y="1"/>
            <a:ext cx="7882648" cy="685799"/>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i="0" dirty="0">
                <a:solidFill>
                  <a:srgbClr val="29838B"/>
                </a:solidFill>
                <a:latin typeface="Verdana" panose="020B0604030504040204" pitchFamily="34" charset="0"/>
                <a:ea typeface="Verdana" panose="020B0604030504040204" pitchFamily="34" charset="0"/>
                <a:cs typeface="Verdana" panose="020B0604030504040204" pitchFamily="34" charset="0"/>
              </a:rPr>
              <a:t>Cell Theory</a:t>
            </a:r>
          </a:p>
        </p:txBody>
      </p:sp>
    </p:spTree>
    <p:extLst>
      <p:ext uri="{BB962C8B-B14F-4D97-AF65-F5344CB8AC3E}">
        <p14:creationId xmlns:p14="http://schemas.microsoft.com/office/powerpoint/2010/main" val="94260559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Lst>
  <p:hf sldNum="0"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Verdana" panose="020B0604030504040204" pitchFamily="34" charset="0"/>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Verdana" panose="020B0604030504040204" pitchFamily="34" charset="0"/>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Verdana" panose="020B0604030504040204" pitchFamily="34" charset="0"/>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FBEBAC-CD84-4662-8686-A8E4959EF431}"/>
              </a:ext>
            </a:extLst>
          </p:cNvPr>
          <p:cNvSpPr>
            <a:spLocks noGrp="1"/>
          </p:cNvSpPr>
          <p:nvPr>
            <p:ph type="ctrTitle"/>
          </p:nvPr>
        </p:nvSpPr>
        <p:spPr/>
        <p:txBody>
          <a:bodyPr/>
          <a:lstStyle/>
          <a:p>
            <a:r>
              <a:rPr lang="en-US">
                <a:latin typeface="Verdana" panose="020B0604030504040204" pitchFamily="34" charset="0"/>
                <a:ea typeface="Verdana" panose="020B0604030504040204" pitchFamily="34" charset="0"/>
              </a:rPr>
              <a:t>Cell Theory</a:t>
            </a:r>
            <a:endParaRPr lang="en-US" dirty="0">
              <a:latin typeface="Verdana" panose="020B0604030504040204" pitchFamily="34" charset="0"/>
              <a:ea typeface="Verdana" panose="020B0604030504040204" pitchFamily="34" charset="0"/>
            </a:endParaRPr>
          </a:p>
        </p:txBody>
      </p:sp>
      <p:sp>
        <p:nvSpPr>
          <p:cNvPr id="5" name="Subtitle 4">
            <a:extLst>
              <a:ext uri="{FF2B5EF4-FFF2-40B4-BE49-F238E27FC236}">
                <a16:creationId xmlns:a16="http://schemas.microsoft.com/office/drawing/2014/main" id="{6CB5FBFE-EC18-4EFF-A73E-2E047BA1AD14}"/>
              </a:ext>
            </a:extLst>
          </p:cNvPr>
          <p:cNvSpPr>
            <a:spLocks noGrp="1"/>
          </p:cNvSpPr>
          <p:nvPr>
            <p:ph type="subTitle" idx="1"/>
          </p:nvPr>
        </p:nvSpPr>
        <p:spPr/>
        <p:txBody>
          <a:bodyPr/>
          <a:lstStyle/>
          <a:p>
            <a:r>
              <a:rPr lang="en-US" dirty="0">
                <a:latin typeface="Verdana" panose="020B0604030504040204" pitchFamily="34" charset="0"/>
                <a:ea typeface="Verdana" panose="020B0604030504040204" pitchFamily="34" charset="0"/>
              </a:rPr>
              <a:t>Presented by Kesler Science</a:t>
            </a:r>
          </a:p>
        </p:txBody>
      </p:sp>
    </p:spTree>
    <p:extLst>
      <p:ext uri="{BB962C8B-B14F-4D97-AF65-F5344CB8AC3E}">
        <p14:creationId xmlns:p14="http://schemas.microsoft.com/office/powerpoint/2010/main" val="368477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87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19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6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05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04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5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20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7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83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64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0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97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40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292965"/>
      </p:ext>
    </p:extLst>
  </p:cSld>
  <p:clrMapOvr>
    <a:masterClrMapping/>
  </p:clrMapOvr>
</p:sld>
</file>

<file path=ppt/theme/theme1.xml><?xml version="1.0" encoding="utf-8"?>
<a:theme xmlns:a="http://schemas.openxmlformats.org/drawingml/2006/main" name="Copyright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ft Bloc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ight Bloc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ink About It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Left Bloc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2899</TotalTime>
  <Words>202</Words>
  <Application>Microsoft Office PowerPoint</Application>
  <PresentationFormat>Custom</PresentationFormat>
  <Paragraphs>25</Paragraphs>
  <Slides>16</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Calibri Light</vt:lpstr>
      <vt:lpstr>Verdana</vt:lpstr>
      <vt:lpstr>Verdana Regular</vt:lpstr>
      <vt:lpstr>Copyright Only</vt:lpstr>
      <vt:lpstr>Left Block</vt:lpstr>
      <vt:lpstr>Right Block</vt:lpstr>
      <vt:lpstr>Think About It Master</vt:lpstr>
      <vt:lpstr>5_Custom Design</vt:lpstr>
      <vt:lpstr>1_Left Block</vt:lpstr>
      <vt:lpstr>Cell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Boundaries</dc:title>
  <dc:creator>Ali Stone</dc:creator>
  <cp:lastModifiedBy>Tamara Hill</cp:lastModifiedBy>
  <cp:revision>229</cp:revision>
  <dcterms:created xsi:type="dcterms:W3CDTF">2020-06-02T18:01:15Z</dcterms:created>
  <dcterms:modified xsi:type="dcterms:W3CDTF">2023-10-16T00:37:23Z</dcterms:modified>
</cp:coreProperties>
</file>