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75"/>
  </p:notesMasterIdLst>
  <p:handoutMasterIdLst>
    <p:handoutMasterId r:id="rId76"/>
  </p:handoutMasterIdLst>
  <p:sldIdLst>
    <p:sldId id="407" r:id="rId3"/>
    <p:sldId id="260" r:id="rId4"/>
    <p:sldId id="302" r:id="rId5"/>
    <p:sldId id="303" r:id="rId6"/>
    <p:sldId id="304" r:id="rId7"/>
    <p:sldId id="305" r:id="rId8"/>
    <p:sldId id="306" r:id="rId9"/>
    <p:sldId id="307" r:id="rId10"/>
    <p:sldId id="308" r:id="rId11"/>
    <p:sldId id="408" r:id="rId12"/>
    <p:sldId id="310" r:id="rId13"/>
    <p:sldId id="311" r:id="rId14"/>
    <p:sldId id="409" r:id="rId15"/>
    <p:sldId id="286" r:id="rId16"/>
    <p:sldId id="288" r:id="rId17"/>
    <p:sldId id="410" r:id="rId18"/>
    <p:sldId id="313" r:id="rId19"/>
    <p:sldId id="312" r:id="rId20"/>
    <p:sldId id="287" r:id="rId21"/>
    <p:sldId id="289" r:id="rId22"/>
    <p:sldId id="314" r:id="rId23"/>
    <p:sldId id="316" r:id="rId24"/>
    <p:sldId id="317" r:id="rId25"/>
    <p:sldId id="318" r:id="rId26"/>
    <p:sldId id="319" r:id="rId27"/>
    <p:sldId id="321" r:id="rId28"/>
    <p:sldId id="322" r:id="rId29"/>
    <p:sldId id="320" r:id="rId30"/>
    <p:sldId id="323" r:id="rId31"/>
    <p:sldId id="397" r:id="rId32"/>
    <p:sldId id="411" r:id="rId33"/>
    <p:sldId id="324" r:id="rId34"/>
    <p:sldId id="325" r:id="rId35"/>
    <p:sldId id="326" r:id="rId36"/>
    <p:sldId id="293" r:id="rId37"/>
    <p:sldId id="294" r:id="rId38"/>
    <p:sldId id="295" r:id="rId39"/>
    <p:sldId id="327" r:id="rId40"/>
    <p:sldId id="291" r:id="rId41"/>
    <p:sldId id="328" r:id="rId42"/>
    <p:sldId id="398" r:id="rId43"/>
    <p:sldId id="330" r:id="rId44"/>
    <p:sldId id="331" r:id="rId45"/>
    <p:sldId id="332" r:id="rId46"/>
    <p:sldId id="399" r:id="rId47"/>
    <p:sldId id="334" r:id="rId48"/>
    <p:sldId id="412" r:id="rId49"/>
    <p:sldId id="335" r:id="rId50"/>
    <p:sldId id="336" r:id="rId51"/>
    <p:sldId id="400" r:id="rId52"/>
    <p:sldId id="338" r:id="rId53"/>
    <p:sldId id="401" r:id="rId54"/>
    <p:sldId id="402" r:id="rId55"/>
    <p:sldId id="340" r:id="rId56"/>
    <p:sldId id="341" r:id="rId57"/>
    <p:sldId id="342" r:id="rId58"/>
    <p:sldId id="343" r:id="rId59"/>
    <p:sldId id="403" r:id="rId60"/>
    <p:sldId id="296" r:id="rId61"/>
    <p:sldId id="344" r:id="rId62"/>
    <p:sldId id="297" r:id="rId63"/>
    <p:sldId id="298" r:id="rId64"/>
    <p:sldId id="345" r:id="rId65"/>
    <p:sldId id="290" r:id="rId66"/>
    <p:sldId id="346" r:id="rId67"/>
    <p:sldId id="404" r:id="rId68"/>
    <p:sldId id="348" r:id="rId69"/>
    <p:sldId id="349" r:id="rId70"/>
    <p:sldId id="405" r:id="rId71"/>
    <p:sldId id="351" r:id="rId72"/>
    <p:sldId id="299" r:id="rId73"/>
    <p:sldId id="300"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44" autoAdjust="0"/>
    <p:restoredTop sz="92238" autoAdjust="0"/>
  </p:normalViewPr>
  <p:slideViewPr>
    <p:cSldViewPr snapToGrid="0" showGuides="1">
      <p:cViewPr>
        <p:scale>
          <a:sx n="125" d="100"/>
          <a:sy n="125" d="100"/>
        </p:scale>
        <p:origin x="-1038" y="-1542"/>
      </p:cViewPr>
      <p:guideLst>
        <p:guide orient="horz" pos="2160"/>
        <p:guide pos="3840"/>
      </p:guideLst>
    </p:cSldViewPr>
  </p:slid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2D99DC-A11F-4F46-8C7B-D1CE664D00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58AC6A-1ABC-4B0F-B000-6C40989857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3E0F9A-93BC-4657-8112-1BABFA671695}" type="datetimeFigureOut">
              <a:rPr lang="en-US" smtClean="0"/>
              <a:t>10/19/2023</a:t>
            </a:fld>
            <a:endParaRPr lang="en-US"/>
          </a:p>
        </p:txBody>
      </p:sp>
      <p:sp>
        <p:nvSpPr>
          <p:cNvPr id="4" name="Footer Placeholder 3">
            <a:extLst>
              <a:ext uri="{FF2B5EF4-FFF2-40B4-BE49-F238E27FC236}">
                <a16:creationId xmlns:a16="http://schemas.microsoft.com/office/drawing/2014/main" id="{477E91DA-C66D-44FD-9ACC-F30C9C052A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3EE83D-3239-4CDC-813E-97A800A164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2DA02-F1B5-4DED-98F9-666080CB0C44}" type="slidenum">
              <a:rPr lang="en-US" smtClean="0"/>
              <a:t>‹#›</a:t>
            </a:fld>
            <a:endParaRPr lang="en-US"/>
          </a:p>
        </p:txBody>
      </p:sp>
    </p:spTree>
    <p:extLst>
      <p:ext uri="{BB962C8B-B14F-4D97-AF65-F5344CB8AC3E}">
        <p14:creationId xmlns:p14="http://schemas.microsoft.com/office/powerpoint/2010/main" val="2709284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A8FB-86E7-4B73-8683-5C72402EDCD7}"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68FC2-D8AD-42B7-A68E-A50B533245D2}" type="slidenum">
              <a:rPr lang="en-US" smtClean="0"/>
              <a:t>‹#›</a:t>
            </a:fld>
            <a:endParaRPr lang="en-US"/>
          </a:p>
        </p:txBody>
      </p:sp>
    </p:spTree>
    <p:extLst>
      <p:ext uri="{BB962C8B-B14F-4D97-AF65-F5344CB8AC3E}">
        <p14:creationId xmlns:p14="http://schemas.microsoft.com/office/powerpoint/2010/main" val="18335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nsplash.com/photos/HpmDAS1Doz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plash.com/photos/5616whx5NdQ"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photos/TTtXAis6Nj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photos/TTtXAis6Nj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photos/c07Bw2XG7o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photos/boz4mBOeR2U"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ixabay.com/users/epicioci-1168802/?utm_source=link-attribution&amp;utm_medium=referral&amp;utm_campaign=image&amp;utm_content=917149"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pixabay.com/photos/mayor-signature-sign-adult-917149/" TargetMode="External"/><Relationship Id="rId4" Type="http://schemas.openxmlformats.org/officeDocument/2006/relationships/hyperlink" Target="https://pixabay.com/?utm_source=link-attribution&amp;utm_medium=referral&amp;utm_campaign=image&amp;utm_content=91714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nsplash.com/photos/PDRFeeDniC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1937448"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pixabay.com/photos/ohio-statehouse-capitol-columbus-1937448/" TargetMode="External"/><Relationship Id="rId4" Type="http://schemas.openxmlformats.org/officeDocument/2006/relationships/hyperlink" Target="https://pixabay.com/?utm_source=link-attribution&amp;utm_medium=referral&amp;utm_campaign=image&amp;utm_content=1937448"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nsplash.com/photos/jyIgc5wGnG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nsplash.com/photos/QNZCnG04k6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nsplash.com/photos/Rs2XFDMhh-I"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nsplash.com/photos/-6X9cjiNjXc"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ixabay.com/users/Falkenpost-1987955/?utm_source=link-attribution&amp;utm_medium=referral&amp;utm_campaign=image&amp;utm_content=1629308"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pixabay.com/photos/george-peabody-b%C3%BCcherei-1629308/" TargetMode="External"/><Relationship Id="rId4" Type="http://schemas.openxmlformats.org/officeDocument/2006/relationships/hyperlink" Target="https://pixabay.com/?utm_source=link-attribution&amp;utm_medium=referral&amp;utm_campaign=image&amp;utm_content=1629308"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nsplash.com/photos/T9CXBZLUvic"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1937448"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pixabay.com/photos/ohio-statehouse-capitol-columbus-1937448/" TargetMode="External"/><Relationship Id="rId4" Type="http://schemas.openxmlformats.org/officeDocument/2006/relationships/hyperlink" Target="https://pixabay.com/?utm_source=link-attribution&amp;utm_medium=referral&amp;utm_campaign=image&amp;utm_content=1937448"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nsplash.com/photos/ls8Kc0P9hAA"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nsplash.com/photos/ls8Kc0P9hAA"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ommons.wikimedia.org/w/index.php?search=Republican+Party+(United+States)&amp;title=Special:Search&amp;go=Go&amp;ns0=1&amp;ns6=1&amp;ns12=1&amp;ns14=1&amp;ns100=1&amp;ns106=1&amp;searchToken=dhaxq82dxyvcrf7n8frkonjy9#%2Fmedia%2FFile%3ARepublican_presidential_ticket_1864b.jp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ommons.wikimedia.org/w/index.php?search=tea+party&amp;title=Special:Search&amp;go=Go&amp;ns0=1&amp;ns6=1&amp;ns12=1&amp;ns14=1&amp;ns100=1&amp;ns106=1&amp;searchToken=83zds3il9j3rnspbc5nle0wu9#%2Fmedia%2FFile%3ATea_Party_Protest_in_Dallas%2C_Texas_-_April%2C_2009.jp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nsplash.com/photos/xH8_bSnpH5Q"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unsplash.com/photos/xH8_bSnpH5Q"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ommons.wikimedia.org/w/index.php?sort=relevance&amp;search=boss+tweed&amp;title=Special:Search&amp;profile=advanced&amp;fulltext=1&amp;advancedSearch-current=%7b%7d&amp;ns0=1&amp;ns6=1&amp;ns12=1&amp;ns14=1&amp;ns100=1&amp;ns106=1&amp;searchToken=9jwnf1je2le6xb94x871vlps4#%2Fmedia%2FFile%3ANast-Boss-Tweed-1871.jp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ommons.wikimedia.org/w/index.php?sort=relevance&amp;search=womens+suffrage+march&amp;title=Special:Search&amp;profile=advanced&amp;fulltext=1&amp;advancedSearch-current=%7b%7d&amp;ns0=1&amp;ns6=1&amp;ns12=1&amp;ns14=1&amp;ns100=1&amp;ns106=1&amp;searchToken=9l38ljamm17o3wex5o0csx9ih#%2Fmedia%2FFile%3AWoman_Suffrage_Procession_1913.pn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unsplash.com/photos/Jf4lKpDgklI"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photos/Akc-Y0DCTKQ"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unsplash.com/photos/Jf4lKpDgklI"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unsplash.com/photos/SFRw5GChoLA"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unsplash.com/photos/SFRw5GChoLA"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unsplash.com/photos/SFRw5GChoLA"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unsplash.com/photos/-9fzXwDVrbQ"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unsplash.com/photos/DN7LtwFXbA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unsplash.com/photos/DhwKbmdlJa0"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unsplash.com/photos/BcyITySIw4A"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unsplash.com/photos/BcyITySIw4A"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pixabay.com/users/pnelson1-6590019/?utm_source=link-attribution&amp;utm_medium=referral&amp;utm_campaign=image&amp;utm_content=2832284"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pixabay.com/photos/rhode-island-state-house-providence-2832284/" TargetMode="External"/><Relationship Id="rId4" Type="http://schemas.openxmlformats.org/officeDocument/2006/relationships/hyperlink" Target="https://pixabay.com/?utm_source=link-attribution&amp;utm_medium=referral&amp;utm_campaign=image&amp;utm_content=2832284"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photos/0218pyFjv3U"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pixabay.com/users/pnelson1-6590019/?utm_source=link-attribution&amp;utm_medium=referral&amp;utm_campaign=image&amp;utm_content=2832284"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pixabay.com/photos/rhode-island-state-house-providence-2832284/" TargetMode="External"/><Relationship Id="rId4" Type="http://schemas.openxmlformats.org/officeDocument/2006/relationships/hyperlink" Target="https://pixabay.com/?utm_source=link-attribution&amp;utm_medium=referral&amp;utm_campaign=image&amp;utm_content=2832284"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pixabay.com/users/pnelson1-6590019/?utm_source=link-attribution&amp;utm_medium=referral&amp;utm_campaign=image&amp;utm_content=2832284"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pixabay.com/photos/rhode-island-state-house-providence-2832284/" TargetMode="External"/><Relationship Id="rId4" Type="http://schemas.openxmlformats.org/officeDocument/2006/relationships/hyperlink" Target="https://pixabay.com/?utm_source=link-attribution&amp;utm_medium=referral&amp;utm_campaign=image&amp;utm_content=2832284"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pixabay.com/users/photogeider-3692911/?utm_source=link-attribution&amp;utm_medium=referral&amp;utm_campaign=image&amp;utm_content=1813929"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pixabay.com/photos/city-new-york-city-nyc-ny-cities-1813929/" TargetMode="External"/><Relationship Id="rId4" Type="http://schemas.openxmlformats.org/officeDocument/2006/relationships/hyperlink" Target="https://pixabay.com/?utm_source=link-attribution&amp;utm_medium=referral&amp;utm_campaign=image&amp;utm_content=1813929"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unsplash.com/photos/dAvT0Zak7ag"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unsplash.com/photos/dAvT0Zak7ag"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pixabay.com/users/fancycrave1-1115284/?utm_source=link-attribution&amp;utm_medium=referral&amp;utm_campaign=image&amp;utm_content=820418"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pixabay.com/photos/american-flag-usa-symbol-national-820418/" TargetMode="External"/><Relationship Id="rId4" Type="http://schemas.openxmlformats.org/officeDocument/2006/relationships/hyperlink" Target="https://pixabay.com/?utm_source=link-attribution&amp;utm_medium=referral&amp;utm_campaign=image&amp;utm_content=820418"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photos/TELAb4duebI"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users/1778011-1778011/?utm_source=link-attribution&amp;utm_medium=referral&amp;utm_campaign=image&amp;utm_content=4058773"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pixabay.com/photos/grand-staircase-iowa-state-capitol-4058773/" TargetMode="External"/><Relationship Id="rId4" Type="http://schemas.openxmlformats.org/officeDocument/2006/relationships/hyperlink" Target="https://pixabay.com/?utm_source=link-attribution&amp;utm_medium=referral&amp;utm_campaign=image&amp;utm_content=4058773"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users/1778011-1778011/?utm_source=link-attribution&amp;utm_medium=referral&amp;utm_campaign=image&amp;utm_content=4058772"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pixabay.com/photos/colorado-state-capitol-building-4058772/" TargetMode="External"/><Relationship Id="rId4" Type="http://schemas.openxmlformats.org/officeDocument/2006/relationships/hyperlink" Target="https://pixabay.com/?utm_source=link-attribution&amp;utm_medium=referral&amp;utm_campaign=image&amp;utm_content=4058772"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98931"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pixabay.com/photos/courtroom-benches-seats-law-898931/" TargetMode="External"/><Relationship Id="rId4" Type="http://schemas.openxmlformats.org/officeDocument/2006/relationships/hyperlink" Target="https://pixabay.com/?utm_source=link-attribution&amp;utm_medium=referral&amp;utm_campaign=image&amp;utm_content=89893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WIN-Initiative/Stone/Getty Images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1890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10</a:t>
            </a:fld>
            <a:endParaRPr lang="en-US"/>
          </a:p>
        </p:txBody>
      </p:sp>
    </p:spTree>
    <p:extLst>
      <p:ext uri="{BB962C8B-B14F-4D97-AF65-F5344CB8AC3E}">
        <p14:creationId xmlns:p14="http://schemas.microsoft.com/office/powerpoint/2010/main" val="554538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David </a:t>
            </a:r>
            <a:r>
              <a:rPr lang="en-US" dirty="0" err="1"/>
              <a:t>Veksler</a:t>
            </a:r>
            <a:r>
              <a:rPr lang="en-US" dirty="0"/>
              <a:t> on </a:t>
            </a:r>
            <a:r>
              <a:rPr lang="en-US" dirty="0" err="1"/>
              <a:t>Unsplash</a:t>
            </a:r>
            <a:endParaRPr lang="en-US" dirty="0"/>
          </a:p>
          <a:p>
            <a:r>
              <a:rPr lang="en-US" dirty="0">
                <a:hlinkClick r:id="rId3"/>
              </a:rPr>
              <a:t>https://unsplash.com/photos/HpmDAS1Dozs</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a:t>
            </a:fld>
            <a:endParaRPr lang="en-US"/>
          </a:p>
        </p:txBody>
      </p:sp>
    </p:spTree>
    <p:extLst>
      <p:ext uri="{BB962C8B-B14F-4D97-AF65-F5344CB8AC3E}">
        <p14:creationId xmlns:p14="http://schemas.microsoft.com/office/powerpoint/2010/main" val="2765052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Olga </a:t>
            </a:r>
            <a:r>
              <a:rPr lang="en-US" dirty="0" err="1"/>
              <a:t>DeLawrence</a:t>
            </a:r>
            <a:r>
              <a:rPr lang="en-US" dirty="0"/>
              <a:t> on </a:t>
            </a:r>
            <a:r>
              <a:rPr lang="en-US" dirty="0" err="1"/>
              <a:t>Unsplash</a:t>
            </a:r>
            <a:endParaRPr lang="en-US" dirty="0"/>
          </a:p>
          <a:p>
            <a:r>
              <a:rPr lang="en-US" dirty="0">
                <a:hlinkClick r:id="rId3"/>
              </a:rPr>
              <a:t>https://unsplash.com/photos/5616whx5NdQ</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a:t>
            </a:fld>
            <a:endParaRPr lang="en-US"/>
          </a:p>
        </p:txBody>
      </p:sp>
    </p:spTree>
    <p:extLst>
      <p:ext uri="{BB962C8B-B14F-4D97-AF65-F5344CB8AC3E}">
        <p14:creationId xmlns:p14="http://schemas.microsoft.com/office/powerpoint/2010/main" val="2041453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13</a:t>
            </a:fld>
            <a:endParaRPr lang="en-US"/>
          </a:p>
        </p:txBody>
      </p:sp>
    </p:spTree>
    <p:extLst>
      <p:ext uri="{BB962C8B-B14F-4D97-AF65-F5344CB8AC3E}">
        <p14:creationId xmlns:p14="http://schemas.microsoft.com/office/powerpoint/2010/main" val="1485757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Anthony </a:t>
            </a:r>
            <a:r>
              <a:rPr lang="en-US" sz="1200" b="0" i="0" kern="1200" dirty="0" err="1">
                <a:solidFill>
                  <a:schemeClr val="tx1"/>
                </a:solidFill>
                <a:effectLst/>
                <a:latin typeface="+mn-lt"/>
                <a:ea typeface="+mn-ea"/>
                <a:cs typeface="+mn-cs"/>
              </a:rPr>
              <a:t>Fomin</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rPr>
              <a:t>Unsplash</a:t>
            </a:r>
            <a:endParaRPr lang="en-US" sz="1200" b="0" i="0" kern="1200" dirty="0">
              <a:solidFill>
                <a:schemeClr val="tx1"/>
              </a:solidFill>
              <a:effectLst/>
              <a:latin typeface="+mn-lt"/>
              <a:ea typeface="+mn-ea"/>
              <a:cs typeface="+mn-cs"/>
            </a:endParaRPr>
          </a:p>
          <a:p>
            <a:r>
              <a:rPr lang="en-US" dirty="0">
                <a:hlinkClick r:id="rId3"/>
              </a:rPr>
              <a:t>https://unsplash.com/photos/TTtXAis6NjE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20</a:t>
            </a:fld>
            <a:endParaRPr lang="en-US"/>
          </a:p>
        </p:txBody>
      </p:sp>
    </p:spTree>
    <p:extLst>
      <p:ext uri="{BB962C8B-B14F-4D97-AF65-F5344CB8AC3E}">
        <p14:creationId xmlns:p14="http://schemas.microsoft.com/office/powerpoint/2010/main" val="2261025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Anthony </a:t>
            </a:r>
            <a:r>
              <a:rPr lang="en-US" sz="1200" b="0" i="0" kern="1200" dirty="0" err="1">
                <a:solidFill>
                  <a:schemeClr val="tx1"/>
                </a:solidFill>
                <a:effectLst/>
                <a:latin typeface="+mn-lt"/>
                <a:ea typeface="+mn-ea"/>
                <a:cs typeface="+mn-cs"/>
              </a:rPr>
              <a:t>Fomin</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rPr>
              <a:t>Unsplash</a:t>
            </a:r>
            <a:endParaRPr lang="en-US" sz="1200" b="0" i="0" kern="1200" dirty="0">
              <a:solidFill>
                <a:schemeClr val="tx1"/>
              </a:solidFill>
              <a:effectLst/>
              <a:latin typeface="+mn-lt"/>
              <a:ea typeface="+mn-ea"/>
              <a:cs typeface="+mn-cs"/>
            </a:endParaRPr>
          </a:p>
          <a:p>
            <a:r>
              <a:rPr lang="en-US" dirty="0">
                <a:hlinkClick r:id="rId3"/>
              </a:rPr>
              <a:t>https://unsplash.com/photos/TTtXAis6NjE</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21</a:t>
            </a:fld>
            <a:endParaRPr lang="en-US"/>
          </a:p>
        </p:txBody>
      </p:sp>
    </p:spTree>
    <p:extLst>
      <p:ext uri="{BB962C8B-B14F-4D97-AF65-F5344CB8AC3E}">
        <p14:creationId xmlns:p14="http://schemas.microsoft.com/office/powerpoint/2010/main" val="87592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err="1"/>
              <a:t>specphotops</a:t>
            </a:r>
            <a:r>
              <a:rPr lang="en-US" dirty="0"/>
              <a:t> on </a:t>
            </a:r>
            <a:r>
              <a:rPr lang="en-US" dirty="0" err="1"/>
              <a:t>Unsplash</a:t>
            </a:r>
            <a:endParaRPr lang="en-US" dirty="0"/>
          </a:p>
          <a:p>
            <a:r>
              <a:rPr lang="en-US" dirty="0">
                <a:hlinkClick r:id="rId3"/>
              </a:rPr>
              <a:t>https://unsplash.com/photos/c07Bw2XG7oE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22</a:t>
            </a:fld>
            <a:endParaRPr lang="en-US"/>
          </a:p>
        </p:txBody>
      </p:sp>
    </p:spTree>
    <p:extLst>
      <p:ext uri="{BB962C8B-B14F-4D97-AF65-F5344CB8AC3E}">
        <p14:creationId xmlns:p14="http://schemas.microsoft.com/office/powerpoint/2010/main" val="1509046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Matt Donders on </a:t>
            </a:r>
            <a:r>
              <a:rPr lang="en-US" dirty="0" err="1"/>
              <a:t>Unsplash</a:t>
            </a:r>
            <a:endParaRPr lang="en-US" dirty="0"/>
          </a:p>
          <a:p>
            <a:r>
              <a:rPr lang="en-US" dirty="0">
                <a:hlinkClick r:id="rId3"/>
              </a:rPr>
              <a:t>https://unsplash.com/photos/boz4mBOeR2U</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23</a:t>
            </a:fld>
            <a:endParaRPr lang="en-US"/>
          </a:p>
        </p:txBody>
      </p:sp>
    </p:spTree>
    <p:extLst>
      <p:ext uri="{BB962C8B-B14F-4D97-AF65-F5344CB8AC3E}">
        <p14:creationId xmlns:p14="http://schemas.microsoft.com/office/powerpoint/2010/main" val="3585176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Narcis</a:t>
            </a:r>
            <a:r>
              <a:rPr lang="en-US" sz="1200" b="0" i="0" u="sng" kern="1200" dirty="0">
                <a:solidFill>
                  <a:schemeClr val="tx1"/>
                </a:solidFill>
                <a:effectLst/>
                <a:latin typeface="+mn-lt"/>
                <a:ea typeface="+mn-ea"/>
                <a:cs typeface="+mn-cs"/>
                <a:hlinkClick r:id="rId3"/>
              </a:rPr>
              <a:t> Ciocan</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https://pixabay.com/photos/mayor-signature-sign-adult-917149/</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24</a:t>
            </a:fld>
            <a:endParaRPr lang="en-US"/>
          </a:p>
        </p:txBody>
      </p:sp>
    </p:spTree>
    <p:extLst>
      <p:ext uri="{BB962C8B-B14F-4D97-AF65-F5344CB8AC3E}">
        <p14:creationId xmlns:p14="http://schemas.microsoft.com/office/powerpoint/2010/main" val="3061851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Ivan </a:t>
            </a:r>
            <a:r>
              <a:rPr lang="en-US" dirty="0" err="1"/>
              <a:t>Aleksic</a:t>
            </a:r>
            <a:r>
              <a:rPr lang="en-US" dirty="0"/>
              <a:t> on </a:t>
            </a:r>
            <a:r>
              <a:rPr lang="en-US" dirty="0" err="1"/>
              <a:t>Unsplash</a:t>
            </a:r>
            <a:endParaRPr lang="en-US" dirty="0"/>
          </a:p>
          <a:p>
            <a:r>
              <a:rPr lang="en-US" dirty="0">
                <a:hlinkClick r:id="rId3"/>
              </a:rPr>
              <a:t>https://unsplash.com/photos/PDRFeeDniCk</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25</a:t>
            </a:fld>
            <a:endParaRPr lang="en-US"/>
          </a:p>
        </p:txBody>
      </p:sp>
    </p:spTree>
    <p:extLst>
      <p:ext uri="{BB962C8B-B14F-4D97-AF65-F5344CB8AC3E}">
        <p14:creationId xmlns:p14="http://schemas.microsoft.com/office/powerpoint/2010/main" val="2621722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https://pixabay.com/photos/ohio-statehouse-capitol-columbus-1937448/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a:t>
            </a:fld>
            <a:endParaRPr lang="en-US"/>
          </a:p>
        </p:txBody>
      </p:sp>
    </p:spTree>
    <p:extLst>
      <p:ext uri="{BB962C8B-B14F-4D97-AF65-F5344CB8AC3E}">
        <p14:creationId xmlns:p14="http://schemas.microsoft.com/office/powerpoint/2010/main" val="252196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26</a:t>
            </a:fld>
            <a:endParaRPr lang="en-US"/>
          </a:p>
        </p:txBody>
      </p:sp>
    </p:spTree>
    <p:extLst>
      <p:ext uri="{BB962C8B-B14F-4D97-AF65-F5344CB8AC3E}">
        <p14:creationId xmlns:p14="http://schemas.microsoft.com/office/powerpoint/2010/main" val="2245088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27</a:t>
            </a:fld>
            <a:endParaRPr lang="en-US"/>
          </a:p>
        </p:txBody>
      </p:sp>
    </p:spTree>
    <p:extLst>
      <p:ext uri="{BB962C8B-B14F-4D97-AF65-F5344CB8AC3E}">
        <p14:creationId xmlns:p14="http://schemas.microsoft.com/office/powerpoint/2010/main" val="1634387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Pascal </a:t>
            </a:r>
            <a:r>
              <a:rPr lang="en-US" dirty="0" err="1"/>
              <a:t>Bernardon</a:t>
            </a:r>
            <a:r>
              <a:rPr lang="en-US" dirty="0"/>
              <a:t> on </a:t>
            </a:r>
            <a:r>
              <a:rPr lang="en-US" dirty="0" err="1"/>
              <a:t>Unsplash</a:t>
            </a:r>
            <a:endParaRPr lang="en-US" dirty="0"/>
          </a:p>
          <a:p>
            <a:r>
              <a:rPr lang="en-US" dirty="0">
                <a:hlinkClick r:id="rId3"/>
              </a:rPr>
              <a:t>https://unsplash.com/photos/jyIgc5wGnGE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28</a:t>
            </a:fld>
            <a:endParaRPr lang="en-US"/>
          </a:p>
        </p:txBody>
      </p:sp>
    </p:spTree>
    <p:extLst>
      <p:ext uri="{BB962C8B-B14F-4D97-AF65-F5344CB8AC3E}">
        <p14:creationId xmlns:p14="http://schemas.microsoft.com/office/powerpoint/2010/main" val="1337979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Alejandro Barba on </a:t>
            </a:r>
            <a:r>
              <a:rPr lang="en-US" dirty="0" err="1"/>
              <a:t>Unsplash</a:t>
            </a:r>
            <a:endParaRPr lang="en-US" dirty="0"/>
          </a:p>
          <a:p>
            <a:r>
              <a:rPr lang="en-US" dirty="0">
                <a:hlinkClick r:id="rId3"/>
              </a:rPr>
              <a:t>https://unsplash.com/photos/QNZCnG04k6s</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29</a:t>
            </a:fld>
            <a:endParaRPr lang="en-US"/>
          </a:p>
        </p:txBody>
      </p:sp>
    </p:spTree>
    <p:extLst>
      <p:ext uri="{BB962C8B-B14F-4D97-AF65-F5344CB8AC3E}">
        <p14:creationId xmlns:p14="http://schemas.microsoft.com/office/powerpoint/2010/main" val="918920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30</a:t>
            </a:fld>
            <a:endParaRPr lang="en-US"/>
          </a:p>
        </p:txBody>
      </p:sp>
    </p:spTree>
    <p:extLst>
      <p:ext uri="{BB962C8B-B14F-4D97-AF65-F5344CB8AC3E}">
        <p14:creationId xmlns:p14="http://schemas.microsoft.com/office/powerpoint/2010/main" val="114799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31</a:t>
            </a:fld>
            <a:endParaRPr lang="en-US"/>
          </a:p>
        </p:txBody>
      </p:sp>
    </p:spTree>
    <p:extLst>
      <p:ext uri="{BB962C8B-B14F-4D97-AF65-F5344CB8AC3E}">
        <p14:creationId xmlns:p14="http://schemas.microsoft.com/office/powerpoint/2010/main" val="743844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Gordon </a:t>
            </a:r>
            <a:r>
              <a:rPr lang="en-US" dirty="0" err="1"/>
              <a:t>Mak</a:t>
            </a:r>
            <a:r>
              <a:rPr lang="en-US" dirty="0"/>
              <a:t> on </a:t>
            </a:r>
            <a:r>
              <a:rPr lang="en-US" dirty="0" err="1"/>
              <a:t>Unsplash</a:t>
            </a:r>
            <a:endParaRPr lang="en-US" dirty="0"/>
          </a:p>
          <a:p>
            <a:r>
              <a:rPr lang="en-US" dirty="0">
                <a:hlinkClick r:id="rId3"/>
              </a:rPr>
              <a:t>https://unsplash.com/photos/Rs2XFDMhh-I</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32</a:t>
            </a:fld>
            <a:endParaRPr lang="en-US"/>
          </a:p>
        </p:txBody>
      </p:sp>
    </p:spTree>
    <p:extLst>
      <p:ext uri="{BB962C8B-B14F-4D97-AF65-F5344CB8AC3E}">
        <p14:creationId xmlns:p14="http://schemas.microsoft.com/office/powerpoint/2010/main" val="3337738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err="1"/>
              <a:t>Balazs</a:t>
            </a:r>
            <a:r>
              <a:rPr lang="en-US" dirty="0"/>
              <a:t> </a:t>
            </a:r>
            <a:r>
              <a:rPr lang="en-US" dirty="0" err="1"/>
              <a:t>Busznyak</a:t>
            </a:r>
            <a:r>
              <a:rPr lang="en-US" dirty="0"/>
              <a:t> on </a:t>
            </a:r>
            <a:r>
              <a:rPr lang="en-US" dirty="0" err="1"/>
              <a:t>Unsplash</a:t>
            </a:r>
            <a:endParaRPr lang="en-US" dirty="0"/>
          </a:p>
          <a:p>
            <a:r>
              <a:rPr lang="en-US" dirty="0">
                <a:hlinkClick r:id="rId3"/>
              </a:rPr>
              <a:t>https://unsplash.com/photos/-6X9cjiNjXc</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33</a:t>
            </a:fld>
            <a:endParaRPr lang="en-US"/>
          </a:p>
        </p:txBody>
      </p:sp>
    </p:spTree>
    <p:extLst>
      <p:ext uri="{BB962C8B-B14F-4D97-AF65-F5344CB8AC3E}">
        <p14:creationId xmlns:p14="http://schemas.microsoft.com/office/powerpoint/2010/main" val="2416840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Falkenpost</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https://pixabay.com/photos/george-peabody-b%C3%BCcherei-1629308/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34</a:t>
            </a:fld>
            <a:endParaRPr lang="en-US"/>
          </a:p>
        </p:txBody>
      </p:sp>
    </p:spTree>
    <p:extLst>
      <p:ext uri="{BB962C8B-B14F-4D97-AF65-F5344CB8AC3E}">
        <p14:creationId xmlns:p14="http://schemas.microsoft.com/office/powerpoint/2010/main" val="2773246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Element5 Digital on </a:t>
            </a:r>
            <a:r>
              <a:rPr lang="en-US" sz="1200" b="0" i="0" kern="1200" dirty="0" err="1">
                <a:solidFill>
                  <a:schemeClr val="tx1"/>
                </a:solidFill>
                <a:effectLst/>
                <a:latin typeface="+mn-lt"/>
                <a:ea typeface="+mn-ea"/>
                <a:cs typeface="+mn-cs"/>
              </a:rPr>
              <a:t>Unsplash</a:t>
            </a:r>
            <a:endParaRPr lang="en-US" sz="1200" b="0" i="0" kern="1200" dirty="0">
              <a:solidFill>
                <a:schemeClr val="tx1"/>
              </a:solidFill>
              <a:effectLst/>
              <a:latin typeface="+mn-lt"/>
              <a:ea typeface="+mn-ea"/>
              <a:cs typeface="+mn-cs"/>
            </a:endParaRPr>
          </a:p>
          <a:p>
            <a:r>
              <a:rPr lang="en-US" dirty="0">
                <a:hlinkClick r:id="rId3"/>
              </a:rPr>
              <a:t>https://unsplash.com/photos/T9CXBZLUvic</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39</a:t>
            </a:fld>
            <a:endParaRPr lang="en-US"/>
          </a:p>
        </p:txBody>
      </p:sp>
    </p:spTree>
    <p:extLst>
      <p:ext uri="{BB962C8B-B14F-4D97-AF65-F5344CB8AC3E}">
        <p14:creationId xmlns:p14="http://schemas.microsoft.com/office/powerpoint/2010/main" val="2943325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https://pixabay.com/photos/ohio-statehouse-capitol-columbus-1937448/</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a:t>
            </a:fld>
            <a:endParaRPr lang="en-US"/>
          </a:p>
        </p:txBody>
      </p:sp>
    </p:spTree>
    <p:extLst>
      <p:ext uri="{BB962C8B-B14F-4D97-AF65-F5344CB8AC3E}">
        <p14:creationId xmlns:p14="http://schemas.microsoft.com/office/powerpoint/2010/main" val="448808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Element5 Digital on </a:t>
            </a:r>
            <a:r>
              <a:rPr lang="en-US" dirty="0" err="1"/>
              <a:t>Unsplash</a:t>
            </a:r>
            <a:endParaRPr lang="en-US" dirty="0"/>
          </a:p>
          <a:p>
            <a:r>
              <a:rPr lang="en-US" dirty="0">
                <a:hlinkClick r:id="rId3"/>
              </a:rPr>
              <a:t>https://unsplash.com/photos/ls8Kc0P9hAA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40</a:t>
            </a:fld>
            <a:endParaRPr lang="en-US"/>
          </a:p>
        </p:txBody>
      </p:sp>
    </p:spTree>
    <p:extLst>
      <p:ext uri="{BB962C8B-B14F-4D97-AF65-F5344CB8AC3E}">
        <p14:creationId xmlns:p14="http://schemas.microsoft.com/office/powerpoint/2010/main" val="1014731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Element5 Digital on </a:t>
            </a:r>
            <a:r>
              <a:rPr lang="en-US" dirty="0" err="1"/>
              <a:t>Unsplash</a:t>
            </a:r>
            <a:endParaRPr lang="en-US" dirty="0"/>
          </a:p>
          <a:p>
            <a:r>
              <a:rPr lang="en-US" dirty="0">
                <a:hlinkClick r:id="rId3"/>
              </a:rPr>
              <a:t>https://unsplash.com/photos/ls8Kc0P9hAA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41</a:t>
            </a:fld>
            <a:endParaRPr lang="en-US"/>
          </a:p>
        </p:txBody>
      </p:sp>
    </p:spTree>
    <p:extLst>
      <p:ext uri="{BB962C8B-B14F-4D97-AF65-F5344CB8AC3E}">
        <p14:creationId xmlns:p14="http://schemas.microsoft.com/office/powerpoint/2010/main" val="4215895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Currier and Ives - This image is available from the United States Library of Congress's Prints and Photographs </a:t>
            </a:r>
            <a:r>
              <a:rPr lang="en-US" dirty="0" err="1"/>
              <a:t>divisionunder</a:t>
            </a:r>
            <a:r>
              <a:rPr lang="en-US" dirty="0"/>
              <a:t> the digital ID ppmsca.17562. </a:t>
            </a:r>
            <a:r>
              <a:rPr lang="en-US" dirty="0">
                <a:hlinkClick r:id="rId3"/>
              </a:rPr>
              <a:t>https://commons.wikimedia.org/w/index.php?search=Republican+Party+%28United+States%29&amp;title=Special:Search&amp;go=Go&amp;ns0=1&amp;ns6=1&amp;ns12=1&amp;ns14=1&amp;ns100=1&amp;ns106=1&amp;searchToken=dhaxq82dxyvcrf7n8frkonjy9#%2Fmedia%2FFile%3ARepublican_presidential_ticket_1864b.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42</a:t>
            </a:fld>
            <a:endParaRPr lang="en-US"/>
          </a:p>
        </p:txBody>
      </p:sp>
    </p:spTree>
    <p:extLst>
      <p:ext uri="{BB962C8B-B14F-4D97-AF65-F5344CB8AC3E}">
        <p14:creationId xmlns:p14="http://schemas.microsoft.com/office/powerpoint/2010/main" val="585530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Matthew T Rader - Tea Party Protest in Dallas, Texas - April, 2009 Own work, CC BY-SA 4.0, https://commons.wikimedia.org/w/index.php?curid=88622531</a:t>
            </a:r>
          </a:p>
          <a:p>
            <a:r>
              <a:rPr lang="en-US" dirty="0">
                <a:hlinkClick r:id="rId3"/>
              </a:rPr>
              <a:t>https://commons.wikimedia.org/w/index.php?search=tea+party&amp;title=Special:Search&amp;go=Go&amp;ns0=1&amp;ns6=1&amp;ns12=1&amp;ns14=1&amp;ns100=1&amp;ns106=1&amp;searchToken=83zds3il9j3rnspbc5nle0wu9#%2Fmedia%2FFile%3ATea_Party_Protest_in_Dallas%2C_Texas_-_April%2C_2009.jpg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43</a:t>
            </a:fld>
            <a:endParaRPr lang="en-US"/>
          </a:p>
        </p:txBody>
      </p:sp>
    </p:spTree>
    <p:extLst>
      <p:ext uri="{BB962C8B-B14F-4D97-AF65-F5344CB8AC3E}">
        <p14:creationId xmlns:p14="http://schemas.microsoft.com/office/powerpoint/2010/main" val="2932435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Markus </a:t>
            </a:r>
            <a:r>
              <a:rPr lang="en-US" dirty="0" err="1"/>
              <a:t>Spiske</a:t>
            </a:r>
            <a:r>
              <a:rPr lang="en-US" dirty="0"/>
              <a:t> on </a:t>
            </a:r>
            <a:r>
              <a:rPr lang="en-US" dirty="0" err="1"/>
              <a:t>Unsplash</a:t>
            </a:r>
            <a:endParaRPr lang="en-US" dirty="0"/>
          </a:p>
          <a:p>
            <a:r>
              <a:rPr lang="en-US" dirty="0">
                <a:hlinkClick r:id="rId3"/>
              </a:rPr>
              <a:t>https://unsplash.com/photos/xH8_bSnpH5Q</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44</a:t>
            </a:fld>
            <a:endParaRPr lang="en-US"/>
          </a:p>
        </p:txBody>
      </p:sp>
    </p:spTree>
    <p:extLst>
      <p:ext uri="{BB962C8B-B14F-4D97-AF65-F5344CB8AC3E}">
        <p14:creationId xmlns:p14="http://schemas.microsoft.com/office/powerpoint/2010/main" val="1993554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Markus </a:t>
            </a:r>
            <a:r>
              <a:rPr lang="en-US" dirty="0" err="1"/>
              <a:t>Spiske</a:t>
            </a:r>
            <a:r>
              <a:rPr lang="en-US" dirty="0"/>
              <a:t> on </a:t>
            </a:r>
            <a:r>
              <a:rPr lang="en-US" dirty="0" err="1"/>
              <a:t>Unsplash</a:t>
            </a:r>
            <a:endParaRPr lang="en-US" dirty="0"/>
          </a:p>
          <a:p>
            <a:r>
              <a:rPr lang="en-US" dirty="0">
                <a:hlinkClick r:id="rId3"/>
              </a:rPr>
              <a:t>https://unsplash.com/photos/xH8_bSnpH5Q</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45</a:t>
            </a:fld>
            <a:endParaRPr lang="en-US"/>
          </a:p>
        </p:txBody>
      </p:sp>
    </p:spTree>
    <p:extLst>
      <p:ext uri="{BB962C8B-B14F-4D97-AF65-F5344CB8AC3E}">
        <p14:creationId xmlns:p14="http://schemas.microsoft.com/office/powerpoint/2010/main" val="206776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Harper &amp; Brothers; illustration by Thomas Nast - Source, Public Domain, https://commons.wikimedia.org/w/index.php?curid=48782690</a:t>
            </a:r>
          </a:p>
          <a:p>
            <a:r>
              <a:rPr lang="en-US" dirty="0">
                <a:hlinkClick r:id="rId3"/>
              </a:rPr>
              <a:t>https://commons.wikimedia.org/w/index.php?sort=relevance&amp;search=boss+tweed&amp;title=Special:Search&amp;profile=advanced&amp;fulltext=1&amp;advancedSearch-current=%7B%7D&amp;ns0=1&amp;ns6=1&amp;ns12=1&amp;ns14=1&amp;ns100=1&amp;ns106=1&amp;searchToken=9jwnf1je2le6xb94x871vlps4#%2Fmedia%2FFile%3ANast-Boss-Tweed-1871.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46</a:t>
            </a:fld>
            <a:endParaRPr lang="en-US"/>
          </a:p>
        </p:txBody>
      </p:sp>
    </p:spTree>
    <p:extLst>
      <p:ext uri="{BB962C8B-B14F-4D97-AF65-F5344CB8AC3E}">
        <p14:creationId xmlns:p14="http://schemas.microsoft.com/office/powerpoint/2010/main" val="347469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47</a:t>
            </a:fld>
            <a:endParaRPr lang="en-US"/>
          </a:p>
        </p:txBody>
      </p:sp>
    </p:spTree>
    <p:extLst>
      <p:ext uri="{BB962C8B-B14F-4D97-AF65-F5344CB8AC3E}">
        <p14:creationId xmlns:p14="http://schemas.microsoft.com/office/powerpoint/2010/main" val="2920133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American Press Association (Photographer) - This image is available from the New York Public Library's Digital Library under the digital ID b19806373: digitalgallery.nypl.org → digitalcollections.nypl.org, Public Domain, https://commons.wikimedia.org/w/index.php?curid=82917715</a:t>
            </a:r>
          </a:p>
          <a:p>
            <a:r>
              <a:rPr lang="en-US" dirty="0">
                <a:hlinkClick r:id="rId3"/>
              </a:rPr>
              <a:t>https://commons.wikimedia.org/w/index.php?sort=relevance&amp;search=womens+suffrage+march&amp;title=Special:Search&amp;profile=advanced&amp;fulltext=1&amp;advancedSearch-current=%7B%7D&amp;ns0=1&amp;ns6=1&amp;ns12=1&amp;ns14=1&amp;ns100=1&amp;ns106=1&amp;searchToken=9l38ljamm17o3wex5o0csx9ih#%2Fmedia%2FFile%3AWoman_Suffrage_Procession_1913.pn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48</a:t>
            </a:fld>
            <a:endParaRPr lang="en-US"/>
          </a:p>
        </p:txBody>
      </p:sp>
    </p:spTree>
    <p:extLst>
      <p:ext uri="{BB962C8B-B14F-4D97-AF65-F5344CB8AC3E}">
        <p14:creationId xmlns:p14="http://schemas.microsoft.com/office/powerpoint/2010/main" val="328784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Matt Botsford on </a:t>
            </a:r>
            <a:r>
              <a:rPr lang="en-US" dirty="0" err="1"/>
              <a:t>Unsplash</a:t>
            </a:r>
            <a:endParaRPr lang="en-US" dirty="0"/>
          </a:p>
          <a:p>
            <a:r>
              <a:rPr lang="en-US" dirty="0">
                <a:hlinkClick r:id="rId3"/>
              </a:rPr>
              <a:t>https://unsplash.com/photos/Jf4lKpDgklI</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49</a:t>
            </a:fld>
            <a:endParaRPr lang="en-US"/>
          </a:p>
        </p:txBody>
      </p:sp>
    </p:spTree>
    <p:extLst>
      <p:ext uri="{BB962C8B-B14F-4D97-AF65-F5344CB8AC3E}">
        <p14:creationId xmlns:p14="http://schemas.microsoft.com/office/powerpoint/2010/main" val="431165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Abe </a:t>
            </a:r>
            <a:r>
              <a:rPr lang="en-US" dirty="0" err="1"/>
              <a:t>Baali</a:t>
            </a:r>
            <a:r>
              <a:rPr lang="en-US" dirty="0"/>
              <a:t> on </a:t>
            </a:r>
            <a:r>
              <a:rPr lang="en-US" dirty="0" err="1"/>
              <a:t>Unsplash</a:t>
            </a:r>
            <a:endParaRPr lang="en-US" dirty="0"/>
          </a:p>
          <a:p>
            <a:r>
              <a:rPr lang="en-US" dirty="0">
                <a:hlinkClick r:id="rId3"/>
              </a:rPr>
              <a:t>https://unsplash.com/photos/Akc-Y0DCTKQ</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a:t>
            </a:fld>
            <a:endParaRPr lang="en-US"/>
          </a:p>
        </p:txBody>
      </p:sp>
    </p:spTree>
    <p:extLst>
      <p:ext uri="{BB962C8B-B14F-4D97-AF65-F5344CB8AC3E}">
        <p14:creationId xmlns:p14="http://schemas.microsoft.com/office/powerpoint/2010/main" val="3006888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Matt Botsford on </a:t>
            </a:r>
            <a:r>
              <a:rPr lang="en-US" dirty="0" err="1"/>
              <a:t>Unsplash</a:t>
            </a:r>
            <a:endParaRPr lang="en-US" dirty="0"/>
          </a:p>
          <a:p>
            <a:r>
              <a:rPr lang="en-US" dirty="0">
                <a:hlinkClick r:id="rId3"/>
              </a:rPr>
              <a:t>https://unsplash.com/photos/Jf4lKpDgklI</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50</a:t>
            </a:fld>
            <a:endParaRPr lang="en-US"/>
          </a:p>
        </p:txBody>
      </p:sp>
    </p:spTree>
    <p:extLst>
      <p:ext uri="{BB962C8B-B14F-4D97-AF65-F5344CB8AC3E}">
        <p14:creationId xmlns:p14="http://schemas.microsoft.com/office/powerpoint/2010/main" val="1918158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Kelsey Knight on </a:t>
            </a:r>
            <a:r>
              <a:rPr lang="en-US" dirty="0" err="1"/>
              <a:t>Unsplash</a:t>
            </a:r>
            <a:endParaRPr lang="en-US" dirty="0"/>
          </a:p>
          <a:p>
            <a:r>
              <a:rPr lang="en-US" dirty="0">
                <a:hlinkClick r:id="rId3"/>
              </a:rPr>
              <a:t>https://unsplash.com/photos/SFRw5GChoLA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51</a:t>
            </a:fld>
            <a:endParaRPr lang="en-US"/>
          </a:p>
        </p:txBody>
      </p:sp>
    </p:spTree>
    <p:extLst>
      <p:ext uri="{BB962C8B-B14F-4D97-AF65-F5344CB8AC3E}">
        <p14:creationId xmlns:p14="http://schemas.microsoft.com/office/powerpoint/2010/main" val="1464077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Kelsey Knight on </a:t>
            </a:r>
            <a:r>
              <a:rPr lang="en-US" dirty="0" err="1"/>
              <a:t>Unsplash</a:t>
            </a:r>
            <a:endParaRPr lang="en-US" dirty="0"/>
          </a:p>
          <a:p>
            <a:r>
              <a:rPr lang="en-US" dirty="0">
                <a:hlinkClick r:id="rId3"/>
              </a:rPr>
              <a:t>https://unsplash.com/photos/SFRw5GChoLA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52</a:t>
            </a:fld>
            <a:endParaRPr lang="en-US"/>
          </a:p>
        </p:txBody>
      </p:sp>
    </p:spTree>
    <p:extLst>
      <p:ext uri="{BB962C8B-B14F-4D97-AF65-F5344CB8AC3E}">
        <p14:creationId xmlns:p14="http://schemas.microsoft.com/office/powerpoint/2010/main" val="14768097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Kelsey Knight on </a:t>
            </a:r>
            <a:r>
              <a:rPr lang="en-US" dirty="0" err="1"/>
              <a:t>Unsplash</a:t>
            </a:r>
            <a:endParaRPr lang="en-US" dirty="0"/>
          </a:p>
          <a:p>
            <a:r>
              <a:rPr lang="en-US" dirty="0">
                <a:hlinkClick r:id="rId3"/>
              </a:rPr>
              <a:t>https://unsplash.com/photos/SFRw5GChoLA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53</a:t>
            </a:fld>
            <a:endParaRPr lang="en-US"/>
          </a:p>
        </p:txBody>
      </p:sp>
    </p:spTree>
    <p:extLst>
      <p:ext uri="{BB962C8B-B14F-4D97-AF65-F5344CB8AC3E}">
        <p14:creationId xmlns:p14="http://schemas.microsoft.com/office/powerpoint/2010/main" val="3433639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Jennifer Burk on </a:t>
            </a:r>
            <a:r>
              <a:rPr lang="en-US" dirty="0" err="1"/>
              <a:t>Unsplash</a:t>
            </a:r>
            <a:endParaRPr lang="en-US" dirty="0"/>
          </a:p>
          <a:p>
            <a:r>
              <a:rPr lang="en-US" dirty="0">
                <a:hlinkClick r:id="rId3"/>
              </a:rPr>
              <a:t>https://unsplash.com/photos/-9fzXwDVrbQ</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54</a:t>
            </a:fld>
            <a:endParaRPr lang="en-US"/>
          </a:p>
        </p:txBody>
      </p:sp>
    </p:spTree>
    <p:extLst>
      <p:ext uri="{BB962C8B-B14F-4D97-AF65-F5344CB8AC3E}">
        <p14:creationId xmlns:p14="http://schemas.microsoft.com/office/powerpoint/2010/main" val="42652053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Saul Flores on </a:t>
            </a:r>
            <a:r>
              <a:rPr lang="en-US" dirty="0" err="1"/>
              <a:t>Unsplash</a:t>
            </a:r>
            <a:endParaRPr lang="en-US" dirty="0"/>
          </a:p>
          <a:p>
            <a:r>
              <a:rPr lang="en-US" dirty="0">
                <a:hlinkClick r:id="rId3"/>
              </a:rPr>
              <a:t>https://unsplash.com/photos/DN7LtwFXbAs</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55</a:t>
            </a:fld>
            <a:endParaRPr lang="en-US"/>
          </a:p>
        </p:txBody>
      </p:sp>
    </p:spTree>
    <p:extLst>
      <p:ext uri="{BB962C8B-B14F-4D97-AF65-F5344CB8AC3E}">
        <p14:creationId xmlns:p14="http://schemas.microsoft.com/office/powerpoint/2010/main" val="1422968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History in HD on </a:t>
            </a:r>
            <a:r>
              <a:rPr lang="en-US" dirty="0" err="1"/>
              <a:t>Unsplash</a:t>
            </a:r>
            <a:endParaRPr lang="en-US" dirty="0"/>
          </a:p>
          <a:p>
            <a:r>
              <a:rPr lang="en-US" dirty="0">
                <a:hlinkClick r:id="rId3"/>
              </a:rPr>
              <a:t>https://unsplash.com/photos/DhwKbmdlJa0</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56</a:t>
            </a:fld>
            <a:endParaRPr lang="en-US"/>
          </a:p>
        </p:txBody>
      </p:sp>
    </p:spTree>
    <p:extLst>
      <p:ext uri="{BB962C8B-B14F-4D97-AF65-F5344CB8AC3E}">
        <p14:creationId xmlns:p14="http://schemas.microsoft.com/office/powerpoint/2010/main" val="36870502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Stephen Walker on </a:t>
            </a:r>
            <a:r>
              <a:rPr lang="en-US" dirty="0" err="1"/>
              <a:t>Unsplash</a:t>
            </a:r>
            <a:endParaRPr lang="en-US" dirty="0"/>
          </a:p>
          <a:p>
            <a:r>
              <a:rPr lang="en-US" dirty="0">
                <a:hlinkClick r:id="rId3"/>
              </a:rPr>
              <a:t>https://unsplash.com/photos/BcyITySIw4A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57</a:t>
            </a:fld>
            <a:endParaRPr lang="en-US"/>
          </a:p>
        </p:txBody>
      </p:sp>
    </p:spTree>
    <p:extLst>
      <p:ext uri="{BB962C8B-B14F-4D97-AF65-F5344CB8AC3E}">
        <p14:creationId xmlns:p14="http://schemas.microsoft.com/office/powerpoint/2010/main" val="34068052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Stephen Walker on </a:t>
            </a:r>
            <a:r>
              <a:rPr lang="en-US" dirty="0" err="1"/>
              <a:t>Unsplash</a:t>
            </a:r>
            <a:endParaRPr lang="en-US" dirty="0"/>
          </a:p>
          <a:p>
            <a:r>
              <a:rPr lang="en-US" dirty="0">
                <a:hlinkClick r:id="rId3"/>
              </a:rPr>
              <a:t>https://unsplash.com/photos/BcyITySIw4A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58</a:t>
            </a:fld>
            <a:endParaRPr lang="en-US"/>
          </a:p>
        </p:txBody>
      </p:sp>
    </p:spTree>
    <p:extLst>
      <p:ext uri="{BB962C8B-B14F-4D97-AF65-F5344CB8AC3E}">
        <p14:creationId xmlns:p14="http://schemas.microsoft.com/office/powerpoint/2010/main" val="3981509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Peter Nelson</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https://pixabay.com/photos/rhode-island-state-house-providence-2832284/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64</a:t>
            </a:fld>
            <a:endParaRPr lang="en-US"/>
          </a:p>
        </p:txBody>
      </p:sp>
    </p:spTree>
    <p:extLst>
      <p:ext uri="{BB962C8B-B14F-4D97-AF65-F5344CB8AC3E}">
        <p14:creationId xmlns:p14="http://schemas.microsoft.com/office/powerpoint/2010/main" val="3305474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Pieter van de Sande on </a:t>
            </a:r>
            <a:r>
              <a:rPr lang="en-US" dirty="0" err="1"/>
              <a:t>Unsplash</a:t>
            </a:r>
            <a:endParaRPr lang="en-US" dirty="0"/>
          </a:p>
          <a:p>
            <a:r>
              <a:rPr lang="en-US" dirty="0">
                <a:hlinkClick r:id="rId3"/>
              </a:rPr>
              <a:t>https://unsplash.com/photos/0218pyFjv3U</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a:t>
            </a:fld>
            <a:endParaRPr lang="en-US"/>
          </a:p>
        </p:txBody>
      </p:sp>
    </p:spTree>
    <p:extLst>
      <p:ext uri="{BB962C8B-B14F-4D97-AF65-F5344CB8AC3E}">
        <p14:creationId xmlns:p14="http://schemas.microsoft.com/office/powerpoint/2010/main" val="2177402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Peter Nelson</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https://pixabay.com/photos/rhode-island-state-house-providence-2832284/</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65</a:t>
            </a:fld>
            <a:endParaRPr lang="en-US"/>
          </a:p>
        </p:txBody>
      </p:sp>
    </p:spTree>
    <p:extLst>
      <p:ext uri="{BB962C8B-B14F-4D97-AF65-F5344CB8AC3E}">
        <p14:creationId xmlns:p14="http://schemas.microsoft.com/office/powerpoint/2010/main" val="879879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Peter Nelson</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https://pixabay.com/photos/rhode-island-state-house-providence-2832284/</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66</a:t>
            </a:fld>
            <a:endParaRPr lang="en-US"/>
          </a:p>
        </p:txBody>
      </p:sp>
    </p:spTree>
    <p:extLst>
      <p:ext uri="{BB962C8B-B14F-4D97-AF65-F5344CB8AC3E}">
        <p14:creationId xmlns:p14="http://schemas.microsoft.com/office/powerpoint/2010/main" val="17070215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Thomas </a:t>
            </a:r>
            <a:r>
              <a:rPr lang="en-US" sz="1200" b="0" i="0" u="sng" kern="1200" dirty="0" err="1">
                <a:solidFill>
                  <a:schemeClr val="tx1"/>
                </a:solidFill>
                <a:effectLst/>
                <a:latin typeface="+mn-lt"/>
                <a:ea typeface="+mn-ea"/>
                <a:cs typeface="+mn-cs"/>
                <a:hlinkClick r:id="rId3"/>
              </a:rPr>
              <a:t>Geider</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https://pixabay.com/photos/city-new-york-city-nyc-ny-cities-1813929/</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67</a:t>
            </a:fld>
            <a:endParaRPr lang="en-US"/>
          </a:p>
        </p:txBody>
      </p:sp>
    </p:spTree>
    <p:extLst>
      <p:ext uri="{BB962C8B-B14F-4D97-AF65-F5344CB8AC3E}">
        <p14:creationId xmlns:p14="http://schemas.microsoft.com/office/powerpoint/2010/main" val="16731285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Emily-Jo Sutcliffe on </a:t>
            </a:r>
            <a:r>
              <a:rPr lang="en-US" dirty="0" err="1"/>
              <a:t>Unsplash</a:t>
            </a:r>
            <a:endParaRPr lang="en-US" dirty="0"/>
          </a:p>
          <a:p>
            <a:r>
              <a:rPr lang="en-US" dirty="0">
                <a:hlinkClick r:id="rId3"/>
              </a:rPr>
              <a:t>https://unsplash.com/photos/dAvT0Zak7ag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68</a:t>
            </a:fld>
            <a:endParaRPr lang="en-US"/>
          </a:p>
        </p:txBody>
      </p:sp>
    </p:spTree>
    <p:extLst>
      <p:ext uri="{BB962C8B-B14F-4D97-AF65-F5344CB8AC3E}">
        <p14:creationId xmlns:p14="http://schemas.microsoft.com/office/powerpoint/2010/main" val="22193338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Emily-Jo Sutcliffe on </a:t>
            </a:r>
            <a:r>
              <a:rPr lang="en-US" dirty="0" err="1"/>
              <a:t>Unsplash</a:t>
            </a:r>
            <a:endParaRPr lang="en-US" dirty="0"/>
          </a:p>
          <a:p>
            <a:r>
              <a:rPr lang="en-US" dirty="0">
                <a:hlinkClick r:id="rId3"/>
              </a:rPr>
              <a:t>https://unsplash.com/photos/dAvT0Zak7ag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69</a:t>
            </a:fld>
            <a:endParaRPr lang="en-US"/>
          </a:p>
        </p:txBody>
      </p:sp>
    </p:spTree>
    <p:extLst>
      <p:ext uri="{BB962C8B-B14F-4D97-AF65-F5344CB8AC3E}">
        <p14:creationId xmlns:p14="http://schemas.microsoft.com/office/powerpoint/2010/main" val="14164202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fancycrave1</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https://pixabay.com/photos/american-flag-usa-symbol-national-820418/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70</a:t>
            </a:fld>
            <a:endParaRPr lang="en-US"/>
          </a:p>
        </p:txBody>
      </p:sp>
    </p:spTree>
    <p:extLst>
      <p:ext uri="{BB962C8B-B14F-4D97-AF65-F5344CB8AC3E}">
        <p14:creationId xmlns:p14="http://schemas.microsoft.com/office/powerpoint/2010/main" val="3018294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Kyle Glenn on </a:t>
            </a:r>
            <a:r>
              <a:rPr lang="en-US" dirty="0" err="1"/>
              <a:t>Unsplash</a:t>
            </a:r>
            <a:endParaRPr lang="en-US" dirty="0"/>
          </a:p>
          <a:p>
            <a:r>
              <a:rPr lang="en-US" dirty="0">
                <a:hlinkClick r:id="rId3"/>
              </a:rPr>
              <a:t>https://unsplash.com/photos/TELAb4duebI</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a:t>
            </a:fld>
            <a:endParaRPr lang="en-US"/>
          </a:p>
        </p:txBody>
      </p:sp>
    </p:spTree>
    <p:extLst>
      <p:ext uri="{BB962C8B-B14F-4D97-AF65-F5344CB8AC3E}">
        <p14:creationId xmlns:p14="http://schemas.microsoft.com/office/powerpoint/2010/main" val="624949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1778011</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https://pixabay.com/photos/grand-staircase-iowa-state-capitol-4058773/</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a:t>
            </a:fld>
            <a:endParaRPr lang="en-US"/>
          </a:p>
        </p:txBody>
      </p:sp>
    </p:spTree>
    <p:extLst>
      <p:ext uri="{BB962C8B-B14F-4D97-AF65-F5344CB8AC3E}">
        <p14:creationId xmlns:p14="http://schemas.microsoft.com/office/powerpoint/2010/main" val="3864190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1778011</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https://pixabay.com/photos/colorado-state-capitol-building-4058772/</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8</a:t>
            </a:fld>
            <a:endParaRPr lang="en-US"/>
          </a:p>
        </p:txBody>
      </p:sp>
    </p:spTree>
    <p:extLst>
      <p:ext uri="{BB962C8B-B14F-4D97-AF65-F5344CB8AC3E}">
        <p14:creationId xmlns:p14="http://schemas.microsoft.com/office/powerpoint/2010/main" val="1595689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https://pixabay.com/photos/courtroom-benches-seats-law-898931/</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9</a:t>
            </a:fld>
            <a:endParaRPr lang="en-US"/>
          </a:p>
        </p:txBody>
      </p:sp>
    </p:spTree>
    <p:extLst>
      <p:ext uri="{BB962C8B-B14F-4D97-AF65-F5344CB8AC3E}">
        <p14:creationId xmlns:p14="http://schemas.microsoft.com/office/powerpoint/2010/main" val="1357313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0982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5269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67191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34842566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00804353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0869231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73739939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75101487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91002239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96292628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18162971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975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92879427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07148379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78940872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44046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9570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64916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80435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17579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10968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2173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26309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10/19/2023</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15496590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p:transition>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microsoft.com/office/2007/relationships/hdphoto" Target="../media/hdphoto5.wdp"/></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5"/>
            <a:ext cx="5960117" cy="2935969"/>
          </a:xfrm>
        </p:spPr>
        <p:txBody>
          <a:bodyPr anchor="ctr"/>
          <a:lstStyle/>
          <a:p>
            <a:r>
              <a:rPr lang="en-US" dirty="0"/>
              <a:t>Chapter 7: </a:t>
            </a:r>
            <a:br>
              <a:rPr lang="en-US" dirty="0"/>
            </a:br>
            <a:r>
              <a:rPr lang="en-US" dirty="0"/>
              <a:t>State and Local Government</a:t>
            </a:r>
          </a:p>
        </p:txBody>
      </p:sp>
    </p:spTree>
    <p:extLst>
      <p:ext uri="{BB962C8B-B14F-4D97-AF65-F5344CB8AC3E}">
        <p14:creationId xmlns:p14="http://schemas.microsoft.com/office/powerpoint/2010/main" val="14117522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arking&#10;&#10;Description automatically generated">
            <a:extLst>
              <a:ext uri="{FF2B5EF4-FFF2-40B4-BE49-F238E27FC236}">
                <a16:creationId xmlns:a16="http://schemas.microsoft.com/office/drawing/2014/main" id="{29EBEB96-6183-4188-B465-A7595ACA38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637" y="187112"/>
            <a:ext cx="3306726" cy="6483776"/>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1888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DDA2-1F88-4754-9FBD-8E47F2F04FF8}"/>
              </a:ext>
            </a:extLst>
          </p:cNvPr>
          <p:cNvSpPr>
            <a:spLocks noGrp="1"/>
          </p:cNvSpPr>
          <p:nvPr>
            <p:ph type="title"/>
          </p:nvPr>
        </p:nvSpPr>
        <p:spPr>
          <a:xfrm>
            <a:off x="4965430" y="629268"/>
            <a:ext cx="6586491" cy="1286160"/>
          </a:xfrm>
        </p:spPr>
        <p:txBody>
          <a:bodyPr anchor="b">
            <a:normAutofit/>
          </a:bodyPr>
          <a:lstStyle/>
          <a:p>
            <a:r>
              <a:rPr lang="en-US" dirty="0"/>
              <a:t>C. State Judiciary</a:t>
            </a:r>
          </a:p>
        </p:txBody>
      </p:sp>
      <p:sp>
        <p:nvSpPr>
          <p:cNvPr id="3" name="Content Placeholder 2">
            <a:extLst>
              <a:ext uri="{FF2B5EF4-FFF2-40B4-BE49-F238E27FC236}">
                <a16:creationId xmlns:a16="http://schemas.microsoft.com/office/drawing/2014/main" id="{ECA9B7CB-1436-419B-AE6A-0D4A46707DFA}"/>
              </a:ext>
            </a:extLst>
          </p:cNvPr>
          <p:cNvSpPr>
            <a:spLocks noGrp="1"/>
          </p:cNvSpPr>
          <p:nvPr>
            <p:ph idx="1"/>
          </p:nvPr>
        </p:nvSpPr>
        <p:spPr>
          <a:xfrm>
            <a:off x="4965431" y="2438400"/>
            <a:ext cx="6586489" cy="3785419"/>
          </a:xfrm>
        </p:spPr>
        <p:txBody>
          <a:bodyPr>
            <a:normAutofit/>
          </a:bodyPr>
          <a:lstStyle/>
          <a:p>
            <a:r>
              <a:rPr lang="en-US" dirty="0"/>
              <a:t>Most state judges are chosen in one of three ways:</a:t>
            </a:r>
          </a:p>
          <a:p>
            <a:pPr marL="747713" lvl="1" indent="-290513"/>
            <a:r>
              <a:rPr lang="en-US" dirty="0"/>
              <a:t>Popular election</a:t>
            </a:r>
          </a:p>
          <a:p>
            <a:pPr marL="747713" lvl="1" indent="-290513"/>
            <a:r>
              <a:rPr lang="en-US" dirty="0"/>
              <a:t>Appointment by the governor</a:t>
            </a:r>
          </a:p>
          <a:p>
            <a:pPr marL="747713" lvl="1" indent="-290513"/>
            <a:r>
              <a:rPr lang="en-US" dirty="0"/>
              <a:t>Appointment by the legislature</a:t>
            </a:r>
          </a:p>
          <a:p>
            <a:r>
              <a:rPr lang="en-US" dirty="0"/>
              <a:t>State courts generally hear cases that involve anything outside the exclusive jurisdiction of federal courts.</a:t>
            </a:r>
          </a:p>
        </p:txBody>
      </p:sp>
      <p:pic>
        <p:nvPicPr>
          <p:cNvPr id="6" name="Picture 5" descr="A kitchen with wooden cabinets in a room&#10;&#10;Description automatically generated">
            <a:extLst>
              <a:ext uri="{FF2B5EF4-FFF2-40B4-BE49-F238E27FC236}">
                <a16:creationId xmlns:a16="http://schemas.microsoft.com/office/drawing/2014/main" id="{0C4A0004-284A-499C-AF21-E7956A60C7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28" r="294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B862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3E51D0-9C01-424C-900B-9CABA8078299}"/>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74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E580-FEDA-406B-94C1-095D39596F3D}"/>
              </a:ext>
            </a:extLst>
          </p:cNvPr>
          <p:cNvSpPr>
            <a:spLocks noGrp="1"/>
          </p:cNvSpPr>
          <p:nvPr>
            <p:ph type="title"/>
          </p:nvPr>
        </p:nvSpPr>
        <p:spPr>
          <a:xfrm>
            <a:off x="4965430" y="629268"/>
            <a:ext cx="6586491" cy="1286160"/>
          </a:xfrm>
        </p:spPr>
        <p:txBody>
          <a:bodyPr anchor="b">
            <a:normAutofit/>
          </a:bodyPr>
          <a:lstStyle/>
          <a:p>
            <a:r>
              <a:rPr lang="en-US" dirty="0"/>
              <a:t>D. State Financing</a:t>
            </a:r>
          </a:p>
        </p:txBody>
      </p:sp>
      <p:sp>
        <p:nvSpPr>
          <p:cNvPr id="3" name="Content Placeholder 2">
            <a:extLst>
              <a:ext uri="{FF2B5EF4-FFF2-40B4-BE49-F238E27FC236}">
                <a16:creationId xmlns:a16="http://schemas.microsoft.com/office/drawing/2014/main" id="{12B9A4A4-F641-4418-9DF6-42A1F4C6C167}"/>
              </a:ext>
            </a:extLst>
          </p:cNvPr>
          <p:cNvSpPr>
            <a:spLocks noGrp="1"/>
          </p:cNvSpPr>
          <p:nvPr>
            <p:ph idx="1"/>
          </p:nvPr>
        </p:nvSpPr>
        <p:spPr>
          <a:xfrm>
            <a:off x="4965431" y="2438400"/>
            <a:ext cx="6586489" cy="3785419"/>
          </a:xfrm>
        </p:spPr>
        <p:txBody>
          <a:bodyPr>
            <a:normAutofit/>
          </a:bodyPr>
          <a:lstStyle/>
          <a:p>
            <a:r>
              <a:rPr lang="en-US" dirty="0"/>
              <a:t>State governments are financed through a variety of revenue sources:</a:t>
            </a:r>
          </a:p>
          <a:p>
            <a:pPr marL="747713" lvl="1" indent="-290513"/>
            <a:r>
              <a:rPr lang="en-US" dirty="0"/>
              <a:t>Taxes</a:t>
            </a:r>
          </a:p>
          <a:p>
            <a:pPr marL="747713" lvl="1" indent="-290513"/>
            <a:r>
              <a:rPr lang="en-US" dirty="0"/>
              <a:t>Federal grants</a:t>
            </a:r>
          </a:p>
          <a:p>
            <a:pPr marL="747713" lvl="1" indent="-290513"/>
            <a:r>
              <a:rPr lang="en-US" dirty="0"/>
              <a:t>Service charges</a:t>
            </a:r>
          </a:p>
          <a:p>
            <a:r>
              <a:rPr lang="en-US" dirty="0"/>
              <a:t>Most states also receive income from </a:t>
            </a:r>
            <a:r>
              <a:rPr lang="en-US" b="1" dirty="0"/>
              <a:t>lotteries</a:t>
            </a:r>
            <a:r>
              <a:rPr lang="en-US" dirty="0"/>
              <a:t>. </a:t>
            </a:r>
          </a:p>
        </p:txBody>
      </p:sp>
      <p:pic>
        <p:nvPicPr>
          <p:cNvPr id="5" name="Picture 4" descr="A close up of text on a white background&#10;&#10;Description automatically generated">
            <a:extLst>
              <a:ext uri="{FF2B5EF4-FFF2-40B4-BE49-F238E27FC236}">
                <a16:creationId xmlns:a16="http://schemas.microsoft.com/office/drawing/2014/main" id="{9204C2C1-8154-4EDD-97F3-FAC285BB4D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EDDDD-E838-45AD-A61B-4EB3A567646D}"/>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419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04F35A58-B482-4722-9C3C-AF61EBB85B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2057" y="304707"/>
            <a:ext cx="3223063" cy="6350864"/>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031B5491-9677-49DE-8B02-AB96739921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7055" y="512758"/>
            <a:ext cx="2713039" cy="3591363"/>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5F0F69AF-AD91-4629-BAE5-BE98D89D68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3097" y="2371659"/>
            <a:ext cx="3659677" cy="3591363"/>
          </a:xfrm>
          <a:prstGeom prst="rect">
            <a:avLst/>
          </a:prstGeom>
        </p:spPr>
      </p:pic>
    </p:spTree>
    <p:extLst>
      <p:ext uri="{BB962C8B-B14F-4D97-AF65-F5344CB8AC3E}">
        <p14:creationId xmlns:p14="http://schemas.microsoft.com/office/powerpoint/2010/main" val="95293561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Summarize what the Tenth Amendment says about the power of the states.</a:t>
            </a:r>
          </a:p>
          <a:p>
            <a:pPr marL="0" indent="0" algn="ctr">
              <a:buNone/>
            </a:pPr>
            <a:r>
              <a:rPr lang="en-US" dirty="0">
                <a:solidFill>
                  <a:srgbClr val="C00000"/>
                </a:solidFill>
              </a:rPr>
              <a:t>The states constitutionally retain all powers not delegated to the national government or prohibited to the states. (p. 141)</a:t>
            </a:r>
          </a:p>
          <a:p>
            <a:pPr marL="0" indent="0">
              <a:buNone/>
            </a:pPr>
            <a:r>
              <a:rPr lang="en-US" dirty="0"/>
              <a:t>2–4. What are the three broad responsibilities of state governments?</a:t>
            </a:r>
          </a:p>
          <a:p>
            <a:pPr marL="0" indent="0" algn="ctr">
              <a:buNone/>
            </a:pPr>
            <a:r>
              <a:rPr lang="en-US" dirty="0">
                <a:solidFill>
                  <a:srgbClr val="C00000"/>
                </a:solidFill>
              </a:rPr>
              <a:t>Public safety, commercial regulation, and political subdivision oversight (p. 142)</a:t>
            </a:r>
          </a:p>
        </p:txBody>
      </p:sp>
    </p:spTree>
    <p:extLst>
      <p:ext uri="{BB962C8B-B14F-4D97-AF65-F5344CB8AC3E}">
        <p14:creationId xmlns:p14="http://schemas.microsoft.com/office/powerpoint/2010/main" val="19750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1049000" cy="5032375"/>
          </a:xfrm>
        </p:spPr>
        <p:txBody>
          <a:bodyPr>
            <a:normAutofit/>
          </a:bodyPr>
          <a:lstStyle/>
          <a:p>
            <a:pPr marL="0" indent="0">
              <a:buNone/>
            </a:pPr>
            <a:r>
              <a:rPr lang="en-US" dirty="0"/>
              <a:t>5. Which is the only state legislature that is not bicameral?</a:t>
            </a:r>
          </a:p>
          <a:p>
            <a:pPr marL="0" indent="0" algn="ctr">
              <a:buNone/>
            </a:pPr>
            <a:r>
              <a:rPr lang="en-US" dirty="0">
                <a:solidFill>
                  <a:srgbClr val="C00000"/>
                </a:solidFill>
              </a:rPr>
              <a:t>Nebraska’s legislature (p. 143)</a:t>
            </a:r>
          </a:p>
        </p:txBody>
      </p:sp>
    </p:spTree>
    <p:extLst>
      <p:ext uri="{BB962C8B-B14F-4D97-AF65-F5344CB8AC3E}">
        <p14:creationId xmlns:p14="http://schemas.microsoft.com/office/powerpoint/2010/main" val="1677192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1049000" cy="5032375"/>
          </a:xfrm>
        </p:spPr>
        <p:txBody>
          <a:bodyPr>
            <a:normAutofit/>
          </a:bodyPr>
          <a:lstStyle/>
          <a:p>
            <a:pPr marL="0" indent="0">
              <a:buNone/>
            </a:pPr>
            <a:r>
              <a:rPr lang="en-US" dirty="0"/>
              <a:t>6. Explain the Missouri Plan for selecting state judges.</a:t>
            </a:r>
          </a:p>
          <a:p>
            <a:pPr marL="0" indent="0" algn="ctr">
              <a:buNone/>
            </a:pPr>
            <a:r>
              <a:rPr lang="en-US" dirty="0">
                <a:solidFill>
                  <a:srgbClr val="C00000"/>
                </a:solidFill>
              </a:rPr>
              <a:t>The Missouri Plan of selecting judges combines the election and appointment methods. It typically calls for a nonpartisan commission to review a list of potential judges. The members then give the governor the names of those that they consider the most qualified. The governor appoints one of those individuals to fill the judicial vacancy. At the next election, the people vote whether to retain the judge. (p. 145)</a:t>
            </a:r>
          </a:p>
        </p:txBody>
      </p:sp>
    </p:spTree>
    <p:extLst>
      <p:ext uri="{BB962C8B-B14F-4D97-AF65-F5344CB8AC3E}">
        <p14:creationId xmlns:p14="http://schemas.microsoft.com/office/powerpoint/2010/main" val="2977795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7. What is the single largest source of state revenue?</a:t>
            </a:r>
          </a:p>
          <a:p>
            <a:pPr marL="0" indent="0" algn="ctr">
              <a:buNone/>
            </a:pPr>
            <a:r>
              <a:rPr lang="en-US" dirty="0">
                <a:solidFill>
                  <a:srgbClr val="C00000"/>
                </a:solidFill>
              </a:rPr>
              <a:t>taxes (p. 146)</a:t>
            </a:r>
          </a:p>
        </p:txBody>
      </p:sp>
    </p:spTree>
    <p:extLst>
      <p:ext uri="{BB962C8B-B14F-4D97-AF65-F5344CB8AC3E}">
        <p14:creationId xmlns:p14="http://schemas.microsoft.com/office/powerpoint/2010/main" val="2422955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What do you think is the best way to choose state judges? Justify your answer.</a:t>
            </a:r>
          </a:p>
          <a:p>
            <a:pPr marL="0" indent="0" algn="ctr">
              <a:buNone/>
            </a:pPr>
            <a:r>
              <a:rPr lang="en-US" dirty="0">
                <a:solidFill>
                  <a:srgbClr val="C00000"/>
                </a:solidFill>
              </a:rPr>
              <a:t>Some will argue that judges should be directly accountable to the people and thus be elected. Others say the most qualified candidates might not be the most well-known ones or the best campaigners and that appointment is better. Some will favor the Missouri Plan because it combines election and appointment.</a:t>
            </a:r>
          </a:p>
        </p:txBody>
      </p:sp>
    </p:spTree>
    <p:extLst>
      <p:ext uri="{BB962C8B-B14F-4D97-AF65-F5344CB8AC3E}">
        <p14:creationId xmlns:p14="http://schemas.microsoft.com/office/powerpoint/2010/main" val="2973797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What is the fairest way to finance state government? Support your answer.</a:t>
            </a:r>
            <a:endParaRPr lang="en-US" dirty="0">
              <a:solidFill>
                <a:srgbClr val="C00000"/>
              </a:solidFill>
            </a:endParaRPr>
          </a:p>
        </p:txBody>
      </p:sp>
    </p:spTree>
    <p:extLst>
      <p:ext uri="{BB962C8B-B14F-4D97-AF65-F5344CB8AC3E}">
        <p14:creationId xmlns:p14="http://schemas.microsoft.com/office/powerpoint/2010/main" val="200751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arge lawn in front of a building&#10;&#10;Description automatically generated">
            <a:extLst>
              <a:ext uri="{FF2B5EF4-FFF2-40B4-BE49-F238E27FC236}">
                <a16:creationId xmlns:a16="http://schemas.microsoft.com/office/drawing/2014/main" id="{8FD2C002-2941-4D39-A80E-A3D1CE7BD0EF}"/>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 State Governments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7.1</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00443"/>
      </p:ext>
    </p:extLst>
  </p:cSld>
  <p:clrMapOvr>
    <a:overrideClrMapping bg1="dk1" tx1="lt1" bg2="dk2" tx2="lt2" accent1="accent1" accent2="accent2" accent3="accent3" accent4="accent4" accent5="accent5" accent6="accent6" hlink="hlink" folHlink="folHlink"/>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water, standing&#10;&#10;Description automatically generated">
            <a:extLst>
              <a:ext uri="{FF2B5EF4-FFF2-40B4-BE49-F238E27FC236}">
                <a16:creationId xmlns:a16="http://schemas.microsoft.com/office/drawing/2014/main" id="{B1C41D3A-FB45-45A7-9066-80BCDE1A1635}"/>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 Local Governments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7.2</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881247"/>
      </p:ext>
    </p:extLst>
  </p:cSld>
  <p:clrMapOvr>
    <a:overrideClrMapping bg1="dk1" tx1="lt1" bg2="dk2" tx2="lt2" accent1="accent1" accent2="accent2" accent3="accent3" accent4="accent4" accent5="accent5" accent6="accent6" hlink="hlink" folHlink="folHlink"/>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C373-AF73-4211-8202-C2C4B7F87201}"/>
              </a:ext>
            </a:extLst>
          </p:cNvPr>
          <p:cNvSpPr>
            <a:spLocks noGrp="1"/>
          </p:cNvSpPr>
          <p:nvPr>
            <p:ph type="title"/>
          </p:nvPr>
        </p:nvSpPr>
        <p:spPr>
          <a:xfrm>
            <a:off x="4965430" y="629268"/>
            <a:ext cx="6586491" cy="1286160"/>
          </a:xfrm>
        </p:spPr>
        <p:txBody>
          <a:bodyPr anchor="b">
            <a:normAutofit/>
          </a:bodyPr>
          <a:lstStyle/>
          <a:p>
            <a:r>
              <a:rPr lang="en-US" dirty="0"/>
              <a:t>II. Local Governments</a:t>
            </a:r>
          </a:p>
        </p:txBody>
      </p:sp>
      <p:sp>
        <p:nvSpPr>
          <p:cNvPr id="3" name="Content Placeholder 2">
            <a:extLst>
              <a:ext uri="{FF2B5EF4-FFF2-40B4-BE49-F238E27FC236}">
                <a16:creationId xmlns:a16="http://schemas.microsoft.com/office/drawing/2014/main" id="{4976BECA-18D7-4180-9A54-0B958FCC2BD8}"/>
              </a:ext>
            </a:extLst>
          </p:cNvPr>
          <p:cNvSpPr>
            <a:spLocks noGrp="1"/>
          </p:cNvSpPr>
          <p:nvPr>
            <p:ph idx="1"/>
          </p:nvPr>
        </p:nvSpPr>
        <p:spPr>
          <a:xfrm>
            <a:off x="4965431" y="2438400"/>
            <a:ext cx="6586489" cy="3785419"/>
          </a:xfrm>
        </p:spPr>
        <p:txBody>
          <a:bodyPr>
            <a:normAutofit/>
          </a:bodyPr>
          <a:lstStyle/>
          <a:p>
            <a:r>
              <a:rPr lang="en-US" dirty="0"/>
              <a:t>Local government is the level of government which affects the everyday lives of citizens the most. </a:t>
            </a:r>
          </a:p>
          <a:p>
            <a:r>
              <a:rPr lang="en-US" dirty="0"/>
              <a:t>There are over 89,000 local governments in the United States.</a:t>
            </a:r>
          </a:p>
        </p:txBody>
      </p:sp>
      <p:pic>
        <p:nvPicPr>
          <p:cNvPr id="5" name="Picture 4" descr="A picture containing outdoor, water, standing&#10;&#10;Description automatically generated">
            <a:extLst>
              <a:ext uri="{FF2B5EF4-FFF2-40B4-BE49-F238E27FC236}">
                <a16:creationId xmlns:a16="http://schemas.microsoft.com/office/drawing/2014/main" id="{A7C4A34C-3A31-4BC5-9120-09C33A494E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BCF5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16FCF19-9D82-4AF0-BF7E-323FD72CAEDE}"/>
              </a:ext>
            </a:extLst>
          </p:cNvPr>
          <p:cNvCxnSpPr/>
          <p:nvPr/>
        </p:nvCxnSpPr>
        <p:spPr>
          <a:xfrm>
            <a:off x="5080934" y="2115117"/>
            <a:ext cx="630936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F5AD19D-7288-4122-BF7B-47428137B36F}"/>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Chicago, Illinois</a:t>
            </a:r>
          </a:p>
        </p:txBody>
      </p:sp>
      <p:cxnSp>
        <p:nvCxnSpPr>
          <p:cNvPr id="8" name="Straight Connector 7">
            <a:extLst>
              <a:ext uri="{FF2B5EF4-FFF2-40B4-BE49-F238E27FC236}">
                <a16:creationId xmlns:a16="http://schemas.microsoft.com/office/drawing/2014/main" id="{3B0E5CFE-84CC-4094-A738-D39BFBB7B3A9}"/>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313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4C6B-5358-4188-BA1E-6B2498C5C8CA}"/>
              </a:ext>
            </a:extLst>
          </p:cNvPr>
          <p:cNvSpPr>
            <a:spLocks noGrp="1"/>
          </p:cNvSpPr>
          <p:nvPr>
            <p:ph type="title"/>
          </p:nvPr>
        </p:nvSpPr>
        <p:spPr>
          <a:xfrm>
            <a:off x="4965430" y="629268"/>
            <a:ext cx="6586491" cy="1286160"/>
          </a:xfrm>
        </p:spPr>
        <p:txBody>
          <a:bodyPr anchor="b">
            <a:normAutofit/>
          </a:bodyPr>
          <a:lstStyle/>
          <a:p>
            <a:r>
              <a:rPr lang="en-US" dirty="0"/>
              <a:t>A. County Governments</a:t>
            </a:r>
          </a:p>
        </p:txBody>
      </p:sp>
      <p:sp>
        <p:nvSpPr>
          <p:cNvPr id="3" name="Content Placeholder 2">
            <a:extLst>
              <a:ext uri="{FF2B5EF4-FFF2-40B4-BE49-F238E27FC236}">
                <a16:creationId xmlns:a16="http://schemas.microsoft.com/office/drawing/2014/main" id="{D79EA416-7877-45C2-91B8-C0214F4EB051}"/>
              </a:ext>
            </a:extLst>
          </p:cNvPr>
          <p:cNvSpPr>
            <a:spLocks noGrp="1"/>
          </p:cNvSpPr>
          <p:nvPr>
            <p:ph idx="1"/>
          </p:nvPr>
        </p:nvSpPr>
        <p:spPr>
          <a:xfrm>
            <a:off x="4965431" y="2438400"/>
            <a:ext cx="6586489" cy="3785419"/>
          </a:xfrm>
        </p:spPr>
        <p:txBody>
          <a:bodyPr>
            <a:normAutofit/>
          </a:bodyPr>
          <a:lstStyle/>
          <a:p>
            <a:r>
              <a:rPr lang="en-US" dirty="0"/>
              <a:t>All states have </a:t>
            </a:r>
            <a:r>
              <a:rPr lang="en-US" b="1" dirty="0"/>
              <a:t>county</a:t>
            </a:r>
            <a:r>
              <a:rPr lang="en-US" dirty="0"/>
              <a:t> governments to help administer state laws and policies.</a:t>
            </a:r>
          </a:p>
          <a:p>
            <a:r>
              <a:rPr lang="en-US" dirty="0"/>
              <a:t>In Louisiana, counties are called </a:t>
            </a:r>
            <a:r>
              <a:rPr lang="en-US" b="1" dirty="0"/>
              <a:t>parishes </a:t>
            </a:r>
            <a:r>
              <a:rPr lang="en-US" dirty="0"/>
              <a:t>while in Alaska and New York City, they’re called </a:t>
            </a:r>
            <a:r>
              <a:rPr lang="en-US" b="1" dirty="0"/>
              <a:t>boroughs</a:t>
            </a:r>
            <a:r>
              <a:rPr lang="en-US" dirty="0"/>
              <a:t>. </a:t>
            </a:r>
          </a:p>
        </p:txBody>
      </p:sp>
      <p:pic>
        <p:nvPicPr>
          <p:cNvPr id="6" name="Picture 5" descr="An old barn in a grassy field&#10;&#10;Description automatically generated">
            <a:extLst>
              <a:ext uri="{FF2B5EF4-FFF2-40B4-BE49-F238E27FC236}">
                <a16:creationId xmlns:a16="http://schemas.microsoft.com/office/drawing/2014/main" id="{F005608B-3D74-4BF5-A0CB-3B4835819D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48" r="2"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DA2D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65F7482-8B9B-4565-A59F-726BA3E74CDD}"/>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480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4C6B-5358-4188-BA1E-6B2498C5C8CA}"/>
              </a:ext>
            </a:extLst>
          </p:cNvPr>
          <p:cNvSpPr>
            <a:spLocks noGrp="1"/>
          </p:cNvSpPr>
          <p:nvPr>
            <p:ph type="title"/>
          </p:nvPr>
        </p:nvSpPr>
        <p:spPr>
          <a:xfrm>
            <a:off x="4965430" y="629268"/>
            <a:ext cx="6586491" cy="1286160"/>
          </a:xfrm>
        </p:spPr>
        <p:txBody>
          <a:bodyPr anchor="b">
            <a:normAutofit/>
          </a:bodyPr>
          <a:lstStyle/>
          <a:p>
            <a:r>
              <a:rPr lang="en-US" dirty="0"/>
              <a:t>A. County Governments</a:t>
            </a:r>
          </a:p>
        </p:txBody>
      </p:sp>
      <p:sp>
        <p:nvSpPr>
          <p:cNvPr id="3" name="Content Placeholder 2">
            <a:extLst>
              <a:ext uri="{FF2B5EF4-FFF2-40B4-BE49-F238E27FC236}">
                <a16:creationId xmlns:a16="http://schemas.microsoft.com/office/drawing/2014/main" id="{D79EA416-7877-45C2-91B8-C0214F4EB051}"/>
              </a:ext>
            </a:extLst>
          </p:cNvPr>
          <p:cNvSpPr>
            <a:spLocks noGrp="1"/>
          </p:cNvSpPr>
          <p:nvPr>
            <p:ph idx="1"/>
          </p:nvPr>
        </p:nvSpPr>
        <p:spPr>
          <a:xfrm>
            <a:off x="4965431" y="2438400"/>
            <a:ext cx="6586489" cy="3785419"/>
          </a:xfrm>
        </p:spPr>
        <p:txBody>
          <a:bodyPr>
            <a:normAutofit/>
          </a:bodyPr>
          <a:lstStyle/>
          <a:p>
            <a:r>
              <a:rPr lang="en-US" dirty="0"/>
              <a:t>Each state can determine how many counties it will have. </a:t>
            </a:r>
          </a:p>
          <a:p>
            <a:r>
              <a:rPr lang="en-US" dirty="0"/>
              <a:t>Generally, voters in each county elect a governing board.</a:t>
            </a:r>
          </a:p>
          <a:p>
            <a:r>
              <a:rPr lang="en-US" b="1" dirty="0"/>
              <a:t>Commissioners</a:t>
            </a:r>
            <a:r>
              <a:rPr lang="en-US" dirty="0"/>
              <a:t> are elected from different subdivisions of the county.</a:t>
            </a:r>
            <a:endParaRPr lang="en-US" b="1" dirty="0"/>
          </a:p>
        </p:txBody>
      </p:sp>
      <p:pic>
        <p:nvPicPr>
          <p:cNvPr id="5" name="Picture 4" descr="A picture containing outdoor, sheep, grass, field&#10;&#10;Description automatically generated">
            <a:extLst>
              <a:ext uri="{FF2B5EF4-FFF2-40B4-BE49-F238E27FC236}">
                <a16:creationId xmlns:a16="http://schemas.microsoft.com/office/drawing/2014/main" id="{F819911B-7319-4CE3-B966-1C295C894B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780A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573232-59A4-4B36-97A5-9185856CEEA1}"/>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226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4C6B-5358-4188-BA1E-6B2498C5C8CA}"/>
              </a:ext>
            </a:extLst>
          </p:cNvPr>
          <p:cNvSpPr>
            <a:spLocks noGrp="1"/>
          </p:cNvSpPr>
          <p:nvPr>
            <p:ph type="title"/>
          </p:nvPr>
        </p:nvSpPr>
        <p:spPr>
          <a:xfrm>
            <a:off x="4965430" y="629268"/>
            <a:ext cx="6586491" cy="1286160"/>
          </a:xfrm>
        </p:spPr>
        <p:txBody>
          <a:bodyPr anchor="b">
            <a:normAutofit/>
          </a:bodyPr>
          <a:lstStyle/>
          <a:p>
            <a:r>
              <a:rPr lang="en-US" dirty="0"/>
              <a:t>A. County Governments</a:t>
            </a:r>
          </a:p>
        </p:txBody>
      </p:sp>
      <p:sp>
        <p:nvSpPr>
          <p:cNvPr id="3" name="Content Placeholder 2">
            <a:extLst>
              <a:ext uri="{FF2B5EF4-FFF2-40B4-BE49-F238E27FC236}">
                <a16:creationId xmlns:a16="http://schemas.microsoft.com/office/drawing/2014/main" id="{D79EA416-7877-45C2-91B8-C0214F4EB051}"/>
              </a:ext>
            </a:extLst>
          </p:cNvPr>
          <p:cNvSpPr>
            <a:spLocks noGrp="1"/>
          </p:cNvSpPr>
          <p:nvPr>
            <p:ph idx="1"/>
          </p:nvPr>
        </p:nvSpPr>
        <p:spPr>
          <a:xfrm>
            <a:off x="4965431" y="2438400"/>
            <a:ext cx="6586489" cy="3785419"/>
          </a:xfrm>
        </p:spPr>
        <p:txBody>
          <a:bodyPr>
            <a:normAutofit/>
          </a:bodyPr>
          <a:lstStyle/>
          <a:p>
            <a:r>
              <a:rPr lang="en-US" dirty="0"/>
              <a:t>Some counties elect a single </a:t>
            </a:r>
            <a:r>
              <a:rPr lang="en-US" b="1" dirty="0"/>
              <a:t>county executive</a:t>
            </a:r>
            <a:r>
              <a:rPr lang="en-US" dirty="0"/>
              <a:t>.</a:t>
            </a:r>
          </a:p>
          <a:p>
            <a:r>
              <a:rPr lang="en-US" dirty="0"/>
              <a:t>This is more common in a </a:t>
            </a:r>
            <a:r>
              <a:rPr lang="en-US" b="1" dirty="0"/>
              <a:t>unified government</a:t>
            </a:r>
            <a:r>
              <a:rPr lang="en-US" dirty="0"/>
              <a:t> where management of the city and county are handled by the same government.</a:t>
            </a:r>
          </a:p>
        </p:txBody>
      </p:sp>
      <p:pic>
        <p:nvPicPr>
          <p:cNvPr id="5" name="Picture 4" descr="A picture containing cutting, sitting, table, woman&#10;&#10;Description automatically generated">
            <a:extLst>
              <a:ext uri="{FF2B5EF4-FFF2-40B4-BE49-F238E27FC236}">
                <a16:creationId xmlns:a16="http://schemas.microsoft.com/office/drawing/2014/main" id="{013ADB93-E568-4242-83C4-A7DE21575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5944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9A11E95-0710-48F5-958E-C2542378D084}"/>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032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4C6B-5358-4188-BA1E-6B2498C5C8CA}"/>
              </a:ext>
            </a:extLst>
          </p:cNvPr>
          <p:cNvSpPr>
            <a:spLocks noGrp="1"/>
          </p:cNvSpPr>
          <p:nvPr>
            <p:ph type="title"/>
          </p:nvPr>
        </p:nvSpPr>
        <p:spPr>
          <a:xfrm>
            <a:off x="4965430" y="629268"/>
            <a:ext cx="6586491" cy="1286160"/>
          </a:xfrm>
        </p:spPr>
        <p:txBody>
          <a:bodyPr anchor="b">
            <a:normAutofit/>
          </a:bodyPr>
          <a:lstStyle/>
          <a:p>
            <a:r>
              <a:rPr lang="en-US" dirty="0"/>
              <a:t>A. County Governments</a:t>
            </a:r>
          </a:p>
        </p:txBody>
      </p:sp>
      <p:sp>
        <p:nvSpPr>
          <p:cNvPr id="3" name="Content Placeholder 2">
            <a:extLst>
              <a:ext uri="{FF2B5EF4-FFF2-40B4-BE49-F238E27FC236}">
                <a16:creationId xmlns:a16="http://schemas.microsoft.com/office/drawing/2014/main" id="{D79EA416-7877-45C2-91B8-C0214F4EB051}"/>
              </a:ext>
            </a:extLst>
          </p:cNvPr>
          <p:cNvSpPr>
            <a:spLocks noGrp="1"/>
          </p:cNvSpPr>
          <p:nvPr>
            <p:ph idx="1"/>
          </p:nvPr>
        </p:nvSpPr>
        <p:spPr>
          <a:xfrm>
            <a:off x="4965431" y="2438400"/>
            <a:ext cx="6586489" cy="3785419"/>
          </a:xfrm>
        </p:spPr>
        <p:txBody>
          <a:bodyPr>
            <a:normAutofit/>
          </a:bodyPr>
          <a:lstStyle/>
          <a:p>
            <a:r>
              <a:rPr lang="en-US" dirty="0"/>
              <a:t>County responsibilities include:</a:t>
            </a:r>
          </a:p>
          <a:p>
            <a:pPr marL="747713" lvl="1" indent="-290513"/>
            <a:r>
              <a:rPr lang="en-US" dirty="0"/>
              <a:t>Taxation</a:t>
            </a:r>
          </a:p>
          <a:p>
            <a:pPr marL="747713" lvl="1" indent="-290513"/>
            <a:r>
              <a:rPr lang="en-US" dirty="0"/>
              <a:t>Health and zoning ordinances</a:t>
            </a:r>
          </a:p>
          <a:p>
            <a:pPr marL="747713" lvl="1" indent="-290513"/>
            <a:r>
              <a:rPr lang="en-US" dirty="0"/>
              <a:t>Welfare</a:t>
            </a:r>
          </a:p>
          <a:p>
            <a:pPr marL="747713" lvl="1" indent="-290513"/>
            <a:r>
              <a:rPr lang="en-US" dirty="0"/>
              <a:t>County roads</a:t>
            </a:r>
          </a:p>
          <a:p>
            <a:pPr marL="747713" lvl="1" indent="-290513"/>
            <a:r>
              <a:rPr lang="en-US" dirty="0"/>
              <a:t>Law enforcement</a:t>
            </a:r>
          </a:p>
          <a:p>
            <a:pPr marL="747713" lvl="1" indent="-290513"/>
            <a:r>
              <a:rPr lang="en-US" dirty="0"/>
              <a:t>Education</a:t>
            </a:r>
          </a:p>
        </p:txBody>
      </p:sp>
      <p:pic>
        <p:nvPicPr>
          <p:cNvPr id="8" name="Picture 7" descr="A dining room table&#10;&#10;Description automatically generated">
            <a:extLst>
              <a:ext uri="{FF2B5EF4-FFF2-40B4-BE49-F238E27FC236}">
                <a16:creationId xmlns:a16="http://schemas.microsoft.com/office/drawing/2014/main" id="{9EB439D7-7412-4F4F-9112-42102B79D9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56" r="95"/>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EA96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305AA67-ABB2-48E8-B14C-7BBC72EBE820}"/>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255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creen&#10;&#10;Description automatically generated">
            <a:extLst>
              <a:ext uri="{FF2B5EF4-FFF2-40B4-BE49-F238E27FC236}">
                <a16:creationId xmlns:a16="http://schemas.microsoft.com/office/drawing/2014/main" id="{E941D62E-C199-4967-AB15-F62CBE2805F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43467" y="1207091"/>
            <a:ext cx="10905066" cy="4443816"/>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340387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text on a black background&#10;&#10;Description automatically generated">
            <a:extLst>
              <a:ext uri="{FF2B5EF4-FFF2-40B4-BE49-F238E27FC236}">
                <a16:creationId xmlns:a16="http://schemas.microsoft.com/office/drawing/2014/main" id="{93149FDA-95CA-4508-B24D-6217BC535FD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43467" y="934465"/>
            <a:ext cx="10905066" cy="4989068"/>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55986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FAD5-378E-482D-B4B1-3693BE44C079}"/>
              </a:ext>
            </a:extLst>
          </p:cNvPr>
          <p:cNvSpPr>
            <a:spLocks noGrp="1"/>
          </p:cNvSpPr>
          <p:nvPr>
            <p:ph type="title"/>
          </p:nvPr>
        </p:nvSpPr>
        <p:spPr>
          <a:xfrm>
            <a:off x="4965430" y="629268"/>
            <a:ext cx="6832870" cy="1286160"/>
          </a:xfrm>
        </p:spPr>
        <p:txBody>
          <a:bodyPr anchor="b">
            <a:noAutofit/>
          </a:bodyPr>
          <a:lstStyle/>
          <a:p>
            <a:r>
              <a:rPr lang="en-US" dirty="0"/>
              <a:t>B. Municipal Governments</a:t>
            </a:r>
          </a:p>
        </p:txBody>
      </p:sp>
      <p:sp>
        <p:nvSpPr>
          <p:cNvPr id="3" name="Content Placeholder 2">
            <a:extLst>
              <a:ext uri="{FF2B5EF4-FFF2-40B4-BE49-F238E27FC236}">
                <a16:creationId xmlns:a16="http://schemas.microsoft.com/office/drawing/2014/main" id="{998C0F7B-5A5F-42EF-B9AD-A6FF69FFCF99}"/>
              </a:ext>
            </a:extLst>
          </p:cNvPr>
          <p:cNvSpPr>
            <a:spLocks noGrp="1"/>
          </p:cNvSpPr>
          <p:nvPr>
            <p:ph idx="1"/>
          </p:nvPr>
        </p:nvSpPr>
        <p:spPr>
          <a:xfrm>
            <a:off x="4965431" y="2438400"/>
            <a:ext cx="6586489" cy="3785419"/>
          </a:xfrm>
        </p:spPr>
        <p:txBody>
          <a:bodyPr>
            <a:normAutofit/>
          </a:bodyPr>
          <a:lstStyle/>
          <a:p>
            <a:r>
              <a:rPr lang="en-US" b="1" dirty="0"/>
              <a:t>Municipal governments</a:t>
            </a:r>
            <a:r>
              <a:rPr lang="en-US" dirty="0"/>
              <a:t> are local governments for cities, towns, and villages. </a:t>
            </a:r>
          </a:p>
          <a:p>
            <a:r>
              <a:rPr lang="en-US" dirty="0"/>
              <a:t>Typically, these governments are organized in one of three ways:</a:t>
            </a:r>
          </a:p>
          <a:p>
            <a:pPr marL="747713" lvl="1" indent="-290513"/>
            <a:r>
              <a:rPr lang="en-US" dirty="0"/>
              <a:t>Mayor-Council Government</a:t>
            </a:r>
          </a:p>
          <a:p>
            <a:pPr marL="747713" lvl="1" indent="-290513"/>
            <a:r>
              <a:rPr lang="en-US" dirty="0"/>
              <a:t>Council-Manager Government</a:t>
            </a:r>
          </a:p>
          <a:p>
            <a:pPr marL="747713" lvl="1" indent="-290513"/>
            <a:r>
              <a:rPr lang="en-US" dirty="0"/>
              <a:t>Commission Government</a:t>
            </a:r>
          </a:p>
        </p:txBody>
      </p:sp>
      <p:pic>
        <p:nvPicPr>
          <p:cNvPr id="6" name="Picture 5" descr="A large stone statue in front of a building&#10;&#10;Description automatically generated">
            <a:extLst>
              <a:ext uri="{FF2B5EF4-FFF2-40B4-BE49-F238E27FC236}">
                <a16:creationId xmlns:a16="http://schemas.microsoft.com/office/drawing/2014/main" id="{BC59E0AC-6E8F-4F1F-BEFC-5862A851B4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38"/>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4B7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C2A9D53-3DEA-417F-82BE-1F0AE7D4A851}"/>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380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FAD5-378E-482D-B4B1-3693BE44C079}"/>
              </a:ext>
            </a:extLst>
          </p:cNvPr>
          <p:cNvSpPr>
            <a:spLocks noGrp="1"/>
          </p:cNvSpPr>
          <p:nvPr>
            <p:ph type="title"/>
          </p:nvPr>
        </p:nvSpPr>
        <p:spPr>
          <a:xfrm>
            <a:off x="4965430" y="629268"/>
            <a:ext cx="6586491" cy="1286160"/>
          </a:xfrm>
        </p:spPr>
        <p:txBody>
          <a:bodyPr anchor="b">
            <a:noAutofit/>
          </a:bodyPr>
          <a:lstStyle/>
          <a:p>
            <a:r>
              <a:rPr lang="en-US" dirty="0"/>
              <a:t>B. Municipal Governments</a:t>
            </a:r>
          </a:p>
        </p:txBody>
      </p:sp>
      <p:sp>
        <p:nvSpPr>
          <p:cNvPr id="3" name="Content Placeholder 2">
            <a:extLst>
              <a:ext uri="{FF2B5EF4-FFF2-40B4-BE49-F238E27FC236}">
                <a16:creationId xmlns:a16="http://schemas.microsoft.com/office/drawing/2014/main" id="{998C0F7B-5A5F-42EF-B9AD-A6FF69FFCF99}"/>
              </a:ext>
            </a:extLst>
          </p:cNvPr>
          <p:cNvSpPr>
            <a:spLocks noGrp="1"/>
          </p:cNvSpPr>
          <p:nvPr>
            <p:ph idx="1"/>
          </p:nvPr>
        </p:nvSpPr>
        <p:spPr>
          <a:xfrm>
            <a:off x="4965431" y="2438400"/>
            <a:ext cx="6586489" cy="3785419"/>
          </a:xfrm>
        </p:spPr>
        <p:txBody>
          <a:bodyPr>
            <a:normAutofit/>
          </a:bodyPr>
          <a:lstStyle/>
          <a:p>
            <a:r>
              <a:rPr lang="en-US" dirty="0"/>
              <a:t>In a </a:t>
            </a:r>
            <a:r>
              <a:rPr lang="en-US" b="1" dirty="0"/>
              <a:t>mayor-council government</a:t>
            </a:r>
            <a:r>
              <a:rPr lang="en-US" dirty="0"/>
              <a:t>, power is shared between an elected mayor and a council of elected members.</a:t>
            </a:r>
          </a:p>
          <a:p>
            <a:r>
              <a:rPr lang="en-US" dirty="0"/>
              <a:t>In a </a:t>
            </a:r>
            <a:r>
              <a:rPr lang="en-US" b="1" dirty="0"/>
              <a:t>council-manager government</a:t>
            </a:r>
            <a:r>
              <a:rPr lang="en-US" dirty="0"/>
              <a:t>, the city is run by a council that also hires a professional</a:t>
            </a:r>
            <a:r>
              <a:rPr lang="en-US" b="1" dirty="0"/>
              <a:t> </a:t>
            </a:r>
            <a:r>
              <a:rPr lang="en-US" dirty="0"/>
              <a:t>manager to administer the city.</a:t>
            </a:r>
          </a:p>
        </p:txBody>
      </p:sp>
      <p:pic>
        <p:nvPicPr>
          <p:cNvPr id="5" name="Picture 4" descr="A large stone building&#10;&#10;Description automatically generated">
            <a:extLst>
              <a:ext uri="{FF2B5EF4-FFF2-40B4-BE49-F238E27FC236}">
                <a16:creationId xmlns:a16="http://schemas.microsoft.com/office/drawing/2014/main" id="{4FAC56F3-6F86-4E6E-937A-3AA2D51C67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D8ED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4A100B1-A14E-481E-98EC-D9098231D289}"/>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227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5C66-7FA8-4E4C-A65A-E2E870444034}"/>
              </a:ext>
            </a:extLst>
          </p:cNvPr>
          <p:cNvSpPr>
            <a:spLocks noGrp="1"/>
          </p:cNvSpPr>
          <p:nvPr>
            <p:ph type="title"/>
          </p:nvPr>
        </p:nvSpPr>
        <p:spPr>
          <a:xfrm>
            <a:off x="4965430" y="629268"/>
            <a:ext cx="6586491" cy="1286160"/>
          </a:xfrm>
        </p:spPr>
        <p:txBody>
          <a:bodyPr anchor="b">
            <a:normAutofit/>
          </a:bodyPr>
          <a:lstStyle/>
          <a:p>
            <a:r>
              <a:rPr lang="en-US" dirty="0"/>
              <a:t>I. State Governments</a:t>
            </a:r>
          </a:p>
        </p:txBody>
      </p:sp>
      <p:sp>
        <p:nvSpPr>
          <p:cNvPr id="3" name="Content Placeholder 2">
            <a:extLst>
              <a:ext uri="{FF2B5EF4-FFF2-40B4-BE49-F238E27FC236}">
                <a16:creationId xmlns:a16="http://schemas.microsoft.com/office/drawing/2014/main" id="{80BCC4E7-70A6-43F8-9776-90F161D4188A}"/>
              </a:ext>
            </a:extLst>
          </p:cNvPr>
          <p:cNvSpPr>
            <a:spLocks noGrp="1"/>
          </p:cNvSpPr>
          <p:nvPr>
            <p:ph idx="1"/>
          </p:nvPr>
        </p:nvSpPr>
        <p:spPr>
          <a:xfrm>
            <a:off x="4965431" y="2438400"/>
            <a:ext cx="6586489" cy="3785419"/>
          </a:xfrm>
        </p:spPr>
        <p:txBody>
          <a:bodyPr>
            <a:normAutofit/>
          </a:bodyPr>
          <a:lstStyle/>
          <a:p>
            <a:r>
              <a:rPr lang="en-US" dirty="0"/>
              <a:t>According to the </a:t>
            </a:r>
            <a:r>
              <a:rPr lang="en-US" b="1" dirty="0"/>
              <a:t>Tenth Amendment</a:t>
            </a:r>
            <a:r>
              <a:rPr lang="en-US" dirty="0"/>
              <a:t>, the states retain all powers not delegated to the national government or prohibited to the states.</a:t>
            </a:r>
          </a:p>
          <a:p>
            <a:r>
              <a:rPr lang="en-US" dirty="0"/>
              <a:t>The power of each state is also limited by its own constitution.</a:t>
            </a:r>
          </a:p>
        </p:txBody>
      </p:sp>
      <p:pic>
        <p:nvPicPr>
          <p:cNvPr id="5" name="Picture 4" descr="A large lawn in front of a building&#10;&#10;Description automatically generated">
            <a:extLst>
              <a:ext uri="{FF2B5EF4-FFF2-40B4-BE49-F238E27FC236}">
                <a16:creationId xmlns:a16="http://schemas.microsoft.com/office/drawing/2014/main" id="{3C9B6AF5-4968-4F61-BBA1-D5A91E3526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890E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24F31B1-1A27-4427-AB33-A9260971DC58}"/>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State Capitol, Columbus, Ohio</a:t>
            </a:r>
          </a:p>
        </p:txBody>
      </p:sp>
      <p:cxnSp>
        <p:nvCxnSpPr>
          <p:cNvPr id="8" name="Straight Connector 7">
            <a:extLst>
              <a:ext uri="{FF2B5EF4-FFF2-40B4-BE49-F238E27FC236}">
                <a16:creationId xmlns:a16="http://schemas.microsoft.com/office/drawing/2014/main" id="{BA48B3D8-DE51-4A7F-99F8-7EDAEBCF6510}"/>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389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Isosceles Triangle 35">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ign&#10;&#10;Description automatically generated">
            <a:extLst>
              <a:ext uri="{FF2B5EF4-FFF2-40B4-BE49-F238E27FC236}">
                <a16:creationId xmlns:a16="http://schemas.microsoft.com/office/drawing/2014/main" id="{FEBF7753-43C6-4FE5-8721-650CB7984A9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3895428" y="643467"/>
            <a:ext cx="4401143" cy="5571065"/>
          </a:xfrm>
          <a:prstGeom prst="rect">
            <a:avLst/>
          </a:prstGeom>
          <a:ln>
            <a:noFill/>
          </a:ln>
        </p:spPr>
      </p:pic>
      <p:sp>
        <p:nvSpPr>
          <p:cNvPr id="38" name="Isosceles Triangle 37">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052488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F611B55C-64CD-4758-B950-05B7842D7F15}"/>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118271" y="643467"/>
            <a:ext cx="3955458"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39703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FAD5-378E-482D-B4B1-3693BE44C079}"/>
              </a:ext>
            </a:extLst>
          </p:cNvPr>
          <p:cNvSpPr>
            <a:spLocks noGrp="1"/>
          </p:cNvSpPr>
          <p:nvPr>
            <p:ph type="title"/>
          </p:nvPr>
        </p:nvSpPr>
        <p:spPr>
          <a:xfrm>
            <a:off x="4965430" y="629268"/>
            <a:ext cx="6586491" cy="1286160"/>
          </a:xfrm>
        </p:spPr>
        <p:txBody>
          <a:bodyPr anchor="b">
            <a:noAutofit/>
          </a:bodyPr>
          <a:lstStyle/>
          <a:p>
            <a:r>
              <a:rPr lang="en-US" dirty="0"/>
              <a:t>B. Municipal Governments</a:t>
            </a:r>
          </a:p>
        </p:txBody>
      </p:sp>
      <p:sp>
        <p:nvSpPr>
          <p:cNvPr id="3" name="Content Placeholder 2">
            <a:extLst>
              <a:ext uri="{FF2B5EF4-FFF2-40B4-BE49-F238E27FC236}">
                <a16:creationId xmlns:a16="http://schemas.microsoft.com/office/drawing/2014/main" id="{998C0F7B-5A5F-42EF-B9AD-A6FF69FFCF99}"/>
              </a:ext>
            </a:extLst>
          </p:cNvPr>
          <p:cNvSpPr>
            <a:spLocks noGrp="1"/>
          </p:cNvSpPr>
          <p:nvPr>
            <p:ph idx="1"/>
          </p:nvPr>
        </p:nvSpPr>
        <p:spPr>
          <a:xfrm>
            <a:off x="4965431" y="2438400"/>
            <a:ext cx="6586489" cy="3785419"/>
          </a:xfrm>
        </p:spPr>
        <p:txBody>
          <a:bodyPr>
            <a:normAutofit/>
          </a:bodyPr>
          <a:lstStyle/>
          <a:p>
            <a:r>
              <a:rPr lang="en-US" dirty="0"/>
              <a:t>A </a:t>
            </a:r>
            <a:r>
              <a:rPr lang="en-US" b="1" dirty="0"/>
              <a:t>commission government</a:t>
            </a:r>
            <a:r>
              <a:rPr lang="en-US" dirty="0"/>
              <a:t> is a body of five to seven elected commissioners who manage the government.</a:t>
            </a:r>
          </a:p>
          <a:p>
            <a:r>
              <a:rPr lang="en-US" dirty="0"/>
              <a:t>Smaller municipalities such as villages might elect a </a:t>
            </a:r>
            <a:r>
              <a:rPr lang="en-US" b="1" dirty="0"/>
              <a:t>board of trustees</a:t>
            </a:r>
            <a:r>
              <a:rPr lang="en-US" dirty="0"/>
              <a:t>.</a:t>
            </a:r>
          </a:p>
        </p:txBody>
      </p:sp>
      <p:pic>
        <p:nvPicPr>
          <p:cNvPr id="5" name="Picture 4" descr="An aerial view of a city&#10;&#10;Description automatically generated">
            <a:extLst>
              <a:ext uri="{FF2B5EF4-FFF2-40B4-BE49-F238E27FC236}">
                <a16:creationId xmlns:a16="http://schemas.microsoft.com/office/drawing/2014/main" id="{0773667E-B0C6-4088-B43A-CD8204807B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D618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49442A6-6D7F-4D61-BC9E-FFC11C07885C}"/>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4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FAD5-378E-482D-B4B1-3693BE44C079}"/>
              </a:ext>
            </a:extLst>
          </p:cNvPr>
          <p:cNvSpPr>
            <a:spLocks noGrp="1"/>
          </p:cNvSpPr>
          <p:nvPr>
            <p:ph type="title"/>
          </p:nvPr>
        </p:nvSpPr>
        <p:spPr>
          <a:xfrm>
            <a:off x="4965430" y="629268"/>
            <a:ext cx="6586491" cy="1286160"/>
          </a:xfrm>
        </p:spPr>
        <p:txBody>
          <a:bodyPr anchor="b">
            <a:noAutofit/>
          </a:bodyPr>
          <a:lstStyle/>
          <a:p>
            <a:r>
              <a:rPr lang="en-US" dirty="0"/>
              <a:t>B. Municipal Governments</a:t>
            </a:r>
          </a:p>
        </p:txBody>
      </p:sp>
      <p:sp>
        <p:nvSpPr>
          <p:cNvPr id="3" name="Content Placeholder 2">
            <a:extLst>
              <a:ext uri="{FF2B5EF4-FFF2-40B4-BE49-F238E27FC236}">
                <a16:creationId xmlns:a16="http://schemas.microsoft.com/office/drawing/2014/main" id="{998C0F7B-5A5F-42EF-B9AD-A6FF69FFCF99}"/>
              </a:ext>
            </a:extLst>
          </p:cNvPr>
          <p:cNvSpPr>
            <a:spLocks noGrp="1"/>
          </p:cNvSpPr>
          <p:nvPr>
            <p:ph idx="1"/>
          </p:nvPr>
        </p:nvSpPr>
        <p:spPr>
          <a:xfrm>
            <a:off x="4965431" y="2438400"/>
            <a:ext cx="6586489" cy="3785419"/>
          </a:xfrm>
        </p:spPr>
        <p:txBody>
          <a:bodyPr>
            <a:normAutofit/>
          </a:bodyPr>
          <a:lstStyle/>
          <a:p>
            <a:r>
              <a:rPr lang="en-US" dirty="0"/>
              <a:t>Some New England communities use the </a:t>
            </a:r>
            <a:r>
              <a:rPr lang="en-US" b="1" dirty="0"/>
              <a:t>town meeting</a:t>
            </a:r>
            <a:r>
              <a:rPr lang="en-US" dirty="0"/>
              <a:t> method of managing their government.</a:t>
            </a:r>
          </a:p>
          <a:p>
            <a:r>
              <a:rPr lang="en-US" dirty="0"/>
              <a:t>Voters gather and elect </a:t>
            </a:r>
            <a:r>
              <a:rPr lang="en-US" b="1" dirty="0"/>
              <a:t>selectmen</a:t>
            </a:r>
            <a:r>
              <a:rPr lang="en-US" dirty="0"/>
              <a:t> to make and implement policy.</a:t>
            </a:r>
          </a:p>
        </p:txBody>
      </p:sp>
      <p:pic>
        <p:nvPicPr>
          <p:cNvPr id="5" name="Picture 4" descr="A house next to a body of water&#10;&#10;Description automatically generated">
            <a:extLst>
              <a:ext uri="{FF2B5EF4-FFF2-40B4-BE49-F238E27FC236}">
                <a16:creationId xmlns:a16="http://schemas.microsoft.com/office/drawing/2014/main" id="{296866C0-2777-4B31-8A89-23310B4C62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FCBE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1588710-25D2-449A-9CF3-C2F72AB8A6ED}"/>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27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31D4D-1F2A-4D6D-A139-9EC31A8C26AB}"/>
              </a:ext>
            </a:extLst>
          </p:cNvPr>
          <p:cNvSpPr>
            <a:spLocks noGrp="1"/>
          </p:cNvSpPr>
          <p:nvPr>
            <p:ph type="title"/>
          </p:nvPr>
        </p:nvSpPr>
        <p:spPr>
          <a:xfrm>
            <a:off x="4965430" y="629268"/>
            <a:ext cx="6586491" cy="1286160"/>
          </a:xfrm>
        </p:spPr>
        <p:txBody>
          <a:bodyPr anchor="b">
            <a:normAutofit/>
          </a:bodyPr>
          <a:lstStyle/>
          <a:p>
            <a:r>
              <a:rPr lang="en-US" dirty="0"/>
              <a:t>C. Special Districts</a:t>
            </a:r>
          </a:p>
        </p:txBody>
      </p:sp>
      <p:sp>
        <p:nvSpPr>
          <p:cNvPr id="3" name="Content Placeholder 2">
            <a:extLst>
              <a:ext uri="{FF2B5EF4-FFF2-40B4-BE49-F238E27FC236}">
                <a16:creationId xmlns:a16="http://schemas.microsoft.com/office/drawing/2014/main" id="{3F6D3266-BFB3-43B0-96D8-31F75314110C}"/>
              </a:ext>
            </a:extLst>
          </p:cNvPr>
          <p:cNvSpPr>
            <a:spLocks noGrp="1"/>
          </p:cNvSpPr>
          <p:nvPr>
            <p:ph idx="1"/>
          </p:nvPr>
        </p:nvSpPr>
        <p:spPr>
          <a:xfrm>
            <a:off x="4965431" y="2438400"/>
            <a:ext cx="6586489" cy="3785419"/>
          </a:xfrm>
        </p:spPr>
        <p:txBody>
          <a:bodyPr>
            <a:normAutofit/>
          </a:bodyPr>
          <a:lstStyle/>
          <a:p>
            <a:r>
              <a:rPr lang="en-US" dirty="0"/>
              <a:t>A </a:t>
            </a:r>
            <a:r>
              <a:rPr lang="en-US" b="1" dirty="0"/>
              <a:t>special district</a:t>
            </a:r>
            <a:r>
              <a:rPr lang="en-US" dirty="0"/>
              <a:t> is independent of any city or county government in order to provide specific government functions within its boundaries. </a:t>
            </a:r>
          </a:p>
          <a:p>
            <a:pPr marL="747713" lvl="1" indent="-290513"/>
            <a:r>
              <a:rPr lang="en-US" dirty="0"/>
              <a:t>School districts</a:t>
            </a:r>
          </a:p>
          <a:p>
            <a:pPr marL="747713" lvl="1" indent="-290513"/>
            <a:r>
              <a:rPr lang="en-US" dirty="0"/>
              <a:t>Fire departments</a:t>
            </a:r>
          </a:p>
          <a:p>
            <a:pPr marL="747713" lvl="1" indent="-290513"/>
            <a:r>
              <a:rPr lang="en-US" dirty="0"/>
              <a:t>Library systems</a:t>
            </a:r>
          </a:p>
          <a:p>
            <a:pPr marL="747713" lvl="1" indent="-290513"/>
            <a:r>
              <a:rPr lang="en-US" dirty="0"/>
              <a:t>Housing authorities</a:t>
            </a:r>
          </a:p>
        </p:txBody>
      </p:sp>
      <p:pic>
        <p:nvPicPr>
          <p:cNvPr id="6" name="Picture 5" descr="A group of people in a library&#10;&#10;Description automatically generated">
            <a:extLst>
              <a:ext uri="{FF2B5EF4-FFF2-40B4-BE49-F238E27FC236}">
                <a16:creationId xmlns:a16="http://schemas.microsoft.com/office/drawing/2014/main" id="{600CD601-D6E3-424E-B670-40989B4760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426" r="-2"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B45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28F235C-B696-444D-8388-4E88F30916EC}"/>
              </a:ext>
            </a:extLst>
          </p:cNvPr>
          <p:cNvCxnSpPr/>
          <p:nvPr/>
        </p:nvCxnSpPr>
        <p:spPr>
          <a:xfrm>
            <a:off x="5080934" y="2115117"/>
            <a:ext cx="6309360" cy="0"/>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CF125F-C1EC-4540-8CDB-72220BF31711}"/>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196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1–2. What are two additional names used for counties?</a:t>
            </a:r>
          </a:p>
          <a:p>
            <a:pPr marL="0" indent="0" algn="ctr">
              <a:buNone/>
            </a:pPr>
            <a:r>
              <a:rPr lang="en-US" dirty="0">
                <a:solidFill>
                  <a:srgbClr val="C00000"/>
                </a:solidFill>
              </a:rPr>
              <a:t>Parish and borough (p. 148)</a:t>
            </a:r>
          </a:p>
          <a:p>
            <a:pPr marL="0" indent="0">
              <a:buNone/>
            </a:pPr>
            <a:r>
              <a:rPr lang="en-US" dirty="0"/>
              <a:t>3–5. What are the three most common forms of municipal government organization?</a:t>
            </a:r>
          </a:p>
          <a:p>
            <a:pPr marL="0" indent="0" algn="ctr">
              <a:buNone/>
            </a:pPr>
            <a:r>
              <a:rPr lang="en-US" dirty="0">
                <a:solidFill>
                  <a:srgbClr val="C00000"/>
                </a:solidFill>
              </a:rPr>
              <a:t>Mayor-council, council-manager, and commission government </a:t>
            </a:r>
            <a:br>
              <a:rPr lang="en-US" dirty="0">
                <a:solidFill>
                  <a:srgbClr val="C00000"/>
                </a:solidFill>
              </a:rPr>
            </a:br>
            <a:r>
              <a:rPr lang="en-US" dirty="0">
                <a:solidFill>
                  <a:srgbClr val="C00000"/>
                </a:solidFill>
              </a:rPr>
              <a:t>(p. 150)</a:t>
            </a:r>
          </a:p>
        </p:txBody>
      </p:sp>
    </p:spTree>
    <p:extLst>
      <p:ext uri="{BB962C8B-B14F-4D97-AF65-F5344CB8AC3E}">
        <p14:creationId xmlns:p14="http://schemas.microsoft.com/office/powerpoint/2010/main" val="1839204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6–8. Give three examples of special districts.</a:t>
            </a:r>
          </a:p>
          <a:p>
            <a:pPr marL="0" indent="0" algn="ctr">
              <a:buNone/>
            </a:pPr>
            <a:r>
              <a:rPr lang="en-US" dirty="0">
                <a:solidFill>
                  <a:srgbClr val="C00000"/>
                </a:solidFill>
              </a:rPr>
              <a:t>(any three) school districts, fire departments, soil-conservation districts, mosquito-abatement programs, cemetery commissions, library systems, sanitation districts, housing authorities, public transit systems, and seaports (p. 151)</a:t>
            </a:r>
          </a:p>
          <a:p>
            <a:pPr marL="0" indent="0">
              <a:buNone/>
            </a:pPr>
            <a:endParaRPr lang="en-US" dirty="0">
              <a:solidFill>
                <a:srgbClr val="FF0000"/>
              </a:solidFill>
            </a:endParaRPr>
          </a:p>
        </p:txBody>
      </p:sp>
    </p:spTree>
    <p:extLst>
      <p:ext uri="{BB962C8B-B14F-4D97-AF65-F5344CB8AC3E}">
        <p14:creationId xmlns:p14="http://schemas.microsoft.com/office/powerpoint/2010/main" val="1081358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Which form of municipal government do you think is best? Support your answer.</a:t>
            </a:r>
          </a:p>
          <a:p>
            <a:pPr marL="0" indent="0" algn="ctr">
              <a:buNone/>
            </a:pPr>
            <a:r>
              <a:rPr lang="en-US" dirty="0">
                <a:solidFill>
                  <a:srgbClr val="C00000"/>
                </a:solidFill>
              </a:rPr>
              <a:t>Some students will say the mayor-council forms gives voters control over the mayor and the council but gives them little control over department heads. The council-manager form promises greater efficiency and fewer problems with politics but gives voters little direct influence on the manager or department heads.</a:t>
            </a:r>
          </a:p>
        </p:txBody>
      </p:sp>
    </p:spTree>
    <p:extLst>
      <p:ext uri="{BB962C8B-B14F-4D97-AF65-F5344CB8AC3E}">
        <p14:creationId xmlns:p14="http://schemas.microsoft.com/office/powerpoint/2010/main" val="3594316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In Chapter 1 of this text we listed five obligations of governments. List them and assess whether or not you think your state government fulfills these obligations.</a:t>
            </a:r>
          </a:p>
          <a:p>
            <a:pPr marL="0" indent="0" algn="ctr">
              <a:buNone/>
            </a:pPr>
            <a:r>
              <a:rPr lang="en-US" dirty="0">
                <a:solidFill>
                  <a:srgbClr val="C00000"/>
                </a:solidFill>
              </a:rPr>
              <a:t>The five obligations of government are to ensure justice, to provide national defense and public safety, to address poverty, to promote moral behavior, and to provide order. </a:t>
            </a:r>
          </a:p>
        </p:txBody>
      </p:sp>
    </p:spTree>
    <p:extLst>
      <p:ext uri="{BB962C8B-B14F-4D97-AF65-F5344CB8AC3E}">
        <p14:creationId xmlns:p14="http://schemas.microsoft.com/office/powerpoint/2010/main" val="3209476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device&#10;&#10;Description automatically generated">
            <a:extLst>
              <a:ext uri="{FF2B5EF4-FFF2-40B4-BE49-F238E27FC236}">
                <a16:creationId xmlns:a16="http://schemas.microsoft.com/office/drawing/2014/main" id="{BBB2CA55-06B8-4B0C-A6BC-90C4B52888E6}"/>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361950" y="5154168"/>
            <a:ext cx="7580518"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III. State and Local Politics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7.3</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131889"/>
      </p:ext>
    </p:extLst>
  </p:cSld>
  <p:clrMapOvr>
    <a:overrideClrMapping bg1="dk1" tx1="lt1" bg2="dk2" tx2="lt2" accent1="accent1" accent2="accent2" accent3="accent3" accent4="accent4" accent5="accent5" accent6="accent6" hlink="hlink" folHlink="folHlink"/>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5C66-7FA8-4E4C-A65A-E2E870444034}"/>
              </a:ext>
            </a:extLst>
          </p:cNvPr>
          <p:cNvSpPr>
            <a:spLocks noGrp="1"/>
          </p:cNvSpPr>
          <p:nvPr>
            <p:ph type="title"/>
          </p:nvPr>
        </p:nvSpPr>
        <p:spPr>
          <a:xfrm>
            <a:off x="4965430" y="629268"/>
            <a:ext cx="6586491" cy="1286160"/>
          </a:xfrm>
        </p:spPr>
        <p:txBody>
          <a:bodyPr anchor="b">
            <a:normAutofit/>
          </a:bodyPr>
          <a:lstStyle/>
          <a:p>
            <a:r>
              <a:rPr lang="en-US" dirty="0"/>
              <a:t>I. State Governments</a:t>
            </a:r>
          </a:p>
        </p:txBody>
      </p:sp>
      <p:sp>
        <p:nvSpPr>
          <p:cNvPr id="3" name="Content Placeholder 2">
            <a:extLst>
              <a:ext uri="{FF2B5EF4-FFF2-40B4-BE49-F238E27FC236}">
                <a16:creationId xmlns:a16="http://schemas.microsoft.com/office/drawing/2014/main" id="{80BCC4E7-70A6-43F8-9776-90F161D4188A}"/>
              </a:ext>
            </a:extLst>
          </p:cNvPr>
          <p:cNvSpPr>
            <a:spLocks noGrp="1"/>
          </p:cNvSpPr>
          <p:nvPr>
            <p:ph idx="1"/>
          </p:nvPr>
        </p:nvSpPr>
        <p:spPr>
          <a:xfrm>
            <a:off x="4965431" y="2438400"/>
            <a:ext cx="6586489" cy="4419597"/>
          </a:xfrm>
        </p:spPr>
        <p:txBody>
          <a:bodyPr>
            <a:normAutofit/>
          </a:bodyPr>
          <a:lstStyle/>
          <a:p>
            <a:r>
              <a:rPr lang="en-US" dirty="0"/>
              <a:t>Like the federal government, state governments are organized under a system of separation of powers. </a:t>
            </a:r>
          </a:p>
          <a:p>
            <a:r>
              <a:rPr lang="en-US" dirty="0"/>
              <a:t>Each state has three basic responsibilities:</a:t>
            </a:r>
          </a:p>
          <a:p>
            <a:pPr marL="747713" lvl="1" indent="-290513"/>
            <a:r>
              <a:rPr lang="en-US" dirty="0"/>
              <a:t>Public safety</a:t>
            </a:r>
          </a:p>
          <a:p>
            <a:pPr marL="747713" lvl="1" indent="-290513"/>
            <a:r>
              <a:rPr lang="en-US" dirty="0"/>
              <a:t>Commercial regulation</a:t>
            </a:r>
          </a:p>
          <a:p>
            <a:pPr marL="747713" lvl="1" indent="-290513"/>
            <a:r>
              <a:rPr lang="en-US" dirty="0"/>
              <a:t>Political subdivision oversight </a:t>
            </a:r>
          </a:p>
        </p:txBody>
      </p:sp>
      <p:pic>
        <p:nvPicPr>
          <p:cNvPr id="5" name="Picture 4" descr="A close up of a busy city street&#10;&#10;Description automatically generated">
            <a:extLst>
              <a:ext uri="{FF2B5EF4-FFF2-40B4-BE49-F238E27FC236}">
                <a16:creationId xmlns:a16="http://schemas.microsoft.com/office/drawing/2014/main" id="{71D9DA43-0DD9-4155-8032-D3A1E1D71A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2311A"/>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CC3841-13A5-47E5-98A1-E6A16FC1F745}"/>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State Capitol, Indianapolis, Indiana</a:t>
            </a:r>
          </a:p>
        </p:txBody>
      </p:sp>
      <p:cxnSp>
        <p:nvCxnSpPr>
          <p:cNvPr id="8" name="Straight Connector 7">
            <a:extLst>
              <a:ext uri="{FF2B5EF4-FFF2-40B4-BE49-F238E27FC236}">
                <a16:creationId xmlns:a16="http://schemas.microsoft.com/office/drawing/2014/main" id="{49BB8C4F-1BB1-476B-9DE2-65ABAEC8CA68}"/>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07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CB5E6-A844-401A-A89C-59C03D2BD501}"/>
              </a:ext>
            </a:extLst>
          </p:cNvPr>
          <p:cNvSpPr>
            <a:spLocks noGrp="1"/>
          </p:cNvSpPr>
          <p:nvPr>
            <p:ph type="title"/>
          </p:nvPr>
        </p:nvSpPr>
        <p:spPr>
          <a:xfrm>
            <a:off x="4965430" y="629268"/>
            <a:ext cx="6586491" cy="1286160"/>
          </a:xfrm>
        </p:spPr>
        <p:txBody>
          <a:bodyPr anchor="b">
            <a:noAutofit/>
          </a:bodyPr>
          <a:lstStyle/>
          <a:p>
            <a:r>
              <a:rPr lang="en-US" dirty="0"/>
              <a:t>III. State and Local Politics</a:t>
            </a:r>
          </a:p>
        </p:txBody>
      </p:sp>
      <p:sp>
        <p:nvSpPr>
          <p:cNvPr id="3" name="Content Placeholder 2">
            <a:extLst>
              <a:ext uri="{FF2B5EF4-FFF2-40B4-BE49-F238E27FC236}">
                <a16:creationId xmlns:a16="http://schemas.microsoft.com/office/drawing/2014/main" id="{4FC4A4B4-9243-4D2B-9C0A-9BE62423B31A}"/>
              </a:ext>
            </a:extLst>
          </p:cNvPr>
          <p:cNvSpPr>
            <a:spLocks noGrp="1"/>
          </p:cNvSpPr>
          <p:nvPr>
            <p:ph idx="1"/>
          </p:nvPr>
        </p:nvSpPr>
        <p:spPr>
          <a:xfrm>
            <a:off x="4965431" y="2438400"/>
            <a:ext cx="6586489" cy="3785419"/>
          </a:xfrm>
        </p:spPr>
        <p:txBody>
          <a:bodyPr>
            <a:normAutofit/>
          </a:bodyPr>
          <a:lstStyle/>
          <a:p>
            <a:r>
              <a:rPr lang="en-US" dirty="0"/>
              <a:t>The term </a:t>
            </a:r>
            <a:r>
              <a:rPr lang="en-US" b="1" i="1" dirty="0"/>
              <a:t>grass roots</a:t>
            </a:r>
            <a:r>
              <a:rPr lang="en-US" dirty="0"/>
              <a:t> often refers to the lowest level of a group or activity.</a:t>
            </a:r>
          </a:p>
          <a:p>
            <a:r>
              <a:rPr lang="en-US" dirty="0"/>
              <a:t>Political organization at the grass roots level emphasizes participation – particularly by voting. </a:t>
            </a:r>
          </a:p>
        </p:txBody>
      </p:sp>
      <p:pic>
        <p:nvPicPr>
          <p:cNvPr id="5" name="Picture 4" descr="A picture containing refrigerator, bottle, group, kitchen&#10;&#10;Description automatically generated">
            <a:extLst>
              <a:ext uri="{FF2B5EF4-FFF2-40B4-BE49-F238E27FC236}">
                <a16:creationId xmlns:a16="http://schemas.microsoft.com/office/drawing/2014/main" id="{31B13D59-9B04-4D93-B57B-34B6AA61E0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087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034664E-DD54-492F-A7BA-4C8E174ED925}"/>
              </a:ext>
            </a:extLst>
          </p:cNvPr>
          <p:cNvCxnSpPr>
            <a:cxnSpLocks/>
          </p:cNvCxnSpPr>
          <p:nvPr/>
        </p:nvCxnSpPr>
        <p:spPr>
          <a:xfrm>
            <a:off x="5080934" y="211226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162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CB5E6-A844-401A-A89C-59C03D2BD501}"/>
              </a:ext>
            </a:extLst>
          </p:cNvPr>
          <p:cNvSpPr>
            <a:spLocks noGrp="1"/>
          </p:cNvSpPr>
          <p:nvPr>
            <p:ph type="title"/>
          </p:nvPr>
        </p:nvSpPr>
        <p:spPr>
          <a:xfrm>
            <a:off x="4965430" y="629268"/>
            <a:ext cx="6586491" cy="1286160"/>
          </a:xfrm>
        </p:spPr>
        <p:txBody>
          <a:bodyPr anchor="b">
            <a:noAutofit/>
          </a:bodyPr>
          <a:lstStyle/>
          <a:p>
            <a:r>
              <a:rPr lang="en-US" dirty="0"/>
              <a:t>III. State and Local Politics</a:t>
            </a:r>
          </a:p>
        </p:txBody>
      </p:sp>
      <p:sp>
        <p:nvSpPr>
          <p:cNvPr id="3" name="Content Placeholder 2">
            <a:extLst>
              <a:ext uri="{FF2B5EF4-FFF2-40B4-BE49-F238E27FC236}">
                <a16:creationId xmlns:a16="http://schemas.microsoft.com/office/drawing/2014/main" id="{4FC4A4B4-9243-4D2B-9C0A-9BE62423B31A}"/>
              </a:ext>
            </a:extLst>
          </p:cNvPr>
          <p:cNvSpPr>
            <a:spLocks noGrp="1"/>
          </p:cNvSpPr>
          <p:nvPr>
            <p:ph idx="1"/>
          </p:nvPr>
        </p:nvSpPr>
        <p:spPr>
          <a:xfrm>
            <a:off x="4965431" y="2438400"/>
            <a:ext cx="6586489" cy="3785419"/>
          </a:xfrm>
        </p:spPr>
        <p:txBody>
          <a:bodyPr>
            <a:normAutofit/>
          </a:bodyPr>
          <a:lstStyle/>
          <a:p>
            <a:r>
              <a:rPr lang="en-US" dirty="0"/>
              <a:t>The purpose of a political party is to rally support for candidates, get them elected, and implement the party’s agenda. </a:t>
            </a:r>
          </a:p>
        </p:txBody>
      </p:sp>
      <p:pic>
        <p:nvPicPr>
          <p:cNvPr id="5" name="Picture 4" descr="A picture containing refrigerator, bottle, group, kitchen&#10;&#10;Description automatically generated">
            <a:extLst>
              <a:ext uri="{FF2B5EF4-FFF2-40B4-BE49-F238E27FC236}">
                <a16:creationId xmlns:a16="http://schemas.microsoft.com/office/drawing/2014/main" id="{31B13D59-9B04-4D93-B57B-34B6AA61E0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087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A8CA6E-57D5-4110-8B5E-8B33931CC029}"/>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036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D17A-C324-4314-B3AC-8B008DF70D19}"/>
              </a:ext>
            </a:extLst>
          </p:cNvPr>
          <p:cNvSpPr>
            <a:spLocks noGrp="1"/>
          </p:cNvSpPr>
          <p:nvPr>
            <p:ph type="title"/>
          </p:nvPr>
        </p:nvSpPr>
        <p:spPr>
          <a:xfrm>
            <a:off x="4965430" y="629268"/>
            <a:ext cx="6586491" cy="1286160"/>
          </a:xfrm>
        </p:spPr>
        <p:txBody>
          <a:bodyPr anchor="b">
            <a:noAutofit/>
          </a:bodyPr>
          <a:lstStyle/>
          <a:p>
            <a:r>
              <a:rPr lang="en-US" dirty="0"/>
              <a:t>A. Political Party Organization</a:t>
            </a:r>
          </a:p>
        </p:txBody>
      </p:sp>
      <p:sp>
        <p:nvSpPr>
          <p:cNvPr id="3" name="Content Placeholder 2">
            <a:extLst>
              <a:ext uri="{FF2B5EF4-FFF2-40B4-BE49-F238E27FC236}">
                <a16:creationId xmlns:a16="http://schemas.microsoft.com/office/drawing/2014/main" id="{391F4346-BE0B-471E-B133-6F5B5F3B7037}"/>
              </a:ext>
            </a:extLst>
          </p:cNvPr>
          <p:cNvSpPr>
            <a:spLocks noGrp="1"/>
          </p:cNvSpPr>
          <p:nvPr>
            <p:ph idx="1"/>
          </p:nvPr>
        </p:nvSpPr>
        <p:spPr>
          <a:xfrm>
            <a:off x="4965431" y="2438400"/>
            <a:ext cx="6586489" cy="3785419"/>
          </a:xfrm>
        </p:spPr>
        <p:txBody>
          <a:bodyPr>
            <a:normAutofit/>
          </a:bodyPr>
          <a:lstStyle/>
          <a:p>
            <a:r>
              <a:rPr lang="en-US" dirty="0"/>
              <a:t>A </a:t>
            </a:r>
            <a:r>
              <a:rPr lang="en-US" b="1" dirty="0"/>
              <a:t>political party</a:t>
            </a:r>
            <a:r>
              <a:rPr lang="en-US" dirty="0"/>
              <a:t> is a group that advances certain common political goals and tries to gain power to implement those goals.</a:t>
            </a:r>
          </a:p>
          <a:p>
            <a:r>
              <a:rPr lang="en-US" dirty="0"/>
              <a:t>Anyone can be a part of any party or label themselves “independent.” </a:t>
            </a:r>
          </a:p>
        </p:txBody>
      </p:sp>
      <p:pic>
        <p:nvPicPr>
          <p:cNvPr id="5" name="Picture 4" descr="A picture containing old, table, plate&#10;&#10;Description automatically generated">
            <a:extLst>
              <a:ext uri="{FF2B5EF4-FFF2-40B4-BE49-F238E27FC236}">
                <a16:creationId xmlns:a16="http://schemas.microsoft.com/office/drawing/2014/main" id="{48001EF4-E804-48C7-B5C6-A638447BDB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CAD4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EAD1899-E4E3-415A-99F2-1238A5CB7144}"/>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869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D17A-C324-4314-B3AC-8B008DF70D19}"/>
              </a:ext>
            </a:extLst>
          </p:cNvPr>
          <p:cNvSpPr>
            <a:spLocks noGrp="1"/>
          </p:cNvSpPr>
          <p:nvPr>
            <p:ph type="title"/>
          </p:nvPr>
        </p:nvSpPr>
        <p:spPr>
          <a:xfrm>
            <a:off x="4965430" y="629268"/>
            <a:ext cx="6586491" cy="1286160"/>
          </a:xfrm>
        </p:spPr>
        <p:txBody>
          <a:bodyPr anchor="b">
            <a:noAutofit/>
          </a:bodyPr>
          <a:lstStyle/>
          <a:p>
            <a:r>
              <a:rPr lang="en-US" dirty="0"/>
              <a:t>A. Political Party Organization</a:t>
            </a:r>
          </a:p>
        </p:txBody>
      </p:sp>
      <p:sp>
        <p:nvSpPr>
          <p:cNvPr id="3" name="Content Placeholder 2">
            <a:extLst>
              <a:ext uri="{FF2B5EF4-FFF2-40B4-BE49-F238E27FC236}">
                <a16:creationId xmlns:a16="http://schemas.microsoft.com/office/drawing/2014/main" id="{391F4346-BE0B-471E-B133-6F5B5F3B7037}"/>
              </a:ext>
            </a:extLst>
          </p:cNvPr>
          <p:cNvSpPr>
            <a:spLocks noGrp="1"/>
          </p:cNvSpPr>
          <p:nvPr>
            <p:ph idx="1"/>
          </p:nvPr>
        </p:nvSpPr>
        <p:spPr>
          <a:xfrm>
            <a:off x="4965431" y="2438400"/>
            <a:ext cx="6586489" cy="3785419"/>
          </a:xfrm>
        </p:spPr>
        <p:txBody>
          <a:bodyPr>
            <a:normAutofit/>
          </a:bodyPr>
          <a:lstStyle/>
          <a:p>
            <a:r>
              <a:rPr lang="en-US" dirty="0"/>
              <a:t>Political parties are often made up of different </a:t>
            </a:r>
            <a:r>
              <a:rPr lang="en-US" b="1" dirty="0"/>
              <a:t>factions</a:t>
            </a:r>
            <a:r>
              <a:rPr lang="en-US" dirty="0"/>
              <a:t> that compete for influence within the party. </a:t>
            </a:r>
          </a:p>
          <a:p>
            <a:r>
              <a:rPr lang="en-US" dirty="0"/>
              <a:t>The strongest party is usually the one that can unite its various factions around a single candidate. </a:t>
            </a:r>
          </a:p>
        </p:txBody>
      </p:sp>
      <p:pic>
        <p:nvPicPr>
          <p:cNvPr id="5" name="Picture 4" descr="A group of people holding a sign&#10;&#10;Description automatically generated">
            <a:extLst>
              <a:ext uri="{FF2B5EF4-FFF2-40B4-BE49-F238E27FC236}">
                <a16:creationId xmlns:a16="http://schemas.microsoft.com/office/drawing/2014/main" id="{09C3E9E3-3584-4420-8762-96223C1918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8A14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41C4651-00AC-493F-B089-DF6F4F53BAAB}"/>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043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D17A-C324-4314-B3AC-8B008DF70D19}"/>
              </a:ext>
            </a:extLst>
          </p:cNvPr>
          <p:cNvSpPr>
            <a:spLocks noGrp="1"/>
          </p:cNvSpPr>
          <p:nvPr>
            <p:ph type="title"/>
          </p:nvPr>
        </p:nvSpPr>
        <p:spPr>
          <a:xfrm>
            <a:off x="4965430" y="629268"/>
            <a:ext cx="6586491" cy="1286160"/>
          </a:xfrm>
        </p:spPr>
        <p:txBody>
          <a:bodyPr anchor="b">
            <a:noAutofit/>
          </a:bodyPr>
          <a:lstStyle/>
          <a:p>
            <a:r>
              <a:rPr lang="en-US" dirty="0"/>
              <a:t>A. Political Party Organization</a:t>
            </a:r>
          </a:p>
        </p:txBody>
      </p:sp>
      <p:sp>
        <p:nvSpPr>
          <p:cNvPr id="3" name="Content Placeholder 2">
            <a:extLst>
              <a:ext uri="{FF2B5EF4-FFF2-40B4-BE49-F238E27FC236}">
                <a16:creationId xmlns:a16="http://schemas.microsoft.com/office/drawing/2014/main" id="{391F4346-BE0B-471E-B133-6F5B5F3B7037}"/>
              </a:ext>
            </a:extLst>
          </p:cNvPr>
          <p:cNvSpPr>
            <a:spLocks noGrp="1"/>
          </p:cNvSpPr>
          <p:nvPr>
            <p:ph idx="1"/>
          </p:nvPr>
        </p:nvSpPr>
        <p:spPr>
          <a:xfrm>
            <a:off x="4965431" y="2438400"/>
            <a:ext cx="6586489" cy="3785419"/>
          </a:xfrm>
        </p:spPr>
        <p:txBody>
          <a:bodyPr>
            <a:normAutofit/>
          </a:bodyPr>
          <a:lstStyle/>
          <a:p>
            <a:r>
              <a:rPr lang="en-US" dirty="0"/>
              <a:t>The lowest level of party organization is the </a:t>
            </a:r>
            <a:r>
              <a:rPr lang="en-US" b="1" dirty="0"/>
              <a:t>precinct</a:t>
            </a:r>
            <a:r>
              <a:rPr lang="en-US" dirty="0"/>
              <a:t>. </a:t>
            </a:r>
          </a:p>
          <a:p>
            <a:r>
              <a:rPr lang="en-US" dirty="0"/>
              <a:t>Members of the party gather at a </a:t>
            </a:r>
            <a:r>
              <a:rPr lang="en-US" b="1" dirty="0"/>
              <a:t>polling place </a:t>
            </a:r>
            <a:r>
              <a:rPr lang="en-US" dirty="0"/>
              <a:t>to elect officers. </a:t>
            </a:r>
          </a:p>
          <a:p>
            <a:r>
              <a:rPr lang="en-US" dirty="0"/>
              <a:t>They may also submit proposals to the county party organization.</a:t>
            </a:r>
          </a:p>
        </p:txBody>
      </p:sp>
      <p:pic>
        <p:nvPicPr>
          <p:cNvPr id="5" name="Picture 4" descr="A group of people holding a sign&#10;&#10;Description automatically generated">
            <a:extLst>
              <a:ext uri="{FF2B5EF4-FFF2-40B4-BE49-F238E27FC236}">
                <a16:creationId xmlns:a16="http://schemas.microsoft.com/office/drawing/2014/main" id="{13F3BCA9-7BD1-4DB0-B63A-D1EE91EF7F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3E87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5C158E1-6D1D-405B-97C4-F76D89D1BBA1}"/>
              </a:ext>
            </a:extLst>
          </p:cNvPr>
          <p:cNvCxnSpPr/>
          <p:nvPr/>
        </p:nvCxnSpPr>
        <p:spPr>
          <a:xfrm>
            <a:off x="5130800" y="2115117"/>
            <a:ext cx="625949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DFCEFC2-FD66-4A4C-90DE-38610C59E1E9}"/>
              </a:ext>
            </a:extLst>
          </p:cNvPr>
          <p:cNvCxnSpPr>
            <a:cxnSpLocks/>
          </p:cNvCxnSpPr>
          <p:nvPr/>
        </p:nvCxnSpPr>
        <p:spPr>
          <a:xfrm>
            <a:off x="5130800"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901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D17A-C324-4314-B3AC-8B008DF70D19}"/>
              </a:ext>
            </a:extLst>
          </p:cNvPr>
          <p:cNvSpPr>
            <a:spLocks noGrp="1"/>
          </p:cNvSpPr>
          <p:nvPr>
            <p:ph type="title"/>
          </p:nvPr>
        </p:nvSpPr>
        <p:spPr>
          <a:xfrm>
            <a:off x="4965430" y="629268"/>
            <a:ext cx="6586491" cy="1286160"/>
          </a:xfrm>
        </p:spPr>
        <p:txBody>
          <a:bodyPr anchor="b">
            <a:noAutofit/>
          </a:bodyPr>
          <a:lstStyle/>
          <a:p>
            <a:r>
              <a:rPr lang="en-US" dirty="0"/>
              <a:t>A. Political Party Organization</a:t>
            </a:r>
          </a:p>
        </p:txBody>
      </p:sp>
      <p:sp>
        <p:nvSpPr>
          <p:cNvPr id="3" name="Content Placeholder 2">
            <a:extLst>
              <a:ext uri="{FF2B5EF4-FFF2-40B4-BE49-F238E27FC236}">
                <a16:creationId xmlns:a16="http://schemas.microsoft.com/office/drawing/2014/main" id="{391F4346-BE0B-471E-B133-6F5B5F3B7037}"/>
              </a:ext>
            </a:extLst>
          </p:cNvPr>
          <p:cNvSpPr>
            <a:spLocks noGrp="1"/>
          </p:cNvSpPr>
          <p:nvPr>
            <p:ph idx="1"/>
          </p:nvPr>
        </p:nvSpPr>
        <p:spPr>
          <a:xfrm>
            <a:off x="4965431" y="2438400"/>
            <a:ext cx="6586489" cy="3785419"/>
          </a:xfrm>
        </p:spPr>
        <p:txBody>
          <a:bodyPr>
            <a:normAutofit/>
          </a:bodyPr>
          <a:lstStyle/>
          <a:p>
            <a:r>
              <a:rPr lang="en-US" dirty="0"/>
              <a:t>Officers from the precinct meet regularly as a </a:t>
            </a:r>
            <a:r>
              <a:rPr lang="en-US" b="1" dirty="0"/>
              <a:t>county committee</a:t>
            </a:r>
            <a:r>
              <a:rPr lang="en-US" dirty="0"/>
              <a:t>.</a:t>
            </a:r>
          </a:p>
          <a:p>
            <a:r>
              <a:rPr lang="en-US" dirty="0"/>
              <a:t>The county committee elects officers to represent them at the state level. </a:t>
            </a:r>
          </a:p>
        </p:txBody>
      </p:sp>
      <p:pic>
        <p:nvPicPr>
          <p:cNvPr id="5" name="Picture 4" descr="A group of people holding a sign&#10;&#10;Description automatically generated">
            <a:extLst>
              <a:ext uri="{FF2B5EF4-FFF2-40B4-BE49-F238E27FC236}">
                <a16:creationId xmlns:a16="http://schemas.microsoft.com/office/drawing/2014/main" id="{13F3BCA9-7BD1-4DB0-B63A-D1EE91EF7F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3E87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5C158E1-6D1D-405B-97C4-F76D89D1BBA1}"/>
              </a:ext>
            </a:extLst>
          </p:cNvPr>
          <p:cNvCxnSpPr/>
          <p:nvPr/>
        </p:nvCxnSpPr>
        <p:spPr>
          <a:xfrm>
            <a:off x="5130800" y="2115117"/>
            <a:ext cx="625949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72D985-1528-4072-97BE-F6BCFD2A235F}"/>
              </a:ext>
            </a:extLst>
          </p:cNvPr>
          <p:cNvCxnSpPr>
            <a:cxnSpLocks/>
          </p:cNvCxnSpPr>
          <p:nvPr/>
        </p:nvCxnSpPr>
        <p:spPr>
          <a:xfrm>
            <a:off x="5130800"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884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D17A-C324-4314-B3AC-8B008DF70D19}"/>
              </a:ext>
            </a:extLst>
          </p:cNvPr>
          <p:cNvSpPr>
            <a:spLocks noGrp="1"/>
          </p:cNvSpPr>
          <p:nvPr>
            <p:ph type="title"/>
          </p:nvPr>
        </p:nvSpPr>
        <p:spPr>
          <a:xfrm>
            <a:off x="4965430" y="629268"/>
            <a:ext cx="6586491" cy="1286160"/>
          </a:xfrm>
        </p:spPr>
        <p:txBody>
          <a:bodyPr anchor="b">
            <a:noAutofit/>
          </a:bodyPr>
          <a:lstStyle/>
          <a:p>
            <a:r>
              <a:rPr lang="en-US" dirty="0"/>
              <a:t>A. Political Party Organization</a:t>
            </a:r>
          </a:p>
        </p:txBody>
      </p:sp>
      <p:sp>
        <p:nvSpPr>
          <p:cNvPr id="3" name="Content Placeholder 2">
            <a:extLst>
              <a:ext uri="{FF2B5EF4-FFF2-40B4-BE49-F238E27FC236}">
                <a16:creationId xmlns:a16="http://schemas.microsoft.com/office/drawing/2014/main" id="{391F4346-BE0B-471E-B133-6F5B5F3B7037}"/>
              </a:ext>
            </a:extLst>
          </p:cNvPr>
          <p:cNvSpPr>
            <a:spLocks noGrp="1"/>
          </p:cNvSpPr>
          <p:nvPr>
            <p:ph idx="1"/>
          </p:nvPr>
        </p:nvSpPr>
        <p:spPr>
          <a:xfrm>
            <a:off x="4965432" y="2438400"/>
            <a:ext cx="6586490" cy="3785419"/>
          </a:xfrm>
        </p:spPr>
        <p:txBody>
          <a:bodyPr>
            <a:noAutofit/>
          </a:bodyPr>
          <a:lstStyle/>
          <a:p>
            <a:r>
              <a:rPr lang="en-US" dirty="0"/>
              <a:t>The state executive committee works with the chairman of the state party to raise funds for campaigns and to win elections. </a:t>
            </a:r>
          </a:p>
          <a:p>
            <a:r>
              <a:rPr lang="en-US" dirty="0"/>
              <a:t>In the past, some states and cities were operated by </a:t>
            </a:r>
            <a:r>
              <a:rPr lang="en-US" b="1" dirty="0"/>
              <a:t>political machines</a:t>
            </a:r>
            <a:r>
              <a:rPr lang="en-US" dirty="0"/>
              <a:t> – authoritarian organizations known for exchanging favors for votes.</a:t>
            </a:r>
          </a:p>
        </p:txBody>
      </p:sp>
      <p:pic>
        <p:nvPicPr>
          <p:cNvPr id="7" name="Picture 6" descr="A picture containing text, book&#10;&#10;Description automatically generated">
            <a:extLst>
              <a:ext uri="{FF2B5EF4-FFF2-40B4-BE49-F238E27FC236}">
                <a16:creationId xmlns:a16="http://schemas.microsoft.com/office/drawing/2014/main" id="{2421A369-4E4A-4027-9E0C-B93D1D3424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29F9778-EB5F-4E52-A69C-4AFED7EF3A60}"/>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722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EA190AB0-07E8-4BD4-92EF-20B3B654C099}"/>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3944446" y="287268"/>
            <a:ext cx="4303108" cy="6304917"/>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85228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C064-724E-4B10-BDF9-2A9F2197AD6A}"/>
              </a:ext>
            </a:extLst>
          </p:cNvPr>
          <p:cNvSpPr>
            <a:spLocks noGrp="1"/>
          </p:cNvSpPr>
          <p:nvPr>
            <p:ph type="title"/>
          </p:nvPr>
        </p:nvSpPr>
        <p:spPr>
          <a:xfrm>
            <a:off x="4965430" y="629268"/>
            <a:ext cx="6586491" cy="1286160"/>
          </a:xfrm>
        </p:spPr>
        <p:txBody>
          <a:bodyPr anchor="b">
            <a:normAutofit/>
          </a:bodyPr>
          <a:lstStyle/>
          <a:p>
            <a:r>
              <a:rPr lang="en-US" dirty="0"/>
              <a:t>B. Elections</a:t>
            </a:r>
          </a:p>
        </p:txBody>
      </p:sp>
      <p:sp>
        <p:nvSpPr>
          <p:cNvPr id="3" name="Content Placeholder 2">
            <a:extLst>
              <a:ext uri="{FF2B5EF4-FFF2-40B4-BE49-F238E27FC236}">
                <a16:creationId xmlns:a16="http://schemas.microsoft.com/office/drawing/2014/main" id="{83322CDD-1CBD-44CD-9F77-C869A39E2A20}"/>
              </a:ext>
            </a:extLst>
          </p:cNvPr>
          <p:cNvSpPr>
            <a:spLocks noGrp="1"/>
          </p:cNvSpPr>
          <p:nvPr>
            <p:ph idx="1"/>
          </p:nvPr>
        </p:nvSpPr>
        <p:spPr>
          <a:xfrm>
            <a:off x="4965431" y="2438400"/>
            <a:ext cx="6586489" cy="3785419"/>
          </a:xfrm>
        </p:spPr>
        <p:txBody>
          <a:bodyPr>
            <a:normAutofit/>
          </a:bodyPr>
          <a:lstStyle/>
          <a:p>
            <a:r>
              <a:rPr lang="en-US" dirty="0"/>
              <a:t>The right to vote (</a:t>
            </a:r>
            <a:r>
              <a:rPr lang="en-US" b="1" dirty="0"/>
              <a:t>suffrage</a:t>
            </a:r>
            <a:r>
              <a:rPr lang="en-US" dirty="0"/>
              <a:t>) is one of the most valuable privileges of a free people.</a:t>
            </a:r>
          </a:p>
          <a:p>
            <a:r>
              <a:rPr lang="en-US" dirty="0"/>
              <a:t>State and local governments are responsible for organizing elections. </a:t>
            </a:r>
          </a:p>
          <a:p>
            <a:r>
              <a:rPr lang="en-US" dirty="0"/>
              <a:t>Sadly, many Americans do not exercise their right to vote. </a:t>
            </a:r>
          </a:p>
        </p:txBody>
      </p:sp>
      <p:pic>
        <p:nvPicPr>
          <p:cNvPr id="5" name="Picture 4" descr="A group of people walking down a street&#10;&#10;Description automatically generated">
            <a:extLst>
              <a:ext uri="{FF2B5EF4-FFF2-40B4-BE49-F238E27FC236}">
                <a16:creationId xmlns:a16="http://schemas.microsoft.com/office/drawing/2014/main" id="{05B3C1B3-B813-4F98-8923-7A6BE6F066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5996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097E81A-9E90-49A2-9CAE-EBEBC4E2476A}"/>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048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C064-724E-4B10-BDF9-2A9F2197AD6A}"/>
              </a:ext>
            </a:extLst>
          </p:cNvPr>
          <p:cNvSpPr>
            <a:spLocks noGrp="1"/>
          </p:cNvSpPr>
          <p:nvPr>
            <p:ph type="title"/>
          </p:nvPr>
        </p:nvSpPr>
        <p:spPr>
          <a:xfrm>
            <a:off x="4965430" y="629268"/>
            <a:ext cx="6586491" cy="1286160"/>
          </a:xfrm>
        </p:spPr>
        <p:txBody>
          <a:bodyPr anchor="b">
            <a:normAutofit/>
          </a:bodyPr>
          <a:lstStyle/>
          <a:p>
            <a:r>
              <a:rPr lang="en-US" dirty="0"/>
              <a:t>B. Elections</a:t>
            </a:r>
          </a:p>
        </p:txBody>
      </p:sp>
      <p:sp>
        <p:nvSpPr>
          <p:cNvPr id="3" name="Content Placeholder 2">
            <a:extLst>
              <a:ext uri="{FF2B5EF4-FFF2-40B4-BE49-F238E27FC236}">
                <a16:creationId xmlns:a16="http://schemas.microsoft.com/office/drawing/2014/main" id="{83322CDD-1CBD-44CD-9F77-C869A39E2A20}"/>
              </a:ext>
            </a:extLst>
          </p:cNvPr>
          <p:cNvSpPr>
            <a:spLocks noGrp="1"/>
          </p:cNvSpPr>
          <p:nvPr>
            <p:ph idx="1"/>
          </p:nvPr>
        </p:nvSpPr>
        <p:spPr>
          <a:xfrm>
            <a:off x="4965431" y="2438400"/>
            <a:ext cx="6839219" cy="3785419"/>
          </a:xfrm>
        </p:spPr>
        <p:txBody>
          <a:bodyPr>
            <a:normAutofit/>
          </a:bodyPr>
          <a:lstStyle/>
          <a:p>
            <a:r>
              <a:rPr lang="en-US" dirty="0"/>
              <a:t>Most states require voters to register before an election.</a:t>
            </a:r>
          </a:p>
          <a:p>
            <a:r>
              <a:rPr lang="en-US" dirty="0"/>
              <a:t>Most states require the following:</a:t>
            </a:r>
          </a:p>
          <a:p>
            <a:pPr marL="747713" lvl="1" indent="-290513"/>
            <a:r>
              <a:rPr lang="en-US" dirty="0"/>
              <a:t>Be a citizen of the United States</a:t>
            </a:r>
          </a:p>
          <a:p>
            <a:pPr marL="747713" lvl="1" indent="-290513"/>
            <a:r>
              <a:rPr lang="en-US" dirty="0"/>
              <a:t>Be a citizen of the state or city where voting</a:t>
            </a:r>
          </a:p>
          <a:p>
            <a:pPr marL="747713" lvl="1" indent="-290513"/>
            <a:r>
              <a:rPr lang="en-US" dirty="0"/>
              <a:t>Be at least 18 years old</a:t>
            </a:r>
          </a:p>
          <a:p>
            <a:pPr marL="747713" lvl="1" indent="-290513"/>
            <a:r>
              <a:rPr lang="en-US" dirty="0"/>
              <a:t>Be registered to vote</a:t>
            </a:r>
          </a:p>
        </p:txBody>
      </p:sp>
      <p:pic>
        <p:nvPicPr>
          <p:cNvPr id="5" name="Picture 4" descr="A red and white sign&#10;&#10;Description automatically generated">
            <a:extLst>
              <a:ext uri="{FF2B5EF4-FFF2-40B4-BE49-F238E27FC236}">
                <a16:creationId xmlns:a16="http://schemas.microsoft.com/office/drawing/2014/main" id="{660891F8-88BF-4F10-9806-62856FE39E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57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3732F7-B5E9-47CA-8825-4847660F49B5}"/>
              </a:ext>
            </a:extLst>
          </p:cNvPr>
          <p:cNvCxnSpPr/>
          <p:nvPr/>
        </p:nvCxnSpPr>
        <p:spPr>
          <a:xfrm>
            <a:off x="5080934" y="2115117"/>
            <a:ext cx="63093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7084E02-9CF1-41D9-825F-7B700927A9D9}"/>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11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E7E8-5F2F-4D65-ACA2-B7797BDFE2CE}"/>
              </a:ext>
            </a:extLst>
          </p:cNvPr>
          <p:cNvSpPr>
            <a:spLocks noGrp="1"/>
          </p:cNvSpPr>
          <p:nvPr>
            <p:ph type="title"/>
          </p:nvPr>
        </p:nvSpPr>
        <p:spPr>
          <a:xfrm>
            <a:off x="4965430" y="629268"/>
            <a:ext cx="6586491" cy="1286160"/>
          </a:xfrm>
        </p:spPr>
        <p:txBody>
          <a:bodyPr anchor="b">
            <a:normAutofit/>
          </a:bodyPr>
          <a:lstStyle/>
          <a:p>
            <a:r>
              <a:rPr lang="en-US" dirty="0"/>
              <a:t>A. State Legislatures</a:t>
            </a:r>
          </a:p>
        </p:txBody>
      </p:sp>
      <p:sp>
        <p:nvSpPr>
          <p:cNvPr id="3" name="Content Placeholder 2">
            <a:extLst>
              <a:ext uri="{FF2B5EF4-FFF2-40B4-BE49-F238E27FC236}">
                <a16:creationId xmlns:a16="http://schemas.microsoft.com/office/drawing/2014/main" id="{05054E50-3226-4A37-837C-5BA8AAC5865F}"/>
              </a:ext>
            </a:extLst>
          </p:cNvPr>
          <p:cNvSpPr>
            <a:spLocks noGrp="1"/>
          </p:cNvSpPr>
          <p:nvPr>
            <p:ph idx="1"/>
          </p:nvPr>
        </p:nvSpPr>
        <p:spPr>
          <a:xfrm>
            <a:off x="4965431" y="2438400"/>
            <a:ext cx="6586489" cy="3785419"/>
          </a:xfrm>
        </p:spPr>
        <p:txBody>
          <a:bodyPr>
            <a:normAutofit/>
          </a:bodyPr>
          <a:lstStyle/>
          <a:p>
            <a:r>
              <a:rPr lang="en-US" dirty="0"/>
              <a:t>In all but one state, the legislatures are </a:t>
            </a:r>
            <a:r>
              <a:rPr lang="en-US" b="1" dirty="0"/>
              <a:t>bicameral</a:t>
            </a:r>
            <a:r>
              <a:rPr lang="en-US" dirty="0"/>
              <a:t>.</a:t>
            </a:r>
          </a:p>
          <a:p>
            <a:r>
              <a:rPr lang="en-US" dirty="0"/>
              <a:t>Nebraska has the nation’s only </a:t>
            </a:r>
            <a:r>
              <a:rPr lang="en-US" b="1" dirty="0"/>
              <a:t>unicameral </a:t>
            </a:r>
            <a:r>
              <a:rPr lang="en-US" dirty="0"/>
              <a:t>legislature.</a:t>
            </a:r>
          </a:p>
        </p:txBody>
      </p:sp>
      <p:pic>
        <p:nvPicPr>
          <p:cNvPr id="5" name="Picture 4" descr="A picture containing building, outdoor, clock, large&#10;&#10;Description automatically generated">
            <a:extLst>
              <a:ext uri="{FF2B5EF4-FFF2-40B4-BE49-F238E27FC236}">
                <a16:creationId xmlns:a16="http://schemas.microsoft.com/office/drawing/2014/main" id="{762D1EA4-4179-4E32-9F54-6FEC8E7327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2A9C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FA6B0F1-095C-4A2E-8DE9-824C990E00E5}"/>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State Capitol, Lincoln, Nebraska</a:t>
            </a:r>
          </a:p>
        </p:txBody>
      </p:sp>
      <p:cxnSp>
        <p:nvCxnSpPr>
          <p:cNvPr id="8" name="Straight Connector 7">
            <a:extLst>
              <a:ext uri="{FF2B5EF4-FFF2-40B4-BE49-F238E27FC236}">
                <a16:creationId xmlns:a16="http://schemas.microsoft.com/office/drawing/2014/main" id="{E5285889-F650-4CC4-AD2D-8188E6AF5873}"/>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707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C064-724E-4B10-BDF9-2A9F2197AD6A}"/>
              </a:ext>
            </a:extLst>
          </p:cNvPr>
          <p:cNvSpPr>
            <a:spLocks noGrp="1"/>
          </p:cNvSpPr>
          <p:nvPr>
            <p:ph type="title"/>
          </p:nvPr>
        </p:nvSpPr>
        <p:spPr>
          <a:xfrm>
            <a:off x="4965430" y="629268"/>
            <a:ext cx="6586491" cy="1286160"/>
          </a:xfrm>
        </p:spPr>
        <p:txBody>
          <a:bodyPr anchor="b">
            <a:normAutofit/>
          </a:bodyPr>
          <a:lstStyle/>
          <a:p>
            <a:r>
              <a:rPr lang="en-US" dirty="0"/>
              <a:t>B. Elections</a:t>
            </a:r>
          </a:p>
        </p:txBody>
      </p:sp>
      <p:sp>
        <p:nvSpPr>
          <p:cNvPr id="3" name="Content Placeholder 2">
            <a:extLst>
              <a:ext uri="{FF2B5EF4-FFF2-40B4-BE49-F238E27FC236}">
                <a16:creationId xmlns:a16="http://schemas.microsoft.com/office/drawing/2014/main" id="{83322CDD-1CBD-44CD-9F77-C869A39E2A20}"/>
              </a:ext>
            </a:extLst>
          </p:cNvPr>
          <p:cNvSpPr>
            <a:spLocks noGrp="1"/>
          </p:cNvSpPr>
          <p:nvPr>
            <p:ph idx="1"/>
          </p:nvPr>
        </p:nvSpPr>
        <p:spPr>
          <a:xfrm>
            <a:off x="4965431" y="2438400"/>
            <a:ext cx="6839219" cy="3785419"/>
          </a:xfrm>
        </p:spPr>
        <p:txBody>
          <a:bodyPr>
            <a:normAutofit/>
          </a:bodyPr>
          <a:lstStyle/>
          <a:p>
            <a:r>
              <a:rPr lang="en-US" dirty="0"/>
              <a:t>Voting methods vary by state and even within the same state.</a:t>
            </a:r>
          </a:p>
          <a:p>
            <a:r>
              <a:rPr lang="en-US" dirty="0"/>
              <a:t>Most states allow early voting of some kind before Election Day.</a:t>
            </a:r>
          </a:p>
        </p:txBody>
      </p:sp>
      <p:pic>
        <p:nvPicPr>
          <p:cNvPr id="5" name="Picture 4" descr="A red and white sign&#10;&#10;Description automatically generated">
            <a:extLst>
              <a:ext uri="{FF2B5EF4-FFF2-40B4-BE49-F238E27FC236}">
                <a16:creationId xmlns:a16="http://schemas.microsoft.com/office/drawing/2014/main" id="{660891F8-88BF-4F10-9806-62856FE39E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57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3732F7-B5E9-47CA-8825-4847660F49B5}"/>
              </a:ext>
            </a:extLst>
          </p:cNvPr>
          <p:cNvCxnSpPr/>
          <p:nvPr/>
        </p:nvCxnSpPr>
        <p:spPr>
          <a:xfrm>
            <a:off x="5080934" y="2115117"/>
            <a:ext cx="63093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101FE63-E0F5-4D4B-8759-76D18DC0A5B6}"/>
              </a:ext>
            </a:extLst>
          </p:cNvPr>
          <p:cNvCxnSpPr>
            <a:cxnSpLocks/>
          </p:cNvCxnSpPr>
          <p:nvPr/>
        </p:nvCxnSpPr>
        <p:spPr>
          <a:xfrm>
            <a:off x="5080934" y="2106055"/>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277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C064-724E-4B10-BDF9-2A9F2197AD6A}"/>
              </a:ext>
            </a:extLst>
          </p:cNvPr>
          <p:cNvSpPr>
            <a:spLocks noGrp="1"/>
          </p:cNvSpPr>
          <p:nvPr>
            <p:ph type="title"/>
          </p:nvPr>
        </p:nvSpPr>
        <p:spPr>
          <a:xfrm>
            <a:off x="4965430" y="629268"/>
            <a:ext cx="6586491" cy="1286160"/>
          </a:xfrm>
        </p:spPr>
        <p:txBody>
          <a:bodyPr anchor="b">
            <a:normAutofit/>
          </a:bodyPr>
          <a:lstStyle/>
          <a:p>
            <a:r>
              <a:rPr lang="en-US" dirty="0"/>
              <a:t>B. Elections</a:t>
            </a:r>
          </a:p>
        </p:txBody>
      </p:sp>
      <p:sp>
        <p:nvSpPr>
          <p:cNvPr id="3" name="Content Placeholder 2">
            <a:extLst>
              <a:ext uri="{FF2B5EF4-FFF2-40B4-BE49-F238E27FC236}">
                <a16:creationId xmlns:a16="http://schemas.microsoft.com/office/drawing/2014/main" id="{83322CDD-1CBD-44CD-9F77-C869A39E2A20}"/>
              </a:ext>
            </a:extLst>
          </p:cNvPr>
          <p:cNvSpPr>
            <a:spLocks noGrp="1"/>
          </p:cNvSpPr>
          <p:nvPr>
            <p:ph idx="1"/>
          </p:nvPr>
        </p:nvSpPr>
        <p:spPr>
          <a:xfrm>
            <a:off x="4965431" y="2438400"/>
            <a:ext cx="6586489" cy="3785419"/>
          </a:xfrm>
        </p:spPr>
        <p:txBody>
          <a:bodyPr>
            <a:normAutofit/>
          </a:bodyPr>
          <a:lstStyle/>
          <a:p>
            <a:r>
              <a:rPr lang="en-US" dirty="0"/>
              <a:t>There are two basic types of elections:</a:t>
            </a:r>
          </a:p>
          <a:p>
            <a:pPr lvl="1"/>
            <a:r>
              <a:rPr lang="en-US" b="1" dirty="0"/>
              <a:t>Primary elections</a:t>
            </a:r>
            <a:r>
              <a:rPr lang="en-US" dirty="0"/>
              <a:t> – determines which candidate will represent each party</a:t>
            </a:r>
          </a:p>
          <a:p>
            <a:pPr lvl="1"/>
            <a:r>
              <a:rPr lang="en-US" b="1" dirty="0"/>
              <a:t>General elections</a:t>
            </a:r>
            <a:r>
              <a:rPr lang="en-US" dirty="0"/>
              <a:t> – the winner fills the government office</a:t>
            </a:r>
            <a:endParaRPr lang="en-US" b="1" dirty="0"/>
          </a:p>
        </p:txBody>
      </p:sp>
      <p:pic>
        <p:nvPicPr>
          <p:cNvPr id="5" name="Picture 4" descr="A picture containing person, cake, piece, food&#10;&#10;Description automatically generated">
            <a:extLst>
              <a:ext uri="{FF2B5EF4-FFF2-40B4-BE49-F238E27FC236}">
                <a16:creationId xmlns:a16="http://schemas.microsoft.com/office/drawing/2014/main" id="{2974FF3A-A6A6-4501-B072-943E6B034E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67AB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BCB0506-FC1F-4523-9981-600AE8DF0EF7}"/>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823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C064-724E-4B10-BDF9-2A9F2197AD6A}"/>
              </a:ext>
            </a:extLst>
          </p:cNvPr>
          <p:cNvSpPr>
            <a:spLocks noGrp="1"/>
          </p:cNvSpPr>
          <p:nvPr>
            <p:ph type="title"/>
          </p:nvPr>
        </p:nvSpPr>
        <p:spPr>
          <a:xfrm>
            <a:off x="4965430" y="629268"/>
            <a:ext cx="6586491" cy="1286160"/>
          </a:xfrm>
        </p:spPr>
        <p:txBody>
          <a:bodyPr anchor="b">
            <a:normAutofit/>
          </a:bodyPr>
          <a:lstStyle/>
          <a:p>
            <a:r>
              <a:rPr lang="en-US" dirty="0"/>
              <a:t>B. Elections</a:t>
            </a:r>
          </a:p>
        </p:txBody>
      </p:sp>
      <p:sp>
        <p:nvSpPr>
          <p:cNvPr id="3" name="Content Placeholder 2">
            <a:extLst>
              <a:ext uri="{FF2B5EF4-FFF2-40B4-BE49-F238E27FC236}">
                <a16:creationId xmlns:a16="http://schemas.microsoft.com/office/drawing/2014/main" id="{83322CDD-1CBD-44CD-9F77-C869A39E2A20}"/>
              </a:ext>
            </a:extLst>
          </p:cNvPr>
          <p:cNvSpPr>
            <a:spLocks noGrp="1"/>
          </p:cNvSpPr>
          <p:nvPr>
            <p:ph idx="1"/>
          </p:nvPr>
        </p:nvSpPr>
        <p:spPr>
          <a:xfrm>
            <a:off x="4965431" y="2438400"/>
            <a:ext cx="6586489" cy="4219971"/>
          </a:xfrm>
        </p:spPr>
        <p:txBody>
          <a:bodyPr>
            <a:normAutofit/>
          </a:bodyPr>
          <a:lstStyle/>
          <a:p>
            <a:r>
              <a:rPr lang="en-US" dirty="0"/>
              <a:t>There are several kinds of primary elections:</a:t>
            </a:r>
          </a:p>
          <a:p>
            <a:pPr marL="747713" lvl="1" indent="-290513"/>
            <a:r>
              <a:rPr lang="en-US" b="1" dirty="0"/>
              <a:t>Open primary </a:t>
            </a:r>
            <a:r>
              <a:rPr lang="en-US" dirty="0"/>
              <a:t>– registered voters can vote in either party’s primary, but only one of them, which sometimes results in </a:t>
            </a:r>
            <a:r>
              <a:rPr lang="en-US" b="1" dirty="0"/>
              <a:t>crossover voting</a:t>
            </a:r>
            <a:endParaRPr lang="en-US" dirty="0"/>
          </a:p>
          <a:p>
            <a:pPr marL="747713" lvl="1" indent="-290513"/>
            <a:r>
              <a:rPr lang="en-US" b="1" dirty="0"/>
              <a:t>Closed primary </a:t>
            </a:r>
            <a:r>
              <a:rPr lang="en-US" dirty="0"/>
              <a:t>– only voters registered with a particular party may participate in that party’s primary election</a:t>
            </a:r>
            <a:endParaRPr lang="en-US" b="1" dirty="0"/>
          </a:p>
        </p:txBody>
      </p:sp>
      <p:pic>
        <p:nvPicPr>
          <p:cNvPr id="5" name="Picture 4" descr="A picture containing person, cake, piece, food&#10;&#10;Description automatically generated">
            <a:extLst>
              <a:ext uri="{FF2B5EF4-FFF2-40B4-BE49-F238E27FC236}">
                <a16:creationId xmlns:a16="http://schemas.microsoft.com/office/drawing/2014/main" id="{2974FF3A-A6A6-4501-B072-943E6B034E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67AB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AA592F-DAFE-45F3-93BE-6DB279B7C418}"/>
              </a:ext>
            </a:extLst>
          </p:cNvPr>
          <p:cNvCxnSpPr>
            <a:cxnSpLocks/>
          </p:cNvCxnSpPr>
          <p:nvPr/>
        </p:nvCxnSpPr>
        <p:spPr>
          <a:xfrm>
            <a:off x="5080934" y="2128831"/>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481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C064-724E-4B10-BDF9-2A9F2197AD6A}"/>
              </a:ext>
            </a:extLst>
          </p:cNvPr>
          <p:cNvSpPr>
            <a:spLocks noGrp="1"/>
          </p:cNvSpPr>
          <p:nvPr>
            <p:ph type="title"/>
          </p:nvPr>
        </p:nvSpPr>
        <p:spPr>
          <a:xfrm>
            <a:off x="4965430" y="629268"/>
            <a:ext cx="6586491" cy="1286160"/>
          </a:xfrm>
        </p:spPr>
        <p:txBody>
          <a:bodyPr anchor="b">
            <a:normAutofit/>
          </a:bodyPr>
          <a:lstStyle/>
          <a:p>
            <a:r>
              <a:rPr lang="en-US" dirty="0"/>
              <a:t>B. Elections</a:t>
            </a:r>
          </a:p>
        </p:txBody>
      </p:sp>
      <p:sp>
        <p:nvSpPr>
          <p:cNvPr id="3" name="Content Placeholder 2">
            <a:extLst>
              <a:ext uri="{FF2B5EF4-FFF2-40B4-BE49-F238E27FC236}">
                <a16:creationId xmlns:a16="http://schemas.microsoft.com/office/drawing/2014/main" id="{83322CDD-1CBD-44CD-9F77-C869A39E2A20}"/>
              </a:ext>
            </a:extLst>
          </p:cNvPr>
          <p:cNvSpPr>
            <a:spLocks noGrp="1"/>
          </p:cNvSpPr>
          <p:nvPr>
            <p:ph idx="1"/>
          </p:nvPr>
        </p:nvSpPr>
        <p:spPr>
          <a:xfrm>
            <a:off x="4965431" y="2438400"/>
            <a:ext cx="6586489" cy="3785419"/>
          </a:xfrm>
        </p:spPr>
        <p:txBody>
          <a:bodyPr>
            <a:normAutofit/>
          </a:bodyPr>
          <a:lstStyle/>
          <a:p>
            <a:r>
              <a:rPr lang="en-US" dirty="0"/>
              <a:t>There are several kinds of primary elections:</a:t>
            </a:r>
          </a:p>
          <a:p>
            <a:pPr marL="747713" lvl="1" indent="-290513"/>
            <a:r>
              <a:rPr lang="en-US" b="1" dirty="0" err="1"/>
              <a:t>Semiclosed</a:t>
            </a:r>
            <a:r>
              <a:rPr lang="en-US" b="1" dirty="0"/>
              <a:t> primary </a:t>
            </a:r>
            <a:r>
              <a:rPr lang="en-US" dirty="0"/>
              <a:t>– allows independents to choose a ballot from one of the two parties</a:t>
            </a:r>
            <a:endParaRPr lang="en-US" b="1" dirty="0"/>
          </a:p>
        </p:txBody>
      </p:sp>
      <p:pic>
        <p:nvPicPr>
          <p:cNvPr id="5" name="Picture 4" descr="A picture containing person, cake, piece, food&#10;&#10;Description automatically generated">
            <a:extLst>
              <a:ext uri="{FF2B5EF4-FFF2-40B4-BE49-F238E27FC236}">
                <a16:creationId xmlns:a16="http://schemas.microsoft.com/office/drawing/2014/main" id="{2974FF3A-A6A6-4501-B072-943E6B034E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67AB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159F795-CA75-46E6-98CC-1B77C8AB82E0}"/>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936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C064-724E-4B10-BDF9-2A9F2197AD6A}"/>
              </a:ext>
            </a:extLst>
          </p:cNvPr>
          <p:cNvSpPr>
            <a:spLocks noGrp="1"/>
          </p:cNvSpPr>
          <p:nvPr>
            <p:ph type="title"/>
          </p:nvPr>
        </p:nvSpPr>
        <p:spPr>
          <a:xfrm>
            <a:off x="4965430" y="629268"/>
            <a:ext cx="6586491" cy="1286160"/>
          </a:xfrm>
        </p:spPr>
        <p:txBody>
          <a:bodyPr anchor="b">
            <a:normAutofit/>
          </a:bodyPr>
          <a:lstStyle/>
          <a:p>
            <a:r>
              <a:rPr lang="en-US" dirty="0"/>
              <a:t>B. Elections</a:t>
            </a:r>
          </a:p>
        </p:txBody>
      </p:sp>
      <p:sp>
        <p:nvSpPr>
          <p:cNvPr id="3" name="Content Placeholder 2">
            <a:extLst>
              <a:ext uri="{FF2B5EF4-FFF2-40B4-BE49-F238E27FC236}">
                <a16:creationId xmlns:a16="http://schemas.microsoft.com/office/drawing/2014/main" id="{83322CDD-1CBD-44CD-9F77-C869A39E2A20}"/>
              </a:ext>
            </a:extLst>
          </p:cNvPr>
          <p:cNvSpPr>
            <a:spLocks noGrp="1"/>
          </p:cNvSpPr>
          <p:nvPr>
            <p:ph idx="1"/>
          </p:nvPr>
        </p:nvSpPr>
        <p:spPr>
          <a:xfrm>
            <a:off x="4965431" y="2438400"/>
            <a:ext cx="6586489" cy="3785419"/>
          </a:xfrm>
        </p:spPr>
        <p:txBody>
          <a:bodyPr>
            <a:normAutofit/>
          </a:bodyPr>
          <a:lstStyle/>
          <a:p>
            <a:r>
              <a:rPr lang="en-US" dirty="0"/>
              <a:t>In most states, the candidate with the most votes wins the election.</a:t>
            </a:r>
          </a:p>
          <a:p>
            <a:r>
              <a:rPr lang="en-US" dirty="0"/>
              <a:t>Some states require a winning candidate to receive a majority of votes.</a:t>
            </a:r>
          </a:p>
          <a:p>
            <a:r>
              <a:rPr lang="en-US" dirty="0"/>
              <a:t>If no candidate has a majority, then there must be a </a:t>
            </a:r>
            <a:r>
              <a:rPr lang="en-US" b="1" dirty="0"/>
              <a:t>runoff election</a:t>
            </a:r>
            <a:r>
              <a:rPr lang="en-US" dirty="0"/>
              <a:t>.</a:t>
            </a:r>
          </a:p>
        </p:txBody>
      </p:sp>
      <p:pic>
        <p:nvPicPr>
          <p:cNvPr id="7" name="Picture 6" descr="A picture containing food, game&#10;&#10;Description automatically generated">
            <a:extLst>
              <a:ext uri="{FF2B5EF4-FFF2-40B4-BE49-F238E27FC236}">
                <a16:creationId xmlns:a16="http://schemas.microsoft.com/office/drawing/2014/main" id="{B8AEA4EE-496D-432B-99A1-E797F45628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3AA8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39C88E5-AE25-48E2-98AC-5A550BF586E8}"/>
              </a:ext>
            </a:extLst>
          </p:cNvPr>
          <p:cNvCxnSpPr>
            <a:cxnSpLocks/>
          </p:cNvCxnSpPr>
          <p:nvPr/>
        </p:nvCxnSpPr>
        <p:spPr>
          <a:xfrm>
            <a:off x="5080934" y="2128831"/>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326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C064-724E-4B10-BDF9-2A9F2197AD6A}"/>
              </a:ext>
            </a:extLst>
          </p:cNvPr>
          <p:cNvSpPr>
            <a:spLocks noGrp="1"/>
          </p:cNvSpPr>
          <p:nvPr>
            <p:ph type="title"/>
          </p:nvPr>
        </p:nvSpPr>
        <p:spPr>
          <a:xfrm>
            <a:off x="4965430" y="629268"/>
            <a:ext cx="6586491" cy="1286160"/>
          </a:xfrm>
        </p:spPr>
        <p:txBody>
          <a:bodyPr anchor="b">
            <a:normAutofit/>
          </a:bodyPr>
          <a:lstStyle/>
          <a:p>
            <a:r>
              <a:rPr lang="en-US" dirty="0"/>
              <a:t>B. Elections</a:t>
            </a:r>
          </a:p>
        </p:txBody>
      </p:sp>
      <p:sp>
        <p:nvSpPr>
          <p:cNvPr id="3" name="Content Placeholder 2">
            <a:extLst>
              <a:ext uri="{FF2B5EF4-FFF2-40B4-BE49-F238E27FC236}">
                <a16:creationId xmlns:a16="http://schemas.microsoft.com/office/drawing/2014/main" id="{83322CDD-1CBD-44CD-9F77-C869A39E2A20}"/>
              </a:ext>
            </a:extLst>
          </p:cNvPr>
          <p:cNvSpPr>
            <a:spLocks noGrp="1"/>
          </p:cNvSpPr>
          <p:nvPr>
            <p:ph idx="1"/>
          </p:nvPr>
        </p:nvSpPr>
        <p:spPr>
          <a:xfrm>
            <a:off x="4965431" y="2438400"/>
            <a:ext cx="6586489" cy="3785419"/>
          </a:xfrm>
        </p:spPr>
        <p:txBody>
          <a:bodyPr>
            <a:normAutofit/>
          </a:bodyPr>
          <a:lstStyle/>
          <a:p>
            <a:r>
              <a:rPr lang="en-US" dirty="0"/>
              <a:t>Some states use a primary system called the </a:t>
            </a:r>
            <a:r>
              <a:rPr lang="en-US" b="1" dirty="0"/>
              <a:t>Top-Two method</a:t>
            </a:r>
            <a:r>
              <a:rPr lang="en-US" dirty="0"/>
              <a:t> (or </a:t>
            </a:r>
            <a:r>
              <a:rPr lang="en-US" b="1" dirty="0"/>
              <a:t>jungle primary</a:t>
            </a:r>
            <a:r>
              <a:rPr lang="en-US" dirty="0"/>
              <a:t>) which lists all candidates on a single ballot.</a:t>
            </a:r>
          </a:p>
          <a:p>
            <a:r>
              <a:rPr lang="en-US" dirty="0"/>
              <a:t>The two that receive the most votes go on to the general election.</a:t>
            </a:r>
          </a:p>
        </p:txBody>
      </p:sp>
      <p:pic>
        <p:nvPicPr>
          <p:cNvPr id="5" name="Picture 4" descr="A large white building&#10;&#10;Description automatically generated">
            <a:extLst>
              <a:ext uri="{FF2B5EF4-FFF2-40B4-BE49-F238E27FC236}">
                <a16:creationId xmlns:a16="http://schemas.microsoft.com/office/drawing/2014/main" id="{DB4603E5-C9BC-4517-AEE3-8C33C6524C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FA3C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DD921D4-696D-4F1D-A1A2-EDB571FE2E66}"/>
              </a:ext>
            </a:extLst>
          </p:cNvPr>
          <p:cNvCxnSpPr>
            <a:cxnSpLocks/>
          </p:cNvCxnSpPr>
          <p:nvPr/>
        </p:nvCxnSpPr>
        <p:spPr>
          <a:xfrm>
            <a:off x="5080934" y="2128831"/>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884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C064-724E-4B10-BDF9-2A9F2197AD6A}"/>
              </a:ext>
            </a:extLst>
          </p:cNvPr>
          <p:cNvSpPr>
            <a:spLocks noGrp="1"/>
          </p:cNvSpPr>
          <p:nvPr>
            <p:ph type="title"/>
          </p:nvPr>
        </p:nvSpPr>
        <p:spPr>
          <a:xfrm>
            <a:off x="4965430" y="629268"/>
            <a:ext cx="6586491" cy="1286160"/>
          </a:xfrm>
        </p:spPr>
        <p:txBody>
          <a:bodyPr anchor="b">
            <a:normAutofit/>
          </a:bodyPr>
          <a:lstStyle/>
          <a:p>
            <a:r>
              <a:rPr lang="en-US" dirty="0"/>
              <a:t>B. Elections</a:t>
            </a:r>
          </a:p>
        </p:txBody>
      </p:sp>
      <p:sp>
        <p:nvSpPr>
          <p:cNvPr id="3" name="Content Placeholder 2">
            <a:extLst>
              <a:ext uri="{FF2B5EF4-FFF2-40B4-BE49-F238E27FC236}">
                <a16:creationId xmlns:a16="http://schemas.microsoft.com/office/drawing/2014/main" id="{83322CDD-1CBD-44CD-9F77-C869A39E2A20}"/>
              </a:ext>
            </a:extLst>
          </p:cNvPr>
          <p:cNvSpPr>
            <a:spLocks noGrp="1"/>
          </p:cNvSpPr>
          <p:nvPr>
            <p:ph idx="1"/>
          </p:nvPr>
        </p:nvSpPr>
        <p:spPr>
          <a:xfrm>
            <a:off x="4965431" y="2438400"/>
            <a:ext cx="6586489" cy="3785419"/>
          </a:xfrm>
        </p:spPr>
        <p:txBody>
          <a:bodyPr>
            <a:normAutofit/>
          </a:bodyPr>
          <a:lstStyle/>
          <a:p>
            <a:r>
              <a:rPr lang="en-US" dirty="0"/>
              <a:t>The winners of the primary face off in the general election.</a:t>
            </a:r>
          </a:p>
          <a:p>
            <a:r>
              <a:rPr lang="en-US" dirty="0"/>
              <a:t>Typically, voter turnout in a general election is higher than for primaries.</a:t>
            </a:r>
          </a:p>
        </p:txBody>
      </p:sp>
      <p:pic>
        <p:nvPicPr>
          <p:cNvPr id="6" name="Picture 5" descr="A person wearing a suit and tie&#10;&#10;Description automatically generated">
            <a:extLst>
              <a:ext uri="{FF2B5EF4-FFF2-40B4-BE49-F238E27FC236}">
                <a16:creationId xmlns:a16="http://schemas.microsoft.com/office/drawing/2014/main" id="{297C731E-B507-43CE-A751-475EDCC6D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B463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25D354F-6430-4364-B8C4-563F5E8C7827}"/>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5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6A91-F3D3-48A4-90B3-8660083707DD}"/>
              </a:ext>
            </a:extLst>
          </p:cNvPr>
          <p:cNvSpPr>
            <a:spLocks noGrp="1"/>
          </p:cNvSpPr>
          <p:nvPr>
            <p:ph type="title"/>
          </p:nvPr>
        </p:nvSpPr>
        <p:spPr>
          <a:xfrm>
            <a:off x="4965430" y="629268"/>
            <a:ext cx="6586491" cy="1286160"/>
          </a:xfrm>
        </p:spPr>
        <p:txBody>
          <a:bodyPr anchor="b">
            <a:noAutofit/>
          </a:bodyPr>
          <a:lstStyle/>
          <a:p>
            <a:r>
              <a:rPr lang="en-US" dirty="0"/>
              <a:t>C. Recall, Referendum, and Initiative</a:t>
            </a:r>
          </a:p>
        </p:txBody>
      </p:sp>
      <p:sp>
        <p:nvSpPr>
          <p:cNvPr id="3" name="Content Placeholder 2">
            <a:extLst>
              <a:ext uri="{FF2B5EF4-FFF2-40B4-BE49-F238E27FC236}">
                <a16:creationId xmlns:a16="http://schemas.microsoft.com/office/drawing/2014/main" id="{291F7548-D815-4155-B1AE-9BD50BD069B3}"/>
              </a:ext>
            </a:extLst>
          </p:cNvPr>
          <p:cNvSpPr>
            <a:spLocks noGrp="1"/>
          </p:cNvSpPr>
          <p:nvPr>
            <p:ph idx="1"/>
          </p:nvPr>
        </p:nvSpPr>
        <p:spPr>
          <a:xfrm>
            <a:off x="4965431" y="2438400"/>
            <a:ext cx="6586489" cy="3785419"/>
          </a:xfrm>
        </p:spPr>
        <p:txBody>
          <a:bodyPr>
            <a:normAutofit/>
          </a:bodyPr>
          <a:lstStyle/>
          <a:p>
            <a:r>
              <a:rPr lang="en-US" dirty="0"/>
              <a:t>Some states give voters extra powers over elections and laws.</a:t>
            </a:r>
          </a:p>
          <a:p>
            <a:pPr marL="747713" lvl="1" indent="-290513"/>
            <a:r>
              <a:rPr lang="en-US" b="1" dirty="0"/>
              <a:t>Recall</a:t>
            </a:r>
            <a:r>
              <a:rPr lang="en-US" dirty="0"/>
              <a:t> – allows voters to remove an elected official through a special election</a:t>
            </a:r>
          </a:p>
          <a:p>
            <a:pPr marL="747713" lvl="1" indent="-290513"/>
            <a:r>
              <a:rPr lang="en-US" b="1" dirty="0"/>
              <a:t>Referendum</a:t>
            </a:r>
            <a:r>
              <a:rPr lang="en-US" dirty="0"/>
              <a:t> – allows voters to repeal changes made to their state constitution or local laws</a:t>
            </a:r>
          </a:p>
        </p:txBody>
      </p:sp>
      <p:pic>
        <p:nvPicPr>
          <p:cNvPr id="5" name="Picture 4" descr="A sign on the side of a building&#10;&#10;Description automatically generated">
            <a:extLst>
              <a:ext uri="{FF2B5EF4-FFF2-40B4-BE49-F238E27FC236}">
                <a16:creationId xmlns:a16="http://schemas.microsoft.com/office/drawing/2014/main" id="{E59E8296-5C7F-466C-8DB9-678EE4E1DF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9227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87AD0B4-C360-41C2-900C-1F9887A670AA}"/>
              </a:ext>
            </a:extLst>
          </p:cNvPr>
          <p:cNvCxnSpPr>
            <a:cxnSpLocks/>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184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6A91-F3D3-48A4-90B3-8660083707DD}"/>
              </a:ext>
            </a:extLst>
          </p:cNvPr>
          <p:cNvSpPr>
            <a:spLocks noGrp="1"/>
          </p:cNvSpPr>
          <p:nvPr>
            <p:ph type="title"/>
          </p:nvPr>
        </p:nvSpPr>
        <p:spPr>
          <a:xfrm>
            <a:off x="4965430" y="629268"/>
            <a:ext cx="6586491" cy="1286160"/>
          </a:xfrm>
        </p:spPr>
        <p:txBody>
          <a:bodyPr anchor="b">
            <a:noAutofit/>
          </a:bodyPr>
          <a:lstStyle/>
          <a:p>
            <a:r>
              <a:rPr lang="en-US" dirty="0"/>
              <a:t>C. Recall, Referendum, and Initiative</a:t>
            </a:r>
          </a:p>
        </p:txBody>
      </p:sp>
      <p:sp>
        <p:nvSpPr>
          <p:cNvPr id="3" name="Content Placeholder 2">
            <a:extLst>
              <a:ext uri="{FF2B5EF4-FFF2-40B4-BE49-F238E27FC236}">
                <a16:creationId xmlns:a16="http://schemas.microsoft.com/office/drawing/2014/main" id="{291F7548-D815-4155-B1AE-9BD50BD069B3}"/>
              </a:ext>
            </a:extLst>
          </p:cNvPr>
          <p:cNvSpPr>
            <a:spLocks noGrp="1"/>
          </p:cNvSpPr>
          <p:nvPr>
            <p:ph idx="1"/>
          </p:nvPr>
        </p:nvSpPr>
        <p:spPr>
          <a:xfrm>
            <a:off x="4965431" y="2438400"/>
            <a:ext cx="6586489" cy="3785419"/>
          </a:xfrm>
        </p:spPr>
        <p:txBody>
          <a:bodyPr>
            <a:normAutofit/>
          </a:bodyPr>
          <a:lstStyle/>
          <a:p>
            <a:r>
              <a:rPr lang="en-US" dirty="0"/>
              <a:t>Some states give voters extra powers over elections and laws.</a:t>
            </a:r>
          </a:p>
          <a:p>
            <a:pPr marL="747713" lvl="1" indent="-290513"/>
            <a:r>
              <a:rPr lang="en-US" b="1" dirty="0"/>
              <a:t>Initiative </a:t>
            </a:r>
            <a:r>
              <a:rPr lang="en-US" dirty="0"/>
              <a:t>– voters can propose changes to their state constitution or local laws</a:t>
            </a:r>
            <a:endParaRPr lang="en-US" b="1" dirty="0"/>
          </a:p>
        </p:txBody>
      </p:sp>
      <p:pic>
        <p:nvPicPr>
          <p:cNvPr id="5" name="Picture 4" descr="A sign on the side of a building&#10;&#10;Description automatically generated">
            <a:extLst>
              <a:ext uri="{FF2B5EF4-FFF2-40B4-BE49-F238E27FC236}">
                <a16:creationId xmlns:a16="http://schemas.microsoft.com/office/drawing/2014/main" id="{E59E8296-5C7F-466C-8DB9-678EE4E1DF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9227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EE0F142-6176-4CDB-9E97-C35FC0CCC769}"/>
              </a:ext>
            </a:extLst>
          </p:cNvPr>
          <p:cNvCxnSpPr>
            <a:cxnSpLocks/>
          </p:cNvCxnSpPr>
          <p:nvPr/>
        </p:nvCxnSpPr>
        <p:spPr>
          <a:xfrm>
            <a:off x="5080934" y="211226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7034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What does the term </a:t>
            </a:r>
            <a:r>
              <a:rPr lang="en-US" i="1" dirty="0"/>
              <a:t>grass roots</a:t>
            </a:r>
            <a:r>
              <a:rPr lang="en-US" dirty="0"/>
              <a:t> mean?</a:t>
            </a:r>
          </a:p>
          <a:p>
            <a:pPr marL="0" indent="0" algn="ctr">
              <a:buNone/>
            </a:pPr>
            <a:r>
              <a:rPr lang="en-US" dirty="0">
                <a:solidFill>
                  <a:srgbClr val="C00000"/>
                </a:solidFill>
              </a:rPr>
              <a:t>The term </a:t>
            </a:r>
            <a:r>
              <a:rPr lang="en-US" i="1" dirty="0">
                <a:solidFill>
                  <a:srgbClr val="C00000"/>
                </a:solidFill>
              </a:rPr>
              <a:t>grass roots</a:t>
            </a:r>
            <a:r>
              <a:rPr lang="en-US" dirty="0">
                <a:solidFill>
                  <a:srgbClr val="C00000"/>
                </a:solidFill>
              </a:rPr>
              <a:t> is often used to refer to the lowest level of a group or activity. (p. 152)</a:t>
            </a:r>
          </a:p>
          <a:p>
            <a:pPr marL="0" indent="0">
              <a:buNone/>
            </a:pPr>
            <a:r>
              <a:rPr lang="en-US" dirty="0"/>
              <a:t>2. What is a political party?</a:t>
            </a:r>
          </a:p>
          <a:p>
            <a:pPr marL="0" indent="0" algn="ctr">
              <a:buNone/>
            </a:pPr>
            <a:r>
              <a:rPr lang="en-US" dirty="0">
                <a:solidFill>
                  <a:srgbClr val="C00000"/>
                </a:solidFill>
              </a:rPr>
              <a:t>A political party is a group that advances certain common political goals and tries to gain power to implement those goals by selecting candidates in the hope of winning elections. </a:t>
            </a:r>
            <a:br>
              <a:rPr lang="en-US" dirty="0">
                <a:solidFill>
                  <a:srgbClr val="C00000"/>
                </a:solidFill>
              </a:rPr>
            </a:br>
            <a:r>
              <a:rPr lang="en-US" dirty="0">
                <a:solidFill>
                  <a:srgbClr val="C00000"/>
                </a:solidFill>
              </a:rPr>
              <a:t>(p. 152)</a:t>
            </a:r>
          </a:p>
        </p:txBody>
      </p:sp>
    </p:spTree>
    <p:extLst>
      <p:ext uri="{BB962C8B-B14F-4D97-AF65-F5344CB8AC3E}">
        <p14:creationId xmlns:p14="http://schemas.microsoft.com/office/powerpoint/2010/main" val="3364129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E7E8-5F2F-4D65-ACA2-B7797BDFE2CE}"/>
              </a:ext>
            </a:extLst>
          </p:cNvPr>
          <p:cNvSpPr>
            <a:spLocks noGrp="1"/>
          </p:cNvSpPr>
          <p:nvPr>
            <p:ph type="title"/>
          </p:nvPr>
        </p:nvSpPr>
        <p:spPr>
          <a:xfrm>
            <a:off x="4965430" y="629268"/>
            <a:ext cx="6586491" cy="1286160"/>
          </a:xfrm>
        </p:spPr>
        <p:txBody>
          <a:bodyPr anchor="b">
            <a:normAutofit/>
          </a:bodyPr>
          <a:lstStyle/>
          <a:p>
            <a:r>
              <a:rPr lang="en-US"/>
              <a:t>A. State Legislatures</a:t>
            </a:r>
            <a:endParaRPr lang="en-US" dirty="0"/>
          </a:p>
        </p:txBody>
      </p:sp>
      <p:sp>
        <p:nvSpPr>
          <p:cNvPr id="3" name="Content Placeholder 2">
            <a:extLst>
              <a:ext uri="{FF2B5EF4-FFF2-40B4-BE49-F238E27FC236}">
                <a16:creationId xmlns:a16="http://schemas.microsoft.com/office/drawing/2014/main" id="{05054E50-3226-4A37-837C-5BA8AAC5865F}"/>
              </a:ext>
            </a:extLst>
          </p:cNvPr>
          <p:cNvSpPr>
            <a:spLocks noGrp="1"/>
          </p:cNvSpPr>
          <p:nvPr>
            <p:ph idx="1"/>
          </p:nvPr>
        </p:nvSpPr>
        <p:spPr>
          <a:xfrm>
            <a:off x="4965431" y="2438400"/>
            <a:ext cx="6586489" cy="4258611"/>
          </a:xfrm>
        </p:spPr>
        <p:txBody>
          <a:bodyPr>
            <a:normAutofit/>
          </a:bodyPr>
          <a:lstStyle/>
          <a:p>
            <a:r>
              <a:rPr lang="en-US" dirty="0"/>
              <a:t>State legislatures generally have all the powers not given to the other two branches of the state governments.</a:t>
            </a:r>
          </a:p>
          <a:p>
            <a:pPr marL="747713" lvl="1" indent="-290513"/>
            <a:r>
              <a:rPr lang="en-US" dirty="0"/>
              <a:t>Taxing</a:t>
            </a:r>
          </a:p>
          <a:p>
            <a:pPr marL="747713" lvl="1" indent="-290513"/>
            <a:r>
              <a:rPr lang="en-US" dirty="0"/>
              <a:t>Maintain public schools</a:t>
            </a:r>
          </a:p>
          <a:p>
            <a:pPr marL="747713" lvl="1" indent="-290513"/>
            <a:r>
              <a:rPr lang="en-US" dirty="0"/>
              <a:t>Regulate business, industry, commerce</a:t>
            </a:r>
          </a:p>
          <a:p>
            <a:pPr marL="747713" lvl="1" indent="-290513"/>
            <a:r>
              <a:rPr lang="en-US" dirty="0"/>
              <a:t>Provide police protection</a:t>
            </a:r>
          </a:p>
          <a:p>
            <a:pPr marL="747713" lvl="1" indent="-290513"/>
            <a:r>
              <a:rPr lang="en-US" dirty="0"/>
              <a:t>Approve </a:t>
            </a:r>
            <a:r>
              <a:rPr lang="en-US" b="1" dirty="0"/>
              <a:t>gubernatorial</a:t>
            </a:r>
            <a:r>
              <a:rPr lang="en-US" dirty="0"/>
              <a:t> (the governor’s) appointments</a:t>
            </a:r>
          </a:p>
        </p:txBody>
      </p:sp>
      <p:pic>
        <p:nvPicPr>
          <p:cNvPr id="5" name="Picture 4" descr="A large building&#10;&#10;Description automatically generated">
            <a:extLst>
              <a:ext uri="{FF2B5EF4-FFF2-40B4-BE49-F238E27FC236}">
                <a16:creationId xmlns:a16="http://schemas.microsoft.com/office/drawing/2014/main" id="{7C0E34BF-E6FB-47F2-A325-8791E69C39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8E77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7081E79-720F-4E65-9758-ADAC91031D09}"/>
              </a:ext>
            </a:extLst>
          </p:cNvPr>
          <p:cNvCxnSpPr/>
          <p:nvPr/>
        </p:nvCxnSpPr>
        <p:spPr>
          <a:xfrm>
            <a:off x="5080934" y="2115117"/>
            <a:ext cx="630936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0C24EF2-B526-4750-BE7C-9CEB618F8706}"/>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The Texas Legislature</a:t>
            </a:r>
          </a:p>
        </p:txBody>
      </p:sp>
      <p:cxnSp>
        <p:nvCxnSpPr>
          <p:cNvPr id="8" name="Straight Connector 7">
            <a:extLst>
              <a:ext uri="{FF2B5EF4-FFF2-40B4-BE49-F238E27FC236}">
                <a16:creationId xmlns:a16="http://schemas.microsoft.com/office/drawing/2014/main" id="{82DB13AD-CEFE-47D0-9E4D-366C8EC6F4C4}"/>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719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noAutofit/>
          </a:bodyPr>
          <a:lstStyle/>
          <a:p>
            <a:pPr marL="0" indent="0">
              <a:buNone/>
            </a:pPr>
            <a:r>
              <a:rPr lang="en-US" dirty="0"/>
              <a:t>3. What is the lowest level of political party organization?</a:t>
            </a:r>
          </a:p>
          <a:p>
            <a:pPr marL="0" indent="0" algn="ctr">
              <a:buNone/>
            </a:pPr>
            <a:r>
              <a:rPr lang="en-US" dirty="0">
                <a:solidFill>
                  <a:srgbClr val="C00000"/>
                </a:solidFill>
              </a:rPr>
              <a:t>the local precinct (p. 152)</a:t>
            </a:r>
          </a:p>
          <a:p>
            <a:pPr marL="0" indent="0">
              <a:buNone/>
            </a:pPr>
            <a:r>
              <a:rPr lang="en-US" dirty="0"/>
              <a:t>4–5. Explain the two types of referendums in state government.</a:t>
            </a:r>
          </a:p>
          <a:p>
            <a:pPr marL="0" indent="0" algn="ctr">
              <a:buNone/>
            </a:pPr>
            <a:r>
              <a:rPr lang="en-US" dirty="0">
                <a:solidFill>
                  <a:srgbClr val="C00000"/>
                </a:solidFill>
              </a:rPr>
              <a:t>The two types of referendums are legislative and veto. Examples of legislative referendums are when a state legislature is required to submit a law to the electorate for a direct yes or no vote to decide an important matter. A veto referendum allows the electorate to repeal a piece of legislation or a constitutional amendment. (p. 158)</a:t>
            </a:r>
          </a:p>
        </p:txBody>
      </p:sp>
    </p:spTree>
    <p:extLst>
      <p:ext uri="{BB962C8B-B14F-4D97-AF65-F5344CB8AC3E}">
        <p14:creationId xmlns:p14="http://schemas.microsoft.com/office/powerpoint/2010/main" val="508052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6. What is an initiative?</a:t>
            </a:r>
          </a:p>
          <a:p>
            <a:pPr marL="0" indent="0" algn="ctr">
              <a:buNone/>
            </a:pPr>
            <a:r>
              <a:rPr lang="en-US" dirty="0">
                <a:solidFill>
                  <a:srgbClr val="C00000"/>
                </a:solidFill>
              </a:rPr>
              <a:t>An initiative is a means whereby a legally specified number of voters can propose changes to their constitution or laws. </a:t>
            </a:r>
            <a:br>
              <a:rPr lang="en-US" dirty="0">
                <a:solidFill>
                  <a:srgbClr val="C00000"/>
                </a:solidFill>
              </a:rPr>
            </a:br>
            <a:r>
              <a:rPr lang="en-US" dirty="0">
                <a:solidFill>
                  <a:srgbClr val="C00000"/>
                </a:solidFill>
              </a:rPr>
              <a:t>(p. 158)</a:t>
            </a:r>
          </a:p>
        </p:txBody>
      </p:sp>
    </p:spTree>
    <p:extLst>
      <p:ext uri="{BB962C8B-B14F-4D97-AF65-F5344CB8AC3E}">
        <p14:creationId xmlns:p14="http://schemas.microsoft.com/office/powerpoint/2010/main" val="565527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What are the advantages and disadvantages of the ability to recall an elected official?</a:t>
            </a:r>
          </a:p>
          <a:p>
            <a:pPr marL="0" indent="0" algn="ctr">
              <a:buNone/>
            </a:pPr>
            <a:r>
              <a:rPr lang="en-US" dirty="0">
                <a:solidFill>
                  <a:srgbClr val="C00000"/>
                </a:solidFill>
              </a:rPr>
              <a:t>An advantage of recall is voters’ ability to remove an unqualified or dishonest official from office. A disadvantage may be that a person or group can persuade voters to remove an elected official because that official opposes or supports an issue. Sometimes this is done by distorting the official’s views.</a:t>
            </a:r>
            <a:r>
              <a:rPr lang="en-US" dirty="0">
                <a:solidFill>
                  <a:srgbClr val="FF0000"/>
                </a:solidFill>
              </a:rPr>
              <a:t> </a:t>
            </a:r>
          </a:p>
        </p:txBody>
      </p:sp>
    </p:spTree>
    <p:extLst>
      <p:ext uri="{BB962C8B-B14F-4D97-AF65-F5344CB8AC3E}">
        <p14:creationId xmlns:p14="http://schemas.microsoft.com/office/powerpoint/2010/main" val="550757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Do you think an initiative is a good idea?</a:t>
            </a:r>
          </a:p>
          <a:p>
            <a:pPr marL="0" indent="0" algn="ctr">
              <a:buNone/>
            </a:pPr>
            <a:r>
              <a:rPr lang="en-US" dirty="0">
                <a:solidFill>
                  <a:srgbClr val="C00000"/>
                </a:solidFill>
              </a:rPr>
              <a:t>Some may say the initiative is a great way to place power in the hands of the people. Others may say that it is dangerous because it changes the ways that some laws are enacted.</a:t>
            </a:r>
          </a:p>
        </p:txBody>
      </p:sp>
    </p:spTree>
    <p:extLst>
      <p:ext uri="{BB962C8B-B14F-4D97-AF65-F5344CB8AC3E}">
        <p14:creationId xmlns:p14="http://schemas.microsoft.com/office/powerpoint/2010/main" val="4009458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view of a city street&#10;&#10;Description automatically generated">
            <a:extLst>
              <a:ext uri="{FF2B5EF4-FFF2-40B4-BE49-F238E27FC236}">
                <a16:creationId xmlns:a16="http://schemas.microsoft.com/office/drawing/2014/main" id="{B93F76EC-F52D-4A7A-A00D-138CAC01FB20}"/>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279400" y="5154168"/>
            <a:ext cx="7708900" cy="1261872"/>
          </a:xfrm>
        </p:spPr>
        <p:txBody>
          <a:bodyPr vert="horz" lIns="91440" tIns="45720" rIns="91440" bIns="45720" rtlCol="0" anchor="ctr">
            <a:noAutofit/>
          </a:bodyPr>
          <a:lstStyle/>
          <a:p>
            <a:r>
              <a:rPr lang="en-US" sz="4400" b="1" dirty="0">
                <a:solidFill>
                  <a:schemeClr val="tx1">
                    <a:lumMod val="85000"/>
                    <a:lumOff val="15000"/>
                  </a:schemeClr>
                </a:solidFill>
                <a:effectLst>
                  <a:outerShdw blurRad="38100" dist="38100" dir="2700000" algn="tl">
                    <a:srgbClr val="000000">
                      <a:alpha val="43137"/>
                    </a:srgbClr>
                  </a:outerShdw>
                </a:effectLst>
              </a:rPr>
              <a:t>IV. Interstate and Intergovernmental Relationships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7.4</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0388"/>
      </p:ext>
    </p:extLst>
  </p:cSld>
  <p:clrMapOvr>
    <a:overrideClrMapping bg1="dk1" tx1="lt1" bg2="dk2" tx2="lt2" accent1="accent1" accent2="accent2" accent3="accent3" accent4="accent4" accent5="accent5" accent6="accent6" hlink="hlink" folHlink="folHlink"/>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5D81-066E-4CE5-BCB3-F899CAC24404}"/>
              </a:ext>
            </a:extLst>
          </p:cNvPr>
          <p:cNvSpPr>
            <a:spLocks noGrp="1"/>
          </p:cNvSpPr>
          <p:nvPr>
            <p:ph type="title"/>
          </p:nvPr>
        </p:nvSpPr>
        <p:spPr>
          <a:xfrm>
            <a:off x="4965430" y="629268"/>
            <a:ext cx="6586491" cy="1286160"/>
          </a:xfrm>
        </p:spPr>
        <p:txBody>
          <a:bodyPr anchor="b">
            <a:noAutofit/>
          </a:bodyPr>
          <a:lstStyle/>
          <a:p>
            <a:r>
              <a:rPr lang="en-US" dirty="0"/>
              <a:t>A. Interstate Relationships</a:t>
            </a:r>
          </a:p>
        </p:txBody>
      </p:sp>
      <p:sp>
        <p:nvSpPr>
          <p:cNvPr id="3" name="Content Placeholder 2">
            <a:extLst>
              <a:ext uri="{FF2B5EF4-FFF2-40B4-BE49-F238E27FC236}">
                <a16:creationId xmlns:a16="http://schemas.microsoft.com/office/drawing/2014/main" id="{9CE2F298-2C0C-4880-AFEE-370D3E29958D}"/>
              </a:ext>
            </a:extLst>
          </p:cNvPr>
          <p:cNvSpPr>
            <a:spLocks noGrp="1"/>
          </p:cNvSpPr>
          <p:nvPr>
            <p:ph idx="1"/>
          </p:nvPr>
        </p:nvSpPr>
        <p:spPr>
          <a:xfrm>
            <a:off x="4965431" y="2438400"/>
            <a:ext cx="6586489" cy="3785419"/>
          </a:xfrm>
        </p:spPr>
        <p:txBody>
          <a:bodyPr>
            <a:normAutofit/>
          </a:bodyPr>
          <a:lstStyle/>
          <a:p>
            <a:r>
              <a:rPr lang="en-US" dirty="0"/>
              <a:t>States are required to maintain cooperation with one another by Article IV, Section 1 – the </a:t>
            </a:r>
            <a:r>
              <a:rPr lang="en-US" b="1" dirty="0"/>
              <a:t>full faith and credit clause</a:t>
            </a:r>
            <a:r>
              <a:rPr lang="en-US" dirty="0"/>
              <a:t>. </a:t>
            </a:r>
          </a:p>
          <a:p>
            <a:r>
              <a:rPr lang="en-US" dirty="0"/>
              <a:t>An example of this is the requirement of each state to recognize driver’s licenses from other states.</a:t>
            </a:r>
          </a:p>
        </p:txBody>
      </p:sp>
      <p:pic>
        <p:nvPicPr>
          <p:cNvPr id="5" name="Picture 4" descr="A view of a city street&#10;&#10;Description automatically generated">
            <a:extLst>
              <a:ext uri="{FF2B5EF4-FFF2-40B4-BE49-F238E27FC236}">
                <a16:creationId xmlns:a16="http://schemas.microsoft.com/office/drawing/2014/main" id="{3D6AE2ED-134C-4325-8BBC-1B9A7AD182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C57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0D68C71-96D6-46FC-9AEB-DDC44F3C867C}"/>
              </a:ext>
            </a:extLst>
          </p:cNvPr>
          <p:cNvCxnSpPr>
            <a:cxnSpLocks/>
          </p:cNvCxnSpPr>
          <p:nvPr/>
        </p:nvCxnSpPr>
        <p:spPr>
          <a:xfrm>
            <a:off x="5080934" y="2128831"/>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755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5D81-066E-4CE5-BCB3-F899CAC24404}"/>
              </a:ext>
            </a:extLst>
          </p:cNvPr>
          <p:cNvSpPr>
            <a:spLocks noGrp="1"/>
          </p:cNvSpPr>
          <p:nvPr>
            <p:ph type="title"/>
          </p:nvPr>
        </p:nvSpPr>
        <p:spPr>
          <a:xfrm>
            <a:off x="4965430" y="629268"/>
            <a:ext cx="6586491" cy="1286160"/>
          </a:xfrm>
        </p:spPr>
        <p:txBody>
          <a:bodyPr anchor="b">
            <a:noAutofit/>
          </a:bodyPr>
          <a:lstStyle/>
          <a:p>
            <a:r>
              <a:rPr lang="en-US" dirty="0"/>
              <a:t>A. Interstate Relationships</a:t>
            </a:r>
          </a:p>
        </p:txBody>
      </p:sp>
      <p:sp>
        <p:nvSpPr>
          <p:cNvPr id="3" name="Content Placeholder 2">
            <a:extLst>
              <a:ext uri="{FF2B5EF4-FFF2-40B4-BE49-F238E27FC236}">
                <a16:creationId xmlns:a16="http://schemas.microsoft.com/office/drawing/2014/main" id="{9CE2F298-2C0C-4880-AFEE-370D3E29958D}"/>
              </a:ext>
            </a:extLst>
          </p:cNvPr>
          <p:cNvSpPr>
            <a:spLocks noGrp="1"/>
          </p:cNvSpPr>
          <p:nvPr>
            <p:ph idx="1"/>
          </p:nvPr>
        </p:nvSpPr>
        <p:spPr>
          <a:xfrm>
            <a:off x="4965431" y="2438400"/>
            <a:ext cx="6586489" cy="3785419"/>
          </a:xfrm>
        </p:spPr>
        <p:txBody>
          <a:bodyPr>
            <a:normAutofit/>
          </a:bodyPr>
          <a:lstStyle/>
          <a:p>
            <a:r>
              <a:rPr lang="en-US" dirty="0"/>
              <a:t>In 2015, the Supreme Court ruled that banning homosexual marriages was unconstitutional thereby making such marriages legal in all fifty states. </a:t>
            </a:r>
          </a:p>
        </p:txBody>
      </p:sp>
      <p:pic>
        <p:nvPicPr>
          <p:cNvPr id="5" name="Picture 4" descr="A view of a city street&#10;&#10;Description automatically generated">
            <a:extLst>
              <a:ext uri="{FF2B5EF4-FFF2-40B4-BE49-F238E27FC236}">
                <a16:creationId xmlns:a16="http://schemas.microsoft.com/office/drawing/2014/main" id="{3D6AE2ED-134C-4325-8BBC-1B9A7AD182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C57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7497775-F1B1-4E0F-AC30-64EBC85E07AE}"/>
              </a:ext>
            </a:extLst>
          </p:cNvPr>
          <p:cNvCxnSpPr>
            <a:cxnSpLocks/>
          </p:cNvCxnSpPr>
          <p:nvPr/>
        </p:nvCxnSpPr>
        <p:spPr>
          <a:xfrm>
            <a:off x="5080934" y="2128831"/>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264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5D81-066E-4CE5-BCB3-F899CAC24404}"/>
              </a:ext>
            </a:extLst>
          </p:cNvPr>
          <p:cNvSpPr>
            <a:spLocks noGrp="1"/>
          </p:cNvSpPr>
          <p:nvPr>
            <p:ph type="title"/>
          </p:nvPr>
        </p:nvSpPr>
        <p:spPr>
          <a:xfrm>
            <a:off x="4965430" y="629268"/>
            <a:ext cx="6586491" cy="1286160"/>
          </a:xfrm>
        </p:spPr>
        <p:txBody>
          <a:bodyPr anchor="b">
            <a:noAutofit/>
          </a:bodyPr>
          <a:lstStyle/>
          <a:p>
            <a:r>
              <a:rPr lang="en-US" dirty="0"/>
              <a:t>A. Interstate Relationships</a:t>
            </a:r>
          </a:p>
        </p:txBody>
      </p:sp>
      <p:sp>
        <p:nvSpPr>
          <p:cNvPr id="3" name="Content Placeholder 2">
            <a:extLst>
              <a:ext uri="{FF2B5EF4-FFF2-40B4-BE49-F238E27FC236}">
                <a16:creationId xmlns:a16="http://schemas.microsoft.com/office/drawing/2014/main" id="{9CE2F298-2C0C-4880-AFEE-370D3E29958D}"/>
              </a:ext>
            </a:extLst>
          </p:cNvPr>
          <p:cNvSpPr>
            <a:spLocks noGrp="1"/>
          </p:cNvSpPr>
          <p:nvPr>
            <p:ph idx="1"/>
          </p:nvPr>
        </p:nvSpPr>
        <p:spPr>
          <a:xfrm>
            <a:off x="4965431" y="2438400"/>
            <a:ext cx="6586489" cy="3785419"/>
          </a:xfrm>
        </p:spPr>
        <p:txBody>
          <a:bodyPr>
            <a:normAutofit/>
          </a:bodyPr>
          <a:lstStyle/>
          <a:p>
            <a:r>
              <a:rPr lang="en-US" dirty="0"/>
              <a:t>The </a:t>
            </a:r>
            <a:r>
              <a:rPr lang="en-US" b="1" dirty="0"/>
              <a:t>privileges and immunities clause</a:t>
            </a:r>
            <a:r>
              <a:rPr lang="en-US" dirty="0"/>
              <a:t> (Article IV, Section 2) requires that privileges enjoyed by US citizens must be respected in every state.</a:t>
            </a:r>
          </a:p>
          <a:p>
            <a:r>
              <a:rPr lang="en-US" dirty="0"/>
              <a:t>No state can restrict a nonresident’s legal activities. </a:t>
            </a:r>
          </a:p>
        </p:txBody>
      </p:sp>
      <p:pic>
        <p:nvPicPr>
          <p:cNvPr id="5" name="Picture 4" descr="A car parked on a street&#10;&#10;Description automatically generated">
            <a:extLst>
              <a:ext uri="{FF2B5EF4-FFF2-40B4-BE49-F238E27FC236}">
                <a16:creationId xmlns:a16="http://schemas.microsoft.com/office/drawing/2014/main" id="{F99AB308-0C53-4F69-8AA3-53D8BB26FC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AE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7118EED-14FD-49F4-B321-893303CFA348}"/>
              </a:ext>
            </a:extLst>
          </p:cNvPr>
          <p:cNvCxnSpPr/>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1F78768-2949-4605-9532-25C517A5C367}"/>
              </a:ext>
            </a:extLst>
          </p:cNvPr>
          <p:cNvCxnSpPr>
            <a:cxnSpLocks/>
          </p:cNvCxnSpPr>
          <p:nvPr/>
        </p:nvCxnSpPr>
        <p:spPr>
          <a:xfrm>
            <a:off x="5080934" y="2128831"/>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4596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5D81-066E-4CE5-BCB3-F899CAC24404}"/>
              </a:ext>
            </a:extLst>
          </p:cNvPr>
          <p:cNvSpPr>
            <a:spLocks noGrp="1"/>
          </p:cNvSpPr>
          <p:nvPr>
            <p:ph type="title"/>
          </p:nvPr>
        </p:nvSpPr>
        <p:spPr>
          <a:xfrm>
            <a:off x="4965430" y="629268"/>
            <a:ext cx="6586491" cy="1286160"/>
          </a:xfrm>
        </p:spPr>
        <p:txBody>
          <a:bodyPr anchor="b">
            <a:noAutofit/>
          </a:bodyPr>
          <a:lstStyle/>
          <a:p>
            <a:r>
              <a:rPr lang="en-US" dirty="0"/>
              <a:t>A. Interstate Relationships</a:t>
            </a:r>
          </a:p>
        </p:txBody>
      </p:sp>
      <p:sp>
        <p:nvSpPr>
          <p:cNvPr id="3" name="Content Placeholder 2">
            <a:extLst>
              <a:ext uri="{FF2B5EF4-FFF2-40B4-BE49-F238E27FC236}">
                <a16:creationId xmlns:a16="http://schemas.microsoft.com/office/drawing/2014/main" id="{9CE2F298-2C0C-4880-AFEE-370D3E29958D}"/>
              </a:ext>
            </a:extLst>
          </p:cNvPr>
          <p:cNvSpPr>
            <a:spLocks noGrp="1"/>
          </p:cNvSpPr>
          <p:nvPr>
            <p:ph idx="1"/>
          </p:nvPr>
        </p:nvSpPr>
        <p:spPr>
          <a:xfrm>
            <a:off x="4965431" y="2438400"/>
            <a:ext cx="6586489" cy="3785419"/>
          </a:xfrm>
        </p:spPr>
        <p:txBody>
          <a:bodyPr>
            <a:normAutofit/>
          </a:bodyPr>
          <a:lstStyle/>
          <a:p>
            <a:r>
              <a:rPr lang="en-US" b="1" dirty="0"/>
              <a:t>Extradition</a:t>
            </a:r>
            <a:r>
              <a:rPr lang="en-US" dirty="0"/>
              <a:t> is the legal process of returning an alleged criminal to the state in which he is charged. </a:t>
            </a:r>
          </a:p>
          <a:p>
            <a:r>
              <a:rPr lang="en-US" dirty="0"/>
              <a:t>In 1987, the Supreme Court ruled that the national government had the authority to force a state to extradite a fugitive. </a:t>
            </a:r>
          </a:p>
        </p:txBody>
      </p:sp>
      <p:pic>
        <p:nvPicPr>
          <p:cNvPr id="5" name="Picture 4" descr="The inside of a building&#10;&#10;Description automatically generated">
            <a:extLst>
              <a:ext uri="{FF2B5EF4-FFF2-40B4-BE49-F238E27FC236}">
                <a16:creationId xmlns:a16="http://schemas.microsoft.com/office/drawing/2014/main" id="{DDA4357D-F8F9-4D4C-8D73-4A9EDE0505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B663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453257D-8263-4619-A093-96CC98F89A62}"/>
              </a:ext>
            </a:extLst>
          </p:cNvPr>
          <p:cNvCxnSpPr>
            <a:cxnSpLocks/>
          </p:cNvCxnSpPr>
          <p:nvPr/>
        </p:nvCxnSpPr>
        <p:spPr>
          <a:xfrm>
            <a:off x="5080934" y="2128831"/>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635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5D81-066E-4CE5-BCB3-F899CAC24404}"/>
              </a:ext>
            </a:extLst>
          </p:cNvPr>
          <p:cNvSpPr>
            <a:spLocks noGrp="1"/>
          </p:cNvSpPr>
          <p:nvPr>
            <p:ph type="title"/>
          </p:nvPr>
        </p:nvSpPr>
        <p:spPr>
          <a:xfrm>
            <a:off x="4965430" y="629268"/>
            <a:ext cx="6586491" cy="1286160"/>
          </a:xfrm>
        </p:spPr>
        <p:txBody>
          <a:bodyPr anchor="b">
            <a:noAutofit/>
          </a:bodyPr>
          <a:lstStyle/>
          <a:p>
            <a:r>
              <a:rPr lang="en-US" dirty="0"/>
              <a:t>A. Interstate Relationships</a:t>
            </a:r>
          </a:p>
        </p:txBody>
      </p:sp>
      <p:sp>
        <p:nvSpPr>
          <p:cNvPr id="3" name="Content Placeholder 2">
            <a:extLst>
              <a:ext uri="{FF2B5EF4-FFF2-40B4-BE49-F238E27FC236}">
                <a16:creationId xmlns:a16="http://schemas.microsoft.com/office/drawing/2014/main" id="{9CE2F298-2C0C-4880-AFEE-370D3E29958D}"/>
              </a:ext>
            </a:extLst>
          </p:cNvPr>
          <p:cNvSpPr>
            <a:spLocks noGrp="1"/>
          </p:cNvSpPr>
          <p:nvPr>
            <p:ph idx="1"/>
          </p:nvPr>
        </p:nvSpPr>
        <p:spPr>
          <a:xfrm>
            <a:off x="4965431" y="2438400"/>
            <a:ext cx="6586489" cy="3785419"/>
          </a:xfrm>
        </p:spPr>
        <p:txBody>
          <a:bodyPr>
            <a:normAutofit/>
          </a:bodyPr>
          <a:lstStyle/>
          <a:p>
            <a:r>
              <a:rPr lang="en-US" b="1" dirty="0"/>
              <a:t>Reciprocity</a:t>
            </a:r>
            <a:r>
              <a:rPr lang="en-US" dirty="0"/>
              <a:t> is a legal arrangement where a group of states agree to recognize the privileges of each other’s citizens.</a:t>
            </a:r>
          </a:p>
          <a:p>
            <a:pPr marL="747713" lvl="1" indent="-290513"/>
            <a:r>
              <a:rPr lang="en-US" dirty="0"/>
              <a:t>Teaching licenses </a:t>
            </a:r>
          </a:p>
          <a:p>
            <a:pPr marL="747713" lvl="1" indent="-290513"/>
            <a:r>
              <a:rPr lang="en-US" dirty="0"/>
              <a:t>Conceal carry licenses </a:t>
            </a:r>
          </a:p>
        </p:txBody>
      </p:sp>
      <p:pic>
        <p:nvPicPr>
          <p:cNvPr id="5" name="Picture 4" descr="The inside of a building&#10;&#10;Description automatically generated">
            <a:extLst>
              <a:ext uri="{FF2B5EF4-FFF2-40B4-BE49-F238E27FC236}">
                <a16:creationId xmlns:a16="http://schemas.microsoft.com/office/drawing/2014/main" id="{DDA4357D-F8F9-4D4C-8D73-4A9EDE0505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B663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78FAAAF-AE0D-4E16-AEFE-922D3001719F}"/>
              </a:ext>
            </a:extLst>
          </p:cNvPr>
          <p:cNvCxnSpPr>
            <a:cxnSpLocks/>
          </p:cNvCxnSpPr>
          <p:nvPr/>
        </p:nvCxnSpPr>
        <p:spPr>
          <a:xfrm>
            <a:off x="5080934" y="2128831"/>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55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66DFD-0263-4AB5-ACA1-3BF7FD057F01}"/>
              </a:ext>
            </a:extLst>
          </p:cNvPr>
          <p:cNvSpPr>
            <a:spLocks noGrp="1"/>
          </p:cNvSpPr>
          <p:nvPr>
            <p:ph type="title"/>
          </p:nvPr>
        </p:nvSpPr>
        <p:spPr>
          <a:xfrm>
            <a:off x="4965430" y="629268"/>
            <a:ext cx="6586491" cy="1286160"/>
          </a:xfrm>
        </p:spPr>
        <p:txBody>
          <a:bodyPr anchor="b">
            <a:normAutofit/>
          </a:bodyPr>
          <a:lstStyle/>
          <a:p>
            <a:r>
              <a:rPr lang="en-US" dirty="0"/>
              <a:t>B. State Executives</a:t>
            </a:r>
          </a:p>
        </p:txBody>
      </p:sp>
      <p:sp>
        <p:nvSpPr>
          <p:cNvPr id="3" name="Content Placeholder 2">
            <a:extLst>
              <a:ext uri="{FF2B5EF4-FFF2-40B4-BE49-F238E27FC236}">
                <a16:creationId xmlns:a16="http://schemas.microsoft.com/office/drawing/2014/main" id="{31DF7E63-0752-491C-94EF-BC3D0091070F}"/>
              </a:ext>
            </a:extLst>
          </p:cNvPr>
          <p:cNvSpPr>
            <a:spLocks noGrp="1"/>
          </p:cNvSpPr>
          <p:nvPr>
            <p:ph idx="1"/>
          </p:nvPr>
        </p:nvSpPr>
        <p:spPr>
          <a:xfrm>
            <a:off x="4965431" y="2438400"/>
            <a:ext cx="6788419" cy="4065426"/>
          </a:xfrm>
        </p:spPr>
        <p:txBody>
          <a:bodyPr>
            <a:normAutofit/>
          </a:bodyPr>
          <a:lstStyle/>
          <a:p>
            <a:r>
              <a:rPr lang="en-US" dirty="0"/>
              <a:t>The </a:t>
            </a:r>
            <a:r>
              <a:rPr lang="en-US" b="1" dirty="0"/>
              <a:t>governor</a:t>
            </a:r>
            <a:r>
              <a:rPr lang="en-US" dirty="0"/>
              <a:t> is the chief executive of a state’s executive branch.</a:t>
            </a:r>
          </a:p>
          <a:p>
            <a:r>
              <a:rPr lang="en-US" dirty="0"/>
              <a:t>The powers of the governor include:</a:t>
            </a:r>
          </a:p>
          <a:p>
            <a:pPr marL="747713" lvl="1" indent="-290513"/>
            <a:r>
              <a:rPr lang="en-US" dirty="0"/>
              <a:t>Veto power</a:t>
            </a:r>
          </a:p>
          <a:p>
            <a:pPr marL="747713" lvl="1" indent="-290513"/>
            <a:r>
              <a:rPr lang="en-US" dirty="0"/>
              <a:t>Supervise the executive branch’s staff</a:t>
            </a:r>
          </a:p>
          <a:p>
            <a:pPr marL="747713" lvl="1" indent="-290513"/>
            <a:r>
              <a:rPr lang="en-US" dirty="0"/>
              <a:t>Commander in chief of the state militia</a:t>
            </a:r>
          </a:p>
          <a:p>
            <a:pPr marL="747713" lvl="1" indent="-290513"/>
            <a:r>
              <a:rPr lang="en-US" dirty="0"/>
              <a:t>Pardon and commute sentences</a:t>
            </a:r>
          </a:p>
          <a:p>
            <a:pPr marL="747713" lvl="1" indent="-290513"/>
            <a:r>
              <a:rPr lang="en-US" dirty="0"/>
              <a:t>Suggest legislation</a:t>
            </a:r>
          </a:p>
        </p:txBody>
      </p:sp>
      <p:pic>
        <p:nvPicPr>
          <p:cNvPr id="6" name="Picture 5">
            <a:extLst>
              <a:ext uri="{FF2B5EF4-FFF2-40B4-BE49-F238E27FC236}">
                <a16:creationId xmlns:a16="http://schemas.microsoft.com/office/drawing/2014/main" id="{69C4B946-B6AE-4B82-A96D-5FA1A72853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00" r="11539"/>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62C0A"/>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739DB11-3E6B-4AF6-92C3-647D97D3D129}"/>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State Capitol, Des Moines, Iowa</a:t>
            </a:r>
          </a:p>
        </p:txBody>
      </p:sp>
      <p:cxnSp>
        <p:nvCxnSpPr>
          <p:cNvPr id="7" name="Straight Connector 6">
            <a:extLst>
              <a:ext uri="{FF2B5EF4-FFF2-40B4-BE49-F238E27FC236}">
                <a16:creationId xmlns:a16="http://schemas.microsoft.com/office/drawing/2014/main" id="{D41BAE7D-82A6-4C2E-80B9-693857D4D7C5}"/>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697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DBDD-3FCD-4212-8B1C-148D791BA300}"/>
              </a:ext>
            </a:extLst>
          </p:cNvPr>
          <p:cNvSpPr>
            <a:spLocks noGrp="1"/>
          </p:cNvSpPr>
          <p:nvPr>
            <p:ph type="title"/>
          </p:nvPr>
        </p:nvSpPr>
        <p:spPr>
          <a:xfrm>
            <a:off x="4965430" y="629268"/>
            <a:ext cx="6586491" cy="1286160"/>
          </a:xfrm>
        </p:spPr>
        <p:txBody>
          <a:bodyPr anchor="b">
            <a:noAutofit/>
          </a:bodyPr>
          <a:lstStyle/>
          <a:p>
            <a:r>
              <a:rPr lang="en-US" dirty="0"/>
              <a:t>B. Intergovernmental Relationships</a:t>
            </a:r>
          </a:p>
        </p:txBody>
      </p:sp>
      <p:sp>
        <p:nvSpPr>
          <p:cNvPr id="3" name="Content Placeholder 2">
            <a:extLst>
              <a:ext uri="{FF2B5EF4-FFF2-40B4-BE49-F238E27FC236}">
                <a16:creationId xmlns:a16="http://schemas.microsoft.com/office/drawing/2014/main" id="{44E992FD-F505-45DA-91A5-DA38072BDCF1}"/>
              </a:ext>
            </a:extLst>
          </p:cNvPr>
          <p:cNvSpPr>
            <a:spLocks noGrp="1"/>
          </p:cNvSpPr>
          <p:nvPr>
            <p:ph idx="1"/>
          </p:nvPr>
        </p:nvSpPr>
        <p:spPr>
          <a:xfrm>
            <a:off x="4965431" y="2438400"/>
            <a:ext cx="6586489" cy="3785419"/>
          </a:xfrm>
        </p:spPr>
        <p:txBody>
          <a:bodyPr>
            <a:normAutofit/>
          </a:bodyPr>
          <a:lstStyle/>
          <a:p>
            <a:r>
              <a:rPr lang="en-US" dirty="0"/>
              <a:t>The relationship between the states and the national government was meant to be one of cooperation.</a:t>
            </a:r>
          </a:p>
          <a:p>
            <a:r>
              <a:rPr lang="en-US" dirty="0"/>
              <a:t>Over the years, the power of the national government has grown at the expense of the states. </a:t>
            </a:r>
          </a:p>
        </p:txBody>
      </p:sp>
      <p:pic>
        <p:nvPicPr>
          <p:cNvPr id="5" name="Picture 4" descr="A close up of a flag&#10;&#10;Description automatically generated">
            <a:extLst>
              <a:ext uri="{FF2B5EF4-FFF2-40B4-BE49-F238E27FC236}">
                <a16:creationId xmlns:a16="http://schemas.microsoft.com/office/drawing/2014/main" id="{AA1E579D-548D-4667-B463-A4BD4C54AB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7416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D1C35A0-9A60-4780-8638-B4EA228BB3F9}"/>
              </a:ext>
            </a:extLst>
          </p:cNvPr>
          <p:cNvCxnSpPr>
            <a:cxnSpLocks/>
          </p:cNvCxnSpPr>
          <p:nvPr/>
        </p:nvCxnSpPr>
        <p:spPr>
          <a:xfrm>
            <a:off x="5080934" y="2128831"/>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078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Explain the full faith and credit clause.</a:t>
            </a:r>
          </a:p>
          <a:p>
            <a:pPr marL="0" indent="0" algn="ctr">
              <a:buNone/>
            </a:pPr>
            <a:r>
              <a:rPr lang="en-US" dirty="0">
                <a:solidFill>
                  <a:srgbClr val="C00000"/>
                </a:solidFill>
              </a:rPr>
              <a:t>The full faith and credit clause states that public acts, records, and judicial proceedings from one state shall be recognized in all states. (p. 159)</a:t>
            </a:r>
          </a:p>
          <a:p>
            <a:pPr marL="0" indent="0">
              <a:buNone/>
            </a:pPr>
            <a:r>
              <a:rPr lang="en-US" dirty="0"/>
              <a:t>2. Define </a:t>
            </a:r>
            <a:r>
              <a:rPr lang="en-US" i="1" dirty="0"/>
              <a:t>extradition</a:t>
            </a:r>
            <a:r>
              <a:rPr lang="en-US" dirty="0"/>
              <a:t>.</a:t>
            </a:r>
          </a:p>
          <a:p>
            <a:pPr marL="0" indent="0" algn="ctr">
              <a:buNone/>
            </a:pPr>
            <a:r>
              <a:rPr lang="en-US" dirty="0">
                <a:solidFill>
                  <a:srgbClr val="C00000"/>
                </a:solidFill>
              </a:rPr>
              <a:t>Extradition is the legal process of returning an alleged criminal to the state in which he is charged. (p. 161)</a:t>
            </a:r>
          </a:p>
        </p:txBody>
      </p:sp>
    </p:spTree>
    <p:extLst>
      <p:ext uri="{BB962C8B-B14F-4D97-AF65-F5344CB8AC3E}">
        <p14:creationId xmlns:p14="http://schemas.microsoft.com/office/powerpoint/2010/main" val="1753583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7.4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4845631"/>
          </a:xfrm>
        </p:spPr>
        <p:txBody>
          <a:bodyPr>
            <a:normAutofit/>
          </a:bodyPr>
          <a:lstStyle/>
          <a:p>
            <a:pPr marL="0" indent="0">
              <a:buNone/>
            </a:pPr>
            <a:r>
              <a:rPr lang="en-US" dirty="0"/>
              <a:t>3. What is reciprocity?</a:t>
            </a:r>
          </a:p>
          <a:p>
            <a:pPr marL="0" indent="0" algn="ctr">
              <a:buNone/>
            </a:pPr>
            <a:r>
              <a:rPr lang="en-US" dirty="0">
                <a:solidFill>
                  <a:srgbClr val="C00000"/>
                </a:solidFill>
              </a:rPr>
              <a:t>Reciprocity is a legal arrangement whereby one or more states recognize as valid certain privileges granted or conditions stipulated by one or more other states. (p. 161)</a:t>
            </a:r>
          </a:p>
          <a:p>
            <a:pPr marL="0" indent="0">
              <a:buNone/>
            </a:pPr>
            <a:r>
              <a:rPr lang="en-US" dirty="0"/>
              <a:t>4–5. What amendment establishes the proper relationship between state and national governments? What was the amendment designed to prevent?</a:t>
            </a:r>
          </a:p>
          <a:p>
            <a:pPr marL="0" indent="0" algn="ctr">
              <a:buNone/>
            </a:pPr>
            <a:r>
              <a:rPr lang="en-US" dirty="0">
                <a:solidFill>
                  <a:srgbClr val="C00000"/>
                </a:solidFill>
              </a:rPr>
              <a:t>the Tenth Amendment; to prevent the national government from obtaining too much power (p. 162)</a:t>
            </a:r>
          </a:p>
        </p:txBody>
      </p:sp>
    </p:spTree>
    <p:extLst>
      <p:ext uri="{BB962C8B-B14F-4D97-AF65-F5344CB8AC3E}">
        <p14:creationId xmlns:p14="http://schemas.microsoft.com/office/powerpoint/2010/main" val="2068996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66DFD-0263-4AB5-ACA1-3BF7FD057F01}"/>
              </a:ext>
            </a:extLst>
          </p:cNvPr>
          <p:cNvSpPr>
            <a:spLocks noGrp="1"/>
          </p:cNvSpPr>
          <p:nvPr>
            <p:ph type="title"/>
          </p:nvPr>
        </p:nvSpPr>
        <p:spPr>
          <a:xfrm>
            <a:off x="4965430" y="629268"/>
            <a:ext cx="6586491" cy="1286160"/>
          </a:xfrm>
        </p:spPr>
        <p:txBody>
          <a:bodyPr anchor="b">
            <a:normAutofit/>
          </a:bodyPr>
          <a:lstStyle/>
          <a:p>
            <a:r>
              <a:rPr lang="en-US" dirty="0"/>
              <a:t>B. State Executives</a:t>
            </a:r>
          </a:p>
        </p:txBody>
      </p:sp>
      <p:sp>
        <p:nvSpPr>
          <p:cNvPr id="3" name="Content Placeholder 2">
            <a:extLst>
              <a:ext uri="{FF2B5EF4-FFF2-40B4-BE49-F238E27FC236}">
                <a16:creationId xmlns:a16="http://schemas.microsoft.com/office/drawing/2014/main" id="{31DF7E63-0752-491C-94EF-BC3D0091070F}"/>
              </a:ext>
            </a:extLst>
          </p:cNvPr>
          <p:cNvSpPr>
            <a:spLocks noGrp="1"/>
          </p:cNvSpPr>
          <p:nvPr>
            <p:ph idx="1"/>
          </p:nvPr>
        </p:nvSpPr>
        <p:spPr>
          <a:xfrm>
            <a:off x="4965431" y="2438400"/>
            <a:ext cx="6890019" cy="3785419"/>
          </a:xfrm>
        </p:spPr>
        <p:txBody>
          <a:bodyPr>
            <a:noAutofit/>
          </a:bodyPr>
          <a:lstStyle/>
          <a:p>
            <a:r>
              <a:rPr lang="en-US" dirty="0"/>
              <a:t>Governors are often the leader of their state parties.</a:t>
            </a:r>
          </a:p>
          <a:p>
            <a:r>
              <a:rPr lang="en-US" dirty="0"/>
              <a:t>They also act as the face of the state and promote its welfare.</a:t>
            </a:r>
          </a:p>
          <a:p>
            <a:r>
              <a:rPr lang="en-US" dirty="0"/>
              <a:t>Most governors are elected to four-year terms.</a:t>
            </a:r>
          </a:p>
          <a:p>
            <a:r>
              <a:rPr lang="en-US" dirty="0"/>
              <a:t>Most states have a </a:t>
            </a:r>
            <a:r>
              <a:rPr lang="en-US" b="1" dirty="0"/>
              <a:t>lieutenant governor</a:t>
            </a:r>
            <a:r>
              <a:rPr lang="en-US" dirty="0"/>
              <a:t> who assists the governor. </a:t>
            </a:r>
          </a:p>
        </p:txBody>
      </p:sp>
      <p:pic>
        <p:nvPicPr>
          <p:cNvPr id="5" name="Picture 4" descr="A picture containing clock, outdoor, building, tower&#10;&#10;Description automatically generated">
            <a:extLst>
              <a:ext uri="{FF2B5EF4-FFF2-40B4-BE49-F238E27FC236}">
                <a16:creationId xmlns:a16="http://schemas.microsoft.com/office/drawing/2014/main" id="{853800CB-1678-4302-9651-AEE2AA7ADE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065D8"/>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B45C1FE-A7AF-4A66-8F0B-221EF8BACDA4}"/>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State Capitol, Denver, Colorado</a:t>
            </a:r>
          </a:p>
        </p:txBody>
      </p:sp>
      <p:cxnSp>
        <p:nvCxnSpPr>
          <p:cNvPr id="8" name="Straight Connector 7">
            <a:extLst>
              <a:ext uri="{FF2B5EF4-FFF2-40B4-BE49-F238E27FC236}">
                <a16:creationId xmlns:a16="http://schemas.microsoft.com/office/drawing/2014/main" id="{CC371B97-D60E-4586-847A-465890C34C93}"/>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72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DDA2-1F88-4754-9FBD-8E47F2F04FF8}"/>
              </a:ext>
            </a:extLst>
          </p:cNvPr>
          <p:cNvSpPr>
            <a:spLocks noGrp="1"/>
          </p:cNvSpPr>
          <p:nvPr>
            <p:ph type="title"/>
          </p:nvPr>
        </p:nvSpPr>
        <p:spPr>
          <a:xfrm>
            <a:off x="4965430" y="629268"/>
            <a:ext cx="6586491" cy="1286160"/>
          </a:xfrm>
        </p:spPr>
        <p:txBody>
          <a:bodyPr anchor="b">
            <a:normAutofit/>
          </a:bodyPr>
          <a:lstStyle/>
          <a:p>
            <a:r>
              <a:rPr lang="en-US" dirty="0"/>
              <a:t>C. State Judiciary</a:t>
            </a:r>
          </a:p>
        </p:txBody>
      </p:sp>
      <p:sp>
        <p:nvSpPr>
          <p:cNvPr id="3" name="Content Placeholder 2">
            <a:extLst>
              <a:ext uri="{FF2B5EF4-FFF2-40B4-BE49-F238E27FC236}">
                <a16:creationId xmlns:a16="http://schemas.microsoft.com/office/drawing/2014/main" id="{ECA9B7CB-1436-419B-AE6A-0D4A46707DFA}"/>
              </a:ext>
            </a:extLst>
          </p:cNvPr>
          <p:cNvSpPr>
            <a:spLocks noGrp="1"/>
          </p:cNvSpPr>
          <p:nvPr>
            <p:ph idx="1"/>
          </p:nvPr>
        </p:nvSpPr>
        <p:spPr>
          <a:xfrm>
            <a:off x="4965431" y="2438400"/>
            <a:ext cx="6586489" cy="3785419"/>
          </a:xfrm>
        </p:spPr>
        <p:txBody>
          <a:bodyPr>
            <a:normAutofit/>
          </a:bodyPr>
          <a:lstStyle/>
          <a:p>
            <a:r>
              <a:rPr lang="en-US" dirty="0"/>
              <a:t>The state judiciary is responsible for interpreting the law and overseeing criminal cases.</a:t>
            </a:r>
          </a:p>
          <a:p>
            <a:r>
              <a:rPr lang="en-US" dirty="0"/>
              <a:t>The highest state court is a </a:t>
            </a:r>
            <a:r>
              <a:rPr lang="en-US" b="1" dirty="0"/>
              <a:t>supreme court</a:t>
            </a:r>
            <a:r>
              <a:rPr lang="en-US" dirty="0"/>
              <a:t>. </a:t>
            </a:r>
          </a:p>
        </p:txBody>
      </p:sp>
      <p:pic>
        <p:nvPicPr>
          <p:cNvPr id="6" name="Picture 5" descr="A kitchen with wooden cabinets in a room&#10;&#10;Description automatically generated">
            <a:extLst>
              <a:ext uri="{FF2B5EF4-FFF2-40B4-BE49-F238E27FC236}">
                <a16:creationId xmlns:a16="http://schemas.microsoft.com/office/drawing/2014/main" id="{013AA6DA-6C3A-4036-801E-869CCA5EF5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7" r="1405"/>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29A7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48751EF-47A6-4EBD-BFA7-CFEACEAFF936}"/>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128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Custom 5">
      <a:majorFont>
        <a:latin typeface="Tw Cen MT"/>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erican Government, 4th 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3197</Words>
  <Application>Microsoft Office PowerPoint</Application>
  <PresentationFormat>Widescreen</PresentationFormat>
  <Paragraphs>404</Paragraphs>
  <Slides>72</Slides>
  <Notes>55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72</vt:i4>
      </vt:variant>
    </vt:vector>
  </HeadingPairs>
  <TitlesOfParts>
    <vt:vector size="80" baseType="lpstr">
      <vt:lpstr>Arial</vt:lpstr>
      <vt:lpstr>Calibri</vt:lpstr>
      <vt:lpstr>Courier New</vt:lpstr>
      <vt:lpstr>Tahoma</vt:lpstr>
      <vt:lpstr>Tw Cen MT</vt:lpstr>
      <vt:lpstr>Wingdings</vt:lpstr>
      <vt:lpstr>Office Theme</vt:lpstr>
      <vt:lpstr>American Government, 4th ed.</vt:lpstr>
      <vt:lpstr>Chapter 7:  State and Local Government</vt:lpstr>
      <vt:lpstr>I. State Governments</vt:lpstr>
      <vt:lpstr>I. State Governments</vt:lpstr>
      <vt:lpstr>I. State Governments</vt:lpstr>
      <vt:lpstr>A. State Legislatures</vt:lpstr>
      <vt:lpstr>A. State Legislatures</vt:lpstr>
      <vt:lpstr>B. State Executives</vt:lpstr>
      <vt:lpstr>B. State Executives</vt:lpstr>
      <vt:lpstr>C. State Judiciary</vt:lpstr>
      <vt:lpstr>PowerPoint Presentation</vt:lpstr>
      <vt:lpstr>C. State Judiciary</vt:lpstr>
      <vt:lpstr>D. State Financing</vt:lpstr>
      <vt:lpstr>PowerPoint Presentation</vt:lpstr>
      <vt:lpstr>Section Review – Chapter 7.1</vt:lpstr>
      <vt:lpstr>Section Review – Chapter 7.1</vt:lpstr>
      <vt:lpstr>Section Review – Chapter 7.1</vt:lpstr>
      <vt:lpstr>Section Review – Chapter 7.1</vt:lpstr>
      <vt:lpstr>Section Review – Chapter 7.1</vt:lpstr>
      <vt:lpstr>Section Review – Chapter 7.1</vt:lpstr>
      <vt:lpstr>II. Local Governments</vt:lpstr>
      <vt:lpstr>II. Local Governments</vt:lpstr>
      <vt:lpstr>A. County Governments</vt:lpstr>
      <vt:lpstr>A. County Governments</vt:lpstr>
      <vt:lpstr>A. County Governments</vt:lpstr>
      <vt:lpstr>A. County Governments</vt:lpstr>
      <vt:lpstr>PowerPoint Presentation</vt:lpstr>
      <vt:lpstr>PowerPoint Presentation</vt:lpstr>
      <vt:lpstr>B. Municipal Governments</vt:lpstr>
      <vt:lpstr>B. Municipal Governments</vt:lpstr>
      <vt:lpstr>PowerPoint Presentation</vt:lpstr>
      <vt:lpstr>PowerPoint Presentation</vt:lpstr>
      <vt:lpstr>B. Municipal Governments</vt:lpstr>
      <vt:lpstr>B. Municipal Governments</vt:lpstr>
      <vt:lpstr>C. Special Districts</vt:lpstr>
      <vt:lpstr>Section Review – Chapter 7.2</vt:lpstr>
      <vt:lpstr>Section Review – Chapter 7.2</vt:lpstr>
      <vt:lpstr>Section Review – Chapter 7.2</vt:lpstr>
      <vt:lpstr>Section Review – Chapter 7.2</vt:lpstr>
      <vt:lpstr>III. State and Local Politics</vt:lpstr>
      <vt:lpstr>III. State and Local Politics</vt:lpstr>
      <vt:lpstr>III. State and Local Politics</vt:lpstr>
      <vt:lpstr>A. Political Party Organization</vt:lpstr>
      <vt:lpstr>A. Political Party Organization</vt:lpstr>
      <vt:lpstr>A. Political Party Organization</vt:lpstr>
      <vt:lpstr>A. Political Party Organization</vt:lpstr>
      <vt:lpstr>A. Political Party Organization</vt:lpstr>
      <vt:lpstr>PowerPoint Presentation</vt:lpstr>
      <vt:lpstr>B. Elections</vt:lpstr>
      <vt:lpstr>B. Elections</vt:lpstr>
      <vt:lpstr>B. Elections</vt:lpstr>
      <vt:lpstr>B. Elections</vt:lpstr>
      <vt:lpstr>B. Elections</vt:lpstr>
      <vt:lpstr>B. Elections</vt:lpstr>
      <vt:lpstr>B. Elections</vt:lpstr>
      <vt:lpstr>B. Elections</vt:lpstr>
      <vt:lpstr>B. Elections</vt:lpstr>
      <vt:lpstr>C. Recall, Referendum, and Initiative</vt:lpstr>
      <vt:lpstr>C. Recall, Referendum, and Initiative</vt:lpstr>
      <vt:lpstr>Section Review – Chapter 7.3</vt:lpstr>
      <vt:lpstr>Section Review – Chapter 7.3</vt:lpstr>
      <vt:lpstr>Section Review – Chapter 7.3</vt:lpstr>
      <vt:lpstr>Section Review – Chapter 7.3</vt:lpstr>
      <vt:lpstr>Section Review – Chapter 7.3</vt:lpstr>
      <vt:lpstr>IV. Interstate and Intergovernmental Relationships</vt:lpstr>
      <vt:lpstr>A. Interstate Relationships</vt:lpstr>
      <vt:lpstr>A. Interstate Relationships</vt:lpstr>
      <vt:lpstr>A. Interstate Relationships</vt:lpstr>
      <vt:lpstr>A. Interstate Relationships</vt:lpstr>
      <vt:lpstr>A. Interstate Relationships</vt:lpstr>
      <vt:lpstr>B. Intergovernmental Relationships</vt:lpstr>
      <vt:lpstr>Section Review – Chapter 7.4</vt:lpstr>
      <vt:lpstr>Section Review – Chapter 7.4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7:  State and Local Government</dc:title>
  <dc:creator>Bowers, Hannah</dc:creator>
  <cp:lastModifiedBy>Sue</cp:lastModifiedBy>
  <cp:revision>12</cp:revision>
  <dcterms:created xsi:type="dcterms:W3CDTF">2020-06-12T17:30:37Z</dcterms:created>
  <dcterms:modified xsi:type="dcterms:W3CDTF">2023-10-19T11:54:25Z</dcterms:modified>
</cp:coreProperties>
</file>