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71"/>
  </p:notesMasterIdLst>
  <p:handoutMasterIdLst>
    <p:handoutMasterId r:id="rId72"/>
  </p:handoutMasterIdLst>
  <p:sldIdLst>
    <p:sldId id="382" r:id="rId3"/>
    <p:sldId id="260" r:id="rId4"/>
    <p:sldId id="293" r:id="rId5"/>
    <p:sldId id="294" r:id="rId6"/>
    <p:sldId id="295" r:id="rId7"/>
    <p:sldId id="383" r:id="rId8"/>
    <p:sldId id="308" r:id="rId9"/>
    <p:sldId id="309" r:id="rId10"/>
    <p:sldId id="296" r:id="rId11"/>
    <p:sldId id="297" r:id="rId12"/>
    <p:sldId id="298" r:id="rId13"/>
    <p:sldId id="299" r:id="rId14"/>
    <p:sldId id="300" r:id="rId15"/>
    <p:sldId id="310" r:id="rId16"/>
    <p:sldId id="302" r:id="rId17"/>
    <p:sldId id="303" r:id="rId18"/>
    <p:sldId id="304" r:id="rId19"/>
    <p:sldId id="305" r:id="rId20"/>
    <p:sldId id="306" r:id="rId21"/>
    <p:sldId id="286" r:id="rId22"/>
    <p:sldId id="288" r:id="rId23"/>
    <p:sldId id="307" r:id="rId24"/>
    <p:sldId id="287" r:id="rId25"/>
    <p:sldId id="289" r:id="rId26"/>
    <p:sldId id="312" r:id="rId27"/>
    <p:sldId id="321" r:id="rId28"/>
    <p:sldId id="315" r:id="rId29"/>
    <p:sldId id="314" r:id="rId30"/>
    <p:sldId id="316" r:id="rId31"/>
    <p:sldId id="317" r:id="rId32"/>
    <p:sldId id="318" r:id="rId33"/>
    <p:sldId id="322" r:id="rId34"/>
    <p:sldId id="353" r:id="rId35"/>
    <p:sldId id="290" r:id="rId36"/>
    <p:sldId id="323" r:id="rId37"/>
    <p:sldId id="291" r:id="rId38"/>
    <p:sldId id="320" r:id="rId39"/>
    <p:sldId id="292" r:id="rId40"/>
    <p:sldId id="311"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2238" autoAdjust="0"/>
  </p:normalViewPr>
  <p:slideViewPr>
    <p:cSldViewPr snapToGrid="0" showGuides="1">
      <p:cViewPr varScale="1">
        <p:scale>
          <a:sx n="92" d="100"/>
          <a:sy n="92" d="100"/>
        </p:scale>
        <p:origin x="102" y="294"/>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7/20/2020</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7/20/2020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title=Special:Search&amp;limit=250&amp;offset=0&amp;ns0=1&amp;ns6=1&amp;ns12=1&amp;ns14=1&amp;ns100=1&amp;ns106=1&amp;search=state+of+the+union+address+trump&amp;advancedSearch-current=%7B%7D&amp;searchToken=8tep9bcv9frerca7h7aoeh7ve#%2Fmedia%2FFile%3AState_of_the_Union_2020_%2849493998961%29.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Special:Search&amp;limit=250&amp;offset=0&amp;ns0=1&amp;ns6=1&amp;ns12=1&amp;ns14=1&amp;ns100=1&amp;ns106=1&amp;search=state+of+the+union+address+trump&amp;advancedSearch-current=%7B%7D&amp;searchToken=8tep9bcv9frerca7h7aoeh7ve#%2Fmedia%2FFile%3AState_of_the_Union_2020_%2849493998961%29.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title=Special:Search&amp;limit=100&amp;offset=0&amp;ns0=1&amp;ns6=1&amp;ns12=1&amp;ns14=1&amp;ns100=1&amp;ns106=1&amp;search=Mitch+McConnell&amp;advancedSearch-current=%7B%7D&amp;searchToken=c5x4smnn4bcen0254gpcsilnc#%2Fmedia%2FFile%3AMitch_McConnell_%285437435397%29.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sort=relevance&amp;search=Henry+Clay&amp;title=Special:Search&amp;profile=advanced&amp;fulltext=1&amp;advancedSearch-current=%7B%7D&amp;ns0=1&amp;ns6=1&amp;ns12=1&amp;ns14=1&amp;ns100=1&amp;ns106=1&amp;searchToken=dtkzjfsxs3zx3jnygwqx5mi18#%2Fmedia%2FFile%3AHenry_Clay.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ndex.php?title=Special:Search&amp;limit=20&amp;offset=20&amp;ns0=1&amp;ns6=1&amp;ns12=1&amp;ns14=1&amp;ns100=1&amp;ns106=1&amp;search=Nancy+Pelosi&amp;advancedSearch-current=%7B%7D&amp;searchToken=9qtophodlbc69nm5q4g39gxkx#%2Fmedia%2FFile%3ANancy_Pelosi_2012.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ndex.php?sort=relevance&amp;search=newt+gingrich&amp;title=Special:Search&amp;profile=advanced&amp;fulltext=1&amp;advancedSearch-current=%7B%7D&amp;ns0=1&amp;ns6=1&amp;ns12=1&amp;ns14=1&amp;ns100=1&amp;ns106=1&amp;searchToken=cjxsk8pxejhyvz4r2cy00io3k#%2Fmedia%2FFile%3ANewt_Gingrich_%286183047914%29.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photos/6xafY_AE1L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joint+session+of+Congress&amp;advancedSearch-current=%7B%7D&amp;searchToken=3nh3sfzcym6i3ir77vfqfv5pf#%2Fmedia%2FFile%3ACAC_CC_001_18_11_0000_1059.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ongress+committee&amp;advancedSearch-current=%7B%7D&amp;searchToken=9xieurcooeiswoll1munzpqdw#%2Fmedia%2FFile%3ARobert_Aderholt_in_sub-committee_meeting.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ongress+committee&amp;advancedSearch-current=%7B%7D&amp;searchToken=9xieurcooeiswoll1munzpqdw#%2Fmedia%2FFile%3ARobert_Aderholt_in_sub-committee_meeting.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sort=relevance&amp;search=Session+of+Congress&amp;title=Special:Search&amp;profile=advanced&amp;fulltext=1&amp;advancedSearch-current=%7B%7D&amp;ns0=1&amp;ns6=1&amp;ns12=1&amp;ns14=1&amp;ns100=1&amp;ns106=1&amp;searchToken=a7r2hu499kkwwjfd8bam6nnz5#%2Fmedia%2FFile%3ACarl_Albert%2C_William_R._Tolbert%2C_Jr._%28President_of_Liberia%29_and_others_at_a_joint_session_of_Congress._September_23%2C_1976.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ongress+committee&amp;advancedSearch-current=%7B%7D&amp;searchToken=9xieurcooeiswoll1munzpqdw#%2Fmedia%2FFile%3AGreg_Stanton_at_United_States_House_Select_Committee_on_the_Climate_Crisis.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ongress+committee&amp;advancedSearch-current=%7B%7D&amp;searchToken=9xieurcooeiswoll1munzpqdw#%2Fmedia%2FFile%3ATammy_Duckworth_-_during_Senate_Democrat%27s_Climate_Committee_meeting.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ongress+committee&amp;advancedSearch-current=%7B%7D&amp;searchToken=9xieurcooeiswoll1munzpqdw#%2Fmedia%2FFile%3AWays_and_Means_first_of_2019.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profile=default&amp;search=senate+filibuster&amp;advancedSearch-current=%7B%7D&amp;ns0=1&amp;ns6=1&amp;ns12=1&amp;ns14=1&amp;ns100=1&amp;ns106=1&amp;searchToken=waf5mlnfx29g7w0ppc8jq9nt#%2Fmedia%2FFile%3ASenator_Bernie_Sanders_Engaging_in_a_Filibuster.p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Reagan_Challenger.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Reagan_Challenger.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sort=relevance&amp;search=United+States+Senate+Chamber&amp;title=Special:Search&amp;profile=advanced&amp;fulltext=1&amp;advancedSearch-current=%7B%7D&amp;ns0=1&amp;ns6=1&amp;ns12=1&amp;ns14=1&amp;ns100=1&amp;ns106=1&amp;searchToken=33kc03ezwsb4uy2ldsuqxr14i#%2Fmedia%2FFile%3AUS_Senate_Chamber_c1873.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sort=relevance&amp;search=United+States+House+of+Representatives+Chamber&amp;title=Special:Search&amp;profile=advanced&amp;fulltext=1&amp;advancedSearch-current=%7B%7D&amp;ns0=1&amp;ns6=1&amp;ns12=1&amp;ns14=1&amp;ns100=1&amp;ns106=1&amp;searchToken=denc4zu9r2lnvgah6etx3339e#%2Fmedia%2FFile%3AReagan_delivers_State_of_the_Union_address_1983.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1"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pixabay.com/photos/washington-dc-capitol-buildings-85541/" TargetMode="External"/><Relationship Id="rId4" Type="http://schemas.openxmlformats.org/officeDocument/2006/relationships/hyperlink" Target="https://pixabay.com/?utm_source=link-attribution&amp;utm_medium=referral&amp;utm_campaign=image&amp;utm_content=8554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hotos/eovT-nGBWW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photos/qsKrZzSC3v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users/KaraSuva-790333/?utm_source=link-attribution&amp;utm_medium=referral&amp;utm_campaign=image&amp;utm_content=694806"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pixabay.com/photos/capitol-dome-government-694806/" TargetMode="External"/><Relationship Id="rId4" Type="http://schemas.openxmlformats.org/officeDocument/2006/relationships/hyperlink" Target="https://pixabay.com/?utm_source=link-attribution&amp;utm_medium=referral&amp;utm_campaign=image&amp;utm_content=694806"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sort=relevance&amp;search=rand+paul&amp;title=Special:Search&amp;profile=advanced&amp;fulltext=1&amp;advancedSearch-current=%7B%7D&amp;ns0=1&amp;ns6=1&amp;ns12=1&amp;ns14=1&amp;ns100=1&amp;ns106=1&amp;searchToken=36u6mowguso0wb51lt6qivkcu#%2Fmedia%2FFile%3ARand_Paul_%2822092563783%29.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054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from Washington, DC - State of the Union 2020, Public Domain, https://commons.wikimedia.org/w/index.php?curid=86675327</a:t>
            </a:r>
          </a:p>
          <a:p>
            <a:r>
              <a:rPr lang="en-US" dirty="0">
                <a:hlinkClick r:id="rId3"/>
              </a:rPr>
              <a:t>https://commons.wikimedia.org/w/index.php?title=Special:Search&amp;limit=250&amp;offset=0&amp;ns0=1&amp;ns6=1&amp;ns12=1&amp;ns14=1&amp;ns100=1&amp;ns106=1&amp;search=state+of+the+union+address+trump&amp;advancedSearch-current=%7B%7D&amp;searchToken=8tep9bcv9frerca7h7aoeh7ve#%2Fmedia%2FFile%3AState_of_the_Union_2020_%2849493998961%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333118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from Washington, DC - State of the Union 2020, Public Domain, https://commons.wikimedia.org/w/index.php?curid=86675327</a:t>
            </a:r>
          </a:p>
          <a:p>
            <a:r>
              <a:rPr lang="en-US" dirty="0">
                <a:hlinkClick r:id="rId3"/>
              </a:rPr>
              <a:t>https://commons.wikimedia.org/w/index.php?title=Special:Search&amp;limit=250&amp;offset=0&amp;ns0=1&amp;ns6=1&amp;ns12=1&amp;ns14=1&amp;ns100=1&amp;ns106=1&amp;search=state+of+the+union+address+trump&amp;advancedSearch-current=%7B%7D&amp;searchToken=8tep9bcv9frerca7h7aoeh7ve#%2Fmedia%2FFile%3AState_of_the_Union_2020_%2849493998961%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56838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Mitch McConnell, CC BY-SA 2.0, https://commons.wikimedia.org/w/index.php?curid=64192371</a:t>
            </a:r>
          </a:p>
          <a:p>
            <a:r>
              <a:rPr lang="en-US" dirty="0">
                <a:hlinkClick r:id="rId3"/>
              </a:rPr>
              <a:t>https://commons.wikimedia.org/w/index.php?title=Special:Search&amp;limit=100&amp;offset=0&amp;ns0=1&amp;ns6=1&amp;ns12=1&amp;ns14=1&amp;ns100=1&amp;ns106=1&amp;search=Mitch+McConnell&amp;advancedSearch-current=%7B%7D&amp;searchToken=c5x4smnn4bcen0254gpcsilnc#%2Fmedia%2FFile%3AMitch_McConnell_%285437435397%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3765704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Matthew Harris </a:t>
            </a:r>
            <a:r>
              <a:rPr lang="en-US" dirty="0" err="1"/>
              <a:t>Jouett</a:t>
            </a:r>
            <a:r>
              <a:rPr lang="en-US" dirty="0"/>
              <a:t> - Transylvania University, Public Domain, https://commons.wikimedia.org/w/index.php?curid=1053731</a:t>
            </a:r>
          </a:p>
          <a:p>
            <a:r>
              <a:rPr lang="en-US" dirty="0">
                <a:hlinkClick r:id="rId3"/>
              </a:rPr>
              <a:t>https://commons.wikimedia.org/w/index.php?sort=relevance&amp;search=Henry+Clay&amp;title=Special:Search&amp;profile=advanced&amp;fulltext=1&amp;advancedSearch-current=%7B%7D&amp;ns0=1&amp;ns6=1&amp;ns12=1&amp;ns14=1&amp;ns100=1&amp;ns106=1&amp;searchToken=dtkzjfsxs3zx3jnygwqx5mi18#%2Fmedia%2FFile%3AHenry_Clay.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385717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author - https://lh4.googleusercontent.com/-t0secF_x6s8/Ua9BHjLT1LI/AAAAAAAAAGI/VzpqCPRHYwc/s1226-no/OFFICIAL+HEAD+SHOT+300+DPI.jpg, Public Domain, https://commons.wikimedia.org/w/index.php?curid=30652317</a:t>
            </a:r>
          </a:p>
          <a:p>
            <a:r>
              <a:rPr lang="en-US" dirty="0">
                <a:hlinkClick r:id="rId3"/>
              </a:rPr>
              <a:t>https://commons.wikimedia.org/w/index.php?title=Special:Search&amp;limit=20&amp;offset=20&amp;ns0=1&amp;ns6=1&amp;ns12=1&amp;ns14=1&amp;ns100=1&amp;ns106=1&amp;search=Nancy+Pelosi&amp;advancedSearch-current=%7B%7D&amp;searchToken=9qtophodlbc69nm5q4g39gxkx#%2Fmedia%2FFile%3ANancy_Pelosi_2012.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2681990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Newt Gingrich, CC BY-SA 2.0, https://commons.wikimedia.org/w/index.php?curid=63985122</a:t>
            </a:r>
          </a:p>
          <a:p>
            <a:r>
              <a:rPr lang="en-US" dirty="0">
                <a:hlinkClick r:id="rId3"/>
              </a:rPr>
              <a:t>https://commons.wikimedia.org/w/index.php?sort=relevance&amp;search=newt+gingrich&amp;title=Special:Search&amp;profile=advanced&amp;fulltext=1&amp;advancedSearch-current=%7B%7D&amp;ns0=1&amp;ns6=1&amp;ns12=1&amp;ns14=1&amp;ns100=1&amp;ns106=1&amp;searchToken=cjxsk8pxejhyvz4r2cy00io3k#%2Fmedia%2FFile%3ANewt_Gingrich_%286183047914%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121549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Harold Mendoza on </a:t>
            </a:r>
            <a:r>
              <a:rPr lang="en-US" dirty="0" err="1"/>
              <a:t>Unsplash</a:t>
            </a:r>
            <a:endParaRPr lang="en-US" dirty="0"/>
          </a:p>
          <a:p>
            <a:r>
              <a:rPr lang="en-US" dirty="0">
                <a:hlinkClick r:id="rId3"/>
              </a:rPr>
              <a:t>https://unsplash.com/photos/6xafY_AE1LM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2576201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CarlAlbertArchives</a:t>
            </a:r>
            <a:r>
              <a:rPr lang="en-US" dirty="0"/>
              <a:t> - Carl Albert Center, CC BY-SA 4.0, https://commons.wikimedia.org/w/index.php?curid=82273629</a:t>
            </a:r>
          </a:p>
          <a:p>
            <a:r>
              <a:rPr lang="en-US" dirty="0">
                <a:hlinkClick r:id="rId3"/>
              </a:rPr>
              <a:t>https://commons.wikimedia.org/w/index.php?title=Special:Search&amp;limit=500&amp;offset=0&amp;ns0=1&amp;ns6=1&amp;ns12=1&amp;ns14=1&amp;ns100=1&amp;ns106=1&amp;search=joint+session+of+Congress&amp;advancedSearch-current=%7B%7D&amp;searchToken=3nh3sfzcym6i3ir77vfqfv5pf#%2Fmedia%2FFile%3ACAC_CC_001_18_11_0000_1059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3620377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United States House of Representatives - Office of Robert Aderholt - https://twitter.com/Robert_Aderholt/status/971528603673546752, Public Domain, https://commons.wikimedia.org/w/index.php?curid=86314514</a:t>
            </a:r>
          </a:p>
          <a:p>
            <a:r>
              <a:rPr lang="en-US" dirty="0">
                <a:hlinkClick r:id="rId3"/>
              </a:rPr>
              <a:t>https://commons.wikimedia.org/w/index.php?title=Special:Search&amp;limit=500&amp;offset=0&amp;ns0=1&amp;ns6=1&amp;ns12=1&amp;ns14=1&amp;ns100=1&amp;ns106=1&amp;search=Congress+committee&amp;advancedSearch-current=%7B%7D&amp;searchToken=9xieurcooeiswoll1munzpqdw#%2Fmedia%2FFile%3ARobert_Aderholt_in_sub-committee_meetin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1583753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United States House of Representatives - Office of Robert Aderholt - https://twitter.com/Robert_Aderholt/status/971528603673546752, Public Domain, https://commons.wikimedia.org/w/index.php?curid=86314514</a:t>
            </a:r>
          </a:p>
          <a:p>
            <a:r>
              <a:rPr lang="en-US" dirty="0">
                <a:hlinkClick r:id="rId3"/>
              </a:rPr>
              <a:t>https://commons.wikimedia.org/w/index.php?title=Special:Search&amp;limit=500&amp;offset=0&amp;ns0=1&amp;ns6=1&amp;ns12=1&amp;ns14=1&amp;ns100=1&amp;ns106=1&amp;search=Congress+committee&amp;advancedSearch-current=%7B%7D&amp;searchToken=9xieurcooeiswoll1munzpqdw#%2Fmedia%2FFile%3ARobert_Aderholt_in_sub-committee_meetin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173349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Carl Albert Research and Studies Center, Congressional Collection - http://www.ou.edu/carlalbertcenter/congressional-collection, CC BY-SA 4.0, https://commons.wikimedia.org/w/index.php?curid=80352184</a:t>
            </a:r>
          </a:p>
          <a:p>
            <a:r>
              <a:rPr lang="en-US" dirty="0">
                <a:hlinkClick r:id="rId3"/>
              </a:rPr>
              <a:t>https://commons.wikimedia.org/w/index.php?sort=relevance&amp;search=Session+of+Congress&amp;title=Special:Search&amp;profile=advanced&amp;fulltext=1&amp;advancedSearch-current=%7B%7D&amp;ns0=1&amp;ns6=1&amp;ns12=1&amp;ns14=1&amp;ns100=1&amp;ns106=1&amp;searchToken=a7r2hu499kkwwjfd8bam6nnz5#%2Fmedia%2FFile%3ACarl_Albert%2C_William_R._Tolbert%2C_Jr._%28President_of_Liberia%29_and_others_at_a_joint_session_of_Congress._September_23%2C_1976.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United States House of Representatives - From the Office of Greg Stanton - https://twitter.com/RepGregStanton/status/1195100869055963136, Public Domain, https://commons.wikimedia.org/w/index.php?curid=86430368</a:t>
            </a:r>
          </a:p>
          <a:p>
            <a:r>
              <a:rPr lang="en-US" dirty="0">
                <a:hlinkClick r:id="rId3"/>
              </a:rPr>
              <a:t>https://commons.wikimedia.org/w/index.php?title=Special:Search&amp;limit=500&amp;offset=0&amp;ns0=1&amp;ns6=1&amp;ns12=1&amp;ns14=1&amp;ns100=1&amp;ns106=1&amp;search=Congress+committee&amp;advancedSearch-current=%7B%7D&amp;searchToken=9xieurcooeiswoll1munzpqdw#%2Fmedia%2FFile%3AGreg_Stanton_at_United_States_House_Select_Committee_on_the_Climate_Crisis.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339000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Tammy Duckworth - https://twitter.com/SenDuckworth/status/1197666217844195329, Public Domain, https://commons.wikimedia.org/w/index.php?curid=88502838</a:t>
            </a:r>
          </a:p>
          <a:p>
            <a:r>
              <a:rPr lang="en-US" dirty="0">
                <a:hlinkClick r:id="rId3"/>
              </a:rPr>
              <a:t>https://commons.wikimedia.org/w/index.php?title=Special:Search&amp;limit=500&amp;offset=0&amp;ns0=1&amp;ns6=1&amp;ns12=1&amp;ns14=1&amp;ns100=1&amp;ns106=1&amp;search=Congress+committee&amp;advancedSearch-current=%7B%7D&amp;searchToken=9xieurcooeiswoll1munzpqdw#%2Fmedia%2FFile%3ATammy_Duckworth_-_during_Senate_Democrat%27s_Climate_Committee_meetin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2749640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United States House of Representatives - Office of David </a:t>
            </a:r>
            <a:r>
              <a:rPr lang="en-US" dirty="0" err="1"/>
              <a:t>Schweikert</a:t>
            </a:r>
            <a:r>
              <a:rPr lang="en-US" dirty="0"/>
              <a:t> - https://twitter.com/RepDavid/status/1090274768778027008, Public Domain, https://commons.wikimedia.org/w/index.php?curid=86418994</a:t>
            </a:r>
          </a:p>
          <a:p>
            <a:r>
              <a:rPr lang="en-US" dirty="0">
                <a:hlinkClick r:id="rId3"/>
              </a:rPr>
              <a:t>https://commons.wikimedia.org/w/index.php?title=Special:Search&amp;limit=500&amp;offset=0&amp;ns0=1&amp;ns6=1&amp;ns12=1&amp;ns14=1&amp;ns100=1&amp;ns106=1&amp;search=Congress+committee&amp;advancedSearch-current=%7B%7D&amp;searchToken=9xieurcooeiswoll1munzpqdw#%2Fmedia%2FFile%3AWays_and_Means_first_of_2019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499354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C-SPAN - C-SPAN, Public Domain, https://commons.wikimedia.org/w/index.php?curid=44100523</a:t>
            </a:r>
          </a:p>
          <a:p>
            <a:r>
              <a:rPr lang="en-US" dirty="0">
                <a:hlinkClick r:id="rId3"/>
              </a:rPr>
              <a:t>https://commons.wikimedia.org/w/index.php?title=Special:Search&amp;limit=500&amp;offset=0&amp;profile=default&amp;search=senate+filibuster&amp;advancedSearch-current=%7B%7D&amp;ns0=1&amp;ns6=1&amp;ns12=1&amp;ns14=1&amp;ns100=1&amp;ns106=1&amp;searchToken=waf5mlnfx29g7w0ppc8jq9nt#%2Fmedia%2FFile%3ASenator_Bernie_Sanders_Engaging_in_a_Filibuster.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3008633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https://commons.wikimedia.org/wiki/File:Reagan_Challenger.jpg</a:t>
            </a:r>
            <a:endParaRPr lang="en-US" dirty="0"/>
          </a:p>
          <a:p>
            <a:r>
              <a:rPr lang="en-US" dirty="0"/>
              <a:t>“Reagan Challenger”/Wikimedia Commons/Public Domain</a:t>
            </a:r>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2996015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https://commons.wikimedia.org/wiki/File:Reagan_Challenger.jpg</a:t>
            </a:r>
            <a:endParaRPr lang="en-US" dirty="0"/>
          </a:p>
          <a:p>
            <a:r>
              <a:rPr lang="en-US" dirty="0"/>
              <a:t>“Reagan Challenger”/Wikimedia Commons/Public Domain</a:t>
            </a:r>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1767223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2374817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39</a:t>
            </a:fld>
            <a:endParaRPr lang="en-US"/>
          </a:p>
        </p:txBody>
      </p:sp>
    </p:spTree>
    <p:extLst>
      <p:ext uri="{BB962C8B-B14F-4D97-AF65-F5344CB8AC3E}">
        <p14:creationId xmlns:p14="http://schemas.microsoft.com/office/powerpoint/2010/main" val="3544423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1390164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267134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Brady-Handy Photograph Collection (Library of Congress) - This image is available from the United States Library of Congress's Prints and Photographs </a:t>
            </a:r>
            <a:r>
              <a:rPr lang="en-US" dirty="0" err="1"/>
              <a:t>divisionunder</a:t>
            </a:r>
            <a:r>
              <a:rPr lang="en-US" dirty="0"/>
              <a:t> the digital ID cwpbh.03299.This tag does not indicate the copyright status of the attached work. A normal copyright tag is still required. See </a:t>
            </a:r>
            <a:r>
              <a:rPr lang="en-US" dirty="0" err="1"/>
              <a:t>Commons:Licensing</a:t>
            </a:r>
            <a:r>
              <a:rPr lang="en-US" dirty="0"/>
              <a:t> for more information., Public Domain, https://commons.wikimedia.org/w/index.php?curid=25700924</a:t>
            </a:r>
          </a:p>
          <a:p>
            <a:r>
              <a:rPr lang="en-US" dirty="0">
                <a:hlinkClick r:id="rId3"/>
              </a:rPr>
              <a:t>https://commons.wikimedia.org/w/index.php?sort=relevance&amp;search=United+States+Senate+Chamber&amp;title=Special:Search&amp;profile=advanced&amp;fulltext=1&amp;advancedSearch-current=%7B%7D&amp;ns0=1&amp;ns6=1&amp;ns12=1&amp;ns14=1&amp;ns100=1&amp;ns106=1&amp;searchToken=33kc03ezwsb4uy2ldsuqxr14i#%2Fmedia%2FFile%3AUS_Senate_Chamber_c1873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2091429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1951003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984549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2145762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2520361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2932178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1323253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48</a:t>
            </a:fld>
            <a:endParaRPr lang="en-US"/>
          </a:p>
        </p:txBody>
      </p:sp>
    </p:spTree>
    <p:extLst>
      <p:ext uri="{BB962C8B-B14F-4D97-AF65-F5344CB8AC3E}">
        <p14:creationId xmlns:p14="http://schemas.microsoft.com/office/powerpoint/2010/main" val="1018126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142148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50</a:t>
            </a:fld>
            <a:endParaRPr lang="en-US"/>
          </a:p>
        </p:txBody>
      </p:sp>
    </p:spTree>
    <p:extLst>
      <p:ext uri="{BB962C8B-B14F-4D97-AF65-F5344CB8AC3E}">
        <p14:creationId xmlns:p14="http://schemas.microsoft.com/office/powerpoint/2010/main" val="2991280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51</a:t>
            </a:fld>
            <a:endParaRPr lang="en-US"/>
          </a:p>
        </p:txBody>
      </p:sp>
    </p:spTree>
    <p:extLst>
      <p:ext uri="{BB962C8B-B14F-4D97-AF65-F5344CB8AC3E}">
        <p14:creationId xmlns:p14="http://schemas.microsoft.com/office/powerpoint/2010/main" val="96592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Public Domain, https://commons.wikimedia.org/w/index.php?curid=2744464</a:t>
            </a:r>
          </a:p>
          <a:p>
            <a:r>
              <a:rPr lang="en-US" dirty="0">
                <a:hlinkClick r:id="rId3"/>
              </a:rPr>
              <a:t>https://commons.wikimedia.org/w/index.php?sort=relevance&amp;search=United+States+House+of+Representatives+Chamber&amp;title=Special:Search&amp;profile=advanced&amp;fulltext=1&amp;advancedSearch-current=%7B%7D&amp;ns0=1&amp;ns6=1&amp;ns12=1&amp;ns14=1&amp;ns100=1&amp;ns106=1&amp;searchToken=denc4zu9r2lnvgah6etx3339e#%2Fmedia%2FFile%3AReagan_delivers_State_of_the_Union_address_1983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1456392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52</a:t>
            </a:fld>
            <a:endParaRPr lang="en-US"/>
          </a:p>
        </p:txBody>
      </p:sp>
    </p:spTree>
    <p:extLst>
      <p:ext uri="{BB962C8B-B14F-4D97-AF65-F5344CB8AC3E}">
        <p14:creationId xmlns:p14="http://schemas.microsoft.com/office/powerpoint/2010/main" val="3884439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53</a:t>
            </a:fld>
            <a:endParaRPr lang="en-US"/>
          </a:p>
        </p:txBody>
      </p:sp>
    </p:spTree>
    <p:extLst>
      <p:ext uri="{BB962C8B-B14F-4D97-AF65-F5344CB8AC3E}">
        <p14:creationId xmlns:p14="http://schemas.microsoft.com/office/powerpoint/2010/main" val="667482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54</a:t>
            </a:fld>
            <a:endParaRPr lang="en-US"/>
          </a:p>
        </p:txBody>
      </p:sp>
    </p:spTree>
    <p:extLst>
      <p:ext uri="{BB962C8B-B14F-4D97-AF65-F5344CB8AC3E}">
        <p14:creationId xmlns:p14="http://schemas.microsoft.com/office/powerpoint/2010/main" val="1982164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55</a:t>
            </a:fld>
            <a:endParaRPr lang="en-US"/>
          </a:p>
        </p:txBody>
      </p:sp>
    </p:spTree>
    <p:extLst>
      <p:ext uri="{BB962C8B-B14F-4D97-AF65-F5344CB8AC3E}">
        <p14:creationId xmlns:p14="http://schemas.microsoft.com/office/powerpoint/2010/main" val="509259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56</a:t>
            </a:fld>
            <a:endParaRPr lang="en-US"/>
          </a:p>
        </p:txBody>
      </p:sp>
    </p:spTree>
    <p:extLst>
      <p:ext uri="{BB962C8B-B14F-4D97-AF65-F5344CB8AC3E}">
        <p14:creationId xmlns:p14="http://schemas.microsoft.com/office/powerpoint/2010/main" val="2773873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57</a:t>
            </a:fld>
            <a:endParaRPr lang="en-US"/>
          </a:p>
        </p:txBody>
      </p:sp>
    </p:spTree>
    <p:extLst>
      <p:ext uri="{BB962C8B-B14F-4D97-AF65-F5344CB8AC3E}">
        <p14:creationId xmlns:p14="http://schemas.microsoft.com/office/powerpoint/2010/main" val="2782683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58</a:t>
            </a:fld>
            <a:endParaRPr lang="en-US"/>
          </a:p>
        </p:txBody>
      </p:sp>
    </p:spTree>
    <p:extLst>
      <p:ext uri="{BB962C8B-B14F-4D97-AF65-F5344CB8AC3E}">
        <p14:creationId xmlns:p14="http://schemas.microsoft.com/office/powerpoint/2010/main" val="76864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59</a:t>
            </a:fld>
            <a:endParaRPr lang="en-US"/>
          </a:p>
        </p:txBody>
      </p:sp>
    </p:spTree>
    <p:extLst>
      <p:ext uri="{BB962C8B-B14F-4D97-AF65-F5344CB8AC3E}">
        <p14:creationId xmlns:p14="http://schemas.microsoft.com/office/powerpoint/2010/main" val="3465162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60</a:t>
            </a:fld>
            <a:endParaRPr lang="en-US"/>
          </a:p>
        </p:txBody>
      </p:sp>
    </p:spTree>
    <p:extLst>
      <p:ext uri="{BB962C8B-B14F-4D97-AF65-F5344CB8AC3E}">
        <p14:creationId xmlns:p14="http://schemas.microsoft.com/office/powerpoint/2010/main" val="975159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61</a:t>
            </a:fld>
            <a:endParaRPr lang="en-US"/>
          </a:p>
        </p:txBody>
      </p:sp>
    </p:spTree>
    <p:extLst>
      <p:ext uri="{BB962C8B-B14F-4D97-AF65-F5344CB8AC3E}">
        <p14:creationId xmlns:p14="http://schemas.microsoft.com/office/powerpoint/2010/main" val="44053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27357217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62</a:t>
            </a:fld>
            <a:endParaRPr lang="en-US"/>
          </a:p>
        </p:txBody>
      </p:sp>
    </p:spTree>
    <p:extLst>
      <p:ext uri="{BB962C8B-B14F-4D97-AF65-F5344CB8AC3E}">
        <p14:creationId xmlns:p14="http://schemas.microsoft.com/office/powerpoint/2010/main" val="4095935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63</a:t>
            </a:fld>
            <a:endParaRPr lang="en-US"/>
          </a:p>
        </p:txBody>
      </p:sp>
    </p:spTree>
    <p:extLst>
      <p:ext uri="{BB962C8B-B14F-4D97-AF65-F5344CB8AC3E}">
        <p14:creationId xmlns:p14="http://schemas.microsoft.com/office/powerpoint/2010/main" val="2399448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64</a:t>
            </a:fld>
            <a:endParaRPr lang="en-US"/>
          </a:p>
        </p:txBody>
      </p:sp>
    </p:spTree>
    <p:extLst>
      <p:ext uri="{BB962C8B-B14F-4D97-AF65-F5344CB8AC3E}">
        <p14:creationId xmlns:p14="http://schemas.microsoft.com/office/powerpoint/2010/main" val="2448438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65</a:t>
            </a:fld>
            <a:endParaRPr lang="en-US"/>
          </a:p>
        </p:txBody>
      </p:sp>
    </p:spTree>
    <p:extLst>
      <p:ext uri="{BB962C8B-B14F-4D97-AF65-F5344CB8AC3E}">
        <p14:creationId xmlns:p14="http://schemas.microsoft.com/office/powerpoint/2010/main" val="3985894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66</a:t>
            </a:fld>
            <a:endParaRPr lang="en-US"/>
          </a:p>
        </p:txBody>
      </p:sp>
    </p:spTree>
    <p:extLst>
      <p:ext uri="{BB962C8B-B14F-4D97-AF65-F5344CB8AC3E}">
        <p14:creationId xmlns:p14="http://schemas.microsoft.com/office/powerpoint/2010/main" val="3735324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67</a:t>
            </a:fld>
            <a:endParaRPr lang="en-US"/>
          </a:p>
        </p:txBody>
      </p:sp>
    </p:spTree>
    <p:extLst>
      <p:ext uri="{BB962C8B-B14F-4D97-AF65-F5344CB8AC3E}">
        <p14:creationId xmlns:p14="http://schemas.microsoft.com/office/powerpoint/2010/main" val="527216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https://pixabay.com/photos/washington-dc-capitol-buildings-85541/</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68</a:t>
            </a:fld>
            <a:endParaRPr lang="en-US"/>
          </a:p>
        </p:txBody>
      </p:sp>
    </p:spTree>
    <p:extLst>
      <p:ext uri="{BB962C8B-B14F-4D97-AF65-F5344CB8AC3E}">
        <p14:creationId xmlns:p14="http://schemas.microsoft.com/office/powerpoint/2010/main" val="584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Jing Xi Lau on </a:t>
            </a:r>
            <a:r>
              <a:rPr lang="en-US" dirty="0" err="1"/>
              <a:t>Unsplash</a:t>
            </a:r>
            <a:endParaRPr lang="en-US" dirty="0"/>
          </a:p>
          <a:p>
            <a:r>
              <a:rPr lang="en-US" dirty="0">
                <a:hlinkClick r:id="rId3"/>
              </a:rPr>
              <a:t>https://unsplash.com/photos/eovT-nGBWWY</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323715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t>ElevenPhotographs</a:t>
            </a:r>
            <a:r>
              <a:rPr lang="en-US" dirty="0"/>
              <a:t> on </a:t>
            </a:r>
            <a:r>
              <a:rPr lang="en-US" dirty="0" err="1"/>
              <a:t>Unsplash</a:t>
            </a:r>
            <a:endParaRPr lang="en-US" dirty="0"/>
          </a:p>
          <a:p>
            <a:r>
              <a:rPr lang="en-US" dirty="0">
                <a:hlinkClick r:id="rId3"/>
              </a:rPr>
              <a:t>https://unsplash.com/photos/qsKrZzSC3vM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296214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KaraSuva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https://pixabay.com/photos/capitol-dome-government-694806/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260953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Rand Paul, CC BY-SA 2.0, https://commons.wikimedia.org/w/index.php?curid=44808102</a:t>
            </a:r>
          </a:p>
          <a:p>
            <a:r>
              <a:rPr lang="en-US" dirty="0">
                <a:hlinkClick r:id="rId3"/>
              </a:rPr>
              <a:t>https://commons.wikimedia.org/w/index.php?sort=relevance&amp;search=rand+paul&amp;title=Special:Search&amp;profile=advanced&amp;fulltext=1&amp;advancedSearch-current=%7B%7D&amp;ns0=1&amp;ns6=1&amp;ns12=1&amp;ns14=1&amp;ns100=1&amp;ns106=1&amp;searchToken=36u6mowguso0wb51lt6qivkcu#%2Fmedia%2FFile%3ARand_Paul_%2822092563783%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167420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9636310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288418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1475296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57637483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7/20/2020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390585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7/20/2020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7156371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7/20/2020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03867991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9089378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96887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3236246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4155863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7/20/2020</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35381685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8: </a:t>
            </a:r>
            <a:br>
              <a:rPr lang="en-US" dirty="0"/>
            </a:br>
            <a:r>
              <a:rPr lang="en-US" dirty="0"/>
              <a:t>The Structure </a:t>
            </a:r>
            <a:br>
              <a:rPr lang="en-US" dirty="0"/>
            </a:br>
            <a:r>
              <a:rPr lang="en-US" dirty="0"/>
              <a:t>of Congress</a:t>
            </a:r>
          </a:p>
        </p:txBody>
      </p:sp>
    </p:spTree>
    <p:extLst>
      <p:ext uri="{BB962C8B-B14F-4D97-AF65-F5344CB8AC3E}">
        <p14:creationId xmlns:p14="http://schemas.microsoft.com/office/powerpoint/2010/main" val="152934863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Each member of the House represents a </a:t>
            </a:r>
            <a:r>
              <a:rPr lang="en-US" b="1" dirty="0"/>
              <a:t>congressional district</a:t>
            </a:r>
            <a:r>
              <a:rPr lang="en-US" dirty="0"/>
              <a:t>.</a:t>
            </a:r>
          </a:p>
          <a:p>
            <a:r>
              <a:rPr lang="en-US" dirty="0"/>
              <a:t>Each district has one representative, thus making it a </a:t>
            </a:r>
            <a:r>
              <a:rPr lang="en-US" b="1" dirty="0"/>
              <a:t>single-member district</a:t>
            </a:r>
            <a:r>
              <a:rPr lang="en-US" dirty="0"/>
              <a:t>. </a:t>
            </a:r>
          </a:p>
        </p:txBody>
      </p:sp>
      <p:pic>
        <p:nvPicPr>
          <p:cNvPr id="7" name="Picture 6" descr="A tall building in a city&#10;&#10;Description automatically generated">
            <a:extLst>
              <a:ext uri="{FF2B5EF4-FFF2-40B4-BE49-F238E27FC236}">
                <a16:creationId xmlns:a16="http://schemas.microsoft.com/office/drawing/2014/main" id="{A6DDCD10-F9F4-4285-925D-D9D49F6F8B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E8D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03C629-4BBD-4342-B0BA-220BEA7D6EC9}"/>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73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Senators are elected on a statewide, or </a:t>
            </a:r>
            <a:r>
              <a:rPr lang="en-US" b="1" dirty="0"/>
              <a:t>at-large</a:t>
            </a:r>
            <a:r>
              <a:rPr lang="en-US" dirty="0"/>
              <a:t>, basis. </a:t>
            </a:r>
          </a:p>
          <a:p>
            <a:r>
              <a:rPr lang="en-US" dirty="0"/>
              <a:t>The Senate was intended to be a check and balance on the House. </a:t>
            </a:r>
          </a:p>
          <a:p>
            <a:r>
              <a:rPr lang="en-US" dirty="0"/>
              <a:t>Before the </a:t>
            </a:r>
            <a:r>
              <a:rPr lang="en-US" b="1" dirty="0"/>
              <a:t>Seventeenth Amendment</a:t>
            </a:r>
            <a:r>
              <a:rPr lang="en-US" dirty="0"/>
              <a:t>, senators were elected by state legislatures.</a:t>
            </a:r>
          </a:p>
        </p:txBody>
      </p:sp>
      <p:pic>
        <p:nvPicPr>
          <p:cNvPr id="5" name="Picture 4" descr="A picture containing building, piece, track, train&#10;&#10;Description automatically generated">
            <a:extLst>
              <a:ext uri="{FF2B5EF4-FFF2-40B4-BE49-F238E27FC236}">
                <a16:creationId xmlns:a16="http://schemas.microsoft.com/office/drawing/2014/main" id="{52B0D018-DD30-4DC5-9642-A5CDF0A86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7834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CAC903-3568-4F53-A9E4-9F7937E0CDF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90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Senate requirements include:</a:t>
            </a:r>
          </a:p>
          <a:p>
            <a:pPr marL="747713" lvl="1" indent="-290513"/>
            <a:r>
              <a:rPr lang="en-US" dirty="0"/>
              <a:t>Be at least thirty years old</a:t>
            </a:r>
          </a:p>
          <a:p>
            <a:pPr marL="747713" lvl="1" indent="-290513"/>
            <a:r>
              <a:rPr lang="en-US" dirty="0"/>
              <a:t>Have been a US citizen for at least nine years</a:t>
            </a:r>
          </a:p>
          <a:p>
            <a:pPr marL="747713" lvl="1" indent="-290513"/>
            <a:r>
              <a:rPr lang="en-US" dirty="0"/>
              <a:t>Be a resident of the state being represented</a:t>
            </a:r>
          </a:p>
          <a:p>
            <a:r>
              <a:rPr lang="en-US" dirty="0"/>
              <a:t>Members of the Senate serve six-year terms.</a:t>
            </a:r>
          </a:p>
        </p:txBody>
      </p:sp>
      <p:pic>
        <p:nvPicPr>
          <p:cNvPr id="5" name="Picture 4" descr="A person wearing a suit and tie holding a cell phone&#10;&#10;Description automatically generated">
            <a:extLst>
              <a:ext uri="{FF2B5EF4-FFF2-40B4-BE49-F238E27FC236}">
                <a16:creationId xmlns:a16="http://schemas.microsoft.com/office/drawing/2014/main" id="{3BFB494D-B0DD-45FD-B4EA-6E9503BFE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1EF4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F99737-184D-4631-BCBB-7448B8CD42C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AE62813-1704-47A6-B95F-63629771F01C}"/>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Rand Paul</a:t>
            </a:r>
          </a:p>
        </p:txBody>
      </p:sp>
      <p:cxnSp>
        <p:nvCxnSpPr>
          <p:cNvPr id="8" name="Straight Connector 7">
            <a:extLst>
              <a:ext uri="{FF2B5EF4-FFF2-40B4-BE49-F238E27FC236}">
                <a16:creationId xmlns:a16="http://schemas.microsoft.com/office/drawing/2014/main" id="{293073EB-1D72-4C47-8520-C7AFCAB55BDC}"/>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832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Almost all members of Congress are part of either the Republican or Democratic political parties.</a:t>
            </a:r>
          </a:p>
          <a:p>
            <a:r>
              <a:rPr lang="en-US" dirty="0"/>
              <a:t>Even with control of both houses, some presidents have found it difficult to implement their agendas.</a:t>
            </a:r>
          </a:p>
        </p:txBody>
      </p:sp>
      <p:pic>
        <p:nvPicPr>
          <p:cNvPr id="13" name="Picture 12" descr="A group of people standing in front of a building&#10;&#10;Description automatically generated">
            <a:extLst>
              <a:ext uri="{FF2B5EF4-FFF2-40B4-BE49-F238E27FC236}">
                <a16:creationId xmlns:a16="http://schemas.microsoft.com/office/drawing/2014/main" id="{0A5A3DD7-346F-49C9-846A-15C708F9B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62D0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7D2063-E405-4365-8327-D4ACBE2EFE1A}"/>
              </a:ext>
            </a:extLst>
          </p:cNvPr>
          <p:cNvCxnSpPr>
            <a:cxnSpLocks/>
          </p:cNvCxnSpPr>
          <p:nvPr/>
        </p:nvCxnSpPr>
        <p:spPr>
          <a:xfrm>
            <a:off x="5083080"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441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When members of different parties unite to support or oppose a bill, they form a </a:t>
            </a:r>
            <a:r>
              <a:rPr lang="en-US" b="1" dirty="0"/>
              <a:t>coalition</a:t>
            </a:r>
            <a:r>
              <a:rPr lang="en-US" dirty="0"/>
              <a:t>.</a:t>
            </a:r>
          </a:p>
        </p:txBody>
      </p:sp>
      <p:pic>
        <p:nvPicPr>
          <p:cNvPr id="13" name="Picture 12" descr="A group of people standing in front of a building&#10;&#10;Description automatically generated">
            <a:extLst>
              <a:ext uri="{FF2B5EF4-FFF2-40B4-BE49-F238E27FC236}">
                <a16:creationId xmlns:a16="http://schemas.microsoft.com/office/drawing/2014/main" id="{0A5A3DD7-346F-49C9-846A-15C708F9B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62D0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775E6C-B24A-49A2-851E-4E87B5EDEA8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942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BE112-642D-4549-B501-F8EC151A2FA9}"/>
              </a:ext>
            </a:extLst>
          </p:cNvPr>
          <p:cNvSpPr>
            <a:spLocks noGrp="1"/>
          </p:cNvSpPr>
          <p:nvPr>
            <p:ph type="title"/>
          </p:nvPr>
        </p:nvSpPr>
        <p:spPr>
          <a:xfrm>
            <a:off x="4965430" y="629268"/>
            <a:ext cx="6586491" cy="1286160"/>
          </a:xfrm>
        </p:spPr>
        <p:txBody>
          <a:bodyPr anchor="b">
            <a:normAutofit/>
          </a:bodyPr>
          <a:lstStyle/>
          <a:p>
            <a:r>
              <a:rPr lang="en-US" dirty="0"/>
              <a:t>B. Leadership</a:t>
            </a:r>
          </a:p>
        </p:txBody>
      </p:sp>
      <p:sp>
        <p:nvSpPr>
          <p:cNvPr id="3" name="Content Placeholder 2">
            <a:extLst>
              <a:ext uri="{FF2B5EF4-FFF2-40B4-BE49-F238E27FC236}">
                <a16:creationId xmlns:a16="http://schemas.microsoft.com/office/drawing/2014/main" id="{59F39DC5-01C2-4E7C-89C4-5C265BEDD90E}"/>
              </a:ext>
            </a:extLst>
          </p:cNvPr>
          <p:cNvSpPr>
            <a:spLocks noGrp="1"/>
          </p:cNvSpPr>
          <p:nvPr>
            <p:ph idx="1"/>
          </p:nvPr>
        </p:nvSpPr>
        <p:spPr>
          <a:xfrm>
            <a:off x="4965431" y="2438400"/>
            <a:ext cx="6586489" cy="3785419"/>
          </a:xfrm>
        </p:spPr>
        <p:txBody>
          <a:bodyPr>
            <a:normAutofit/>
          </a:bodyPr>
          <a:lstStyle/>
          <a:p>
            <a:r>
              <a:rPr lang="en-US" dirty="0"/>
              <a:t>Each party chooses leaders to coordinate party action in a meeting called a </a:t>
            </a:r>
            <a:r>
              <a:rPr lang="en-US" b="1" dirty="0"/>
              <a:t>caucus </a:t>
            </a:r>
            <a:r>
              <a:rPr lang="en-US" dirty="0"/>
              <a:t>(or </a:t>
            </a:r>
            <a:r>
              <a:rPr lang="en-US" b="1" dirty="0"/>
              <a:t>conference</a:t>
            </a:r>
            <a:r>
              <a:rPr lang="en-US" dirty="0"/>
              <a:t>).</a:t>
            </a:r>
          </a:p>
          <a:p>
            <a:pPr marL="747713" lvl="1" indent="-290513"/>
            <a:r>
              <a:rPr lang="en-US" b="1" dirty="0"/>
              <a:t>Majority leader </a:t>
            </a:r>
            <a:r>
              <a:rPr lang="en-US" dirty="0"/>
              <a:t>&amp; </a:t>
            </a:r>
            <a:r>
              <a:rPr lang="en-US" b="1" dirty="0"/>
              <a:t>majority whip</a:t>
            </a:r>
          </a:p>
          <a:p>
            <a:pPr marL="747713" lvl="1" indent="-290513"/>
            <a:r>
              <a:rPr lang="en-US" b="1" dirty="0"/>
              <a:t>Minority leader </a:t>
            </a:r>
            <a:r>
              <a:rPr lang="en-US" dirty="0"/>
              <a:t>&amp; </a:t>
            </a:r>
            <a:r>
              <a:rPr lang="en-US" b="1" dirty="0"/>
              <a:t>minority whip</a:t>
            </a:r>
            <a:endParaRPr lang="en-US" dirty="0"/>
          </a:p>
          <a:p>
            <a:r>
              <a:rPr lang="en-US" dirty="0"/>
              <a:t>The Senate also has an honorary position called </a:t>
            </a:r>
            <a:r>
              <a:rPr lang="en-US" b="1" dirty="0"/>
              <a:t>president pro tempore</a:t>
            </a:r>
            <a:r>
              <a:rPr lang="en-US" dirty="0"/>
              <a:t>. </a:t>
            </a:r>
          </a:p>
        </p:txBody>
      </p:sp>
      <p:pic>
        <p:nvPicPr>
          <p:cNvPr id="6" name="Picture 5" descr="A person wearing a suit and tie&#10;&#10;Description automatically generated">
            <a:extLst>
              <a:ext uri="{FF2B5EF4-FFF2-40B4-BE49-F238E27FC236}">
                <a16:creationId xmlns:a16="http://schemas.microsoft.com/office/drawing/2014/main" id="{41B0DC5F-0B0C-4154-9A79-29CBDEC67C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8" r="8519"/>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24C7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B23225-335E-4E65-95A7-0BF5E82CEB46}"/>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Mitch McConnell</a:t>
            </a:r>
          </a:p>
        </p:txBody>
      </p:sp>
      <p:cxnSp>
        <p:nvCxnSpPr>
          <p:cNvPr id="7" name="Straight Connector 6">
            <a:extLst>
              <a:ext uri="{FF2B5EF4-FFF2-40B4-BE49-F238E27FC236}">
                <a16:creationId xmlns:a16="http://schemas.microsoft.com/office/drawing/2014/main" id="{6F6E4512-B094-4261-A9D4-6ADCC9CA7EE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924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BE112-642D-4549-B501-F8EC151A2FA9}"/>
              </a:ext>
            </a:extLst>
          </p:cNvPr>
          <p:cNvSpPr>
            <a:spLocks noGrp="1"/>
          </p:cNvSpPr>
          <p:nvPr>
            <p:ph type="title"/>
          </p:nvPr>
        </p:nvSpPr>
        <p:spPr>
          <a:xfrm>
            <a:off x="4965430" y="629268"/>
            <a:ext cx="6586491" cy="1286160"/>
          </a:xfrm>
        </p:spPr>
        <p:txBody>
          <a:bodyPr anchor="b">
            <a:normAutofit/>
          </a:bodyPr>
          <a:lstStyle/>
          <a:p>
            <a:r>
              <a:rPr lang="en-US" dirty="0"/>
              <a:t>B. Leadership</a:t>
            </a:r>
          </a:p>
        </p:txBody>
      </p:sp>
      <p:sp>
        <p:nvSpPr>
          <p:cNvPr id="3" name="Content Placeholder 2">
            <a:extLst>
              <a:ext uri="{FF2B5EF4-FFF2-40B4-BE49-F238E27FC236}">
                <a16:creationId xmlns:a16="http://schemas.microsoft.com/office/drawing/2014/main" id="{59F39DC5-01C2-4E7C-89C4-5C265BEDD90E}"/>
              </a:ext>
            </a:extLst>
          </p:cNvPr>
          <p:cNvSpPr>
            <a:spLocks noGrp="1"/>
          </p:cNvSpPr>
          <p:nvPr>
            <p:ph idx="1"/>
          </p:nvPr>
        </p:nvSpPr>
        <p:spPr>
          <a:xfrm>
            <a:off x="4965431" y="2438400"/>
            <a:ext cx="6586489" cy="3785419"/>
          </a:xfrm>
        </p:spPr>
        <p:txBody>
          <a:bodyPr>
            <a:normAutofit/>
          </a:bodyPr>
          <a:lstStyle/>
          <a:p>
            <a:r>
              <a:rPr lang="en-US" dirty="0"/>
              <a:t>The </a:t>
            </a:r>
            <a:r>
              <a:rPr lang="en-US" b="1" dirty="0"/>
              <a:t>Speaker of the House</a:t>
            </a:r>
            <a:r>
              <a:rPr lang="en-US" dirty="0"/>
              <a:t> is the most powerful position in the House of Representatives</a:t>
            </a:r>
            <a:r>
              <a:rPr lang="en-US" b="1" dirty="0"/>
              <a:t>.</a:t>
            </a:r>
          </a:p>
          <a:p>
            <a:r>
              <a:rPr lang="en-US" dirty="0"/>
              <a:t>The speaker manages the business of the House and is elected by the whole House every two years. </a:t>
            </a:r>
          </a:p>
        </p:txBody>
      </p:sp>
      <p:pic>
        <p:nvPicPr>
          <p:cNvPr id="6" name="Picture 5" descr="A person wearing a suit and tie&#10;&#10;Description automatically generated">
            <a:extLst>
              <a:ext uri="{FF2B5EF4-FFF2-40B4-BE49-F238E27FC236}">
                <a16:creationId xmlns:a16="http://schemas.microsoft.com/office/drawing/2014/main" id="{62C367C6-A161-42AE-B7E1-4138BFE6C3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9655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BDFE069-FDDF-463F-91B7-46E037C2FFE8}"/>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Henry Clay</a:t>
            </a:r>
          </a:p>
        </p:txBody>
      </p:sp>
      <p:cxnSp>
        <p:nvCxnSpPr>
          <p:cNvPr id="7" name="Straight Connector 6">
            <a:extLst>
              <a:ext uri="{FF2B5EF4-FFF2-40B4-BE49-F238E27FC236}">
                <a16:creationId xmlns:a16="http://schemas.microsoft.com/office/drawing/2014/main" id="{4631212E-5A3E-46F5-8181-8D61789702EA}"/>
              </a:ext>
            </a:extLst>
          </p:cNvPr>
          <p:cNvCxnSpPr>
            <a:cxnSpLocks/>
          </p:cNvCxnSpPr>
          <p:nvPr/>
        </p:nvCxnSpPr>
        <p:spPr>
          <a:xfrm>
            <a:off x="5083080"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638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0654-0D70-4A53-B4E4-4D7F8C68CB73}"/>
              </a:ext>
            </a:extLst>
          </p:cNvPr>
          <p:cNvSpPr>
            <a:spLocks noGrp="1"/>
          </p:cNvSpPr>
          <p:nvPr>
            <p:ph type="title"/>
          </p:nvPr>
        </p:nvSpPr>
        <p:spPr>
          <a:xfrm>
            <a:off x="4965430" y="629268"/>
            <a:ext cx="6586491" cy="1286160"/>
          </a:xfrm>
        </p:spPr>
        <p:txBody>
          <a:bodyPr anchor="b">
            <a:normAutofit/>
          </a:bodyPr>
          <a:lstStyle/>
          <a:p>
            <a:r>
              <a:rPr lang="en-US" dirty="0"/>
              <a:t>C. Controversial Issues</a:t>
            </a:r>
          </a:p>
        </p:txBody>
      </p:sp>
      <p:sp>
        <p:nvSpPr>
          <p:cNvPr id="3" name="Content Placeholder 2">
            <a:extLst>
              <a:ext uri="{FF2B5EF4-FFF2-40B4-BE49-F238E27FC236}">
                <a16:creationId xmlns:a16="http://schemas.microsoft.com/office/drawing/2014/main" id="{E77872AE-49C0-449F-9553-A5182F1762C2}"/>
              </a:ext>
            </a:extLst>
          </p:cNvPr>
          <p:cNvSpPr>
            <a:spLocks noGrp="1"/>
          </p:cNvSpPr>
          <p:nvPr>
            <p:ph idx="1"/>
          </p:nvPr>
        </p:nvSpPr>
        <p:spPr>
          <a:xfrm>
            <a:off x="4965431" y="2438400"/>
            <a:ext cx="6586489" cy="3785419"/>
          </a:xfrm>
        </p:spPr>
        <p:txBody>
          <a:bodyPr>
            <a:normAutofit/>
          </a:bodyPr>
          <a:lstStyle/>
          <a:p>
            <a:r>
              <a:rPr lang="en-US" dirty="0"/>
              <a:t>Some voters feel that </a:t>
            </a:r>
            <a:r>
              <a:rPr lang="en-US" b="1" dirty="0"/>
              <a:t>term limits</a:t>
            </a:r>
            <a:r>
              <a:rPr lang="en-US" dirty="0"/>
              <a:t> should be instituted to remove long-time “career” politicians from Congress.</a:t>
            </a:r>
          </a:p>
          <a:p>
            <a:r>
              <a:rPr lang="en-US" dirty="0"/>
              <a:t>A Constitutional amendment is required to make term limits law.</a:t>
            </a:r>
          </a:p>
        </p:txBody>
      </p:sp>
      <p:pic>
        <p:nvPicPr>
          <p:cNvPr id="6" name="Picture 5" descr="A person in a red shirt and smiling at the camera&#10;&#10;Description automatically generated">
            <a:extLst>
              <a:ext uri="{FF2B5EF4-FFF2-40B4-BE49-F238E27FC236}">
                <a16:creationId xmlns:a16="http://schemas.microsoft.com/office/drawing/2014/main" id="{2121273E-230D-4A10-A428-AF607C6FA4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0614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5499A5-BD1B-4473-B9EB-7BAFADF128AF}"/>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Nancy Pelosi</a:t>
            </a:r>
          </a:p>
        </p:txBody>
      </p:sp>
      <p:cxnSp>
        <p:nvCxnSpPr>
          <p:cNvPr id="7" name="Straight Connector 6">
            <a:extLst>
              <a:ext uri="{FF2B5EF4-FFF2-40B4-BE49-F238E27FC236}">
                <a16:creationId xmlns:a16="http://schemas.microsoft.com/office/drawing/2014/main" id="{6EB4C1E7-9763-4400-AA53-576907419595}"/>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13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0654-0D70-4A53-B4E4-4D7F8C68CB73}"/>
              </a:ext>
            </a:extLst>
          </p:cNvPr>
          <p:cNvSpPr>
            <a:spLocks noGrp="1"/>
          </p:cNvSpPr>
          <p:nvPr>
            <p:ph type="title"/>
          </p:nvPr>
        </p:nvSpPr>
        <p:spPr>
          <a:xfrm>
            <a:off x="4965430" y="629268"/>
            <a:ext cx="6586491" cy="1286160"/>
          </a:xfrm>
        </p:spPr>
        <p:txBody>
          <a:bodyPr anchor="b">
            <a:normAutofit/>
          </a:bodyPr>
          <a:lstStyle/>
          <a:p>
            <a:r>
              <a:rPr lang="en-US" dirty="0"/>
              <a:t>C. Controversial Issues</a:t>
            </a:r>
          </a:p>
        </p:txBody>
      </p:sp>
      <p:sp>
        <p:nvSpPr>
          <p:cNvPr id="3" name="Content Placeholder 2">
            <a:extLst>
              <a:ext uri="{FF2B5EF4-FFF2-40B4-BE49-F238E27FC236}">
                <a16:creationId xmlns:a16="http://schemas.microsoft.com/office/drawing/2014/main" id="{E77872AE-49C0-449F-9553-A5182F1762C2}"/>
              </a:ext>
            </a:extLst>
          </p:cNvPr>
          <p:cNvSpPr>
            <a:spLocks noGrp="1"/>
          </p:cNvSpPr>
          <p:nvPr>
            <p:ph idx="1"/>
          </p:nvPr>
        </p:nvSpPr>
        <p:spPr>
          <a:xfrm>
            <a:off x="4965431" y="2438400"/>
            <a:ext cx="6586489" cy="3785419"/>
          </a:xfrm>
        </p:spPr>
        <p:txBody>
          <a:bodyPr>
            <a:normAutofit/>
          </a:bodyPr>
          <a:lstStyle/>
          <a:p>
            <a:r>
              <a:rPr lang="en-US" dirty="0"/>
              <a:t>Americans have criticized Congress for having too many “perks”.</a:t>
            </a:r>
          </a:p>
          <a:p>
            <a:pPr marL="747713" lvl="1" indent="-290513"/>
            <a:r>
              <a:rPr lang="en-US" dirty="0"/>
              <a:t>High pay</a:t>
            </a:r>
          </a:p>
          <a:p>
            <a:pPr marL="747713" lvl="1" indent="-290513"/>
            <a:r>
              <a:rPr lang="en-US" b="1" dirty="0"/>
              <a:t>Franking privilege </a:t>
            </a:r>
            <a:r>
              <a:rPr lang="en-US" dirty="0"/>
              <a:t>(free postage)</a:t>
            </a:r>
          </a:p>
          <a:p>
            <a:pPr marL="747713" lvl="1" indent="-290513"/>
            <a:r>
              <a:rPr lang="en-US" dirty="0"/>
              <a:t>Large staff</a:t>
            </a:r>
          </a:p>
          <a:p>
            <a:pPr marL="747713" lvl="1" indent="-290513"/>
            <a:r>
              <a:rPr lang="en-US" b="1" dirty="0"/>
              <a:t>Junkets</a:t>
            </a:r>
            <a:r>
              <a:rPr lang="en-US" dirty="0"/>
              <a:t> (seemingly unnecessary trips)</a:t>
            </a:r>
            <a:endParaRPr lang="en-US" b="1" dirty="0"/>
          </a:p>
        </p:txBody>
      </p:sp>
      <p:pic>
        <p:nvPicPr>
          <p:cNvPr id="5" name="Picture 4" descr="A person wearing a suit and tie&#10;&#10;Description automatically generated">
            <a:extLst>
              <a:ext uri="{FF2B5EF4-FFF2-40B4-BE49-F238E27FC236}">
                <a16:creationId xmlns:a16="http://schemas.microsoft.com/office/drawing/2014/main" id="{245EDC0B-FAEB-43D8-9135-DA08DEC93B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95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4818F58-1FB7-49A6-82AD-A3976A95BD00}"/>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Newt Gingrich</a:t>
            </a:r>
          </a:p>
        </p:txBody>
      </p:sp>
      <p:cxnSp>
        <p:nvCxnSpPr>
          <p:cNvPr id="8" name="Straight Connector 7">
            <a:extLst>
              <a:ext uri="{FF2B5EF4-FFF2-40B4-BE49-F238E27FC236}">
                <a16:creationId xmlns:a16="http://schemas.microsoft.com/office/drawing/2014/main" id="{15C1D421-EFDA-4180-A702-54E8E308E7A9}"/>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584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0654-0D70-4A53-B4E4-4D7F8C68CB73}"/>
              </a:ext>
            </a:extLst>
          </p:cNvPr>
          <p:cNvSpPr>
            <a:spLocks noGrp="1"/>
          </p:cNvSpPr>
          <p:nvPr>
            <p:ph type="title"/>
          </p:nvPr>
        </p:nvSpPr>
        <p:spPr>
          <a:xfrm>
            <a:off x="4965430" y="629268"/>
            <a:ext cx="6586491" cy="1286160"/>
          </a:xfrm>
        </p:spPr>
        <p:txBody>
          <a:bodyPr anchor="b">
            <a:noAutofit/>
          </a:bodyPr>
          <a:lstStyle/>
          <a:p>
            <a:r>
              <a:rPr lang="en-US" dirty="0"/>
              <a:t>D. Congressional Sessions</a:t>
            </a:r>
          </a:p>
        </p:txBody>
      </p:sp>
      <p:sp>
        <p:nvSpPr>
          <p:cNvPr id="3" name="Content Placeholder 2">
            <a:extLst>
              <a:ext uri="{FF2B5EF4-FFF2-40B4-BE49-F238E27FC236}">
                <a16:creationId xmlns:a16="http://schemas.microsoft.com/office/drawing/2014/main" id="{E77872AE-49C0-449F-9553-A5182F1762C2}"/>
              </a:ext>
            </a:extLst>
          </p:cNvPr>
          <p:cNvSpPr>
            <a:spLocks noGrp="1"/>
          </p:cNvSpPr>
          <p:nvPr>
            <p:ph idx="1"/>
          </p:nvPr>
        </p:nvSpPr>
        <p:spPr>
          <a:xfrm>
            <a:off x="4965431" y="2438400"/>
            <a:ext cx="6586489" cy="3785419"/>
          </a:xfrm>
        </p:spPr>
        <p:txBody>
          <a:bodyPr>
            <a:normAutofit/>
          </a:bodyPr>
          <a:lstStyle/>
          <a:p>
            <a:r>
              <a:rPr lang="en-US" dirty="0"/>
              <a:t>Congresses are numbered each time a new House is elected.</a:t>
            </a:r>
          </a:p>
          <a:p>
            <a:r>
              <a:rPr lang="en-US" dirty="0"/>
              <a:t>Each Congress convenes for a session at least once a year. </a:t>
            </a:r>
          </a:p>
          <a:p>
            <a:r>
              <a:rPr lang="en-US" dirty="0"/>
              <a:t>Since the Twentieth Amendment, a new session of Congress begins in January of odd-numbered years. </a:t>
            </a:r>
          </a:p>
        </p:txBody>
      </p:sp>
      <p:pic>
        <p:nvPicPr>
          <p:cNvPr id="5" name="Picture 4" descr="A large white building&#10;&#10;Description automatically generated">
            <a:extLst>
              <a:ext uri="{FF2B5EF4-FFF2-40B4-BE49-F238E27FC236}">
                <a16:creationId xmlns:a16="http://schemas.microsoft.com/office/drawing/2014/main" id="{C8EA04B3-F2F5-4522-AEB4-B12A0250C5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0365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FCA0-D728-46CE-AB08-FA25CF026FA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19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ack and white photo of a crowd&#10;&#10;Description automatically generated">
            <a:extLst>
              <a:ext uri="{FF2B5EF4-FFF2-40B4-BE49-F238E27FC236}">
                <a16:creationId xmlns:a16="http://schemas.microsoft.com/office/drawing/2014/main" id="{AA09EF3B-B1B7-4B01-AFB5-F6496787AEC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Framework</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8.1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How does the census affect the composition of Congress?</a:t>
            </a:r>
          </a:p>
          <a:p>
            <a:pPr marL="0" indent="0" algn="ctr">
              <a:buNone/>
            </a:pPr>
            <a:r>
              <a:rPr lang="en-US" dirty="0">
                <a:solidFill>
                  <a:srgbClr val="C00000"/>
                </a:solidFill>
              </a:rPr>
              <a:t>It causes reapportionment, in which district lines are redrawn to reflect population changes; the census can change the number of representatives from each state. (pp. 168–169)</a:t>
            </a:r>
          </a:p>
          <a:p>
            <a:pPr marL="0" indent="0">
              <a:buNone/>
            </a:pPr>
            <a:r>
              <a:rPr lang="en-US" dirty="0"/>
              <a:t>2. What are some major differences between the House of Representatives and the Senate?</a:t>
            </a:r>
          </a:p>
          <a:p>
            <a:pPr marL="0" indent="0" algn="ctr">
              <a:buNone/>
            </a:pPr>
            <a:r>
              <a:rPr lang="en-US" dirty="0">
                <a:solidFill>
                  <a:srgbClr val="C00000"/>
                </a:solidFill>
              </a:rPr>
              <a:t>Answers should be based on the table on page 173 called “Differences Between the House and Senate.” (p. 173)</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3–6. Explain the significance of each of the following Speakers: Frederick Muhlenberg, Henry Clay, Sam Rayburn, and Nancy Pelosi.</a:t>
            </a:r>
          </a:p>
          <a:p>
            <a:pPr marL="0" indent="0" algn="ctr">
              <a:buNone/>
            </a:pPr>
            <a:r>
              <a:rPr lang="en-US" dirty="0">
                <a:solidFill>
                  <a:srgbClr val="C00000"/>
                </a:solidFill>
              </a:rPr>
              <a:t>Muhlenberg was the first Speaker; Clay was the first powerful Speaker; Rayburn was the longest-serving Speaker; and Pelosi was the first female Speaker. (pp. 173–174)</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463550" y="1825624"/>
            <a:ext cx="11366500" cy="4922905"/>
          </a:xfrm>
        </p:spPr>
        <p:txBody>
          <a:bodyPr>
            <a:normAutofit/>
          </a:bodyPr>
          <a:lstStyle/>
          <a:p>
            <a:pPr>
              <a:buFont typeface="Wingdings" panose="05000000000000000000" pitchFamily="2" charset="2"/>
              <a:buChar char="v"/>
            </a:pPr>
            <a:r>
              <a:rPr lang="en-US" dirty="0"/>
              <a:t> Why are the majority leader in the Senate, the Speaker of the House in the House of Representatives, and the whips in both houses important to the political process?</a:t>
            </a:r>
          </a:p>
          <a:p>
            <a:pPr marL="0" indent="0" algn="ctr">
              <a:buNone/>
            </a:pPr>
            <a:r>
              <a:rPr lang="en-US" dirty="0">
                <a:solidFill>
                  <a:srgbClr val="C00000"/>
                </a:solidFill>
              </a:rPr>
              <a:t>The majority leader in the Senate controls the flow of legislation there; the Speaker of the House presides in that chamber and makes decisions about legislation, debate, and service on committees. The whips assist majority and minority leaders by communicating with party members about legislation and encouraging their attendance during key votes. They also try to unite party members behind the party’s position on specific bills.</a:t>
            </a:r>
          </a:p>
        </p:txBody>
      </p:sp>
    </p:spTree>
    <p:extLst>
      <p:ext uri="{BB962C8B-B14F-4D97-AF65-F5344CB8AC3E}">
        <p14:creationId xmlns:p14="http://schemas.microsoft.com/office/powerpoint/2010/main" val="266667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4845631"/>
          </a:xfrm>
        </p:spPr>
        <p:txBody>
          <a:bodyPr>
            <a:normAutofit/>
          </a:bodyPr>
          <a:lstStyle/>
          <a:p>
            <a:pPr>
              <a:buFont typeface="Wingdings" panose="05000000000000000000" pitchFamily="2" charset="2"/>
              <a:buChar char="v"/>
            </a:pPr>
            <a:r>
              <a:rPr lang="en-US" dirty="0"/>
              <a:t> How has the role of women in Congress changed during America’s history?</a:t>
            </a:r>
          </a:p>
          <a:p>
            <a:pPr marL="0" indent="0" algn="ctr">
              <a:buNone/>
            </a:pPr>
            <a:r>
              <a:rPr lang="en-US" dirty="0">
                <a:solidFill>
                  <a:srgbClr val="C00000"/>
                </a:solidFill>
              </a:rPr>
              <a:t>The first woman to serve in the House of Representatives began her first term in 1917; thus, for more than a century of our nation’s history there were no women in Congress. The first woman to serve in the Senate was appointed in 1922 but only served for a day. The first woman was elected to the Senate in 1932. Eventually more women were elected to Congress, and now there are well over one hundred serving in the House of Representatives and the Senate.</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vintage photo of an old building&#10;&#10;Description automatically generated">
            <a:extLst>
              <a:ext uri="{FF2B5EF4-FFF2-40B4-BE49-F238E27FC236}">
                <a16:creationId xmlns:a16="http://schemas.microsoft.com/office/drawing/2014/main" id="{95D91D60-7C60-4BC7-B281-3600EBE3306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1">
                <a:solidFill>
                  <a:schemeClr val="tx1">
                    <a:lumMod val="85000"/>
                    <a:lumOff val="15000"/>
                  </a:schemeClr>
                </a:solidFill>
                <a:effectLst>
                  <a:outerShdw blurRad="38100" dist="38100" dir="2700000" algn="tl">
                    <a:srgbClr val="000000">
                      <a:alpha val="43137"/>
                    </a:srgbClr>
                  </a:outerShdw>
                </a:effectLst>
              </a:rPr>
              <a:t>II. Legislative Workings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38209" y="5093208"/>
            <a:ext cx="2892986" cy="1261872"/>
          </a:xfrm>
        </p:spPr>
        <p:txBody>
          <a:bodyPr vert="horz" lIns="91440" tIns="45720" rIns="91440" bIns="45720" rtlCol="0" anchor="ctr">
            <a:normAutofit/>
          </a:bodyPr>
          <a:lstStyle/>
          <a:p>
            <a:pPr algn="r"/>
            <a:r>
              <a:rPr lang="en-US" sz="2000">
                <a:solidFill>
                  <a:schemeClr val="tx2"/>
                </a:solidFill>
                <a:effectLst>
                  <a:outerShdw blurRad="38100" dist="38100" dir="2700000" algn="tl">
                    <a:srgbClr val="000000">
                      <a:alpha val="43137"/>
                    </a:srgbClr>
                  </a:outerShdw>
                </a:effectLst>
                <a:latin typeface="+mn-lt"/>
              </a:rPr>
              <a:t>Chapter 8.2</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784032"/>
      </p:ext>
    </p:extLst>
  </p:cSld>
  <p:clrMapOvr>
    <a:overrideClrMapping bg1="dk1" tx1="lt1" bg2="dk2" tx2="lt2" accent1="accent1" accent2="accent2" accent3="accent3" accent4="accent4" accent5="accent5" accent6="accent6" hlink="hlink" folHlink="folHlink"/>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870A-F67B-4C5B-9DBE-6317F505BD6A}"/>
              </a:ext>
            </a:extLst>
          </p:cNvPr>
          <p:cNvSpPr>
            <a:spLocks noGrp="1"/>
          </p:cNvSpPr>
          <p:nvPr>
            <p:ph type="title"/>
          </p:nvPr>
        </p:nvSpPr>
        <p:spPr>
          <a:xfrm>
            <a:off x="4965430" y="629268"/>
            <a:ext cx="6586491" cy="1286160"/>
          </a:xfrm>
        </p:spPr>
        <p:txBody>
          <a:bodyPr anchor="b">
            <a:normAutofit/>
          </a:bodyPr>
          <a:lstStyle/>
          <a:p>
            <a:r>
              <a:rPr lang="en-US" dirty="0"/>
              <a:t>A. Committees</a:t>
            </a:r>
          </a:p>
        </p:txBody>
      </p:sp>
      <p:sp>
        <p:nvSpPr>
          <p:cNvPr id="3" name="Content Placeholder 2">
            <a:extLst>
              <a:ext uri="{FF2B5EF4-FFF2-40B4-BE49-F238E27FC236}">
                <a16:creationId xmlns:a16="http://schemas.microsoft.com/office/drawing/2014/main" id="{A10C9FE6-B84D-427C-A1F3-771988C35B2D}"/>
              </a:ext>
            </a:extLst>
          </p:cNvPr>
          <p:cNvSpPr>
            <a:spLocks noGrp="1"/>
          </p:cNvSpPr>
          <p:nvPr>
            <p:ph idx="1"/>
          </p:nvPr>
        </p:nvSpPr>
        <p:spPr>
          <a:xfrm>
            <a:off x="4965431" y="2438400"/>
            <a:ext cx="6586489" cy="3785419"/>
          </a:xfrm>
        </p:spPr>
        <p:txBody>
          <a:bodyPr>
            <a:normAutofit/>
          </a:bodyPr>
          <a:lstStyle/>
          <a:p>
            <a:r>
              <a:rPr lang="en-US" dirty="0"/>
              <a:t>There are four types of committees in Congress:</a:t>
            </a:r>
          </a:p>
          <a:p>
            <a:pPr marL="747713" lvl="1" indent="-290513"/>
            <a:r>
              <a:rPr lang="en-US" b="1" dirty="0"/>
              <a:t>Standing committees</a:t>
            </a:r>
            <a:r>
              <a:rPr lang="en-US" dirty="0"/>
              <a:t> are permanent committees that are generally more powerful than other types.</a:t>
            </a:r>
          </a:p>
          <a:p>
            <a:pPr marL="747713" lvl="1" indent="-290513"/>
            <a:r>
              <a:rPr lang="en-US" b="1" dirty="0"/>
              <a:t>Select committees</a:t>
            </a:r>
            <a:r>
              <a:rPr lang="en-US" dirty="0"/>
              <a:t> are created for a specific temporary purpose.</a:t>
            </a:r>
          </a:p>
          <a:p>
            <a:pPr lvl="1"/>
            <a:endParaRPr lang="en-US" sz="2000" dirty="0"/>
          </a:p>
        </p:txBody>
      </p:sp>
      <p:pic>
        <p:nvPicPr>
          <p:cNvPr id="10" name="Picture 9">
            <a:extLst>
              <a:ext uri="{FF2B5EF4-FFF2-40B4-BE49-F238E27FC236}">
                <a16:creationId xmlns:a16="http://schemas.microsoft.com/office/drawing/2014/main" id="{059C6EED-8715-4190-9C15-D6EEB3C57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7"/>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934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23C2E0-08AD-4177-A39E-A28450070C6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690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870A-F67B-4C5B-9DBE-6317F505BD6A}"/>
              </a:ext>
            </a:extLst>
          </p:cNvPr>
          <p:cNvSpPr>
            <a:spLocks noGrp="1"/>
          </p:cNvSpPr>
          <p:nvPr>
            <p:ph type="title"/>
          </p:nvPr>
        </p:nvSpPr>
        <p:spPr>
          <a:xfrm>
            <a:off x="4965430" y="629268"/>
            <a:ext cx="6586491" cy="1286160"/>
          </a:xfrm>
        </p:spPr>
        <p:txBody>
          <a:bodyPr anchor="b">
            <a:normAutofit/>
          </a:bodyPr>
          <a:lstStyle/>
          <a:p>
            <a:r>
              <a:rPr lang="en-US" dirty="0"/>
              <a:t>A. Committees</a:t>
            </a:r>
          </a:p>
        </p:txBody>
      </p:sp>
      <p:sp>
        <p:nvSpPr>
          <p:cNvPr id="3" name="Content Placeholder 2">
            <a:extLst>
              <a:ext uri="{FF2B5EF4-FFF2-40B4-BE49-F238E27FC236}">
                <a16:creationId xmlns:a16="http://schemas.microsoft.com/office/drawing/2014/main" id="{A10C9FE6-B84D-427C-A1F3-771988C35B2D}"/>
              </a:ext>
            </a:extLst>
          </p:cNvPr>
          <p:cNvSpPr>
            <a:spLocks noGrp="1"/>
          </p:cNvSpPr>
          <p:nvPr>
            <p:ph idx="1"/>
          </p:nvPr>
        </p:nvSpPr>
        <p:spPr>
          <a:xfrm>
            <a:off x="4965431" y="2438400"/>
            <a:ext cx="6586489" cy="3785419"/>
          </a:xfrm>
        </p:spPr>
        <p:txBody>
          <a:bodyPr>
            <a:normAutofit/>
          </a:bodyPr>
          <a:lstStyle/>
          <a:p>
            <a:r>
              <a:rPr lang="en-US" dirty="0"/>
              <a:t>There are four types of committees in Congress:</a:t>
            </a:r>
          </a:p>
          <a:p>
            <a:pPr marL="747713" lvl="1" indent="-290513"/>
            <a:r>
              <a:rPr lang="en-US" b="1" dirty="0"/>
              <a:t>Joint committees </a:t>
            </a:r>
            <a:r>
              <a:rPr lang="en-US" dirty="0"/>
              <a:t>consist of members of the House and Senate and serve as advisory boards to other committees.</a:t>
            </a:r>
          </a:p>
          <a:p>
            <a:pPr marL="747713" lvl="1" indent="-290513"/>
            <a:r>
              <a:rPr lang="en-US" b="1" dirty="0"/>
              <a:t>Conference committees</a:t>
            </a:r>
            <a:r>
              <a:rPr lang="en-US" dirty="0"/>
              <a:t> devise a compromise on different versions of a bill that emerged from both houses.</a:t>
            </a:r>
            <a:endParaRPr lang="en-US" b="1" dirty="0"/>
          </a:p>
          <a:p>
            <a:pPr lvl="1"/>
            <a:endParaRPr lang="en-US" sz="2000" dirty="0"/>
          </a:p>
        </p:txBody>
      </p:sp>
      <p:pic>
        <p:nvPicPr>
          <p:cNvPr id="10" name="Picture 9">
            <a:extLst>
              <a:ext uri="{FF2B5EF4-FFF2-40B4-BE49-F238E27FC236}">
                <a16:creationId xmlns:a16="http://schemas.microsoft.com/office/drawing/2014/main" id="{059C6EED-8715-4190-9C15-D6EEB3C57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7"/>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934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53BB6AE-59DE-46A6-84B1-3E44E776A595}"/>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297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C0C8-4FEF-4C64-9BA4-EEE998448744}"/>
              </a:ext>
            </a:extLst>
          </p:cNvPr>
          <p:cNvSpPr>
            <a:spLocks noGrp="1"/>
          </p:cNvSpPr>
          <p:nvPr>
            <p:ph type="title"/>
          </p:nvPr>
        </p:nvSpPr>
        <p:spPr>
          <a:xfrm>
            <a:off x="4965430" y="629268"/>
            <a:ext cx="6586491" cy="1286160"/>
          </a:xfrm>
        </p:spPr>
        <p:txBody>
          <a:bodyPr anchor="b">
            <a:normAutofit/>
          </a:bodyPr>
          <a:lstStyle/>
          <a:p>
            <a:r>
              <a:rPr lang="en-US" dirty="0"/>
              <a:t>A. Committees</a:t>
            </a:r>
          </a:p>
        </p:txBody>
      </p:sp>
      <p:sp>
        <p:nvSpPr>
          <p:cNvPr id="3" name="Content Placeholder 2">
            <a:extLst>
              <a:ext uri="{FF2B5EF4-FFF2-40B4-BE49-F238E27FC236}">
                <a16:creationId xmlns:a16="http://schemas.microsoft.com/office/drawing/2014/main" id="{DFA7F123-F132-424B-95C5-F655E1AFF93A}"/>
              </a:ext>
            </a:extLst>
          </p:cNvPr>
          <p:cNvSpPr>
            <a:spLocks noGrp="1"/>
          </p:cNvSpPr>
          <p:nvPr>
            <p:ph idx="1"/>
          </p:nvPr>
        </p:nvSpPr>
        <p:spPr>
          <a:xfrm>
            <a:off x="4965431" y="2438400"/>
            <a:ext cx="6586489" cy="3785419"/>
          </a:xfrm>
        </p:spPr>
        <p:txBody>
          <a:bodyPr>
            <a:normAutofit/>
          </a:bodyPr>
          <a:lstStyle/>
          <a:p>
            <a:r>
              <a:rPr lang="en-US" dirty="0"/>
              <a:t>Committees provide certain advantages to Congress:</a:t>
            </a:r>
          </a:p>
          <a:p>
            <a:pPr marL="747713" lvl="1" indent="-290513"/>
            <a:r>
              <a:rPr lang="en-US" dirty="0"/>
              <a:t>They permit Congress to increase its workload and give more careful attention to proposals.</a:t>
            </a:r>
          </a:p>
          <a:p>
            <a:pPr marL="747713" lvl="1" indent="-290513"/>
            <a:r>
              <a:rPr lang="en-US" dirty="0"/>
              <a:t>Committees encourage expertise in a particular area.</a:t>
            </a:r>
          </a:p>
        </p:txBody>
      </p:sp>
      <p:pic>
        <p:nvPicPr>
          <p:cNvPr id="5" name="Picture 4" descr="A group of people performing on a counter&#10;&#10;Description automatically generated">
            <a:extLst>
              <a:ext uri="{FF2B5EF4-FFF2-40B4-BE49-F238E27FC236}">
                <a16:creationId xmlns:a16="http://schemas.microsoft.com/office/drawing/2014/main" id="{3533FCB9-9039-46A7-86BF-FB81DC04F0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D93B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238B9C3-5963-4F14-AD1B-4E565FE2B4F3}"/>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824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C0C8-4FEF-4C64-9BA4-EEE998448744}"/>
              </a:ext>
            </a:extLst>
          </p:cNvPr>
          <p:cNvSpPr>
            <a:spLocks noGrp="1"/>
          </p:cNvSpPr>
          <p:nvPr>
            <p:ph type="title"/>
          </p:nvPr>
        </p:nvSpPr>
        <p:spPr>
          <a:xfrm>
            <a:off x="4965430" y="629268"/>
            <a:ext cx="6586491" cy="1286160"/>
          </a:xfrm>
        </p:spPr>
        <p:txBody>
          <a:bodyPr anchor="b">
            <a:normAutofit/>
          </a:bodyPr>
          <a:lstStyle/>
          <a:p>
            <a:r>
              <a:rPr lang="en-US" dirty="0"/>
              <a:t>A. Committees</a:t>
            </a:r>
          </a:p>
        </p:txBody>
      </p:sp>
      <p:sp>
        <p:nvSpPr>
          <p:cNvPr id="3" name="Content Placeholder 2">
            <a:extLst>
              <a:ext uri="{FF2B5EF4-FFF2-40B4-BE49-F238E27FC236}">
                <a16:creationId xmlns:a16="http://schemas.microsoft.com/office/drawing/2014/main" id="{DFA7F123-F132-424B-95C5-F655E1AFF93A}"/>
              </a:ext>
            </a:extLst>
          </p:cNvPr>
          <p:cNvSpPr>
            <a:spLocks noGrp="1"/>
          </p:cNvSpPr>
          <p:nvPr>
            <p:ph idx="1"/>
          </p:nvPr>
        </p:nvSpPr>
        <p:spPr>
          <a:xfrm>
            <a:off x="4965431" y="2438400"/>
            <a:ext cx="6586489" cy="3785419"/>
          </a:xfrm>
        </p:spPr>
        <p:txBody>
          <a:bodyPr>
            <a:noAutofit/>
          </a:bodyPr>
          <a:lstStyle/>
          <a:p>
            <a:r>
              <a:rPr lang="en-US" dirty="0"/>
              <a:t>Membership in committees is determined by the percentage of seats held by each party in Congress.</a:t>
            </a:r>
          </a:p>
          <a:p>
            <a:r>
              <a:rPr lang="en-US" dirty="0"/>
              <a:t>Senior members have priority and tend to receive the best assignments.</a:t>
            </a:r>
          </a:p>
          <a:p>
            <a:r>
              <a:rPr lang="en-US" dirty="0"/>
              <a:t>Each committee is led by a </a:t>
            </a:r>
            <a:r>
              <a:rPr lang="en-US" b="1" dirty="0"/>
              <a:t>chair</a:t>
            </a:r>
            <a:r>
              <a:rPr lang="en-US" dirty="0"/>
              <a:t> who has significant power over which bills will be considered.</a:t>
            </a:r>
          </a:p>
        </p:txBody>
      </p:sp>
      <p:pic>
        <p:nvPicPr>
          <p:cNvPr id="6" name="Picture 5" descr="A group of people sitting at a table looking at a computer&#10;&#10;Description automatically generated">
            <a:extLst>
              <a:ext uri="{FF2B5EF4-FFF2-40B4-BE49-F238E27FC236}">
                <a16:creationId xmlns:a16="http://schemas.microsoft.com/office/drawing/2014/main" id="{B1D522DB-B574-448D-B0C1-0F982AB06B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2" r="12505"/>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1995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64096E-8787-4742-A646-5319DCFB3AD2}"/>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769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BBA6-C170-4A04-9D53-4DA31E2BCE4A}"/>
              </a:ext>
            </a:extLst>
          </p:cNvPr>
          <p:cNvSpPr>
            <a:spLocks noGrp="1"/>
          </p:cNvSpPr>
          <p:nvPr>
            <p:ph type="title"/>
          </p:nvPr>
        </p:nvSpPr>
        <p:spPr>
          <a:xfrm>
            <a:off x="4965430" y="629268"/>
            <a:ext cx="6586491" cy="1286160"/>
          </a:xfrm>
        </p:spPr>
        <p:txBody>
          <a:bodyPr anchor="b">
            <a:normAutofit/>
          </a:bodyPr>
          <a:lstStyle/>
          <a:p>
            <a:r>
              <a:rPr lang="en-US" dirty="0"/>
              <a:t>B. Making Laws</a:t>
            </a:r>
          </a:p>
        </p:txBody>
      </p:sp>
      <p:sp>
        <p:nvSpPr>
          <p:cNvPr id="3" name="Content Placeholder 2">
            <a:extLst>
              <a:ext uri="{FF2B5EF4-FFF2-40B4-BE49-F238E27FC236}">
                <a16:creationId xmlns:a16="http://schemas.microsoft.com/office/drawing/2014/main" id="{4848BDDA-A990-4B95-BDB2-E778240F345F}"/>
              </a:ext>
            </a:extLst>
          </p:cNvPr>
          <p:cNvSpPr>
            <a:spLocks noGrp="1"/>
          </p:cNvSpPr>
          <p:nvPr>
            <p:ph idx="1"/>
          </p:nvPr>
        </p:nvSpPr>
        <p:spPr>
          <a:xfrm>
            <a:off x="4965431" y="2438400"/>
            <a:ext cx="6586489" cy="3785419"/>
          </a:xfrm>
        </p:spPr>
        <p:txBody>
          <a:bodyPr>
            <a:noAutofit/>
          </a:bodyPr>
          <a:lstStyle/>
          <a:p>
            <a:r>
              <a:rPr lang="en-US" dirty="0"/>
              <a:t>Congress’s chief constitutional function is to make laws.</a:t>
            </a:r>
          </a:p>
          <a:p>
            <a:r>
              <a:rPr lang="en-US" dirty="0"/>
              <a:t>Only a member of the House or Senate may submit a proposed law – a </a:t>
            </a:r>
            <a:r>
              <a:rPr lang="en-US" b="1" dirty="0"/>
              <a:t>bill. </a:t>
            </a:r>
            <a:endParaRPr lang="en-US" dirty="0"/>
          </a:p>
        </p:txBody>
      </p:sp>
      <p:pic>
        <p:nvPicPr>
          <p:cNvPr id="6" name="Picture 5" descr="A group of people in a room&#10;&#10;Description automatically generated">
            <a:extLst>
              <a:ext uri="{FF2B5EF4-FFF2-40B4-BE49-F238E27FC236}">
                <a16:creationId xmlns:a16="http://schemas.microsoft.com/office/drawing/2014/main" id="{F79E601E-6054-4DD8-A9DA-CA5AE8E61A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77DD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05E25B-F8EE-41AA-8EC3-87DB236C1F37}"/>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740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The Great Compromise at the Constitutional Convention led to the creation of a </a:t>
            </a:r>
            <a:r>
              <a:rPr lang="en-US" b="1" dirty="0"/>
              <a:t>bicameral </a:t>
            </a:r>
            <a:r>
              <a:rPr lang="en-US" dirty="0"/>
              <a:t>Congress.</a:t>
            </a:r>
          </a:p>
          <a:p>
            <a:r>
              <a:rPr lang="en-US" dirty="0"/>
              <a:t>This structure provides a more cautious pace in passing laws.</a:t>
            </a:r>
          </a:p>
        </p:txBody>
      </p:sp>
      <p:pic>
        <p:nvPicPr>
          <p:cNvPr id="9" name="Picture 8" descr="A group of people standing in front of a building&#10;&#10;Description automatically generated">
            <a:extLst>
              <a:ext uri="{FF2B5EF4-FFF2-40B4-BE49-F238E27FC236}">
                <a16:creationId xmlns:a16="http://schemas.microsoft.com/office/drawing/2014/main" id="{933E534E-6143-4588-88EE-95F8A73C46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2F518AE-A050-4CB8-A88F-D077FC0F0A10}"/>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543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BBA6-C170-4A04-9D53-4DA31E2BCE4A}"/>
              </a:ext>
            </a:extLst>
          </p:cNvPr>
          <p:cNvSpPr>
            <a:spLocks noGrp="1"/>
          </p:cNvSpPr>
          <p:nvPr>
            <p:ph type="title"/>
          </p:nvPr>
        </p:nvSpPr>
        <p:spPr>
          <a:xfrm>
            <a:off x="4965430" y="629268"/>
            <a:ext cx="6586491" cy="1286160"/>
          </a:xfrm>
        </p:spPr>
        <p:txBody>
          <a:bodyPr anchor="b">
            <a:normAutofit/>
          </a:bodyPr>
          <a:lstStyle/>
          <a:p>
            <a:r>
              <a:rPr lang="en-US" dirty="0"/>
              <a:t>B. Making Laws</a:t>
            </a:r>
          </a:p>
        </p:txBody>
      </p:sp>
      <p:sp>
        <p:nvSpPr>
          <p:cNvPr id="3" name="Content Placeholder 2">
            <a:extLst>
              <a:ext uri="{FF2B5EF4-FFF2-40B4-BE49-F238E27FC236}">
                <a16:creationId xmlns:a16="http://schemas.microsoft.com/office/drawing/2014/main" id="{4848BDDA-A990-4B95-BDB2-E778240F345F}"/>
              </a:ext>
            </a:extLst>
          </p:cNvPr>
          <p:cNvSpPr>
            <a:spLocks noGrp="1"/>
          </p:cNvSpPr>
          <p:nvPr>
            <p:ph idx="1"/>
          </p:nvPr>
        </p:nvSpPr>
        <p:spPr>
          <a:xfrm>
            <a:off x="4965431" y="2438400"/>
            <a:ext cx="6586489" cy="3785419"/>
          </a:xfrm>
        </p:spPr>
        <p:txBody>
          <a:bodyPr>
            <a:noAutofit/>
          </a:bodyPr>
          <a:lstStyle/>
          <a:p>
            <a:r>
              <a:rPr lang="en-US" dirty="0"/>
              <a:t>The Senate generally moves more slowly than the House.</a:t>
            </a:r>
          </a:p>
          <a:p>
            <a:r>
              <a:rPr lang="en-US" dirty="0"/>
              <a:t>A senator may delay a bill through a </a:t>
            </a:r>
            <a:r>
              <a:rPr lang="en-US" b="1" dirty="0"/>
              <a:t>filibuster</a:t>
            </a:r>
            <a:r>
              <a:rPr lang="en-US" dirty="0"/>
              <a:t> which is done by giving a long speech.</a:t>
            </a:r>
          </a:p>
          <a:p>
            <a:r>
              <a:rPr lang="en-US" dirty="0"/>
              <a:t>Filibusters can be defeated by ending the debate through a successful </a:t>
            </a:r>
            <a:r>
              <a:rPr lang="en-US" b="1" dirty="0"/>
              <a:t>cloture </a:t>
            </a:r>
            <a:r>
              <a:rPr lang="en-US" dirty="0"/>
              <a:t>motion.</a:t>
            </a:r>
          </a:p>
        </p:txBody>
      </p:sp>
      <p:pic>
        <p:nvPicPr>
          <p:cNvPr id="6" name="Picture 5" descr="A person wearing a suit and tie&#10;&#10;Description automatically generated">
            <a:extLst>
              <a:ext uri="{FF2B5EF4-FFF2-40B4-BE49-F238E27FC236}">
                <a16:creationId xmlns:a16="http://schemas.microsoft.com/office/drawing/2014/main" id="{9F03E452-E759-4B31-9EB3-9728DD87BC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5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8492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E3D5C62-289E-4B9F-AD35-5556C23EF22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547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BBA6-C170-4A04-9D53-4DA31E2BCE4A}"/>
              </a:ext>
            </a:extLst>
          </p:cNvPr>
          <p:cNvSpPr>
            <a:spLocks noGrp="1"/>
          </p:cNvSpPr>
          <p:nvPr>
            <p:ph type="title"/>
          </p:nvPr>
        </p:nvSpPr>
        <p:spPr>
          <a:xfrm>
            <a:off x="4965430" y="629268"/>
            <a:ext cx="6586491" cy="1286160"/>
          </a:xfrm>
        </p:spPr>
        <p:txBody>
          <a:bodyPr anchor="b">
            <a:normAutofit/>
          </a:bodyPr>
          <a:lstStyle/>
          <a:p>
            <a:r>
              <a:rPr lang="en-US" dirty="0"/>
              <a:t>B. Making Laws</a:t>
            </a:r>
          </a:p>
        </p:txBody>
      </p:sp>
      <p:sp>
        <p:nvSpPr>
          <p:cNvPr id="3" name="Content Placeholder 2">
            <a:extLst>
              <a:ext uri="{FF2B5EF4-FFF2-40B4-BE49-F238E27FC236}">
                <a16:creationId xmlns:a16="http://schemas.microsoft.com/office/drawing/2014/main" id="{4848BDDA-A990-4B95-BDB2-E778240F345F}"/>
              </a:ext>
            </a:extLst>
          </p:cNvPr>
          <p:cNvSpPr>
            <a:spLocks noGrp="1"/>
          </p:cNvSpPr>
          <p:nvPr>
            <p:ph idx="1"/>
          </p:nvPr>
        </p:nvSpPr>
        <p:spPr>
          <a:xfrm>
            <a:off x="4965431" y="2438400"/>
            <a:ext cx="6586489" cy="3785419"/>
          </a:xfrm>
        </p:spPr>
        <p:txBody>
          <a:bodyPr>
            <a:normAutofit/>
          </a:bodyPr>
          <a:lstStyle/>
          <a:p>
            <a:r>
              <a:rPr lang="en-US" dirty="0"/>
              <a:t>Once a bill passes Congress, it goes to the president, who has four options:</a:t>
            </a:r>
          </a:p>
          <a:p>
            <a:pPr lvl="1"/>
            <a:r>
              <a:rPr lang="en-US" dirty="0"/>
              <a:t>He can sign the bill, making it law.</a:t>
            </a:r>
          </a:p>
          <a:p>
            <a:pPr lvl="1"/>
            <a:r>
              <a:rPr lang="en-US" dirty="0"/>
              <a:t>He can </a:t>
            </a:r>
            <a:r>
              <a:rPr lang="en-US" b="1" dirty="0"/>
              <a:t>veto</a:t>
            </a:r>
            <a:r>
              <a:rPr lang="en-US" dirty="0"/>
              <a:t> the bill, killing it.</a:t>
            </a:r>
          </a:p>
        </p:txBody>
      </p:sp>
      <p:pic>
        <p:nvPicPr>
          <p:cNvPr id="5" name="Picture 4" descr="A person in a suit sitting at a desk&#10;&#10;Description automatically generated">
            <a:extLst>
              <a:ext uri="{FF2B5EF4-FFF2-40B4-BE49-F238E27FC236}">
                <a16:creationId xmlns:a16="http://schemas.microsoft.com/office/drawing/2014/main" id="{815D779B-75D1-49E2-A09F-DB65C608DC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71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39A516-DA98-4942-8757-39DDB856A45A}"/>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890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BBA6-C170-4A04-9D53-4DA31E2BCE4A}"/>
              </a:ext>
            </a:extLst>
          </p:cNvPr>
          <p:cNvSpPr>
            <a:spLocks noGrp="1"/>
          </p:cNvSpPr>
          <p:nvPr>
            <p:ph type="title"/>
          </p:nvPr>
        </p:nvSpPr>
        <p:spPr>
          <a:xfrm>
            <a:off x="4965430" y="629268"/>
            <a:ext cx="6586491" cy="1286160"/>
          </a:xfrm>
        </p:spPr>
        <p:txBody>
          <a:bodyPr anchor="b">
            <a:normAutofit/>
          </a:bodyPr>
          <a:lstStyle/>
          <a:p>
            <a:r>
              <a:rPr lang="en-US" dirty="0"/>
              <a:t>B. Making Laws</a:t>
            </a:r>
          </a:p>
        </p:txBody>
      </p:sp>
      <p:sp>
        <p:nvSpPr>
          <p:cNvPr id="3" name="Content Placeholder 2">
            <a:extLst>
              <a:ext uri="{FF2B5EF4-FFF2-40B4-BE49-F238E27FC236}">
                <a16:creationId xmlns:a16="http://schemas.microsoft.com/office/drawing/2014/main" id="{4848BDDA-A990-4B95-BDB2-E778240F345F}"/>
              </a:ext>
            </a:extLst>
          </p:cNvPr>
          <p:cNvSpPr>
            <a:spLocks noGrp="1"/>
          </p:cNvSpPr>
          <p:nvPr>
            <p:ph idx="1"/>
          </p:nvPr>
        </p:nvSpPr>
        <p:spPr>
          <a:xfrm>
            <a:off x="4965431" y="2438400"/>
            <a:ext cx="6586489" cy="3785419"/>
          </a:xfrm>
        </p:spPr>
        <p:txBody>
          <a:bodyPr>
            <a:normAutofit/>
          </a:bodyPr>
          <a:lstStyle/>
          <a:p>
            <a:r>
              <a:rPr lang="en-US" dirty="0"/>
              <a:t>Once a bill passes Congress, it goes to the president, who has four options:</a:t>
            </a:r>
          </a:p>
          <a:p>
            <a:pPr marL="747713" lvl="1" indent="-290513"/>
            <a:r>
              <a:rPr lang="en-US" dirty="0"/>
              <a:t>He can ignore the bill, but if Congress is in session the bill becomes law within ten days.</a:t>
            </a:r>
          </a:p>
          <a:p>
            <a:pPr marL="747713" lvl="1" indent="-290513"/>
            <a:r>
              <a:rPr lang="en-US" dirty="0"/>
              <a:t>If Congress is not in session and he does not sign it, the bill dies in what is known as a </a:t>
            </a:r>
            <a:r>
              <a:rPr lang="en-US" b="1" dirty="0"/>
              <a:t>pocket veto</a:t>
            </a:r>
            <a:r>
              <a:rPr lang="en-US" dirty="0"/>
              <a:t>.</a:t>
            </a:r>
          </a:p>
        </p:txBody>
      </p:sp>
      <p:pic>
        <p:nvPicPr>
          <p:cNvPr id="5" name="Picture 4" descr="A person in a suit sitting at a desk&#10;&#10;Description automatically generated">
            <a:extLst>
              <a:ext uri="{FF2B5EF4-FFF2-40B4-BE49-F238E27FC236}">
                <a16:creationId xmlns:a16="http://schemas.microsoft.com/office/drawing/2014/main" id="{815D779B-75D1-49E2-A09F-DB65C608DC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71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1F2208D-F02F-414F-96B4-47AC63A46800}"/>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034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arking, meter&#10;&#10;Description automatically generated">
            <a:extLst>
              <a:ext uri="{FF2B5EF4-FFF2-40B4-BE49-F238E27FC236}">
                <a16:creationId xmlns:a16="http://schemas.microsoft.com/office/drawing/2014/main" id="{C1C63BD2-6C2B-41B4-B61F-768BC52E695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901585" y="156626"/>
            <a:ext cx="2388831" cy="654474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7974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1–4. Identify the four types of congressional committees and describe the function served by each.</a:t>
            </a:r>
          </a:p>
          <a:p>
            <a:pPr marL="0" indent="0" algn="ctr">
              <a:buNone/>
            </a:pPr>
            <a:r>
              <a:rPr lang="en-US" dirty="0">
                <a:solidFill>
                  <a:srgbClr val="C00000"/>
                </a:solidFill>
              </a:rPr>
              <a:t>standing committees: permanent and the most powerful; select committees: temporary and created for a specific purpose, usually to investigate a problem; joint committees: usually permanent and composed of members of both houses to advise other committees; conference committees: temporary, drawn from both chambers, and created to devise compromises on bills that have passed both chambers in different forms </a:t>
            </a:r>
            <a:br>
              <a:rPr lang="en-US" dirty="0">
                <a:solidFill>
                  <a:srgbClr val="C00000"/>
                </a:solidFill>
              </a:rPr>
            </a:br>
            <a:r>
              <a:rPr lang="en-US" dirty="0">
                <a:solidFill>
                  <a:srgbClr val="C00000"/>
                </a:solidFill>
              </a:rPr>
              <a:t>(pp. 178–179)</a:t>
            </a:r>
          </a:p>
        </p:txBody>
      </p:sp>
    </p:spTree>
    <p:extLst>
      <p:ext uri="{BB962C8B-B14F-4D97-AF65-F5344CB8AC3E}">
        <p14:creationId xmlns:p14="http://schemas.microsoft.com/office/powerpoint/2010/main" val="615073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What is Congress’s chief constitutional function?</a:t>
            </a:r>
          </a:p>
          <a:p>
            <a:pPr marL="0" indent="0" algn="ctr">
              <a:buNone/>
            </a:pPr>
            <a:r>
              <a:rPr lang="en-US" dirty="0">
                <a:solidFill>
                  <a:srgbClr val="C00000"/>
                </a:solidFill>
              </a:rPr>
              <a:t>to make laws (p. 181)</a:t>
            </a:r>
          </a:p>
        </p:txBody>
      </p:sp>
    </p:spTree>
    <p:extLst>
      <p:ext uri="{BB962C8B-B14F-4D97-AF65-F5344CB8AC3E}">
        <p14:creationId xmlns:p14="http://schemas.microsoft.com/office/powerpoint/2010/main" val="1369496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6–8. Explain the three basic steps required for a bill to receive congressional approval.</a:t>
            </a:r>
          </a:p>
          <a:p>
            <a:pPr marL="0" indent="0" algn="ctr">
              <a:buNone/>
            </a:pPr>
            <a:r>
              <a:rPr lang="en-US" dirty="0">
                <a:solidFill>
                  <a:srgbClr val="C00000"/>
                </a:solidFill>
              </a:rPr>
              <a:t>(a) must receive approval of a standing committee in both the House and Senate; (b) must receive approval of both chambers; (c) and must have any differences between the House and Senate versions of the bill resolved by a conference committee (and the revised bill approved by both chambers) (pp. 181–184)</a:t>
            </a:r>
          </a:p>
        </p:txBody>
      </p:sp>
    </p:spTree>
    <p:extLst>
      <p:ext uri="{BB962C8B-B14F-4D97-AF65-F5344CB8AC3E}">
        <p14:creationId xmlns:p14="http://schemas.microsoft.com/office/powerpoint/2010/main" val="226092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are committee chairmanships important?</a:t>
            </a:r>
          </a:p>
          <a:p>
            <a:pPr marL="0" indent="0" algn="ctr">
              <a:buNone/>
            </a:pPr>
            <a:r>
              <a:rPr lang="en-US" dirty="0">
                <a:solidFill>
                  <a:srgbClr val="C00000"/>
                </a:solidFill>
              </a:rPr>
              <a:t>Committee chairs have a major voice in deciding which bills the committee will consider, the order in which the bills will be discussed, whether a hearing will be held, and whether witnesses should testify. In addition, the chair manages debate and has much control over the committee expenditures. He also selects subcommittee chairmen and recommends majority-party members for conference committees.</a:t>
            </a:r>
          </a:p>
        </p:txBody>
      </p:sp>
    </p:spTree>
    <p:extLst>
      <p:ext uri="{BB962C8B-B14F-4D97-AF65-F5344CB8AC3E}">
        <p14:creationId xmlns:p14="http://schemas.microsoft.com/office/powerpoint/2010/main" val="135361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8.2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Read the quote by Supreme Court Justice Joseph Story on page 181. Explain his statement. Do you agree or disagree?</a:t>
            </a:r>
          </a:p>
          <a:p>
            <a:pPr marL="0" indent="0" algn="ctr">
              <a:buNone/>
            </a:pPr>
            <a:r>
              <a:rPr lang="en-US" dirty="0">
                <a:solidFill>
                  <a:srgbClr val="C00000"/>
                </a:solidFill>
              </a:rPr>
              <a:t>Students may mention that legislation should account for the many differences among states without giving preference to one state. Some will agree that all states should be considered when making laws. Others may prefer to highlight issues in their state of residence or may insist that the more populated states should have more influence.</a:t>
            </a:r>
          </a:p>
        </p:txBody>
      </p:sp>
    </p:spTree>
    <p:extLst>
      <p:ext uri="{BB962C8B-B14F-4D97-AF65-F5344CB8AC3E}">
        <p14:creationId xmlns:p14="http://schemas.microsoft.com/office/powerpoint/2010/main" val="176803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room&#10;&#10;Description automatically generated">
            <a:extLst>
              <a:ext uri="{FF2B5EF4-FFF2-40B4-BE49-F238E27FC236}">
                <a16:creationId xmlns:a16="http://schemas.microsoft.com/office/drawing/2014/main" id="{22D6C209-E89E-4AFA-9ABB-EE249346DD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05045-02E7-4D69-B2ED-21205325839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5400" dirty="0">
                <a:effectLst>
                  <a:outerShdw blurRad="38100" dist="38100" dir="2700000" algn="tl">
                    <a:srgbClr val="000000">
                      <a:alpha val="43137"/>
                    </a:srgbClr>
                  </a:outerShdw>
                </a:effectLst>
              </a:rPr>
              <a:t>Chapter 8 Terms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A8C4-7A5F-4B44-BD75-CFE1C8E5308D}"/>
              </a:ext>
            </a:extLst>
          </p:cNvPr>
          <p:cNvSpPr/>
          <p:nvPr/>
        </p:nvSpPr>
        <p:spPr>
          <a:xfrm>
            <a:off x="334246" y="457435"/>
            <a:ext cx="939597" cy="454221"/>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7824"/>
            <a:endParaRPr lang="en-US" sz="1728">
              <a:solidFill>
                <a:srgbClr val="E7E6E6"/>
              </a:solidFill>
              <a:latin typeface="Rockwell" panose="02060603020205020403"/>
            </a:endParaRPr>
          </a:p>
        </p:txBody>
      </p:sp>
    </p:spTree>
    <p:extLst>
      <p:ext uri="{BB962C8B-B14F-4D97-AF65-F5344CB8AC3E}">
        <p14:creationId xmlns:p14="http://schemas.microsoft.com/office/powerpoint/2010/main" val="1352963399"/>
      </p:ext>
    </p:extLst>
  </p:cSld>
  <p:clrMapOvr>
    <a:overrideClrMapping bg1="dk1" tx1="lt1" bg2="dk2" tx2="lt2" accent1="accent1" accent2="accent2" accent3="accent3" accent4="accent4" accent5="accent5" accent6="accent6" hlink="hlink" folHlink="folHlink"/>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The House of Representatives is the more democratic of the two houses because it is based on population.</a:t>
            </a:r>
          </a:p>
          <a:p>
            <a:r>
              <a:rPr lang="en-US" dirty="0"/>
              <a:t>To keep representation accurate, a </a:t>
            </a:r>
            <a:r>
              <a:rPr lang="en-US" b="1" dirty="0"/>
              <a:t>census</a:t>
            </a:r>
            <a:r>
              <a:rPr lang="en-US" dirty="0"/>
              <a:t> is taken every ten years and adjustments are made.</a:t>
            </a:r>
          </a:p>
        </p:txBody>
      </p:sp>
      <p:pic>
        <p:nvPicPr>
          <p:cNvPr id="5" name="Picture 4" descr="A group of people in a room&#10;&#10;Description automatically generated">
            <a:extLst>
              <a:ext uri="{FF2B5EF4-FFF2-40B4-BE49-F238E27FC236}">
                <a16:creationId xmlns:a16="http://schemas.microsoft.com/office/drawing/2014/main" id="{02AF0EC2-F9A6-4668-87D2-68B34670F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BB6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330065-FADE-4504-AE11-5990EAD1396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67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586491" cy="1286160"/>
          </a:xfrm>
        </p:spPr>
        <p:txBody>
          <a:bodyPr anchor="b">
            <a:normAutofit/>
          </a:bodyPr>
          <a:lstStyle/>
          <a:p>
            <a:r>
              <a:rPr lang="en-US" dirty="0"/>
              <a:t>bicameral</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describes a legislative branch of the national government or of a state government that is divided into two separate houses, an upper chamber and a lower chamber</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A5C807-16AE-4931-A021-1C0C75326E7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67777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586491" cy="1286160"/>
          </a:xfrm>
        </p:spPr>
        <p:txBody>
          <a:bodyPr anchor="b">
            <a:normAutofit/>
          </a:bodyPr>
          <a:lstStyle/>
          <a:p>
            <a:r>
              <a:rPr lang="en-US" dirty="0"/>
              <a:t>census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official government count of the United States population, taken every ten years and used to determine the number of representatives for each state</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38113C-F467-4AE2-9834-D597E869ACFF}"/>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33418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586491" cy="1286160"/>
          </a:xfrm>
        </p:spPr>
        <p:txBody>
          <a:bodyPr anchor="b">
            <a:normAutofit/>
          </a:bodyPr>
          <a:lstStyle/>
          <a:p>
            <a:r>
              <a:rPr lang="en-US" dirty="0"/>
              <a:t>reapportionment</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process of redrawing the boundaries of congressional districts to reflect population shifts</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22FF4CF-C03E-4315-844F-EF65CE5211A3}"/>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13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586491" cy="1286160"/>
          </a:xfrm>
        </p:spPr>
        <p:txBody>
          <a:bodyPr anchor="b">
            <a:normAutofit/>
          </a:bodyPr>
          <a:lstStyle/>
          <a:p>
            <a:r>
              <a:rPr lang="en-US" dirty="0"/>
              <a:t>gerrymandering</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redrawing of district boundaries to favor a particular party or group of people that controls a state legislature</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FB0CA6-773B-4518-9050-8ACB53BD3BA9}"/>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79702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586491" cy="1286160"/>
          </a:xfrm>
        </p:spPr>
        <p:txBody>
          <a:bodyPr anchor="b">
            <a:normAutofit/>
          </a:bodyPr>
          <a:lstStyle/>
          <a:p>
            <a:r>
              <a:rPr lang="en-US" dirty="0"/>
              <a:t>congressional district</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geographic area represented by a House member</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D23E23-906C-4108-B7AB-5A3FB610CDF4}"/>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161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586491" cy="1286160"/>
          </a:xfrm>
        </p:spPr>
        <p:txBody>
          <a:bodyPr anchor="b">
            <a:normAutofit/>
          </a:bodyPr>
          <a:lstStyle/>
          <a:p>
            <a:r>
              <a:rPr lang="en-US" dirty="0"/>
              <a:t>single-member district</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a legislative district from which only one representative is elected</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E43F16-006A-45C1-8508-73B3D5400902}"/>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6309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586491" cy="1286160"/>
          </a:xfrm>
        </p:spPr>
        <p:txBody>
          <a:bodyPr anchor="b">
            <a:normAutofit/>
          </a:bodyPr>
          <a:lstStyle/>
          <a:p>
            <a:r>
              <a:rPr lang="en-US" dirty="0"/>
              <a:t>at large</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representing an entire state rather than a particular district</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656CB21-1652-4AB6-A713-038BF961742B}"/>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2399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Seventeenth Amendment</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constitutional amendment that provided for the direct popular election of senators</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69E8B3-49DD-425E-B497-C68C472ED312}"/>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1501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coalition</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a temporary alliance formed by members of different parties who unite to support or oppose a bill because of some common interest</a:t>
            </a:r>
          </a:p>
          <a:p>
            <a:pPr marL="0" indent="0">
              <a:buNone/>
            </a:pP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778F184-BB1B-4289-8A7B-912B2E51FA49}"/>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26450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caucus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a meeting of all members of a party in the House or Senate, also called a conference by Republicans.</a:t>
            </a:r>
            <a:endParaRPr lang="en-US" sz="2000" dirty="0"/>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A05DAD-DD09-4584-9C1A-13461F33B16D}"/>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7206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586489" cy="3785419"/>
          </a:xfrm>
        </p:spPr>
        <p:txBody>
          <a:bodyPr>
            <a:normAutofit/>
          </a:bodyPr>
          <a:lstStyle/>
          <a:p>
            <a:r>
              <a:rPr lang="en-US" dirty="0"/>
              <a:t>After those adjustments, state legislatures redraw congressional districts in a process called </a:t>
            </a:r>
            <a:r>
              <a:rPr lang="en-US" b="1" dirty="0"/>
              <a:t>reapportionment</a:t>
            </a:r>
            <a:r>
              <a:rPr lang="en-US" dirty="0"/>
              <a:t>.</a:t>
            </a:r>
          </a:p>
          <a:p>
            <a:r>
              <a:rPr lang="en-US" dirty="0"/>
              <a:t>Redrawing district lines to favor a political party is called </a:t>
            </a:r>
            <a:r>
              <a:rPr lang="en-US" b="1" dirty="0"/>
              <a:t>gerrymandering</a:t>
            </a:r>
            <a:r>
              <a:rPr lang="en-US" dirty="0"/>
              <a:t>. </a:t>
            </a:r>
          </a:p>
        </p:txBody>
      </p:sp>
      <p:pic>
        <p:nvPicPr>
          <p:cNvPr id="9" name="Picture 8" descr="A close up of a map&#10;&#10;Description automatically generated">
            <a:extLst>
              <a:ext uri="{FF2B5EF4-FFF2-40B4-BE49-F238E27FC236}">
                <a16:creationId xmlns:a16="http://schemas.microsoft.com/office/drawing/2014/main" id="{00523C3A-575C-482D-A0D6-BABF88C5DB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B54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EAE188-A405-448F-97B8-635C38B3E79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9F0147-DB26-4E69-BA00-3101728507A5}"/>
              </a:ext>
            </a:extLst>
          </p:cNvPr>
          <p:cNvSpPr txBox="1"/>
          <p:nvPr/>
        </p:nvSpPr>
        <p:spPr>
          <a:xfrm>
            <a:off x="0" y="6503831"/>
            <a:ext cx="987771" cy="253916"/>
          </a:xfrm>
          <a:prstGeom prst="rect">
            <a:avLst/>
          </a:prstGeom>
          <a:noFill/>
        </p:spPr>
        <p:txBody>
          <a:bodyPr wrap="none" rtlCol="0">
            <a:spAutoFit/>
          </a:bodyPr>
          <a:lstStyle/>
          <a:p>
            <a:r>
              <a:rPr lang="en-US" sz="1000" dirty="0"/>
              <a:t>Map Resources</a:t>
            </a:r>
          </a:p>
        </p:txBody>
      </p:sp>
    </p:spTree>
    <p:extLst>
      <p:ext uri="{BB962C8B-B14F-4D97-AF65-F5344CB8AC3E}">
        <p14:creationId xmlns:p14="http://schemas.microsoft.com/office/powerpoint/2010/main" val="227944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conference</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a meeting of all members of a party in the House or Senate</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3B0496-2C13-43EA-82EB-582CFC6176DA}"/>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385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majority leader</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leader chosen by the party with the most members in the House or Senate; in the House, he is next to the Speaker in authority, but in the Senate, he is the most powerful member</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6B2C79A-BE15-4D5F-9C6D-2EF881FAB3B6}"/>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3414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majority whip</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in the House and the Senate, the assistant majority leader chosen by the party with the most seats; responsibilities include overseeing communication, tracking votes, and summarizing bills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FA6A9E9-07D2-49E7-BF29-6A5A589CC666}"/>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03869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minority leader</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leader chosen by the party with the second-most members in the House or the Senate</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8660F6-685C-402B-9692-1B1879BA3D07}"/>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50300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minority whip</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in the House and the Senate, the assistant minority leader chosen by the party with the second-most seats; responsibilities include overseeing communication, tracking votes, and summarizing bills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763727-D2A3-4180-87AC-5170D3F0EAA6}"/>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44525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president pro tempore</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honorary position given to the most senior member of the Senate’s majority party; serves as elected leader of the Senate when the vice president is absent</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8B43F1-DC47-473C-A1D4-C47929DC98FA}"/>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69973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Speaker of the House</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head of the House of Representatives who presides over the House, manages House business, and is the official spokesman for the House; elected by the House members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4936AD-03A4-43AC-8E2B-34E5A1D38226}"/>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89243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term limits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limits on the number of terms an elected official can serve</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E555B8-3B7C-4B78-A2C7-91A389FC579F}"/>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22315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franking privilege</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right of members of Congress to send official mail free of charge</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3B4D5B-2229-4F2E-B848-90E018C25A3B}"/>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93448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junkets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seemingly unnecessary trips made by members of Congress at the taxpayers’ expense</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1D71601-CFD5-480F-9C29-8A568C40D4E5}"/>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206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0;&#10;Description automatically generated">
            <a:extLst>
              <a:ext uri="{FF2B5EF4-FFF2-40B4-BE49-F238E27FC236}">
                <a16:creationId xmlns:a16="http://schemas.microsoft.com/office/drawing/2014/main" id="{7A06A7C9-23EC-4983-A5EA-2A8D4137D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1405" y="251063"/>
            <a:ext cx="2835357" cy="640758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8F1AEC-C4DD-4CB1-817A-BFC3AAA79E1D}"/>
              </a:ext>
            </a:extLst>
          </p:cNvPr>
          <p:cNvSpPr txBox="1"/>
          <p:nvPr/>
        </p:nvSpPr>
        <p:spPr>
          <a:xfrm>
            <a:off x="7328598" y="947259"/>
            <a:ext cx="987771" cy="253916"/>
          </a:xfrm>
          <a:prstGeom prst="rect">
            <a:avLst/>
          </a:prstGeom>
          <a:noFill/>
        </p:spPr>
        <p:txBody>
          <a:bodyPr wrap="none" rtlCol="0">
            <a:spAutoFit/>
          </a:bodyPr>
          <a:lstStyle/>
          <a:p>
            <a:r>
              <a:rPr lang="en-US" sz="1000" dirty="0"/>
              <a:t>Map Resources</a:t>
            </a:r>
          </a:p>
        </p:txBody>
      </p:sp>
    </p:spTree>
    <p:extLst>
      <p:ext uri="{BB962C8B-B14F-4D97-AF65-F5344CB8AC3E}">
        <p14:creationId xmlns:p14="http://schemas.microsoft.com/office/powerpoint/2010/main" val="351867886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standing committees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permanent committees in Congress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845998-915A-4037-99A8-3AAA181C6931}"/>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91163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select committees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temporary congressional committees created for a specific purpose, generally to investigate particular problems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817028C-91C9-4DA8-A070-FD9500648DCE}"/>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66803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joint committees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permanent committees composed of House and Senate members; act as advisory boards to other congressional committees, particularly on tax matters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ADF666-3C49-4AA7-8C5D-46CFF72052C0}"/>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85772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conference committees</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ad hoc (temporary) committees drawn from both chambers of Congress that meet to work out a compromise regarding different versions of a bill, or a proposed law, that emerged from both houses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1CFE75-4CBF-4B0D-B2F8-3B1C43757748}"/>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31297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chair</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head of a congressional committee</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6C1FED-9AF7-4FA9-BF6D-57E8832061D4}"/>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92682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filibuster</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tactic used in the Senate to prevent or delay a bill’s passage; usually involves one or more senators giving long speeches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C65F647-A634-4921-853D-2BCF854F9E61}"/>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99765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cloture</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a motion made by sixteen or more senators to stop debate on a piece of legislation; if sixty or more senators support the motion, cloture is passed; </a:t>
            </a:r>
            <a:br>
              <a:rPr lang="en-US" dirty="0"/>
            </a:br>
            <a:r>
              <a:rPr lang="en-US" dirty="0"/>
              <a:t>often used to end a filibuster</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C5F144-54B5-4530-8626-8FDD1D559CA5}"/>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76178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veto</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power of the president to reject a bill that was approved by Congress</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A4A626-A134-4767-A66F-60EA48513732}"/>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19597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4D4C-AE51-4B4B-8D8C-F6493D197304}"/>
              </a:ext>
            </a:extLst>
          </p:cNvPr>
          <p:cNvSpPr>
            <a:spLocks noGrp="1"/>
          </p:cNvSpPr>
          <p:nvPr>
            <p:ph type="title"/>
          </p:nvPr>
        </p:nvSpPr>
        <p:spPr>
          <a:xfrm>
            <a:off x="4965430" y="629268"/>
            <a:ext cx="6883670" cy="1286160"/>
          </a:xfrm>
        </p:spPr>
        <p:txBody>
          <a:bodyPr anchor="b">
            <a:normAutofit/>
          </a:bodyPr>
          <a:lstStyle/>
          <a:p>
            <a:r>
              <a:rPr lang="en-US" dirty="0"/>
              <a:t>pocket veto</a:t>
            </a:r>
          </a:p>
        </p:txBody>
      </p:sp>
      <p:sp>
        <p:nvSpPr>
          <p:cNvPr id="3" name="Content Placeholder 2">
            <a:extLst>
              <a:ext uri="{FF2B5EF4-FFF2-40B4-BE49-F238E27FC236}">
                <a16:creationId xmlns:a16="http://schemas.microsoft.com/office/drawing/2014/main" id="{7639CEC9-97E5-49F7-B112-A39231D4CAD4}"/>
              </a:ext>
            </a:extLst>
          </p:cNvPr>
          <p:cNvSpPr>
            <a:spLocks noGrp="1"/>
          </p:cNvSpPr>
          <p:nvPr>
            <p:ph idx="1"/>
          </p:nvPr>
        </p:nvSpPr>
        <p:spPr>
          <a:xfrm>
            <a:off x="4965431" y="2438400"/>
            <a:ext cx="6586489" cy="3785419"/>
          </a:xfrm>
        </p:spPr>
        <p:txBody>
          <a:bodyPr>
            <a:normAutofit/>
          </a:bodyPr>
          <a:lstStyle/>
          <a:p>
            <a:pPr marL="0" indent="0">
              <a:buNone/>
            </a:pPr>
            <a:r>
              <a:rPr lang="en-US" dirty="0"/>
              <a:t>the automatic veto of a bill if the president leaves the bill unsigned for ten days during a congressional adjournment</a:t>
            </a:r>
          </a:p>
        </p:txBody>
      </p:sp>
      <p:pic>
        <p:nvPicPr>
          <p:cNvPr id="5" name="Picture 4" descr="A large room&#10;&#10;Description automatically generated">
            <a:extLst>
              <a:ext uri="{FF2B5EF4-FFF2-40B4-BE49-F238E27FC236}">
                <a16:creationId xmlns:a16="http://schemas.microsoft.com/office/drawing/2014/main" id="{1D3244A9-53CF-4650-8378-BEE2AABFD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B8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F02E32-2E36-4297-8BB1-B18406F8C10E}"/>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70AC73-15A9-48EE-A901-3BEFEED71C60}"/>
              </a:ext>
            </a:extLst>
          </p:cNvPr>
          <p:cNvCxnSpPr>
            <a:cxnSpLocks/>
          </p:cNvCxnSpPr>
          <p:nvPr/>
        </p:nvCxnSpPr>
        <p:spPr>
          <a:xfrm>
            <a:off x="5080934" y="210307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7880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tree&#10;&#10;Description automatically generated">
            <a:extLst>
              <a:ext uri="{FF2B5EF4-FFF2-40B4-BE49-F238E27FC236}">
                <a16:creationId xmlns:a16="http://schemas.microsoft.com/office/drawing/2014/main" id="{4999495F-C295-4F4D-8816-E4C95D62D5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4" y="1394800"/>
            <a:ext cx="10905066" cy="4525603"/>
          </a:xfrm>
          <a:prstGeom prst="rect">
            <a:avLst/>
          </a:prstGeom>
          <a:ln>
            <a:noFill/>
          </a:ln>
        </p:spPr>
      </p:pic>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E0E54C8-DFAA-49DB-84B0-5987F923C98A}"/>
              </a:ext>
            </a:extLst>
          </p:cNvPr>
          <p:cNvSpPr txBox="1"/>
          <p:nvPr/>
        </p:nvSpPr>
        <p:spPr>
          <a:xfrm>
            <a:off x="643467" y="1166198"/>
            <a:ext cx="987771" cy="253916"/>
          </a:xfrm>
          <a:prstGeom prst="rect">
            <a:avLst/>
          </a:prstGeom>
          <a:noFill/>
        </p:spPr>
        <p:txBody>
          <a:bodyPr wrap="none" rtlCol="0">
            <a:spAutoFit/>
          </a:bodyPr>
          <a:lstStyle/>
          <a:p>
            <a:r>
              <a:rPr lang="en-US" sz="1000" dirty="0"/>
              <a:t>Map Resources</a:t>
            </a:r>
          </a:p>
        </p:txBody>
      </p:sp>
    </p:spTree>
    <p:extLst>
      <p:ext uri="{BB962C8B-B14F-4D97-AF65-F5344CB8AC3E}">
        <p14:creationId xmlns:p14="http://schemas.microsoft.com/office/powerpoint/2010/main" val="30870598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0;&#10;Description automatically generated">
            <a:extLst>
              <a:ext uri="{FF2B5EF4-FFF2-40B4-BE49-F238E27FC236}">
                <a16:creationId xmlns:a16="http://schemas.microsoft.com/office/drawing/2014/main" id="{3C66450B-AEFD-45AF-8913-034844ABE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806" y="643467"/>
            <a:ext cx="8473107"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398FE5-9BBB-4330-8891-EC961E84BEEF}"/>
              </a:ext>
            </a:extLst>
          </p:cNvPr>
          <p:cNvSpPr txBox="1"/>
          <p:nvPr/>
        </p:nvSpPr>
        <p:spPr>
          <a:xfrm>
            <a:off x="3036230" y="613460"/>
            <a:ext cx="987771" cy="253916"/>
          </a:xfrm>
          <a:prstGeom prst="rect">
            <a:avLst/>
          </a:prstGeom>
          <a:noFill/>
        </p:spPr>
        <p:txBody>
          <a:bodyPr wrap="none" rtlCol="0">
            <a:spAutoFit/>
          </a:bodyPr>
          <a:lstStyle/>
          <a:p>
            <a:r>
              <a:rPr lang="en-US" sz="1000" dirty="0"/>
              <a:t>Map Resources</a:t>
            </a:r>
          </a:p>
        </p:txBody>
      </p:sp>
    </p:spTree>
    <p:extLst>
      <p:ext uri="{BB962C8B-B14F-4D97-AF65-F5344CB8AC3E}">
        <p14:creationId xmlns:p14="http://schemas.microsoft.com/office/powerpoint/2010/main" val="18760254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70C6-EB05-4F3C-9A3B-20D49484D7FC}"/>
              </a:ext>
            </a:extLst>
          </p:cNvPr>
          <p:cNvSpPr>
            <a:spLocks noGrp="1"/>
          </p:cNvSpPr>
          <p:nvPr>
            <p:ph type="title"/>
          </p:nvPr>
        </p:nvSpPr>
        <p:spPr>
          <a:xfrm>
            <a:off x="4965430" y="629268"/>
            <a:ext cx="6586491" cy="1286160"/>
          </a:xfrm>
        </p:spPr>
        <p:txBody>
          <a:bodyPr anchor="b">
            <a:normAutofit/>
          </a:bodyPr>
          <a:lstStyle/>
          <a:p>
            <a:r>
              <a:rPr lang="en-US" dirty="0"/>
              <a:t>A. Bicameral Structure</a:t>
            </a:r>
          </a:p>
        </p:txBody>
      </p:sp>
      <p:sp>
        <p:nvSpPr>
          <p:cNvPr id="3" name="Content Placeholder 2">
            <a:extLst>
              <a:ext uri="{FF2B5EF4-FFF2-40B4-BE49-F238E27FC236}">
                <a16:creationId xmlns:a16="http://schemas.microsoft.com/office/drawing/2014/main" id="{DC6B4E0A-F3A2-4730-B109-16CFA7D62C62}"/>
              </a:ext>
            </a:extLst>
          </p:cNvPr>
          <p:cNvSpPr>
            <a:spLocks noGrp="1"/>
          </p:cNvSpPr>
          <p:nvPr>
            <p:ph idx="1"/>
          </p:nvPr>
        </p:nvSpPr>
        <p:spPr>
          <a:xfrm>
            <a:off x="4965431" y="2438400"/>
            <a:ext cx="6667769" cy="3785419"/>
          </a:xfrm>
        </p:spPr>
        <p:txBody>
          <a:bodyPr>
            <a:normAutofit/>
          </a:bodyPr>
          <a:lstStyle/>
          <a:p>
            <a:r>
              <a:rPr lang="en-US" dirty="0"/>
              <a:t>House requirements include:</a:t>
            </a:r>
          </a:p>
          <a:p>
            <a:pPr marL="747713" lvl="1" indent="-290513"/>
            <a:r>
              <a:rPr lang="en-US" dirty="0"/>
              <a:t>Be at least twenty-five years old</a:t>
            </a:r>
          </a:p>
          <a:p>
            <a:pPr marL="747713" lvl="1" indent="-290513"/>
            <a:r>
              <a:rPr lang="en-US" dirty="0"/>
              <a:t>Have been a US citizen for no fewer than seven years</a:t>
            </a:r>
          </a:p>
          <a:p>
            <a:pPr marL="747713" lvl="1" indent="-290513"/>
            <a:r>
              <a:rPr lang="en-US" dirty="0"/>
              <a:t>Be a resident of the state to be represented </a:t>
            </a:r>
          </a:p>
          <a:p>
            <a:r>
              <a:rPr lang="en-US" dirty="0"/>
              <a:t>Members of the House serve two-year terms.</a:t>
            </a:r>
          </a:p>
        </p:txBody>
      </p:sp>
      <p:pic>
        <p:nvPicPr>
          <p:cNvPr id="5" name="Picture 4" descr="A picture containing outdoor, street, light, building&#10;&#10;Description automatically generated">
            <a:extLst>
              <a:ext uri="{FF2B5EF4-FFF2-40B4-BE49-F238E27FC236}">
                <a16:creationId xmlns:a16="http://schemas.microsoft.com/office/drawing/2014/main" id="{A1A91FD8-699B-4AC4-9D5D-572508E360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993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C54769A-D4A1-490A-9251-2B073E1EE78B}"/>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286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4901</Words>
  <Application>Microsoft Office PowerPoint</Application>
  <PresentationFormat>Widescreen</PresentationFormat>
  <Paragraphs>351</Paragraphs>
  <Slides>68</Slides>
  <Notes>56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68</vt:i4>
      </vt:variant>
    </vt:vector>
  </HeadingPairs>
  <TitlesOfParts>
    <vt:vector size="77" baseType="lpstr">
      <vt:lpstr>Arial</vt:lpstr>
      <vt:lpstr>Calibri</vt:lpstr>
      <vt:lpstr>Courier New</vt:lpstr>
      <vt:lpstr>Rockwell</vt:lpstr>
      <vt:lpstr>Tahoma</vt:lpstr>
      <vt:lpstr>Tw Cen MT</vt:lpstr>
      <vt:lpstr>Wingdings</vt:lpstr>
      <vt:lpstr>Office Theme</vt:lpstr>
      <vt:lpstr>American Government, 4th ed.</vt:lpstr>
      <vt:lpstr>Chapter 8:  The Structure  of Congress</vt:lpstr>
      <vt:lpstr>I. Framework</vt:lpstr>
      <vt:lpstr>A. Bicameral Structure</vt:lpstr>
      <vt:lpstr>A. Bicameral Structure</vt:lpstr>
      <vt:lpstr>A. Bicameral Structure</vt:lpstr>
      <vt:lpstr>PowerPoint Presentation</vt:lpstr>
      <vt:lpstr>PowerPoint Presentation</vt:lpstr>
      <vt:lpstr>PowerPoint Presentation</vt:lpstr>
      <vt:lpstr>A. Bicameral Structure</vt:lpstr>
      <vt:lpstr>A. Bicameral Structure</vt:lpstr>
      <vt:lpstr>A. Bicameral Structure</vt:lpstr>
      <vt:lpstr>A. Bicameral Structure</vt:lpstr>
      <vt:lpstr>A. Bicameral Structure</vt:lpstr>
      <vt:lpstr>A. Bicameral Structure</vt:lpstr>
      <vt:lpstr>B. Leadership</vt:lpstr>
      <vt:lpstr>B. Leadership</vt:lpstr>
      <vt:lpstr>C. Controversial Issues</vt:lpstr>
      <vt:lpstr>C. Controversial Issues</vt:lpstr>
      <vt:lpstr>D. Congressional Sessions</vt:lpstr>
      <vt:lpstr>Section Review – Chapter 8.1</vt:lpstr>
      <vt:lpstr>Section Review – Chapter 8.1</vt:lpstr>
      <vt:lpstr>Section Review – Chapter 8.1</vt:lpstr>
      <vt:lpstr>Section Review – Chapter 8.1</vt:lpstr>
      <vt:lpstr>II. Legislative Workings</vt:lpstr>
      <vt:lpstr>A. Committees</vt:lpstr>
      <vt:lpstr>A. Committees</vt:lpstr>
      <vt:lpstr>A. Committees</vt:lpstr>
      <vt:lpstr>A. Committees</vt:lpstr>
      <vt:lpstr>B. Making Laws</vt:lpstr>
      <vt:lpstr>B. Making Laws</vt:lpstr>
      <vt:lpstr>B. Making Laws</vt:lpstr>
      <vt:lpstr>B. Making Laws</vt:lpstr>
      <vt:lpstr>PowerPoint Presentation</vt:lpstr>
      <vt:lpstr>Section Review – Chapter 8.2</vt:lpstr>
      <vt:lpstr>Section Review – Chapter 8.2</vt:lpstr>
      <vt:lpstr>Section Review – Chapter 8.2</vt:lpstr>
      <vt:lpstr>Section Review – Chapter 8.2</vt:lpstr>
      <vt:lpstr>Section Review – Chapter 8.2</vt:lpstr>
      <vt:lpstr>Chapter 8 Terms</vt:lpstr>
      <vt:lpstr>bicameral</vt:lpstr>
      <vt:lpstr>census</vt:lpstr>
      <vt:lpstr>reapportionment</vt:lpstr>
      <vt:lpstr>gerrymandering</vt:lpstr>
      <vt:lpstr>congressional district</vt:lpstr>
      <vt:lpstr>single-member district</vt:lpstr>
      <vt:lpstr>at large</vt:lpstr>
      <vt:lpstr>Seventeenth Amendment</vt:lpstr>
      <vt:lpstr>coalition</vt:lpstr>
      <vt:lpstr>caucus</vt:lpstr>
      <vt:lpstr>conference</vt:lpstr>
      <vt:lpstr>majority leader</vt:lpstr>
      <vt:lpstr>majority whip</vt:lpstr>
      <vt:lpstr>minority leader</vt:lpstr>
      <vt:lpstr>minority whip</vt:lpstr>
      <vt:lpstr>president pro tempore</vt:lpstr>
      <vt:lpstr>Speaker of the House</vt:lpstr>
      <vt:lpstr>term limits</vt:lpstr>
      <vt:lpstr>franking privilege</vt:lpstr>
      <vt:lpstr>junkets</vt:lpstr>
      <vt:lpstr>standing committees</vt:lpstr>
      <vt:lpstr>select committees</vt:lpstr>
      <vt:lpstr>joint committees</vt:lpstr>
      <vt:lpstr>conference committees</vt:lpstr>
      <vt:lpstr>chair</vt:lpstr>
      <vt:lpstr>filibuster</vt:lpstr>
      <vt:lpstr>cloture</vt:lpstr>
      <vt:lpstr>veto</vt:lpstr>
      <vt:lpstr>pocket veto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The Structure  of Congress</dc:title>
  <dc:creator>Bowers, Hannah</dc:creator>
  <cp:lastModifiedBy>Matesevac, Ken</cp:lastModifiedBy>
  <cp:revision>6</cp:revision>
  <dcterms:created xsi:type="dcterms:W3CDTF">2020-06-12T19:16:52Z</dcterms:created>
  <dcterms:modified xsi:type="dcterms:W3CDTF">2020-07-20T17:43:48Z</dcterms:modified>
</cp:coreProperties>
</file>