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72" r:id="rId3"/>
    <p:sldId id="291" r:id="rId4"/>
    <p:sldId id="351" r:id="rId5"/>
    <p:sldId id="306" r:id="rId6"/>
    <p:sldId id="373" r:id="rId7"/>
    <p:sldId id="374" r:id="rId8"/>
    <p:sldId id="307" r:id="rId9"/>
    <p:sldId id="331" r:id="rId10"/>
    <p:sldId id="352" r:id="rId11"/>
    <p:sldId id="353" r:id="rId12"/>
    <p:sldId id="375" r:id="rId13"/>
    <p:sldId id="309" r:id="rId14"/>
    <p:sldId id="354" r:id="rId15"/>
    <p:sldId id="348" r:id="rId16"/>
    <p:sldId id="338" r:id="rId17"/>
    <p:sldId id="342" r:id="rId18"/>
    <p:sldId id="336" r:id="rId19"/>
    <p:sldId id="340" r:id="rId20"/>
    <p:sldId id="355" r:id="rId21"/>
    <p:sldId id="376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</p:sldIdLst>
  <p:sldSz cx="11704638" cy="65833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2E"/>
    <a:srgbClr val="466C3E"/>
    <a:srgbClr val="D9D9D9"/>
    <a:srgbClr val="D8D8D8"/>
    <a:srgbClr val="C25D4C"/>
    <a:srgbClr val="709A66"/>
    <a:srgbClr val="AAC4A4"/>
    <a:srgbClr val="3B6F8F"/>
    <a:srgbClr val="D9A18B"/>
    <a:srgbClr val="E5B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82" autoAdjust="0"/>
    <p:restoredTop sz="95552" autoAdjust="0"/>
  </p:normalViewPr>
  <p:slideViewPr>
    <p:cSldViewPr snapToGrid="0" snapToObjects="1" showGuides="1">
      <p:cViewPr>
        <p:scale>
          <a:sx n="90" d="100"/>
          <a:sy n="90" d="100"/>
        </p:scale>
        <p:origin x="2070" y="636"/>
      </p:cViewPr>
      <p:guideLst>
        <p:guide orient="horz" pos="3210"/>
        <p:guide orient="horz" pos="202"/>
        <p:guide orient="horz" pos="560"/>
        <p:guide orient="horz" pos="2071"/>
        <p:guide orient="horz" pos="3083"/>
        <p:guide orient="horz" pos="3946"/>
        <p:guide pos="6830"/>
        <p:guide pos="373"/>
        <p:guide pos="3687"/>
        <p:guide pos="1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240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3A10-87E7-EA4F-8733-7189117BCB28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14651-21F3-B043-8A28-2E627EE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91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Cultural Geography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F7F8-70F7-4041-9EF4-8F8C2772ADED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40B93-351D-9B41-8316-AA803CD6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3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01" b="2"/>
          <a:stretch/>
        </p:blipFill>
        <p:spPr>
          <a:xfrm>
            <a:off x="-19743" y="1"/>
            <a:ext cx="11745712" cy="7304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259" y="387919"/>
            <a:ext cx="14069156" cy="297504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410960" y="4988560"/>
            <a:ext cx="4561840" cy="650240"/>
          </a:xfrm>
          <a:prstGeom prst="rect">
            <a:avLst/>
          </a:prstGeom>
          <a:solidFill>
            <a:srgbClr val="CBE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456680" y="4952292"/>
            <a:ext cx="4470400" cy="707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en-US" sz="4000" b="1" baseline="0" dirty="0" smtClean="0">
                <a:solidFill>
                  <a:srgbClr val="0086B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4000" b="1" dirty="0">
              <a:solidFill>
                <a:srgbClr val="0086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5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Content">
    <p:bg>
      <p:bgPr>
        <a:solidFill>
          <a:srgbClr val="AAC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-203041" y="1001713"/>
            <a:ext cx="12110720" cy="0"/>
          </a:xfrm>
          <a:prstGeom prst="line">
            <a:avLst/>
          </a:prstGeom>
          <a:ln w="152400">
            <a:solidFill>
              <a:srgbClr val="466C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-203041" y="5575300"/>
            <a:ext cx="12110720" cy="0"/>
          </a:xfrm>
          <a:prstGeom prst="line">
            <a:avLst/>
          </a:prstGeom>
          <a:ln w="152400">
            <a:solidFill>
              <a:srgbClr val="466C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202247" y="69691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201453" y="5888673"/>
            <a:ext cx="12110720" cy="0"/>
          </a:xfrm>
          <a:prstGeom prst="line">
            <a:avLst/>
          </a:prstGeom>
          <a:ln w="254000">
            <a:solidFill>
              <a:srgbClr val="C25D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6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Blank">
    <p:bg>
      <p:bgPr>
        <a:solidFill>
          <a:srgbClr val="AAC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42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Blank">
    <p:bg>
      <p:bgPr>
        <a:solidFill>
          <a:srgbClr val="709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677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lank">
    <p:bg>
      <p:bgPr>
        <a:solidFill>
          <a:srgbClr val="466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895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475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Core">
    <p:bg>
      <p:bgPr>
        <a:solidFill>
          <a:srgbClr val="AAC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081" y="1686308"/>
            <a:ext cx="11988800" cy="2916936"/>
          </a:xfrm>
          <a:prstGeom prst="rect">
            <a:avLst/>
          </a:prstGeom>
          <a:solidFill>
            <a:srgbClr val="466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50361" y="2089533"/>
            <a:ext cx="12405360" cy="2130552"/>
          </a:xfrm>
          <a:prstGeom prst="rect">
            <a:avLst/>
          </a:prstGeom>
          <a:solidFill>
            <a:srgbClr val="709A66"/>
          </a:solidFill>
          <a:ln w="101600">
            <a:solidFill>
              <a:srgbClr val="C25D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27761" y="2347829"/>
            <a:ext cx="9449117" cy="1682496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540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1798503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ountry">
    <p:bg>
      <p:bgPr>
        <a:solidFill>
          <a:srgbClr val="AAC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98990" y="-213519"/>
            <a:ext cx="844390" cy="7122001"/>
          </a:xfrm>
          <a:prstGeom prst="rect">
            <a:avLst/>
          </a:prstGeom>
          <a:solidFill>
            <a:srgbClr val="C25D4C"/>
          </a:solidFill>
          <a:ln w="381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-1881981" y="2362200"/>
            <a:ext cx="7010400" cy="1858962"/>
          </a:xfrm>
          <a:prstGeom prst="rect">
            <a:avLst/>
          </a:prstGeom>
          <a:solidFill>
            <a:srgbClr val="466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93809" y="-325080"/>
            <a:ext cx="58892" cy="7122001"/>
          </a:xfrm>
          <a:prstGeom prst="rect">
            <a:avLst/>
          </a:prstGeom>
          <a:solidFill>
            <a:srgbClr val="422F1E"/>
          </a:solidFill>
          <a:ln w="38100">
            <a:solidFill>
              <a:srgbClr val="141414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751329" y="2881312"/>
            <a:ext cx="6004877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600" b="1" i="1" spc="420" baseline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COUNTRY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42011" y="2834481"/>
            <a:ext cx="5096669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4123988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49225" y="1686308"/>
            <a:ext cx="11988800" cy="2505456"/>
          </a:xfrm>
          <a:prstGeom prst="rect">
            <a:avLst/>
          </a:prstGeom>
          <a:solidFill>
            <a:srgbClr val="466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27761" y="2022159"/>
            <a:ext cx="9449117" cy="18523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66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ext">
    <p:bg>
      <p:bgPr>
        <a:solidFill>
          <a:srgbClr val="466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78828" y="889954"/>
            <a:ext cx="10132059" cy="3678872"/>
          </a:xfrm>
          <a:prstGeom prst="rect">
            <a:avLst/>
          </a:prstGeom>
          <a:solidFill>
            <a:srgbClr val="AAC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78828" y="4882514"/>
            <a:ext cx="10132059" cy="213361"/>
          </a:xfrm>
          <a:prstGeom prst="rect">
            <a:avLst/>
          </a:prstGeom>
          <a:solidFill>
            <a:srgbClr val="C25D4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F8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8828" y="5095875"/>
            <a:ext cx="10132059" cy="426721"/>
          </a:xfrm>
          <a:prstGeom prst="rect">
            <a:avLst/>
          </a:prstGeom>
          <a:solidFill>
            <a:srgbClr val="AAC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79" y="1076961"/>
            <a:ext cx="9753282" cy="32918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02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79735" y="708501"/>
            <a:ext cx="9345168" cy="5166360"/>
          </a:xfrm>
          <a:prstGeom prst="rect">
            <a:avLst/>
          </a:prstGeom>
          <a:solidFill>
            <a:srgbClr val="466C3E"/>
          </a:solidFill>
          <a:ln w="101600" cmpd="sng">
            <a:solidFill>
              <a:srgbClr val="C25D4C"/>
            </a:solidFill>
          </a:ln>
        </p:spPr>
        <p:txBody>
          <a:bodyPr vert="horz" lIns="457200" tIns="91440" rIns="45720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en-US" sz="4000">
              <a:solidFill>
                <a:srgbClr val="107836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3680" y="1056958"/>
            <a:ext cx="8697278" cy="446134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411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Content">
    <p:bg>
      <p:bgPr>
        <a:solidFill>
          <a:srgbClr val="709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117759" y="425450"/>
            <a:ext cx="9469120" cy="5732462"/>
            <a:chOff x="1138239" y="449541"/>
            <a:chExt cx="9469120" cy="5732462"/>
          </a:xfrm>
        </p:grpSpPr>
        <p:sp>
          <p:nvSpPr>
            <p:cNvPr id="8" name="Rectangle 7"/>
            <p:cNvSpPr/>
            <p:nvPr userDrawn="1"/>
          </p:nvSpPr>
          <p:spPr>
            <a:xfrm>
              <a:off x="1138239" y="449541"/>
              <a:ext cx="9469120" cy="5732462"/>
            </a:xfrm>
            <a:prstGeom prst="rect">
              <a:avLst/>
            </a:prstGeom>
            <a:solidFill>
              <a:srgbClr val="C25D4C"/>
            </a:solidFill>
            <a:ln w="101600">
              <a:solidFill>
                <a:srgbClr val="466C3E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1359065" y="652344"/>
              <a:ext cx="9027469" cy="5326857"/>
            </a:xfrm>
            <a:prstGeom prst="rect">
              <a:avLst/>
            </a:prstGeom>
            <a:solidFill>
              <a:srgbClr val="AAC4A4"/>
            </a:solidFill>
            <a:ln w="76200">
              <a:solidFill>
                <a:srgbClr val="466C3E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3879" y="944721"/>
            <a:ext cx="8056880" cy="4693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63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Content">
    <p:bg>
      <p:bgPr>
        <a:solidFill>
          <a:srgbClr val="709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4800" y="1107440"/>
            <a:ext cx="12273280" cy="4318000"/>
          </a:xfrm>
          <a:prstGeom prst="rect">
            <a:avLst/>
          </a:prstGeom>
          <a:solidFill>
            <a:srgbClr val="AAC4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11760" y="883920"/>
            <a:ext cx="11887200" cy="447040"/>
          </a:xfrm>
          <a:prstGeom prst="rect">
            <a:avLst/>
          </a:prstGeom>
          <a:solidFill>
            <a:srgbClr val="466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4763" y="1097280"/>
            <a:ext cx="11693207" cy="0"/>
          </a:xfrm>
          <a:prstGeom prst="line">
            <a:avLst/>
          </a:prstGeom>
          <a:ln w="228600" cap="rnd">
            <a:solidFill>
              <a:srgbClr val="AAC4A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0269" y="2011045"/>
            <a:ext cx="9945687" cy="278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456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Content">
    <p:bg>
      <p:bgPr>
        <a:solidFill>
          <a:srgbClr val="709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23520" y="1264760"/>
            <a:ext cx="12131040" cy="395935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0">
            <a:solidFill>
              <a:srgbClr val="466C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15833" y="934720"/>
            <a:ext cx="7274560" cy="1219200"/>
          </a:xfrm>
          <a:prstGeom prst="rect">
            <a:avLst/>
          </a:prstGeom>
          <a:solidFill>
            <a:srgbClr val="C25D4C"/>
          </a:solidFill>
          <a:ln w="127000">
            <a:solidFill>
              <a:srgbClr val="466C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6482" y="1134610"/>
            <a:ext cx="6751674" cy="9143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97439" y="2580005"/>
            <a:ext cx="9509760" cy="23641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645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6111875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13" y="6113463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38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805" r:id="rId2"/>
    <p:sldLayoutId id="2147483725" r:id="rId3"/>
    <p:sldLayoutId id="2147483701" r:id="rId4"/>
    <p:sldLayoutId id="2147483728" r:id="rId5"/>
    <p:sldLayoutId id="2147483660" r:id="rId6"/>
    <p:sldLayoutId id="2147483730" r:id="rId7"/>
    <p:sldLayoutId id="2147483732" r:id="rId8"/>
    <p:sldLayoutId id="2147483737" r:id="rId9"/>
    <p:sldLayoutId id="2147483739" r:id="rId10"/>
    <p:sldLayoutId id="2147483702" r:id="rId11"/>
    <p:sldLayoutId id="2147483704" r:id="rId12"/>
    <p:sldLayoutId id="2147483722" r:id="rId13"/>
    <p:sldLayoutId id="2147483740" r:id="rId1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EB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200"/>
        </a:spcBef>
        <a:buFont typeface="Arial"/>
        <a:buNone/>
        <a:defRPr sz="4000" b="1" kern="1200">
          <a:solidFill>
            <a:srgbClr val="34502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3600" kern="1200">
          <a:solidFill>
            <a:srgbClr val="00934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•"/>
        <a:defRPr sz="3200" kern="1200">
          <a:solidFill>
            <a:srgbClr val="00934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–"/>
        <a:defRPr sz="2800" kern="1200">
          <a:solidFill>
            <a:srgbClr val="00934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1200"/>
        </a:spcBef>
        <a:buFont typeface="Arial"/>
        <a:buChar char="»"/>
        <a:defRPr sz="2400" kern="1200">
          <a:solidFill>
            <a:srgbClr val="00934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3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182" y="925033"/>
            <a:ext cx="106857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Upper New England- 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Low places in the mountains called 		   notches.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New Hampshire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Vermont- Once divided by NY and 				  NH.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Maine- Largest New </a:t>
            </a:r>
            <a:r>
              <a:rPr lang="en-US" sz="3600" b="1" dirty="0" err="1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state, lobster</a:t>
            </a:r>
          </a:p>
        </p:txBody>
      </p:sp>
    </p:spTree>
    <p:extLst>
      <p:ext uri="{BB962C8B-B14F-4D97-AF65-F5344CB8AC3E}">
        <p14:creationId xmlns:p14="http://schemas.microsoft.com/office/powerpoint/2010/main" val="3867260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The Middle Atlantic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Megalopolis an urban area of many 			cities that join together to form one 			urban area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New York- Finger Lakes- long 			     			 glacier-made lakes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7949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660" y="1499190"/>
            <a:ext cx="7283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4502E"/>
                </a:solidFill>
              </a:rPr>
              <a:t>2. Pennsylvania- Independence Hall and Liberty Bell in Philadelphia.</a:t>
            </a:r>
          </a:p>
          <a:p>
            <a:r>
              <a:rPr lang="en-US" sz="4000" b="1" dirty="0" smtClean="0">
                <a:solidFill>
                  <a:srgbClr val="34502E"/>
                </a:solidFill>
                <a:effectLst/>
              </a:rPr>
              <a:t>Hershey- home of largest chocolate factory.</a:t>
            </a:r>
          </a:p>
          <a:p>
            <a:r>
              <a:rPr lang="en-US" sz="4000" b="1" dirty="0" smtClean="0">
                <a:solidFill>
                  <a:srgbClr val="34502E"/>
                </a:solidFill>
              </a:rPr>
              <a:t>Pittsburgh- steel mills</a:t>
            </a:r>
            <a:endParaRPr lang="en-US" sz="4000" b="1" dirty="0" smtClean="0">
              <a:solidFill>
                <a:srgbClr val="34502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36412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074" y="1402270"/>
            <a:ext cx="989056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3.  New 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Jersey- Pine Barrens and Truck 			 farms- gives it the name “Garden 				 State”</a:t>
            </a:r>
            <a:endParaRPr lang="en-US" sz="3600" b="1" dirty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Maryland- Baltimore is site of Fort 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McHenry – “Star Spangled Banner”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 Delaware- Delmarva Peninsula- DE, 		        MD and VA</a:t>
            </a:r>
          </a:p>
        </p:txBody>
      </p:sp>
    </p:spTree>
    <p:extLst>
      <p:ext uri="{BB962C8B-B14F-4D97-AF65-F5344CB8AC3E}">
        <p14:creationId xmlns:p14="http://schemas.microsoft.com/office/powerpoint/2010/main" val="111822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II. The South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71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30" y="457041"/>
            <a:ext cx="8659178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South is one of the most rapidly growing parts of the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88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692" y="1020726"/>
            <a:ext cx="118003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The South</a:t>
            </a:r>
            <a:endParaRPr lang="en-US" sz="3600" dirty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The Upper South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Virginia- Shenandoah Valley- 			    			                			  breadbasket of Virginia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West Virginia- separated from VA in 			 		     			 1863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3.North Carolina- Barrier Islands of Outer Banks</a:t>
            </a:r>
          </a:p>
        </p:txBody>
      </p:sp>
    </p:spTree>
    <p:extLst>
      <p:ext uri="{BB962C8B-B14F-4D97-AF65-F5344CB8AC3E}">
        <p14:creationId xmlns:p14="http://schemas.microsoft.com/office/powerpoint/2010/main" val="3795819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Kentucky- Bluegrass State, 			   		        Mammoth Cave- world’s largest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 Tennessee- Volunteer State, Three 				  Great States (3 geographic regions), 			  Divided twice by Tennessee River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 Arkansas- Ozark Mountains</a:t>
            </a:r>
          </a:p>
        </p:txBody>
      </p:sp>
    </p:spTree>
    <p:extLst>
      <p:ext uri="{BB962C8B-B14F-4D97-AF65-F5344CB8AC3E}">
        <p14:creationId xmlns:p14="http://schemas.microsoft.com/office/powerpoint/2010/main" val="115691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8" y="1402271"/>
            <a:ext cx="1000933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The Lower South- largest % of 		 		      minorities 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South Carolina- lead in peaches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Georgia- lead in peanuts and pecans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Florida- Key West- southernmost part 			 of the 48 states.</a:t>
            </a:r>
          </a:p>
        </p:txBody>
      </p:sp>
    </p:spTree>
    <p:extLst>
      <p:ext uri="{BB962C8B-B14F-4D97-AF65-F5344CB8AC3E}">
        <p14:creationId xmlns:p14="http://schemas.microsoft.com/office/powerpoint/2010/main" val="1095282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20" y="946298"/>
            <a:ext cx="5106867" cy="56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5495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Alabama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 Mississippi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 Louisiana- bayous- swampy areas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Cajuns- ancestors of French people 			 from Maine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Creoles- mix of black and European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600" b="1" dirty="0" smtClean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61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925" y="1509823"/>
            <a:ext cx="105288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34502E"/>
                </a:solidFill>
              </a:rPr>
              <a:t>7. Texas- The east has forest and cotton </a:t>
            </a:r>
          </a:p>
          <a:p>
            <a:r>
              <a:rPr lang="en-US" sz="4000" b="1" dirty="0">
                <a:solidFill>
                  <a:srgbClr val="34502E"/>
                </a:solidFill>
              </a:rPr>
              <a:t>	</a:t>
            </a:r>
            <a:r>
              <a:rPr lang="en-US" sz="4000" b="1" dirty="0" smtClean="0">
                <a:solidFill>
                  <a:srgbClr val="34502E"/>
                </a:solidFill>
              </a:rPr>
              <a:t> farms.</a:t>
            </a:r>
          </a:p>
          <a:p>
            <a:r>
              <a:rPr lang="en-US" sz="4000" b="1" dirty="0">
                <a:solidFill>
                  <a:srgbClr val="34502E"/>
                </a:solidFill>
              </a:rPr>
              <a:t>	 </a:t>
            </a:r>
            <a:r>
              <a:rPr lang="en-US" sz="4000" b="1" dirty="0" smtClean="0">
                <a:solidFill>
                  <a:srgbClr val="34502E"/>
                </a:solidFill>
              </a:rPr>
              <a:t>4 of the nation’s 10 busiest ports</a:t>
            </a:r>
          </a:p>
          <a:p>
            <a:r>
              <a:rPr lang="en-US" sz="4000" b="1" dirty="0">
                <a:solidFill>
                  <a:srgbClr val="34502E"/>
                </a:solidFill>
              </a:rPr>
              <a:t>	</a:t>
            </a:r>
            <a:r>
              <a:rPr lang="en-US" sz="4000" b="1" dirty="0" smtClean="0">
                <a:solidFill>
                  <a:srgbClr val="34502E"/>
                </a:solidFill>
              </a:rPr>
              <a:t> 3 of the nation’s 10 largest cities</a:t>
            </a:r>
          </a:p>
        </p:txBody>
      </p:sp>
    </p:spTree>
    <p:extLst>
      <p:ext uri="{BB962C8B-B14F-4D97-AF65-F5344CB8AC3E}">
        <p14:creationId xmlns:p14="http://schemas.microsoft.com/office/powerpoint/2010/main" val="3191426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III. The Midwest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59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62" y="457041"/>
            <a:ext cx="768691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2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The Midwest</a:t>
            </a:r>
            <a:endParaRPr lang="en-US" sz="3600" dirty="0" smtClean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Ohio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Indiana</a:t>
            </a:r>
          </a:p>
        </p:txBody>
      </p:sp>
    </p:spTree>
    <p:extLst>
      <p:ext uri="{BB962C8B-B14F-4D97-AF65-F5344CB8AC3E}">
        <p14:creationId xmlns:p14="http://schemas.microsoft.com/office/powerpoint/2010/main" val="523045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Illinois- prairies- rolling hills with high 		  grasses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Michigan- shoreline on 4 Great Lakes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Detroit is motor city.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 Wisconsin- “America’s </a:t>
            </a:r>
            <a:r>
              <a:rPr lang="en-US" sz="3600" b="1" dirty="0" err="1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Dairyland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			      produces ¼ of all cheese in America</a:t>
            </a:r>
          </a:p>
        </p:txBody>
      </p:sp>
    </p:spTree>
    <p:extLst>
      <p:ext uri="{BB962C8B-B14F-4D97-AF65-F5344CB8AC3E}">
        <p14:creationId xmlns:p14="http://schemas.microsoft.com/office/powerpoint/2010/main" val="3595025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 Minnesota- “Land of 10,000 Lakes”, 		   	</a:t>
            </a: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Mesabi range- rich iron ore, twin cities 		 of Minneapolis and St. Paul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 Iowa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 Missouri- “Gateway to the West”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Gateway Arch-largest monument in 		      the nation</a:t>
            </a:r>
          </a:p>
        </p:txBody>
      </p:sp>
    </p:spTree>
    <p:extLst>
      <p:ext uri="{BB962C8B-B14F-4D97-AF65-F5344CB8AC3E}">
        <p14:creationId xmlns:p14="http://schemas.microsoft.com/office/powerpoint/2010/main" val="4167401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IV. The Plains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38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99" y="457041"/>
            <a:ext cx="319344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6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 The Plains</a:t>
            </a:r>
            <a:endParaRPr lang="en-US" sz="3600" dirty="0" smtClean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North Dakota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South Dakota- Badlands in the west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Mt. Rushmore- 4 presidents</a:t>
            </a:r>
          </a:p>
        </p:txBody>
      </p:sp>
    </p:spTree>
    <p:extLst>
      <p:ext uri="{BB962C8B-B14F-4D97-AF65-F5344CB8AC3E}">
        <p14:creationId xmlns:p14="http://schemas.microsoft.com/office/powerpoint/2010/main" val="864031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I. The Northeast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5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Nebraska- only state with a 				   		      unicameral legislature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Kansas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 Oklahoma</a:t>
            </a:r>
          </a:p>
        </p:txBody>
      </p:sp>
    </p:spTree>
    <p:extLst>
      <p:ext uri="{BB962C8B-B14F-4D97-AF65-F5344CB8AC3E}">
        <p14:creationId xmlns:p14="http://schemas.microsoft.com/office/powerpoint/2010/main" val="3533357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V. The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64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4" y="457041"/>
            <a:ext cx="482397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8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 The West</a:t>
            </a:r>
            <a:endParaRPr lang="en-US" sz="3600" dirty="0" smtClean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Continental West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Montana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Wyoming- geyser Old Faithful</a:t>
            </a:r>
          </a:p>
        </p:txBody>
      </p:sp>
    </p:spTree>
    <p:extLst>
      <p:ext uri="{BB962C8B-B14F-4D97-AF65-F5344CB8AC3E}">
        <p14:creationId xmlns:p14="http://schemas.microsoft.com/office/powerpoint/2010/main" val="1132977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Idaho- potatoes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 Colorado- Denver is the “Mile High 			 City”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 Utah- Salt Lake City- Headquarters 		     of Mormonism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Great Salt Lake- Only slightly less 				  salty than the Dead Sea</a:t>
            </a:r>
          </a:p>
        </p:txBody>
      </p:sp>
    </p:spTree>
    <p:extLst>
      <p:ext uri="{BB962C8B-B14F-4D97-AF65-F5344CB8AC3E}">
        <p14:creationId xmlns:p14="http://schemas.microsoft.com/office/powerpoint/2010/main" val="3940774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New Mexico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7.  Arizona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8.  California- if a country it would be 		         among the top ten economies in the  		     world.</a:t>
            </a:r>
          </a:p>
          <a:p>
            <a:pPr>
              <a:spcAft>
                <a:spcPts val="600"/>
              </a:spcAft>
            </a:pPr>
            <a:endParaRPr lang="en-US" sz="3600" b="1" dirty="0" smtClean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74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Nevada- Hoover Dam creates Lake 			 Meade. More than 90% 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		        federal government.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10.  Oregon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11.  Washington- Puget Sound, Mount 				</a:t>
            </a:r>
            <a:r>
              <a:rPr lang="en-US" sz="3600" b="1" dirty="0" err="1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Ranier</a:t>
            </a:r>
            <a:endParaRPr lang="en-US" sz="3600" b="1" dirty="0" smtClean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74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752" y="1063256"/>
            <a:ext cx="1138746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Outlying States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Alaska- More than twice the size of 			 				 Texas. 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Alaskan Range continues into the 				</a:t>
            </a:r>
            <a:r>
              <a:rPr lang="en-US" sz="3600" b="1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ocean 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it becomes the </a:t>
            </a:r>
            <a:r>
              <a:rPr lang="en-US" sz="3600" b="1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Aleutian 				    	 Islands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Hawaii- 2400 miles west of the mainland</a:t>
            </a:r>
          </a:p>
        </p:txBody>
      </p:sp>
    </p:spTree>
    <p:extLst>
      <p:ext uri="{BB962C8B-B14F-4D97-AF65-F5344CB8AC3E}">
        <p14:creationId xmlns:p14="http://schemas.microsoft.com/office/powerpoint/2010/main" val="1873594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30" y="457041"/>
            <a:ext cx="5418779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48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Northeast can be divided into two </a:t>
            </a:r>
            <a:r>
              <a:rPr lang="en-US" dirty="0" err="1" smtClean="0"/>
              <a:t>subregions</a:t>
            </a:r>
            <a:r>
              <a:rPr lang="en-US" dirty="0" smtClean="0"/>
              <a:t>, New England and the Middle Atlantic.</a:t>
            </a:r>
          </a:p>
          <a:p>
            <a:r>
              <a:rPr lang="en-US" dirty="0" smtClean="0"/>
              <a:t>This region has a large population and much historical significance.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42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9 of the original 13 colonies were in the Northeast.</a:t>
            </a:r>
          </a:p>
          <a:p>
            <a:r>
              <a:rPr lang="en-US" dirty="0" smtClean="0"/>
              <a:t>John Cabot who claimed the area for England named it New England.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238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They divided their settlements into townships and held town meetings which became the basis for self government.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256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999" y="1402271"/>
            <a:ext cx="96926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The Northeast</a:t>
            </a:r>
            <a:endParaRPr lang="en-US" sz="3600" dirty="0">
              <a:solidFill>
                <a:srgbClr val="34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A.  New England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 Climate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 Terrain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New England Uplands- a low rocky 				plateau that rises above the coast.</a:t>
            </a:r>
          </a:p>
        </p:txBody>
      </p:sp>
    </p:spTree>
    <p:extLst>
      <p:ext uri="{BB962C8B-B14F-4D97-AF65-F5344CB8AC3E}">
        <p14:creationId xmlns:p14="http://schemas.microsoft.com/office/powerpoint/2010/main" val="1863903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574" y="1200252"/>
            <a:ext cx="96926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Lower New England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The Mayflower Compact- laid 						foundation for self government.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 Massachusetts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 Rhode Island- Founded by Roger 				  Williams. Smallest state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solidFill>
                  <a:srgbClr val="34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 Connecticut- 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4011932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Cultural Geography - Gree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rgbClr val="0086BE"/>
            </a:solidFill>
            <a:effectLst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4586</TotalTime>
  <Words>154</Words>
  <Application>Microsoft Office PowerPoint</Application>
  <PresentationFormat>Custom</PresentationFormat>
  <Paragraphs>95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Cultural Geography -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Jafreder</dc:creator>
  <cp:lastModifiedBy>Sue</cp:lastModifiedBy>
  <cp:revision>243</cp:revision>
  <cp:lastPrinted>2014-12-05T22:10:05Z</cp:lastPrinted>
  <dcterms:created xsi:type="dcterms:W3CDTF">2014-08-26T13:56:24Z</dcterms:created>
  <dcterms:modified xsi:type="dcterms:W3CDTF">2018-11-12T14:53:56Z</dcterms:modified>
</cp:coreProperties>
</file>