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6"/>
  </p:notesMasterIdLst>
  <p:handoutMasterIdLst>
    <p:handoutMasterId r:id="rId37"/>
  </p:handout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5" r:id="rId32"/>
    <p:sldId id="284" r:id="rId33"/>
    <p:sldId id="286" r:id="rId34"/>
    <p:sldId id="287"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77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31" autoAdjust="0"/>
    <p:restoredTop sz="94280" autoAdjust="0"/>
  </p:normalViewPr>
  <p:slideViewPr>
    <p:cSldViewPr>
      <p:cViewPr varScale="1">
        <p:scale>
          <a:sx n="56" d="100"/>
          <a:sy n="56" d="100"/>
        </p:scale>
        <p:origin x="1435" y="43"/>
      </p:cViewPr>
      <p:guideLst>
        <p:guide pos="2880"/>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5A207F-0F91-42F2-96D0-049C6003623B}" type="datetimeFigureOut">
              <a:rPr lang="en-US"/>
              <a:t>11/1/2023</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567D4A-04CB-4EDF-8FB1-342A02FC8EC5}" type="slidenum">
              <a:rPr/>
              <a:t>‹#›</a:t>
            </a:fld>
            <a:endParaRPr/>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CC13F5-F2B1-464B-BE8F-27ABFBD2FBDE}" type="datetimeFigureOut">
              <a:rPr lang="en-US"/>
              <a:t>11/1/2023</a:t>
            </a:fld>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61351F-DBB1-4664-ADA9-83BC7CB8848D}" type="slidenum">
              <a:rPr/>
              <a:t>‹#›</a:t>
            </a:fld>
            <a:endParaRPr/>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0613" y="990600"/>
            <a:ext cx="6345302" cy="3200400"/>
          </a:xfrm>
        </p:spPr>
        <p:txBody>
          <a:bodyPr>
            <a:normAutofit/>
          </a:bodyPr>
          <a:lstStyle>
            <a:lvl1pPr>
              <a:defRPr sz="6000"/>
            </a:lvl1pPr>
          </a:lstStyle>
          <a:p>
            <a:r>
              <a:rPr lang="en-US"/>
              <a:t>Click to edit Master title style</a:t>
            </a:r>
            <a:endParaRPr/>
          </a:p>
        </p:txBody>
      </p:sp>
      <p:sp>
        <p:nvSpPr>
          <p:cNvPr id="3" name="Subtitle 2"/>
          <p:cNvSpPr>
            <a:spLocks noGrp="1"/>
          </p:cNvSpPr>
          <p:nvPr>
            <p:ph type="subTitle" idx="1"/>
          </p:nvPr>
        </p:nvSpPr>
        <p:spPr>
          <a:xfrm>
            <a:off x="970613" y="4267200"/>
            <a:ext cx="6345302" cy="13716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11/1/2023</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4135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600200">
              <a:defRPr/>
            </a:lvl6pPr>
            <a:lvl7pPr marL="1874520">
              <a:defRPr/>
            </a:lvl7pPr>
            <a:lvl8pPr marL="2148840">
              <a:defRPr/>
            </a:lvl8pPr>
            <a:lvl9pPr marL="2423160">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11/1/2023</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8575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15916" y="381000"/>
            <a:ext cx="1429121" cy="5791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970613" y="381000"/>
            <a:ext cx="6230973" cy="5791200"/>
          </a:xfrm>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11/1/2023</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13226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11/1/2023</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5947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0613" y="2057401"/>
            <a:ext cx="6345303" cy="2666999"/>
          </a:xfrm>
        </p:spPr>
        <p:txBody>
          <a:bodyPr anchor="b">
            <a:normAutofit/>
          </a:bodyPr>
          <a:lstStyle>
            <a:lvl1pPr algn="l">
              <a:defRPr sz="4800" b="0" i="0" cap="none" baseline="0"/>
            </a:lvl1pPr>
          </a:lstStyle>
          <a:p>
            <a:r>
              <a:rPr lang="en-US"/>
              <a:t>Click to edit Master title style</a:t>
            </a:r>
            <a:endParaRPr/>
          </a:p>
        </p:txBody>
      </p:sp>
      <p:sp>
        <p:nvSpPr>
          <p:cNvPr id="3" name="Text Placeholder 2"/>
          <p:cNvSpPr>
            <a:spLocks noGrp="1"/>
          </p:cNvSpPr>
          <p:nvPr>
            <p:ph type="body" idx="1"/>
          </p:nvPr>
        </p:nvSpPr>
        <p:spPr>
          <a:xfrm>
            <a:off x="970613" y="4876800"/>
            <a:ext cx="6345303"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11/1/2023</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3786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70612" y="1676400"/>
            <a:ext cx="3525930"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652738" y="1676401"/>
            <a:ext cx="3525930"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11/1/2023</a:t>
            </a:fld>
            <a:endParaRPr lang="en-US" dirty="0"/>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10746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970612" y="1676400"/>
            <a:ext cx="3526775"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70612" y="2516458"/>
            <a:ext cx="3526775"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645026" y="1676400"/>
            <a:ext cx="3528363"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2516458"/>
            <a:ext cx="3528363"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lvl1pPr>
              <a:defRPr sz="1100"/>
            </a:lvl1pPr>
          </a:lstStyle>
          <a:p>
            <a:fld id="{3CD9712D-992A-4AB1-A5C2-575F75921AA2}" type="datetimeFigureOut">
              <a:rPr lang="en-US" smtClean="0"/>
              <a:pPr/>
              <a:t>11/1/2023</a:t>
            </a:fld>
            <a:endParaRPr lang="en-US" dirty="0"/>
          </a:p>
        </p:txBody>
      </p:sp>
      <p:sp>
        <p:nvSpPr>
          <p:cNvPr id="8" name="Footer Placeholder 7"/>
          <p:cNvSpPr>
            <a:spLocks noGrp="1"/>
          </p:cNvSpPr>
          <p:nvPr>
            <p:ph type="ftr" sz="quarter" idx="11"/>
          </p:nvPr>
        </p:nvSpPr>
        <p:spPr/>
        <p:txBody>
          <a:bodyPr/>
          <a:lstStyle>
            <a:lvl1pPr>
              <a:defRPr sz="1100"/>
            </a:lvl1pPr>
          </a:lstStyle>
          <a:p>
            <a:endParaRPr lang="en-US"/>
          </a:p>
        </p:txBody>
      </p:sp>
      <p:sp>
        <p:nvSpPr>
          <p:cNvPr id="9" name="Slide Number Placeholder 8"/>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68855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lvl1pPr>
              <a:defRPr sz="1100"/>
            </a:lvl1pPr>
          </a:lstStyle>
          <a:p>
            <a:fld id="{3CD9712D-992A-4AB1-A5C2-575F75921AA2}" type="datetimeFigureOut">
              <a:rPr lang="en-US" smtClean="0"/>
              <a:pPr/>
              <a:t>11/1/2023</a:t>
            </a:fld>
            <a:endParaRPr lang="en-US" dirty="0"/>
          </a:p>
        </p:txBody>
      </p:sp>
      <p:sp>
        <p:nvSpPr>
          <p:cNvPr id="4" name="Footer Placeholder 3"/>
          <p:cNvSpPr>
            <a:spLocks noGrp="1"/>
          </p:cNvSpPr>
          <p:nvPr>
            <p:ph type="ftr" sz="quarter" idx="11"/>
          </p:nvPr>
        </p:nvSpPr>
        <p:spPr/>
        <p:txBody>
          <a:bodyPr/>
          <a:lstStyle>
            <a:lvl1pPr>
              <a:defRPr sz="1100"/>
            </a:lvl1pPr>
          </a:lstStyle>
          <a:p>
            <a:endParaRPr lang="en-US"/>
          </a:p>
        </p:txBody>
      </p:sp>
      <p:sp>
        <p:nvSpPr>
          <p:cNvPr id="5" name="Slide Number Placeholder 4"/>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26159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100"/>
            </a:lvl1pPr>
          </a:lstStyle>
          <a:p>
            <a:fld id="{3CD9712D-992A-4AB1-A5C2-575F75921AA2}" type="datetimeFigureOut">
              <a:rPr lang="en-US" smtClean="0"/>
              <a:pPr/>
              <a:t>11/1/2023</a:t>
            </a:fld>
            <a:endParaRPr lang="en-US" dirty="0"/>
          </a:p>
        </p:txBody>
      </p:sp>
      <p:sp>
        <p:nvSpPr>
          <p:cNvPr id="3" name="Footer Placeholder 2"/>
          <p:cNvSpPr>
            <a:spLocks noGrp="1"/>
          </p:cNvSpPr>
          <p:nvPr>
            <p:ph type="ftr" sz="quarter" idx="11"/>
          </p:nvPr>
        </p:nvSpPr>
        <p:spPr/>
        <p:txBody>
          <a:bodyPr/>
          <a:lstStyle>
            <a:lvl1pPr>
              <a:defRPr sz="1100"/>
            </a:lvl1pPr>
          </a:lstStyle>
          <a:p>
            <a:endParaRPr lang="en-US"/>
          </a:p>
        </p:txBody>
      </p:sp>
      <p:sp>
        <p:nvSpPr>
          <p:cNvPr id="4" name="Slide Number Placeholder 3"/>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74339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29627" y="1676400"/>
            <a:ext cx="2858244" cy="2438400"/>
          </a:xfrm>
        </p:spPr>
        <p:txBody>
          <a:bodyPr anchor="b">
            <a:normAutofit/>
          </a:bodyPr>
          <a:lstStyle>
            <a:lvl1pPr algn="l">
              <a:defRPr sz="3200" b="0"/>
            </a:lvl1pPr>
          </a:lstStyle>
          <a:p>
            <a:r>
              <a:rPr lang="en-US"/>
              <a:t>Click to edit Master title style</a:t>
            </a:r>
            <a:endParaRPr dirty="0"/>
          </a:p>
        </p:txBody>
      </p:sp>
      <p:sp>
        <p:nvSpPr>
          <p:cNvPr id="3" name="Content Placeholder 2"/>
          <p:cNvSpPr>
            <a:spLocks noGrp="1"/>
          </p:cNvSpPr>
          <p:nvPr>
            <p:ph idx="1"/>
          </p:nvPr>
        </p:nvSpPr>
        <p:spPr>
          <a:xfrm>
            <a:off x="970612" y="685800"/>
            <a:ext cx="4630356"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29627" y="4191000"/>
            <a:ext cx="2858244"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11/1/2023</a:t>
            </a:fld>
            <a:endParaRPr lang="en-US"/>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82885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29627" y="1676400"/>
            <a:ext cx="2858244" cy="2438400"/>
          </a:xfrm>
        </p:spPr>
        <p:txBody>
          <a:bodyPr anchor="b">
            <a:no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142107" y="0"/>
            <a:ext cx="4458862" cy="6858000"/>
          </a:xfr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5829627" y="4191000"/>
            <a:ext cx="2858244"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83949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627624" y="0"/>
            <a:ext cx="8516377"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Placeholder 1"/>
          <p:cNvSpPr>
            <a:spLocks noGrp="1"/>
          </p:cNvSpPr>
          <p:nvPr>
            <p:ph type="title"/>
          </p:nvPr>
        </p:nvSpPr>
        <p:spPr>
          <a:xfrm>
            <a:off x="970612" y="381000"/>
            <a:ext cx="7202776" cy="1143000"/>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970612" y="1676400"/>
            <a:ext cx="7202776" cy="44958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954085" y="6356352"/>
            <a:ext cx="2133600" cy="365125"/>
          </a:xfrm>
          <a:prstGeom prst="rect">
            <a:avLst/>
          </a:prstGeom>
        </p:spPr>
        <p:txBody>
          <a:bodyPr vert="horz" lIns="91440" tIns="45720" rIns="91440" bIns="45720" rtlCol="0" anchor="ctr"/>
          <a:lstStyle>
            <a:lvl1pPr algn="l">
              <a:defRPr sz="1100">
                <a:solidFill>
                  <a:schemeClr val="tx1">
                    <a:lumMod val="90000"/>
                    <a:lumOff val="10000"/>
                  </a:schemeClr>
                </a:solidFill>
              </a:defRPr>
            </a:lvl1pPr>
          </a:lstStyle>
          <a:p>
            <a:fld id="{3CD9712D-992A-4AB1-A5C2-575F75921AA2}" type="datetimeFigureOut">
              <a:rPr lang="en-US" smtClean="0"/>
              <a:pPr/>
              <a:t>11/1/2023</a:t>
            </a:fld>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100">
                <a:solidFill>
                  <a:schemeClr val="tx1">
                    <a:lumMod val="90000"/>
                    <a:lumOff val="10000"/>
                  </a:schemeClr>
                </a:solidFill>
              </a:defRPr>
            </a:lvl1pPr>
          </a:lstStyle>
          <a:p>
            <a:endParaRPr lang="en-US"/>
          </a:p>
        </p:txBody>
      </p:sp>
      <p:sp>
        <p:nvSpPr>
          <p:cNvPr id="6" name="Slide Number Placeholder 5"/>
          <p:cNvSpPr>
            <a:spLocks noGrp="1"/>
          </p:cNvSpPr>
          <p:nvPr>
            <p:ph type="sldNum" sz="quarter" idx="4"/>
          </p:nvPr>
        </p:nvSpPr>
        <p:spPr>
          <a:xfrm>
            <a:off x="6039992" y="6356352"/>
            <a:ext cx="2133600" cy="365125"/>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990600"/>
            <a:ext cx="7563787" cy="3200400"/>
          </a:xfrm>
        </p:spPr>
        <p:txBody>
          <a:bodyPr/>
          <a:lstStyle/>
          <a:p>
            <a:r>
              <a:rPr lang="en-US" b="1" dirty="0">
                <a:latin typeface="Calibri" panose="020F0502020204030204" pitchFamily="34" charset="0"/>
                <a:cs typeface="Calibri" panose="020F0502020204030204" pitchFamily="34" charset="0"/>
              </a:rPr>
              <a:t>Photosynthesis &amp; Cellular Respiration</a:t>
            </a:r>
          </a:p>
        </p:txBody>
      </p:sp>
      <p:sp>
        <p:nvSpPr>
          <p:cNvPr id="3" name="Subtitle 2"/>
          <p:cNvSpPr>
            <a:spLocks noGrp="1"/>
          </p:cNvSpPr>
          <p:nvPr>
            <p:ph type="subTitle" idx="1"/>
          </p:nvPr>
        </p:nvSpPr>
        <p:spPr>
          <a:xfrm>
            <a:off x="304800" y="4267200"/>
            <a:ext cx="6345302" cy="533400"/>
          </a:xfrm>
        </p:spPr>
        <p:txBody>
          <a:bodyPr/>
          <a:lstStyle/>
          <a:p>
            <a:r>
              <a:rPr lang="en-US" dirty="0"/>
              <a:t>Mizzz Foster © 2020</a:t>
            </a:r>
          </a:p>
        </p:txBody>
      </p:sp>
      <p:pic>
        <p:nvPicPr>
          <p:cNvPr id="4" name="Picture 3">
            <a:extLst>
              <a:ext uri="{FF2B5EF4-FFF2-40B4-BE49-F238E27FC236}">
                <a16:creationId xmlns:a16="http://schemas.microsoft.com/office/drawing/2014/main" id="{F2297051-22E8-4E94-A576-A9EC401F55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573" y="304800"/>
            <a:ext cx="3659089" cy="1966760"/>
          </a:xfrm>
          <a:prstGeom prst="rect">
            <a:avLst/>
          </a:prstGeom>
          <a:ln w="31750">
            <a:solidFill>
              <a:schemeClr val="accent1"/>
            </a:solidFill>
          </a:ln>
        </p:spPr>
      </p:pic>
      <p:pic>
        <p:nvPicPr>
          <p:cNvPr id="5" name="Picture 4">
            <a:extLst>
              <a:ext uri="{FF2B5EF4-FFF2-40B4-BE49-F238E27FC236}">
                <a16:creationId xmlns:a16="http://schemas.microsoft.com/office/drawing/2014/main" id="{2C601C52-9B47-4EB4-9309-067C6E475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357" y="4876800"/>
            <a:ext cx="2140124" cy="1759853"/>
          </a:xfrm>
          <a:prstGeom prst="rect">
            <a:avLst/>
          </a:prstGeom>
          <a:ln w="31750">
            <a:solidFill>
              <a:schemeClr val="accent1"/>
            </a:solidFill>
          </a:ln>
        </p:spPr>
      </p:pic>
      <p:pic>
        <p:nvPicPr>
          <p:cNvPr id="6" name="Picture 5">
            <a:extLst>
              <a:ext uri="{FF2B5EF4-FFF2-40B4-BE49-F238E27FC236}">
                <a16:creationId xmlns:a16="http://schemas.microsoft.com/office/drawing/2014/main" id="{C9EDD506-E85F-431B-94E9-0ECCEC5FC1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2781" y="4876800"/>
            <a:ext cx="3877321" cy="1765234"/>
          </a:xfrm>
          <a:prstGeom prst="rect">
            <a:avLst/>
          </a:prstGeom>
          <a:ln w="31750">
            <a:solidFill>
              <a:schemeClr val="accent1"/>
            </a:solidFill>
          </a:ln>
        </p:spPr>
      </p:pic>
      <p:pic>
        <p:nvPicPr>
          <p:cNvPr id="7" name="Picture 6">
            <a:extLst>
              <a:ext uri="{FF2B5EF4-FFF2-40B4-BE49-F238E27FC236}">
                <a16:creationId xmlns:a16="http://schemas.microsoft.com/office/drawing/2014/main" id="{C8ED08B4-DEEA-45F7-AAB1-4719798D894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6909769" y="4839942"/>
            <a:ext cx="1765236" cy="1828186"/>
          </a:xfrm>
          <a:prstGeom prst="rect">
            <a:avLst/>
          </a:prstGeom>
        </p:spPr>
      </p:pic>
      <p:pic>
        <p:nvPicPr>
          <p:cNvPr id="8" name="Picture 7">
            <a:extLst>
              <a:ext uri="{FF2B5EF4-FFF2-40B4-BE49-F238E27FC236}">
                <a16:creationId xmlns:a16="http://schemas.microsoft.com/office/drawing/2014/main" id="{E2F30A8A-7FCC-4837-9508-380D5F3EF1B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53519" y="2569590"/>
            <a:ext cx="2161881" cy="1621410"/>
          </a:xfrm>
          <a:prstGeom prst="rect">
            <a:avLst/>
          </a:prstGeom>
          <a:ln w="31750">
            <a:solidFill>
              <a:schemeClr val="accent1"/>
            </a:solidFill>
          </a:ln>
        </p:spPr>
      </p:pic>
      <p:pic>
        <p:nvPicPr>
          <p:cNvPr id="9" name="Picture 8">
            <a:extLst>
              <a:ext uri="{FF2B5EF4-FFF2-40B4-BE49-F238E27FC236}">
                <a16:creationId xmlns:a16="http://schemas.microsoft.com/office/drawing/2014/main" id="{99F7A41D-F80B-4BD7-AFFE-7CEA04C002D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35849" y="381000"/>
            <a:ext cx="2979551" cy="1730738"/>
          </a:xfrm>
          <a:prstGeom prst="rect">
            <a:avLst/>
          </a:prstGeom>
          <a:ln w="31750">
            <a:solidFill>
              <a:schemeClr val="accent1"/>
            </a:solidFill>
          </a:ln>
        </p:spPr>
      </p:pic>
      <p:pic>
        <p:nvPicPr>
          <p:cNvPr id="11" name="Picture 10">
            <a:extLst>
              <a:ext uri="{FF2B5EF4-FFF2-40B4-BE49-F238E27FC236}">
                <a16:creationId xmlns:a16="http://schemas.microsoft.com/office/drawing/2014/main" id="{D15562DF-D4D4-4BFD-86A3-DA415675EAE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69664" y="630633"/>
            <a:ext cx="1627183" cy="1472673"/>
          </a:xfrm>
          <a:prstGeom prst="rect">
            <a:avLst/>
          </a:prstGeom>
        </p:spPr>
      </p:pic>
    </p:spTree>
    <p:extLst>
      <p:ext uri="{BB962C8B-B14F-4D97-AF65-F5344CB8AC3E}">
        <p14:creationId xmlns:p14="http://schemas.microsoft.com/office/powerpoint/2010/main" val="319817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69E65-C8FC-4CF4-8FD2-EC77691F9FFE}"/>
              </a:ext>
            </a:extLst>
          </p:cNvPr>
          <p:cNvSpPr>
            <a:spLocks noGrp="1"/>
          </p:cNvSpPr>
          <p:nvPr>
            <p:ph type="title"/>
          </p:nvPr>
        </p:nvSpPr>
        <p:spPr/>
        <p:txBody>
          <a:bodyPr>
            <a:normAutofit/>
          </a:bodyPr>
          <a:lstStyle/>
          <a:p>
            <a:r>
              <a:rPr lang="en-US" dirty="0"/>
              <a:t>LIGHT DEPENDENT REACTIONS</a:t>
            </a:r>
            <a:br>
              <a:rPr lang="en-US" dirty="0"/>
            </a:br>
            <a:r>
              <a:rPr lang="en-US" sz="1800" dirty="0"/>
              <a:t>(can only take place when light energy is available)</a:t>
            </a:r>
          </a:p>
        </p:txBody>
      </p:sp>
      <p:sp>
        <p:nvSpPr>
          <p:cNvPr id="3" name="Content Placeholder 2">
            <a:extLst>
              <a:ext uri="{FF2B5EF4-FFF2-40B4-BE49-F238E27FC236}">
                <a16:creationId xmlns:a16="http://schemas.microsoft.com/office/drawing/2014/main" id="{6BF46EA9-7269-41E0-9052-F5159CA0DBC5}"/>
              </a:ext>
            </a:extLst>
          </p:cNvPr>
          <p:cNvSpPr>
            <a:spLocks noGrp="1"/>
          </p:cNvSpPr>
          <p:nvPr>
            <p:ph idx="1"/>
          </p:nvPr>
        </p:nvSpPr>
        <p:spPr/>
        <p:txBody>
          <a:bodyPr/>
          <a:lstStyle/>
          <a:p>
            <a:pPr marL="0" indent="0">
              <a:buNone/>
            </a:pPr>
            <a:r>
              <a:rPr lang="en-US" b="1" dirty="0"/>
              <a:t>2. </a:t>
            </a:r>
            <a:r>
              <a:rPr lang="en-US" b="1" u="sng" dirty="0"/>
              <a:t>Electron Transport Chain </a:t>
            </a:r>
            <a:r>
              <a:rPr lang="en-US" b="1" dirty="0"/>
              <a:t>= At photosystem I, electrons are used to bond hydrogen to NADPH (energy carrier).</a:t>
            </a:r>
          </a:p>
          <a:p>
            <a:endParaRPr lang="en-US" dirty="0"/>
          </a:p>
        </p:txBody>
      </p:sp>
      <p:pic>
        <p:nvPicPr>
          <p:cNvPr id="4" name="Picture 3">
            <a:extLst>
              <a:ext uri="{FF2B5EF4-FFF2-40B4-BE49-F238E27FC236}">
                <a16:creationId xmlns:a16="http://schemas.microsoft.com/office/drawing/2014/main" id="{1CDDC574-F992-418B-91CC-AAB3F76297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3073969"/>
            <a:ext cx="5692459" cy="3605664"/>
          </a:xfrm>
          <a:prstGeom prst="rect">
            <a:avLst/>
          </a:prstGeom>
          <a:ln w="31750">
            <a:solidFill>
              <a:schemeClr val="accent1"/>
            </a:solidFill>
          </a:ln>
        </p:spPr>
      </p:pic>
      <p:sp>
        <p:nvSpPr>
          <p:cNvPr id="5" name="Oval 4">
            <a:extLst>
              <a:ext uri="{FF2B5EF4-FFF2-40B4-BE49-F238E27FC236}">
                <a16:creationId xmlns:a16="http://schemas.microsoft.com/office/drawing/2014/main" id="{E6DD980D-0AF7-4C1A-9AFA-FA6FB10DF1A6}"/>
              </a:ext>
            </a:extLst>
          </p:cNvPr>
          <p:cNvSpPr/>
          <p:nvPr/>
        </p:nvSpPr>
        <p:spPr>
          <a:xfrm rot="5400000">
            <a:off x="2654441" y="2984361"/>
            <a:ext cx="3454117" cy="3429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293241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69E65-C8FC-4CF4-8FD2-EC77691F9FFE}"/>
              </a:ext>
            </a:extLst>
          </p:cNvPr>
          <p:cNvSpPr>
            <a:spLocks noGrp="1"/>
          </p:cNvSpPr>
          <p:nvPr>
            <p:ph type="title"/>
          </p:nvPr>
        </p:nvSpPr>
        <p:spPr/>
        <p:txBody>
          <a:bodyPr>
            <a:normAutofit/>
          </a:bodyPr>
          <a:lstStyle/>
          <a:p>
            <a:r>
              <a:rPr lang="en-US" dirty="0"/>
              <a:t>LIGHT DEPENDENT REACTIONS</a:t>
            </a:r>
            <a:br>
              <a:rPr lang="en-US" dirty="0"/>
            </a:br>
            <a:r>
              <a:rPr lang="en-US" sz="1800" dirty="0"/>
              <a:t>(can only take place when light energy is available)</a:t>
            </a:r>
          </a:p>
        </p:txBody>
      </p:sp>
      <p:sp>
        <p:nvSpPr>
          <p:cNvPr id="3" name="Content Placeholder 2">
            <a:extLst>
              <a:ext uri="{FF2B5EF4-FFF2-40B4-BE49-F238E27FC236}">
                <a16:creationId xmlns:a16="http://schemas.microsoft.com/office/drawing/2014/main" id="{6BF46EA9-7269-41E0-9052-F5159CA0DBC5}"/>
              </a:ext>
            </a:extLst>
          </p:cNvPr>
          <p:cNvSpPr>
            <a:spLocks noGrp="1"/>
          </p:cNvSpPr>
          <p:nvPr>
            <p:ph idx="1"/>
          </p:nvPr>
        </p:nvSpPr>
        <p:spPr/>
        <p:txBody>
          <a:bodyPr/>
          <a:lstStyle/>
          <a:p>
            <a:pPr marL="0" indent="0">
              <a:buNone/>
            </a:pPr>
            <a:r>
              <a:rPr lang="en-US" b="1" dirty="0"/>
              <a:t>3. </a:t>
            </a:r>
            <a:r>
              <a:rPr lang="en-US" b="1" u="sng" dirty="0"/>
              <a:t>Photophosphorylation </a:t>
            </a:r>
            <a:r>
              <a:rPr lang="en-US" b="1" dirty="0"/>
              <a:t>= At the ATP synthase hydrogen atoms shoot through the enzyme to bond P to ADP to form ATP.</a:t>
            </a:r>
          </a:p>
          <a:p>
            <a:pPr marL="342900" indent="-342900"/>
            <a:r>
              <a:rPr lang="en-US" dirty="0"/>
              <a:t>ATP synthase is a protein. </a:t>
            </a:r>
          </a:p>
          <a:p>
            <a:endParaRPr lang="en-US" dirty="0"/>
          </a:p>
        </p:txBody>
      </p:sp>
      <p:pic>
        <p:nvPicPr>
          <p:cNvPr id="4" name="Picture 3">
            <a:extLst>
              <a:ext uri="{FF2B5EF4-FFF2-40B4-BE49-F238E27FC236}">
                <a16:creationId xmlns:a16="http://schemas.microsoft.com/office/drawing/2014/main" id="{7D084199-2BFB-45DA-AA15-E13D7041E5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399" y="3333306"/>
            <a:ext cx="5029201" cy="3185549"/>
          </a:xfrm>
          <a:prstGeom prst="rect">
            <a:avLst/>
          </a:prstGeom>
          <a:ln w="31750">
            <a:solidFill>
              <a:schemeClr val="accent1"/>
            </a:solidFill>
          </a:ln>
        </p:spPr>
      </p:pic>
      <p:sp>
        <p:nvSpPr>
          <p:cNvPr id="5" name="Oval 4">
            <a:extLst>
              <a:ext uri="{FF2B5EF4-FFF2-40B4-BE49-F238E27FC236}">
                <a16:creationId xmlns:a16="http://schemas.microsoft.com/office/drawing/2014/main" id="{598B6CE8-ED60-4707-94CE-6E46AA56C0B8}"/>
              </a:ext>
            </a:extLst>
          </p:cNvPr>
          <p:cNvSpPr/>
          <p:nvPr/>
        </p:nvSpPr>
        <p:spPr>
          <a:xfrm>
            <a:off x="5029200" y="3274454"/>
            <a:ext cx="2209800" cy="3048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895610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CEE57-F43D-4D65-9E83-460D53EC1460}"/>
              </a:ext>
            </a:extLst>
          </p:cNvPr>
          <p:cNvSpPr>
            <a:spLocks noGrp="1"/>
          </p:cNvSpPr>
          <p:nvPr>
            <p:ph type="title"/>
          </p:nvPr>
        </p:nvSpPr>
        <p:spPr>
          <a:xfrm>
            <a:off x="948616" y="381000"/>
            <a:ext cx="8020988" cy="1143000"/>
          </a:xfrm>
        </p:spPr>
        <p:txBody>
          <a:bodyPr>
            <a:normAutofit/>
          </a:bodyPr>
          <a:lstStyle/>
          <a:p>
            <a:r>
              <a:rPr lang="en-US" dirty="0"/>
              <a:t>LIGHT INDEPENDENT REACTIONS</a:t>
            </a:r>
            <a:br>
              <a:rPr lang="en-US" dirty="0"/>
            </a:br>
            <a:r>
              <a:rPr lang="en-US" sz="2000" dirty="0"/>
              <a:t>(take place as long as NADPH and ATP is available, any time of day)</a:t>
            </a:r>
          </a:p>
        </p:txBody>
      </p:sp>
      <p:sp>
        <p:nvSpPr>
          <p:cNvPr id="3" name="Content Placeholder 2">
            <a:extLst>
              <a:ext uri="{FF2B5EF4-FFF2-40B4-BE49-F238E27FC236}">
                <a16:creationId xmlns:a16="http://schemas.microsoft.com/office/drawing/2014/main" id="{2ABCB2CD-E54E-4F4C-BA30-BE6495941663}"/>
              </a:ext>
            </a:extLst>
          </p:cNvPr>
          <p:cNvSpPr>
            <a:spLocks noGrp="1"/>
          </p:cNvSpPr>
          <p:nvPr>
            <p:ph idx="1"/>
          </p:nvPr>
        </p:nvSpPr>
        <p:spPr/>
        <p:txBody>
          <a:bodyPr/>
          <a:lstStyle/>
          <a:p>
            <a:pPr marL="0" indent="0">
              <a:buNone/>
            </a:pPr>
            <a:r>
              <a:rPr lang="en-US" b="1" dirty="0"/>
              <a:t>4. </a:t>
            </a:r>
            <a:r>
              <a:rPr lang="en-US" b="1" u="sng" dirty="0"/>
              <a:t>Calvin – Benson Cycle </a:t>
            </a:r>
            <a:r>
              <a:rPr lang="en-US" b="1" dirty="0"/>
              <a:t>= Chemical reaction in which the carbon atoms of carbon dioxide, ATP and NADPH are used to form glucose.</a:t>
            </a:r>
          </a:p>
          <a:p>
            <a:endParaRPr lang="en-US" dirty="0"/>
          </a:p>
        </p:txBody>
      </p:sp>
      <p:pic>
        <p:nvPicPr>
          <p:cNvPr id="4" name="Picture 3">
            <a:extLst>
              <a:ext uri="{FF2B5EF4-FFF2-40B4-BE49-F238E27FC236}">
                <a16:creationId xmlns:a16="http://schemas.microsoft.com/office/drawing/2014/main" id="{29176AC7-1CDB-4BCE-A2F8-3791875C7D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2971800"/>
            <a:ext cx="3657600" cy="3628968"/>
          </a:xfrm>
          <a:prstGeom prst="rect">
            <a:avLst/>
          </a:prstGeom>
          <a:ln w="31750">
            <a:solidFill>
              <a:schemeClr val="accent1"/>
            </a:solidFill>
          </a:ln>
        </p:spPr>
      </p:pic>
      <p:sp>
        <p:nvSpPr>
          <p:cNvPr id="5" name="Oval 4">
            <a:extLst>
              <a:ext uri="{FF2B5EF4-FFF2-40B4-BE49-F238E27FC236}">
                <a16:creationId xmlns:a16="http://schemas.microsoft.com/office/drawing/2014/main" id="{1A904EC8-A170-4C4A-AA93-7A146B67BF68}"/>
              </a:ext>
            </a:extLst>
          </p:cNvPr>
          <p:cNvSpPr/>
          <p:nvPr/>
        </p:nvSpPr>
        <p:spPr>
          <a:xfrm rot="16200000">
            <a:off x="4013069" y="5612723"/>
            <a:ext cx="865215" cy="142375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2552139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6ECCB-F018-4F4E-B652-5F73F7E04EFD}"/>
              </a:ext>
            </a:extLst>
          </p:cNvPr>
          <p:cNvSpPr>
            <a:spLocks noGrp="1"/>
          </p:cNvSpPr>
          <p:nvPr>
            <p:ph type="title"/>
          </p:nvPr>
        </p:nvSpPr>
        <p:spPr/>
        <p:txBody>
          <a:bodyPr/>
          <a:lstStyle/>
          <a:p>
            <a:r>
              <a:rPr lang="en-US" dirty="0"/>
              <a:t>Overview of Photosynthesis</a:t>
            </a:r>
          </a:p>
        </p:txBody>
      </p:sp>
      <p:sp>
        <p:nvSpPr>
          <p:cNvPr id="3" name="Content Placeholder 2">
            <a:extLst>
              <a:ext uri="{FF2B5EF4-FFF2-40B4-BE49-F238E27FC236}">
                <a16:creationId xmlns:a16="http://schemas.microsoft.com/office/drawing/2014/main" id="{DDB645EF-BFEC-44D6-914B-C0A27B583DEA}"/>
              </a:ext>
            </a:extLst>
          </p:cNvPr>
          <p:cNvSpPr>
            <a:spLocks noGrp="1"/>
          </p:cNvSpPr>
          <p:nvPr>
            <p:ph idx="1"/>
          </p:nvPr>
        </p:nvSpPr>
        <p:spPr/>
        <p:txBody>
          <a:bodyPr>
            <a:normAutofit/>
          </a:bodyPr>
          <a:lstStyle/>
          <a:p>
            <a:r>
              <a:rPr lang="en-US" dirty="0"/>
              <a:t>Photosynthesis is the first step in </a:t>
            </a:r>
            <a:r>
              <a:rPr lang="en-US" b="1" dirty="0"/>
              <a:t>converting</a:t>
            </a:r>
            <a:r>
              <a:rPr lang="en-US" dirty="0"/>
              <a:t> the sun’s </a:t>
            </a:r>
            <a:r>
              <a:rPr lang="en-US" b="1" dirty="0"/>
              <a:t>light </a:t>
            </a:r>
            <a:r>
              <a:rPr lang="en-US" dirty="0"/>
              <a:t>energy into </a:t>
            </a:r>
            <a:r>
              <a:rPr lang="en-US" b="1" dirty="0"/>
              <a:t>chemical </a:t>
            </a:r>
            <a:r>
              <a:rPr lang="en-US" dirty="0"/>
              <a:t>energy (</a:t>
            </a:r>
            <a:r>
              <a:rPr lang="en-US" b="1" dirty="0"/>
              <a:t>glucose</a:t>
            </a:r>
            <a:r>
              <a:rPr lang="en-US" dirty="0"/>
              <a:t>) which can be used by </a:t>
            </a:r>
            <a:r>
              <a:rPr lang="en-US" b="1" dirty="0"/>
              <a:t>organisms</a:t>
            </a:r>
            <a:r>
              <a:rPr lang="en-US" dirty="0"/>
              <a:t>. </a:t>
            </a:r>
          </a:p>
          <a:p>
            <a:r>
              <a:rPr lang="en-US" dirty="0"/>
              <a:t>Photosynthesis is performed by the autotrophic </a:t>
            </a:r>
            <a:r>
              <a:rPr lang="en-US" b="1" dirty="0"/>
              <a:t>producers</a:t>
            </a:r>
            <a:r>
              <a:rPr lang="en-US" dirty="0"/>
              <a:t> in the </a:t>
            </a:r>
            <a:r>
              <a:rPr lang="en-US" b="1" dirty="0"/>
              <a:t>food chain</a:t>
            </a:r>
            <a:r>
              <a:rPr lang="en-US" dirty="0"/>
              <a:t>. </a:t>
            </a:r>
          </a:p>
        </p:txBody>
      </p:sp>
      <p:pic>
        <p:nvPicPr>
          <p:cNvPr id="4" name="Picture 3">
            <a:extLst>
              <a:ext uri="{FF2B5EF4-FFF2-40B4-BE49-F238E27FC236}">
                <a16:creationId xmlns:a16="http://schemas.microsoft.com/office/drawing/2014/main" id="{D9D97749-1D14-47BD-88C4-92D9EDD8F9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0" y="3752850"/>
            <a:ext cx="3810000" cy="2857499"/>
          </a:xfrm>
          <a:prstGeom prst="rect">
            <a:avLst/>
          </a:prstGeom>
          <a:ln w="31750">
            <a:solidFill>
              <a:schemeClr val="accent1"/>
            </a:solidFill>
          </a:ln>
        </p:spPr>
      </p:pic>
      <p:sp>
        <p:nvSpPr>
          <p:cNvPr id="5" name="TextBox 4">
            <a:extLst>
              <a:ext uri="{FF2B5EF4-FFF2-40B4-BE49-F238E27FC236}">
                <a16:creationId xmlns:a16="http://schemas.microsoft.com/office/drawing/2014/main" id="{19FCF066-3D5E-4141-BDD3-E3AAD9F29647}"/>
              </a:ext>
            </a:extLst>
          </p:cNvPr>
          <p:cNvSpPr txBox="1"/>
          <p:nvPr/>
        </p:nvSpPr>
        <p:spPr>
          <a:xfrm>
            <a:off x="5334000" y="5791200"/>
            <a:ext cx="1072730" cy="230832"/>
          </a:xfrm>
          <a:prstGeom prst="rect">
            <a:avLst/>
          </a:prstGeom>
          <a:noFill/>
        </p:spPr>
        <p:txBody>
          <a:bodyPr wrap="none" rtlCol="0">
            <a:spAutoFit/>
          </a:bodyPr>
          <a:lstStyle/>
          <a:p>
            <a:pPr>
              <a:lnSpc>
                <a:spcPct val="90000"/>
              </a:lnSpc>
            </a:pPr>
            <a:r>
              <a:rPr lang="en-US" sz="1000" b="1" dirty="0">
                <a:solidFill>
                  <a:schemeClr val="accent6"/>
                </a:solidFill>
              </a:rPr>
              <a:t>photosynthesis</a:t>
            </a:r>
          </a:p>
        </p:txBody>
      </p:sp>
    </p:spTree>
    <p:extLst>
      <p:ext uri="{BB962C8B-B14F-4D97-AF65-F5344CB8AC3E}">
        <p14:creationId xmlns:p14="http://schemas.microsoft.com/office/powerpoint/2010/main" val="3030754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6ECCB-F018-4F4E-B652-5F73F7E04EFD}"/>
              </a:ext>
            </a:extLst>
          </p:cNvPr>
          <p:cNvSpPr>
            <a:spLocks noGrp="1"/>
          </p:cNvSpPr>
          <p:nvPr>
            <p:ph type="title"/>
          </p:nvPr>
        </p:nvSpPr>
        <p:spPr>
          <a:xfrm>
            <a:off x="609600" y="94639"/>
            <a:ext cx="7202776" cy="1143000"/>
          </a:xfrm>
        </p:spPr>
        <p:txBody>
          <a:bodyPr/>
          <a:lstStyle/>
          <a:p>
            <a:r>
              <a:rPr lang="en-US" dirty="0"/>
              <a:t>Overview of Photosynthesis</a:t>
            </a:r>
          </a:p>
        </p:txBody>
      </p:sp>
      <p:sp>
        <p:nvSpPr>
          <p:cNvPr id="3" name="Content Placeholder 2">
            <a:extLst>
              <a:ext uri="{FF2B5EF4-FFF2-40B4-BE49-F238E27FC236}">
                <a16:creationId xmlns:a16="http://schemas.microsoft.com/office/drawing/2014/main" id="{DDB645EF-BFEC-44D6-914B-C0A27B583DEA}"/>
              </a:ext>
            </a:extLst>
          </p:cNvPr>
          <p:cNvSpPr>
            <a:spLocks noGrp="1"/>
          </p:cNvSpPr>
          <p:nvPr>
            <p:ph idx="1"/>
          </p:nvPr>
        </p:nvSpPr>
        <p:spPr>
          <a:xfrm>
            <a:off x="741888" y="1447800"/>
            <a:ext cx="8173388" cy="4495800"/>
          </a:xfrm>
        </p:spPr>
        <p:txBody>
          <a:bodyPr>
            <a:normAutofit/>
          </a:bodyPr>
          <a:lstStyle/>
          <a:p>
            <a:r>
              <a:rPr lang="en-US" sz="2000" dirty="0"/>
              <a:t>The </a:t>
            </a:r>
            <a:r>
              <a:rPr lang="en-US" sz="2000" b="1" dirty="0"/>
              <a:t>products</a:t>
            </a:r>
            <a:r>
              <a:rPr lang="en-US" sz="2000" dirty="0"/>
              <a:t> of photosynthesis are not only used as </a:t>
            </a:r>
            <a:r>
              <a:rPr lang="en-US" sz="2000" b="1" dirty="0"/>
              <a:t>energy </a:t>
            </a:r>
            <a:r>
              <a:rPr lang="en-US" sz="2000" dirty="0"/>
              <a:t>for the </a:t>
            </a:r>
            <a:r>
              <a:rPr lang="en-US" sz="2000" b="1" dirty="0"/>
              <a:t>consumers</a:t>
            </a:r>
            <a:r>
              <a:rPr lang="en-US" sz="2000" dirty="0"/>
              <a:t>, but the </a:t>
            </a:r>
            <a:r>
              <a:rPr lang="en-US" sz="2000" b="1" dirty="0"/>
              <a:t>producers</a:t>
            </a:r>
            <a:r>
              <a:rPr lang="en-US" sz="2000" dirty="0"/>
              <a:t> also use the </a:t>
            </a:r>
            <a:r>
              <a:rPr lang="en-US" sz="2000" b="1" dirty="0"/>
              <a:t>glucose </a:t>
            </a:r>
            <a:r>
              <a:rPr lang="en-US" sz="2000" dirty="0"/>
              <a:t>to make </a:t>
            </a:r>
            <a:r>
              <a:rPr lang="en-US" sz="2000" b="1" dirty="0"/>
              <a:t>ATP </a:t>
            </a:r>
            <a:r>
              <a:rPr lang="en-US" sz="2000" dirty="0"/>
              <a:t>by </a:t>
            </a:r>
            <a:r>
              <a:rPr lang="en-US" sz="2000" b="1" dirty="0"/>
              <a:t>cellular respiration </a:t>
            </a:r>
            <a:r>
              <a:rPr lang="en-US" sz="2000" dirty="0"/>
              <a:t>to have energy to </a:t>
            </a:r>
            <a:r>
              <a:rPr lang="en-US" sz="2000" b="1" dirty="0"/>
              <a:t>grow, reproduce </a:t>
            </a:r>
            <a:r>
              <a:rPr lang="en-US" sz="2000" dirty="0"/>
              <a:t>and </a:t>
            </a:r>
            <a:r>
              <a:rPr lang="en-US" sz="2000" b="1" dirty="0"/>
              <a:t>live</a:t>
            </a:r>
            <a:r>
              <a:rPr lang="en-US" sz="2000" dirty="0"/>
              <a:t>. </a:t>
            </a:r>
          </a:p>
          <a:p>
            <a:r>
              <a:rPr lang="en-US" sz="2000" dirty="0"/>
              <a:t>When primary consumers </a:t>
            </a:r>
            <a:r>
              <a:rPr lang="en-US" sz="2000" b="1" dirty="0"/>
              <a:t>eat </a:t>
            </a:r>
            <a:r>
              <a:rPr lang="en-US" sz="2000" dirty="0"/>
              <a:t>producers, </a:t>
            </a:r>
            <a:r>
              <a:rPr lang="en-US" sz="2000" b="1" dirty="0"/>
              <a:t>cellular respiration </a:t>
            </a:r>
            <a:r>
              <a:rPr lang="en-US" sz="2000" dirty="0"/>
              <a:t>breaks down the </a:t>
            </a:r>
            <a:r>
              <a:rPr lang="en-US" sz="2000" b="1" dirty="0"/>
              <a:t>glucose</a:t>
            </a:r>
            <a:r>
              <a:rPr lang="en-US" sz="2000" dirty="0"/>
              <a:t> molecules in order to </a:t>
            </a:r>
            <a:r>
              <a:rPr lang="en-US" sz="2000" b="1" dirty="0"/>
              <a:t>release</a:t>
            </a:r>
            <a:r>
              <a:rPr lang="en-US" sz="2000" dirty="0"/>
              <a:t> the energy </a:t>
            </a:r>
            <a:r>
              <a:rPr lang="en-US" sz="2000" b="1" dirty="0"/>
              <a:t>stored</a:t>
            </a:r>
            <a:r>
              <a:rPr lang="en-US" sz="2000" dirty="0"/>
              <a:t> in the </a:t>
            </a:r>
            <a:r>
              <a:rPr lang="en-US" sz="2000" b="1" dirty="0"/>
              <a:t>carbon to carbon </a:t>
            </a:r>
            <a:r>
              <a:rPr lang="en-US" sz="2000" dirty="0"/>
              <a:t>bonds. </a:t>
            </a:r>
          </a:p>
        </p:txBody>
      </p:sp>
      <p:pic>
        <p:nvPicPr>
          <p:cNvPr id="4" name="Picture 3">
            <a:extLst>
              <a:ext uri="{FF2B5EF4-FFF2-40B4-BE49-F238E27FC236}">
                <a16:creationId xmlns:a16="http://schemas.microsoft.com/office/drawing/2014/main" id="{840B0748-E77E-436D-BBB3-5E9E10CA5F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23582" y="3752850"/>
            <a:ext cx="3810000" cy="2857499"/>
          </a:xfrm>
          <a:prstGeom prst="rect">
            <a:avLst/>
          </a:prstGeom>
          <a:ln w="31750">
            <a:solidFill>
              <a:schemeClr val="accent1"/>
            </a:solidFill>
          </a:ln>
        </p:spPr>
      </p:pic>
      <p:sp>
        <p:nvSpPr>
          <p:cNvPr id="5" name="TextBox 4">
            <a:extLst>
              <a:ext uri="{FF2B5EF4-FFF2-40B4-BE49-F238E27FC236}">
                <a16:creationId xmlns:a16="http://schemas.microsoft.com/office/drawing/2014/main" id="{2C36F02B-7FAB-424F-879F-5F0A3D297E6D}"/>
              </a:ext>
            </a:extLst>
          </p:cNvPr>
          <p:cNvSpPr txBox="1"/>
          <p:nvPr/>
        </p:nvSpPr>
        <p:spPr>
          <a:xfrm>
            <a:off x="5544634" y="5817849"/>
            <a:ext cx="1072730" cy="230832"/>
          </a:xfrm>
          <a:prstGeom prst="rect">
            <a:avLst/>
          </a:prstGeom>
          <a:noFill/>
        </p:spPr>
        <p:txBody>
          <a:bodyPr wrap="none" rtlCol="0">
            <a:spAutoFit/>
          </a:bodyPr>
          <a:lstStyle/>
          <a:p>
            <a:pPr>
              <a:lnSpc>
                <a:spcPct val="90000"/>
              </a:lnSpc>
            </a:pPr>
            <a:r>
              <a:rPr lang="en-US" sz="1000" b="1" dirty="0">
                <a:solidFill>
                  <a:schemeClr val="accent6"/>
                </a:solidFill>
              </a:rPr>
              <a:t>photosynthesis</a:t>
            </a:r>
          </a:p>
        </p:txBody>
      </p:sp>
      <p:sp>
        <p:nvSpPr>
          <p:cNvPr id="6" name="TextBox 5">
            <a:extLst>
              <a:ext uri="{FF2B5EF4-FFF2-40B4-BE49-F238E27FC236}">
                <a16:creationId xmlns:a16="http://schemas.microsoft.com/office/drawing/2014/main" id="{1725AEAC-0FD7-4298-BA6C-4ADB2F331900}"/>
              </a:ext>
            </a:extLst>
          </p:cNvPr>
          <p:cNvSpPr txBox="1"/>
          <p:nvPr/>
        </p:nvSpPr>
        <p:spPr>
          <a:xfrm>
            <a:off x="5428417" y="5502607"/>
            <a:ext cx="1305165" cy="230832"/>
          </a:xfrm>
          <a:prstGeom prst="rect">
            <a:avLst/>
          </a:prstGeom>
          <a:noFill/>
        </p:spPr>
        <p:txBody>
          <a:bodyPr wrap="none" rtlCol="0">
            <a:spAutoFit/>
          </a:bodyPr>
          <a:lstStyle/>
          <a:p>
            <a:pPr>
              <a:lnSpc>
                <a:spcPct val="90000"/>
              </a:lnSpc>
            </a:pPr>
            <a:r>
              <a:rPr lang="en-US" sz="1000" b="1" dirty="0">
                <a:solidFill>
                  <a:srgbClr val="C00000"/>
                </a:solidFill>
              </a:rPr>
              <a:t>cellular respiration</a:t>
            </a:r>
          </a:p>
        </p:txBody>
      </p:sp>
      <p:sp>
        <p:nvSpPr>
          <p:cNvPr id="7" name="TextBox 6">
            <a:extLst>
              <a:ext uri="{FF2B5EF4-FFF2-40B4-BE49-F238E27FC236}">
                <a16:creationId xmlns:a16="http://schemas.microsoft.com/office/drawing/2014/main" id="{955C624D-FA6D-4065-820C-45DFEF1CFE96}"/>
              </a:ext>
            </a:extLst>
          </p:cNvPr>
          <p:cNvSpPr txBox="1"/>
          <p:nvPr/>
        </p:nvSpPr>
        <p:spPr>
          <a:xfrm>
            <a:off x="5124449" y="4875044"/>
            <a:ext cx="1305165" cy="230832"/>
          </a:xfrm>
          <a:prstGeom prst="rect">
            <a:avLst/>
          </a:prstGeom>
          <a:noFill/>
        </p:spPr>
        <p:txBody>
          <a:bodyPr wrap="none" rtlCol="0">
            <a:spAutoFit/>
          </a:bodyPr>
          <a:lstStyle/>
          <a:p>
            <a:pPr>
              <a:lnSpc>
                <a:spcPct val="90000"/>
              </a:lnSpc>
            </a:pPr>
            <a:r>
              <a:rPr lang="en-US" sz="1000" b="1" dirty="0">
                <a:solidFill>
                  <a:srgbClr val="C00000"/>
                </a:solidFill>
              </a:rPr>
              <a:t>cellular respiration</a:t>
            </a:r>
          </a:p>
        </p:txBody>
      </p:sp>
      <p:sp>
        <p:nvSpPr>
          <p:cNvPr id="8" name="TextBox 7">
            <a:extLst>
              <a:ext uri="{FF2B5EF4-FFF2-40B4-BE49-F238E27FC236}">
                <a16:creationId xmlns:a16="http://schemas.microsoft.com/office/drawing/2014/main" id="{FE5FD3BF-86B3-42CE-AA61-A09852BD5876}"/>
              </a:ext>
            </a:extLst>
          </p:cNvPr>
          <p:cNvSpPr txBox="1"/>
          <p:nvPr/>
        </p:nvSpPr>
        <p:spPr>
          <a:xfrm>
            <a:off x="4572000" y="4341103"/>
            <a:ext cx="1305165" cy="230832"/>
          </a:xfrm>
          <a:prstGeom prst="rect">
            <a:avLst/>
          </a:prstGeom>
          <a:noFill/>
        </p:spPr>
        <p:txBody>
          <a:bodyPr wrap="none" rtlCol="0">
            <a:spAutoFit/>
          </a:bodyPr>
          <a:lstStyle/>
          <a:p>
            <a:pPr>
              <a:lnSpc>
                <a:spcPct val="90000"/>
              </a:lnSpc>
            </a:pPr>
            <a:r>
              <a:rPr lang="en-US" sz="1000" b="1" dirty="0">
                <a:solidFill>
                  <a:srgbClr val="C00000"/>
                </a:solidFill>
              </a:rPr>
              <a:t>cellular respiration</a:t>
            </a:r>
          </a:p>
        </p:txBody>
      </p:sp>
      <p:sp>
        <p:nvSpPr>
          <p:cNvPr id="9" name="TextBox 8">
            <a:extLst>
              <a:ext uri="{FF2B5EF4-FFF2-40B4-BE49-F238E27FC236}">
                <a16:creationId xmlns:a16="http://schemas.microsoft.com/office/drawing/2014/main" id="{BEA4C516-D81C-4B93-9D14-4A800CFA934E}"/>
              </a:ext>
            </a:extLst>
          </p:cNvPr>
          <p:cNvSpPr txBox="1"/>
          <p:nvPr/>
        </p:nvSpPr>
        <p:spPr>
          <a:xfrm>
            <a:off x="5191588" y="3806488"/>
            <a:ext cx="1305165" cy="230832"/>
          </a:xfrm>
          <a:prstGeom prst="rect">
            <a:avLst/>
          </a:prstGeom>
          <a:noFill/>
        </p:spPr>
        <p:txBody>
          <a:bodyPr wrap="none" rtlCol="0">
            <a:spAutoFit/>
          </a:bodyPr>
          <a:lstStyle/>
          <a:p>
            <a:pPr>
              <a:lnSpc>
                <a:spcPct val="90000"/>
              </a:lnSpc>
            </a:pPr>
            <a:r>
              <a:rPr lang="en-US" sz="1000" b="1" dirty="0">
                <a:solidFill>
                  <a:srgbClr val="C00000"/>
                </a:solidFill>
              </a:rPr>
              <a:t>cellular respiration</a:t>
            </a:r>
          </a:p>
        </p:txBody>
      </p:sp>
    </p:spTree>
    <p:extLst>
      <p:ext uri="{BB962C8B-B14F-4D97-AF65-F5344CB8AC3E}">
        <p14:creationId xmlns:p14="http://schemas.microsoft.com/office/powerpoint/2010/main" val="734583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11368-2B98-46C5-9F85-D0EEAD52DBB8}"/>
              </a:ext>
            </a:extLst>
          </p:cNvPr>
          <p:cNvSpPr>
            <a:spLocks noGrp="1"/>
          </p:cNvSpPr>
          <p:nvPr>
            <p:ph type="title"/>
          </p:nvPr>
        </p:nvSpPr>
        <p:spPr/>
        <p:txBody>
          <a:bodyPr/>
          <a:lstStyle/>
          <a:p>
            <a:r>
              <a:rPr lang="en-US" dirty="0"/>
              <a:t>What is Cellular Respiration?</a:t>
            </a:r>
            <a:br>
              <a:rPr lang="en-US" dirty="0"/>
            </a:br>
            <a:r>
              <a:rPr lang="en-US" dirty="0"/>
              <a:t>(aerobic respiration)</a:t>
            </a:r>
          </a:p>
        </p:txBody>
      </p:sp>
      <p:sp>
        <p:nvSpPr>
          <p:cNvPr id="3" name="Content Placeholder 2">
            <a:extLst>
              <a:ext uri="{FF2B5EF4-FFF2-40B4-BE49-F238E27FC236}">
                <a16:creationId xmlns:a16="http://schemas.microsoft.com/office/drawing/2014/main" id="{597AB000-F29F-4E93-AC52-BA8DD64EDBFB}"/>
              </a:ext>
            </a:extLst>
          </p:cNvPr>
          <p:cNvSpPr>
            <a:spLocks noGrp="1"/>
          </p:cNvSpPr>
          <p:nvPr>
            <p:ph idx="1"/>
          </p:nvPr>
        </p:nvSpPr>
        <p:spPr>
          <a:xfrm>
            <a:off x="970612" y="1676400"/>
            <a:ext cx="8020988" cy="4495800"/>
          </a:xfrm>
        </p:spPr>
        <p:txBody>
          <a:bodyPr/>
          <a:lstStyle/>
          <a:p>
            <a:r>
              <a:rPr lang="en-US" b="1" dirty="0"/>
              <a:t>An exothermic chemical reaction in which chemical energy is converted into ATP, kinetic and heat energy by ALL life forms. </a:t>
            </a:r>
          </a:p>
          <a:p>
            <a:r>
              <a:rPr lang="en-US" dirty="0"/>
              <a:t>Exothermic reactions release the energy from the chemical bonds of molecules. </a:t>
            </a:r>
          </a:p>
          <a:p>
            <a:pPr marL="0" indent="0">
              <a:buNone/>
            </a:pPr>
            <a:endParaRPr lang="en-US" dirty="0"/>
          </a:p>
          <a:p>
            <a:pPr marL="0" indent="0">
              <a:buNone/>
            </a:pPr>
            <a:r>
              <a:rPr lang="en-US" dirty="0"/>
              <a:t>CHEMICAL REACTION:</a:t>
            </a:r>
          </a:p>
          <a:p>
            <a:pPr marL="0" lvl="0" indent="0">
              <a:lnSpc>
                <a:spcPct val="100000"/>
              </a:lnSpc>
              <a:spcBef>
                <a:spcPts val="0"/>
              </a:spcBef>
              <a:buNone/>
            </a:pPr>
            <a:endParaRPr lang="pt-BR" sz="1800" b="1" dirty="0">
              <a:solidFill>
                <a:srgbClr val="222222"/>
              </a:solidFill>
              <a:latin typeface="Roboto"/>
            </a:endParaRPr>
          </a:p>
          <a:p>
            <a:pPr marL="0" lvl="0" indent="0">
              <a:lnSpc>
                <a:spcPct val="100000"/>
              </a:lnSpc>
              <a:spcBef>
                <a:spcPts val="0"/>
              </a:spcBef>
              <a:buNone/>
            </a:pPr>
            <a:r>
              <a:rPr lang="pt-BR" sz="2800" b="1" dirty="0">
                <a:solidFill>
                  <a:srgbClr val="222222"/>
                </a:solidFill>
                <a:latin typeface="Roboto"/>
              </a:rPr>
              <a:t>C</a:t>
            </a:r>
            <a:r>
              <a:rPr lang="pt-BR" sz="2800" b="1" baseline="-25000" dirty="0">
                <a:solidFill>
                  <a:srgbClr val="222222"/>
                </a:solidFill>
                <a:latin typeface="Roboto"/>
              </a:rPr>
              <a:t>6</a:t>
            </a:r>
            <a:r>
              <a:rPr lang="pt-BR" sz="2800" b="1" dirty="0">
                <a:solidFill>
                  <a:srgbClr val="222222"/>
                </a:solidFill>
                <a:latin typeface="Roboto"/>
              </a:rPr>
              <a:t>H</a:t>
            </a:r>
            <a:r>
              <a:rPr lang="pt-BR" sz="2800" b="1" baseline="-25000" dirty="0">
                <a:solidFill>
                  <a:srgbClr val="222222"/>
                </a:solidFill>
                <a:latin typeface="Roboto"/>
              </a:rPr>
              <a:t>12</a:t>
            </a:r>
            <a:r>
              <a:rPr lang="pt-BR" sz="2800" b="1" dirty="0">
                <a:solidFill>
                  <a:srgbClr val="222222"/>
                </a:solidFill>
                <a:latin typeface="Roboto"/>
              </a:rPr>
              <a:t>O</a:t>
            </a:r>
            <a:r>
              <a:rPr lang="pt-BR" sz="2800" b="1" baseline="-25000" dirty="0">
                <a:solidFill>
                  <a:srgbClr val="222222"/>
                </a:solidFill>
                <a:latin typeface="Roboto"/>
              </a:rPr>
              <a:t>6</a:t>
            </a:r>
            <a:r>
              <a:rPr lang="pt-BR" sz="2800" b="1" dirty="0">
                <a:solidFill>
                  <a:srgbClr val="222222"/>
                </a:solidFill>
                <a:latin typeface="Roboto"/>
              </a:rPr>
              <a:t> + 6O</a:t>
            </a:r>
            <a:r>
              <a:rPr lang="pt-BR" sz="2800" b="1" baseline="-25000" dirty="0">
                <a:solidFill>
                  <a:srgbClr val="222222"/>
                </a:solidFill>
                <a:latin typeface="Roboto"/>
              </a:rPr>
              <a:t>2 </a:t>
            </a:r>
            <a:r>
              <a:rPr lang="pt-BR" sz="2800" b="1" dirty="0">
                <a:solidFill>
                  <a:srgbClr val="222222"/>
                </a:solidFill>
                <a:latin typeface="Roboto"/>
              </a:rPr>
              <a:t> &gt; 6CO</a:t>
            </a:r>
            <a:r>
              <a:rPr lang="pt-BR" sz="2800" b="1" baseline="-25000" dirty="0">
                <a:solidFill>
                  <a:srgbClr val="222222"/>
                </a:solidFill>
                <a:latin typeface="Roboto"/>
              </a:rPr>
              <a:t>2</a:t>
            </a:r>
            <a:r>
              <a:rPr lang="pt-BR" sz="2800" b="1" dirty="0">
                <a:solidFill>
                  <a:srgbClr val="222222"/>
                </a:solidFill>
                <a:latin typeface="Roboto"/>
              </a:rPr>
              <a:t> + 6H</a:t>
            </a:r>
            <a:r>
              <a:rPr lang="pt-BR" sz="2800" b="1" baseline="-25000" dirty="0">
                <a:solidFill>
                  <a:srgbClr val="222222"/>
                </a:solidFill>
                <a:latin typeface="Roboto"/>
              </a:rPr>
              <a:t>2</a:t>
            </a:r>
            <a:r>
              <a:rPr lang="pt-BR" sz="2800" b="1" dirty="0">
                <a:solidFill>
                  <a:srgbClr val="222222"/>
                </a:solidFill>
                <a:latin typeface="Roboto"/>
              </a:rPr>
              <a:t>O + ATP energy </a:t>
            </a:r>
            <a:endParaRPr lang="en-US" sz="2800" b="1" baseline="-25000" dirty="0">
              <a:solidFill>
                <a:prstClr val="black"/>
              </a:solidFill>
              <a:latin typeface="Calibri" panose="020F0502020204030204"/>
            </a:endParaRPr>
          </a:p>
          <a:p>
            <a:pPr marL="0" indent="0">
              <a:buNone/>
            </a:pPr>
            <a:endParaRPr lang="en-US" dirty="0"/>
          </a:p>
          <a:p>
            <a:endParaRPr lang="en-US" dirty="0"/>
          </a:p>
        </p:txBody>
      </p:sp>
    </p:spTree>
    <p:extLst>
      <p:ext uri="{BB962C8B-B14F-4D97-AF65-F5344CB8AC3E}">
        <p14:creationId xmlns:p14="http://schemas.microsoft.com/office/powerpoint/2010/main" val="2873700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44CE5-30BD-4018-A2C0-F8D05C6B6232}"/>
              </a:ext>
            </a:extLst>
          </p:cNvPr>
          <p:cNvSpPr>
            <a:spLocks noGrp="1"/>
          </p:cNvSpPr>
          <p:nvPr>
            <p:ph type="title"/>
          </p:nvPr>
        </p:nvSpPr>
        <p:spPr/>
        <p:txBody>
          <a:bodyPr>
            <a:normAutofit/>
          </a:bodyPr>
          <a:lstStyle/>
          <a:p>
            <a:r>
              <a:rPr lang="en-US" dirty="0"/>
              <a:t>Why is cellular respiration an exothermic chemical reaction?</a:t>
            </a:r>
          </a:p>
        </p:txBody>
      </p:sp>
      <p:sp>
        <p:nvSpPr>
          <p:cNvPr id="3" name="Content Placeholder 2">
            <a:extLst>
              <a:ext uri="{FF2B5EF4-FFF2-40B4-BE49-F238E27FC236}">
                <a16:creationId xmlns:a16="http://schemas.microsoft.com/office/drawing/2014/main" id="{2BC6F855-F0EF-4D74-BF2D-B3BA185529BF}"/>
              </a:ext>
            </a:extLst>
          </p:cNvPr>
          <p:cNvSpPr>
            <a:spLocks noGrp="1"/>
          </p:cNvSpPr>
          <p:nvPr>
            <p:ph idx="1"/>
          </p:nvPr>
        </p:nvSpPr>
        <p:spPr>
          <a:xfrm>
            <a:off x="970612" y="1905000"/>
            <a:ext cx="7792388" cy="4114800"/>
          </a:xfrm>
        </p:spPr>
        <p:txBody>
          <a:bodyPr/>
          <a:lstStyle/>
          <a:p>
            <a:r>
              <a:rPr lang="en-US" b="1" dirty="0"/>
              <a:t>Cellular respiration breaks the bonds of glucose and releases the energy to be used by the organism.</a:t>
            </a:r>
          </a:p>
          <a:p>
            <a:r>
              <a:rPr lang="en-US" dirty="0"/>
              <a:t>The energy released from glucose is used to produce ATP, the energy currency of ALL life. </a:t>
            </a:r>
          </a:p>
          <a:p>
            <a:endParaRPr lang="en-US" dirty="0"/>
          </a:p>
        </p:txBody>
      </p:sp>
      <p:pic>
        <p:nvPicPr>
          <p:cNvPr id="5" name="Picture 4">
            <a:extLst>
              <a:ext uri="{FF2B5EF4-FFF2-40B4-BE49-F238E27FC236}">
                <a16:creationId xmlns:a16="http://schemas.microsoft.com/office/drawing/2014/main" id="{504D5CDF-FDB1-4EB6-AFB7-CA2D02B48A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7699" y="3901912"/>
            <a:ext cx="3061048" cy="2517142"/>
          </a:xfrm>
          <a:prstGeom prst="rect">
            <a:avLst/>
          </a:prstGeom>
          <a:ln w="31750">
            <a:solidFill>
              <a:schemeClr val="accent1"/>
            </a:solidFill>
          </a:ln>
        </p:spPr>
      </p:pic>
      <p:sp>
        <p:nvSpPr>
          <p:cNvPr id="6" name="TextBox 5">
            <a:extLst>
              <a:ext uri="{FF2B5EF4-FFF2-40B4-BE49-F238E27FC236}">
                <a16:creationId xmlns:a16="http://schemas.microsoft.com/office/drawing/2014/main" id="{BCCE3523-B856-413B-BE01-0317EC5DBE36}"/>
              </a:ext>
            </a:extLst>
          </p:cNvPr>
          <p:cNvSpPr txBox="1"/>
          <p:nvPr/>
        </p:nvSpPr>
        <p:spPr>
          <a:xfrm>
            <a:off x="3124200" y="3984396"/>
            <a:ext cx="888769" cy="341632"/>
          </a:xfrm>
          <a:prstGeom prst="rect">
            <a:avLst/>
          </a:prstGeom>
          <a:noFill/>
        </p:spPr>
        <p:txBody>
          <a:bodyPr wrap="non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E771E"/>
                </a:solidFill>
                <a:effectLst/>
                <a:uLnTx/>
                <a:uFillTx/>
                <a:latin typeface="Euphemia"/>
                <a:ea typeface="+mn-ea"/>
                <a:cs typeface="+mn-cs"/>
              </a:rPr>
              <a:t>Energy</a:t>
            </a:r>
          </a:p>
        </p:txBody>
      </p:sp>
      <p:cxnSp>
        <p:nvCxnSpPr>
          <p:cNvPr id="8" name="Straight Arrow Connector 7">
            <a:extLst>
              <a:ext uri="{FF2B5EF4-FFF2-40B4-BE49-F238E27FC236}">
                <a16:creationId xmlns:a16="http://schemas.microsoft.com/office/drawing/2014/main" id="{783C659B-A05D-46F1-9FFD-486FAE308A0F}"/>
              </a:ext>
            </a:extLst>
          </p:cNvPr>
          <p:cNvCxnSpPr>
            <a:stCxn id="6" idx="2"/>
          </p:cNvCxnSpPr>
          <p:nvPr/>
        </p:nvCxnSpPr>
        <p:spPr>
          <a:xfrm>
            <a:off x="3568585" y="4326028"/>
            <a:ext cx="317615" cy="474572"/>
          </a:xfrm>
          <a:prstGeom prst="straightConnector1">
            <a:avLst/>
          </a:prstGeom>
          <a:ln w="12700">
            <a:solidFill>
              <a:srgbClr val="EE771E"/>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463DD29-52DC-44BB-8F48-B1E0EFC96195}"/>
              </a:ext>
            </a:extLst>
          </p:cNvPr>
          <p:cNvSpPr txBox="1"/>
          <p:nvPr/>
        </p:nvSpPr>
        <p:spPr>
          <a:xfrm>
            <a:off x="3124200" y="5955690"/>
            <a:ext cx="888769" cy="341632"/>
          </a:xfrm>
          <a:prstGeom prst="rect">
            <a:avLst/>
          </a:prstGeom>
          <a:noFill/>
        </p:spPr>
        <p:txBody>
          <a:bodyPr wrap="non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E771E"/>
                </a:solidFill>
                <a:effectLst/>
                <a:uLnTx/>
                <a:uFillTx/>
                <a:latin typeface="Euphemia"/>
                <a:ea typeface="+mn-ea"/>
                <a:cs typeface="+mn-cs"/>
              </a:rPr>
              <a:t>Energy</a:t>
            </a:r>
          </a:p>
        </p:txBody>
      </p:sp>
      <p:cxnSp>
        <p:nvCxnSpPr>
          <p:cNvPr id="11" name="Straight Arrow Connector 10">
            <a:extLst>
              <a:ext uri="{FF2B5EF4-FFF2-40B4-BE49-F238E27FC236}">
                <a16:creationId xmlns:a16="http://schemas.microsoft.com/office/drawing/2014/main" id="{12AA434F-9C26-4008-BBFD-E0527D408671}"/>
              </a:ext>
            </a:extLst>
          </p:cNvPr>
          <p:cNvCxnSpPr>
            <a:cxnSpLocks/>
          </p:cNvCxnSpPr>
          <p:nvPr/>
        </p:nvCxnSpPr>
        <p:spPr>
          <a:xfrm flipV="1">
            <a:off x="3727392" y="5638800"/>
            <a:ext cx="158808" cy="361316"/>
          </a:xfrm>
          <a:prstGeom prst="straightConnector1">
            <a:avLst/>
          </a:prstGeom>
          <a:ln w="12700">
            <a:solidFill>
              <a:srgbClr val="EE771E"/>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27F6427-7559-46C3-A00D-8F08A70F1E88}"/>
              </a:ext>
            </a:extLst>
          </p:cNvPr>
          <p:cNvCxnSpPr/>
          <p:nvPr/>
        </p:nvCxnSpPr>
        <p:spPr>
          <a:xfrm>
            <a:off x="3568584" y="4326028"/>
            <a:ext cx="444385" cy="93572"/>
          </a:xfrm>
          <a:prstGeom prst="straightConnector1">
            <a:avLst/>
          </a:prstGeom>
          <a:ln w="12700">
            <a:solidFill>
              <a:srgbClr val="EE771E"/>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D3AD0DA-2556-4EED-B6F2-B22F73ACEDBE}"/>
              </a:ext>
            </a:extLst>
          </p:cNvPr>
          <p:cNvSpPr txBox="1"/>
          <p:nvPr/>
        </p:nvSpPr>
        <p:spPr>
          <a:xfrm>
            <a:off x="4127615" y="6071137"/>
            <a:ext cx="888769" cy="341632"/>
          </a:xfrm>
          <a:prstGeom prst="rect">
            <a:avLst/>
          </a:prstGeom>
          <a:noFill/>
        </p:spPr>
        <p:txBody>
          <a:bodyPr wrap="non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E771E"/>
                </a:solidFill>
                <a:effectLst/>
                <a:uLnTx/>
                <a:uFillTx/>
                <a:latin typeface="Euphemia"/>
                <a:ea typeface="+mn-ea"/>
                <a:cs typeface="+mn-cs"/>
              </a:rPr>
              <a:t>Energy</a:t>
            </a:r>
          </a:p>
        </p:txBody>
      </p:sp>
      <p:sp>
        <p:nvSpPr>
          <p:cNvPr id="17" name="TextBox 16">
            <a:extLst>
              <a:ext uri="{FF2B5EF4-FFF2-40B4-BE49-F238E27FC236}">
                <a16:creationId xmlns:a16="http://schemas.microsoft.com/office/drawing/2014/main" id="{89A107B1-5FE9-411D-AA7C-01A27B1704CB}"/>
              </a:ext>
            </a:extLst>
          </p:cNvPr>
          <p:cNvSpPr txBox="1"/>
          <p:nvPr/>
        </p:nvSpPr>
        <p:spPr>
          <a:xfrm>
            <a:off x="5271078" y="5987745"/>
            <a:ext cx="888769" cy="341632"/>
          </a:xfrm>
          <a:prstGeom prst="rect">
            <a:avLst/>
          </a:prstGeom>
          <a:noFill/>
        </p:spPr>
        <p:txBody>
          <a:bodyPr wrap="non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E771E"/>
                </a:solidFill>
                <a:effectLst/>
                <a:uLnTx/>
                <a:uFillTx/>
                <a:latin typeface="Euphemia"/>
                <a:ea typeface="+mn-ea"/>
                <a:cs typeface="+mn-cs"/>
              </a:rPr>
              <a:t>Energy</a:t>
            </a:r>
          </a:p>
        </p:txBody>
      </p:sp>
      <p:cxnSp>
        <p:nvCxnSpPr>
          <p:cNvPr id="19" name="Straight Arrow Connector 18">
            <a:extLst>
              <a:ext uri="{FF2B5EF4-FFF2-40B4-BE49-F238E27FC236}">
                <a16:creationId xmlns:a16="http://schemas.microsoft.com/office/drawing/2014/main" id="{DBE417AC-28C9-4B4B-AD2D-093EF8F5D074}"/>
              </a:ext>
            </a:extLst>
          </p:cNvPr>
          <p:cNvCxnSpPr>
            <a:cxnSpLocks/>
            <a:stCxn id="16" idx="0"/>
          </p:cNvCxnSpPr>
          <p:nvPr/>
        </p:nvCxnSpPr>
        <p:spPr>
          <a:xfrm flipV="1">
            <a:off x="4572000" y="5819459"/>
            <a:ext cx="0" cy="251678"/>
          </a:xfrm>
          <a:prstGeom prst="straightConnector1">
            <a:avLst/>
          </a:prstGeom>
          <a:ln w="12700">
            <a:solidFill>
              <a:srgbClr val="EE771E"/>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7E96E0A-1E1D-41FC-A086-2A7856B82BE7}"/>
              </a:ext>
            </a:extLst>
          </p:cNvPr>
          <p:cNvCxnSpPr/>
          <p:nvPr/>
        </p:nvCxnSpPr>
        <p:spPr>
          <a:xfrm flipH="1" flipV="1">
            <a:off x="5271078" y="5638800"/>
            <a:ext cx="215322" cy="361316"/>
          </a:xfrm>
          <a:prstGeom prst="straightConnector1">
            <a:avLst/>
          </a:prstGeom>
          <a:ln w="12700">
            <a:solidFill>
              <a:srgbClr val="EE771E"/>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3829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514B4-AF17-44F4-9ECA-6EEBE47C6638}"/>
              </a:ext>
            </a:extLst>
          </p:cNvPr>
          <p:cNvSpPr>
            <a:spLocks noGrp="1"/>
          </p:cNvSpPr>
          <p:nvPr>
            <p:ph type="title"/>
          </p:nvPr>
        </p:nvSpPr>
        <p:spPr/>
        <p:txBody>
          <a:bodyPr>
            <a:normAutofit/>
          </a:bodyPr>
          <a:lstStyle/>
          <a:p>
            <a:r>
              <a:rPr lang="en-US" dirty="0"/>
              <a:t>Where does cellular respiration take place?</a:t>
            </a:r>
          </a:p>
        </p:txBody>
      </p:sp>
      <p:sp>
        <p:nvSpPr>
          <p:cNvPr id="3" name="Content Placeholder 2">
            <a:extLst>
              <a:ext uri="{FF2B5EF4-FFF2-40B4-BE49-F238E27FC236}">
                <a16:creationId xmlns:a16="http://schemas.microsoft.com/office/drawing/2014/main" id="{AC590A57-96AA-4EDB-AD3A-BCB963C1EFCB}"/>
              </a:ext>
            </a:extLst>
          </p:cNvPr>
          <p:cNvSpPr>
            <a:spLocks noGrp="1"/>
          </p:cNvSpPr>
          <p:nvPr>
            <p:ph idx="1"/>
          </p:nvPr>
        </p:nvSpPr>
        <p:spPr/>
        <p:txBody>
          <a:bodyPr/>
          <a:lstStyle/>
          <a:p>
            <a:r>
              <a:rPr lang="en-US" b="1" dirty="0"/>
              <a:t>Cellular respiration takes place in all organisms who have mitochondria.</a:t>
            </a:r>
          </a:p>
          <a:p>
            <a:r>
              <a:rPr lang="en-US" dirty="0"/>
              <a:t>The first step is glycolysis which starts in the cytoplasm, the products of glycolysis then enter the mitochondria to complete the reaction. </a:t>
            </a:r>
          </a:p>
          <a:p>
            <a:endParaRPr lang="en-US" dirty="0"/>
          </a:p>
        </p:txBody>
      </p:sp>
      <p:pic>
        <p:nvPicPr>
          <p:cNvPr id="4" name="Picture 3">
            <a:extLst>
              <a:ext uri="{FF2B5EF4-FFF2-40B4-BE49-F238E27FC236}">
                <a16:creationId xmlns:a16="http://schemas.microsoft.com/office/drawing/2014/main" id="{93C0BE62-D0E4-4F91-A5E4-33E10BAEB5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116813">
            <a:off x="3215164" y="3953603"/>
            <a:ext cx="2713673" cy="2455995"/>
          </a:xfrm>
          <a:prstGeom prst="rect">
            <a:avLst/>
          </a:prstGeom>
        </p:spPr>
      </p:pic>
      <p:sp>
        <p:nvSpPr>
          <p:cNvPr id="5" name="TextBox 4">
            <a:extLst>
              <a:ext uri="{FF2B5EF4-FFF2-40B4-BE49-F238E27FC236}">
                <a16:creationId xmlns:a16="http://schemas.microsoft.com/office/drawing/2014/main" id="{92731F38-5FE6-415C-89A5-E3A89C49CFF4}"/>
              </a:ext>
            </a:extLst>
          </p:cNvPr>
          <p:cNvSpPr txBox="1"/>
          <p:nvPr/>
        </p:nvSpPr>
        <p:spPr>
          <a:xfrm>
            <a:off x="3179347" y="4038600"/>
            <a:ext cx="1685590" cy="341632"/>
          </a:xfrm>
          <a:prstGeom prst="rect">
            <a:avLst/>
          </a:prstGeom>
          <a:noFill/>
        </p:spPr>
        <p:txBody>
          <a:bodyPr wrap="non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64B4F"/>
                </a:solidFill>
                <a:effectLst/>
                <a:uLnTx/>
                <a:uFillTx/>
                <a:latin typeface="Euphemia"/>
                <a:ea typeface="+mn-ea"/>
                <a:cs typeface="+mn-cs"/>
              </a:rPr>
              <a:t>Folded cristae</a:t>
            </a:r>
          </a:p>
        </p:txBody>
      </p:sp>
      <p:sp>
        <p:nvSpPr>
          <p:cNvPr id="6" name="TextBox 5">
            <a:extLst>
              <a:ext uri="{FF2B5EF4-FFF2-40B4-BE49-F238E27FC236}">
                <a16:creationId xmlns:a16="http://schemas.microsoft.com/office/drawing/2014/main" id="{D29BBF08-A6F4-4B17-A24F-99B5B6288255}"/>
              </a:ext>
            </a:extLst>
          </p:cNvPr>
          <p:cNvSpPr txBox="1"/>
          <p:nvPr/>
        </p:nvSpPr>
        <p:spPr>
          <a:xfrm>
            <a:off x="5562600" y="6287768"/>
            <a:ext cx="2342116" cy="341632"/>
          </a:xfrm>
          <a:prstGeom prst="rect">
            <a:avLst/>
          </a:prstGeom>
          <a:noFill/>
        </p:spPr>
        <p:txBody>
          <a:bodyPr wrap="non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64B4F"/>
                </a:solidFill>
                <a:effectLst/>
                <a:uLnTx/>
                <a:uFillTx/>
                <a:latin typeface="Euphemia"/>
                <a:ea typeface="+mn-ea"/>
                <a:cs typeface="+mn-cs"/>
              </a:rPr>
              <a:t>Mitochondrial matrix</a:t>
            </a:r>
          </a:p>
        </p:txBody>
      </p:sp>
      <p:cxnSp>
        <p:nvCxnSpPr>
          <p:cNvPr id="8" name="Straight Arrow Connector 7">
            <a:extLst>
              <a:ext uri="{FF2B5EF4-FFF2-40B4-BE49-F238E27FC236}">
                <a16:creationId xmlns:a16="http://schemas.microsoft.com/office/drawing/2014/main" id="{89670624-902A-412A-86E2-197C96489CEA}"/>
              </a:ext>
            </a:extLst>
          </p:cNvPr>
          <p:cNvCxnSpPr>
            <a:cxnSpLocks/>
          </p:cNvCxnSpPr>
          <p:nvPr/>
        </p:nvCxnSpPr>
        <p:spPr>
          <a:xfrm flipH="1" flipV="1">
            <a:off x="5105400" y="5319622"/>
            <a:ext cx="533400" cy="941983"/>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AB6E565-79EA-4867-AACF-5E6AC36E4B1E}"/>
              </a:ext>
            </a:extLst>
          </p:cNvPr>
          <p:cNvCxnSpPr>
            <a:cxnSpLocks/>
            <a:stCxn id="5" idx="2"/>
          </p:cNvCxnSpPr>
          <p:nvPr/>
        </p:nvCxnSpPr>
        <p:spPr>
          <a:xfrm>
            <a:off x="4022142" y="4380232"/>
            <a:ext cx="321258" cy="420368"/>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1120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DED5A-E9C9-4F14-A88C-8128F8BD8A99}"/>
              </a:ext>
            </a:extLst>
          </p:cNvPr>
          <p:cNvSpPr>
            <a:spLocks noGrp="1"/>
          </p:cNvSpPr>
          <p:nvPr>
            <p:ph type="title"/>
          </p:nvPr>
        </p:nvSpPr>
        <p:spPr/>
        <p:txBody>
          <a:bodyPr>
            <a:normAutofit/>
          </a:bodyPr>
          <a:lstStyle/>
          <a:p>
            <a:r>
              <a:rPr lang="en-US" dirty="0"/>
              <a:t>Which organisms perform cellular respiration?</a:t>
            </a:r>
          </a:p>
        </p:txBody>
      </p:sp>
      <p:sp>
        <p:nvSpPr>
          <p:cNvPr id="3" name="Content Placeholder 2">
            <a:extLst>
              <a:ext uri="{FF2B5EF4-FFF2-40B4-BE49-F238E27FC236}">
                <a16:creationId xmlns:a16="http://schemas.microsoft.com/office/drawing/2014/main" id="{6CFBB7EB-9A10-46B2-B998-C5411944E237}"/>
              </a:ext>
            </a:extLst>
          </p:cNvPr>
          <p:cNvSpPr>
            <a:spLocks noGrp="1"/>
          </p:cNvSpPr>
          <p:nvPr>
            <p:ph idx="1"/>
          </p:nvPr>
        </p:nvSpPr>
        <p:spPr/>
        <p:txBody>
          <a:bodyPr/>
          <a:lstStyle/>
          <a:p>
            <a:r>
              <a:rPr lang="en-US" b="1" dirty="0"/>
              <a:t>ALL organisms with mitochondria (eukaryotes), both autotrophs and heterotrophs, producers, and consumers. </a:t>
            </a:r>
          </a:p>
          <a:p>
            <a:r>
              <a:rPr lang="en-US" sz="2000" dirty="0"/>
              <a:t>Remember even producers need to use ATP to grow, develop, and reproduce.</a:t>
            </a:r>
          </a:p>
          <a:p>
            <a:endParaRPr lang="en-US" b="1" dirty="0"/>
          </a:p>
          <a:p>
            <a:pPr marL="0" indent="0">
              <a:buNone/>
            </a:pPr>
            <a:endParaRPr lang="en-US" dirty="0"/>
          </a:p>
        </p:txBody>
      </p:sp>
      <p:pic>
        <p:nvPicPr>
          <p:cNvPr id="5" name="Picture 4">
            <a:extLst>
              <a:ext uri="{FF2B5EF4-FFF2-40B4-BE49-F238E27FC236}">
                <a16:creationId xmlns:a16="http://schemas.microsoft.com/office/drawing/2014/main" id="{2BA3FD4D-A037-43EB-9FAC-4E6F259FF5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394" y="3756648"/>
            <a:ext cx="3786457" cy="2590281"/>
          </a:xfrm>
          <a:prstGeom prst="rect">
            <a:avLst/>
          </a:prstGeom>
          <a:solidFill>
            <a:schemeClr val="accent1"/>
          </a:solidFill>
          <a:ln w="31750">
            <a:solidFill>
              <a:schemeClr val="accent1"/>
            </a:solidFill>
          </a:ln>
        </p:spPr>
      </p:pic>
      <p:pic>
        <p:nvPicPr>
          <p:cNvPr id="6" name="Picture 5">
            <a:extLst>
              <a:ext uri="{FF2B5EF4-FFF2-40B4-BE49-F238E27FC236}">
                <a16:creationId xmlns:a16="http://schemas.microsoft.com/office/drawing/2014/main" id="{2BA3FD4D-A037-43EB-9FAC-4E6F259FF5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3746863"/>
            <a:ext cx="3466754" cy="2600066"/>
          </a:xfrm>
          <a:prstGeom prst="rect">
            <a:avLst/>
          </a:prstGeom>
          <a:solidFill>
            <a:schemeClr val="accent1"/>
          </a:solidFill>
          <a:ln w="31750">
            <a:solidFill>
              <a:schemeClr val="accent1"/>
            </a:solidFill>
          </a:ln>
        </p:spPr>
      </p:pic>
    </p:spTree>
    <p:extLst>
      <p:ext uri="{BB962C8B-B14F-4D97-AF65-F5344CB8AC3E}">
        <p14:creationId xmlns:p14="http://schemas.microsoft.com/office/powerpoint/2010/main" val="2594670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3E4B6-AB6C-4C24-887C-77B5538AF52C}"/>
              </a:ext>
            </a:extLst>
          </p:cNvPr>
          <p:cNvSpPr>
            <a:spLocks noGrp="1"/>
          </p:cNvSpPr>
          <p:nvPr>
            <p:ph type="title"/>
          </p:nvPr>
        </p:nvSpPr>
        <p:spPr/>
        <p:txBody>
          <a:bodyPr/>
          <a:lstStyle/>
          <a:p>
            <a:r>
              <a:rPr lang="en-US" dirty="0"/>
              <a:t>Organisms who “eat” Labels</a:t>
            </a:r>
          </a:p>
        </p:txBody>
      </p:sp>
      <p:sp>
        <p:nvSpPr>
          <p:cNvPr id="3" name="Text Placeholder 2">
            <a:extLst>
              <a:ext uri="{FF2B5EF4-FFF2-40B4-BE49-F238E27FC236}">
                <a16:creationId xmlns:a16="http://schemas.microsoft.com/office/drawing/2014/main" id="{FA7A4A30-E7D5-4735-895E-872B08026018}"/>
              </a:ext>
            </a:extLst>
          </p:cNvPr>
          <p:cNvSpPr>
            <a:spLocks noGrp="1"/>
          </p:cNvSpPr>
          <p:nvPr>
            <p:ph type="body" idx="1"/>
          </p:nvPr>
        </p:nvSpPr>
        <p:spPr/>
        <p:txBody>
          <a:bodyPr/>
          <a:lstStyle/>
          <a:p>
            <a:r>
              <a:rPr lang="en-US" dirty="0"/>
              <a:t>“Heterotrophs”</a:t>
            </a:r>
          </a:p>
        </p:txBody>
      </p:sp>
      <p:sp>
        <p:nvSpPr>
          <p:cNvPr id="4" name="Content Placeholder 3">
            <a:extLst>
              <a:ext uri="{FF2B5EF4-FFF2-40B4-BE49-F238E27FC236}">
                <a16:creationId xmlns:a16="http://schemas.microsoft.com/office/drawing/2014/main" id="{33157BC9-8AB5-4310-B3E2-2E5795DBEC30}"/>
              </a:ext>
            </a:extLst>
          </p:cNvPr>
          <p:cNvSpPr>
            <a:spLocks noGrp="1"/>
          </p:cNvSpPr>
          <p:nvPr>
            <p:ph sz="half" idx="2"/>
          </p:nvPr>
        </p:nvSpPr>
        <p:spPr/>
        <p:txBody>
          <a:bodyPr/>
          <a:lstStyle/>
          <a:p>
            <a:r>
              <a:rPr lang="en-US" b="1" dirty="0"/>
              <a:t>Organisms who can not make their own energy molecules (food) and must eat other organisms. </a:t>
            </a:r>
          </a:p>
          <a:p>
            <a:endParaRPr lang="en-US" dirty="0"/>
          </a:p>
        </p:txBody>
      </p:sp>
      <p:sp>
        <p:nvSpPr>
          <p:cNvPr id="5" name="Text Placeholder 4">
            <a:extLst>
              <a:ext uri="{FF2B5EF4-FFF2-40B4-BE49-F238E27FC236}">
                <a16:creationId xmlns:a16="http://schemas.microsoft.com/office/drawing/2014/main" id="{C9B1E11F-C7B2-4BC2-AE52-248DD1DFDEA9}"/>
              </a:ext>
            </a:extLst>
          </p:cNvPr>
          <p:cNvSpPr>
            <a:spLocks noGrp="1"/>
          </p:cNvSpPr>
          <p:nvPr>
            <p:ph type="body" sz="quarter" idx="3"/>
          </p:nvPr>
        </p:nvSpPr>
        <p:spPr/>
        <p:txBody>
          <a:bodyPr/>
          <a:lstStyle/>
          <a:p>
            <a:r>
              <a:rPr lang="en-US" dirty="0"/>
              <a:t>“Consumers”</a:t>
            </a:r>
          </a:p>
        </p:txBody>
      </p:sp>
      <p:sp>
        <p:nvSpPr>
          <p:cNvPr id="6" name="Content Placeholder 5">
            <a:extLst>
              <a:ext uri="{FF2B5EF4-FFF2-40B4-BE49-F238E27FC236}">
                <a16:creationId xmlns:a16="http://schemas.microsoft.com/office/drawing/2014/main" id="{BDF8B831-702B-4E72-B120-50DA36059D85}"/>
              </a:ext>
            </a:extLst>
          </p:cNvPr>
          <p:cNvSpPr>
            <a:spLocks noGrp="1"/>
          </p:cNvSpPr>
          <p:nvPr>
            <p:ph sz="quarter" idx="4"/>
          </p:nvPr>
        </p:nvSpPr>
        <p:spPr/>
        <p:txBody>
          <a:bodyPr/>
          <a:lstStyle/>
          <a:p>
            <a:r>
              <a:rPr lang="en-US" b="1" dirty="0"/>
              <a:t>Organisms who eat other organisms to obtain energy.</a:t>
            </a:r>
          </a:p>
          <a:p>
            <a:endParaRPr lang="en-US" dirty="0"/>
          </a:p>
        </p:txBody>
      </p:sp>
      <p:sp>
        <p:nvSpPr>
          <p:cNvPr id="8" name="Oval 7">
            <a:extLst>
              <a:ext uri="{FF2B5EF4-FFF2-40B4-BE49-F238E27FC236}">
                <a16:creationId xmlns:a16="http://schemas.microsoft.com/office/drawing/2014/main" id="{77C0B691-3DA2-494D-BAFD-E038F739F13E}"/>
              </a:ext>
            </a:extLst>
          </p:cNvPr>
          <p:cNvSpPr/>
          <p:nvPr/>
        </p:nvSpPr>
        <p:spPr>
          <a:xfrm>
            <a:off x="1535076" y="4344329"/>
            <a:ext cx="1826419" cy="17526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Euphemia"/>
              <a:ea typeface="+mn-ea"/>
              <a:cs typeface="+mn-cs"/>
            </a:endParaRPr>
          </a:p>
        </p:txBody>
      </p:sp>
      <p:sp>
        <p:nvSpPr>
          <p:cNvPr id="7" name="TextBox 6">
            <a:extLst>
              <a:ext uri="{FF2B5EF4-FFF2-40B4-BE49-F238E27FC236}">
                <a16:creationId xmlns:a16="http://schemas.microsoft.com/office/drawing/2014/main" id="{48325A00-326D-49C6-B3F2-DD1121FF7676}"/>
              </a:ext>
            </a:extLst>
          </p:cNvPr>
          <p:cNvSpPr txBox="1"/>
          <p:nvPr/>
        </p:nvSpPr>
        <p:spPr>
          <a:xfrm rot="19648942">
            <a:off x="1703727" y="4675866"/>
            <a:ext cx="1443039" cy="1089529"/>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Euphemia"/>
                <a:ea typeface="+mn-ea"/>
                <a:cs typeface="+mn-cs"/>
              </a:rPr>
              <a:t>How are these two labels different?</a:t>
            </a:r>
          </a:p>
        </p:txBody>
      </p:sp>
      <p:pic>
        <p:nvPicPr>
          <p:cNvPr id="10" name="Picture 9">
            <a:extLst>
              <a:ext uri="{FF2B5EF4-FFF2-40B4-BE49-F238E27FC236}">
                <a16:creationId xmlns:a16="http://schemas.microsoft.com/office/drawing/2014/main" id="{D7F7897A-2EA6-43F3-8841-6F2F01CF0D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1357" y="3811493"/>
            <a:ext cx="3526775" cy="2645082"/>
          </a:xfrm>
          <a:prstGeom prst="rect">
            <a:avLst/>
          </a:prstGeom>
          <a:solidFill>
            <a:schemeClr val="accent1"/>
          </a:solidFill>
          <a:ln w="31750">
            <a:solidFill>
              <a:schemeClr val="accent1"/>
            </a:solidFill>
          </a:ln>
        </p:spPr>
      </p:pic>
    </p:spTree>
    <p:extLst>
      <p:ext uri="{BB962C8B-B14F-4D97-AF65-F5344CB8AC3E}">
        <p14:creationId xmlns:p14="http://schemas.microsoft.com/office/powerpoint/2010/main" val="3137129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E6969-83A8-41E8-9F6D-30BECDFF6ADD}"/>
              </a:ext>
            </a:extLst>
          </p:cNvPr>
          <p:cNvSpPr>
            <a:spLocks noGrp="1"/>
          </p:cNvSpPr>
          <p:nvPr>
            <p:ph type="title"/>
          </p:nvPr>
        </p:nvSpPr>
        <p:spPr/>
        <p:txBody>
          <a:bodyPr/>
          <a:lstStyle/>
          <a:p>
            <a:r>
              <a:rPr lang="en-US" dirty="0"/>
              <a:t>Photosynthesis &amp; </a:t>
            </a:r>
            <a:br>
              <a:rPr lang="en-US" dirty="0"/>
            </a:br>
            <a:r>
              <a:rPr lang="en-US" dirty="0"/>
              <a:t>Cellular Respiration</a:t>
            </a:r>
          </a:p>
        </p:txBody>
      </p:sp>
      <p:sp>
        <p:nvSpPr>
          <p:cNvPr id="3" name="Content Placeholder 2">
            <a:extLst>
              <a:ext uri="{FF2B5EF4-FFF2-40B4-BE49-F238E27FC236}">
                <a16:creationId xmlns:a16="http://schemas.microsoft.com/office/drawing/2014/main" id="{00FE489B-68A1-4ABD-BD76-912C4588524E}"/>
              </a:ext>
            </a:extLst>
          </p:cNvPr>
          <p:cNvSpPr>
            <a:spLocks noGrp="1"/>
          </p:cNvSpPr>
          <p:nvPr>
            <p:ph idx="1"/>
          </p:nvPr>
        </p:nvSpPr>
        <p:spPr>
          <a:xfrm>
            <a:off x="970612" y="1676400"/>
            <a:ext cx="7202776" cy="5029200"/>
          </a:xfrm>
        </p:spPr>
        <p:txBody>
          <a:bodyPr>
            <a:normAutofit lnSpcReduction="10000"/>
          </a:bodyPr>
          <a:lstStyle/>
          <a:p>
            <a:r>
              <a:rPr lang="en-US" dirty="0"/>
              <a:t>Photosynthesis and Cellular Respiration are vital chemical reactions which work together in a cycle to keep organisms alive on Earth. </a:t>
            </a:r>
          </a:p>
          <a:p>
            <a:r>
              <a:rPr lang="en-US" sz="1600" dirty="0"/>
              <a:t>The products of one reaction are the reactants of the other reaction. </a:t>
            </a:r>
          </a:p>
          <a:p>
            <a:r>
              <a:rPr lang="en-US" sz="1600" dirty="0"/>
              <a:t>The reactants of one reaction are the products of the other. </a:t>
            </a:r>
          </a:p>
          <a:p>
            <a:endParaRPr lang="en-US" sz="1600" dirty="0"/>
          </a:p>
          <a:p>
            <a:endParaRPr lang="en-US" sz="1600" dirty="0"/>
          </a:p>
          <a:p>
            <a:endParaRPr lang="en-US" sz="1600" dirty="0"/>
          </a:p>
          <a:p>
            <a:endParaRPr lang="en-US" sz="1600" dirty="0"/>
          </a:p>
          <a:p>
            <a:endParaRPr lang="en-US" sz="1600" dirty="0"/>
          </a:p>
          <a:p>
            <a:pPr marL="0" indent="0">
              <a:buNone/>
            </a:pPr>
            <a:endParaRPr lang="en-US" sz="1600" dirty="0"/>
          </a:p>
          <a:p>
            <a:r>
              <a:rPr lang="en-US" sz="1600" dirty="0"/>
              <a:t>The presentation will begin with an overview and detailed explanation of photosynthesis followed by cellular respiration. </a:t>
            </a:r>
          </a:p>
          <a:p>
            <a:pPr marL="0" indent="0">
              <a:buNone/>
            </a:pPr>
            <a:endParaRPr lang="en-US" dirty="0"/>
          </a:p>
        </p:txBody>
      </p:sp>
      <p:pic>
        <p:nvPicPr>
          <p:cNvPr id="5" name="Picture 4">
            <a:extLst>
              <a:ext uri="{FF2B5EF4-FFF2-40B4-BE49-F238E27FC236}">
                <a16:creationId xmlns:a16="http://schemas.microsoft.com/office/drawing/2014/main" id="{5416CB68-9AB8-4452-8E52-213676DA05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3657600"/>
            <a:ext cx="3810000" cy="2047875"/>
          </a:xfrm>
          <a:prstGeom prst="rect">
            <a:avLst/>
          </a:prstGeom>
          <a:solidFill>
            <a:schemeClr val="accent1"/>
          </a:solidFill>
          <a:ln w="31750">
            <a:solidFill>
              <a:schemeClr val="accent1"/>
            </a:solidFill>
          </a:ln>
        </p:spPr>
      </p:pic>
    </p:spTree>
    <p:extLst>
      <p:ext uri="{BB962C8B-B14F-4D97-AF65-F5344CB8AC3E}">
        <p14:creationId xmlns:p14="http://schemas.microsoft.com/office/powerpoint/2010/main" val="3198560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C4095-3BFF-4A43-8DBC-EFE414D943EC}"/>
              </a:ext>
            </a:extLst>
          </p:cNvPr>
          <p:cNvSpPr>
            <a:spLocks noGrp="1"/>
          </p:cNvSpPr>
          <p:nvPr>
            <p:ph type="title"/>
          </p:nvPr>
        </p:nvSpPr>
        <p:spPr>
          <a:xfrm>
            <a:off x="680961" y="91345"/>
            <a:ext cx="7868588" cy="1143000"/>
          </a:xfrm>
        </p:spPr>
        <p:txBody>
          <a:bodyPr/>
          <a:lstStyle/>
          <a:p>
            <a:r>
              <a:rPr lang="en-US" dirty="0"/>
              <a:t>STEPS OF CELLULAR RESPIRATION</a:t>
            </a:r>
          </a:p>
        </p:txBody>
      </p:sp>
      <p:sp>
        <p:nvSpPr>
          <p:cNvPr id="3" name="Content Placeholder 2">
            <a:extLst>
              <a:ext uri="{FF2B5EF4-FFF2-40B4-BE49-F238E27FC236}">
                <a16:creationId xmlns:a16="http://schemas.microsoft.com/office/drawing/2014/main" id="{01DA63D0-9F62-49BC-9BF4-4AE0C0C3135E}"/>
              </a:ext>
            </a:extLst>
          </p:cNvPr>
          <p:cNvSpPr>
            <a:spLocks noGrp="1"/>
          </p:cNvSpPr>
          <p:nvPr>
            <p:ph idx="1"/>
          </p:nvPr>
        </p:nvSpPr>
        <p:spPr>
          <a:xfrm>
            <a:off x="694878" y="1394819"/>
            <a:ext cx="8144322" cy="4495800"/>
          </a:xfrm>
        </p:spPr>
        <p:txBody>
          <a:bodyPr>
            <a:normAutofit/>
          </a:bodyPr>
          <a:lstStyle/>
          <a:p>
            <a:pPr marL="457200" indent="-457200">
              <a:buAutoNum type="arabicPeriod"/>
            </a:pPr>
            <a:r>
              <a:rPr lang="en-US" sz="2000" dirty="0"/>
              <a:t>Glycolysis (</a:t>
            </a:r>
            <a:r>
              <a:rPr lang="en-US" sz="2000" i="1" dirty="0"/>
              <a:t>cytoplasm</a:t>
            </a:r>
            <a:r>
              <a:rPr lang="en-US" sz="2000" dirty="0"/>
              <a:t>)</a:t>
            </a:r>
          </a:p>
          <a:p>
            <a:pPr marL="457200" indent="-457200">
              <a:buAutoNum type="arabicPeriod"/>
            </a:pPr>
            <a:r>
              <a:rPr lang="en-US" sz="2000" dirty="0"/>
              <a:t>Oxidative decarboxylation of pyruvate (</a:t>
            </a:r>
            <a:r>
              <a:rPr lang="en-US" sz="2000" i="1" dirty="0"/>
              <a:t>mitochondria matrix</a:t>
            </a:r>
            <a:r>
              <a:rPr lang="en-US" sz="2000" dirty="0"/>
              <a:t>)</a:t>
            </a:r>
          </a:p>
          <a:p>
            <a:pPr marL="457200" lvl="0" indent="-457200">
              <a:buFont typeface="Arial" pitchFamily="34" charset="0"/>
              <a:buAutoNum type="arabicPeriod"/>
            </a:pPr>
            <a:r>
              <a:rPr lang="en-US" sz="2000" dirty="0"/>
              <a:t>Krebs Cycle (Citric Acid Cycle) </a:t>
            </a:r>
            <a:r>
              <a:rPr lang="en-US" sz="2000" dirty="0">
                <a:solidFill>
                  <a:srgbClr val="164B4F"/>
                </a:solidFill>
              </a:rPr>
              <a:t>(</a:t>
            </a:r>
            <a:r>
              <a:rPr lang="en-US" sz="2000" i="1" dirty="0">
                <a:solidFill>
                  <a:srgbClr val="164B4F"/>
                </a:solidFill>
              </a:rPr>
              <a:t>mitochondria matrix</a:t>
            </a:r>
            <a:r>
              <a:rPr lang="en-US" sz="2000" dirty="0">
                <a:solidFill>
                  <a:srgbClr val="164B4F"/>
                </a:solidFill>
              </a:rPr>
              <a:t>)</a:t>
            </a:r>
            <a:endParaRPr lang="en-US" sz="2000" dirty="0"/>
          </a:p>
          <a:p>
            <a:pPr marL="457200" indent="-457200">
              <a:buAutoNum type="arabicPeriod"/>
            </a:pPr>
            <a:r>
              <a:rPr lang="en-US" sz="2000" dirty="0"/>
              <a:t>Electron Transport Chain (</a:t>
            </a:r>
            <a:r>
              <a:rPr lang="en-US" sz="2000" i="1" dirty="0"/>
              <a:t>cristae</a:t>
            </a:r>
            <a:r>
              <a:rPr lang="en-US" sz="2000" dirty="0"/>
              <a:t>)</a:t>
            </a:r>
          </a:p>
          <a:p>
            <a:pPr marL="457200" indent="-457200">
              <a:buAutoNum type="arabicPeriod"/>
            </a:pPr>
            <a:r>
              <a:rPr lang="en-US" sz="2000" dirty="0"/>
              <a:t>Oxidative Phosphorylation (Chemiosmosis) (</a:t>
            </a:r>
            <a:r>
              <a:rPr lang="en-US" sz="2000" i="1" dirty="0"/>
              <a:t>cristae</a:t>
            </a:r>
            <a:r>
              <a:rPr lang="en-US" sz="2000" dirty="0"/>
              <a:t>) </a:t>
            </a:r>
          </a:p>
        </p:txBody>
      </p:sp>
      <p:sp>
        <p:nvSpPr>
          <p:cNvPr id="5" name="TextBox 4">
            <a:extLst>
              <a:ext uri="{FF2B5EF4-FFF2-40B4-BE49-F238E27FC236}">
                <a16:creationId xmlns:a16="http://schemas.microsoft.com/office/drawing/2014/main" id="{B011E9DE-F44F-4C75-83C9-A6A4DCA1E641}"/>
              </a:ext>
            </a:extLst>
          </p:cNvPr>
          <p:cNvSpPr txBox="1"/>
          <p:nvPr/>
        </p:nvSpPr>
        <p:spPr>
          <a:xfrm>
            <a:off x="1609872" y="4115914"/>
            <a:ext cx="928459" cy="341632"/>
          </a:xfrm>
          <a:prstGeom prst="rect">
            <a:avLst/>
          </a:prstGeom>
          <a:noFill/>
        </p:spPr>
        <p:txBody>
          <a:bodyPr wrap="non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64B4F"/>
                </a:solidFill>
                <a:effectLst/>
                <a:uLnTx/>
                <a:uFillTx/>
                <a:latin typeface="Euphemia"/>
                <a:ea typeface="+mn-ea"/>
                <a:cs typeface="+mn-cs"/>
              </a:rPr>
              <a:t>Cristae</a:t>
            </a:r>
          </a:p>
        </p:txBody>
      </p:sp>
      <p:sp>
        <p:nvSpPr>
          <p:cNvPr id="6" name="TextBox 5">
            <a:extLst>
              <a:ext uri="{FF2B5EF4-FFF2-40B4-BE49-F238E27FC236}">
                <a16:creationId xmlns:a16="http://schemas.microsoft.com/office/drawing/2014/main" id="{A811F069-963F-4971-B460-1EB3802CBFCE}"/>
              </a:ext>
            </a:extLst>
          </p:cNvPr>
          <p:cNvSpPr txBox="1"/>
          <p:nvPr/>
        </p:nvSpPr>
        <p:spPr>
          <a:xfrm>
            <a:off x="5486400" y="6211568"/>
            <a:ext cx="2284408" cy="341632"/>
          </a:xfrm>
          <a:prstGeom prst="rect">
            <a:avLst/>
          </a:prstGeom>
          <a:noFill/>
        </p:spPr>
        <p:txBody>
          <a:bodyPr wrap="non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64B4F"/>
                </a:solidFill>
                <a:effectLst/>
                <a:uLnTx/>
                <a:uFillTx/>
                <a:latin typeface="Euphemia"/>
                <a:ea typeface="+mn-ea"/>
                <a:cs typeface="+mn-cs"/>
              </a:rPr>
              <a:t>Mitochondria matrix</a:t>
            </a:r>
          </a:p>
        </p:txBody>
      </p:sp>
      <p:pic>
        <p:nvPicPr>
          <p:cNvPr id="7" name="Picture 6">
            <a:extLst>
              <a:ext uri="{FF2B5EF4-FFF2-40B4-BE49-F238E27FC236}">
                <a16:creationId xmlns:a16="http://schemas.microsoft.com/office/drawing/2014/main" id="{6393F358-6ED3-4B8E-BC5F-AC640D590C14}"/>
              </a:ext>
            </a:extLst>
          </p:cNvPr>
          <p:cNvPicPr>
            <a:picLocks noChangeAspect="1"/>
          </p:cNvPicPr>
          <p:nvPr/>
        </p:nvPicPr>
        <p:blipFill>
          <a:blip r:embed="rId2"/>
          <a:stretch>
            <a:fillRect/>
          </a:stretch>
        </p:blipFill>
        <p:spPr>
          <a:xfrm>
            <a:off x="2538331" y="3276600"/>
            <a:ext cx="3670110" cy="3645724"/>
          </a:xfrm>
          <a:prstGeom prst="rect">
            <a:avLst/>
          </a:prstGeom>
        </p:spPr>
      </p:pic>
      <p:cxnSp>
        <p:nvCxnSpPr>
          <p:cNvPr id="8" name="Straight Arrow Connector 7">
            <a:extLst>
              <a:ext uri="{FF2B5EF4-FFF2-40B4-BE49-F238E27FC236}">
                <a16:creationId xmlns:a16="http://schemas.microsoft.com/office/drawing/2014/main" id="{4A72885B-3D4F-45DD-A728-3322A7867E97}"/>
              </a:ext>
            </a:extLst>
          </p:cNvPr>
          <p:cNvCxnSpPr>
            <a:cxnSpLocks/>
          </p:cNvCxnSpPr>
          <p:nvPr/>
        </p:nvCxnSpPr>
        <p:spPr>
          <a:xfrm>
            <a:off x="2495077" y="4343400"/>
            <a:ext cx="1295400" cy="426321"/>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50E450C-3561-4E5F-BEF7-2CB245604C1B}"/>
              </a:ext>
            </a:extLst>
          </p:cNvPr>
          <p:cNvCxnSpPr>
            <a:cxnSpLocks/>
          </p:cNvCxnSpPr>
          <p:nvPr/>
        </p:nvCxnSpPr>
        <p:spPr>
          <a:xfrm flipH="1" flipV="1">
            <a:off x="4945971" y="5257800"/>
            <a:ext cx="1073829" cy="953768"/>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6202DA5D-6AAE-4D2B-9D8E-8F8FB5F18A24}"/>
              </a:ext>
            </a:extLst>
          </p:cNvPr>
          <p:cNvSpPr txBox="1"/>
          <p:nvPr/>
        </p:nvSpPr>
        <p:spPr>
          <a:xfrm>
            <a:off x="774127" y="5628554"/>
            <a:ext cx="1978683" cy="590931"/>
          </a:xfrm>
          <a:prstGeom prst="rect">
            <a:avLst/>
          </a:prstGeom>
          <a:noFill/>
        </p:spPr>
        <p:txBody>
          <a:bodyPr wrap="none" rtlCol="0">
            <a:spAutoFit/>
          </a:bodyPr>
          <a:lstStyle/>
          <a:p>
            <a:pPr>
              <a:lnSpc>
                <a:spcPct val="90000"/>
              </a:lnSpc>
            </a:pPr>
            <a:r>
              <a:rPr lang="en-US" dirty="0"/>
              <a:t>Outer membrane</a:t>
            </a:r>
          </a:p>
          <a:p>
            <a:pPr>
              <a:lnSpc>
                <a:spcPct val="90000"/>
              </a:lnSpc>
            </a:pPr>
            <a:r>
              <a:rPr lang="en-US" dirty="0"/>
              <a:t>Inner membrane</a:t>
            </a:r>
          </a:p>
        </p:txBody>
      </p:sp>
      <p:sp>
        <p:nvSpPr>
          <p:cNvPr id="9" name="TextBox 8">
            <a:extLst>
              <a:ext uri="{FF2B5EF4-FFF2-40B4-BE49-F238E27FC236}">
                <a16:creationId xmlns:a16="http://schemas.microsoft.com/office/drawing/2014/main" id="{047483D6-F5DC-4DFC-81A8-4F000B05B6D7}"/>
              </a:ext>
            </a:extLst>
          </p:cNvPr>
          <p:cNvSpPr txBox="1"/>
          <p:nvPr/>
        </p:nvSpPr>
        <p:spPr>
          <a:xfrm>
            <a:off x="3709523" y="3774282"/>
            <a:ext cx="1221809" cy="341632"/>
          </a:xfrm>
          <a:prstGeom prst="rect">
            <a:avLst/>
          </a:prstGeom>
          <a:noFill/>
        </p:spPr>
        <p:txBody>
          <a:bodyPr wrap="none" rtlCol="0">
            <a:spAutoFit/>
          </a:bodyPr>
          <a:lstStyle/>
          <a:p>
            <a:pPr>
              <a:lnSpc>
                <a:spcPct val="90000"/>
              </a:lnSpc>
            </a:pPr>
            <a:r>
              <a:rPr lang="en-US" dirty="0"/>
              <a:t>Ribosome</a:t>
            </a:r>
          </a:p>
        </p:txBody>
      </p:sp>
      <p:sp>
        <p:nvSpPr>
          <p:cNvPr id="11" name="TextBox 10">
            <a:extLst>
              <a:ext uri="{FF2B5EF4-FFF2-40B4-BE49-F238E27FC236}">
                <a16:creationId xmlns:a16="http://schemas.microsoft.com/office/drawing/2014/main" id="{D70130CF-7A74-4DE4-AF96-E9D4CD1440CE}"/>
              </a:ext>
            </a:extLst>
          </p:cNvPr>
          <p:cNvSpPr txBox="1"/>
          <p:nvPr/>
        </p:nvSpPr>
        <p:spPr>
          <a:xfrm>
            <a:off x="5386335" y="3774282"/>
            <a:ext cx="763351" cy="341632"/>
          </a:xfrm>
          <a:prstGeom prst="rect">
            <a:avLst/>
          </a:prstGeom>
          <a:noFill/>
        </p:spPr>
        <p:txBody>
          <a:bodyPr wrap="none" rtlCol="0">
            <a:spAutoFit/>
          </a:bodyPr>
          <a:lstStyle/>
          <a:p>
            <a:pPr>
              <a:lnSpc>
                <a:spcPct val="90000"/>
              </a:lnSpc>
            </a:pPr>
            <a:r>
              <a:rPr lang="en-US" dirty="0"/>
              <a:t>cDNA</a:t>
            </a:r>
          </a:p>
        </p:txBody>
      </p:sp>
      <p:cxnSp>
        <p:nvCxnSpPr>
          <p:cNvPr id="13" name="Straight Arrow Connector 12">
            <a:extLst>
              <a:ext uri="{FF2B5EF4-FFF2-40B4-BE49-F238E27FC236}">
                <a16:creationId xmlns:a16="http://schemas.microsoft.com/office/drawing/2014/main" id="{E38F2B1E-5299-4B55-ABFA-165D7DDD2421}"/>
              </a:ext>
            </a:extLst>
          </p:cNvPr>
          <p:cNvCxnSpPr/>
          <p:nvPr/>
        </p:nvCxnSpPr>
        <p:spPr>
          <a:xfrm flipV="1">
            <a:off x="2581585" y="5334000"/>
            <a:ext cx="561192" cy="40068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4BD8B2F-67D1-4294-88AF-CBB868FE32BE}"/>
              </a:ext>
            </a:extLst>
          </p:cNvPr>
          <p:cNvCxnSpPr/>
          <p:nvPr/>
        </p:nvCxnSpPr>
        <p:spPr>
          <a:xfrm flipV="1">
            <a:off x="2538331" y="5534342"/>
            <a:ext cx="890669" cy="561658"/>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1EFBECE-53A1-4BBF-B45F-AE2A2F84C046}"/>
              </a:ext>
            </a:extLst>
          </p:cNvPr>
          <p:cNvCxnSpPr/>
          <p:nvPr/>
        </p:nvCxnSpPr>
        <p:spPr>
          <a:xfrm>
            <a:off x="4191000" y="3975278"/>
            <a:ext cx="0" cy="482268"/>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1B3434A-57EC-484D-BB78-DF1B2046BF59}"/>
              </a:ext>
            </a:extLst>
          </p:cNvPr>
          <p:cNvCxnSpPr/>
          <p:nvPr/>
        </p:nvCxnSpPr>
        <p:spPr>
          <a:xfrm flipH="1">
            <a:off x="4953000" y="4055154"/>
            <a:ext cx="551553" cy="44064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189CEC8-EB72-4C55-AA3A-EB877C3C6715}"/>
              </a:ext>
            </a:extLst>
          </p:cNvPr>
          <p:cNvSpPr txBox="1"/>
          <p:nvPr/>
        </p:nvSpPr>
        <p:spPr>
          <a:xfrm>
            <a:off x="6477000" y="4953000"/>
            <a:ext cx="1298753" cy="341632"/>
          </a:xfrm>
          <a:prstGeom prst="rect">
            <a:avLst/>
          </a:prstGeom>
          <a:noFill/>
        </p:spPr>
        <p:txBody>
          <a:bodyPr wrap="none" rtlCol="0">
            <a:spAutoFit/>
          </a:bodyPr>
          <a:lstStyle/>
          <a:p>
            <a:pPr>
              <a:lnSpc>
                <a:spcPct val="90000"/>
              </a:lnSpc>
            </a:pPr>
            <a:r>
              <a:rPr lang="en-US" dirty="0"/>
              <a:t>Cytoplasm</a:t>
            </a:r>
          </a:p>
        </p:txBody>
      </p:sp>
      <p:cxnSp>
        <p:nvCxnSpPr>
          <p:cNvPr id="22" name="Straight Arrow Connector 21">
            <a:extLst>
              <a:ext uri="{FF2B5EF4-FFF2-40B4-BE49-F238E27FC236}">
                <a16:creationId xmlns:a16="http://schemas.microsoft.com/office/drawing/2014/main" id="{4D72ED49-1313-43AA-B346-0CA3BD51DB35}"/>
              </a:ext>
            </a:extLst>
          </p:cNvPr>
          <p:cNvCxnSpPr>
            <a:cxnSpLocks/>
          </p:cNvCxnSpPr>
          <p:nvPr/>
        </p:nvCxnSpPr>
        <p:spPr>
          <a:xfrm flipH="1">
            <a:off x="5482885" y="5147035"/>
            <a:ext cx="994115" cy="339365"/>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2745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C5727-0763-4309-BE18-6A8D1223287E}"/>
              </a:ext>
            </a:extLst>
          </p:cNvPr>
          <p:cNvSpPr>
            <a:spLocks noGrp="1"/>
          </p:cNvSpPr>
          <p:nvPr>
            <p:ph type="title"/>
          </p:nvPr>
        </p:nvSpPr>
        <p:spPr/>
        <p:txBody>
          <a:bodyPr>
            <a:normAutofit/>
          </a:bodyPr>
          <a:lstStyle/>
          <a:p>
            <a:r>
              <a:rPr lang="en-US" dirty="0"/>
              <a:t>OUTSIDE THE MITOCHONDRIA</a:t>
            </a:r>
            <a:br>
              <a:rPr lang="en-US" dirty="0"/>
            </a:br>
            <a:r>
              <a:rPr lang="en-US" sz="2000" dirty="0"/>
              <a:t>(Takes place with or without oxygen present.)</a:t>
            </a:r>
          </a:p>
        </p:txBody>
      </p:sp>
      <p:sp>
        <p:nvSpPr>
          <p:cNvPr id="3" name="Content Placeholder 2">
            <a:extLst>
              <a:ext uri="{FF2B5EF4-FFF2-40B4-BE49-F238E27FC236}">
                <a16:creationId xmlns:a16="http://schemas.microsoft.com/office/drawing/2014/main" id="{C7D08E0E-F125-4FE2-AB00-F06634DA256B}"/>
              </a:ext>
            </a:extLst>
          </p:cNvPr>
          <p:cNvSpPr>
            <a:spLocks noGrp="1"/>
          </p:cNvSpPr>
          <p:nvPr>
            <p:ph idx="1"/>
          </p:nvPr>
        </p:nvSpPr>
        <p:spPr>
          <a:xfrm>
            <a:off x="1066800" y="2350309"/>
            <a:ext cx="3982388" cy="3733800"/>
          </a:xfrm>
        </p:spPr>
        <p:txBody>
          <a:bodyPr/>
          <a:lstStyle/>
          <a:p>
            <a:pPr marL="457200" indent="-457200">
              <a:buAutoNum type="arabicPeriod"/>
            </a:pPr>
            <a:r>
              <a:rPr lang="en-US" b="1" dirty="0"/>
              <a:t>Glycolysis</a:t>
            </a:r>
            <a:r>
              <a:rPr lang="en-US" dirty="0"/>
              <a:t> = Ten step chemical reaction which uses 2 ATP to break glucose (6 carbon molecule) into two pyruvates (3 carbon molecules) , 2 NADH and 4 ATPs.</a:t>
            </a:r>
          </a:p>
          <a:p>
            <a:pPr marL="0" indent="0">
              <a:buNone/>
            </a:pPr>
            <a:r>
              <a:rPr lang="en-US" b="1" dirty="0"/>
              <a:t>Net ATP = 2</a:t>
            </a:r>
          </a:p>
          <a:p>
            <a:pPr marL="0" indent="0">
              <a:buNone/>
            </a:pPr>
            <a:endParaRPr lang="en-US" dirty="0"/>
          </a:p>
        </p:txBody>
      </p:sp>
      <p:pic>
        <p:nvPicPr>
          <p:cNvPr id="4" name="Picture 3">
            <a:extLst>
              <a:ext uri="{FF2B5EF4-FFF2-40B4-BE49-F238E27FC236}">
                <a16:creationId xmlns:a16="http://schemas.microsoft.com/office/drawing/2014/main" id="{7E6F27C4-2A88-4653-9487-2F51ADEA0F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1828800"/>
            <a:ext cx="3329074" cy="4255309"/>
          </a:xfrm>
          <a:prstGeom prst="rect">
            <a:avLst/>
          </a:prstGeom>
          <a:ln w="31750">
            <a:solidFill>
              <a:schemeClr val="tx1">
                <a:lumMod val="90000"/>
                <a:lumOff val="10000"/>
              </a:schemeClr>
            </a:solidFill>
          </a:ln>
        </p:spPr>
      </p:pic>
    </p:spTree>
    <p:extLst>
      <p:ext uri="{BB962C8B-B14F-4D97-AF65-F5344CB8AC3E}">
        <p14:creationId xmlns:p14="http://schemas.microsoft.com/office/powerpoint/2010/main" val="3382389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95658-0896-4E27-8581-BF22C53223B0}"/>
              </a:ext>
            </a:extLst>
          </p:cNvPr>
          <p:cNvSpPr>
            <a:spLocks noGrp="1"/>
          </p:cNvSpPr>
          <p:nvPr>
            <p:ph type="title"/>
          </p:nvPr>
        </p:nvSpPr>
        <p:spPr/>
        <p:txBody>
          <a:bodyPr>
            <a:normAutofit/>
          </a:bodyPr>
          <a:lstStyle/>
          <a:p>
            <a:r>
              <a:rPr lang="en-US" dirty="0"/>
              <a:t>INSIDE THE MITOCHONDRIA</a:t>
            </a:r>
            <a:br>
              <a:rPr lang="en-US" dirty="0"/>
            </a:br>
            <a:r>
              <a:rPr lang="en-US" sz="2000" dirty="0"/>
              <a:t>(Can only take place if oxygen is present.)</a:t>
            </a:r>
          </a:p>
        </p:txBody>
      </p:sp>
      <p:sp>
        <p:nvSpPr>
          <p:cNvPr id="3" name="Content Placeholder 2">
            <a:extLst>
              <a:ext uri="{FF2B5EF4-FFF2-40B4-BE49-F238E27FC236}">
                <a16:creationId xmlns:a16="http://schemas.microsoft.com/office/drawing/2014/main" id="{44DAAC5A-28D2-434E-827F-02D3D4A3A39F}"/>
              </a:ext>
            </a:extLst>
          </p:cNvPr>
          <p:cNvSpPr>
            <a:spLocks noGrp="1"/>
          </p:cNvSpPr>
          <p:nvPr>
            <p:ph idx="1"/>
          </p:nvPr>
        </p:nvSpPr>
        <p:spPr>
          <a:xfrm>
            <a:off x="4419600" y="3048000"/>
            <a:ext cx="4134788" cy="3124200"/>
          </a:xfrm>
        </p:spPr>
        <p:txBody>
          <a:bodyPr/>
          <a:lstStyle/>
          <a:p>
            <a:pPr marL="0" indent="0">
              <a:buNone/>
            </a:pPr>
            <a:r>
              <a:rPr lang="en-US" dirty="0"/>
              <a:t>2. </a:t>
            </a:r>
            <a:r>
              <a:rPr lang="en-US" b="1" dirty="0"/>
              <a:t>Oxidative decarboxylation of pyruvate</a:t>
            </a:r>
            <a:r>
              <a:rPr lang="en-US" dirty="0"/>
              <a:t>= Pyruvate has a carbon removed by oxygen to form CO</a:t>
            </a:r>
            <a:r>
              <a:rPr lang="en-US" baseline="-25000" dirty="0"/>
              <a:t>2</a:t>
            </a:r>
            <a:r>
              <a:rPr lang="en-US" dirty="0"/>
              <a:t> and become acetyl-CoA. </a:t>
            </a:r>
          </a:p>
          <a:p>
            <a:pPr marL="0" indent="0">
              <a:buNone/>
            </a:pPr>
            <a:endParaRPr lang="en-US" dirty="0"/>
          </a:p>
        </p:txBody>
      </p:sp>
      <p:pic>
        <p:nvPicPr>
          <p:cNvPr id="4" name="Picture 3">
            <a:extLst>
              <a:ext uri="{FF2B5EF4-FFF2-40B4-BE49-F238E27FC236}">
                <a16:creationId xmlns:a16="http://schemas.microsoft.com/office/drawing/2014/main" id="{A45C4E70-E1D5-4509-A38B-60E9F261B5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612" y="1905000"/>
            <a:ext cx="3048000" cy="4134508"/>
          </a:xfrm>
          <a:prstGeom prst="rect">
            <a:avLst/>
          </a:prstGeom>
          <a:ln w="31750">
            <a:solidFill>
              <a:schemeClr val="tx1">
                <a:lumMod val="90000"/>
                <a:lumOff val="10000"/>
              </a:schemeClr>
            </a:solidFill>
          </a:ln>
        </p:spPr>
      </p:pic>
      <p:sp>
        <p:nvSpPr>
          <p:cNvPr id="5" name="Oval 4">
            <a:extLst>
              <a:ext uri="{FF2B5EF4-FFF2-40B4-BE49-F238E27FC236}">
                <a16:creationId xmlns:a16="http://schemas.microsoft.com/office/drawing/2014/main" id="{F9C092EC-8266-4A85-A29B-D9D4D1F16C80}"/>
              </a:ext>
            </a:extLst>
          </p:cNvPr>
          <p:cNvSpPr/>
          <p:nvPr/>
        </p:nvSpPr>
        <p:spPr>
          <a:xfrm>
            <a:off x="1600200" y="1905000"/>
            <a:ext cx="2015241" cy="175181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914756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95658-0896-4E27-8581-BF22C53223B0}"/>
              </a:ext>
            </a:extLst>
          </p:cNvPr>
          <p:cNvSpPr>
            <a:spLocks noGrp="1"/>
          </p:cNvSpPr>
          <p:nvPr>
            <p:ph type="title"/>
          </p:nvPr>
        </p:nvSpPr>
        <p:spPr/>
        <p:txBody>
          <a:bodyPr>
            <a:normAutofit/>
          </a:bodyPr>
          <a:lstStyle/>
          <a:p>
            <a:r>
              <a:rPr lang="en-US" dirty="0"/>
              <a:t>INSIDE THE MITOCHONDRIA</a:t>
            </a:r>
            <a:br>
              <a:rPr lang="en-US" dirty="0"/>
            </a:br>
            <a:r>
              <a:rPr lang="en-US" sz="2000" dirty="0"/>
              <a:t>(Can only take place if oxygen is present.)</a:t>
            </a:r>
          </a:p>
        </p:txBody>
      </p:sp>
      <p:sp>
        <p:nvSpPr>
          <p:cNvPr id="3" name="Content Placeholder 2">
            <a:extLst>
              <a:ext uri="{FF2B5EF4-FFF2-40B4-BE49-F238E27FC236}">
                <a16:creationId xmlns:a16="http://schemas.microsoft.com/office/drawing/2014/main" id="{44DAAC5A-28D2-434E-827F-02D3D4A3A39F}"/>
              </a:ext>
            </a:extLst>
          </p:cNvPr>
          <p:cNvSpPr>
            <a:spLocks noGrp="1"/>
          </p:cNvSpPr>
          <p:nvPr>
            <p:ph idx="1"/>
          </p:nvPr>
        </p:nvSpPr>
        <p:spPr>
          <a:xfrm>
            <a:off x="4399175" y="2542846"/>
            <a:ext cx="4134788" cy="3124200"/>
          </a:xfrm>
        </p:spPr>
        <p:txBody>
          <a:bodyPr/>
          <a:lstStyle/>
          <a:p>
            <a:pPr marL="0" indent="0">
              <a:buNone/>
            </a:pPr>
            <a:r>
              <a:rPr lang="en-US" dirty="0"/>
              <a:t>3. </a:t>
            </a:r>
            <a:r>
              <a:rPr lang="en-US" b="1" dirty="0"/>
              <a:t>Krebs Cycle (Citric Acid Cycle) </a:t>
            </a:r>
            <a:r>
              <a:rPr lang="en-US" dirty="0"/>
              <a:t>= The two acetyl-CoA enter the cycle, have carbon removed by oxygen and form energy molecules NADH, FADH2 and ATP.</a:t>
            </a:r>
          </a:p>
          <a:p>
            <a:pPr marL="0" indent="0">
              <a:buNone/>
            </a:pPr>
            <a:r>
              <a:rPr lang="en-US" b="1" dirty="0"/>
              <a:t>Net ATP: 2</a:t>
            </a:r>
          </a:p>
          <a:p>
            <a:pPr marL="0" indent="0">
              <a:buNone/>
            </a:pPr>
            <a:endParaRPr lang="en-US" dirty="0"/>
          </a:p>
          <a:p>
            <a:endParaRPr lang="en-US" dirty="0"/>
          </a:p>
        </p:txBody>
      </p:sp>
      <p:pic>
        <p:nvPicPr>
          <p:cNvPr id="4" name="Picture 3">
            <a:extLst>
              <a:ext uri="{FF2B5EF4-FFF2-40B4-BE49-F238E27FC236}">
                <a16:creationId xmlns:a16="http://schemas.microsoft.com/office/drawing/2014/main" id="{A45C4E70-E1D5-4509-A38B-60E9F261B5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575" y="2037692"/>
            <a:ext cx="3048000" cy="4134508"/>
          </a:xfrm>
          <a:prstGeom prst="rect">
            <a:avLst/>
          </a:prstGeom>
          <a:solidFill>
            <a:schemeClr val="accent1"/>
          </a:solidFill>
          <a:ln w="31750">
            <a:solidFill>
              <a:schemeClr val="tx1">
                <a:lumMod val="90000"/>
                <a:lumOff val="10000"/>
              </a:schemeClr>
            </a:solidFill>
          </a:ln>
        </p:spPr>
      </p:pic>
      <p:sp>
        <p:nvSpPr>
          <p:cNvPr id="5" name="Oval 4">
            <a:extLst>
              <a:ext uri="{FF2B5EF4-FFF2-40B4-BE49-F238E27FC236}">
                <a16:creationId xmlns:a16="http://schemas.microsoft.com/office/drawing/2014/main" id="{F9C092EC-8266-4A85-A29B-D9D4D1F16C80}"/>
              </a:ext>
            </a:extLst>
          </p:cNvPr>
          <p:cNvSpPr/>
          <p:nvPr/>
        </p:nvSpPr>
        <p:spPr>
          <a:xfrm>
            <a:off x="914400" y="3276600"/>
            <a:ext cx="3276600" cy="3048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Euphemia"/>
              <a:ea typeface="+mn-ea"/>
              <a:cs typeface="+mn-cs"/>
            </a:endParaRPr>
          </a:p>
        </p:txBody>
      </p:sp>
    </p:spTree>
    <p:extLst>
      <p:ext uri="{BB962C8B-B14F-4D97-AF65-F5344CB8AC3E}">
        <p14:creationId xmlns:p14="http://schemas.microsoft.com/office/powerpoint/2010/main" val="3317780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95658-0896-4E27-8581-BF22C53223B0}"/>
              </a:ext>
            </a:extLst>
          </p:cNvPr>
          <p:cNvSpPr>
            <a:spLocks noGrp="1"/>
          </p:cNvSpPr>
          <p:nvPr>
            <p:ph type="title"/>
          </p:nvPr>
        </p:nvSpPr>
        <p:spPr>
          <a:xfrm>
            <a:off x="685800" y="225546"/>
            <a:ext cx="7202776" cy="1143000"/>
          </a:xfrm>
        </p:spPr>
        <p:txBody>
          <a:bodyPr>
            <a:normAutofit/>
          </a:bodyPr>
          <a:lstStyle/>
          <a:p>
            <a:r>
              <a:rPr lang="en-US" dirty="0"/>
              <a:t>INSIDE THE MITOCHONDRIA</a:t>
            </a:r>
            <a:br>
              <a:rPr lang="en-US" dirty="0"/>
            </a:br>
            <a:r>
              <a:rPr lang="en-US" sz="2000" dirty="0"/>
              <a:t>(Can only take place if oxygen is present.)</a:t>
            </a:r>
          </a:p>
        </p:txBody>
      </p:sp>
      <p:sp>
        <p:nvSpPr>
          <p:cNvPr id="3" name="Content Placeholder 2">
            <a:extLst>
              <a:ext uri="{FF2B5EF4-FFF2-40B4-BE49-F238E27FC236}">
                <a16:creationId xmlns:a16="http://schemas.microsoft.com/office/drawing/2014/main" id="{44DAAC5A-28D2-434E-827F-02D3D4A3A39F}"/>
              </a:ext>
            </a:extLst>
          </p:cNvPr>
          <p:cNvSpPr>
            <a:spLocks noGrp="1"/>
          </p:cNvSpPr>
          <p:nvPr>
            <p:ph idx="1"/>
          </p:nvPr>
        </p:nvSpPr>
        <p:spPr>
          <a:xfrm>
            <a:off x="823077" y="1600200"/>
            <a:ext cx="7497845" cy="3124200"/>
          </a:xfrm>
        </p:spPr>
        <p:txBody>
          <a:bodyPr/>
          <a:lstStyle/>
          <a:p>
            <a:pPr marL="0" indent="0">
              <a:buNone/>
            </a:pPr>
            <a:r>
              <a:rPr lang="en-US" dirty="0"/>
              <a:t>4. </a:t>
            </a:r>
            <a:r>
              <a:rPr lang="en-US" b="1" dirty="0"/>
              <a:t>Electron Transport Chain </a:t>
            </a:r>
            <a:r>
              <a:rPr lang="en-US" dirty="0"/>
              <a:t>= The NADH and FADH</a:t>
            </a:r>
            <a:r>
              <a:rPr lang="en-US" baseline="-25000" dirty="0"/>
              <a:t>2</a:t>
            </a:r>
            <a:r>
              <a:rPr lang="en-US" dirty="0"/>
              <a:t> release their energy and electrons unto the ETC. Protons (H+) are pumped into the intermembrane space. </a:t>
            </a:r>
          </a:p>
        </p:txBody>
      </p:sp>
      <p:pic>
        <p:nvPicPr>
          <p:cNvPr id="6" name="Picture 5">
            <a:extLst>
              <a:ext uri="{FF2B5EF4-FFF2-40B4-BE49-F238E27FC236}">
                <a16:creationId xmlns:a16="http://schemas.microsoft.com/office/drawing/2014/main" id="{C1B03D94-9DBC-4186-AF3B-656CAA4B04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3578345"/>
            <a:ext cx="5257800" cy="3054109"/>
          </a:xfrm>
          <a:prstGeom prst="rect">
            <a:avLst/>
          </a:prstGeom>
          <a:ln w="31750">
            <a:solidFill>
              <a:schemeClr val="tx1">
                <a:lumMod val="90000"/>
                <a:lumOff val="10000"/>
              </a:schemeClr>
            </a:solidFill>
          </a:ln>
        </p:spPr>
      </p:pic>
      <p:sp>
        <p:nvSpPr>
          <p:cNvPr id="5" name="Oval 4">
            <a:extLst>
              <a:ext uri="{FF2B5EF4-FFF2-40B4-BE49-F238E27FC236}">
                <a16:creationId xmlns:a16="http://schemas.microsoft.com/office/drawing/2014/main" id="{F9C092EC-8266-4A85-A29B-D9D4D1F16C80}"/>
              </a:ext>
            </a:extLst>
          </p:cNvPr>
          <p:cNvSpPr/>
          <p:nvPr/>
        </p:nvSpPr>
        <p:spPr>
          <a:xfrm>
            <a:off x="2486417" y="4114800"/>
            <a:ext cx="3560190" cy="1905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Euphemia"/>
              <a:ea typeface="+mn-ea"/>
              <a:cs typeface="+mn-cs"/>
            </a:endParaRPr>
          </a:p>
        </p:txBody>
      </p:sp>
    </p:spTree>
    <p:extLst>
      <p:ext uri="{BB962C8B-B14F-4D97-AF65-F5344CB8AC3E}">
        <p14:creationId xmlns:p14="http://schemas.microsoft.com/office/powerpoint/2010/main" val="2078393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95658-0896-4E27-8581-BF22C53223B0}"/>
              </a:ext>
            </a:extLst>
          </p:cNvPr>
          <p:cNvSpPr>
            <a:spLocks noGrp="1"/>
          </p:cNvSpPr>
          <p:nvPr>
            <p:ph type="title"/>
          </p:nvPr>
        </p:nvSpPr>
        <p:spPr>
          <a:xfrm>
            <a:off x="762000" y="92196"/>
            <a:ext cx="7202776" cy="1143000"/>
          </a:xfrm>
        </p:spPr>
        <p:txBody>
          <a:bodyPr>
            <a:normAutofit/>
          </a:bodyPr>
          <a:lstStyle/>
          <a:p>
            <a:r>
              <a:rPr lang="en-US" dirty="0"/>
              <a:t>INSIDE THE MITOCHONDRIA</a:t>
            </a:r>
            <a:br>
              <a:rPr lang="en-US" dirty="0"/>
            </a:br>
            <a:r>
              <a:rPr lang="en-US" sz="2000" dirty="0"/>
              <a:t>(Can only take place if oxygen is present.)</a:t>
            </a:r>
          </a:p>
        </p:txBody>
      </p:sp>
      <p:sp>
        <p:nvSpPr>
          <p:cNvPr id="3" name="Content Placeholder 2">
            <a:extLst>
              <a:ext uri="{FF2B5EF4-FFF2-40B4-BE49-F238E27FC236}">
                <a16:creationId xmlns:a16="http://schemas.microsoft.com/office/drawing/2014/main" id="{44DAAC5A-28D2-434E-827F-02D3D4A3A39F}"/>
              </a:ext>
            </a:extLst>
          </p:cNvPr>
          <p:cNvSpPr>
            <a:spLocks noGrp="1"/>
          </p:cNvSpPr>
          <p:nvPr>
            <p:ph idx="1"/>
          </p:nvPr>
        </p:nvSpPr>
        <p:spPr>
          <a:xfrm>
            <a:off x="762000" y="1546105"/>
            <a:ext cx="7848600" cy="3124200"/>
          </a:xfrm>
        </p:spPr>
        <p:txBody>
          <a:bodyPr/>
          <a:lstStyle/>
          <a:p>
            <a:pPr marL="0" indent="0">
              <a:buNone/>
            </a:pPr>
            <a:r>
              <a:rPr lang="en-US" dirty="0"/>
              <a:t>5. </a:t>
            </a:r>
            <a:r>
              <a:rPr lang="en-US" b="1" dirty="0"/>
              <a:t>Oxidative Phosphorylation (Chemiosmosis) </a:t>
            </a:r>
            <a:r>
              <a:rPr lang="en-US" dirty="0"/>
              <a:t>= The H+ shoot through the ATP synthase causing it to spin and bond phosphate to ADP forming ATP molecules. (ATP synthase is a protein.) Total ATP=30</a:t>
            </a:r>
          </a:p>
          <a:p>
            <a:pPr marL="0" indent="0">
              <a:buNone/>
            </a:pPr>
            <a:r>
              <a:rPr lang="en-US" b="1" dirty="0"/>
              <a:t>TOTAL Net ATP: 34		Theoretical ATP: 38</a:t>
            </a:r>
          </a:p>
        </p:txBody>
      </p:sp>
      <p:pic>
        <p:nvPicPr>
          <p:cNvPr id="6" name="Picture 5">
            <a:extLst>
              <a:ext uri="{FF2B5EF4-FFF2-40B4-BE49-F238E27FC236}">
                <a16:creationId xmlns:a16="http://schemas.microsoft.com/office/drawing/2014/main" id="{C1B03D94-9DBC-4186-AF3B-656CAA4B04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3716628"/>
            <a:ext cx="4762500" cy="2766403"/>
          </a:xfrm>
          <a:prstGeom prst="rect">
            <a:avLst/>
          </a:prstGeom>
          <a:ln w="31750">
            <a:solidFill>
              <a:schemeClr val="tx1">
                <a:lumMod val="90000"/>
                <a:lumOff val="10000"/>
              </a:schemeClr>
            </a:solidFill>
          </a:ln>
        </p:spPr>
      </p:pic>
      <p:sp>
        <p:nvSpPr>
          <p:cNvPr id="5" name="Oval 4">
            <a:extLst>
              <a:ext uri="{FF2B5EF4-FFF2-40B4-BE49-F238E27FC236}">
                <a16:creationId xmlns:a16="http://schemas.microsoft.com/office/drawing/2014/main" id="{F9C092EC-8266-4A85-A29B-D9D4D1F16C80}"/>
              </a:ext>
            </a:extLst>
          </p:cNvPr>
          <p:cNvSpPr/>
          <p:nvPr/>
        </p:nvSpPr>
        <p:spPr>
          <a:xfrm>
            <a:off x="5410200" y="3583827"/>
            <a:ext cx="1676401" cy="30320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Euphemia"/>
              <a:ea typeface="+mn-ea"/>
              <a:cs typeface="+mn-cs"/>
            </a:endParaRPr>
          </a:p>
        </p:txBody>
      </p:sp>
    </p:spTree>
    <p:extLst>
      <p:ext uri="{BB962C8B-B14F-4D97-AF65-F5344CB8AC3E}">
        <p14:creationId xmlns:p14="http://schemas.microsoft.com/office/powerpoint/2010/main" val="2132114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574CD-B099-4204-BC4E-E083AE854E88}"/>
              </a:ext>
            </a:extLst>
          </p:cNvPr>
          <p:cNvSpPr>
            <a:spLocks noGrp="1"/>
          </p:cNvSpPr>
          <p:nvPr>
            <p:ph type="title"/>
          </p:nvPr>
        </p:nvSpPr>
        <p:spPr/>
        <p:txBody>
          <a:bodyPr>
            <a:normAutofit/>
          </a:bodyPr>
          <a:lstStyle/>
          <a:p>
            <a:r>
              <a:rPr lang="en-US" dirty="0"/>
              <a:t>In the </a:t>
            </a:r>
            <a:r>
              <a:rPr lang="en-US" b="1" dirty="0"/>
              <a:t>ABSENCE</a:t>
            </a:r>
            <a:r>
              <a:rPr lang="en-US" dirty="0"/>
              <a:t> of OXYGEN: </a:t>
            </a:r>
            <a:br>
              <a:rPr lang="en-US" dirty="0"/>
            </a:br>
            <a:endParaRPr lang="en-US" dirty="0"/>
          </a:p>
        </p:txBody>
      </p:sp>
      <p:sp>
        <p:nvSpPr>
          <p:cNvPr id="3" name="Content Placeholder 2">
            <a:extLst>
              <a:ext uri="{FF2B5EF4-FFF2-40B4-BE49-F238E27FC236}">
                <a16:creationId xmlns:a16="http://schemas.microsoft.com/office/drawing/2014/main" id="{A2C7C04A-89CA-4A4E-A2BF-03189AE7EEB8}"/>
              </a:ext>
            </a:extLst>
          </p:cNvPr>
          <p:cNvSpPr>
            <a:spLocks noGrp="1"/>
          </p:cNvSpPr>
          <p:nvPr>
            <p:ph idx="1"/>
          </p:nvPr>
        </p:nvSpPr>
        <p:spPr>
          <a:xfrm>
            <a:off x="970612" y="1676400"/>
            <a:ext cx="7487588" cy="4495800"/>
          </a:xfrm>
        </p:spPr>
        <p:txBody>
          <a:bodyPr>
            <a:normAutofit/>
          </a:bodyPr>
          <a:lstStyle/>
          <a:p>
            <a:r>
              <a:rPr lang="en-US" b="1" dirty="0"/>
              <a:t>Pyruvic acid can not enter the mitochondria, it stays in the cytoplasm to enter another reaction;</a:t>
            </a:r>
          </a:p>
          <a:p>
            <a:pPr marL="0" indent="0">
              <a:buNone/>
            </a:pPr>
            <a:endParaRPr lang="en-US" dirty="0"/>
          </a:p>
          <a:p>
            <a:pPr marL="0" indent="0">
              <a:buNone/>
            </a:pPr>
            <a:r>
              <a:rPr lang="en-US" b="1" dirty="0"/>
              <a:t>Lactic Acid Fermentation or Alcohol fermentation.</a:t>
            </a:r>
          </a:p>
          <a:p>
            <a:pPr marL="0" indent="0">
              <a:buNone/>
            </a:pPr>
            <a:endParaRPr lang="en-US" b="1" dirty="0"/>
          </a:p>
          <a:p>
            <a:pPr marL="342900" indent="-342900"/>
            <a:r>
              <a:rPr lang="en-US" sz="2000" dirty="0"/>
              <a:t>Lactic Acid fermentation takes place in animal cells.</a:t>
            </a:r>
          </a:p>
          <a:p>
            <a:pPr marL="342900" indent="-342900"/>
            <a:endParaRPr lang="en-US" sz="2000" dirty="0"/>
          </a:p>
          <a:p>
            <a:pPr marL="342900" indent="-342900"/>
            <a:r>
              <a:rPr lang="en-US" sz="2000" dirty="0"/>
              <a:t>Alcohol fermentation takes place in plant and yeast 	cells. </a:t>
            </a:r>
          </a:p>
        </p:txBody>
      </p:sp>
    </p:spTree>
    <p:extLst>
      <p:ext uri="{BB962C8B-B14F-4D97-AF65-F5344CB8AC3E}">
        <p14:creationId xmlns:p14="http://schemas.microsoft.com/office/powerpoint/2010/main" val="3343786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1C4E9-4B7F-4554-936B-00866005FA21}"/>
              </a:ext>
            </a:extLst>
          </p:cNvPr>
          <p:cNvSpPr>
            <a:spLocks noGrp="1"/>
          </p:cNvSpPr>
          <p:nvPr>
            <p:ph type="title"/>
          </p:nvPr>
        </p:nvSpPr>
        <p:spPr>
          <a:xfrm>
            <a:off x="685800" y="20425"/>
            <a:ext cx="7202776" cy="1143000"/>
          </a:xfrm>
        </p:spPr>
        <p:txBody>
          <a:bodyPr/>
          <a:lstStyle/>
          <a:p>
            <a:r>
              <a:rPr lang="en-US" dirty="0"/>
              <a:t>Lactic Acid Fermentation</a:t>
            </a:r>
          </a:p>
        </p:txBody>
      </p:sp>
      <p:sp>
        <p:nvSpPr>
          <p:cNvPr id="3" name="Content Placeholder 2">
            <a:extLst>
              <a:ext uri="{FF2B5EF4-FFF2-40B4-BE49-F238E27FC236}">
                <a16:creationId xmlns:a16="http://schemas.microsoft.com/office/drawing/2014/main" id="{CCB76FD7-CB3F-4313-A1C8-6BA124940A9C}"/>
              </a:ext>
            </a:extLst>
          </p:cNvPr>
          <p:cNvSpPr>
            <a:spLocks noGrp="1"/>
          </p:cNvSpPr>
          <p:nvPr>
            <p:ph idx="1"/>
          </p:nvPr>
        </p:nvSpPr>
        <p:spPr>
          <a:xfrm>
            <a:off x="737310" y="1295400"/>
            <a:ext cx="8101889" cy="4495800"/>
          </a:xfrm>
        </p:spPr>
        <p:txBody>
          <a:bodyPr>
            <a:normAutofit/>
          </a:bodyPr>
          <a:lstStyle/>
          <a:p>
            <a:r>
              <a:rPr lang="en-US" sz="2000" dirty="0"/>
              <a:t>Instead of the two pyruvic aids entering the mitochondria, they remain in the cytoplasm.</a:t>
            </a:r>
          </a:p>
          <a:p>
            <a:r>
              <a:rPr lang="en-US" sz="2000" b="1" dirty="0"/>
              <a:t>The energy of two NADHs turns the two pyruvic acids into two molecules of lactic acid.</a:t>
            </a:r>
          </a:p>
          <a:p>
            <a:r>
              <a:rPr lang="en-US" sz="2000" dirty="0"/>
              <a:t>Once oxygen is present lactic acid reverts into pyruvic acid and can enter the mitochondria. </a:t>
            </a:r>
          </a:p>
          <a:p>
            <a:r>
              <a:rPr lang="en-US" sz="2000" b="1" dirty="0"/>
              <a:t>REVERSIBILE</a:t>
            </a:r>
          </a:p>
        </p:txBody>
      </p:sp>
      <p:pic>
        <p:nvPicPr>
          <p:cNvPr id="4" name="Picture 3">
            <a:extLst>
              <a:ext uri="{FF2B5EF4-FFF2-40B4-BE49-F238E27FC236}">
                <a16:creationId xmlns:a16="http://schemas.microsoft.com/office/drawing/2014/main" id="{96F5AAF5-89D9-443A-8D23-B050F12838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9763" y="4114800"/>
            <a:ext cx="7266927" cy="2345703"/>
          </a:xfrm>
          <a:prstGeom prst="rect">
            <a:avLst/>
          </a:prstGeom>
          <a:ln w="31750">
            <a:solidFill>
              <a:schemeClr val="accent1"/>
            </a:solidFill>
          </a:ln>
        </p:spPr>
      </p:pic>
    </p:spTree>
    <p:extLst>
      <p:ext uri="{BB962C8B-B14F-4D97-AF65-F5344CB8AC3E}">
        <p14:creationId xmlns:p14="http://schemas.microsoft.com/office/powerpoint/2010/main" val="2805184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1C4E9-4B7F-4554-936B-00866005FA21}"/>
              </a:ext>
            </a:extLst>
          </p:cNvPr>
          <p:cNvSpPr>
            <a:spLocks noGrp="1"/>
          </p:cNvSpPr>
          <p:nvPr>
            <p:ph type="title"/>
          </p:nvPr>
        </p:nvSpPr>
        <p:spPr>
          <a:xfrm>
            <a:off x="685800" y="20425"/>
            <a:ext cx="7202776" cy="1143000"/>
          </a:xfrm>
        </p:spPr>
        <p:txBody>
          <a:bodyPr/>
          <a:lstStyle/>
          <a:p>
            <a:r>
              <a:rPr lang="en-US" dirty="0"/>
              <a:t>Lactic Acid Fermentation</a:t>
            </a:r>
          </a:p>
        </p:txBody>
      </p:sp>
      <p:sp>
        <p:nvSpPr>
          <p:cNvPr id="3" name="Content Placeholder 2">
            <a:extLst>
              <a:ext uri="{FF2B5EF4-FFF2-40B4-BE49-F238E27FC236}">
                <a16:creationId xmlns:a16="http://schemas.microsoft.com/office/drawing/2014/main" id="{CCB76FD7-CB3F-4313-A1C8-6BA124940A9C}"/>
              </a:ext>
            </a:extLst>
          </p:cNvPr>
          <p:cNvSpPr>
            <a:spLocks noGrp="1"/>
          </p:cNvSpPr>
          <p:nvPr>
            <p:ph idx="1"/>
          </p:nvPr>
        </p:nvSpPr>
        <p:spPr>
          <a:xfrm>
            <a:off x="737310" y="1295400"/>
            <a:ext cx="8101889" cy="4495800"/>
          </a:xfrm>
        </p:spPr>
        <p:txBody>
          <a:bodyPr>
            <a:normAutofit/>
          </a:bodyPr>
          <a:lstStyle/>
          <a:p>
            <a:r>
              <a:rPr lang="en-US" sz="2000" dirty="0"/>
              <a:t>When your muscles begin to burn during physical activity it is the lactic acid building up inside your muscle cells.</a:t>
            </a:r>
          </a:p>
          <a:p>
            <a:r>
              <a:rPr lang="en-US" sz="2000" dirty="0"/>
              <a:t>While exercising your muscles use up the oxygen supply quickly so the pyruvate remains in the cytoplasm becoming lactic acid.</a:t>
            </a:r>
          </a:p>
          <a:p>
            <a:r>
              <a:rPr lang="en-US" sz="2000" dirty="0"/>
              <a:t>Once you slow down and breath deeply, the oxygen is restored to the muscle cells reversing the lactic acid buildup and relieving you of the burning sensation. </a:t>
            </a:r>
          </a:p>
        </p:txBody>
      </p:sp>
      <p:pic>
        <p:nvPicPr>
          <p:cNvPr id="5" name="Picture 4">
            <a:extLst>
              <a:ext uri="{FF2B5EF4-FFF2-40B4-BE49-F238E27FC236}">
                <a16:creationId xmlns:a16="http://schemas.microsoft.com/office/drawing/2014/main" id="{96F5AAF5-89D9-443A-8D23-B050F12838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3895892"/>
            <a:ext cx="3994392" cy="2616327"/>
          </a:xfrm>
          <a:prstGeom prst="rect">
            <a:avLst/>
          </a:prstGeom>
          <a:ln w="31750">
            <a:solidFill>
              <a:schemeClr val="accent1"/>
            </a:solidFill>
          </a:ln>
        </p:spPr>
      </p:pic>
      <p:pic>
        <p:nvPicPr>
          <p:cNvPr id="4" name="Picture 3">
            <a:extLst>
              <a:ext uri="{FF2B5EF4-FFF2-40B4-BE49-F238E27FC236}">
                <a16:creationId xmlns:a16="http://schemas.microsoft.com/office/drawing/2014/main" id="{96F5AAF5-89D9-443A-8D23-B050F12838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4346805"/>
            <a:ext cx="3429000" cy="1714500"/>
          </a:xfrm>
          <a:prstGeom prst="rect">
            <a:avLst/>
          </a:prstGeom>
          <a:ln w="31750">
            <a:solidFill>
              <a:schemeClr val="accent1"/>
            </a:solidFill>
          </a:ln>
        </p:spPr>
      </p:pic>
    </p:spTree>
    <p:extLst>
      <p:ext uri="{BB962C8B-B14F-4D97-AF65-F5344CB8AC3E}">
        <p14:creationId xmlns:p14="http://schemas.microsoft.com/office/powerpoint/2010/main" val="4243747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E76A9-9A49-4D2F-9059-227BC004D656}"/>
              </a:ext>
            </a:extLst>
          </p:cNvPr>
          <p:cNvSpPr>
            <a:spLocks noGrp="1"/>
          </p:cNvSpPr>
          <p:nvPr>
            <p:ph type="title"/>
          </p:nvPr>
        </p:nvSpPr>
        <p:spPr>
          <a:xfrm>
            <a:off x="685800" y="114300"/>
            <a:ext cx="7202776" cy="1143000"/>
          </a:xfrm>
        </p:spPr>
        <p:txBody>
          <a:bodyPr/>
          <a:lstStyle/>
          <a:p>
            <a:r>
              <a:rPr lang="en-US" dirty="0"/>
              <a:t>Alcohol Fermentation</a:t>
            </a:r>
          </a:p>
        </p:txBody>
      </p:sp>
      <p:sp>
        <p:nvSpPr>
          <p:cNvPr id="3" name="Content Placeholder 2">
            <a:extLst>
              <a:ext uri="{FF2B5EF4-FFF2-40B4-BE49-F238E27FC236}">
                <a16:creationId xmlns:a16="http://schemas.microsoft.com/office/drawing/2014/main" id="{644596E5-358C-4B04-9A65-ACD6B8866302}"/>
              </a:ext>
            </a:extLst>
          </p:cNvPr>
          <p:cNvSpPr>
            <a:spLocks noGrp="1"/>
          </p:cNvSpPr>
          <p:nvPr>
            <p:ph idx="1"/>
          </p:nvPr>
        </p:nvSpPr>
        <p:spPr>
          <a:xfrm>
            <a:off x="970612" y="1447800"/>
            <a:ext cx="7202776" cy="4495800"/>
          </a:xfrm>
        </p:spPr>
        <p:txBody>
          <a:bodyPr/>
          <a:lstStyle/>
          <a:p>
            <a:pPr lvl="0"/>
            <a:r>
              <a:rPr lang="en-US" sz="2000" dirty="0">
                <a:solidFill>
                  <a:srgbClr val="164B4F"/>
                </a:solidFill>
              </a:rPr>
              <a:t>Instead of the two pyruvic acid molecules entering the mitochondria, they remain in the cytoplasm.</a:t>
            </a:r>
          </a:p>
          <a:p>
            <a:pPr lvl="0"/>
            <a:r>
              <a:rPr lang="en-US" sz="2000" b="1" dirty="0">
                <a:solidFill>
                  <a:srgbClr val="164B4F"/>
                </a:solidFill>
              </a:rPr>
              <a:t>The energy of two NADHs turns the two pyruvic acids into two molecules of ethanol and two molecules of CO</a:t>
            </a:r>
            <a:r>
              <a:rPr lang="en-US" sz="2000" b="1" baseline="-25000" dirty="0">
                <a:solidFill>
                  <a:srgbClr val="164B4F"/>
                </a:solidFill>
              </a:rPr>
              <a:t>2</a:t>
            </a:r>
            <a:r>
              <a:rPr lang="en-US" sz="2000" b="1" dirty="0">
                <a:solidFill>
                  <a:srgbClr val="164B4F"/>
                </a:solidFill>
              </a:rPr>
              <a:t>.</a:t>
            </a:r>
          </a:p>
          <a:p>
            <a:pPr lvl="0"/>
            <a:r>
              <a:rPr lang="en-US" sz="2000" b="1" dirty="0">
                <a:solidFill>
                  <a:srgbClr val="164B4F"/>
                </a:solidFill>
              </a:rPr>
              <a:t>IRREVERSIBILE</a:t>
            </a:r>
          </a:p>
          <a:p>
            <a:endParaRPr lang="en-US" dirty="0"/>
          </a:p>
        </p:txBody>
      </p:sp>
      <p:pic>
        <p:nvPicPr>
          <p:cNvPr id="4" name="Picture 3">
            <a:extLst>
              <a:ext uri="{FF2B5EF4-FFF2-40B4-BE49-F238E27FC236}">
                <a16:creationId xmlns:a16="http://schemas.microsoft.com/office/drawing/2014/main" id="{21A8B97D-E961-46CB-8BD3-EADB4E58DC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0" y="3581400"/>
            <a:ext cx="5864690" cy="2938150"/>
          </a:xfrm>
          <a:prstGeom prst="rect">
            <a:avLst/>
          </a:prstGeom>
          <a:ln w="31750">
            <a:solidFill>
              <a:schemeClr val="accent1"/>
            </a:solidFill>
          </a:ln>
        </p:spPr>
      </p:pic>
    </p:spTree>
    <p:extLst>
      <p:ext uri="{BB962C8B-B14F-4D97-AF65-F5344CB8AC3E}">
        <p14:creationId xmlns:p14="http://schemas.microsoft.com/office/powerpoint/2010/main" val="2853463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4BCCF-FDF7-43E4-BACC-1967A2C5F34C}"/>
              </a:ext>
            </a:extLst>
          </p:cNvPr>
          <p:cNvSpPr>
            <a:spLocks noGrp="1"/>
          </p:cNvSpPr>
          <p:nvPr>
            <p:ph type="title"/>
          </p:nvPr>
        </p:nvSpPr>
        <p:spPr/>
        <p:txBody>
          <a:bodyPr/>
          <a:lstStyle/>
          <a:p>
            <a:r>
              <a:rPr lang="en-US" dirty="0"/>
              <a:t>What is Photosynthesis?</a:t>
            </a:r>
          </a:p>
        </p:txBody>
      </p:sp>
      <p:sp>
        <p:nvSpPr>
          <p:cNvPr id="3" name="Content Placeholder 2">
            <a:extLst>
              <a:ext uri="{FF2B5EF4-FFF2-40B4-BE49-F238E27FC236}">
                <a16:creationId xmlns:a16="http://schemas.microsoft.com/office/drawing/2014/main" id="{F24FE6A6-370B-4A34-9616-D48AA345C581}"/>
              </a:ext>
            </a:extLst>
          </p:cNvPr>
          <p:cNvSpPr>
            <a:spLocks noGrp="1"/>
          </p:cNvSpPr>
          <p:nvPr>
            <p:ph idx="1"/>
          </p:nvPr>
        </p:nvSpPr>
        <p:spPr>
          <a:xfrm>
            <a:off x="970612" y="1676400"/>
            <a:ext cx="7944788" cy="4495800"/>
          </a:xfrm>
        </p:spPr>
        <p:txBody>
          <a:bodyPr/>
          <a:lstStyle/>
          <a:p>
            <a:r>
              <a:rPr lang="en-US" b="1" dirty="0"/>
              <a:t>An endothermic chemical reaction in which light energy is converted into chemical energy by photosynthetic organisms. </a:t>
            </a:r>
          </a:p>
          <a:p>
            <a:r>
              <a:rPr lang="en-US" dirty="0"/>
              <a:t>Endothermic reactions store energy in the bonds of the product molecules. </a:t>
            </a:r>
          </a:p>
          <a:p>
            <a:endParaRPr lang="en-US" b="1" dirty="0"/>
          </a:p>
          <a:p>
            <a:pPr marL="0" indent="0">
              <a:buNone/>
            </a:pPr>
            <a:r>
              <a:rPr lang="en-US" dirty="0"/>
              <a:t>Chemical Reaction:</a:t>
            </a:r>
          </a:p>
          <a:p>
            <a:pPr marL="0" lvl="0" indent="0">
              <a:lnSpc>
                <a:spcPct val="100000"/>
              </a:lnSpc>
              <a:spcBef>
                <a:spcPts val="0"/>
              </a:spcBef>
              <a:buNone/>
            </a:pPr>
            <a:endParaRPr lang="pt-BR" sz="1800" dirty="0">
              <a:solidFill>
                <a:srgbClr val="222222"/>
              </a:solidFill>
              <a:latin typeface="Roboto"/>
            </a:endParaRPr>
          </a:p>
          <a:p>
            <a:pPr marL="0" lvl="0" indent="0">
              <a:lnSpc>
                <a:spcPct val="100000"/>
              </a:lnSpc>
              <a:spcBef>
                <a:spcPts val="0"/>
              </a:spcBef>
              <a:buNone/>
            </a:pPr>
            <a:r>
              <a:rPr lang="pt-BR" sz="2800" b="1" dirty="0">
                <a:solidFill>
                  <a:schemeClr val="accent1">
                    <a:lumMod val="50000"/>
                  </a:schemeClr>
                </a:solidFill>
                <a:latin typeface="Roboto"/>
              </a:rPr>
              <a:t>6CO</a:t>
            </a:r>
            <a:r>
              <a:rPr lang="pt-BR" sz="2800" b="1" baseline="-25000" dirty="0">
                <a:solidFill>
                  <a:schemeClr val="accent1">
                    <a:lumMod val="50000"/>
                  </a:schemeClr>
                </a:solidFill>
                <a:latin typeface="Roboto"/>
              </a:rPr>
              <a:t>2</a:t>
            </a:r>
            <a:r>
              <a:rPr lang="pt-BR" sz="2800" b="1" dirty="0">
                <a:solidFill>
                  <a:schemeClr val="accent1">
                    <a:lumMod val="50000"/>
                  </a:schemeClr>
                </a:solidFill>
                <a:latin typeface="Roboto"/>
              </a:rPr>
              <a:t> + 6H</a:t>
            </a:r>
            <a:r>
              <a:rPr lang="pt-BR" sz="2800" b="1" baseline="-25000" dirty="0">
                <a:solidFill>
                  <a:schemeClr val="accent1">
                    <a:lumMod val="50000"/>
                  </a:schemeClr>
                </a:solidFill>
                <a:latin typeface="Roboto"/>
              </a:rPr>
              <a:t>2</a:t>
            </a:r>
            <a:r>
              <a:rPr lang="pt-BR" sz="2800" b="1" dirty="0">
                <a:solidFill>
                  <a:schemeClr val="accent1">
                    <a:lumMod val="50000"/>
                  </a:schemeClr>
                </a:solidFill>
                <a:latin typeface="Roboto"/>
              </a:rPr>
              <a:t>O + light energy &gt; C</a:t>
            </a:r>
            <a:r>
              <a:rPr lang="pt-BR" sz="2800" b="1" baseline="-25000" dirty="0">
                <a:solidFill>
                  <a:schemeClr val="accent1">
                    <a:lumMod val="50000"/>
                  </a:schemeClr>
                </a:solidFill>
                <a:latin typeface="Roboto"/>
              </a:rPr>
              <a:t>6</a:t>
            </a:r>
            <a:r>
              <a:rPr lang="pt-BR" sz="2800" b="1" dirty="0">
                <a:solidFill>
                  <a:schemeClr val="accent1">
                    <a:lumMod val="50000"/>
                  </a:schemeClr>
                </a:solidFill>
                <a:latin typeface="Roboto"/>
              </a:rPr>
              <a:t>H</a:t>
            </a:r>
            <a:r>
              <a:rPr lang="pt-BR" sz="2800" b="1" baseline="-25000" dirty="0">
                <a:solidFill>
                  <a:schemeClr val="accent1">
                    <a:lumMod val="50000"/>
                  </a:schemeClr>
                </a:solidFill>
                <a:latin typeface="Roboto"/>
              </a:rPr>
              <a:t>12</a:t>
            </a:r>
            <a:r>
              <a:rPr lang="pt-BR" sz="2800" b="1" dirty="0">
                <a:solidFill>
                  <a:schemeClr val="accent1">
                    <a:lumMod val="50000"/>
                  </a:schemeClr>
                </a:solidFill>
                <a:latin typeface="Roboto"/>
              </a:rPr>
              <a:t>O</a:t>
            </a:r>
            <a:r>
              <a:rPr lang="pt-BR" sz="2800" b="1" baseline="-25000" dirty="0">
                <a:solidFill>
                  <a:schemeClr val="accent1">
                    <a:lumMod val="50000"/>
                  </a:schemeClr>
                </a:solidFill>
                <a:latin typeface="Roboto"/>
              </a:rPr>
              <a:t>6</a:t>
            </a:r>
            <a:r>
              <a:rPr lang="pt-BR" sz="2800" b="1" dirty="0">
                <a:solidFill>
                  <a:schemeClr val="accent1">
                    <a:lumMod val="50000"/>
                  </a:schemeClr>
                </a:solidFill>
                <a:latin typeface="Roboto"/>
              </a:rPr>
              <a:t> + 6O</a:t>
            </a:r>
            <a:r>
              <a:rPr lang="pt-BR" sz="2800" b="1" baseline="-25000" dirty="0">
                <a:solidFill>
                  <a:schemeClr val="accent1">
                    <a:lumMod val="50000"/>
                  </a:schemeClr>
                </a:solidFill>
                <a:latin typeface="Roboto"/>
              </a:rPr>
              <a:t>2</a:t>
            </a:r>
          </a:p>
          <a:p>
            <a:pPr marL="0" lvl="0" indent="0">
              <a:lnSpc>
                <a:spcPct val="100000"/>
              </a:lnSpc>
              <a:spcBef>
                <a:spcPts val="0"/>
              </a:spcBef>
              <a:buNone/>
            </a:pPr>
            <a:endParaRPr lang="pt-BR" sz="2800" baseline="-25000" dirty="0">
              <a:solidFill>
                <a:srgbClr val="222222"/>
              </a:solidFill>
              <a:latin typeface="Roboto"/>
            </a:endParaRPr>
          </a:p>
          <a:p>
            <a:pPr marL="0" indent="0">
              <a:buNone/>
            </a:pPr>
            <a:endParaRPr lang="en-US" dirty="0"/>
          </a:p>
          <a:p>
            <a:endParaRPr lang="en-US" dirty="0"/>
          </a:p>
        </p:txBody>
      </p:sp>
    </p:spTree>
    <p:extLst>
      <p:ext uri="{BB962C8B-B14F-4D97-AF65-F5344CB8AC3E}">
        <p14:creationId xmlns:p14="http://schemas.microsoft.com/office/powerpoint/2010/main" val="1322195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E76A9-9A49-4D2F-9059-227BC004D656}"/>
              </a:ext>
            </a:extLst>
          </p:cNvPr>
          <p:cNvSpPr>
            <a:spLocks noGrp="1"/>
          </p:cNvSpPr>
          <p:nvPr>
            <p:ph type="title"/>
          </p:nvPr>
        </p:nvSpPr>
        <p:spPr>
          <a:xfrm>
            <a:off x="685800" y="114300"/>
            <a:ext cx="7202776" cy="1143000"/>
          </a:xfrm>
        </p:spPr>
        <p:txBody>
          <a:bodyPr/>
          <a:lstStyle/>
          <a:p>
            <a:r>
              <a:rPr lang="en-US" dirty="0"/>
              <a:t>Alcohol Fermentation</a:t>
            </a:r>
          </a:p>
        </p:txBody>
      </p:sp>
      <p:sp>
        <p:nvSpPr>
          <p:cNvPr id="3" name="Content Placeholder 2">
            <a:extLst>
              <a:ext uri="{FF2B5EF4-FFF2-40B4-BE49-F238E27FC236}">
                <a16:creationId xmlns:a16="http://schemas.microsoft.com/office/drawing/2014/main" id="{644596E5-358C-4B04-9A65-ACD6B8866302}"/>
              </a:ext>
            </a:extLst>
          </p:cNvPr>
          <p:cNvSpPr>
            <a:spLocks noGrp="1"/>
          </p:cNvSpPr>
          <p:nvPr>
            <p:ph idx="1"/>
          </p:nvPr>
        </p:nvSpPr>
        <p:spPr>
          <a:xfrm>
            <a:off x="970612" y="1447800"/>
            <a:ext cx="7202776" cy="4495800"/>
          </a:xfrm>
        </p:spPr>
        <p:txBody>
          <a:bodyPr>
            <a:normAutofit/>
          </a:bodyPr>
          <a:lstStyle/>
          <a:p>
            <a:pPr lvl="0"/>
            <a:r>
              <a:rPr lang="en-US" dirty="0">
                <a:solidFill>
                  <a:srgbClr val="164B4F"/>
                </a:solidFill>
              </a:rPr>
              <a:t>This is the process that produces wine or alcohol using grapes, yeast and hops. </a:t>
            </a:r>
          </a:p>
          <a:p>
            <a:pPr lvl="0"/>
            <a:r>
              <a:rPr lang="en-US" dirty="0">
                <a:solidFill>
                  <a:srgbClr val="164B4F"/>
                </a:solidFill>
              </a:rPr>
              <a:t>Beer and wine manufacturing.</a:t>
            </a:r>
          </a:p>
        </p:txBody>
      </p:sp>
      <p:pic>
        <p:nvPicPr>
          <p:cNvPr id="4" name="Picture 3">
            <a:extLst>
              <a:ext uri="{FF2B5EF4-FFF2-40B4-BE49-F238E27FC236}">
                <a16:creationId xmlns:a16="http://schemas.microsoft.com/office/drawing/2014/main" id="{21A8B97D-E961-46CB-8BD3-EADB4E58DC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2819399"/>
            <a:ext cx="2758010" cy="3677348"/>
          </a:xfrm>
          <a:prstGeom prst="rect">
            <a:avLst/>
          </a:prstGeom>
          <a:ln w="31750">
            <a:solidFill>
              <a:schemeClr val="accent1"/>
            </a:solidFill>
          </a:ln>
        </p:spPr>
      </p:pic>
      <p:pic>
        <p:nvPicPr>
          <p:cNvPr id="5" name="Picture 4">
            <a:extLst>
              <a:ext uri="{FF2B5EF4-FFF2-40B4-BE49-F238E27FC236}">
                <a16:creationId xmlns:a16="http://schemas.microsoft.com/office/drawing/2014/main" id="{21A8B97D-E961-46CB-8BD3-EADB4E58DC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456" y="3289300"/>
            <a:ext cx="4110433" cy="2737547"/>
          </a:xfrm>
          <a:prstGeom prst="rect">
            <a:avLst/>
          </a:prstGeom>
          <a:ln w="31750">
            <a:solidFill>
              <a:schemeClr val="accent1"/>
            </a:solidFill>
          </a:ln>
        </p:spPr>
      </p:pic>
    </p:spTree>
    <p:extLst>
      <p:ext uri="{BB962C8B-B14F-4D97-AF65-F5344CB8AC3E}">
        <p14:creationId xmlns:p14="http://schemas.microsoft.com/office/powerpoint/2010/main" val="424786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E6969-83A8-41E8-9F6D-30BECDFF6ADD}"/>
              </a:ext>
            </a:extLst>
          </p:cNvPr>
          <p:cNvSpPr>
            <a:spLocks noGrp="1"/>
          </p:cNvSpPr>
          <p:nvPr>
            <p:ph type="title"/>
          </p:nvPr>
        </p:nvSpPr>
        <p:spPr/>
        <p:txBody>
          <a:bodyPr/>
          <a:lstStyle/>
          <a:p>
            <a:r>
              <a:rPr lang="en-US" dirty="0"/>
              <a:t>Photosynthesis &amp; </a:t>
            </a:r>
            <a:br>
              <a:rPr lang="en-US" dirty="0"/>
            </a:br>
            <a:r>
              <a:rPr lang="en-US" dirty="0"/>
              <a:t>Cellular Respiration</a:t>
            </a:r>
          </a:p>
        </p:txBody>
      </p:sp>
      <p:sp>
        <p:nvSpPr>
          <p:cNvPr id="3" name="Content Placeholder 2">
            <a:extLst>
              <a:ext uri="{FF2B5EF4-FFF2-40B4-BE49-F238E27FC236}">
                <a16:creationId xmlns:a16="http://schemas.microsoft.com/office/drawing/2014/main" id="{00FE489B-68A1-4ABD-BD76-912C4588524E}"/>
              </a:ext>
            </a:extLst>
          </p:cNvPr>
          <p:cNvSpPr>
            <a:spLocks noGrp="1"/>
          </p:cNvSpPr>
          <p:nvPr>
            <p:ph idx="1"/>
          </p:nvPr>
        </p:nvSpPr>
        <p:spPr>
          <a:xfrm>
            <a:off x="970612" y="1676400"/>
            <a:ext cx="7202776" cy="5029200"/>
          </a:xfrm>
        </p:spPr>
        <p:txBody>
          <a:bodyPr>
            <a:normAutofit/>
          </a:bodyPr>
          <a:lstStyle/>
          <a:p>
            <a:r>
              <a:rPr lang="en-US" dirty="0"/>
              <a:t>Photosynthesis and Cellular Respiration are vital chemical reactions which work together harnessing the sun’s light energy into chemical energy (glucose) for use by living organisms all the while recycling carbon dioxide and oxygen. </a:t>
            </a:r>
          </a:p>
          <a:p>
            <a:pPr marL="0" indent="0">
              <a:buNone/>
            </a:pPr>
            <a:endParaRPr lang="en-US" sz="1600" dirty="0"/>
          </a:p>
          <a:p>
            <a:endParaRPr lang="en-US" sz="1600" dirty="0"/>
          </a:p>
          <a:p>
            <a:endParaRPr lang="en-US" sz="1600" dirty="0"/>
          </a:p>
          <a:p>
            <a:endParaRPr lang="en-US" sz="1600" dirty="0"/>
          </a:p>
          <a:p>
            <a:endParaRPr lang="en-US" sz="1600" dirty="0"/>
          </a:p>
          <a:p>
            <a:pPr marL="0" indent="0">
              <a:buNone/>
            </a:pPr>
            <a:endParaRPr lang="en-US" sz="1600" dirty="0"/>
          </a:p>
        </p:txBody>
      </p:sp>
      <p:pic>
        <p:nvPicPr>
          <p:cNvPr id="5" name="Picture 4">
            <a:extLst>
              <a:ext uri="{FF2B5EF4-FFF2-40B4-BE49-F238E27FC236}">
                <a16:creationId xmlns:a16="http://schemas.microsoft.com/office/drawing/2014/main" id="{5416CB68-9AB8-4452-8E52-213676DA05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3581400"/>
            <a:ext cx="5227674" cy="2809875"/>
          </a:xfrm>
          <a:prstGeom prst="rect">
            <a:avLst/>
          </a:prstGeom>
          <a:solidFill>
            <a:schemeClr val="accent1"/>
          </a:solidFill>
          <a:ln w="31750">
            <a:solidFill>
              <a:schemeClr val="accent1"/>
            </a:solidFill>
          </a:ln>
        </p:spPr>
      </p:pic>
    </p:spTree>
    <p:extLst>
      <p:ext uri="{BB962C8B-B14F-4D97-AF65-F5344CB8AC3E}">
        <p14:creationId xmlns:p14="http://schemas.microsoft.com/office/powerpoint/2010/main" val="4212536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44CE5-30BD-4018-A2C0-F8D05C6B6232}"/>
              </a:ext>
            </a:extLst>
          </p:cNvPr>
          <p:cNvSpPr>
            <a:spLocks noGrp="1"/>
          </p:cNvSpPr>
          <p:nvPr>
            <p:ph type="title"/>
          </p:nvPr>
        </p:nvSpPr>
        <p:spPr/>
        <p:txBody>
          <a:bodyPr>
            <a:normAutofit/>
          </a:bodyPr>
          <a:lstStyle/>
          <a:p>
            <a:r>
              <a:rPr lang="en-US" dirty="0"/>
              <a:t>Why is photosynthesis an endothermic chemical reaction?</a:t>
            </a:r>
          </a:p>
        </p:txBody>
      </p:sp>
      <p:sp>
        <p:nvSpPr>
          <p:cNvPr id="3" name="Content Placeholder 2">
            <a:extLst>
              <a:ext uri="{FF2B5EF4-FFF2-40B4-BE49-F238E27FC236}">
                <a16:creationId xmlns:a16="http://schemas.microsoft.com/office/drawing/2014/main" id="{2BC6F855-F0EF-4D74-BF2D-B3BA185529BF}"/>
              </a:ext>
            </a:extLst>
          </p:cNvPr>
          <p:cNvSpPr>
            <a:spLocks noGrp="1"/>
          </p:cNvSpPr>
          <p:nvPr>
            <p:ph idx="1"/>
          </p:nvPr>
        </p:nvSpPr>
        <p:spPr>
          <a:xfrm>
            <a:off x="970612" y="1905000"/>
            <a:ext cx="7202776" cy="4114800"/>
          </a:xfrm>
        </p:spPr>
        <p:txBody>
          <a:bodyPr/>
          <a:lstStyle/>
          <a:p>
            <a:r>
              <a:rPr lang="en-US" b="1" dirty="0"/>
              <a:t>Photosynthesis stores the sun’s energy in the carbon to carbon bonds of glucose. </a:t>
            </a:r>
          </a:p>
          <a:p>
            <a:r>
              <a:rPr lang="en-US" dirty="0"/>
              <a:t>The sun’s energy is light energy, the glucose formed during photosynthesis is chemical energy.</a:t>
            </a:r>
          </a:p>
          <a:p>
            <a:endParaRPr lang="en-US" dirty="0"/>
          </a:p>
        </p:txBody>
      </p:sp>
      <p:pic>
        <p:nvPicPr>
          <p:cNvPr id="5" name="Picture 4">
            <a:extLst>
              <a:ext uri="{FF2B5EF4-FFF2-40B4-BE49-F238E27FC236}">
                <a16:creationId xmlns:a16="http://schemas.microsoft.com/office/drawing/2014/main" id="{504D5CDF-FDB1-4EB6-AFB7-CA2D02B48A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1476" y="3877690"/>
            <a:ext cx="3061048" cy="2517142"/>
          </a:xfrm>
          <a:prstGeom prst="rect">
            <a:avLst/>
          </a:prstGeom>
          <a:ln w="31750">
            <a:solidFill>
              <a:schemeClr val="accent1"/>
            </a:solidFill>
          </a:ln>
        </p:spPr>
      </p:pic>
      <p:sp>
        <p:nvSpPr>
          <p:cNvPr id="6" name="TextBox 5">
            <a:extLst>
              <a:ext uri="{FF2B5EF4-FFF2-40B4-BE49-F238E27FC236}">
                <a16:creationId xmlns:a16="http://schemas.microsoft.com/office/drawing/2014/main" id="{BCCE3523-B856-413B-BE01-0317EC5DBE36}"/>
              </a:ext>
            </a:extLst>
          </p:cNvPr>
          <p:cNvSpPr txBox="1"/>
          <p:nvPr/>
        </p:nvSpPr>
        <p:spPr>
          <a:xfrm>
            <a:off x="3124200" y="3984396"/>
            <a:ext cx="888769" cy="341632"/>
          </a:xfrm>
          <a:prstGeom prst="rect">
            <a:avLst/>
          </a:prstGeom>
          <a:noFill/>
        </p:spPr>
        <p:txBody>
          <a:bodyPr wrap="none" rtlCol="0">
            <a:spAutoFit/>
          </a:bodyPr>
          <a:lstStyle/>
          <a:p>
            <a:pPr>
              <a:lnSpc>
                <a:spcPct val="90000"/>
              </a:lnSpc>
            </a:pPr>
            <a:r>
              <a:rPr lang="en-US" dirty="0">
                <a:solidFill>
                  <a:srgbClr val="EE771E"/>
                </a:solidFill>
              </a:rPr>
              <a:t>Energy</a:t>
            </a:r>
          </a:p>
        </p:txBody>
      </p:sp>
      <p:cxnSp>
        <p:nvCxnSpPr>
          <p:cNvPr id="8" name="Straight Arrow Connector 7">
            <a:extLst>
              <a:ext uri="{FF2B5EF4-FFF2-40B4-BE49-F238E27FC236}">
                <a16:creationId xmlns:a16="http://schemas.microsoft.com/office/drawing/2014/main" id="{783C659B-A05D-46F1-9FFD-486FAE308A0F}"/>
              </a:ext>
            </a:extLst>
          </p:cNvPr>
          <p:cNvCxnSpPr>
            <a:stCxn id="6" idx="2"/>
          </p:cNvCxnSpPr>
          <p:nvPr/>
        </p:nvCxnSpPr>
        <p:spPr>
          <a:xfrm>
            <a:off x="3568585" y="4326028"/>
            <a:ext cx="317615" cy="474572"/>
          </a:xfrm>
          <a:prstGeom prst="straightConnector1">
            <a:avLst/>
          </a:prstGeom>
          <a:ln w="12700">
            <a:solidFill>
              <a:srgbClr val="EE771E"/>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463DD29-52DC-44BB-8F48-B1E0EFC96195}"/>
              </a:ext>
            </a:extLst>
          </p:cNvPr>
          <p:cNvSpPr txBox="1"/>
          <p:nvPr/>
        </p:nvSpPr>
        <p:spPr>
          <a:xfrm>
            <a:off x="3124200" y="5955690"/>
            <a:ext cx="888769" cy="341632"/>
          </a:xfrm>
          <a:prstGeom prst="rect">
            <a:avLst/>
          </a:prstGeom>
          <a:noFill/>
        </p:spPr>
        <p:txBody>
          <a:bodyPr wrap="none" rtlCol="0">
            <a:spAutoFit/>
          </a:bodyPr>
          <a:lstStyle/>
          <a:p>
            <a:pPr>
              <a:lnSpc>
                <a:spcPct val="90000"/>
              </a:lnSpc>
            </a:pPr>
            <a:r>
              <a:rPr lang="en-US" dirty="0">
                <a:solidFill>
                  <a:srgbClr val="EE771E"/>
                </a:solidFill>
              </a:rPr>
              <a:t>Energy</a:t>
            </a:r>
          </a:p>
        </p:txBody>
      </p:sp>
      <p:cxnSp>
        <p:nvCxnSpPr>
          <p:cNvPr id="11" name="Straight Arrow Connector 10">
            <a:extLst>
              <a:ext uri="{FF2B5EF4-FFF2-40B4-BE49-F238E27FC236}">
                <a16:creationId xmlns:a16="http://schemas.microsoft.com/office/drawing/2014/main" id="{12AA434F-9C26-4008-BBFD-E0527D408671}"/>
              </a:ext>
            </a:extLst>
          </p:cNvPr>
          <p:cNvCxnSpPr>
            <a:cxnSpLocks/>
          </p:cNvCxnSpPr>
          <p:nvPr/>
        </p:nvCxnSpPr>
        <p:spPr>
          <a:xfrm flipV="1">
            <a:off x="3727392" y="5638800"/>
            <a:ext cx="158808" cy="361316"/>
          </a:xfrm>
          <a:prstGeom prst="straightConnector1">
            <a:avLst/>
          </a:prstGeom>
          <a:ln w="12700">
            <a:solidFill>
              <a:srgbClr val="EE771E"/>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27F6427-7559-46C3-A00D-8F08A70F1E88}"/>
              </a:ext>
            </a:extLst>
          </p:cNvPr>
          <p:cNvCxnSpPr/>
          <p:nvPr/>
        </p:nvCxnSpPr>
        <p:spPr>
          <a:xfrm>
            <a:off x="3568584" y="4326028"/>
            <a:ext cx="444385" cy="93572"/>
          </a:xfrm>
          <a:prstGeom prst="straightConnector1">
            <a:avLst/>
          </a:prstGeom>
          <a:ln w="12700">
            <a:solidFill>
              <a:srgbClr val="EE771E"/>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D3AD0DA-2556-4EED-B6F2-B22F73ACEDBE}"/>
              </a:ext>
            </a:extLst>
          </p:cNvPr>
          <p:cNvSpPr txBox="1"/>
          <p:nvPr/>
        </p:nvSpPr>
        <p:spPr>
          <a:xfrm>
            <a:off x="4127615" y="6071137"/>
            <a:ext cx="888769" cy="341632"/>
          </a:xfrm>
          <a:prstGeom prst="rect">
            <a:avLst/>
          </a:prstGeom>
          <a:noFill/>
        </p:spPr>
        <p:txBody>
          <a:bodyPr wrap="none" rtlCol="0">
            <a:spAutoFit/>
          </a:bodyPr>
          <a:lstStyle/>
          <a:p>
            <a:pPr>
              <a:lnSpc>
                <a:spcPct val="90000"/>
              </a:lnSpc>
            </a:pPr>
            <a:r>
              <a:rPr lang="en-US" dirty="0">
                <a:solidFill>
                  <a:srgbClr val="EE771E"/>
                </a:solidFill>
              </a:rPr>
              <a:t>Energy</a:t>
            </a:r>
          </a:p>
        </p:txBody>
      </p:sp>
      <p:sp>
        <p:nvSpPr>
          <p:cNvPr id="17" name="TextBox 16">
            <a:extLst>
              <a:ext uri="{FF2B5EF4-FFF2-40B4-BE49-F238E27FC236}">
                <a16:creationId xmlns:a16="http://schemas.microsoft.com/office/drawing/2014/main" id="{89A107B1-5FE9-411D-AA7C-01A27B1704CB}"/>
              </a:ext>
            </a:extLst>
          </p:cNvPr>
          <p:cNvSpPr txBox="1"/>
          <p:nvPr/>
        </p:nvSpPr>
        <p:spPr>
          <a:xfrm>
            <a:off x="5271078" y="5987745"/>
            <a:ext cx="888769" cy="341632"/>
          </a:xfrm>
          <a:prstGeom prst="rect">
            <a:avLst/>
          </a:prstGeom>
          <a:noFill/>
        </p:spPr>
        <p:txBody>
          <a:bodyPr wrap="none" rtlCol="0">
            <a:spAutoFit/>
          </a:bodyPr>
          <a:lstStyle/>
          <a:p>
            <a:pPr>
              <a:lnSpc>
                <a:spcPct val="90000"/>
              </a:lnSpc>
            </a:pPr>
            <a:r>
              <a:rPr lang="en-US" dirty="0">
                <a:solidFill>
                  <a:srgbClr val="EE771E"/>
                </a:solidFill>
              </a:rPr>
              <a:t>Energy</a:t>
            </a:r>
          </a:p>
        </p:txBody>
      </p:sp>
      <p:cxnSp>
        <p:nvCxnSpPr>
          <p:cNvPr id="19" name="Straight Arrow Connector 18">
            <a:extLst>
              <a:ext uri="{FF2B5EF4-FFF2-40B4-BE49-F238E27FC236}">
                <a16:creationId xmlns:a16="http://schemas.microsoft.com/office/drawing/2014/main" id="{DBE417AC-28C9-4B4B-AD2D-093EF8F5D074}"/>
              </a:ext>
            </a:extLst>
          </p:cNvPr>
          <p:cNvCxnSpPr>
            <a:cxnSpLocks/>
            <a:stCxn id="16" idx="0"/>
          </p:cNvCxnSpPr>
          <p:nvPr/>
        </p:nvCxnSpPr>
        <p:spPr>
          <a:xfrm flipV="1">
            <a:off x="4572000" y="5819459"/>
            <a:ext cx="0" cy="251678"/>
          </a:xfrm>
          <a:prstGeom prst="straightConnector1">
            <a:avLst/>
          </a:prstGeom>
          <a:ln w="12700">
            <a:solidFill>
              <a:srgbClr val="EE771E"/>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7E96E0A-1E1D-41FC-A086-2A7856B82BE7}"/>
              </a:ext>
            </a:extLst>
          </p:cNvPr>
          <p:cNvCxnSpPr/>
          <p:nvPr/>
        </p:nvCxnSpPr>
        <p:spPr>
          <a:xfrm flipH="1" flipV="1">
            <a:off x="5271078" y="5638800"/>
            <a:ext cx="215322" cy="361316"/>
          </a:xfrm>
          <a:prstGeom prst="straightConnector1">
            <a:avLst/>
          </a:prstGeom>
          <a:ln w="12700">
            <a:solidFill>
              <a:srgbClr val="EE771E"/>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0133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514B4-AF17-44F4-9ECA-6EEBE47C6638}"/>
              </a:ext>
            </a:extLst>
          </p:cNvPr>
          <p:cNvSpPr>
            <a:spLocks noGrp="1"/>
          </p:cNvSpPr>
          <p:nvPr>
            <p:ph type="title"/>
          </p:nvPr>
        </p:nvSpPr>
        <p:spPr/>
        <p:txBody>
          <a:bodyPr>
            <a:normAutofit/>
          </a:bodyPr>
          <a:lstStyle/>
          <a:p>
            <a:r>
              <a:rPr lang="en-US" dirty="0"/>
              <a:t>Where does photosynthesis take place?</a:t>
            </a:r>
          </a:p>
        </p:txBody>
      </p:sp>
      <p:sp>
        <p:nvSpPr>
          <p:cNvPr id="3" name="Content Placeholder 2">
            <a:extLst>
              <a:ext uri="{FF2B5EF4-FFF2-40B4-BE49-F238E27FC236}">
                <a16:creationId xmlns:a16="http://schemas.microsoft.com/office/drawing/2014/main" id="{AC590A57-96AA-4EDB-AD3A-BCB963C1EFCB}"/>
              </a:ext>
            </a:extLst>
          </p:cNvPr>
          <p:cNvSpPr>
            <a:spLocks noGrp="1"/>
          </p:cNvSpPr>
          <p:nvPr>
            <p:ph idx="1"/>
          </p:nvPr>
        </p:nvSpPr>
        <p:spPr/>
        <p:txBody>
          <a:bodyPr/>
          <a:lstStyle/>
          <a:p>
            <a:r>
              <a:rPr lang="en-US" b="1" dirty="0"/>
              <a:t>Photosynthesis takes place in photosynthetic bacteria and organisms who have a chloroplast.</a:t>
            </a:r>
          </a:p>
          <a:p>
            <a:r>
              <a:rPr lang="en-US" dirty="0"/>
              <a:t>Inside the chloroplast the first steps of photosynthesis take place within the thylakoid membrane and the chloroplast’s stroma. </a:t>
            </a:r>
          </a:p>
          <a:p>
            <a:endParaRPr lang="en-US" dirty="0"/>
          </a:p>
        </p:txBody>
      </p:sp>
      <p:pic>
        <p:nvPicPr>
          <p:cNvPr id="4" name="Picture 3">
            <a:extLst>
              <a:ext uri="{FF2B5EF4-FFF2-40B4-BE49-F238E27FC236}">
                <a16:creationId xmlns:a16="http://schemas.microsoft.com/office/drawing/2014/main" id="{93C0BE62-D0E4-4F91-A5E4-33E10BAEB5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3215164" y="3776378"/>
            <a:ext cx="2713673" cy="2810445"/>
          </a:xfrm>
          <a:prstGeom prst="rect">
            <a:avLst/>
          </a:prstGeom>
        </p:spPr>
      </p:pic>
      <p:sp>
        <p:nvSpPr>
          <p:cNvPr id="5" name="TextBox 4">
            <a:extLst>
              <a:ext uri="{FF2B5EF4-FFF2-40B4-BE49-F238E27FC236}">
                <a16:creationId xmlns:a16="http://schemas.microsoft.com/office/drawing/2014/main" id="{92731F38-5FE6-415C-89A5-E3A89C49CFF4}"/>
              </a:ext>
            </a:extLst>
          </p:cNvPr>
          <p:cNvSpPr txBox="1"/>
          <p:nvPr/>
        </p:nvSpPr>
        <p:spPr>
          <a:xfrm>
            <a:off x="3179347" y="4038600"/>
            <a:ext cx="939809" cy="341632"/>
          </a:xfrm>
          <a:prstGeom prst="rect">
            <a:avLst/>
          </a:prstGeom>
          <a:noFill/>
        </p:spPr>
        <p:txBody>
          <a:bodyPr wrap="none" rtlCol="0">
            <a:spAutoFit/>
          </a:bodyPr>
          <a:lstStyle/>
          <a:p>
            <a:pPr>
              <a:lnSpc>
                <a:spcPct val="90000"/>
              </a:lnSpc>
            </a:pPr>
            <a:r>
              <a:rPr lang="en-US" dirty="0"/>
              <a:t>Stroma</a:t>
            </a:r>
          </a:p>
        </p:txBody>
      </p:sp>
      <p:sp>
        <p:nvSpPr>
          <p:cNvPr id="6" name="TextBox 5">
            <a:extLst>
              <a:ext uri="{FF2B5EF4-FFF2-40B4-BE49-F238E27FC236}">
                <a16:creationId xmlns:a16="http://schemas.microsoft.com/office/drawing/2014/main" id="{D29BBF08-A6F4-4B17-A24F-99B5B6288255}"/>
              </a:ext>
            </a:extLst>
          </p:cNvPr>
          <p:cNvSpPr txBox="1"/>
          <p:nvPr/>
        </p:nvSpPr>
        <p:spPr>
          <a:xfrm>
            <a:off x="5562600" y="6287768"/>
            <a:ext cx="1205779" cy="341632"/>
          </a:xfrm>
          <a:prstGeom prst="rect">
            <a:avLst/>
          </a:prstGeom>
          <a:noFill/>
        </p:spPr>
        <p:txBody>
          <a:bodyPr wrap="none" rtlCol="0">
            <a:spAutoFit/>
          </a:bodyPr>
          <a:lstStyle/>
          <a:p>
            <a:pPr>
              <a:lnSpc>
                <a:spcPct val="90000"/>
              </a:lnSpc>
            </a:pPr>
            <a:r>
              <a:rPr lang="en-US" dirty="0"/>
              <a:t>Thylakoid</a:t>
            </a:r>
          </a:p>
        </p:txBody>
      </p:sp>
      <p:cxnSp>
        <p:nvCxnSpPr>
          <p:cNvPr id="8" name="Straight Arrow Connector 7">
            <a:extLst>
              <a:ext uri="{FF2B5EF4-FFF2-40B4-BE49-F238E27FC236}">
                <a16:creationId xmlns:a16="http://schemas.microsoft.com/office/drawing/2014/main" id="{89670624-902A-412A-86E2-197C96489CEA}"/>
              </a:ext>
            </a:extLst>
          </p:cNvPr>
          <p:cNvCxnSpPr>
            <a:cxnSpLocks/>
          </p:cNvCxnSpPr>
          <p:nvPr/>
        </p:nvCxnSpPr>
        <p:spPr>
          <a:xfrm flipH="1" flipV="1">
            <a:off x="4876800" y="5638800"/>
            <a:ext cx="685800" cy="648968"/>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AB6E565-79EA-4867-AACF-5E6AC36E4B1E}"/>
              </a:ext>
            </a:extLst>
          </p:cNvPr>
          <p:cNvCxnSpPr>
            <a:cxnSpLocks/>
            <a:stCxn id="5" idx="2"/>
          </p:cNvCxnSpPr>
          <p:nvPr/>
        </p:nvCxnSpPr>
        <p:spPr>
          <a:xfrm>
            <a:off x="3649252" y="4380232"/>
            <a:ext cx="694148" cy="344168"/>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94B2D68-B3B4-46DB-8315-8C03B3F51BFB}"/>
              </a:ext>
            </a:extLst>
          </p:cNvPr>
          <p:cNvSpPr txBox="1"/>
          <p:nvPr/>
        </p:nvSpPr>
        <p:spPr>
          <a:xfrm>
            <a:off x="1944969" y="5297168"/>
            <a:ext cx="1221809" cy="341632"/>
          </a:xfrm>
          <a:prstGeom prst="rect">
            <a:avLst/>
          </a:prstGeom>
          <a:noFill/>
        </p:spPr>
        <p:txBody>
          <a:bodyPr wrap="none" rtlCol="0">
            <a:spAutoFit/>
          </a:bodyPr>
          <a:lstStyle/>
          <a:p>
            <a:pPr>
              <a:lnSpc>
                <a:spcPct val="90000"/>
              </a:lnSpc>
            </a:pPr>
            <a:r>
              <a:rPr lang="en-US" dirty="0"/>
              <a:t>Ribosome</a:t>
            </a:r>
          </a:p>
        </p:txBody>
      </p:sp>
      <p:sp>
        <p:nvSpPr>
          <p:cNvPr id="9" name="TextBox 8">
            <a:extLst>
              <a:ext uri="{FF2B5EF4-FFF2-40B4-BE49-F238E27FC236}">
                <a16:creationId xmlns:a16="http://schemas.microsoft.com/office/drawing/2014/main" id="{7DA18DB2-3E16-4F31-B3C8-7E0889C9C809}"/>
              </a:ext>
            </a:extLst>
          </p:cNvPr>
          <p:cNvSpPr txBox="1"/>
          <p:nvPr/>
        </p:nvSpPr>
        <p:spPr>
          <a:xfrm>
            <a:off x="2174197" y="5853153"/>
            <a:ext cx="763351" cy="341632"/>
          </a:xfrm>
          <a:prstGeom prst="rect">
            <a:avLst/>
          </a:prstGeom>
          <a:noFill/>
        </p:spPr>
        <p:txBody>
          <a:bodyPr wrap="none" rtlCol="0">
            <a:spAutoFit/>
          </a:bodyPr>
          <a:lstStyle/>
          <a:p>
            <a:pPr>
              <a:lnSpc>
                <a:spcPct val="90000"/>
              </a:lnSpc>
            </a:pPr>
            <a:r>
              <a:rPr lang="en-US" dirty="0"/>
              <a:t>cDNA</a:t>
            </a:r>
          </a:p>
        </p:txBody>
      </p:sp>
      <p:sp>
        <p:nvSpPr>
          <p:cNvPr id="12" name="TextBox 11">
            <a:extLst>
              <a:ext uri="{FF2B5EF4-FFF2-40B4-BE49-F238E27FC236}">
                <a16:creationId xmlns:a16="http://schemas.microsoft.com/office/drawing/2014/main" id="{35BDDA87-A5C6-4C27-9402-C50FFC7E1345}"/>
              </a:ext>
            </a:extLst>
          </p:cNvPr>
          <p:cNvSpPr txBox="1"/>
          <p:nvPr/>
        </p:nvSpPr>
        <p:spPr>
          <a:xfrm>
            <a:off x="6309320" y="5262222"/>
            <a:ext cx="1978683" cy="590931"/>
          </a:xfrm>
          <a:prstGeom prst="rect">
            <a:avLst/>
          </a:prstGeom>
          <a:noFill/>
        </p:spPr>
        <p:txBody>
          <a:bodyPr wrap="none" rtlCol="0">
            <a:spAutoFit/>
          </a:bodyPr>
          <a:lstStyle/>
          <a:p>
            <a:pPr>
              <a:lnSpc>
                <a:spcPct val="90000"/>
              </a:lnSpc>
            </a:pPr>
            <a:r>
              <a:rPr lang="en-US" dirty="0"/>
              <a:t>Outer membrane</a:t>
            </a:r>
          </a:p>
          <a:p>
            <a:pPr>
              <a:lnSpc>
                <a:spcPct val="90000"/>
              </a:lnSpc>
            </a:pPr>
            <a:r>
              <a:rPr lang="en-US" dirty="0"/>
              <a:t>Inner membrane</a:t>
            </a:r>
          </a:p>
        </p:txBody>
      </p:sp>
      <p:sp>
        <p:nvSpPr>
          <p:cNvPr id="13" name="TextBox 12">
            <a:extLst>
              <a:ext uri="{FF2B5EF4-FFF2-40B4-BE49-F238E27FC236}">
                <a16:creationId xmlns:a16="http://schemas.microsoft.com/office/drawing/2014/main" id="{4DFEF13C-C068-4680-BB40-A6A6E4D608A0}"/>
              </a:ext>
            </a:extLst>
          </p:cNvPr>
          <p:cNvSpPr txBox="1"/>
          <p:nvPr/>
        </p:nvSpPr>
        <p:spPr>
          <a:xfrm>
            <a:off x="6447128" y="4038600"/>
            <a:ext cx="809581" cy="341632"/>
          </a:xfrm>
          <a:prstGeom prst="rect">
            <a:avLst/>
          </a:prstGeom>
          <a:noFill/>
        </p:spPr>
        <p:txBody>
          <a:bodyPr wrap="none" rtlCol="0">
            <a:spAutoFit/>
          </a:bodyPr>
          <a:lstStyle/>
          <a:p>
            <a:pPr>
              <a:lnSpc>
                <a:spcPct val="90000"/>
              </a:lnSpc>
            </a:pPr>
            <a:r>
              <a:rPr lang="en-US" dirty="0"/>
              <a:t>Grana</a:t>
            </a:r>
          </a:p>
        </p:txBody>
      </p:sp>
      <p:cxnSp>
        <p:nvCxnSpPr>
          <p:cNvPr id="15" name="Straight Arrow Connector 14">
            <a:extLst>
              <a:ext uri="{FF2B5EF4-FFF2-40B4-BE49-F238E27FC236}">
                <a16:creationId xmlns:a16="http://schemas.microsoft.com/office/drawing/2014/main" id="{BB25BCE1-0E7C-4A45-9519-AB586D445FD7}"/>
              </a:ext>
            </a:extLst>
          </p:cNvPr>
          <p:cNvCxnSpPr/>
          <p:nvPr/>
        </p:nvCxnSpPr>
        <p:spPr>
          <a:xfrm>
            <a:off x="3048000" y="5467984"/>
            <a:ext cx="457200" cy="32321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EC36713-0A45-41BC-AB7C-C57F15F2736C}"/>
              </a:ext>
            </a:extLst>
          </p:cNvPr>
          <p:cNvCxnSpPr>
            <a:stCxn id="9" idx="3"/>
          </p:cNvCxnSpPr>
          <p:nvPr/>
        </p:nvCxnSpPr>
        <p:spPr>
          <a:xfrm>
            <a:off x="2937548" y="6023969"/>
            <a:ext cx="711703" cy="32105"/>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68CBB2D2-EF0D-4000-A2B9-2633C009E896}"/>
              </a:ext>
            </a:extLst>
          </p:cNvPr>
          <p:cNvCxnSpPr/>
          <p:nvPr/>
        </p:nvCxnSpPr>
        <p:spPr>
          <a:xfrm flipH="1">
            <a:off x="5638802" y="4380232"/>
            <a:ext cx="914398"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BADE019-0BD0-4560-958D-6373EA6D0751}"/>
              </a:ext>
            </a:extLst>
          </p:cNvPr>
          <p:cNvCxnSpPr>
            <a:cxnSpLocks/>
          </p:cNvCxnSpPr>
          <p:nvPr/>
        </p:nvCxnSpPr>
        <p:spPr>
          <a:xfrm flipH="1" flipV="1">
            <a:off x="5463580" y="5388131"/>
            <a:ext cx="914398" cy="5398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7F19E5B-6367-49FD-97EE-2C3B2089D762}"/>
              </a:ext>
            </a:extLst>
          </p:cNvPr>
          <p:cNvCxnSpPr>
            <a:stCxn id="12" idx="1"/>
          </p:cNvCxnSpPr>
          <p:nvPr/>
        </p:nvCxnSpPr>
        <p:spPr>
          <a:xfrm flipH="1" flipV="1">
            <a:off x="5219700" y="5557687"/>
            <a:ext cx="1089620" cy="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73518C42-6C7E-4455-A845-59966D6CFF04}"/>
              </a:ext>
            </a:extLst>
          </p:cNvPr>
          <p:cNvSpPr/>
          <p:nvPr/>
        </p:nvSpPr>
        <p:spPr>
          <a:xfrm rot="19112062">
            <a:off x="5044222" y="3913607"/>
            <a:ext cx="635883" cy="120897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3647544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DED5A-E9C9-4F14-A88C-8128F8BD8A99}"/>
              </a:ext>
            </a:extLst>
          </p:cNvPr>
          <p:cNvSpPr>
            <a:spLocks noGrp="1"/>
          </p:cNvSpPr>
          <p:nvPr>
            <p:ph type="title"/>
          </p:nvPr>
        </p:nvSpPr>
        <p:spPr/>
        <p:txBody>
          <a:bodyPr>
            <a:normAutofit/>
          </a:bodyPr>
          <a:lstStyle/>
          <a:p>
            <a:r>
              <a:rPr lang="en-US" dirty="0"/>
              <a:t>Which organisms perform photosynthesis?</a:t>
            </a:r>
          </a:p>
        </p:txBody>
      </p:sp>
      <p:sp>
        <p:nvSpPr>
          <p:cNvPr id="3" name="Content Placeholder 2">
            <a:extLst>
              <a:ext uri="{FF2B5EF4-FFF2-40B4-BE49-F238E27FC236}">
                <a16:creationId xmlns:a16="http://schemas.microsoft.com/office/drawing/2014/main" id="{6CFBB7EB-9A10-46B2-B998-C5411944E237}"/>
              </a:ext>
            </a:extLst>
          </p:cNvPr>
          <p:cNvSpPr>
            <a:spLocks noGrp="1"/>
          </p:cNvSpPr>
          <p:nvPr>
            <p:ph idx="1"/>
          </p:nvPr>
        </p:nvSpPr>
        <p:spPr/>
        <p:txBody>
          <a:bodyPr/>
          <a:lstStyle/>
          <a:p>
            <a:r>
              <a:rPr lang="en-US" b="1" dirty="0"/>
              <a:t>Autotrophic producers; photosynthetic bacteria, plants, photosynthetic protists, diatoms, plankton, and algae. </a:t>
            </a:r>
          </a:p>
          <a:p>
            <a:endParaRPr lang="en-US" dirty="0"/>
          </a:p>
        </p:txBody>
      </p:sp>
      <p:pic>
        <p:nvPicPr>
          <p:cNvPr id="5" name="Picture 4">
            <a:extLst>
              <a:ext uri="{FF2B5EF4-FFF2-40B4-BE49-F238E27FC236}">
                <a16:creationId xmlns:a16="http://schemas.microsoft.com/office/drawing/2014/main" id="{2BA3FD4D-A037-43EB-9FAC-4E6F259FF5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5929" y="3152775"/>
            <a:ext cx="6632141" cy="3019425"/>
          </a:xfrm>
          <a:prstGeom prst="rect">
            <a:avLst/>
          </a:prstGeom>
          <a:solidFill>
            <a:schemeClr val="accent1"/>
          </a:solidFill>
          <a:ln w="31750">
            <a:solidFill>
              <a:schemeClr val="accent1"/>
            </a:solidFill>
          </a:ln>
        </p:spPr>
      </p:pic>
    </p:spTree>
    <p:extLst>
      <p:ext uri="{BB962C8B-B14F-4D97-AF65-F5344CB8AC3E}">
        <p14:creationId xmlns:p14="http://schemas.microsoft.com/office/powerpoint/2010/main" val="1607334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3E4B6-AB6C-4C24-887C-77B5538AF52C}"/>
              </a:ext>
            </a:extLst>
          </p:cNvPr>
          <p:cNvSpPr>
            <a:spLocks noGrp="1"/>
          </p:cNvSpPr>
          <p:nvPr>
            <p:ph type="title"/>
          </p:nvPr>
        </p:nvSpPr>
        <p:spPr/>
        <p:txBody>
          <a:bodyPr/>
          <a:lstStyle/>
          <a:p>
            <a:r>
              <a:rPr lang="en-US" dirty="0"/>
              <a:t>Photosynthetic Organism Labels</a:t>
            </a:r>
          </a:p>
        </p:txBody>
      </p:sp>
      <p:sp>
        <p:nvSpPr>
          <p:cNvPr id="3" name="Text Placeholder 2">
            <a:extLst>
              <a:ext uri="{FF2B5EF4-FFF2-40B4-BE49-F238E27FC236}">
                <a16:creationId xmlns:a16="http://schemas.microsoft.com/office/drawing/2014/main" id="{FA7A4A30-E7D5-4735-895E-872B08026018}"/>
              </a:ext>
            </a:extLst>
          </p:cNvPr>
          <p:cNvSpPr>
            <a:spLocks noGrp="1"/>
          </p:cNvSpPr>
          <p:nvPr>
            <p:ph type="body" idx="1"/>
          </p:nvPr>
        </p:nvSpPr>
        <p:spPr/>
        <p:txBody>
          <a:bodyPr/>
          <a:lstStyle/>
          <a:p>
            <a:r>
              <a:rPr lang="en-US" dirty="0"/>
              <a:t>“Autotrophs”</a:t>
            </a:r>
          </a:p>
        </p:txBody>
      </p:sp>
      <p:sp>
        <p:nvSpPr>
          <p:cNvPr id="4" name="Content Placeholder 3">
            <a:extLst>
              <a:ext uri="{FF2B5EF4-FFF2-40B4-BE49-F238E27FC236}">
                <a16:creationId xmlns:a16="http://schemas.microsoft.com/office/drawing/2014/main" id="{33157BC9-8AB5-4310-B3E2-2E5795DBEC30}"/>
              </a:ext>
            </a:extLst>
          </p:cNvPr>
          <p:cNvSpPr>
            <a:spLocks noGrp="1"/>
          </p:cNvSpPr>
          <p:nvPr>
            <p:ph sz="half" idx="2"/>
          </p:nvPr>
        </p:nvSpPr>
        <p:spPr/>
        <p:txBody>
          <a:bodyPr/>
          <a:lstStyle/>
          <a:p>
            <a:r>
              <a:rPr lang="en-US" b="1" dirty="0"/>
              <a:t>Organisms who can harness light energy and create stored chemical energy.</a:t>
            </a:r>
          </a:p>
          <a:p>
            <a:endParaRPr lang="en-US" dirty="0"/>
          </a:p>
        </p:txBody>
      </p:sp>
      <p:sp>
        <p:nvSpPr>
          <p:cNvPr id="5" name="Text Placeholder 4">
            <a:extLst>
              <a:ext uri="{FF2B5EF4-FFF2-40B4-BE49-F238E27FC236}">
                <a16:creationId xmlns:a16="http://schemas.microsoft.com/office/drawing/2014/main" id="{C9B1E11F-C7B2-4BC2-AE52-248DD1DFDEA9}"/>
              </a:ext>
            </a:extLst>
          </p:cNvPr>
          <p:cNvSpPr>
            <a:spLocks noGrp="1"/>
          </p:cNvSpPr>
          <p:nvPr>
            <p:ph type="body" sz="quarter" idx="3"/>
          </p:nvPr>
        </p:nvSpPr>
        <p:spPr/>
        <p:txBody>
          <a:bodyPr/>
          <a:lstStyle/>
          <a:p>
            <a:r>
              <a:rPr lang="en-US" dirty="0"/>
              <a:t>“Producers”</a:t>
            </a:r>
          </a:p>
        </p:txBody>
      </p:sp>
      <p:sp>
        <p:nvSpPr>
          <p:cNvPr id="6" name="Content Placeholder 5">
            <a:extLst>
              <a:ext uri="{FF2B5EF4-FFF2-40B4-BE49-F238E27FC236}">
                <a16:creationId xmlns:a16="http://schemas.microsoft.com/office/drawing/2014/main" id="{BDF8B831-702B-4E72-B120-50DA36059D85}"/>
              </a:ext>
            </a:extLst>
          </p:cNvPr>
          <p:cNvSpPr>
            <a:spLocks noGrp="1"/>
          </p:cNvSpPr>
          <p:nvPr>
            <p:ph sz="quarter" idx="4"/>
          </p:nvPr>
        </p:nvSpPr>
        <p:spPr/>
        <p:txBody>
          <a:bodyPr/>
          <a:lstStyle/>
          <a:p>
            <a:r>
              <a:rPr lang="en-US" b="1" dirty="0"/>
              <a:t>Organisms who harness light energy in order to form chemical energy. </a:t>
            </a:r>
          </a:p>
          <a:p>
            <a:endParaRPr lang="en-US" dirty="0"/>
          </a:p>
        </p:txBody>
      </p:sp>
      <p:sp>
        <p:nvSpPr>
          <p:cNvPr id="8" name="Oval 7">
            <a:extLst>
              <a:ext uri="{FF2B5EF4-FFF2-40B4-BE49-F238E27FC236}">
                <a16:creationId xmlns:a16="http://schemas.microsoft.com/office/drawing/2014/main" id="{77C0B691-3DA2-494D-BAFD-E038F739F13E}"/>
              </a:ext>
            </a:extLst>
          </p:cNvPr>
          <p:cNvSpPr/>
          <p:nvPr/>
        </p:nvSpPr>
        <p:spPr>
          <a:xfrm>
            <a:off x="243841" y="4389736"/>
            <a:ext cx="1826419" cy="17526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extBox 6">
            <a:extLst>
              <a:ext uri="{FF2B5EF4-FFF2-40B4-BE49-F238E27FC236}">
                <a16:creationId xmlns:a16="http://schemas.microsoft.com/office/drawing/2014/main" id="{48325A00-326D-49C6-B3F2-DD1121FF7676}"/>
              </a:ext>
            </a:extLst>
          </p:cNvPr>
          <p:cNvSpPr txBox="1"/>
          <p:nvPr/>
        </p:nvSpPr>
        <p:spPr>
          <a:xfrm rot="19648942">
            <a:off x="408329" y="4704946"/>
            <a:ext cx="1443039" cy="1089529"/>
          </a:xfrm>
          <a:prstGeom prst="rect">
            <a:avLst/>
          </a:prstGeom>
          <a:noFill/>
        </p:spPr>
        <p:txBody>
          <a:bodyPr wrap="square" rtlCol="0">
            <a:spAutoFit/>
          </a:bodyPr>
          <a:lstStyle/>
          <a:p>
            <a:pPr algn="ctr">
              <a:lnSpc>
                <a:spcPct val="90000"/>
              </a:lnSpc>
            </a:pPr>
            <a:r>
              <a:rPr lang="en-US" b="1" dirty="0">
                <a:solidFill>
                  <a:schemeClr val="tx2"/>
                </a:solidFill>
              </a:rPr>
              <a:t>How are these two labels different?</a:t>
            </a:r>
          </a:p>
        </p:txBody>
      </p:sp>
      <p:pic>
        <p:nvPicPr>
          <p:cNvPr id="10" name="Picture 9">
            <a:extLst>
              <a:ext uri="{FF2B5EF4-FFF2-40B4-BE49-F238E27FC236}">
                <a16:creationId xmlns:a16="http://schemas.microsoft.com/office/drawing/2014/main" id="{D7F7897A-2EA6-43F3-8841-6F2F01CF0D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4006346"/>
            <a:ext cx="3672239" cy="2389696"/>
          </a:xfrm>
          <a:prstGeom prst="rect">
            <a:avLst/>
          </a:prstGeom>
          <a:solidFill>
            <a:schemeClr val="accent1"/>
          </a:solidFill>
          <a:ln w="31750">
            <a:solidFill>
              <a:schemeClr val="accent1"/>
            </a:solidFill>
          </a:ln>
        </p:spPr>
      </p:pic>
      <p:pic>
        <p:nvPicPr>
          <p:cNvPr id="11" name="Picture 10">
            <a:extLst>
              <a:ext uri="{FF2B5EF4-FFF2-40B4-BE49-F238E27FC236}">
                <a16:creationId xmlns:a16="http://schemas.microsoft.com/office/drawing/2014/main" id="{D7F7897A-2EA6-43F3-8841-6F2F01CF0D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4269260"/>
            <a:ext cx="2658068" cy="1993551"/>
          </a:xfrm>
          <a:prstGeom prst="rect">
            <a:avLst/>
          </a:prstGeom>
          <a:solidFill>
            <a:schemeClr val="accent1"/>
          </a:solidFill>
          <a:ln w="31750">
            <a:solidFill>
              <a:schemeClr val="accent1"/>
            </a:solidFill>
          </a:ln>
        </p:spPr>
      </p:pic>
    </p:spTree>
    <p:extLst>
      <p:ext uri="{BB962C8B-B14F-4D97-AF65-F5344CB8AC3E}">
        <p14:creationId xmlns:p14="http://schemas.microsoft.com/office/powerpoint/2010/main" val="1333430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C4095-3BFF-4A43-8DBC-EFE414D943EC}"/>
              </a:ext>
            </a:extLst>
          </p:cNvPr>
          <p:cNvSpPr>
            <a:spLocks noGrp="1"/>
          </p:cNvSpPr>
          <p:nvPr>
            <p:ph type="title"/>
          </p:nvPr>
        </p:nvSpPr>
        <p:spPr/>
        <p:txBody>
          <a:bodyPr/>
          <a:lstStyle/>
          <a:p>
            <a:r>
              <a:rPr lang="en-US" dirty="0"/>
              <a:t>STEPS OF PHOTOSYNTHESIS</a:t>
            </a:r>
          </a:p>
        </p:txBody>
      </p:sp>
      <p:sp>
        <p:nvSpPr>
          <p:cNvPr id="3" name="Content Placeholder 2">
            <a:extLst>
              <a:ext uri="{FF2B5EF4-FFF2-40B4-BE49-F238E27FC236}">
                <a16:creationId xmlns:a16="http://schemas.microsoft.com/office/drawing/2014/main" id="{01DA63D0-9F62-49BC-9BF4-4AE0C0C3135E}"/>
              </a:ext>
            </a:extLst>
          </p:cNvPr>
          <p:cNvSpPr>
            <a:spLocks noGrp="1"/>
          </p:cNvSpPr>
          <p:nvPr>
            <p:ph idx="1"/>
          </p:nvPr>
        </p:nvSpPr>
        <p:spPr/>
        <p:txBody>
          <a:bodyPr/>
          <a:lstStyle/>
          <a:p>
            <a:pPr marL="0" indent="0">
              <a:buNone/>
            </a:pPr>
            <a:r>
              <a:rPr lang="en-US" dirty="0"/>
              <a:t>Light Dependent Reactions (</a:t>
            </a:r>
            <a:r>
              <a:rPr lang="en-US" i="1" dirty="0"/>
              <a:t>Thylakoid</a:t>
            </a:r>
            <a:r>
              <a:rPr lang="en-US" dirty="0"/>
              <a:t>)</a:t>
            </a:r>
          </a:p>
          <a:p>
            <a:pPr marL="0" indent="0">
              <a:buNone/>
            </a:pPr>
            <a:r>
              <a:rPr lang="en-US" dirty="0"/>
              <a:t>Light Independent Reaction (</a:t>
            </a:r>
            <a:r>
              <a:rPr lang="en-US" i="1" dirty="0"/>
              <a:t>Stroma</a:t>
            </a:r>
            <a:r>
              <a:rPr lang="en-US" dirty="0"/>
              <a:t>)</a:t>
            </a:r>
          </a:p>
        </p:txBody>
      </p:sp>
      <p:pic>
        <p:nvPicPr>
          <p:cNvPr id="4" name="Picture 3">
            <a:extLst>
              <a:ext uri="{FF2B5EF4-FFF2-40B4-BE49-F238E27FC236}">
                <a16:creationId xmlns:a16="http://schemas.microsoft.com/office/drawing/2014/main" id="{4891C2AE-466C-4230-AAF1-FB0DCAD796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749956" y="2863955"/>
            <a:ext cx="3531658" cy="3657600"/>
          </a:xfrm>
          <a:prstGeom prst="rect">
            <a:avLst/>
          </a:prstGeom>
        </p:spPr>
      </p:pic>
      <p:sp>
        <p:nvSpPr>
          <p:cNvPr id="5" name="TextBox 4">
            <a:extLst>
              <a:ext uri="{FF2B5EF4-FFF2-40B4-BE49-F238E27FC236}">
                <a16:creationId xmlns:a16="http://schemas.microsoft.com/office/drawing/2014/main" id="{B011E9DE-F44F-4C75-83C9-A6A4DCA1E641}"/>
              </a:ext>
            </a:extLst>
          </p:cNvPr>
          <p:cNvSpPr txBox="1"/>
          <p:nvPr/>
        </p:nvSpPr>
        <p:spPr>
          <a:xfrm>
            <a:off x="2273294" y="3432928"/>
            <a:ext cx="939809" cy="341632"/>
          </a:xfrm>
          <a:prstGeom prst="rect">
            <a:avLst/>
          </a:prstGeom>
          <a:noFill/>
        </p:spPr>
        <p:txBody>
          <a:bodyPr wrap="none" rtlCol="0">
            <a:spAutoFit/>
          </a:bodyPr>
          <a:lstStyle/>
          <a:p>
            <a:pPr>
              <a:lnSpc>
                <a:spcPct val="90000"/>
              </a:lnSpc>
            </a:pPr>
            <a:r>
              <a:rPr lang="en-US" dirty="0"/>
              <a:t>Stroma</a:t>
            </a:r>
          </a:p>
        </p:txBody>
      </p:sp>
      <p:sp>
        <p:nvSpPr>
          <p:cNvPr id="6" name="TextBox 5">
            <a:extLst>
              <a:ext uri="{FF2B5EF4-FFF2-40B4-BE49-F238E27FC236}">
                <a16:creationId xmlns:a16="http://schemas.microsoft.com/office/drawing/2014/main" id="{A811F069-963F-4971-B460-1EB3802CBFCE}"/>
              </a:ext>
            </a:extLst>
          </p:cNvPr>
          <p:cNvSpPr txBox="1"/>
          <p:nvPr/>
        </p:nvSpPr>
        <p:spPr>
          <a:xfrm>
            <a:off x="5486400" y="6211568"/>
            <a:ext cx="1205779" cy="341632"/>
          </a:xfrm>
          <a:prstGeom prst="rect">
            <a:avLst/>
          </a:prstGeom>
          <a:noFill/>
        </p:spPr>
        <p:txBody>
          <a:bodyPr wrap="none" rtlCol="0">
            <a:spAutoFit/>
          </a:bodyPr>
          <a:lstStyle/>
          <a:p>
            <a:pPr>
              <a:lnSpc>
                <a:spcPct val="90000"/>
              </a:lnSpc>
            </a:pPr>
            <a:r>
              <a:rPr lang="en-US" dirty="0"/>
              <a:t>Thylakoid</a:t>
            </a:r>
          </a:p>
        </p:txBody>
      </p:sp>
      <p:cxnSp>
        <p:nvCxnSpPr>
          <p:cNvPr id="8" name="Straight Arrow Connector 7">
            <a:extLst>
              <a:ext uri="{FF2B5EF4-FFF2-40B4-BE49-F238E27FC236}">
                <a16:creationId xmlns:a16="http://schemas.microsoft.com/office/drawing/2014/main" id="{4A72885B-3D4F-45DD-A728-3322A7867E97}"/>
              </a:ext>
            </a:extLst>
          </p:cNvPr>
          <p:cNvCxnSpPr/>
          <p:nvPr/>
        </p:nvCxnSpPr>
        <p:spPr>
          <a:xfrm>
            <a:off x="2895600" y="3774560"/>
            <a:ext cx="762000" cy="797440"/>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50E450C-3561-4E5F-BEF7-2CB245604C1B}"/>
              </a:ext>
            </a:extLst>
          </p:cNvPr>
          <p:cNvCxnSpPr/>
          <p:nvPr/>
        </p:nvCxnSpPr>
        <p:spPr>
          <a:xfrm flipH="1" flipV="1">
            <a:off x="5486400" y="4574660"/>
            <a:ext cx="381000" cy="1532512"/>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0230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69E65-C8FC-4CF4-8FD2-EC77691F9FFE}"/>
              </a:ext>
            </a:extLst>
          </p:cNvPr>
          <p:cNvSpPr>
            <a:spLocks noGrp="1"/>
          </p:cNvSpPr>
          <p:nvPr>
            <p:ph type="title"/>
          </p:nvPr>
        </p:nvSpPr>
        <p:spPr/>
        <p:txBody>
          <a:bodyPr>
            <a:normAutofit/>
          </a:bodyPr>
          <a:lstStyle/>
          <a:p>
            <a:r>
              <a:rPr lang="en-US" dirty="0"/>
              <a:t>LIGHT DEPENDENT REACTIONS</a:t>
            </a:r>
            <a:br>
              <a:rPr lang="en-US" dirty="0"/>
            </a:br>
            <a:r>
              <a:rPr lang="en-US" sz="1800" dirty="0"/>
              <a:t>(can only take place when light energy is available)</a:t>
            </a:r>
          </a:p>
        </p:txBody>
      </p:sp>
      <p:sp>
        <p:nvSpPr>
          <p:cNvPr id="3" name="Content Placeholder 2">
            <a:extLst>
              <a:ext uri="{FF2B5EF4-FFF2-40B4-BE49-F238E27FC236}">
                <a16:creationId xmlns:a16="http://schemas.microsoft.com/office/drawing/2014/main" id="{6BF46EA9-7269-41E0-9052-F5159CA0DBC5}"/>
              </a:ext>
            </a:extLst>
          </p:cNvPr>
          <p:cNvSpPr>
            <a:spLocks noGrp="1"/>
          </p:cNvSpPr>
          <p:nvPr>
            <p:ph idx="1"/>
          </p:nvPr>
        </p:nvSpPr>
        <p:spPr/>
        <p:txBody>
          <a:bodyPr/>
          <a:lstStyle/>
          <a:p>
            <a:pPr marL="0" indent="0">
              <a:buNone/>
            </a:pPr>
            <a:r>
              <a:rPr lang="en-US" b="1" dirty="0"/>
              <a:t>1. </a:t>
            </a:r>
            <a:r>
              <a:rPr lang="en-US" b="1" u="sng" dirty="0"/>
              <a:t>Photolysis </a:t>
            </a:r>
            <a:r>
              <a:rPr lang="en-US" b="1" dirty="0"/>
              <a:t>= At photosystem II water is split using light energy to create oxygen, release hydrogen and electrons. </a:t>
            </a:r>
          </a:p>
          <a:p>
            <a:endParaRPr lang="en-US" dirty="0"/>
          </a:p>
        </p:txBody>
      </p:sp>
      <p:pic>
        <p:nvPicPr>
          <p:cNvPr id="4" name="Picture 3">
            <a:extLst>
              <a:ext uri="{FF2B5EF4-FFF2-40B4-BE49-F238E27FC236}">
                <a16:creationId xmlns:a16="http://schemas.microsoft.com/office/drawing/2014/main" id="{B784258F-3F9B-4F43-9014-F518F91809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2905323"/>
            <a:ext cx="5638800" cy="3571676"/>
          </a:xfrm>
          <a:prstGeom prst="rect">
            <a:avLst/>
          </a:prstGeom>
          <a:solidFill>
            <a:schemeClr val="accent1"/>
          </a:solidFill>
          <a:ln w="31750">
            <a:solidFill>
              <a:schemeClr val="accent1"/>
            </a:solidFill>
          </a:ln>
        </p:spPr>
      </p:pic>
      <p:sp>
        <p:nvSpPr>
          <p:cNvPr id="5" name="Oval 4">
            <a:extLst>
              <a:ext uri="{FF2B5EF4-FFF2-40B4-BE49-F238E27FC236}">
                <a16:creationId xmlns:a16="http://schemas.microsoft.com/office/drawing/2014/main" id="{6231ACF7-0102-47FA-A589-A9D5FB03AAE9}"/>
              </a:ext>
            </a:extLst>
          </p:cNvPr>
          <p:cNvSpPr/>
          <p:nvPr/>
        </p:nvSpPr>
        <p:spPr>
          <a:xfrm>
            <a:off x="1495894" y="3556262"/>
            <a:ext cx="1704506" cy="2667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722961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erenity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name="TF02801109.potx" id="{B47C65E8-9F73-4C4F-A3C2-84725F71438E}" vid="{CFC30A9F-F7E5-41F4-B6B7-D2E5B79E3BFB}"/>
    </a:ext>
  </a:extLst>
</a:theme>
</file>

<file path=ppt/theme/theme2.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249165-F638-412C-8E0A-DFB7045CA2E0}">
  <ds:schemaRefs>
    <ds:schemaRef ds:uri="4873beb7-5857-4685-be1f-d57550cc96cc"/>
    <ds:schemaRef ds:uri="http://schemas.openxmlformats.org/package/2006/metadata/core-properties"/>
    <ds:schemaRef ds:uri="http://purl.org/dc/terms/"/>
    <ds:schemaRef ds:uri="http://schemas.microsoft.com/office/2006/metadata/properties"/>
    <ds:schemaRef ds:uri="http://schemas.microsoft.com/office/2006/documentManagement/types"/>
    <ds:schemaRef ds:uri="http://www.w3.org/XML/1998/namespace"/>
    <ds:schemaRef ds:uri="http://purl.org/dc/elements/1.1/"/>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211E33DF-2340-4F4E-B874-B73FEFEBFC8D}">
  <ds:schemaRefs>
    <ds:schemaRef ds:uri="http://schemas.microsoft.com/sharepoint/v3/contenttype/forms"/>
  </ds:schemaRefs>
</ds:datastoreItem>
</file>

<file path=customXml/itemProps3.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Serenity nature presentation (widescreen)</Template>
  <TotalTime>13019</TotalTime>
  <Words>1388</Words>
  <Application>Microsoft Office PowerPoint</Application>
  <PresentationFormat>On-screen Show (4:3)</PresentationFormat>
  <Paragraphs>156</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Euphemia</vt:lpstr>
      <vt:lpstr>Roboto</vt:lpstr>
      <vt:lpstr>Serenity 16x9</vt:lpstr>
      <vt:lpstr>Photosynthesis &amp; Cellular Respiration</vt:lpstr>
      <vt:lpstr>Photosynthesis &amp;  Cellular Respiration</vt:lpstr>
      <vt:lpstr>What is Photosynthesis?</vt:lpstr>
      <vt:lpstr>Why is photosynthesis an endothermic chemical reaction?</vt:lpstr>
      <vt:lpstr>Where does photosynthesis take place?</vt:lpstr>
      <vt:lpstr>Which organisms perform photosynthesis?</vt:lpstr>
      <vt:lpstr>Photosynthetic Organism Labels</vt:lpstr>
      <vt:lpstr>STEPS OF PHOTOSYNTHESIS</vt:lpstr>
      <vt:lpstr>LIGHT DEPENDENT REACTIONS (can only take place when light energy is available)</vt:lpstr>
      <vt:lpstr>LIGHT DEPENDENT REACTIONS (can only take place when light energy is available)</vt:lpstr>
      <vt:lpstr>LIGHT DEPENDENT REACTIONS (can only take place when light energy is available)</vt:lpstr>
      <vt:lpstr>LIGHT INDEPENDENT REACTIONS (take place as long as NADPH and ATP is available, any time of day)</vt:lpstr>
      <vt:lpstr>Overview of Photosynthesis</vt:lpstr>
      <vt:lpstr>Overview of Photosynthesis</vt:lpstr>
      <vt:lpstr>What is Cellular Respiration? (aerobic respiration)</vt:lpstr>
      <vt:lpstr>Why is cellular respiration an exothermic chemical reaction?</vt:lpstr>
      <vt:lpstr>Where does cellular respiration take place?</vt:lpstr>
      <vt:lpstr>Which organisms perform cellular respiration?</vt:lpstr>
      <vt:lpstr>Organisms who “eat” Labels</vt:lpstr>
      <vt:lpstr>STEPS OF CELLULAR RESPIRATION</vt:lpstr>
      <vt:lpstr>OUTSIDE THE MITOCHONDRIA (Takes place with or without oxygen present.)</vt:lpstr>
      <vt:lpstr>INSIDE THE MITOCHONDRIA (Can only take place if oxygen is present.)</vt:lpstr>
      <vt:lpstr>INSIDE THE MITOCHONDRIA (Can only take place if oxygen is present.)</vt:lpstr>
      <vt:lpstr>INSIDE THE MITOCHONDRIA (Can only take place if oxygen is present.)</vt:lpstr>
      <vt:lpstr>INSIDE THE MITOCHONDRIA (Can only take place if oxygen is present.)</vt:lpstr>
      <vt:lpstr>In the ABSENCE of OXYGEN:  </vt:lpstr>
      <vt:lpstr>Lactic Acid Fermentation</vt:lpstr>
      <vt:lpstr>Lactic Acid Fermentation</vt:lpstr>
      <vt:lpstr>Alcohol Fermentation</vt:lpstr>
      <vt:lpstr>Alcohol Fermentation</vt:lpstr>
      <vt:lpstr>Photosynthesis &amp;  Cellular Respiration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Photosynthesis &amp; Cellular Respiration</dc:title>
  <dc:creator>Melanie Foster</dc:creator>
  <cp:lastModifiedBy>Tamara Hill</cp:lastModifiedBy>
  <cp:revision>38</cp:revision>
  <dcterms:created xsi:type="dcterms:W3CDTF">2018-02-05T05:53:07Z</dcterms:created>
  <dcterms:modified xsi:type="dcterms:W3CDTF">2023-11-01T23:13:24Z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