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58"/>
  </p:notesMasterIdLst>
  <p:sldIdLst>
    <p:sldId id="381" r:id="rId3"/>
    <p:sldId id="257" r:id="rId4"/>
    <p:sldId id="412" r:id="rId5"/>
    <p:sldId id="384" r:id="rId6"/>
    <p:sldId id="608" r:id="rId7"/>
    <p:sldId id="632" r:id="rId8"/>
    <p:sldId id="633" r:id="rId9"/>
    <p:sldId id="643" r:id="rId10"/>
    <p:sldId id="611" r:id="rId11"/>
    <p:sldId id="604" r:id="rId12"/>
    <p:sldId id="645" r:id="rId13"/>
    <p:sldId id="646" r:id="rId14"/>
    <p:sldId id="644" r:id="rId15"/>
    <p:sldId id="647" r:id="rId16"/>
    <p:sldId id="612" r:id="rId17"/>
    <p:sldId id="648" r:id="rId18"/>
    <p:sldId id="613" r:id="rId19"/>
    <p:sldId id="614" r:id="rId20"/>
    <p:sldId id="649" r:id="rId21"/>
    <p:sldId id="593" r:id="rId22"/>
    <p:sldId id="650" r:id="rId23"/>
    <p:sldId id="651" r:id="rId24"/>
    <p:sldId id="652" r:id="rId25"/>
    <p:sldId id="605" r:id="rId26"/>
    <p:sldId id="615" r:id="rId27"/>
    <p:sldId id="616" r:id="rId28"/>
    <p:sldId id="617" r:id="rId29"/>
    <p:sldId id="653" r:id="rId30"/>
    <p:sldId id="618" r:id="rId31"/>
    <p:sldId id="654" r:id="rId32"/>
    <p:sldId id="655" r:id="rId33"/>
    <p:sldId id="619" r:id="rId34"/>
    <p:sldId id="620" r:id="rId35"/>
    <p:sldId id="622" r:id="rId36"/>
    <p:sldId id="627" r:id="rId37"/>
    <p:sldId id="656" r:id="rId38"/>
    <p:sldId id="657" r:id="rId39"/>
    <p:sldId id="658" r:id="rId40"/>
    <p:sldId id="659" r:id="rId41"/>
    <p:sldId id="660" r:id="rId42"/>
    <p:sldId id="606" r:id="rId43"/>
    <p:sldId id="628" r:id="rId44"/>
    <p:sldId id="661" r:id="rId45"/>
    <p:sldId id="629" r:id="rId46"/>
    <p:sldId id="662" r:id="rId47"/>
    <p:sldId id="663" r:id="rId48"/>
    <p:sldId id="664" r:id="rId49"/>
    <p:sldId id="630" r:id="rId50"/>
    <p:sldId id="665" r:id="rId51"/>
    <p:sldId id="631" r:id="rId52"/>
    <p:sldId id="590" r:id="rId53"/>
    <p:sldId id="666" r:id="rId54"/>
    <p:sldId id="667" r:id="rId55"/>
    <p:sldId id="431" r:id="rId56"/>
    <p:sldId id="607"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93" autoAdjust="0"/>
  </p:normalViewPr>
  <p:slideViewPr>
    <p:cSldViewPr snapToGrid="0" showGuides="1">
      <p:cViewPr varScale="1">
        <p:scale>
          <a:sx n="65" d="100"/>
          <a:sy n="65" d="100"/>
        </p:scale>
        <p:origin x="936" y="78"/>
      </p:cViewPr>
      <p:guideLst>
        <p:guide orient="horz" pos="2160"/>
        <p:guide pos="3840"/>
      </p:guideLst>
    </p:cSldViewPr>
  </p:slideViewPr>
  <p:notesTextViewPr>
    <p:cViewPr>
      <p:scale>
        <a:sx n="1" d="1"/>
        <a:sy n="1" d="1"/>
      </p:scale>
      <p:origin x="0" y="0"/>
    </p:cViewPr>
  </p:notesTextViewPr>
  <p:sorterViewPr>
    <p:cViewPr>
      <p:scale>
        <a:sx n="130" d="100"/>
        <a:sy n="130" d="100"/>
      </p:scale>
      <p:origin x="0" y="-326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8D361-21C8-4BD3-AF6B-59DDF399DE48}"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813ED-CBFA-4A2E-96A0-87449CCE1C8B}" type="slidenum">
              <a:rPr lang="en-US" smtClean="0"/>
              <a:t>‹#›</a:t>
            </a:fld>
            <a:endParaRPr lang="en-US"/>
          </a:p>
        </p:txBody>
      </p:sp>
    </p:spTree>
    <p:extLst>
      <p:ext uri="{BB962C8B-B14F-4D97-AF65-F5344CB8AC3E}">
        <p14:creationId xmlns:p14="http://schemas.microsoft.com/office/powerpoint/2010/main" val="2829651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ommons.wikimedia.org/wiki/File:The_Federalist_(1st_ed,_1788,_vol_I,_title_page)_-_02.jpg"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mmons.wikimedia.org/wiki/File:Rising_Sun_Chair_Detail_from_NPS.jpg"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Treaty_of_Paris_by_Benjamin_West_1783.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Three_pence_note_John_Dunlap.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Three_pence_note_John_Dunlap.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ki/File:Newburgh_Address.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1813ED-CBFA-4A2E-96A0-87449CCE1C8B}" type="slidenum">
              <a:rPr lang="en-US" smtClean="0"/>
              <a:t>5</a:t>
            </a:fld>
            <a:endParaRPr lang="en-US"/>
          </a:p>
        </p:txBody>
      </p:sp>
    </p:spTree>
    <p:extLst>
      <p:ext uri="{BB962C8B-B14F-4D97-AF65-F5344CB8AC3E}">
        <p14:creationId xmlns:p14="http://schemas.microsoft.com/office/powerpoint/2010/main" val="1040633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a:t>
            </a:r>
            <a:r>
              <a:rPr lang="en-US" baseline="0" dirty="0"/>
              <a:t> History 5</a:t>
            </a:r>
            <a:r>
              <a:rPr lang="en-US" baseline="30000" dirty="0"/>
              <a:t>th</a:t>
            </a:r>
            <a:r>
              <a:rPr lang="en-US" baseline="0" dirty="0"/>
              <a:t>/126</a:t>
            </a:r>
            <a:r>
              <a:rPr lang="en-US" dirty="0"/>
              <a:t>; "James Madison" by Gilbert Stuart/National Gallery of Art/Wikimedia Commons/Public Domain</a:t>
            </a:r>
          </a:p>
          <a:p>
            <a:endParaRPr lang="en-US" dirty="0"/>
          </a:p>
        </p:txBody>
      </p:sp>
      <p:sp>
        <p:nvSpPr>
          <p:cNvPr id="4" name="Slide Number Placeholder 3"/>
          <p:cNvSpPr>
            <a:spLocks noGrp="1"/>
          </p:cNvSpPr>
          <p:nvPr>
            <p:ph type="sldNum" sz="quarter" idx="5"/>
          </p:nvPr>
        </p:nvSpPr>
        <p:spPr/>
        <p:txBody>
          <a:bodyPr/>
          <a:lstStyle/>
          <a:p>
            <a:fld id="{021813ED-CBFA-4A2E-96A0-87449CCE1C8B}" type="slidenum">
              <a:rPr lang="en-US" smtClean="0"/>
              <a:t>27</a:t>
            </a:fld>
            <a:endParaRPr lang="en-US"/>
          </a:p>
        </p:txBody>
      </p:sp>
    </p:spTree>
    <p:extLst>
      <p:ext uri="{BB962C8B-B14F-4D97-AF65-F5344CB8AC3E}">
        <p14:creationId xmlns:p14="http://schemas.microsoft.com/office/powerpoint/2010/main" val="225500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https://commons.wikimedia.org/wiki/File:George_Washington_by_Gilbert_Stuart,_1795-96.png; Portrait of George Washington by Gilbert Stuart/Wikimedia Commons/Public Domain</a:t>
            </a:r>
          </a:p>
        </p:txBody>
      </p:sp>
      <p:sp>
        <p:nvSpPr>
          <p:cNvPr id="4" name="Slide Number Placeholder 3"/>
          <p:cNvSpPr>
            <a:spLocks noGrp="1"/>
          </p:cNvSpPr>
          <p:nvPr>
            <p:ph type="sldNum" sz="quarter" idx="5"/>
          </p:nvPr>
        </p:nvSpPr>
        <p:spPr/>
        <p:txBody>
          <a:bodyPr/>
          <a:lstStyle/>
          <a:p>
            <a:fld id="{021813ED-CBFA-4A2E-96A0-87449CCE1C8B}" type="slidenum">
              <a:rPr lang="en-US" smtClean="0"/>
              <a:t>28</a:t>
            </a:fld>
            <a:endParaRPr lang="en-US"/>
          </a:p>
        </p:txBody>
      </p:sp>
    </p:spTree>
    <p:extLst>
      <p:ext uri="{BB962C8B-B14F-4D97-AF65-F5344CB8AC3E}">
        <p14:creationId xmlns:p14="http://schemas.microsoft.com/office/powerpoint/2010/main" val="3979094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History 4th/147b; Library of Congress</a:t>
            </a:r>
          </a:p>
        </p:txBody>
      </p:sp>
      <p:sp>
        <p:nvSpPr>
          <p:cNvPr id="4" name="Slide Number Placeholder 3"/>
          <p:cNvSpPr>
            <a:spLocks noGrp="1"/>
          </p:cNvSpPr>
          <p:nvPr>
            <p:ph type="sldNum" sz="quarter" idx="5"/>
          </p:nvPr>
        </p:nvSpPr>
        <p:spPr/>
        <p:txBody>
          <a:bodyPr/>
          <a:lstStyle/>
          <a:p>
            <a:fld id="{021813ED-CBFA-4A2E-96A0-87449CCE1C8B}" type="slidenum">
              <a:rPr lang="en-US" smtClean="0"/>
              <a:t>29</a:t>
            </a:fld>
            <a:endParaRPr lang="en-US"/>
          </a:p>
        </p:txBody>
      </p:sp>
    </p:spTree>
    <p:extLst>
      <p:ext uri="{BB962C8B-B14F-4D97-AF65-F5344CB8AC3E}">
        <p14:creationId xmlns:p14="http://schemas.microsoft.com/office/powerpoint/2010/main" val="2455258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History 4th/141a; Library of Congress</a:t>
            </a:r>
          </a:p>
        </p:txBody>
      </p:sp>
      <p:sp>
        <p:nvSpPr>
          <p:cNvPr id="4" name="Slide Number Placeholder 3"/>
          <p:cNvSpPr>
            <a:spLocks noGrp="1"/>
          </p:cNvSpPr>
          <p:nvPr>
            <p:ph type="sldNum" sz="quarter" idx="5"/>
          </p:nvPr>
        </p:nvSpPr>
        <p:spPr/>
        <p:txBody>
          <a:bodyPr/>
          <a:lstStyle/>
          <a:p>
            <a:fld id="{021813ED-CBFA-4A2E-96A0-87449CCE1C8B}" type="slidenum">
              <a:rPr lang="en-US" smtClean="0"/>
              <a:t>31</a:t>
            </a:fld>
            <a:endParaRPr lang="en-US"/>
          </a:p>
        </p:txBody>
      </p:sp>
    </p:spTree>
    <p:extLst>
      <p:ext uri="{BB962C8B-B14F-4D97-AF65-F5344CB8AC3E}">
        <p14:creationId xmlns:p14="http://schemas.microsoft.com/office/powerpoint/2010/main" val="2984734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Government 3rd/48; “Scene at the Signing of the Constitution of the United States” by Howard Chandler Christy/Wikimedia Commons/Public Domain</a:t>
            </a:r>
          </a:p>
        </p:txBody>
      </p:sp>
      <p:sp>
        <p:nvSpPr>
          <p:cNvPr id="4" name="Slide Number Placeholder 3"/>
          <p:cNvSpPr>
            <a:spLocks noGrp="1"/>
          </p:cNvSpPr>
          <p:nvPr>
            <p:ph type="sldNum" sz="quarter" idx="5"/>
          </p:nvPr>
        </p:nvSpPr>
        <p:spPr/>
        <p:txBody>
          <a:bodyPr/>
          <a:lstStyle/>
          <a:p>
            <a:fld id="{021813ED-CBFA-4A2E-96A0-87449CCE1C8B}" type="slidenum">
              <a:rPr lang="en-US" smtClean="0"/>
              <a:t>43</a:t>
            </a:fld>
            <a:endParaRPr lang="en-US"/>
          </a:p>
        </p:txBody>
      </p:sp>
    </p:spTree>
    <p:extLst>
      <p:ext uri="{BB962C8B-B14F-4D97-AF65-F5344CB8AC3E}">
        <p14:creationId xmlns:p14="http://schemas.microsoft.com/office/powerpoint/2010/main" val="2665164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http://www.loc.gov/pictures/item/94505261/; Library of Congress, LC-USZ62-110647</a:t>
            </a:r>
          </a:p>
        </p:txBody>
      </p:sp>
      <p:sp>
        <p:nvSpPr>
          <p:cNvPr id="4" name="Slide Number Placeholder 3"/>
          <p:cNvSpPr>
            <a:spLocks noGrp="1"/>
          </p:cNvSpPr>
          <p:nvPr>
            <p:ph type="sldNum" sz="quarter" idx="5"/>
          </p:nvPr>
        </p:nvSpPr>
        <p:spPr/>
        <p:txBody>
          <a:bodyPr/>
          <a:lstStyle/>
          <a:p>
            <a:fld id="{021813ED-CBFA-4A2E-96A0-87449CCE1C8B}" type="slidenum">
              <a:rPr lang="en-US" smtClean="0"/>
              <a:t>44</a:t>
            </a:fld>
            <a:endParaRPr lang="en-US"/>
          </a:p>
        </p:txBody>
      </p:sp>
    </p:spTree>
    <p:extLst>
      <p:ext uri="{BB962C8B-B14F-4D97-AF65-F5344CB8AC3E}">
        <p14:creationId xmlns:p14="http://schemas.microsoft.com/office/powerpoint/2010/main" val="145685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Government 3rd/327t; “Alexander Hamilton portrait by John Trumbull 1806”/John Trumbull/Wikimedia Commons/Public Domain</a:t>
            </a:r>
          </a:p>
        </p:txBody>
      </p:sp>
      <p:sp>
        <p:nvSpPr>
          <p:cNvPr id="4" name="Slide Number Placeholder 3"/>
          <p:cNvSpPr>
            <a:spLocks noGrp="1"/>
          </p:cNvSpPr>
          <p:nvPr>
            <p:ph type="sldNum" sz="quarter" idx="5"/>
          </p:nvPr>
        </p:nvSpPr>
        <p:spPr/>
        <p:txBody>
          <a:bodyPr/>
          <a:lstStyle/>
          <a:p>
            <a:fld id="{021813ED-CBFA-4A2E-96A0-87449CCE1C8B}" type="slidenum">
              <a:rPr lang="en-US" smtClean="0"/>
              <a:t>45</a:t>
            </a:fld>
            <a:endParaRPr lang="en-US"/>
          </a:p>
        </p:txBody>
      </p:sp>
    </p:spTree>
    <p:extLst>
      <p:ext uri="{BB962C8B-B14F-4D97-AF65-F5344CB8AC3E}">
        <p14:creationId xmlns:p14="http://schemas.microsoft.com/office/powerpoint/2010/main" val="2827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https://commons.wikimedia.org/wiki/File:The_Federalist_(1st_ed,_1788,_vol_I,_title_page)_-_02.jpg</a:t>
            </a:r>
            <a:r>
              <a:rPr lang="en-US" dirty="0"/>
              <a:t>; </a:t>
            </a:r>
            <a:r>
              <a:rPr lang="en-US" sz="1200" b="0" i="0" u="none" strike="noStrike" kern="1200" dirty="0">
                <a:solidFill>
                  <a:schemeClr val="tx1"/>
                </a:solidFill>
                <a:effectLst/>
                <a:latin typeface="+mn-lt"/>
                <a:ea typeface="+mn-ea"/>
                <a:cs typeface="+mn-cs"/>
              </a:rPr>
              <a:t>Title page from The Federalist (vol. 1), 1788/Rare Books and Special Collections Division in Madison's Treasures/Library of Congress</a:t>
            </a:r>
            <a:r>
              <a:rPr lang="en-US" dirty="0"/>
              <a:t> </a:t>
            </a:r>
          </a:p>
          <a:p>
            <a:endParaRPr lang="en-US" dirty="0"/>
          </a:p>
        </p:txBody>
      </p:sp>
      <p:sp>
        <p:nvSpPr>
          <p:cNvPr id="4" name="Slide Number Placeholder 3"/>
          <p:cNvSpPr>
            <a:spLocks noGrp="1"/>
          </p:cNvSpPr>
          <p:nvPr>
            <p:ph type="sldNum" sz="quarter" idx="5"/>
          </p:nvPr>
        </p:nvSpPr>
        <p:spPr/>
        <p:txBody>
          <a:bodyPr/>
          <a:lstStyle/>
          <a:p>
            <a:fld id="{021813ED-CBFA-4A2E-96A0-87449CCE1C8B}" type="slidenum">
              <a:rPr lang="en-US" smtClean="0"/>
              <a:t>46</a:t>
            </a:fld>
            <a:endParaRPr lang="en-US"/>
          </a:p>
        </p:txBody>
      </p:sp>
    </p:spTree>
    <p:extLst>
      <p:ext uri="{BB962C8B-B14F-4D97-AF65-F5344CB8AC3E}">
        <p14:creationId xmlns:p14="http://schemas.microsoft.com/office/powerpoint/2010/main" val="2813807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https://www.whitehouse.gov/photos-and-video/photogallery/official-portraits-us-presidents; Portrait of George Washington by Gilbert Stuart, 1797/whitehouse.gov/Public Domain</a:t>
            </a:r>
          </a:p>
          <a:p>
            <a:endParaRPr lang="en-US" dirty="0"/>
          </a:p>
        </p:txBody>
      </p:sp>
      <p:sp>
        <p:nvSpPr>
          <p:cNvPr id="4" name="Slide Number Placeholder 3"/>
          <p:cNvSpPr>
            <a:spLocks noGrp="1"/>
          </p:cNvSpPr>
          <p:nvPr>
            <p:ph type="sldNum" sz="quarter" idx="5"/>
          </p:nvPr>
        </p:nvSpPr>
        <p:spPr/>
        <p:txBody>
          <a:bodyPr/>
          <a:lstStyle/>
          <a:p>
            <a:fld id="{021813ED-CBFA-4A2E-96A0-87449CCE1C8B}" type="slidenum">
              <a:rPr lang="en-US" smtClean="0"/>
              <a:t>50</a:t>
            </a:fld>
            <a:endParaRPr lang="en-US"/>
          </a:p>
        </p:txBody>
      </p:sp>
    </p:spTree>
    <p:extLst>
      <p:ext uri="{BB962C8B-B14F-4D97-AF65-F5344CB8AC3E}">
        <p14:creationId xmlns:p14="http://schemas.microsoft.com/office/powerpoint/2010/main" val="3061151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https://commons.wikimedia.org/wiki/File:Rising_Sun_Chair_Detail_from_NPS.jpg</a:t>
            </a:r>
            <a:r>
              <a:rPr lang="en-US" dirty="0"/>
              <a:t>; </a:t>
            </a:r>
            <a:r>
              <a:rPr lang="en-US" sz="1200" b="0" i="0" u="none" strike="noStrike" kern="1200" dirty="0">
                <a:solidFill>
                  <a:schemeClr val="tx1"/>
                </a:solidFill>
                <a:effectLst/>
                <a:latin typeface="+mn-lt"/>
                <a:ea typeface="+mn-ea"/>
                <a:cs typeface="+mn-cs"/>
              </a:rPr>
              <a:t>Detail of "Rising Sun" chair/NPS</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813ED-CBFA-4A2E-96A0-87449CCE1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38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History 4th/100b; Library of Congress</a:t>
            </a:r>
          </a:p>
        </p:txBody>
      </p:sp>
      <p:sp>
        <p:nvSpPr>
          <p:cNvPr id="4" name="Slide Number Placeholder 3"/>
          <p:cNvSpPr>
            <a:spLocks noGrp="1"/>
          </p:cNvSpPr>
          <p:nvPr>
            <p:ph type="sldNum" sz="quarter" idx="5"/>
          </p:nvPr>
        </p:nvSpPr>
        <p:spPr/>
        <p:txBody>
          <a:bodyPr/>
          <a:lstStyle/>
          <a:p>
            <a:fld id="{021813ED-CBFA-4A2E-96A0-87449CCE1C8B}" type="slidenum">
              <a:rPr lang="en-US" smtClean="0"/>
              <a:t>6</a:t>
            </a:fld>
            <a:endParaRPr lang="en-US"/>
          </a:p>
        </p:txBody>
      </p:sp>
    </p:spTree>
    <p:extLst>
      <p:ext uri="{BB962C8B-B14F-4D97-AF65-F5344CB8AC3E}">
        <p14:creationId xmlns:p14="http://schemas.microsoft.com/office/powerpoint/2010/main" val="134706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https://commons.wikimedia.org/wiki/File:Treaty_of_Paris_by_Benjamin_West_1783.jpg</a:t>
            </a:r>
            <a:r>
              <a:rPr lang="en-US" dirty="0"/>
              <a:t>; </a:t>
            </a:r>
            <a:r>
              <a:rPr lang="en-US" sz="1200" b="0" i="0" u="none" strike="noStrike" kern="1200" dirty="0">
                <a:solidFill>
                  <a:schemeClr val="tx1"/>
                </a:solidFill>
                <a:effectLst/>
                <a:latin typeface="+mn-lt"/>
                <a:ea typeface="+mn-ea"/>
                <a:cs typeface="+mn-cs"/>
              </a:rPr>
              <a:t>American Commissioners of the Preliminary Peace Agreement with Great Britain (unfinished) by Benjamin West, ca. 1783/Wikimedia Commons/Public Domain</a:t>
            </a:r>
            <a:r>
              <a:rPr lang="en-US" dirty="0"/>
              <a:t> </a:t>
            </a:r>
          </a:p>
          <a:p>
            <a:endParaRPr lang="en-US" dirty="0"/>
          </a:p>
        </p:txBody>
      </p:sp>
      <p:sp>
        <p:nvSpPr>
          <p:cNvPr id="4" name="Slide Number Placeholder 3"/>
          <p:cNvSpPr>
            <a:spLocks noGrp="1"/>
          </p:cNvSpPr>
          <p:nvPr>
            <p:ph type="sldNum" sz="quarter" idx="5"/>
          </p:nvPr>
        </p:nvSpPr>
        <p:spPr/>
        <p:txBody>
          <a:bodyPr/>
          <a:lstStyle/>
          <a:p>
            <a:fld id="{021813ED-CBFA-4A2E-96A0-87449CCE1C8B}" type="slidenum">
              <a:rPr lang="en-US" smtClean="0"/>
              <a:t>8</a:t>
            </a:fld>
            <a:endParaRPr lang="en-US"/>
          </a:p>
        </p:txBody>
      </p:sp>
    </p:spTree>
    <p:extLst>
      <p:ext uri="{BB962C8B-B14F-4D97-AF65-F5344CB8AC3E}">
        <p14:creationId xmlns:p14="http://schemas.microsoft.com/office/powerpoint/2010/main" val="263103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813ED-CBFA-4A2E-96A0-87449CCE1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21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813ED-CBFA-4A2E-96A0-87449CCE1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30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https://commons.wikimedia.org/wiki/File:Three_pence_note_John_Dunlap.jpg</a:t>
            </a:r>
            <a:r>
              <a:rPr lang="en-US" dirty="0"/>
              <a:t>; </a:t>
            </a:r>
            <a:r>
              <a:rPr lang="en-US" sz="1200" b="0" i="0" u="none" strike="noStrike" kern="1200" dirty="0">
                <a:solidFill>
                  <a:schemeClr val="tx1"/>
                </a:solidFill>
                <a:effectLst/>
                <a:latin typeface="+mn-lt"/>
                <a:ea typeface="+mn-ea"/>
                <a:cs typeface="+mn-cs"/>
              </a:rPr>
              <a:t>Three pence note (reverse) printed by John Dunlap/Wikimedia Commons/Public Domain</a:t>
            </a:r>
            <a:r>
              <a:rPr lang="en-US" dirty="0"/>
              <a:t> </a:t>
            </a:r>
          </a:p>
          <a:p>
            <a:endParaRPr lang="en-US" dirty="0"/>
          </a:p>
        </p:txBody>
      </p:sp>
      <p:sp>
        <p:nvSpPr>
          <p:cNvPr id="4" name="Slide Number Placeholder 3"/>
          <p:cNvSpPr>
            <a:spLocks noGrp="1"/>
          </p:cNvSpPr>
          <p:nvPr>
            <p:ph type="sldNum" sz="quarter" idx="5"/>
          </p:nvPr>
        </p:nvSpPr>
        <p:spPr/>
        <p:txBody>
          <a:bodyPr/>
          <a:lstStyle/>
          <a:p>
            <a:fld id="{021813ED-CBFA-4A2E-96A0-87449CCE1C8B}" type="slidenum">
              <a:rPr lang="en-US" smtClean="0"/>
              <a:t>15</a:t>
            </a:fld>
            <a:endParaRPr lang="en-US"/>
          </a:p>
        </p:txBody>
      </p:sp>
    </p:spTree>
    <p:extLst>
      <p:ext uri="{BB962C8B-B14F-4D97-AF65-F5344CB8AC3E}">
        <p14:creationId xmlns:p14="http://schemas.microsoft.com/office/powerpoint/2010/main" val="345279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https://commons.wikimedia.org/wiki/File:Three_pence_note_John_Dunlap.jpg</a:t>
            </a:r>
            <a:r>
              <a:rPr lang="en-US" dirty="0"/>
              <a:t>; </a:t>
            </a:r>
            <a:r>
              <a:rPr lang="en-US" sz="1200" b="0" i="0" u="none" strike="noStrike" kern="1200" dirty="0">
                <a:solidFill>
                  <a:schemeClr val="tx1"/>
                </a:solidFill>
                <a:effectLst/>
                <a:latin typeface="+mn-lt"/>
                <a:ea typeface="+mn-ea"/>
                <a:cs typeface="+mn-cs"/>
              </a:rPr>
              <a:t>Three pence note (reverse) printed by John Dunlap/Wikimedia Commons/Public Domain</a:t>
            </a:r>
            <a:r>
              <a:rPr lang="en-US" dirty="0"/>
              <a:t> </a:t>
            </a:r>
          </a:p>
          <a:p>
            <a:endParaRPr lang="en-US" dirty="0"/>
          </a:p>
        </p:txBody>
      </p:sp>
      <p:sp>
        <p:nvSpPr>
          <p:cNvPr id="4" name="Slide Number Placeholder 3"/>
          <p:cNvSpPr>
            <a:spLocks noGrp="1"/>
          </p:cNvSpPr>
          <p:nvPr>
            <p:ph type="sldNum" sz="quarter" idx="5"/>
          </p:nvPr>
        </p:nvSpPr>
        <p:spPr/>
        <p:txBody>
          <a:bodyPr/>
          <a:lstStyle/>
          <a:p>
            <a:fld id="{021813ED-CBFA-4A2E-96A0-87449CCE1C8B}" type="slidenum">
              <a:rPr lang="en-US" smtClean="0"/>
              <a:t>16</a:t>
            </a:fld>
            <a:endParaRPr lang="en-US"/>
          </a:p>
        </p:txBody>
      </p:sp>
    </p:spTree>
    <p:extLst>
      <p:ext uri="{BB962C8B-B14F-4D97-AF65-F5344CB8AC3E}">
        <p14:creationId xmlns:p14="http://schemas.microsoft.com/office/powerpoint/2010/main" val="122660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https://commons.wikimedia.org/wiki/File:Newburgh_Address.jpg</a:t>
            </a:r>
            <a:r>
              <a:rPr lang="en-US" dirty="0"/>
              <a:t>; </a:t>
            </a:r>
            <a:r>
              <a:rPr lang="en-US" sz="1200" b="0" i="0" u="none" strike="noStrike" kern="1200" dirty="0">
                <a:solidFill>
                  <a:schemeClr val="tx1"/>
                </a:solidFill>
                <a:effectLst/>
                <a:latin typeface="+mn-lt"/>
                <a:ea typeface="+mn-ea"/>
                <a:cs typeface="+mn-cs"/>
              </a:rPr>
              <a:t>Newburgh Address by George Washington, 1783/Wikimedia Commons/Public Domain</a:t>
            </a:r>
            <a:r>
              <a:rPr lang="en-US" dirty="0"/>
              <a:t> </a:t>
            </a:r>
          </a:p>
          <a:p>
            <a:endParaRPr lang="en-US" dirty="0"/>
          </a:p>
        </p:txBody>
      </p:sp>
      <p:sp>
        <p:nvSpPr>
          <p:cNvPr id="4" name="Slide Number Placeholder 3"/>
          <p:cNvSpPr>
            <a:spLocks noGrp="1"/>
          </p:cNvSpPr>
          <p:nvPr>
            <p:ph type="sldNum" sz="quarter" idx="5"/>
          </p:nvPr>
        </p:nvSpPr>
        <p:spPr/>
        <p:txBody>
          <a:bodyPr/>
          <a:lstStyle/>
          <a:p>
            <a:fld id="{021813ED-CBFA-4A2E-96A0-87449CCE1C8B}" type="slidenum">
              <a:rPr lang="en-US" smtClean="0"/>
              <a:t>18</a:t>
            </a:fld>
            <a:endParaRPr lang="en-US"/>
          </a:p>
        </p:txBody>
      </p:sp>
    </p:spTree>
    <p:extLst>
      <p:ext uri="{BB962C8B-B14F-4D97-AF65-F5344CB8AC3E}">
        <p14:creationId xmlns:p14="http://schemas.microsoft.com/office/powerpoint/2010/main" val="251548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Government 3rd/327t; “Alexander Hamilton portrait by John Trumbull 1806”/John Trumbull/Wikimedia Commons/Public Domain</a:t>
            </a:r>
          </a:p>
        </p:txBody>
      </p:sp>
      <p:sp>
        <p:nvSpPr>
          <p:cNvPr id="4" name="Slide Number Placeholder 3"/>
          <p:cNvSpPr>
            <a:spLocks noGrp="1"/>
          </p:cNvSpPr>
          <p:nvPr>
            <p:ph type="sldNum" sz="quarter" idx="5"/>
          </p:nvPr>
        </p:nvSpPr>
        <p:spPr/>
        <p:txBody>
          <a:bodyPr/>
          <a:lstStyle/>
          <a:p>
            <a:fld id="{021813ED-CBFA-4A2E-96A0-87449CCE1C8B}" type="slidenum">
              <a:rPr lang="en-US" smtClean="0"/>
              <a:t>26</a:t>
            </a:fld>
            <a:endParaRPr lang="en-US"/>
          </a:p>
        </p:txBody>
      </p:sp>
    </p:spTree>
    <p:extLst>
      <p:ext uri="{BB962C8B-B14F-4D97-AF65-F5344CB8AC3E}">
        <p14:creationId xmlns:p14="http://schemas.microsoft.com/office/powerpoint/2010/main" val="730876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48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34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p:txBody>
      </p:sp>
      <p:sp>
        <p:nvSpPr>
          <p:cNvPr id="4" name="Title 7">
            <a:extLst>
              <a:ext uri="{FF2B5EF4-FFF2-40B4-BE49-F238E27FC236}">
                <a16:creationId xmlns:a16="http://schemas.microsoft.com/office/drawing/2014/main" id="{CCCDB176-FC68-46FB-97E5-3BC127BB1FBD}"/>
              </a:ext>
            </a:extLst>
          </p:cNvPr>
          <p:cNvSpPr>
            <a:spLocks noGrp="1"/>
          </p:cNvSpPr>
          <p:nvPr>
            <p:ph type="title"/>
          </p:nvPr>
        </p:nvSpPr>
        <p:spPr>
          <a:xfrm>
            <a:off x="619125" y="284176"/>
            <a:ext cx="10956790" cy="1437620"/>
          </a:xfrm>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200934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7985053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19124" y="284176"/>
            <a:ext cx="10970363" cy="15087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19125" y="2011680"/>
            <a:ext cx="5341099"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4" name="Content Placeholder 3"/>
          <p:cNvSpPr>
            <a:spLocks noGrp="1"/>
          </p:cNvSpPr>
          <p:nvPr>
            <p:ph sz="half" idx="2"/>
          </p:nvPr>
        </p:nvSpPr>
        <p:spPr>
          <a:xfrm>
            <a:off x="6230390" y="2011680"/>
            <a:ext cx="5341099"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2138651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069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0716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18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0127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19125" y="284176"/>
            <a:ext cx="10956790" cy="1437620"/>
          </a:xfrm>
        </p:spPr>
        <p:txBody>
          <a:bodyPr>
            <a:normAutofit/>
          </a:bodyPr>
          <a:lstStyle>
            <a:lvl1pPr>
              <a:defRPr sz="4000"/>
            </a:lvl1pPr>
          </a:lstStyle>
          <a:p>
            <a:r>
              <a:rPr lang="en-US" dirty="0"/>
              <a:t>Click to edit Master title style</a:t>
            </a:r>
          </a:p>
        </p:txBody>
      </p:sp>
      <p:sp>
        <p:nvSpPr>
          <p:cNvPr id="3" name="Picture Placeholder 2"/>
          <p:cNvSpPr>
            <a:spLocks noGrp="1" noChangeAspect="1"/>
          </p:cNvSpPr>
          <p:nvPr>
            <p:ph type="pic" idx="1"/>
          </p:nvPr>
        </p:nvSpPr>
        <p:spPr>
          <a:xfrm>
            <a:off x="1" y="1819072"/>
            <a:ext cx="4844374" cy="5038928"/>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Content Placeholder 2">
            <a:extLst>
              <a:ext uri="{FF2B5EF4-FFF2-40B4-BE49-F238E27FC236}">
                <a16:creationId xmlns:a16="http://schemas.microsoft.com/office/drawing/2014/main" id="{B735A836-1E98-4DC1-A3EB-96CBE08B3E71}"/>
              </a:ext>
            </a:extLst>
          </p:cNvPr>
          <p:cNvSpPr>
            <a:spLocks noGrp="1"/>
          </p:cNvSpPr>
          <p:nvPr>
            <p:ph idx="10"/>
          </p:nvPr>
        </p:nvSpPr>
        <p:spPr>
          <a:xfrm>
            <a:off x="5084121" y="2076062"/>
            <a:ext cx="6491794" cy="4497762"/>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103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124" y="2011680"/>
            <a:ext cx="10956789" cy="4497762"/>
          </a:xfrm>
        </p:spPr>
        <p:txBody>
          <a:bodyPr/>
          <a:lstStyle/>
          <a:p>
            <a:pPr lvl="0"/>
            <a:r>
              <a:rPr lang="en-US" dirty="0"/>
              <a:t>Click to edit Master text styles</a:t>
            </a:r>
          </a:p>
          <a:p>
            <a:pPr lvl="1"/>
            <a:r>
              <a:rPr lang="en-US" dirty="0"/>
              <a:t>Second level</a:t>
            </a:r>
          </a:p>
        </p:txBody>
      </p:sp>
      <p:sp>
        <p:nvSpPr>
          <p:cNvPr id="4" name="Title 7">
            <a:extLst>
              <a:ext uri="{FF2B5EF4-FFF2-40B4-BE49-F238E27FC236}">
                <a16:creationId xmlns:a16="http://schemas.microsoft.com/office/drawing/2014/main" id="{CCCDB176-FC68-46FB-97E5-3BC127BB1FBD}"/>
              </a:ext>
            </a:extLst>
          </p:cNvPr>
          <p:cNvSpPr>
            <a:spLocks noGrp="1"/>
          </p:cNvSpPr>
          <p:nvPr>
            <p:ph type="title"/>
          </p:nvPr>
        </p:nvSpPr>
        <p:spPr>
          <a:xfrm>
            <a:off x="619125" y="284176"/>
            <a:ext cx="10956790" cy="1437620"/>
          </a:xfrm>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237013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468200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19124" y="284176"/>
            <a:ext cx="10970363" cy="15087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19125" y="2011680"/>
            <a:ext cx="5341099"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4" name="Content Placeholder 3"/>
          <p:cNvSpPr>
            <a:spLocks noGrp="1"/>
          </p:cNvSpPr>
          <p:nvPr>
            <p:ph sz="half" idx="2"/>
          </p:nvPr>
        </p:nvSpPr>
        <p:spPr>
          <a:xfrm>
            <a:off x="6230390" y="2011680"/>
            <a:ext cx="5341099"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88578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101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7429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49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240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19125" y="284176"/>
            <a:ext cx="10956790" cy="1437620"/>
          </a:xfrm>
        </p:spPr>
        <p:txBody>
          <a:bodyPr>
            <a:normAutofit/>
          </a:bodyPr>
          <a:lstStyle>
            <a:lvl1pPr>
              <a:defRPr sz="4000"/>
            </a:lvl1pPr>
          </a:lstStyle>
          <a:p>
            <a:r>
              <a:rPr lang="en-US" dirty="0"/>
              <a:t>Click to edit Master title style</a:t>
            </a:r>
          </a:p>
        </p:txBody>
      </p:sp>
      <p:sp>
        <p:nvSpPr>
          <p:cNvPr id="3" name="Picture Placeholder 2"/>
          <p:cNvSpPr>
            <a:spLocks noGrp="1" noChangeAspect="1"/>
          </p:cNvSpPr>
          <p:nvPr>
            <p:ph type="pic" idx="1"/>
          </p:nvPr>
        </p:nvSpPr>
        <p:spPr>
          <a:xfrm>
            <a:off x="1" y="1819072"/>
            <a:ext cx="4844374" cy="5038928"/>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Content Placeholder 2">
            <a:extLst>
              <a:ext uri="{FF2B5EF4-FFF2-40B4-BE49-F238E27FC236}">
                <a16:creationId xmlns:a16="http://schemas.microsoft.com/office/drawing/2014/main" id="{B735A836-1E98-4DC1-A3EB-96CBE08B3E71}"/>
              </a:ext>
            </a:extLst>
          </p:cNvPr>
          <p:cNvSpPr>
            <a:spLocks noGrp="1"/>
          </p:cNvSpPr>
          <p:nvPr>
            <p:ph idx="10"/>
          </p:nvPr>
        </p:nvSpPr>
        <p:spPr>
          <a:xfrm>
            <a:off x="5084121" y="2076062"/>
            <a:ext cx="6491794" cy="4497762"/>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709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9125" y="284176"/>
            <a:ext cx="10367874"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9125" y="2011680"/>
            <a:ext cx="10367874" cy="44977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197847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85000"/>
        </a:lnSpc>
        <a:spcBef>
          <a:spcPct val="0"/>
        </a:spcBef>
        <a:buNone/>
        <a:defRPr sz="4000" kern="1200" cap="all" baseline="0">
          <a:solidFill>
            <a:schemeClr val="bg2"/>
          </a:solidFill>
          <a:latin typeface="Arial" panose="020B0604020202020204" pitchFamily="34" charset="0"/>
          <a:ea typeface="+mj-ea"/>
          <a:cs typeface="Arial" panose="020B0604020202020204" pitchFamily="34" charset="0"/>
        </a:defRPr>
      </a:lvl1pPr>
    </p:titleStyle>
    <p:bodyStyle>
      <a:lvl1pPr marL="344488" indent="-344488" algn="l" defTabSz="914400" rtl="0" eaLnBrk="1" latinLnBrk="0" hangingPunct="1">
        <a:lnSpc>
          <a:spcPct val="90000"/>
        </a:lnSpc>
        <a:spcBef>
          <a:spcPts val="1200"/>
        </a:spcBef>
        <a:spcAft>
          <a:spcPts val="200"/>
        </a:spcAft>
        <a:buClr>
          <a:schemeClr val="tx1"/>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96925" indent="-341313"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796925" indent="-339725" algn="l" defTabSz="914400" rtl="0" eaLnBrk="1" latinLnBrk="0" hangingPunct="1">
        <a:lnSpc>
          <a:spcPct val="90000"/>
        </a:lnSpc>
        <a:spcBef>
          <a:spcPts val="200"/>
        </a:spcBef>
        <a:spcAft>
          <a:spcPts val="400"/>
        </a:spcAft>
        <a:buClr>
          <a:schemeClr val="tx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19125" y="284176"/>
            <a:ext cx="10367874"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9125" y="2011680"/>
            <a:ext cx="10367874" cy="44977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6757111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85000"/>
        </a:lnSpc>
        <a:spcBef>
          <a:spcPct val="0"/>
        </a:spcBef>
        <a:buNone/>
        <a:defRPr sz="4000" kern="1200" cap="all" baseline="0">
          <a:solidFill>
            <a:schemeClr val="bg2"/>
          </a:solidFill>
          <a:latin typeface="Arial" panose="020B0604020202020204" pitchFamily="34" charset="0"/>
          <a:ea typeface="+mj-ea"/>
          <a:cs typeface="Arial" panose="020B0604020202020204" pitchFamily="34" charset="0"/>
        </a:defRPr>
      </a:lvl1pPr>
    </p:titleStyle>
    <p:bodyStyle>
      <a:lvl1pPr marL="344488" indent="-344488" algn="l" defTabSz="914400" rtl="0" eaLnBrk="1" latinLnBrk="0" hangingPunct="1">
        <a:lnSpc>
          <a:spcPct val="90000"/>
        </a:lnSpc>
        <a:spcBef>
          <a:spcPts val="1200"/>
        </a:spcBef>
        <a:spcAft>
          <a:spcPts val="200"/>
        </a:spcAft>
        <a:buClr>
          <a:schemeClr val="tx1"/>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96925" indent="-341313"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796925" indent="-339725" algn="l" defTabSz="914400" rtl="0" eaLnBrk="1" latinLnBrk="0" hangingPunct="1">
        <a:lnSpc>
          <a:spcPct val="90000"/>
        </a:lnSpc>
        <a:spcBef>
          <a:spcPts val="200"/>
        </a:spcBef>
        <a:spcAft>
          <a:spcPts val="400"/>
        </a:spcAft>
        <a:buClr>
          <a:schemeClr val="tx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9E321E-072A-4453-9DA5-35FC9C383A64}"/>
              </a:ext>
            </a:extLst>
          </p:cNvPr>
          <p:cNvSpPr txBox="1"/>
          <p:nvPr/>
        </p:nvSpPr>
        <p:spPr>
          <a:xfrm>
            <a:off x="620101" y="5279086"/>
            <a:ext cx="10953452" cy="830997"/>
          </a:xfrm>
          <a:prstGeom prst="rect">
            <a:avLst/>
          </a:prstGeom>
          <a:noFill/>
        </p:spPr>
        <p:txBody>
          <a:bodyPr wrap="square" rtlCol="0">
            <a:spAutoFit/>
          </a:bodyPr>
          <a:lstStyle/>
          <a:p>
            <a:pPr algn="ctr"/>
            <a:r>
              <a:rPr lang="en-US" sz="4800" b="0" cap="all" baseline="0" dirty="0">
                <a:ln>
                  <a:solidFill>
                    <a:schemeClr val="bg2"/>
                  </a:solidFill>
                </a:ln>
                <a:solidFill>
                  <a:srgbClr val="F7EDC9"/>
                </a:solidFill>
                <a:effectLst>
                  <a:outerShdw blurRad="38100" dist="38100" dir="2700000" algn="tl">
                    <a:srgbClr val="000000">
                      <a:alpha val="43137"/>
                    </a:srgbClr>
                  </a:outerShdw>
                </a:effectLst>
                <a:latin typeface="Tw Cen MT" panose="020B0602020104020603" pitchFamily="34" charset="0"/>
              </a:rPr>
              <a:t>Chapter 7: the critical period</a:t>
            </a:r>
          </a:p>
        </p:txBody>
      </p:sp>
    </p:spTree>
    <p:extLst>
      <p:ext uri="{BB962C8B-B14F-4D97-AF65-F5344CB8AC3E}">
        <p14:creationId xmlns:p14="http://schemas.microsoft.com/office/powerpoint/2010/main" val="427669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BEAE2-C1C6-4677-A0EF-4C89EEB4A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65314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735479EB-03DD-47D3-A162-4B2141AA0663}"/>
              </a:ext>
            </a:extLst>
          </p:cNvPr>
          <p:cNvSpPr txBox="1"/>
          <p:nvPr/>
        </p:nvSpPr>
        <p:spPr>
          <a:xfrm rot="16200000">
            <a:off x="9066347" y="5956903"/>
            <a:ext cx="107914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Map Resources</a:t>
            </a:r>
          </a:p>
        </p:txBody>
      </p:sp>
      <p:pic>
        <p:nvPicPr>
          <p:cNvPr id="4" name="Picture 3">
            <a:extLst>
              <a:ext uri="{FF2B5EF4-FFF2-40B4-BE49-F238E27FC236}">
                <a16:creationId xmlns:a16="http://schemas.microsoft.com/office/drawing/2014/main" id="{57F88716-6C3A-46FC-84C9-50D08D6CCA4A}"/>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709193" y="300182"/>
            <a:ext cx="6773614" cy="6258443"/>
          </a:xfrm>
          <a:prstGeom prst="rect">
            <a:avLst/>
          </a:prstGeom>
          <a:ln w="19050">
            <a:noFill/>
          </a:ln>
        </p:spPr>
      </p:pic>
    </p:spTree>
    <p:extLst>
      <p:ext uri="{BB962C8B-B14F-4D97-AF65-F5344CB8AC3E}">
        <p14:creationId xmlns:p14="http://schemas.microsoft.com/office/powerpoint/2010/main" val="129814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AF8D-11EC-4F63-A64D-35C45E511DB9}"/>
              </a:ext>
            </a:extLst>
          </p:cNvPr>
          <p:cNvSpPr>
            <a:spLocks noGrp="1"/>
          </p:cNvSpPr>
          <p:nvPr>
            <p:ph type="title"/>
          </p:nvPr>
        </p:nvSpPr>
        <p:spPr/>
        <p:txBody>
          <a:bodyPr/>
          <a:lstStyle/>
          <a:p>
            <a:r>
              <a:rPr lang="en-US" dirty="0"/>
              <a:t>Western lands</a:t>
            </a:r>
          </a:p>
        </p:txBody>
      </p:sp>
      <p:pic>
        <p:nvPicPr>
          <p:cNvPr id="6" name="Picture Placeholder 5" descr="Map&#10;&#10;Description automatically generated">
            <a:extLst>
              <a:ext uri="{FF2B5EF4-FFF2-40B4-BE49-F238E27FC236}">
                <a16:creationId xmlns:a16="http://schemas.microsoft.com/office/drawing/2014/main" id="{4C9CACD5-CBC5-46FB-9A1B-280C53B667E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285" t="3254" r="4561" b="1980"/>
          <a:stretch/>
        </p:blipFill>
        <p:spPr>
          <a:xfrm>
            <a:off x="1" y="1819072"/>
            <a:ext cx="4844374" cy="5038928"/>
          </a:xfrm>
        </p:spPr>
      </p:pic>
      <p:sp>
        <p:nvSpPr>
          <p:cNvPr id="4" name="Content Placeholder 3">
            <a:extLst>
              <a:ext uri="{FF2B5EF4-FFF2-40B4-BE49-F238E27FC236}">
                <a16:creationId xmlns:a16="http://schemas.microsoft.com/office/drawing/2014/main" id="{509D4CD7-E34B-47C6-9A6B-5F1C213C61D9}"/>
              </a:ext>
            </a:extLst>
          </p:cNvPr>
          <p:cNvSpPr>
            <a:spLocks noGrp="1"/>
          </p:cNvSpPr>
          <p:nvPr>
            <p:ph idx="10"/>
          </p:nvPr>
        </p:nvSpPr>
        <p:spPr/>
        <p:txBody>
          <a:bodyPr>
            <a:normAutofit/>
          </a:bodyPr>
          <a:lstStyle/>
          <a:p>
            <a:r>
              <a:rPr lang="en-US" dirty="0">
                <a:solidFill>
                  <a:srgbClr val="FF0000"/>
                </a:solidFill>
              </a:rPr>
              <a:t>The first and most farsighted was the </a:t>
            </a:r>
            <a:r>
              <a:rPr lang="en-US" b="1" dirty="0">
                <a:solidFill>
                  <a:srgbClr val="FF0000"/>
                </a:solidFill>
              </a:rPr>
              <a:t>Ordinance of 1784</a:t>
            </a:r>
            <a:r>
              <a:rPr lang="en-US" dirty="0">
                <a:solidFill>
                  <a:srgbClr val="FF0000"/>
                </a:solidFill>
              </a:rPr>
              <a:t>, written by Thomas Jefferson. </a:t>
            </a:r>
          </a:p>
          <a:p>
            <a:pPr lvl="1"/>
            <a:r>
              <a:rPr lang="en-US" dirty="0"/>
              <a:t>He proposed creating ten new states out of the territory. </a:t>
            </a:r>
          </a:p>
          <a:p>
            <a:pPr lvl="1"/>
            <a:r>
              <a:rPr lang="en-US" dirty="0"/>
              <a:t>He proposed banning slavery in the region and giving the land to settlers instead of selling it.</a:t>
            </a:r>
          </a:p>
        </p:txBody>
      </p:sp>
      <p:sp>
        <p:nvSpPr>
          <p:cNvPr id="8" name="TextBox 7">
            <a:extLst>
              <a:ext uri="{FF2B5EF4-FFF2-40B4-BE49-F238E27FC236}">
                <a16:creationId xmlns:a16="http://schemas.microsoft.com/office/drawing/2014/main" id="{BEC1162E-E27D-4196-908B-0871033EF86E}"/>
              </a:ext>
            </a:extLst>
          </p:cNvPr>
          <p:cNvSpPr txBox="1"/>
          <p:nvPr/>
        </p:nvSpPr>
        <p:spPr>
          <a:xfrm rot="16200000">
            <a:off x="4137817" y="6154678"/>
            <a:ext cx="107914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Map Resources</a:t>
            </a:r>
          </a:p>
        </p:txBody>
      </p:sp>
    </p:spTree>
    <p:extLst>
      <p:ext uri="{BB962C8B-B14F-4D97-AF65-F5344CB8AC3E}">
        <p14:creationId xmlns:p14="http://schemas.microsoft.com/office/powerpoint/2010/main" val="250767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46E80B-5B5E-4442-B964-35A51BC9FF8A}"/>
              </a:ext>
            </a:extLst>
          </p:cNvPr>
          <p:cNvSpPr>
            <a:spLocks noGrp="1"/>
          </p:cNvSpPr>
          <p:nvPr>
            <p:ph idx="1"/>
          </p:nvPr>
        </p:nvSpPr>
        <p:spPr/>
        <p:txBody>
          <a:bodyPr/>
          <a:lstStyle/>
          <a:p>
            <a:r>
              <a:rPr lang="en-US" dirty="0">
                <a:solidFill>
                  <a:srgbClr val="FF0000"/>
                </a:solidFill>
              </a:rPr>
              <a:t>The </a:t>
            </a:r>
            <a:r>
              <a:rPr lang="en-US" b="1" dirty="0">
                <a:solidFill>
                  <a:srgbClr val="FF0000"/>
                </a:solidFill>
              </a:rPr>
              <a:t>Land Ordinance of 1785 </a:t>
            </a:r>
            <a:r>
              <a:rPr lang="en-US" dirty="0">
                <a:solidFill>
                  <a:srgbClr val="FF0000"/>
                </a:solidFill>
              </a:rPr>
              <a:t>concentrated on the settlement of the territory.</a:t>
            </a:r>
          </a:p>
          <a:p>
            <a:pPr lvl="1"/>
            <a:r>
              <a:rPr lang="en-US" dirty="0"/>
              <a:t>The ordinance divided the new lands into orderly townships for sale and development.</a:t>
            </a:r>
          </a:p>
        </p:txBody>
      </p:sp>
      <p:sp>
        <p:nvSpPr>
          <p:cNvPr id="3" name="Title 2">
            <a:extLst>
              <a:ext uri="{FF2B5EF4-FFF2-40B4-BE49-F238E27FC236}">
                <a16:creationId xmlns:a16="http://schemas.microsoft.com/office/drawing/2014/main" id="{D31AFD17-4D30-48A0-9610-96FBCD6F894D}"/>
              </a:ext>
            </a:extLst>
          </p:cNvPr>
          <p:cNvSpPr>
            <a:spLocks noGrp="1"/>
          </p:cNvSpPr>
          <p:nvPr>
            <p:ph type="title"/>
          </p:nvPr>
        </p:nvSpPr>
        <p:spPr/>
        <p:txBody>
          <a:bodyPr/>
          <a:lstStyle/>
          <a:p>
            <a:r>
              <a:rPr lang="en-US" dirty="0"/>
              <a:t>Western lands</a:t>
            </a:r>
          </a:p>
        </p:txBody>
      </p:sp>
    </p:spTree>
    <p:extLst>
      <p:ext uri="{BB962C8B-B14F-4D97-AF65-F5344CB8AC3E}">
        <p14:creationId xmlns:p14="http://schemas.microsoft.com/office/powerpoint/2010/main" val="37642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BEAE2-C1C6-4677-A0EF-4C89EEB4A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65314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735479EB-03DD-47D3-A162-4B2141AA0663}"/>
              </a:ext>
            </a:extLst>
          </p:cNvPr>
          <p:cNvSpPr txBox="1"/>
          <p:nvPr/>
        </p:nvSpPr>
        <p:spPr>
          <a:xfrm rot="16200000">
            <a:off x="10295709" y="5936762"/>
            <a:ext cx="1079142"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Map Resources</a:t>
            </a:r>
          </a:p>
        </p:txBody>
      </p:sp>
      <p:pic>
        <p:nvPicPr>
          <p:cNvPr id="4" name="Picture 3">
            <a:extLst>
              <a:ext uri="{FF2B5EF4-FFF2-40B4-BE49-F238E27FC236}">
                <a16:creationId xmlns:a16="http://schemas.microsoft.com/office/drawing/2014/main" id="{57F88716-6C3A-46FC-84C9-50D08D6CCA4A}"/>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481597" y="309356"/>
            <a:ext cx="9228807" cy="6239288"/>
          </a:xfrm>
          <a:prstGeom prst="rect">
            <a:avLst/>
          </a:prstGeom>
          <a:ln w="19050">
            <a:noFill/>
          </a:ln>
        </p:spPr>
      </p:pic>
    </p:spTree>
    <p:extLst>
      <p:ext uri="{BB962C8B-B14F-4D97-AF65-F5344CB8AC3E}">
        <p14:creationId xmlns:p14="http://schemas.microsoft.com/office/powerpoint/2010/main" val="153045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46E80B-5B5E-4442-B964-35A51BC9FF8A}"/>
              </a:ext>
            </a:extLst>
          </p:cNvPr>
          <p:cNvSpPr>
            <a:spLocks noGrp="1"/>
          </p:cNvSpPr>
          <p:nvPr>
            <p:ph idx="1"/>
          </p:nvPr>
        </p:nvSpPr>
        <p:spPr/>
        <p:txBody>
          <a:bodyPr/>
          <a:lstStyle/>
          <a:p>
            <a:r>
              <a:rPr lang="en-US" dirty="0">
                <a:solidFill>
                  <a:srgbClr val="FF0000"/>
                </a:solidFill>
              </a:rPr>
              <a:t>The </a:t>
            </a:r>
            <a:r>
              <a:rPr lang="en-US" b="1" dirty="0">
                <a:solidFill>
                  <a:srgbClr val="FF0000"/>
                </a:solidFill>
              </a:rPr>
              <a:t>Northwest Ordinance of 1787 </a:t>
            </a:r>
            <a:r>
              <a:rPr lang="en-US" dirty="0">
                <a:solidFill>
                  <a:srgbClr val="FF0000"/>
                </a:solidFill>
              </a:rPr>
              <a:t>focused on government.</a:t>
            </a:r>
          </a:p>
          <a:p>
            <a:pPr lvl="1"/>
            <a:r>
              <a:rPr lang="en-US" dirty="0">
                <a:solidFill>
                  <a:srgbClr val="FF0000"/>
                </a:solidFill>
              </a:rPr>
              <a:t>There were three stages to become a state.</a:t>
            </a:r>
          </a:p>
          <a:p>
            <a:r>
              <a:rPr lang="en-US" dirty="0">
                <a:solidFill>
                  <a:srgbClr val="FF0000"/>
                </a:solidFill>
              </a:rPr>
              <a:t>The Northwest Ordinance of 1787 explicitly emphasized the importance of education.</a:t>
            </a:r>
          </a:p>
          <a:p>
            <a:pPr lvl="1"/>
            <a:r>
              <a:rPr lang="en-US" dirty="0">
                <a:solidFill>
                  <a:srgbClr val="FF0000"/>
                </a:solidFill>
              </a:rPr>
              <a:t>The ordinance also prohibited slavery.</a:t>
            </a:r>
          </a:p>
          <a:p>
            <a:r>
              <a:rPr lang="en-US" dirty="0">
                <a:solidFill>
                  <a:srgbClr val="FF0000"/>
                </a:solidFill>
              </a:rPr>
              <a:t>These ordinances were the greatest success of the Confederation government.</a:t>
            </a:r>
          </a:p>
        </p:txBody>
      </p:sp>
      <p:sp>
        <p:nvSpPr>
          <p:cNvPr id="3" name="Title 2">
            <a:extLst>
              <a:ext uri="{FF2B5EF4-FFF2-40B4-BE49-F238E27FC236}">
                <a16:creationId xmlns:a16="http://schemas.microsoft.com/office/drawing/2014/main" id="{D31AFD17-4D30-48A0-9610-96FBCD6F894D}"/>
              </a:ext>
            </a:extLst>
          </p:cNvPr>
          <p:cNvSpPr>
            <a:spLocks noGrp="1"/>
          </p:cNvSpPr>
          <p:nvPr>
            <p:ph type="title"/>
          </p:nvPr>
        </p:nvSpPr>
        <p:spPr/>
        <p:txBody>
          <a:bodyPr/>
          <a:lstStyle/>
          <a:p>
            <a:r>
              <a:rPr lang="en-US" dirty="0"/>
              <a:t>Western lands</a:t>
            </a:r>
          </a:p>
        </p:txBody>
      </p:sp>
    </p:spTree>
    <p:extLst>
      <p:ext uri="{BB962C8B-B14F-4D97-AF65-F5344CB8AC3E}">
        <p14:creationId xmlns:p14="http://schemas.microsoft.com/office/powerpoint/2010/main" val="17975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989C-4F58-46B5-95B5-41FE7A763DFE}"/>
              </a:ext>
            </a:extLst>
          </p:cNvPr>
          <p:cNvSpPr>
            <a:spLocks noGrp="1"/>
          </p:cNvSpPr>
          <p:nvPr>
            <p:ph type="title"/>
          </p:nvPr>
        </p:nvSpPr>
        <p:spPr/>
        <p:txBody>
          <a:bodyPr/>
          <a:lstStyle/>
          <a:p>
            <a:r>
              <a:rPr lang="en-US" dirty="0">
                <a:solidFill>
                  <a:srgbClr val="FF0000"/>
                </a:solidFill>
              </a:rPr>
              <a:t>Financial Weakness</a:t>
            </a:r>
          </a:p>
        </p:txBody>
      </p:sp>
      <p:sp>
        <p:nvSpPr>
          <p:cNvPr id="4" name="Content Placeholder 3">
            <a:extLst>
              <a:ext uri="{FF2B5EF4-FFF2-40B4-BE49-F238E27FC236}">
                <a16:creationId xmlns:a16="http://schemas.microsoft.com/office/drawing/2014/main" id="{0E6B2FAA-2195-4274-A338-C8D07C5D7ED1}"/>
              </a:ext>
            </a:extLst>
          </p:cNvPr>
          <p:cNvSpPr>
            <a:spLocks noGrp="1"/>
          </p:cNvSpPr>
          <p:nvPr>
            <p:ph idx="10"/>
          </p:nvPr>
        </p:nvSpPr>
        <p:spPr/>
        <p:txBody>
          <a:bodyPr>
            <a:normAutofit/>
          </a:bodyPr>
          <a:lstStyle/>
          <a:p>
            <a:r>
              <a:rPr lang="en-US" dirty="0">
                <a:solidFill>
                  <a:srgbClr val="FF0000"/>
                </a:solidFill>
              </a:rPr>
              <a:t>The national government was almost always in debt, and the individual states were not much better off. </a:t>
            </a:r>
          </a:p>
          <a:p>
            <a:r>
              <a:rPr lang="en-US" b="1" dirty="0">
                <a:solidFill>
                  <a:srgbClr val="FF0000"/>
                </a:solidFill>
              </a:rPr>
              <a:t>Hard money </a:t>
            </a:r>
            <a:r>
              <a:rPr lang="en-US" dirty="0">
                <a:solidFill>
                  <a:srgbClr val="FF0000"/>
                </a:solidFill>
              </a:rPr>
              <a:t>(silver and gold) was scarce.</a:t>
            </a:r>
          </a:p>
          <a:p>
            <a:r>
              <a:rPr lang="en-US" dirty="0">
                <a:solidFill>
                  <a:srgbClr val="FF0000"/>
                </a:solidFill>
              </a:rPr>
              <a:t>During the war, the national government had printed so much money that paper money’s value plummeted, and merchants would not accept it.</a:t>
            </a:r>
          </a:p>
        </p:txBody>
      </p:sp>
      <p:pic>
        <p:nvPicPr>
          <p:cNvPr id="5" name="Picture Placeholder 3">
            <a:extLst>
              <a:ext uri="{FF2B5EF4-FFF2-40B4-BE49-F238E27FC236}">
                <a16:creationId xmlns:a16="http://schemas.microsoft.com/office/drawing/2014/main" id="{58B87660-CC1D-4507-A2C1-2E98E4BC0CF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13"/>
          <a:stretch/>
        </p:blipFill>
        <p:spPr>
          <a:xfrm>
            <a:off x="0" y="1819275"/>
            <a:ext cx="4845050" cy="5038725"/>
          </a:xfrm>
        </p:spPr>
      </p:pic>
    </p:spTree>
    <p:extLst>
      <p:ext uri="{BB962C8B-B14F-4D97-AF65-F5344CB8AC3E}">
        <p14:creationId xmlns:p14="http://schemas.microsoft.com/office/powerpoint/2010/main" val="408077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989C-4F58-46B5-95B5-41FE7A763DFE}"/>
              </a:ext>
            </a:extLst>
          </p:cNvPr>
          <p:cNvSpPr>
            <a:spLocks noGrp="1"/>
          </p:cNvSpPr>
          <p:nvPr>
            <p:ph type="title"/>
          </p:nvPr>
        </p:nvSpPr>
        <p:spPr/>
        <p:txBody>
          <a:bodyPr/>
          <a:lstStyle/>
          <a:p>
            <a:r>
              <a:rPr lang="en-US" dirty="0"/>
              <a:t>Financial Weakness</a:t>
            </a:r>
          </a:p>
        </p:txBody>
      </p:sp>
      <p:sp>
        <p:nvSpPr>
          <p:cNvPr id="4" name="Content Placeholder 3">
            <a:extLst>
              <a:ext uri="{FF2B5EF4-FFF2-40B4-BE49-F238E27FC236}">
                <a16:creationId xmlns:a16="http://schemas.microsoft.com/office/drawing/2014/main" id="{0E6B2FAA-2195-4274-A338-C8D07C5D7ED1}"/>
              </a:ext>
            </a:extLst>
          </p:cNvPr>
          <p:cNvSpPr>
            <a:spLocks noGrp="1"/>
          </p:cNvSpPr>
          <p:nvPr>
            <p:ph idx="10"/>
          </p:nvPr>
        </p:nvSpPr>
        <p:spPr/>
        <p:txBody>
          <a:bodyPr>
            <a:normAutofit/>
          </a:bodyPr>
          <a:lstStyle/>
          <a:p>
            <a:r>
              <a:rPr lang="en-US" dirty="0">
                <a:solidFill>
                  <a:srgbClr val="FF0000"/>
                </a:solidFill>
              </a:rPr>
              <a:t>Compounding the problem was each state’s ability to print its own currency.</a:t>
            </a:r>
          </a:p>
        </p:txBody>
      </p:sp>
      <p:pic>
        <p:nvPicPr>
          <p:cNvPr id="5" name="Picture Placeholder 3">
            <a:extLst>
              <a:ext uri="{FF2B5EF4-FFF2-40B4-BE49-F238E27FC236}">
                <a16:creationId xmlns:a16="http://schemas.microsoft.com/office/drawing/2014/main" id="{58B87660-CC1D-4507-A2C1-2E98E4BC0CF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13"/>
          <a:stretch/>
        </p:blipFill>
        <p:spPr>
          <a:xfrm>
            <a:off x="0" y="1819275"/>
            <a:ext cx="4845050" cy="5038725"/>
          </a:xfrm>
        </p:spPr>
      </p:pic>
    </p:spTree>
    <p:extLst>
      <p:ext uri="{BB962C8B-B14F-4D97-AF65-F5344CB8AC3E}">
        <p14:creationId xmlns:p14="http://schemas.microsoft.com/office/powerpoint/2010/main" val="77343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3CC70EE-0DFF-44E0-BD5E-BC7003152D5F}"/>
              </a:ext>
            </a:extLst>
          </p:cNvPr>
          <p:cNvSpPr>
            <a:spLocks noGrp="1"/>
          </p:cNvSpPr>
          <p:nvPr>
            <p:ph idx="1"/>
          </p:nvPr>
        </p:nvSpPr>
        <p:spPr/>
        <p:txBody>
          <a:bodyPr>
            <a:normAutofit/>
          </a:bodyPr>
          <a:lstStyle/>
          <a:p>
            <a:r>
              <a:rPr lang="en-US" dirty="0"/>
              <a:t>European powers such as Britain, Spain, and France </a:t>
            </a:r>
            <a:r>
              <a:rPr lang="en-US" dirty="0">
                <a:solidFill>
                  <a:srgbClr val="FF0000"/>
                </a:solidFill>
              </a:rPr>
              <a:t>learned that they could play on jealousies among the states to undercut the United States’ bargaining position.</a:t>
            </a:r>
          </a:p>
          <a:p>
            <a:r>
              <a:rPr lang="en-US" dirty="0">
                <a:solidFill>
                  <a:srgbClr val="FF0000"/>
                </a:solidFill>
              </a:rPr>
              <a:t>When the United States ran afoul of the Barbary pirates in northern Africa, the nation could not even pay the demanded bribes</a:t>
            </a:r>
            <a:r>
              <a:rPr lang="en-US" dirty="0"/>
              <a:t>, let alone build and arm a naval squadron to protect American shipping.</a:t>
            </a:r>
          </a:p>
        </p:txBody>
      </p:sp>
      <p:sp>
        <p:nvSpPr>
          <p:cNvPr id="2" name="Title 1">
            <a:extLst>
              <a:ext uri="{FF2B5EF4-FFF2-40B4-BE49-F238E27FC236}">
                <a16:creationId xmlns:a16="http://schemas.microsoft.com/office/drawing/2014/main" id="{30B74162-F822-41A6-AEB3-B2581B52DD0F}"/>
              </a:ext>
            </a:extLst>
          </p:cNvPr>
          <p:cNvSpPr>
            <a:spLocks noGrp="1"/>
          </p:cNvSpPr>
          <p:nvPr>
            <p:ph type="title"/>
          </p:nvPr>
        </p:nvSpPr>
        <p:spPr/>
        <p:txBody>
          <a:bodyPr/>
          <a:lstStyle/>
          <a:p>
            <a:r>
              <a:rPr lang="en-US" dirty="0">
                <a:solidFill>
                  <a:srgbClr val="FF0000"/>
                </a:solidFill>
              </a:rPr>
              <a:t>Foreign Weakness</a:t>
            </a:r>
          </a:p>
        </p:txBody>
      </p:sp>
    </p:spTree>
    <p:extLst>
      <p:ext uri="{BB962C8B-B14F-4D97-AF65-F5344CB8AC3E}">
        <p14:creationId xmlns:p14="http://schemas.microsoft.com/office/powerpoint/2010/main" val="88617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ACB5-60F1-4635-A6A4-17989035C650}"/>
              </a:ext>
            </a:extLst>
          </p:cNvPr>
          <p:cNvSpPr>
            <a:spLocks noGrp="1"/>
          </p:cNvSpPr>
          <p:nvPr>
            <p:ph type="title"/>
          </p:nvPr>
        </p:nvSpPr>
        <p:spPr/>
        <p:txBody>
          <a:bodyPr/>
          <a:lstStyle/>
          <a:p>
            <a:r>
              <a:rPr lang="en-US" dirty="0"/>
              <a:t>Domestic Weakness</a:t>
            </a:r>
          </a:p>
        </p:txBody>
      </p:sp>
      <p:sp>
        <p:nvSpPr>
          <p:cNvPr id="4" name="Content Placeholder 3">
            <a:extLst>
              <a:ext uri="{FF2B5EF4-FFF2-40B4-BE49-F238E27FC236}">
                <a16:creationId xmlns:a16="http://schemas.microsoft.com/office/drawing/2014/main" id="{CAD9F223-4F7D-40AA-AC49-9C71EB138E25}"/>
              </a:ext>
            </a:extLst>
          </p:cNvPr>
          <p:cNvSpPr>
            <a:spLocks noGrp="1"/>
          </p:cNvSpPr>
          <p:nvPr>
            <p:ph idx="10"/>
          </p:nvPr>
        </p:nvSpPr>
        <p:spPr/>
        <p:txBody>
          <a:bodyPr/>
          <a:lstStyle/>
          <a:p>
            <a:r>
              <a:rPr lang="en-US" dirty="0">
                <a:solidFill>
                  <a:srgbClr val="FF0000"/>
                </a:solidFill>
              </a:rPr>
              <a:t>In the </a:t>
            </a:r>
            <a:r>
              <a:rPr lang="en-US" b="1" dirty="0">
                <a:solidFill>
                  <a:srgbClr val="FF0000"/>
                </a:solidFill>
              </a:rPr>
              <a:t>Newburgh Conspiracy</a:t>
            </a:r>
            <a:r>
              <a:rPr lang="en-US" dirty="0">
                <a:solidFill>
                  <a:srgbClr val="FF0000"/>
                </a:solidFill>
              </a:rPr>
              <a:t>, officers intended to force Congress and the states to grant them their back pay. </a:t>
            </a:r>
          </a:p>
          <a:p>
            <a:r>
              <a:rPr lang="en-US" dirty="0"/>
              <a:t>Washington reassured the men by reading a favorable letter from a congressman.</a:t>
            </a:r>
          </a:p>
          <a:p>
            <a:r>
              <a:rPr lang="en-US" dirty="0"/>
              <a:t>The Newburgh Conspiracy collapsed.</a:t>
            </a:r>
          </a:p>
        </p:txBody>
      </p:sp>
      <p:pic>
        <p:nvPicPr>
          <p:cNvPr id="5" name="Picture Placeholder 3">
            <a:extLst>
              <a:ext uri="{FF2B5EF4-FFF2-40B4-BE49-F238E27FC236}">
                <a16:creationId xmlns:a16="http://schemas.microsoft.com/office/drawing/2014/main" id="{6C8B5408-0981-4EDD-9A34-1A41DFAB48C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57" b="34027"/>
          <a:stretch/>
        </p:blipFill>
        <p:spPr>
          <a:xfrm>
            <a:off x="0" y="1819275"/>
            <a:ext cx="4845050" cy="5038725"/>
          </a:xfrm>
        </p:spPr>
      </p:pic>
    </p:spTree>
    <p:extLst>
      <p:ext uri="{BB962C8B-B14F-4D97-AF65-F5344CB8AC3E}">
        <p14:creationId xmlns:p14="http://schemas.microsoft.com/office/powerpoint/2010/main" val="145184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22B31B-DA29-4833-A263-6175784C0D5C}"/>
              </a:ext>
            </a:extLst>
          </p:cNvPr>
          <p:cNvSpPr>
            <a:spLocks noGrp="1"/>
          </p:cNvSpPr>
          <p:nvPr>
            <p:ph idx="1"/>
          </p:nvPr>
        </p:nvSpPr>
        <p:spPr/>
        <p:txBody>
          <a:bodyPr/>
          <a:lstStyle/>
          <a:p>
            <a:r>
              <a:rPr lang="en-US" dirty="0">
                <a:solidFill>
                  <a:srgbClr val="FF0000"/>
                </a:solidFill>
              </a:rPr>
              <a:t>Daniel Shays, a veteran of the Revolution, led an insurrection of farmers against the courts in the western part of the state.</a:t>
            </a:r>
          </a:p>
          <a:p>
            <a:r>
              <a:rPr lang="en-US" b="1" dirty="0"/>
              <a:t>Shays’s Rebellion </a:t>
            </a:r>
            <a:r>
              <a:rPr lang="en-US" dirty="0"/>
              <a:t>was quelled only a few weeks before the delegates of the Constitutional Convention met at Philadelphia in 1787.</a:t>
            </a:r>
          </a:p>
        </p:txBody>
      </p:sp>
      <p:sp>
        <p:nvSpPr>
          <p:cNvPr id="3" name="Title 2">
            <a:extLst>
              <a:ext uri="{FF2B5EF4-FFF2-40B4-BE49-F238E27FC236}">
                <a16:creationId xmlns:a16="http://schemas.microsoft.com/office/drawing/2014/main" id="{AF016795-832B-4F6D-B858-161848040155}"/>
              </a:ext>
            </a:extLst>
          </p:cNvPr>
          <p:cNvSpPr>
            <a:spLocks noGrp="1"/>
          </p:cNvSpPr>
          <p:nvPr>
            <p:ph type="title"/>
          </p:nvPr>
        </p:nvSpPr>
        <p:spPr/>
        <p:txBody>
          <a:bodyPr/>
          <a:lstStyle/>
          <a:p>
            <a:r>
              <a:rPr lang="en-US" dirty="0"/>
              <a:t>Domestic Weakness</a:t>
            </a:r>
          </a:p>
        </p:txBody>
      </p:sp>
    </p:spTree>
    <p:extLst>
      <p:ext uri="{BB962C8B-B14F-4D97-AF65-F5344CB8AC3E}">
        <p14:creationId xmlns:p14="http://schemas.microsoft.com/office/powerpoint/2010/main" val="227204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49D8DFA-139C-473F-838D-D33ABE885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7">
            <a:extLst>
              <a:ext uri="{FF2B5EF4-FFF2-40B4-BE49-F238E27FC236}">
                <a16:creationId xmlns:a16="http://schemas.microsoft.com/office/drawing/2014/main" id="{36B93B81-5ED7-4387-828F-605FD3B1B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B93C52-5401-44FC-BB56-44552AD0AF12}"/>
              </a:ext>
            </a:extLst>
          </p:cNvPr>
          <p:cNvSpPr>
            <a:spLocks noGrp="1"/>
          </p:cNvSpPr>
          <p:nvPr>
            <p:ph type="title"/>
          </p:nvPr>
        </p:nvSpPr>
        <p:spPr>
          <a:xfrm>
            <a:off x="886659" y="643467"/>
            <a:ext cx="10343532" cy="1149468"/>
          </a:xfrm>
        </p:spPr>
        <p:txBody>
          <a:bodyPr vert="horz" lIns="91440" tIns="45720" rIns="91440" bIns="45720" rtlCol="0" anchor="ctr">
            <a:normAutofit/>
          </a:bodyPr>
          <a:lstStyle/>
          <a:p>
            <a:r>
              <a:rPr lang="en-US" sz="4800" dirty="0">
                <a:solidFill>
                  <a:schemeClr val="tx1"/>
                </a:solidFill>
              </a:rPr>
              <a:t>Big Ideas</a:t>
            </a:r>
          </a:p>
        </p:txBody>
      </p:sp>
      <p:sp>
        <p:nvSpPr>
          <p:cNvPr id="3" name="Content Placeholder 2">
            <a:extLst>
              <a:ext uri="{FF2B5EF4-FFF2-40B4-BE49-F238E27FC236}">
                <a16:creationId xmlns:a16="http://schemas.microsoft.com/office/drawing/2014/main" id="{64424419-454F-476E-881E-68E454DE169C}"/>
              </a:ext>
            </a:extLst>
          </p:cNvPr>
          <p:cNvSpPr>
            <a:spLocks noGrp="1"/>
          </p:cNvSpPr>
          <p:nvPr>
            <p:ph idx="1"/>
          </p:nvPr>
        </p:nvSpPr>
        <p:spPr>
          <a:xfrm>
            <a:off x="886659" y="1925619"/>
            <a:ext cx="10245629" cy="4206240"/>
          </a:xfrm>
        </p:spPr>
        <p:txBody>
          <a:bodyPr vert="horz" lIns="91440" tIns="45720" rIns="91440" bIns="45720" rtlCol="0" anchor="t">
            <a:normAutofit/>
          </a:bodyPr>
          <a:lstStyle/>
          <a:p>
            <a:pPr marL="788670" indent="-457200">
              <a:buFont typeface="+mj-lt"/>
              <a:buAutoNum type="arabicPeriod"/>
            </a:pPr>
            <a:r>
              <a:rPr lang="en-US" dirty="0"/>
              <a:t>What were the weaknesses of the Confederation government?</a:t>
            </a:r>
          </a:p>
          <a:p>
            <a:pPr marL="788670" indent="-457200">
              <a:buFont typeface="+mj-lt"/>
              <a:buAutoNum type="arabicPeriod"/>
            </a:pPr>
            <a:r>
              <a:rPr lang="en-US" dirty="0"/>
              <a:t>What compromises and key principles emerged from the Constitutional Convention?</a:t>
            </a:r>
          </a:p>
          <a:p>
            <a:pPr marL="788670" indent="-457200">
              <a:buFont typeface="+mj-lt"/>
              <a:buAutoNum type="arabicPeriod"/>
            </a:pPr>
            <a:r>
              <a:rPr lang="en-US" dirty="0"/>
              <a:t>What were significant differences between the Federalists and Anti-Federalists?</a:t>
            </a:r>
          </a:p>
        </p:txBody>
      </p:sp>
      <p:sp>
        <p:nvSpPr>
          <p:cNvPr id="30" name="Rectangle 29">
            <a:extLst>
              <a:ext uri="{FF2B5EF4-FFF2-40B4-BE49-F238E27FC236}">
                <a16:creationId xmlns:a16="http://schemas.microsoft.com/office/drawing/2014/main" id="{61951AA0-DD9C-4514-A46F-ABF18C50E5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746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9D8DFA-139C-473F-838D-D33ABE885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B972422-B794-4FA8-BCC6-BAF6938A1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089768F3-12C4-42F6-8CEC-159F599CA273}"/>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dirty="0">
                <a:solidFill>
                  <a:schemeClr val="tx2"/>
                </a:solidFill>
              </a:rPr>
              <a:t>Section review</a:t>
            </a:r>
          </a:p>
        </p:txBody>
      </p:sp>
      <p:sp>
        <p:nvSpPr>
          <p:cNvPr id="21" name="Rectangle 20">
            <a:extLst>
              <a:ext uri="{FF2B5EF4-FFF2-40B4-BE49-F238E27FC236}">
                <a16:creationId xmlns:a16="http://schemas.microsoft.com/office/drawing/2014/main" id="{89DE9E2B-5611-49C8-862E-AD4D43A8A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3DDCF68-75D6-465C-81C4-3A00602272C3}"/>
              </a:ext>
            </a:extLst>
          </p:cNvPr>
          <p:cNvSpPr>
            <a:spLocks noGrp="1"/>
          </p:cNvSpPr>
          <p:nvPr>
            <p:ph idx="1"/>
          </p:nvPr>
        </p:nvSpPr>
        <p:spPr>
          <a:xfrm>
            <a:off x="4381668" y="1052623"/>
            <a:ext cx="7166865" cy="4763386"/>
          </a:xfrm>
        </p:spPr>
        <p:txBody>
          <a:bodyPr vert="horz" lIns="91440" tIns="45720" rIns="91440" bIns="45720" rtlCol="0" anchor="ctr">
            <a:normAutofit/>
          </a:bodyPr>
          <a:lstStyle/>
          <a:p>
            <a:pPr>
              <a:buClr>
                <a:schemeClr val="tx2"/>
              </a:buClr>
            </a:pPr>
            <a:r>
              <a:rPr lang="en-US" sz="2400" dirty="0">
                <a:solidFill>
                  <a:schemeClr val="tx2"/>
                </a:solidFill>
              </a:rPr>
              <a:t>What was the greatest accomplishment in foreign affairs by the Confederation government?</a:t>
            </a:r>
          </a:p>
          <a:p>
            <a:pPr marL="339725" indent="0">
              <a:buClr>
                <a:schemeClr val="tx2"/>
              </a:buClr>
              <a:buNone/>
            </a:pPr>
            <a:r>
              <a:rPr lang="en-US" sz="2400" dirty="0">
                <a:solidFill>
                  <a:schemeClr val="tx1">
                    <a:lumMod val="65000"/>
                    <a:lumOff val="35000"/>
                  </a:schemeClr>
                </a:solidFill>
              </a:rPr>
              <a:t>the Treaty of Paris with Great Britain (p. 121)</a:t>
            </a:r>
          </a:p>
          <a:p>
            <a:pPr marL="339725" indent="0">
              <a:buClr>
                <a:schemeClr val="tx2"/>
              </a:buClr>
              <a:buNone/>
            </a:pPr>
            <a:endParaRPr lang="en-US" sz="1300" dirty="0">
              <a:solidFill>
                <a:schemeClr val="tx1">
                  <a:lumMod val="65000"/>
                  <a:lumOff val="35000"/>
                </a:schemeClr>
              </a:solidFill>
            </a:endParaRPr>
          </a:p>
          <a:p>
            <a:pPr>
              <a:buClr>
                <a:schemeClr val="tx2"/>
              </a:buClr>
            </a:pPr>
            <a:r>
              <a:rPr lang="en-US" sz="2400" dirty="0">
                <a:solidFill>
                  <a:schemeClr val="tx2"/>
                </a:solidFill>
              </a:rPr>
              <a:t>What were the most controversial provisions of the proposed Ordinance of 1784?</a:t>
            </a:r>
          </a:p>
          <a:p>
            <a:pPr marL="339725" indent="0">
              <a:buClr>
                <a:schemeClr val="tx2"/>
              </a:buClr>
              <a:buNone/>
            </a:pPr>
            <a:r>
              <a:rPr lang="en-US" sz="2400" dirty="0">
                <a:solidFill>
                  <a:schemeClr val="tx1">
                    <a:lumMod val="65000"/>
                    <a:lumOff val="35000"/>
                  </a:schemeClr>
                </a:solidFill>
              </a:rPr>
              <a:t>the creation of ten new states; the banning of slavery in the Northwest Territory; giving the land to settlers rather than selling it (p. 122)</a:t>
            </a:r>
          </a:p>
        </p:txBody>
      </p:sp>
      <p:sp>
        <p:nvSpPr>
          <p:cNvPr id="25" name="Rectangle 24">
            <a:extLst>
              <a:ext uri="{FF2B5EF4-FFF2-40B4-BE49-F238E27FC236}">
                <a16:creationId xmlns:a16="http://schemas.microsoft.com/office/drawing/2014/main" id="{519C7155-1644-4C60-B0B5-32B1800D60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3224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9D8DFA-139C-473F-838D-D33ABE885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B972422-B794-4FA8-BCC6-BAF6938A1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089768F3-12C4-42F6-8CEC-159F599CA273}"/>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dirty="0">
                <a:solidFill>
                  <a:schemeClr val="tx2"/>
                </a:solidFill>
              </a:rPr>
              <a:t>Section review</a:t>
            </a:r>
          </a:p>
        </p:txBody>
      </p:sp>
      <p:sp>
        <p:nvSpPr>
          <p:cNvPr id="21" name="Rectangle 20">
            <a:extLst>
              <a:ext uri="{FF2B5EF4-FFF2-40B4-BE49-F238E27FC236}">
                <a16:creationId xmlns:a16="http://schemas.microsoft.com/office/drawing/2014/main" id="{89DE9E2B-5611-49C8-862E-AD4D43A8A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3DDCF68-75D6-465C-81C4-3A00602272C3}"/>
              </a:ext>
            </a:extLst>
          </p:cNvPr>
          <p:cNvSpPr>
            <a:spLocks noGrp="1"/>
          </p:cNvSpPr>
          <p:nvPr>
            <p:ph idx="1"/>
          </p:nvPr>
        </p:nvSpPr>
        <p:spPr>
          <a:xfrm>
            <a:off x="4381668" y="831112"/>
            <a:ext cx="7166865" cy="5195777"/>
          </a:xfrm>
        </p:spPr>
        <p:txBody>
          <a:bodyPr vert="horz" lIns="91440" tIns="45720" rIns="91440" bIns="45720" rtlCol="0" anchor="ctr">
            <a:normAutofit lnSpcReduction="10000"/>
          </a:bodyPr>
          <a:lstStyle/>
          <a:p>
            <a:pPr>
              <a:buClr>
                <a:schemeClr val="tx2"/>
              </a:buClr>
            </a:pPr>
            <a:r>
              <a:rPr lang="en-US" sz="2400" dirty="0">
                <a:solidFill>
                  <a:schemeClr val="tx2"/>
                </a:solidFill>
              </a:rPr>
              <a:t>According to the provisions of the Northwest Ordinance of 1787, what were the three steps a region went through to become a state?</a:t>
            </a:r>
          </a:p>
          <a:p>
            <a:pPr marL="339725" indent="0">
              <a:buClr>
                <a:schemeClr val="tx2"/>
              </a:buClr>
              <a:buNone/>
            </a:pPr>
            <a:r>
              <a:rPr lang="en-US" sz="2400" dirty="0">
                <a:solidFill>
                  <a:schemeClr val="tx1">
                    <a:lumMod val="65000"/>
                    <a:lumOff val="35000"/>
                  </a:schemeClr>
                </a:solidFill>
              </a:rPr>
              <a:t>In the first stage, a region was under the direct control of the federal government. When a region had at least five thousand free inhabitants, it entered the second stage and became a territory. Then the people could elect a legislature and send a representative to Congress. However, the federally appointed governor could veto legislative acts, and the representative could not vote in Congress. In the third stage, once a territory had sixty thousand free inhabitants, it could write a state constitution and be admitted to the Union. (p. 123)</a:t>
            </a:r>
          </a:p>
        </p:txBody>
      </p:sp>
      <p:sp>
        <p:nvSpPr>
          <p:cNvPr id="25" name="Rectangle 24">
            <a:extLst>
              <a:ext uri="{FF2B5EF4-FFF2-40B4-BE49-F238E27FC236}">
                <a16:creationId xmlns:a16="http://schemas.microsoft.com/office/drawing/2014/main" id="{519C7155-1644-4C60-B0B5-32B1800D60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76893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9D8DFA-139C-473F-838D-D33ABE885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B972422-B794-4FA8-BCC6-BAF6938A1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089768F3-12C4-42F6-8CEC-159F599CA273}"/>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dirty="0">
                <a:solidFill>
                  <a:schemeClr val="tx2"/>
                </a:solidFill>
              </a:rPr>
              <a:t>Section review</a:t>
            </a:r>
          </a:p>
        </p:txBody>
      </p:sp>
      <p:sp>
        <p:nvSpPr>
          <p:cNvPr id="21" name="Rectangle 20">
            <a:extLst>
              <a:ext uri="{FF2B5EF4-FFF2-40B4-BE49-F238E27FC236}">
                <a16:creationId xmlns:a16="http://schemas.microsoft.com/office/drawing/2014/main" id="{89DE9E2B-5611-49C8-862E-AD4D43A8A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3DDCF68-75D6-465C-81C4-3A00602272C3}"/>
              </a:ext>
            </a:extLst>
          </p:cNvPr>
          <p:cNvSpPr>
            <a:spLocks noGrp="1"/>
          </p:cNvSpPr>
          <p:nvPr>
            <p:ph idx="1"/>
          </p:nvPr>
        </p:nvSpPr>
        <p:spPr>
          <a:xfrm>
            <a:off x="4381668" y="1052623"/>
            <a:ext cx="7166865" cy="4763386"/>
          </a:xfrm>
        </p:spPr>
        <p:txBody>
          <a:bodyPr vert="horz" lIns="91440" tIns="45720" rIns="91440" bIns="45720" rtlCol="0" anchor="ctr">
            <a:normAutofit/>
          </a:bodyPr>
          <a:lstStyle/>
          <a:p>
            <a:pPr>
              <a:buClr>
                <a:schemeClr val="tx2"/>
              </a:buClr>
            </a:pPr>
            <a:r>
              <a:rPr lang="en-US" sz="2400" dirty="0">
                <a:solidFill>
                  <a:schemeClr val="tx2"/>
                </a:solidFill>
              </a:rPr>
              <a:t>What were the two serious domestic threats to the government’s authority under the Articles of Confederation?</a:t>
            </a:r>
          </a:p>
          <a:p>
            <a:pPr marL="339725" indent="0">
              <a:buClr>
                <a:schemeClr val="tx2"/>
              </a:buClr>
              <a:buNone/>
            </a:pPr>
            <a:r>
              <a:rPr lang="en-US" sz="2400" dirty="0">
                <a:solidFill>
                  <a:schemeClr val="tx1">
                    <a:lumMod val="65000"/>
                    <a:lumOff val="35000"/>
                  </a:schemeClr>
                </a:solidFill>
              </a:rPr>
              <a:t>the Newburgh Conspiracy and Shays’s Rebellion (p. 125)</a:t>
            </a:r>
          </a:p>
          <a:p>
            <a:pPr marL="339725" indent="0">
              <a:buClr>
                <a:schemeClr val="tx2"/>
              </a:buClr>
              <a:buNone/>
            </a:pPr>
            <a:endParaRPr lang="en-US" sz="1300" dirty="0">
              <a:solidFill>
                <a:schemeClr val="tx1">
                  <a:lumMod val="65000"/>
                  <a:lumOff val="35000"/>
                </a:schemeClr>
              </a:solidFill>
            </a:endParaRPr>
          </a:p>
          <a:p>
            <a:pPr>
              <a:buClr>
                <a:schemeClr val="tx2"/>
              </a:buClr>
            </a:pPr>
            <a:r>
              <a:rPr lang="en-US" sz="2400" dirty="0">
                <a:solidFill>
                  <a:schemeClr val="tx2"/>
                </a:solidFill>
              </a:rPr>
              <a:t>How did the American core value of individualism cause problems in the Confederation?</a:t>
            </a:r>
          </a:p>
          <a:p>
            <a:pPr marL="339725" indent="0">
              <a:buClr>
                <a:schemeClr val="tx2"/>
              </a:buClr>
              <a:buNone/>
            </a:pPr>
            <a:r>
              <a:rPr lang="en-US" sz="2400" dirty="0">
                <a:solidFill>
                  <a:schemeClr val="tx1">
                    <a:lumMod val="65000"/>
                    <a:lumOff val="35000"/>
                  </a:schemeClr>
                </a:solidFill>
              </a:rPr>
              <a:t>Individualism led the states to seek their own interests even if it resulted in the neglect of the common good.</a:t>
            </a:r>
          </a:p>
        </p:txBody>
      </p:sp>
      <p:sp>
        <p:nvSpPr>
          <p:cNvPr id="25" name="Rectangle 24">
            <a:extLst>
              <a:ext uri="{FF2B5EF4-FFF2-40B4-BE49-F238E27FC236}">
                <a16:creationId xmlns:a16="http://schemas.microsoft.com/office/drawing/2014/main" id="{519C7155-1644-4C60-B0B5-32B1800D60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8085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9D8DFA-139C-473F-838D-D33ABE885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B972422-B794-4FA8-BCC6-BAF6938A1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089768F3-12C4-42F6-8CEC-159F599CA273}"/>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dirty="0">
                <a:solidFill>
                  <a:schemeClr val="tx2"/>
                </a:solidFill>
              </a:rPr>
              <a:t>Section review</a:t>
            </a:r>
          </a:p>
        </p:txBody>
      </p:sp>
      <p:sp>
        <p:nvSpPr>
          <p:cNvPr id="21" name="Rectangle 20">
            <a:extLst>
              <a:ext uri="{FF2B5EF4-FFF2-40B4-BE49-F238E27FC236}">
                <a16:creationId xmlns:a16="http://schemas.microsoft.com/office/drawing/2014/main" id="{89DE9E2B-5611-49C8-862E-AD4D43A8A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3DDCF68-75D6-465C-81C4-3A00602272C3}"/>
              </a:ext>
            </a:extLst>
          </p:cNvPr>
          <p:cNvSpPr>
            <a:spLocks noGrp="1"/>
          </p:cNvSpPr>
          <p:nvPr>
            <p:ph idx="1"/>
          </p:nvPr>
        </p:nvSpPr>
        <p:spPr>
          <a:xfrm>
            <a:off x="4381668" y="1052623"/>
            <a:ext cx="7166865" cy="4763386"/>
          </a:xfrm>
        </p:spPr>
        <p:txBody>
          <a:bodyPr vert="horz" lIns="91440" tIns="45720" rIns="91440" bIns="45720" rtlCol="0" anchor="ctr">
            <a:normAutofit/>
          </a:bodyPr>
          <a:lstStyle/>
          <a:p>
            <a:pPr>
              <a:buClr>
                <a:schemeClr val="tx2"/>
              </a:buClr>
            </a:pPr>
            <a:r>
              <a:rPr lang="en-US" sz="2400" dirty="0">
                <a:solidFill>
                  <a:schemeClr val="tx2"/>
                </a:solidFill>
              </a:rPr>
              <a:t>What was the biblical root of problems in the Confederation?</a:t>
            </a:r>
          </a:p>
          <a:p>
            <a:pPr marL="339725" indent="0">
              <a:buClr>
                <a:schemeClr val="tx2"/>
              </a:buClr>
              <a:buNone/>
            </a:pPr>
            <a:r>
              <a:rPr lang="en-US" sz="2400" dirty="0">
                <a:solidFill>
                  <a:schemeClr val="tx1">
                    <a:lumMod val="65000"/>
                    <a:lumOff val="35000"/>
                  </a:schemeClr>
                </a:solidFill>
              </a:rPr>
              <a:t>Humanity’s fallen nature causes individualism to be twisted into selfishness.</a:t>
            </a:r>
          </a:p>
        </p:txBody>
      </p:sp>
      <p:sp>
        <p:nvSpPr>
          <p:cNvPr id="25" name="Rectangle 24">
            <a:extLst>
              <a:ext uri="{FF2B5EF4-FFF2-40B4-BE49-F238E27FC236}">
                <a16:creationId xmlns:a16="http://schemas.microsoft.com/office/drawing/2014/main" id="{519C7155-1644-4C60-B0B5-32B1800D60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6627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9AAC-D926-4CBF-AB75-07775F09E967}"/>
              </a:ext>
            </a:extLst>
          </p:cNvPr>
          <p:cNvSpPr>
            <a:spLocks noGrp="1"/>
          </p:cNvSpPr>
          <p:nvPr>
            <p:ph type="title"/>
          </p:nvPr>
        </p:nvSpPr>
        <p:spPr/>
        <p:txBody>
          <a:bodyPr/>
          <a:lstStyle/>
          <a:p>
            <a:r>
              <a:rPr lang="en-US" dirty="0"/>
              <a:t>A New Charter</a:t>
            </a:r>
          </a:p>
        </p:txBody>
      </p:sp>
      <p:sp>
        <p:nvSpPr>
          <p:cNvPr id="3" name="Text Placeholder 2">
            <a:extLst>
              <a:ext uri="{FF2B5EF4-FFF2-40B4-BE49-F238E27FC236}">
                <a16:creationId xmlns:a16="http://schemas.microsoft.com/office/drawing/2014/main" id="{014F078F-64AC-4FAE-AC7C-76D892B813E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4216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654920D5-3C51-475B-8F6C-C4045E6AAF26}"/>
              </a:ext>
            </a:extLst>
          </p:cNvPr>
          <p:cNvSpPr>
            <a:spLocks noGrp="1"/>
          </p:cNvSpPr>
          <p:nvPr>
            <p:ph type="title"/>
          </p:nvPr>
        </p:nvSpPr>
        <p:spPr>
          <a:xfrm>
            <a:off x="622570" y="838646"/>
            <a:ext cx="3709991" cy="5180709"/>
          </a:xfrm>
        </p:spPr>
        <p:txBody>
          <a:bodyPr>
            <a:normAutofit/>
          </a:bodyPr>
          <a:lstStyle/>
          <a:p>
            <a:r>
              <a:rPr lang="en-US" sz="3600" dirty="0"/>
              <a:t>Guiding questions</a:t>
            </a:r>
          </a:p>
        </p:txBody>
      </p:sp>
      <p:sp useBgFill="1">
        <p:nvSpPr>
          <p:cNvPr id="17"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Content Placeholder 2">
            <a:extLst>
              <a:ext uri="{FF2B5EF4-FFF2-40B4-BE49-F238E27FC236}">
                <a16:creationId xmlns:a16="http://schemas.microsoft.com/office/drawing/2014/main" id="{8EB28912-D815-487D-B472-110D300614C3}"/>
              </a:ext>
            </a:extLst>
          </p:cNvPr>
          <p:cNvSpPr>
            <a:spLocks noGrp="1"/>
          </p:cNvSpPr>
          <p:nvPr>
            <p:ph idx="1"/>
          </p:nvPr>
        </p:nvSpPr>
        <p:spPr>
          <a:xfrm>
            <a:off x="5163670" y="838647"/>
            <a:ext cx="6405759" cy="5180708"/>
          </a:xfrm>
        </p:spPr>
        <p:txBody>
          <a:bodyPr anchor="ctr">
            <a:normAutofit/>
          </a:bodyPr>
          <a:lstStyle/>
          <a:p>
            <a:pPr marL="514350" indent="-514350">
              <a:buClr>
                <a:schemeClr val="tx2"/>
              </a:buClr>
              <a:buFont typeface="+mj-lt"/>
              <a:buAutoNum type="arabicPeriod"/>
            </a:pPr>
            <a:r>
              <a:rPr lang="en-US" dirty="0">
                <a:solidFill>
                  <a:schemeClr val="tx2"/>
                </a:solidFill>
              </a:rPr>
              <a:t>What circumstances brought the delegates of the Constitutional Convention together?</a:t>
            </a:r>
          </a:p>
          <a:p>
            <a:pPr marL="514350" indent="-514350">
              <a:buClr>
                <a:schemeClr val="tx2"/>
              </a:buClr>
              <a:buFont typeface="+mj-lt"/>
              <a:buAutoNum type="arabicPeriod"/>
            </a:pPr>
            <a:r>
              <a:rPr lang="en-US" dirty="0">
                <a:solidFill>
                  <a:schemeClr val="tx2"/>
                </a:solidFill>
              </a:rPr>
              <a:t>What three major compromises occurred at the convention?</a:t>
            </a:r>
          </a:p>
        </p:txBody>
      </p:sp>
    </p:spTree>
    <p:extLst>
      <p:ext uri="{BB962C8B-B14F-4D97-AF65-F5344CB8AC3E}">
        <p14:creationId xmlns:p14="http://schemas.microsoft.com/office/powerpoint/2010/main" val="888387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6651-DDCC-4421-8275-B16947B81CFC}"/>
              </a:ext>
            </a:extLst>
          </p:cNvPr>
          <p:cNvSpPr>
            <a:spLocks noGrp="1"/>
          </p:cNvSpPr>
          <p:nvPr>
            <p:ph type="title"/>
          </p:nvPr>
        </p:nvSpPr>
        <p:spPr/>
        <p:txBody>
          <a:bodyPr/>
          <a:lstStyle/>
          <a:p>
            <a:r>
              <a:rPr lang="en-US" dirty="0"/>
              <a:t>A New Charter</a:t>
            </a:r>
          </a:p>
        </p:txBody>
      </p:sp>
      <p:pic>
        <p:nvPicPr>
          <p:cNvPr id="8" name="Picture Placeholder 7">
            <a:extLst>
              <a:ext uri="{FF2B5EF4-FFF2-40B4-BE49-F238E27FC236}">
                <a16:creationId xmlns:a16="http://schemas.microsoft.com/office/drawing/2014/main" id="{179F0E59-5D78-412C-96CA-F641C30D039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6106" b="6106"/>
          <a:stretch>
            <a:fillRect/>
          </a:stretch>
        </p:blipFill>
        <p:spPr/>
      </p:pic>
      <p:sp>
        <p:nvSpPr>
          <p:cNvPr id="5" name="Content Placeholder 4">
            <a:extLst>
              <a:ext uri="{FF2B5EF4-FFF2-40B4-BE49-F238E27FC236}">
                <a16:creationId xmlns:a16="http://schemas.microsoft.com/office/drawing/2014/main" id="{06E7E6A3-1693-4174-BA7B-B6ADBDC609AE}"/>
              </a:ext>
            </a:extLst>
          </p:cNvPr>
          <p:cNvSpPr>
            <a:spLocks noGrp="1"/>
          </p:cNvSpPr>
          <p:nvPr>
            <p:ph idx="10"/>
          </p:nvPr>
        </p:nvSpPr>
        <p:spPr/>
        <p:txBody>
          <a:bodyPr/>
          <a:lstStyle/>
          <a:p>
            <a:r>
              <a:rPr lang="en-US" dirty="0">
                <a:solidFill>
                  <a:srgbClr val="FF0000"/>
                </a:solidFill>
              </a:rPr>
              <a:t>The </a:t>
            </a:r>
            <a:r>
              <a:rPr lang="en-US" b="1" dirty="0">
                <a:solidFill>
                  <a:srgbClr val="FF0000"/>
                </a:solidFill>
              </a:rPr>
              <a:t>Annapolis Convention </a:t>
            </a:r>
            <a:r>
              <a:rPr lang="en-US" dirty="0">
                <a:solidFill>
                  <a:srgbClr val="FF0000"/>
                </a:solidFill>
              </a:rPr>
              <a:t>was not well attended</a:t>
            </a:r>
            <a:r>
              <a:rPr lang="en-US" dirty="0"/>
              <a:t>; only five states sent representatives.</a:t>
            </a:r>
          </a:p>
          <a:p>
            <a:r>
              <a:rPr lang="en-US" dirty="0"/>
              <a:t>Alexander Hamilton wrote a resolution calling for another convention to remedy the weaknesses of the Confederation government.</a:t>
            </a:r>
          </a:p>
        </p:txBody>
      </p:sp>
      <p:sp>
        <p:nvSpPr>
          <p:cNvPr id="10" name="TextBox 9">
            <a:extLst>
              <a:ext uri="{FF2B5EF4-FFF2-40B4-BE49-F238E27FC236}">
                <a16:creationId xmlns:a16="http://schemas.microsoft.com/office/drawing/2014/main" id="{96087C2E-667A-46BA-8385-B8364F0D11AB}"/>
              </a:ext>
            </a:extLst>
          </p:cNvPr>
          <p:cNvSpPr txBox="1"/>
          <p:nvPr/>
        </p:nvSpPr>
        <p:spPr>
          <a:xfrm>
            <a:off x="0" y="5956801"/>
            <a:ext cx="3200400" cy="461665"/>
          </a:xfrm>
          <a:prstGeom prst="rect">
            <a:avLst/>
          </a:prstGeom>
          <a:solidFill>
            <a:srgbClr val="1F497D"/>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2400" kern="0" dirty="0">
                <a:solidFill>
                  <a:schemeClr val="tx1">
                    <a:lumMod val="95000"/>
                  </a:schemeClr>
                </a:solidFill>
                <a:effectLst>
                  <a:outerShdw blurRad="38100" dist="38100" dir="2700000" algn="tl">
                    <a:srgbClr val="000000">
                      <a:alpha val="43137"/>
                    </a:srgbClr>
                  </a:outerShdw>
                </a:effectLst>
                <a:latin typeface="Arial"/>
              </a:rPr>
              <a:t>Alexander Hamilton</a:t>
            </a:r>
            <a:endParaRPr kumimoji="0" lang="en-US" sz="2400" b="0" i="0" u="none" strike="noStrike" kern="0" cap="none" spc="0" normalizeH="0" baseline="0" noProof="0" dirty="0">
              <a:ln>
                <a:noFill/>
              </a:ln>
              <a:solidFill>
                <a:schemeClr val="tx1">
                  <a:lumMod val="95000"/>
                </a:schemeClr>
              </a:solidFill>
              <a:effectLst>
                <a:outerShdw blurRad="38100" dist="38100" dir="2700000" algn="tl">
                  <a:srgbClr val="000000">
                    <a:alpha val="43137"/>
                  </a:srgbClr>
                </a:outerShdw>
              </a:effectLst>
              <a:uLnTx/>
              <a:uFillTx/>
              <a:latin typeface="Arial"/>
            </a:endParaRPr>
          </a:p>
        </p:txBody>
      </p:sp>
    </p:spTree>
    <p:extLst>
      <p:ext uri="{BB962C8B-B14F-4D97-AF65-F5344CB8AC3E}">
        <p14:creationId xmlns:p14="http://schemas.microsoft.com/office/powerpoint/2010/main" val="411740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FFD1-B64E-4D82-8146-BCFCC560235C}"/>
              </a:ext>
            </a:extLst>
          </p:cNvPr>
          <p:cNvSpPr>
            <a:spLocks noGrp="1"/>
          </p:cNvSpPr>
          <p:nvPr>
            <p:ph type="title"/>
          </p:nvPr>
        </p:nvSpPr>
        <p:spPr/>
        <p:txBody>
          <a:bodyPr/>
          <a:lstStyle/>
          <a:p>
            <a:r>
              <a:rPr lang="en-US" dirty="0">
                <a:solidFill>
                  <a:srgbClr val="FF0000"/>
                </a:solidFill>
              </a:rPr>
              <a:t>The Constitutional Convention</a:t>
            </a:r>
          </a:p>
        </p:txBody>
      </p:sp>
      <p:sp>
        <p:nvSpPr>
          <p:cNvPr id="4" name="Content Placeholder 3">
            <a:extLst>
              <a:ext uri="{FF2B5EF4-FFF2-40B4-BE49-F238E27FC236}">
                <a16:creationId xmlns:a16="http://schemas.microsoft.com/office/drawing/2014/main" id="{5448B513-29D7-45FB-AC6F-DD701CEEF912}"/>
              </a:ext>
            </a:extLst>
          </p:cNvPr>
          <p:cNvSpPr>
            <a:spLocks noGrp="1"/>
          </p:cNvSpPr>
          <p:nvPr>
            <p:ph idx="10"/>
          </p:nvPr>
        </p:nvSpPr>
        <p:spPr/>
        <p:txBody>
          <a:bodyPr>
            <a:normAutofit/>
          </a:bodyPr>
          <a:lstStyle/>
          <a:p>
            <a:r>
              <a:rPr lang="en-US" dirty="0"/>
              <a:t>The delegates met at the Pennsylvania State House.</a:t>
            </a:r>
          </a:p>
          <a:p>
            <a:r>
              <a:rPr lang="en-US" dirty="0">
                <a:solidFill>
                  <a:srgbClr val="FF0000"/>
                </a:solidFill>
              </a:rPr>
              <a:t>Virginian </a:t>
            </a:r>
            <a:r>
              <a:rPr lang="en-US" b="1" dirty="0">
                <a:solidFill>
                  <a:srgbClr val="FF0000"/>
                </a:solidFill>
              </a:rPr>
              <a:t>James Madison</a:t>
            </a:r>
            <a:r>
              <a:rPr lang="en-US" dirty="0">
                <a:solidFill>
                  <a:srgbClr val="FF0000"/>
                </a:solidFill>
              </a:rPr>
              <a:t>’s ideas earned him the title “Father of the Constitution.”</a:t>
            </a:r>
          </a:p>
          <a:p>
            <a:r>
              <a:rPr lang="en-US" dirty="0"/>
              <a:t>The </a:t>
            </a:r>
            <a:r>
              <a:rPr lang="en-US" b="1" dirty="0"/>
              <a:t>Constitutional Convention </a:t>
            </a:r>
            <a:r>
              <a:rPr lang="en-US" dirty="0"/>
              <a:t>was a collection of regional and individual interests.</a:t>
            </a:r>
          </a:p>
        </p:txBody>
      </p:sp>
      <p:pic>
        <p:nvPicPr>
          <p:cNvPr id="5" name="Picture Placeholder 3">
            <a:extLst>
              <a:ext uri="{FF2B5EF4-FFF2-40B4-BE49-F238E27FC236}">
                <a16:creationId xmlns:a16="http://schemas.microsoft.com/office/drawing/2014/main" id="{86552773-8065-45DD-9189-7C4A80B4FC0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978" b="11276"/>
          <a:stretch/>
        </p:blipFill>
        <p:spPr>
          <a:xfrm>
            <a:off x="0" y="1819275"/>
            <a:ext cx="4845050" cy="5038725"/>
          </a:xfrm>
        </p:spPr>
      </p:pic>
      <p:sp>
        <p:nvSpPr>
          <p:cNvPr id="7" name="TextBox 6">
            <a:extLst>
              <a:ext uri="{FF2B5EF4-FFF2-40B4-BE49-F238E27FC236}">
                <a16:creationId xmlns:a16="http://schemas.microsoft.com/office/drawing/2014/main" id="{AB5884C5-3B21-45F6-B97D-9D7ECD87FFF2}"/>
              </a:ext>
            </a:extLst>
          </p:cNvPr>
          <p:cNvSpPr txBox="1"/>
          <p:nvPr/>
        </p:nvSpPr>
        <p:spPr>
          <a:xfrm>
            <a:off x="0" y="5956801"/>
            <a:ext cx="2600960" cy="461665"/>
          </a:xfrm>
          <a:prstGeom prst="rect">
            <a:avLst/>
          </a:prstGeom>
          <a:solidFill>
            <a:srgbClr val="1F497D"/>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2400" kern="0" dirty="0">
                <a:solidFill>
                  <a:schemeClr val="tx1">
                    <a:lumMod val="95000"/>
                  </a:schemeClr>
                </a:solidFill>
                <a:effectLst>
                  <a:outerShdw blurRad="38100" dist="38100" dir="2700000" algn="tl">
                    <a:srgbClr val="000000">
                      <a:alpha val="43137"/>
                    </a:srgbClr>
                  </a:outerShdw>
                </a:effectLst>
                <a:latin typeface="Arial"/>
              </a:rPr>
              <a:t>James Madison</a:t>
            </a:r>
            <a:endParaRPr kumimoji="0" lang="en-US" sz="2400" b="0" i="0" u="none" strike="noStrike" kern="0" cap="none" spc="0" normalizeH="0" baseline="0" noProof="0" dirty="0">
              <a:ln>
                <a:noFill/>
              </a:ln>
              <a:solidFill>
                <a:schemeClr val="tx1">
                  <a:lumMod val="95000"/>
                </a:schemeClr>
              </a:solidFill>
              <a:effectLst>
                <a:outerShdw blurRad="38100" dist="38100" dir="2700000" algn="tl">
                  <a:srgbClr val="000000">
                    <a:alpha val="43137"/>
                  </a:srgbClr>
                </a:outerShdw>
              </a:effectLst>
              <a:uLnTx/>
              <a:uFillTx/>
              <a:latin typeface="Arial"/>
            </a:endParaRPr>
          </a:p>
        </p:txBody>
      </p:sp>
    </p:spTree>
    <p:extLst>
      <p:ext uri="{BB962C8B-B14F-4D97-AF65-F5344CB8AC3E}">
        <p14:creationId xmlns:p14="http://schemas.microsoft.com/office/powerpoint/2010/main" val="355568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A298C6A0-23F9-4906-92A3-41064A224757}"/>
              </a:ext>
            </a:extLst>
          </p:cNvPr>
          <p:cNvPicPr>
            <a:picLocks noGrp="1" noChangeAspect="1"/>
          </p:cNvPicPr>
          <p:nvPr>
            <p:ph type="pic" idx="1"/>
          </p:nvPr>
        </p:nvPicPr>
        <p:blipFill>
          <a:blip r:embed="rId3" cstate="hqprint">
            <a:extLst>
              <a:ext uri="{28A0092B-C50C-407E-A947-70E740481C1C}">
                <a14:useLocalDpi xmlns:a14="http://schemas.microsoft.com/office/drawing/2010/main" val="0"/>
              </a:ext>
            </a:extLst>
          </a:blip>
          <a:srcRect t="7671" b="7671"/>
          <a:stretch>
            <a:fillRect/>
          </a:stretch>
        </p:blipFill>
        <p:spPr>
          <a:xfrm>
            <a:off x="0" y="1819275"/>
            <a:ext cx="4845050" cy="5038725"/>
          </a:xfrm>
        </p:spPr>
      </p:pic>
      <p:sp>
        <p:nvSpPr>
          <p:cNvPr id="2" name="Title 1">
            <a:extLst>
              <a:ext uri="{FF2B5EF4-FFF2-40B4-BE49-F238E27FC236}">
                <a16:creationId xmlns:a16="http://schemas.microsoft.com/office/drawing/2014/main" id="{9ACBFFD1-B64E-4D82-8146-BCFCC560235C}"/>
              </a:ext>
            </a:extLst>
          </p:cNvPr>
          <p:cNvSpPr>
            <a:spLocks noGrp="1"/>
          </p:cNvSpPr>
          <p:nvPr>
            <p:ph type="title"/>
          </p:nvPr>
        </p:nvSpPr>
        <p:spPr/>
        <p:txBody>
          <a:bodyPr/>
          <a:lstStyle/>
          <a:p>
            <a:r>
              <a:rPr lang="en-US" dirty="0"/>
              <a:t>The Constitutional Convention</a:t>
            </a:r>
          </a:p>
        </p:txBody>
      </p:sp>
      <p:sp>
        <p:nvSpPr>
          <p:cNvPr id="4" name="Content Placeholder 3">
            <a:extLst>
              <a:ext uri="{FF2B5EF4-FFF2-40B4-BE49-F238E27FC236}">
                <a16:creationId xmlns:a16="http://schemas.microsoft.com/office/drawing/2014/main" id="{5448B513-29D7-45FB-AC6F-DD701CEEF912}"/>
              </a:ext>
            </a:extLst>
          </p:cNvPr>
          <p:cNvSpPr>
            <a:spLocks noGrp="1"/>
          </p:cNvSpPr>
          <p:nvPr>
            <p:ph idx="10"/>
          </p:nvPr>
        </p:nvSpPr>
        <p:spPr/>
        <p:txBody>
          <a:bodyPr>
            <a:normAutofit/>
          </a:bodyPr>
          <a:lstStyle/>
          <a:p>
            <a:r>
              <a:rPr lang="en-US" dirty="0"/>
              <a:t>Twelve independent states (Rhode Island refused to participate) were represented.</a:t>
            </a:r>
          </a:p>
          <a:p>
            <a:r>
              <a:rPr lang="en-US" dirty="0">
                <a:solidFill>
                  <a:srgbClr val="FF0000"/>
                </a:solidFill>
              </a:rPr>
              <a:t>The delegates unanimously elected George Washington to chair the proceedings</a:t>
            </a:r>
            <a:r>
              <a:rPr lang="en-US" dirty="0"/>
              <a:t>.</a:t>
            </a:r>
          </a:p>
        </p:txBody>
      </p:sp>
      <p:sp>
        <p:nvSpPr>
          <p:cNvPr id="7" name="TextBox 6">
            <a:extLst>
              <a:ext uri="{FF2B5EF4-FFF2-40B4-BE49-F238E27FC236}">
                <a16:creationId xmlns:a16="http://schemas.microsoft.com/office/drawing/2014/main" id="{AB5884C5-3B21-45F6-B97D-9D7ECD87FFF2}"/>
              </a:ext>
            </a:extLst>
          </p:cNvPr>
          <p:cNvSpPr txBox="1"/>
          <p:nvPr/>
        </p:nvSpPr>
        <p:spPr>
          <a:xfrm>
            <a:off x="0" y="5956801"/>
            <a:ext cx="3281680" cy="461665"/>
          </a:xfrm>
          <a:prstGeom prst="rect">
            <a:avLst/>
          </a:prstGeom>
          <a:solidFill>
            <a:srgbClr val="1F497D"/>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2400" kern="0" dirty="0">
                <a:solidFill>
                  <a:schemeClr val="tx1">
                    <a:lumMod val="95000"/>
                  </a:schemeClr>
                </a:solidFill>
                <a:effectLst>
                  <a:outerShdw blurRad="38100" dist="38100" dir="2700000" algn="tl">
                    <a:srgbClr val="000000">
                      <a:alpha val="43137"/>
                    </a:srgbClr>
                  </a:outerShdw>
                </a:effectLst>
                <a:latin typeface="Arial"/>
              </a:rPr>
              <a:t>George Washington</a:t>
            </a:r>
            <a:endParaRPr kumimoji="0" lang="en-US" sz="2400" b="0" i="0" u="none" strike="noStrike" kern="0" cap="none" spc="0" normalizeH="0" baseline="0" noProof="0" dirty="0">
              <a:ln>
                <a:noFill/>
              </a:ln>
              <a:solidFill>
                <a:schemeClr val="tx1">
                  <a:lumMod val="95000"/>
                </a:schemeClr>
              </a:solidFill>
              <a:effectLst>
                <a:outerShdw blurRad="38100" dist="38100" dir="2700000" algn="tl">
                  <a:srgbClr val="000000">
                    <a:alpha val="43137"/>
                  </a:srgbClr>
                </a:outerShdw>
              </a:effectLst>
              <a:uLnTx/>
              <a:uFillTx/>
              <a:latin typeface="Arial"/>
            </a:endParaRPr>
          </a:p>
        </p:txBody>
      </p:sp>
    </p:spTree>
    <p:extLst>
      <p:ext uri="{BB962C8B-B14F-4D97-AF65-F5344CB8AC3E}">
        <p14:creationId xmlns:p14="http://schemas.microsoft.com/office/powerpoint/2010/main" val="276106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5180-2F9A-49AE-8EF7-D32777559F5A}"/>
              </a:ext>
            </a:extLst>
          </p:cNvPr>
          <p:cNvSpPr>
            <a:spLocks noGrp="1"/>
          </p:cNvSpPr>
          <p:nvPr>
            <p:ph type="title"/>
          </p:nvPr>
        </p:nvSpPr>
        <p:spPr/>
        <p:txBody>
          <a:bodyPr/>
          <a:lstStyle/>
          <a:p>
            <a:r>
              <a:rPr lang="en-US" dirty="0"/>
              <a:t>The Great Compromise</a:t>
            </a:r>
          </a:p>
        </p:txBody>
      </p:sp>
      <p:pic>
        <p:nvPicPr>
          <p:cNvPr id="6" name="Picture Placeholder 5" descr="A person wearing a suit and tie&#10;&#10;Description automatically generated">
            <a:extLst>
              <a:ext uri="{FF2B5EF4-FFF2-40B4-BE49-F238E27FC236}">
                <a16:creationId xmlns:a16="http://schemas.microsoft.com/office/drawing/2014/main" id="{BE79130A-BA08-457B-9F46-8C9B76548A8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3891" b="17788"/>
          <a:stretch/>
        </p:blipFill>
        <p:spPr>
          <a:xfrm>
            <a:off x="1" y="1819072"/>
            <a:ext cx="4844374" cy="5038928"/>
          </a:xfrm>
        </p:spPr>
      </p:pic>
      <p:sp>
        <p:nvSpPr>
          <p:cNvPr id="4" name="Content Placeholder 3">
            <a:extLst>
              <a:ext uri="{FF2B5EF4-FFF2-40B4-BE49-F238E27FC236}">
                <a16:creationId xmlns:a16="http://schemas.microsoft.com/office/drawing/2014/main" id="{DCB36A77-3085-411A-9188-4D8178B748AD}"/>
              </a:ext>
            </a:extLst>
          </p:cNvPr>
          <p:cNvSpPr>
            <a:spLocks noGrp="1"/>
          </p:cNvSpPr>
          <p:nvPr>
            <p:ph idx="10"/>
          </p:nvPr>
        </p:nvSpPr>
        <p:spPr/>
        <p:txBody>
          <a:bodyPr/>
          <a:lstStyle/>
          <a:p>
            <a:r>
              <a:rPr lang="en-US" dirty="0"/>
              <a:t>How the states were to be represented was the most difficult question.</a:t>
            </a:r>
          </a:p>
          <a:p>
            <a:r>
              <a:rPr lang="en-US" dirty="0"/>
              <a:t>Edmund Randolph introduced James Madison’s </a:t>
            </a:r>
            <a:r>
              <a:rPr lang="en-US" b="1" dirty="0">
                <a:solidFill>
                  <a:srgbClr val="FF0000"/>
                </a:solidFill>
              </a:rPr>
              <a:t>Virginia Plan</a:t>
            </a:r>
            <a:r>
              <a:rPr lang="en-US" dirty="0">
                <a:solidFill>
                  <a:srgbClr val="FF0000"/>
                </a:solidFill>
              </a:rPr>
              <a:t>.</a:t>
            </a:r>
          </a:p>
          <a:p>
            <a:pPr lvl="1"/>
            <a:r>
              <a:rPr lang="en-US" dirty="0">
                <a:solidFill>
                  <a:srgbClr val="FF0000"/>
                </a:solidFill>
              </a:rPr>
              <a:t>It advocated a </a:t>
            </a:r>
            <a:r>
              <a:rPr lang="en-US" b="1" dirty="0">
                <a:solidFill>
                  <a:srgbClr val="FF0000"/>
                </a:solidFill>
              </a:rPr>
              <a:t>bicameral </a:t>
            </a:r>
            <a:r>
              <a:rPr lang="en-US" dirty="0">
                <a:solidFill>
                  <a:srgbClr val="FF0000"/>
                </a:solidFill>
              </a:rPr>
              <a:t>Congress, with the number of representatives based on state population.</a:t>
            </a:r>
          </a:p>
        </p:txBody>
      </p:sp>
      <p:sp>
        <p:nvSpPr>
          <p:cNvPr id="8" name="TextBox 7">
            <a:extLst>
              <a:ext uri="{FF2B5EF4-FFF2-40B4-BE49-F238E27FC236}">
                <a16:creationId xmlns:a16="http://schemas.microsoft.com/office/drawing/2014/main" id="{F03C76DD-AA42-417F-895E-EE9088547B74}"/>
              </a:ext>
            </a:extLst>
          </p:cNvPr>
          <p:cNvSpPr txBox="1"/>
          <p:nvPr/>
        </p:nvSpPr>
        <p:spPr>
          <a:xfrm>
            <a:off x="0" y="5956801"/>
            <a:ext cx="2956560" cy="461665"/>
          </a:xfrm>
          <a:prstGeom prst="rect">
            <a:avLst/>
          </a:prstGeom>
          <a:solidFill>
            <a:srgbClr val="1F497D"/>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95000"/>
                  </a:schemeClr>
                </a:solidFill>
                <a:effectLst>
                  <a:outerShdw blurRad="38100" dist="38100" dir="2700000" algn="tl">
                    <a:srgbClr val="000000">
                      <a:alpha val="43137"/>
                    </a:srgbClr>
                  </a:outerShdw>
                </a:effectLst>
                <a:uLnTx/>
                <a:uFillTx/>
                <a:latin typeface="Arial"/>
              </a:rPr>
              <a:t>Edmund Randolph</a:t>
            </a:r>
          </a:p>
        </p:txBody>
      </p:sp>
    </p:spTree>
    <p:extLst>
      <p:ext uri="{BB962C8B-B14F-4D97-AF65-F5344CB8AC3E}">
        <p14:creationId xmlns:p14="http://schemas.microsoft.com/office/powerpoint/2010/main" val="257869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052C-2B8B-4E09-BAA3-2737020397D0}"/>
              </a:ext>
            </a:extLst>
          </p:cNvPr>
          <p:cNvSpPr>
            <a:spLocks noGrp="1"/>
          </p:cNvSpPr>
          <p:nvPr>
            <p:ph type="title"/>
          </p:nvPr>
        </p:nvSpPr>
        <p:spPr/>
        <p:txBody>
          <a:bodyPr/>
          <a:lstStyle/>
          <a:p>
            <a:r>
              <a:rPr lang="en-US" sz="4000" dirty="0"/>
              <a:t>Government by Confederation</a:t>
            </a:r>
          </a:p>
        </p:txBody>
      </p:sp>
      <p:sp>
        <p:nvSpPr>
          <p:cNvPr id="3" name="Text Placeholder 2">
            <a:extLst>
              <a:ext uri="{FF2B5EF4-FFF2-40B4-BE49-F238E27FC236}">
                <a16:creationId xmlns:a16="http://schemas.microsoft.com/office/drawing/2014/main" id="{6ECEB499-2680-4B68-B9A4-B1ACBD7BE3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0790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19D2EF-55A8-4BCB-A3F9-716D2F8F3DAC}"/>
              </a:ext>
            </a:extLst>
          </p:cNvPr>
          <p:cNvSpPr>
            <a:spLocks noGrp="1"/>
          </p:cNvSpPr>
          <p:nvPr>
            <p:ph idx="1"/>
          </p:nvPr>
        </p:nvSpPr>
        <p:spPr/>
        <p:txBody>
          <a:bodyPr/>
          <a:lstStyle/>
          <a:p>
            <a:r>
              <a:rPr lang="en-US" dirty="0"/>
              <a:t>Since representation under the Virginia Plan was based on state population, it </a:t>
            </a:r>
            <a:r>
              <a:rPr lang="en-US" dirty="0">
                <a:solidFill>
                  <a:srgbClr val="FF0000"/>
                </a:solidFill>
              </a:rPr>
              <a:t>naturally favored the states with larger populations.</a:t>
            </a:r>
          </a:p>
          <a:p>
            <a:r>
              <a:rPr lang="en-US" dirty="0">
                <a:solidFill>
                  <a:srgbClr val="FF0000"/>
                </a:solidFill>
              </a:rPr>
              <a:t>William Paterson presented the </a:t>
            </a:r>
            <a:r>
              <a:rPr lang="en-US" b="1" dirty="0">
                <a:solidFill>
                  <a:srgbClr val="FF0000"/>
                </a:solidFill>
              </a:rPr>
              <a:t>New Jersey Plan</a:t>
            </a:r>
            <a:r>
              <a:rPr lang="en-US" dirty="0">
                <a:solidFill>
                  <a:srgbClr val="FF0000"/>
                </a:solidFill>
              </a:rPr>
              <a:t>.</a:t>
            </a:r>
          </a:p>
          <a:p>
            <a:pPr lvl="1"/>
            <a:r>
              <a:rPr lang="en-US" dirty="0">
                <a:solidFill>
                  <a:srgbClr val="FF0000"/>
                </a:solidFill>
              </a:rPr>
              <a:t>It advocated a unicameral Congress, with each state having only one vote regardless of its population.</a:t>
            </a:r>
          </a:p>
          <a:p>
            <a:r>
              <a:rPr lang="en-US" dirty="0"/>
              <a:t>The convention deadlocked over the issue of representation.</a:t>
            </a:r>
          </a:p>
        </p:txBody>
      </p:sp>
      <p:sp>
        <p:nvSpPr>
          <p:cNvPr id="3" name="Title 2">
            <a:extLst>
              <a:ext uri="{FF2B5EF4-FFF2-40B4-BE49-F238E27FC236}">
                <a16:creationId xmlns:a16="http://schemas.microsoft.com/office/drawing/2014/main" id="{E00593A3-F238-416A-A22A-AB9257705297}"/>
              </a:ext>
            </a:extLst>
          </p:cNvPr>
          <p:cNvSpPr>
            <a:spLocks noGrp="1"/>
          </p:cNvSpPr>
          <p:nvPr>
            <p:ph type="title"/>
          </p:nvPr>
        </p:nvSpPr>
        <p:spPr/>
        <p:txBody>
          <a:bodyPr/>
          <a:lstStyle/>
          <a:p>
            <a:r>
              <a:rPr lang="en-US" dirty="0">
                <a:solidFill>
                  <a:srgbClr val="FF0000"/>
                </a:solidFill>
              </a:rPr>
              <a:t>The Great Compromise</a:t>
            </a:r>
          </a:p>
        </p:txBody>
      </p:sp>
    </p:spTree>
    <p:extLst>
      <p:ext uri="{BB962C8B-B14F-4D97-AF65-F5344CB8AC3E}">
        <p14:creationId xmlns:p14="http://schemas.microsoft.com/office/powerpoint/2010/main" val="421072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462C-05A7-4EEE-8130-0C2432F60C7C}"/>
              </a:ext>
            </a:extLst>
          </p:cNvPr>
          <p:cNvSpPr>
            <a:spLocks noGrp="1"/>
          </p:cNvSpPr>
          <p:nvPr>
            <p:ph type="title"/>
          </p:nvPr>
        </p:nvSpPr>
        <p:spPr/>
        <p:txBody>
          <a:bodyPr/>
          <a:lstStyle/>
          <a:p>
            <a:r>
              <a:rPr lang="en-US" dirty="0"/>
              <a:t>The Great Compromise</a:t>
            </a:r>
          </a:p>
        </p:txBody>
      </p:sp>
      <p:pic>
        <p:nvPicPr>
          <p:cNvPr id="6" name="Picture Placeholder 5">
            <a:extLst>
              <a:ext uri="{FF2B5EF4-FFF2-40B4-BE49-F238E27FC236}">
                <a16:creationId xmlns:a16="http://schemas.microsoft.com/office/drawing/2014/main" id="{2AF31C96-F740-48F5-9DC9-BDBBA765DBC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4996" b="13240"/>
          <a:stretch/>
        </p:blipFill>
        <p:spPr>
          <a:xfrm>
            <a:off x="1" y="1819072"/>
            <a:ext cx="4844374" cy="5038928"/>
          </a:xfrm>
        </p:spPr>
      </p:pic>
      <p:sp>
        <p:nvSpPr>
          <p:cNvPr id="4" name="Content Placeholder 3">
            <a:extLst>
              <a:ext uri="{FF2B5EF4-FFF2-40B4-BE49-F238E27FC236}">
                <a16:creationId xmlns:a16="http://schemas.microsoft.com/office/drawing/2014/main" id="{629C9FC4-FC6D-4FFD-B225-511E8F6573F5}"/>
              </a:ext>
            </a:extLst>
          </p:cNvPr>
          <p:cNvSpPr>
            <a:spLocks noGrp="1"/>
          </p:cNvSpPr>
          <p:nvPr>
            <p:ph idx="10"/>
          </p:nvPr>
        </p:nvSpPr>
        <p:spPr/>
        <p:txBody>
          <a:bodyPr>
            <a:normAutofit/>
          </a:bodyPr>
          <a:lstStyle/>
          <a:p>
            <a:r>
              <a:rPr lang="en-US" b="1" dirty="0">
                <a:solidFill>
                  <a:srgbClr val="FF0000"/>
                </a:solidFill>
              </a:rPr>
              <a:t>Roger Sherman </a:t>
            </a:r>
            <a:r>
              <a:rPr lang="en-US" dirty="0"/>
              <a:t>put together a compromise that saved both the convention and the Constitution.</a:t>
            </a:r>
          </a:p>
          <a:p>
            <a:r>
              <a:rPr lang="en-US" dirty="0">
                <a:solidFill>
                  <a:srgbClr val="FF0000"/>
                </a:solidFill>
              </a:rPr>
              <a:t>The </a:t>
            </a:r>
            <a:r>
              <a:rPr lang="en-US" b="1" dirty="0">
                <a:solidFill>
                  <a:srgbClr val="FF0000"/>
                </a:solidFill>
              </a:rPr>
              <a:t>Great Compromise </a:t>
            </a:r>
            <a:r>
              <a:rPr lang="en-US" dirty="0">
                <a:solidFill>
                  <a:srgbClr val="FF0000"/>
                </a:solidFill>
              </a:rPr>
              <a:t>(or Connecticut Compromise) proposed that representation in the lower house be based on state population, whereas representation in the Senate be equal for all states regardless of size.</a:t>
            </a:r>
          </a:p>
        </p:txBody>
      </p:sp>
      <p:sp>
        <p:nvSpPr>
          <p:cNvPr id="8" name="TextBox 7">
            <a:extLst>
              <a:ext uri="{FF2B5EF4-FFF2-40B4-BE49-F238E27FC236}">
                <a16:creationId xmlns:a16="http://schemas.microsoft.com/office/drawing/2014/main" id="{E8CD2142-3F2E-4D5A-96BE-491D5EB86DE0}"/>
              </a:ext>
            </a:extLst>
          </p:cNvPr>
          <p:cNvSpPr txBox="1"/>
          <p:nvPr/>
        </p:nvSpPr>
        <p:spPr>
          <a:xfrm>
            <a:off x="0" y="5956801"/>
            <a:ext cx="2550160" cy="461665"/>
          </a:xfrm>
          <a:prstGeom prst="rect">
            <a:avLst/>
          </a:prstGeom>
          <a:solidFill>
            <a:srgbClr val="1F497D"/>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95000"/>
                  </a:schemeClr>
                </a:solidFill>
                <a:effectLst>
                  <a:outerShdw blurRad="38100" dist="38100" dir="2700000" algn="tl">
                    <a:srgbClr val="000000">
                      <a:alpha val="43137"/>
                    </a:srgbClr>
                  </a:outerShdw>
                </a:effectLst>
                <a:uLnTx/>
                <a:uFillTx/>
                <a:latin typeface="Arial"/>
              </a:rPr>
              <a:t>Roger Sherman</a:t>
            </a:r>
          </a:p>
        </p:txBody>
      </p:sp>
    </p:spTree>
    <p:extLst>
      <p:ext uri="{BB962C8B-B14F-4D97-AF65-F5344CB8AC3E}">
        <p14:creationId xmlns:p14="http://schemas.microsoft.com/office/powerpoint/2010/main" val="161147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F82D2E-C25B-4C26-BE63-62C3735618BB}"/>
              </a:ext>
            </a:extLst>
          </p:cNvPr>
          <p:cNvSpPr>
            <a:spLocks noGrp="1"/>
          </p:cNvSpPr>
          <p:nvPr>
            <p:ph idx="1"/>
          </p:nvPr>
        </p:nvSpPr>
        <p:spPr/>
        <p:txBody>
          <a:bodyPr>
            <a:normAutofit/>
          </a:bodyPr>
          <a:lstStyle/>
          <a:p>
            <a:r>
              <a:rPr lang="en-US" dirty="0">
                <a:solidFill>
                  <a:srgbClr val="FF0000"/>
                </a:solidFill>
              </a:rPr>
              <a:t>The next divisive issue</a:t>
            </a:r>
            <a:r>
              <a:rPr lang="en-US" dirty="0"/>
              <a:t> that confronted the delegates of the Constitutional Convention </a:t>
            </a:r>
            <a:r>
              <a:rPr lang="en-US" dirty="0">
                <a:solidFill>
                  <a:srgbClr val="FF0000"/>
                </a:solidFill>
              </a:rPr>
              <a:t>was how to count slaves when determining representation for states.</a:t>
            </a:r>
          </a:p>
          <a:p>
            <a:r>
              <a:rPr lang="en-US" dirty="0">
                <a:solidFill>
                  <a:srgbClr val="FF0000"/>
                </a:solidFill>
              </a:rPr>
              <a:t>The Three-Fifths Compromise stated that three-fifths of the total slave population of a state would be included for representation purposes in the House, but those states would also have to pay taxes on the slave population at the same rate. </a:t>
            </a:r>
          </a:p>
          <a:p>
            <a:r>
              <a:rPr lang="en-US" dirty="0"/>
              <a:t>The wording of the Constitution recognized slaves as </a:t>
            </a:r>
            <a:r>
              <a:rPr lang="en-US" i="1" dirty="0"/>
              <a:t>persons</a:t>
            </a:r>
            <a:r>
              <a:rPr lang="en-US" dirty="0"/>
              <a:t> rather than property.</a:t>
            </a:r>
          </a:p>
          <a:p>
            <a:endParaRPr lang="en-US" dirty="0"/>
          </a:p>
        </p:txBody>
      </p:sp>
      <p:sp>
        <p:nvSpPr>
          <p:cNvPr id="2" name="Title 1">
            <a:extLst>
              <a:ext uri="{FF2B5EF4-FFF2-40B4-BE49-F238E27FC236}">
                <a16:creationId xmlns:a16="http://schemas.microsoft.com/office/drawing/2014/main" id="{D55BA73A-3A8F-4D36-8311-D30786ABE29F}"/>
              </a:ext>
            </a:extLst>
          </p:cNvPr>
          <p:cNvSpPr>
            <a:spLocks noGrp="1"/>
          </p:cNvSpPr>
          <p:nvPr>
            <p:ph type="title"/>
          </p:nvPr>
        </p:nvSpPr>
        <p:spPr/>
        <p:txBody>
          <a:bodyPr/>
          <a:lstStyle/>
          <a:p>
            <a:r>
              <a:rPr lang="en-US" dirty="0">
                <a:solidFill>
                  <a:srgbClr val="FF0000"/>
                </a:solidFill>
              </a:rPr>
              <a:t>The Three-Fifths Compromise</a:t>
            </a:r>
          </a:p>
        </p:txBody>
      </p:sp>
    </p:spTree>
    <p:extLst>
      <p:ext uri="{BB962C8B-B14F-4D97-AF65-F5344CB8AC3E}">
        <p14:creationId xmlns:p14="http://schemas.microsoft.com/office/powerpoint/2010/main" val="231510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C1CB718-4FDA-4DEE-8099-DC9B20C2F365}"/>
              </a:ext>
            </a:extLst>
          </p:cNvPr>
          <p:cNvSpPr>
            <a:spLocks noGrp="1"/>
          </p:cNvSpPr>
          <p:nvPr>
            <p:ph idx="1"/>
          </p:nvPr>
        </p:nvSpPr>
        <p:spPr/>
        <p:txBody>
          <a:bodyPr/>
          <a:lstStyle/>
          <a:p>
            <a:r>
              <a:rPr lang="en-US" dirty="0">
                <a:solidFill>
                  <a:srgbClr val="FF0000"/>
                </a:solidFill>
              </a:rPr>
              <a:t>Congress was given power over foreign and interstate commerce.</a:t>
            </a:r>
          </a:p>
          <a:p>
            <a:r>
              <a:rPr lang="en-US" dirty="0">
                <a:solidFill>
                  <a:srgbClr val="FF0000"/>
                </a:solidFill>
              </a:rPr>
              <a:t>The legislature was forbidden to impose any export taxes on the states, and Article V of the Constitution prevented making any amendments regarding the slave trade until 1808.</a:t>
            </a:r>
          </a:p>
        </p:txBody>
      </p:sp>
      <p:sp>
        <p:nvSpPr>
          <p:cNvPr id="2" name="Title 1">
            <a:extLst>
              <a:ext uri="{FF2B5EF4-FFF2-40B4-BE49-F238E27FC236}">
                <a16:creationId xmlns:a16="http://schemas.microsoft.com/office/drawing/2014/main" id="{E1B09566-3E72-4EAC-B673-95714F39742A}"/>
              </a:ext>
            </a:extLst>
          </p:cNvPr>
          <p:cNvSpPr>
            <a:spLocks noGrp="1"/>
          </p:cNvSpPr>
          <p:nvPr>
            <p:ph type="title"/>
          </p:nvPr>
        </p:nvSpPr>
        <p:spPr/>
        <p:txBody>
          <a:bodyPr/>
          <a:lstStyle/>
          <a:p>
            <a:r>
              <a:rPr lang="en-US" dirty="0">
                <a:solidFill>
                  <a:srgbClr val="FF0000"/>
                </a:solidFill>
              </a:rPr>
              <a:t>The Trade Compromise</a:t>
            </a:r>
          </a:p>
        </p:txBody>
      </p:sp>
    </p:spTree>
    <p:extLst>
      <p:ext uri="{BB962C8B-B14F-4D97-AF65-F5344CB8AC3E}">
        <p14:creationId xmlns:p14="http://schemas.microsoft.com/office/powerpoint/2010/main" val="100020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4EC4B6-9EC8-4FA6-BA2B-4BBFA02CC5AE}"/>
              </a:ext>
            </a:extLst>
          </p:cNvPr>
          <p:cNvSpPr>
            <a:spLocks noGrp="1"/>
          </p:cNvSpPr>
          <p:nvPr>
            <p:ph idx="1"/>
          </p:nvPr>
        </p:nvSpPr>
        <p:spPr/>
        <p:txBody>
          <a:bodyPr>
            <a:normAutofit/>
          </a:bodyPr>
          <a:lstStyle/>
          <a:p>
            <a:r>
              <a:rPr lang="en-US" b="1" dirty="0"/>
              <a:t>Republican philosophy</a:t>
            </a:r>
          </a:p>
          <a:p>
            <a:r>
              <a:rPr lang="en-US" b="1" dirty="0"/>
              <a:t>Limited government</a:t>
            </a:r>
          </a:p>
          <a:p>
            <a:r>
              <a:rPr lang="en-US" b="1" dirty="0"/>
              <a:t>Separation of powers</a:t>
            </a:r>
          </a:p>
          <a:p>
            <a:r>
              <a:rPr lang="en-US" b="1" dirty="0"/>
              <a:t>Checks and balances</a:t>
            </a:r>
          </a:p>
          <a:p>
            <a:r>
              <a:rPr lang="en-US" b="1" dirty="0"/>
              <a:t>Federalism </a:t>
            </a:r>
          </a:p>
          <a:p>
            <a:r>
              <a:rPr lang="en-US" b="1" dirty="0"/>
              <a:t>Popular sovereignty</a:t>
            </a:r>
          </a:p>
        </p:txBody>
      </p:sp>
      <p:sp>
        <p:nvSpPr>
          <p:cNvPr id="2" name="Title 1">
            <a:extLst>
              <a:ext uri="{FF2B5EF4-FFF2-40B4-BE49-F238E27FC236}">
                <a16:creationId xmlns:a16="http://schemas.microsoft.com/office/drawing/2014/main" id="{9C27933B-CD1D-41D1-87AB-CD37F894C5F8}"/>
              </a:ext>
            </a:extLst>
          </p:cNvPr>
          <p:cNvSpPr>
            <a:spLocks noGrp="1"/>
          </p:cNvSpPr>
          <p:nvPr>
            <p:ph type="title"/>
          </p:nvPr>
        </p:nvSpPr>
        <p:spPr/>
        <p:txBody>
          <a:bodyPr/>
          <a:lstStyle/>
          <a:p>
            <a:r>
              <a:rPr lang="en-US" dirty="0"/>
              <a:t>Constitutional Principles</a:t>
            </a:r>
          </a:p>
        </p:txBody>
      </p:sp>
    </p:spTree>
    <p:extLst>
      <p:ext uri="{BB962C8B-B14F-4D97-AF65-F5344CB8AC3E}">
        <p14:creationId xmlns:p14="http://schemas.microsoft.com/office/powerpoint/2010/main" val="157454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C5724A6-EA58-4BAC-AAF5-E27114964DBA}"/>
              </a:ext>
            </a:extLst>
          </p:cNvPr>
          <p:cNvSpPr>
            <a:spLocks noGrp="1"/>
          </p:cNvSpPr>
          <p:nvPr>
            <p:ph idx="1"/>
          </p:nvPr>
        </p:nvSpPr>
        <p:spPr>
          <a:xfrm>
            <a:off x="619124" y="2011680"/>
            <a:ext cx="10956789" cy="4958080"/>
          </a:xfrm>
        </p:spPr>
        <p:txBody>
          <a:bodyPr>
            <a:normAutofit/>
          </a:bodyPr>
          <a:lstStyle/>
          <a:p>
            <a:r>
              <a:rPr lang="en-US" dirty="0">
                <a:solidFill>
                  <a:srgbClr val="FF0000"/>
                </a:solidFill>
              </a:rPr>
              <a:t>The </a:t>
            </a:r>
            <a:r>
              <a:rPr lang="en-US" b="1" dirty="0">
                <a:solidFill>
                  <a:srgbClr val="FF0000"/>
                </a:solidFill>
              </a:rPr>
              <a:t>Preamble</a:t>
            </a:r>
            <a:r>
              <a:rPr lang="en-US" dirty="0">
                <a:solidFill>
                  <a:srgbClr val="FF0000"/>
                </a:solidFill>
              </a:rPr>
              <a:t> introduces the Constitution: “We the people…”</a:t>
            </a:r>
          </a:p>
          <a:p>
            <a:r>
              <a:rPr lang="en-US" dirty="0"/>
              <a:t>The principle of popular sovereignty is best expressed in the Constitution through the document’s provisions for representation and amendment.</a:t>
            </a:r>
          </a:p>
          <a:p>
            <a:r>
              <a:rPr lang="en-US" dirty="0">
                <a:solidFill>
                  <a:srgbClr val="FF0000"/>
                </a:solidFill>
              </a:rPr>
              <a:t>The president and the senators were elected indirectly by the people.</a:t>
            </a:r>
          </a:p>
          <a:p>
            <a:pPr lvl="1"/>
            <a:r>
              <a:rPr lang="en-US" dirty="0">
                <a:solidFill>
                  <a:srgbClr val="FF0000"/>
                </a:solidFill>
              </a:rPr>
              <a:t>The president is elected through the indirect means of the </a:t>
            </a:r>
            <a:r>
              <a:rPr lang="en-US" b="1" dirty="0">
                <a:solidFill>
                  <a:srgbClr val="FF0000"/>
                </a:solidFill>
              </a:rPr>
              <a:t>Electoral College</a:t>
            </a:r>
            <a:r>
              <a:rPr lang="en-US" dirty="0">
                <a:solidFill>
                  <a:srgbClr val="FF0000"/>
                </a:solidFill>
              </a:rPr>
              <a:t>.</a:t>
            </a:r>
          </a:p>
          <a:p>
            <a:r>
              <a:rPr lang="en-US" dirty="0">
                <a:solidFill>
                  <a:srgbClr val="FF0000"/>
                </a:solidFill>
              </a:rPr>
              <a:t>Constitutional </a:t>
            </a:r>
            <a:r>
              <a:rPr lang="en-US" b="1" dirty="0">
                <a:solidFill>
                  <a:srgbClr val="FF0000"/>
                </a:solidFill>
              </a:rPr>
              <a:t>amendments</a:t>
            </a:r>
            <a:r>
              <a:rPr lang="en-US" dirty="0">
                <a:solidFill>
                  <a:srgbClr val="FF0000"/>
                </a:solidFill>
              </a:rPr>
              <a:t> are an expression of the people’s sovereignty.</a:t>
            </a:r>
          </a:p>
        </p:txBody>
      </p:sp>
      <p:sp>
        <p:nvSpPr>
          <p:cNvPr id="2" name="Title 1">
            <a:extLst>
              <a:ext uri="{FF2B5EF4-FFF2-40B4-BE49-F238E27FC236}">
                <a16:creationId xmlns:a16="http://schemas.microsoft.com/office/drawing/2014/main" id="{8231AD3E-49F2-44A3-A4E4-D56380BF2AC0}"/>
              </a:ext>
            </a:extLst>
          </p:cNvPr>
          <p:cNvSpPr>
            <a:spLocks noGrp="1"/>
          </p:cNvSpPr>
          <p:nvPr>
            <p:ph type="title"/>
          </p:nvPr>
        </p:nvSpPr>
        <p:spPr/>
        <p:txBody>
          <a:bodyPr/>
          <a:lstStyle/>
          <a:p>
            <a:r>
              <a:rPr lang="en-US" dirty="0">
                <a:solidFill>
                  <a:srgbClr val="FF0000"/>
                </a:solidFill>
              </a:rPr>
              <a:t>Popular Sovereignty</a:t>
            </a:r>
          </a:p>
        </p:txBody>
      </p:sp>
    </p:spTree>
    <p:extLst>
      <p:ext uri="{BB962C8B-B14F-4D97-AF65-F5344CB8AC3E}">
        <p14:creationId xmlns:p14="http://schemas.microsoft.com/office/powerpoint/2010/main" val="245066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9D8DFA-139C-473F-838D-D33ABE885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B972422-B794-4FA8-BCC6-BAF6938A1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089768F3-12C4-42F6-8CEC-159F599CA273}"/>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dirty="0">
                <a:solidFill>
                  <a:schemeClr val="tx2"/>
                </a:solidFill>
              </a:rPr>
              <a:t>Section review</a:t>
            </a:r>
          </a:p>
        </p:txBody>
      </p:sp>
      <p:sp>
        <p:nvSpPr>
          <p:cNvPr id="21" name="Rectangle 20">
            <a:extLst>
              <a:ext uri="{FF2B5EF4-FFF2-40B4-BE49-F238E27FC236}">
                <a16:creationId xmlns:a16="http://schemas.microsoft.com/office/drawing/2014/main" id="{89DE9E2B-5611-49C8-862E-AD4D43A8A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3DDCF68-75D6-465C-81C4-3A00602272C3}"/>
              </a:ext>
            </a:extLst>
          </p:cNvPr>
          <p:cNvSpPr>
            <a:spLocks noGrp="1"/>
          </p:cNvSpPr>
          <p:nvPr>
            <p:ph idx="1"/>
          </p:nvPr>
        </p:nvSpPr>
        <p:spPr>
          <a:xfrm>
            <a:off x="4381668" y="886992"/>
            <a:ext cx="7166865" cy="5084017"/>
          </a:xfrm>
        </p:spPr>
        <p:txBody>
          <a:bodyPr vert="horz" lIns="91440" tIns="45720" rIns="91440" bIns="45720" rtlCol="0" anchor="ctr">
            <a:normAutofit/>
          </a:bodyPr>
          <a:lstStyle/>
          <a:p>
            <a:pPr>
              <a:buClr>
                <a:schemeClr val="tx2"/>
              </a:buClr>
            </a:pPr>
            <a:r>
              <a:rPr lang="en-US" sz="2400" dirty="0">
                <a:solidFill>
                  <a:schemeClr val="tx2"/>
                </a:solidFill>
              </a:rPr>
              <a:t>How did the Constitutional Convention reach a compromise on the issue of representation?</a:t>
            </a:r>
          </a:p>
          <a:p>
            <a:pPr marL="339725" indent="0">
              <a:buClr>
                <a:schemeClr val="tx2"/>
              </a:buClr>
              <a:buNone/>
            </a:pPr>
            <a:r>
              <a:rPr lang="en-US" sz="2400" dirty="0">
                <a:solidFill>
                  <a:schemeClr val="tx1">
                    <a:lumMod val="65000"/>
                    <a:lumOff val="35000"/>
                  </a:schemeClr>
                </a:solidFill>
              </a:rPr>
              <a:t>by creating an upper house (Senate) in which representation was equal and a lower house (House of Representatives) in which representation was according to population </a:t>
            </a:r>
            <a:br>
              <a:rPr lang="en-US" sz="2400" dirty="0">
                <a:solidFill>
                  <a:schemeClr val="tx1">
                    <a:lumMod val="65000"/>
                    <a:lumOff val="35000"/>
                  </a:schemeClr>
                </a:solidFill>
              </a:rPr>
            </a:br>
            <a:r>
              <a:rPr lang="en-US" sz="2400" dirty="0">
                <a:solidFill>
                  <a:schemeClr val="tx1">
                    <a:lumMod val="65000"/>
                    <a:lumOff val="35000"/>
                  </a:schemeClr>
                </a:solidFill>
              </a:rPr>
              <a:t>(p. 128)</a:t>
            </a:r>
          </a:p>
          <a:p>
            <a:pPr marL="339725" indent="0">
              <a:buClr>
                <a:schemeClr val="tx2"/>
              </a:buClr>
              <a:buNone/>
            </a:pPr>
            <a:endParaRPr lang="en-US" sz="1300" dirty="0">
              <a:solidFill>
                <a:schemeClr val="tx1">
                  <a:lumMod val="65000"/>
                  <a:lumOff val="35000"/>
                </a:schemeClr>
              </a:solidFill>
            </a:endParaRPr>
          </a:p>
          <a:p>
            <a:pPr>
              <a:buClr>
                <a:schemeClr val="tx2"/>
              </a:buClr>
            </a:pPr>
            <a:r>
              <a:rPr lang="en-US" sz="2400" dirty="0">
                <a:solidFill>
                  <a:schemeClr val="tx2"/>
                </a:solidFill>
              </a:rPr>
              <a:t>What compromise allowed the convention to settle the problem of slavery in relation to taxation and representation?</a:t>
            </a:r>
          </a:p>
          <a:p>
            <a:pPr marL="339725" indent="0">
              <a:buClr>
                <a:schemeClr val="tx2"/>
              </a:buClr>
              <a:buNone/>
            </a:pPr>
            <a:r>
              <a:rPr lang="en-US" sz="2400" dirty="0">
                <a:solidFill>
                  <a:schemeClr val="tx1">
                    <a:lumMod val="65000"/>
                    <a:lumOff val="35000"/>
                  </a:schemeClr>
                </a:solidFill>
              </a:rPr>
              <a:t>the Three-Fifths Compromise (p. 129)</a:t>
            </a:r>
          </a:p>
        </p:txBody>
      </p:sp>
      <p:sp>
        <p:nvSpPr>
          <p:cNvPr id="25" name="Rectangle 24">
            <a:extLst>
              <a:ext uri="{FF2B5EF4-FFF2-40B4-BE49-F238E27FC236}">
                <a16:creationId xmlns:a16="http://schemas.microsoft.com/office/drawing/2014/main" id="{519C7155-1644-4C60-B0B5-32B1800D60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8467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9D8DFA-139C-473F-838D-D33ABE885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B972422-B794-4FA8-BCC6-BAF6938A1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089768F3-12C4-42F6-8CEC-159F599CA273}"/>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dirty="0">
                <a:solidFill>
                  <a:schemeClr val="tx2"/>
                </a:solidFill>
              </a:rPr>
              <a:t>Section review</a:t>
            </a:r>
          </a:p>
        </p:txBody>
      </p:sp>
      <p:sp>
        <p:nvSpPr>
          <p:cNvPr id="21" name="Rectangle 20">
            <a:extLst>
              <a:ext uri="{FF2B5EF4-FFF2-40B4-BE49-F238E27FC236}">
                <a16:creationId xmlns:a16="http://schemas.microsoft.com/office/drawing/2014/main" id="{89DE9E2B-5611-49C8-862E-AD4D43A8A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3DDCF68-75D6-465C-81C4-3A00602272C3}"/>
              </a:ext>
            </a:extLst>
          </p:cNvPr>
          <p:cNvSpPr>
            <a:spLocks noGrp="1"/>
          </p:cNvSpPr>
          <p:nvPr>
            <p:ph idx="1"/>
          </p:nvPr>
        </p:nvSpPr>
        <p:spPr>
          <a:xfrm>
            <a:off x="4381668" y="1052623"/>
            <a:ext cx="7166865" cy="4763386"/>
          </a:xfrm>
        </p:spPr>
        <p:txBody>
          <a:bodyPr vert="horz" lIns="91440" tIns="45720" rIns="91440" bIns="45720" rtlCol="0" anchor="ctr">
            <a:normAutofit/>
          </a:bodyPr>
          <a:lstStyle/>
          <a:p>
            <a:pPr>
              <a:buClr>
                <a:schemeClr val="tx2"/>
              </a:buClr>
            </a:pPr>
            <a:r>
              <a:rPr lang="en-US" sz="2400" dirty="0">
                <a:solidFill>
                  <a:schemeClr val="tx2"/>
                </a:solidFill>
              </a:rPr>
              <a:t>Between what two qualities did the Constitutional Convention seek a balance?</a:t>
            </a:r>
          </a:p>
          <a:p>
            <a:pPr marL="339725" indent="0">
              <a:buClr>
                <a:schemeClr val="tx2"/>
              </a:buClr>
              <a:buNone/>
            </a:pPr>
            <a:r>
              <a:rPr lang="en-US" sz="2400" dirty="0">
                <a:solidFill>
                  <a:schemeClr val="tx1">
                    <a:lumMod val="65000"/>
                    <a:lumOff val="35000"/>
                  </a:schemeClr>
                </a:solidFill>
              </a:rPr>
              <a:t>liberty and order (p. 130)</a:t>
            </a:r>
          </a:p>
          <a:p>
            <a:pPr marL="339725" indent="0">
              <a:buClr>
                <a:schemeClr val="tx2"/>
              </a:buClr>
              <a:buNone/>
            </a:pPr>
            <a:endParaRPr lang="en-US" sz="1300" dirty="0">
              <a:solidFill>
                <a:schemeClr val="tx1">
                  <a:lumMod val="65000"/>
                  <a:lumOff val="35000"/>
                </a:schemeClr>
              </a:solidFill>
            </a:endParaRPr>
          </a:p>
          <a:p>
            <a:pPr>
              <a:buClr>
                <a:schemeClr val="tx2"/>
              </a:buClr>
            </a:pPr>
            <a:r>
              <a:rPr lang="en-US" sz="2400" dirty="0">
                <a:solidFill>
                  <a:schemeClr val="tx2"/>
                </a:solidFill>
              </a:rPr>
              <a:t>What are the six principles of government contained in the American Constitution?</a:t>
            </a:r>
          </a:p>
          <a:p>
            <a:pPr marL="339725" indent="0">
              <a:buClr>
                <a:schemeClr val="tx2"/>
              </a:buClr>
              <a:buNone/>
            </a:pPr>
            <a:r>
              <a:rPr lang="en-US" sz="2400" dirty="0">
                <a:solidFill>
                  <a:schemeClr val="tx1">
                    <a:lumMod val="65000"/>
                    <a:lumOff val="35000"/>
                  </a:schemeClr>
                </a:solidFill>
              </a:rPr>
              <a:t>republican philosophy, limited government, separation of powers, checks and balances, federalism, and popular sovereignty </a:t>
            </a:r>
            <a:br>
              <a:rPr lang="en-US" sz="2400" dirty="0">
                <a:solidFill>
                  <a:schemeClr val="tx1">
                    <a:lumMod val="65000"/>
                    <a:lumOff val="35000"/>
                  </a:schemeClr>
                </a:solidFill>
              </a:rPr>
            </a:br>
            <a:r>
              <a:rPr lang="en-US" sz="2400" dirty="0">
                <a:solidFill>
                  <a:schemeClr val="tx1">
                    <a:lumMod val="65000"/>
                    <a:lumOff val="35000"/>
                  </a:schemeClr>
                </a:solidFill>
              </a:rPr>
              <a:t>(pp. 130–32)</a:t>
            </a:r>
          </a:p>
        </p:txBody>
      </p:sp>
      <p:sp>
        <p:nvSpPr>
          <p:cNvPr id="25" name="Rectangle 24">
            <a:extLst>
              <a:ext uri="{FF2B5EF4-FFF2-40B4-BE49-F238E27FC236}">
                <a16:creationId xmlns:a16="http://schemas.microsoft.com/office/drawing/2014/main" id="{519C7155-1644-4C60-B0B5-32B1800D60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9117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9D8DFA-139C-473F-838D-D33ABE885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B972422-B794-4FA8-BCC6-BAF6938A1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089768F3-12C4-42F6-8CEC-159F599CA273}"/>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dirty="0">
                <a:solidFill>
                  <a:schemeClr val="tx2"/>
                </a:solidFill>
              </a:rPr>
              <a:t>Section review</a:t>
            </a:r>
          </a:p>
        </p:txBody>
      </p:sp>
      <p:sp>
        <p:nvSpPr>
          <p:cNvPr id="21" name="Rectangle 20">
            <a:extLst>
              <a:ext uri="{FF2B5EF4-FFF2-40B4-BE49-F238E27FC236}">
                <a16:creationId xmlns:a16="http://schemas.microsoft.com/office/drawing/2014/main" id="{89DE9E2B-5611-49C8-862E-AD4D43A8A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3DDCF68-75D6-465C-81C4-3A00602272C3}"/>
              </a:ext>
            </a:extLst>
          </p:cNvPr>
          <p:cNvSpPr>
            <a:spLocks noGrp="1"/>
          </p:cNvSpPr>
          <p:nvPr>
            <p:ph idx="1"/>
          </p:nvPr>
        </p:nvSpPr>
        <p:spPr>
          <a:xfrm>
            <a:off x="4381668" y="1052623"/>
            <a:ext cx="7166865" cy="4763386"/>
          </a:xfrm>
        </p:spPr>
        <p:txBody>
          <a:bodyPr vert="horz" lIns="91440" tIns="45720" rIns="91440" bIns="45720" rtlCol="0" anchor="ctr">
            <a:normAutofit/>
          </a:bodyPr>
          <a:lstStyle/>
          <a:p>
            <a:pPr>
              <a:buClr>
                <a:schemeClr val="tx2"/>
              </a:buClr>
            </a:pPr>
            <a:r>
              <a:rPr lang="en-US" sz="2400" dirty="0">
                <a:solidFill>
                  <a:schemeClr val="tx2"/>
                </a:solidFill>
              </a:rPr>
              <a:t>Has the system of checks and balances been successful in preventing any one branch of government from expanding its powers? Use examples to support your answer.</a:t>
            </a:r>
            <a:endParaRPr lang="en-US" sz="2400" dirty="0">
              <a:solidFill>
                <a:schemeClr val="tx1">
                  <a:lumMod val="65000"/>
                  <a:lumOff val="35000"/>
                </a:schemeClr>
              </a:solidFill>
            </a:endParaRPr>
          </a:p>
        </p:txBody>
      </p:sp>
      <p:sp>
        <p:nvSpPr>
          <p:cNvPr id="25" name="Rectangle 24">
            <a:extLst>
              <a:ext uri="{FF2B5EF4-FFF2-40B4-BE49-F238E27FC236}">
                <a16:creationId xmlns:a16="http://schemas.microsoft.com/office/drawing/2014/main" id="{519C7155-1644-4C60-B0B5-32B1800D60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40446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9D8DFA-139C-473F-838D-D33ABE885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B972422-B794-4FA8-BCC6-BAF6938A1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089768F3-12C4-42F6-8CEC-159F599CA273}"/>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dirty="0">
                <a:solidFill>
                  <a:schemeClr val="tx2"/>
                </a:solidFill>
              </a:rPr>
              <a:t>Section review</a:t>
            </a:r>
          </a:p>
        </p:txBody>
      </p:sp>
      <p:sp>
        <p:nvSpPr>
          <p:cNvPr id="21" name="Rectangle 20">
            <a:extLst>
              <a:ext uri="{FF2B5EF4-FFF2-40B4-BE49-F238E27FC236}">
                <a16:creationId xmlns:a16="http://schemas.microsoft.com/office/drawing/2014/main" id="{89DE9E2B-5611-49C8-862E-AD4D43A8A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3DDCF68-75D6-465C-81C4-3A00602272C3}"/>
              </a:ext>
            </a:extLst>
          </p:cNvPr>
          <p:cNvSpPr>
            <a:spLocks noGrp="1"/>
          </p:cNvSpPr>
          <p:nvPr>
            <p:ph idx="1"/>
          </p:nvPr>
        </p:nvSpPr>
        <p:spPr>
          <a:xfrm>
            <a:off x="4381668" y="767612"/>
            <a:ext cx="7166865" cy="5322777"/>
          </a:xfrm>
        </p:spPr>
        <p:txBody>
          <a:bodyPr vert="horz" lIns="91440" tIns="45720" rIns="91440" bIns="45720" rtlCol="0" anchor="ctr">
            <a:normAutofit lnSpcReduction="10000"/>
          </a:bodyPr>
          <a:lstStyle/>
          <a:p>
            <a:pPr marL="339725" indent="0">
              <a:buClr>
                <a:schemeClr val="tx2"/>
              </a:buClr>
              <a:buNone/>
            </a:pPr>
            <a:r>
              <a:rPr lang="en-US" sz="2400" dirty="0">
                <a:solidFill>
                  <a:schemeClr val="tx1">
                    <a:lumMod val="65000"/>
                    <a:lumOff val="35000"/>
                  </a:schemeClr>
                </a:solidFill>
              </a:rPr>
              <a:t>In many instances, no. At several points in U.S. history, one branch has increased its powers beyond what the Constitution grants. Once power is assumed, it is rarely surrendered. When there is a weak president, Congress </a:t>
            </a:r>
            <a:r>
              <a:rPr lang="en-US" sz="2400" dirty="0" err="1">
                <a:solidFill>
                  <a:schemeClr val="tx1">
                    <a:lumMod val="65000"/>
                    <a:lumOff val="35000"/>
                  </a:schemeClr>
                </a:solidFill>
              </a:rPr>
              <a:t>oftens</a:t>
            </a:r>
            <a:r>
              <a:rPr lang="en-US" sz="2400" dirty="0">
                <a:solidFill>
                  <a:schemeClr val="tx1">
                    <a:lumMod val="65000"/>
                    <a:lumOff val="35000"/>
                  </a:schemeClr>
                </a:solidFill>
              </a:rPr>
              <a:t> exerts itself, and the executive branch recedes. This was true with the Radical Republican Congress and President Andrew Johnson during Reconstruction. When the president is strong, the executive branch tends to exert itself over Congress, as was the case with Franklin Roosevelt during the Depression and World War II. The overall tendency, however, has been for the federal government to assume more and more powers at the expense of state and local governments and often individual rights.</a:t>
            </a:r>
          </a:p>
        </p:txBody>
      </p:sp>
      <p:sp>
        <p:nvSpPr>
          <p:cNvPr id="25" name="Rectangle 24">
            <a:extLst>
              <a:ext uri="{FF2B5EF4-FFF2-40B4-BE49-F238E27FC236}">
                <a16:creationId xmlns:a16="http://schemas.microsoft.com/office/drawing/2014/main" id="{519C7155-1644-4C60-B0B5-32B1800D60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7804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654920D5-3C51-475B-8F6C-C4045E6AAF26}"/>
              </a:ext>
            </a:extLst>
          </p:cNvPr>
          <p:cNvSpPr>
            <a:spLocks noGrp="1"/>
          </p:cNvSpPr>
          <p:nvPr>
            <p:ph type="title"/>
          </p:nvPr>
        </p:nvSpPr>
        <p:spPr>
          <a:xfrm>
            <a:off x="622570" y="838646"/>
            <a:ext cx="3709991" cy="5180709"/>
          </a:xfrm>
        </p:spPr>
        <p:txBody>
          <a:bodyPr>
            <a:normAutofit/>
          </a:bodyPr>
          <a:lstStyle/>
          <a:p>
            <a:r>
              <a:rPr lang="en-US" sz="3600" dirty="0"/>
              <a:t>Guiding questions</a:t>
            </a:r>
          </a:p>
        </p:txBody>
      </p:sp>
      <p:sp useBgFill="1">
        <p:nvSpPr>
          <p:cNvPr id="17"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Content Placeholder 2">
            <a:extLst>
              <a:ext uri="{FF2B5EF4-FFF2-40B4-BE49-F238E27FC236}">
                <a16:creationId xmlns:a16="http://schemas.microsoft.com/office/drawing/2014/main" id="{8EB28912-D815-487D-B472-110D300614C3}"/>
              </a:ext>
            </a:extLst>
          </p:cNvPr>
          <p:cNvSpPr>
            <a:spLocks noGrp="1"/>
          </p:cNvSpPr>
          <p:nvPr>
            <p:ph idx="1"/>
          </p:nvPr>
        </p:nvSpPr>
        <p:spPr>
          <a:xfrm>
            <a:off x="5163670" y="838647"/>
            <a:ext cx="6405759" cy="5180708"/>
          </a:xfrm>
        </p:spPr>
        <p:txBody>
          <a:bodyPr anchor="ctr">
            <a:normAutofit/>
          </a:bodyPr>
          <a:lstStyle/>
          <a:p>
            <a:pPr marL="514350" indent="-514350">
              <a:buClr>
                <a:schemeClr val="tx2"/>
              </a:buClr>
              <a:buFont typeface="+mj-lt"/>
              <a:buAutoNum type="arabicPeriod"/>
            </a:pPr>
            <a:r>
              <a:rPr lang="en-US" dirty="0">
                <a:solidFill>
                  <a:schemeClr val="tx2"/>
                </a:solidFill>
              </a:rPr>
              <a:t>What was the nature and structure of the Confederation government?</a:t>
            </a:r>
          </a:p>
          <a:p>
            <a:pPr marL="514350" indent="-514350">
              <a:buClr>
                <a:schemeClr val="tx2"/>
              </a:buClr>
              <a:buFont typeface="+mj-lt"/>
              <a:buAutoNum type="arabicPeriod"/>
            </a:pPr>
            <a:r>
              <a:rPr lang="en-US" dirty="0">
                <a:solidFill>
                  <a:schemeClr val="tx2"/>
                </a:solidFill>
              </a:rPr>
              <a:t>What were the successes and failures of the Confederation?</a:t>
            </a:r>
          </a:p>
        </p:txBody>
      </p:sp>
    </p:spTree>
    <p:extLst>
      <p:ext uri="{BB962C8B-B14F-4D97-AF65-F5344CB8AC3E}">
        <p14:creationId xmlns:p14="http://schemas.microsoft.com/office/powerpoint/2010/main" val="2958711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9D8DFA-139C-473F-838D-D33ABE885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B972422-B794-4FA8-BCC6-BAF6938A1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089768F3-12C4-42F6-8CEC-159F599CA273}"/>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dirty="0">
                <a:solidFill>
                  <a:schemeClr val="tx2"/>
                </a:solidFill>
              </a:rPr>
              <a:t>Section review</a:t>
            </a:r>
          </a:p>
        </p:txBody>
      </p:sp>
      <p:sp>
        <p:nvSpPr>
          <p:cNvPr id="21" name="Rectangle 20">
            <a:extLst>
              <a:ext uri="{FF2B5EF4-FFF2-40B4-BE49-F238E27FC236}">
                <a16:creationId xmlns:a16="http://schemas.microsoft.com/office/drawing/2014/main" id="{89DE9E2B-5611-49C8-862E-AD4D43A8A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3DDCF68-75D6-465C-81C4-3A00602272C3}"/>
              </a:ext>
            </a:extLst>
          </p:cNvPr>
          <p:cNvSpPr>
            <a:spLocks noGrp="1"/>
          </p:cNvSpPr>
          <p:nvPr>
            <p:ph idx="1"/>
          </p:nvPr>
        </p:nvSpPr>
        <p:spPr>
          <a:xfrm>
            <a:off x="4381668" y="1052623"/>
            <a:ext cx="7166865" cy="4763386"/>
          </a:xfrm>
        </p:spPr>
        <p:txBody>
          <a:bodyPr vert="horz" lIns="91440" tIns="45720" rIns="91440" bIns="45720" rtlCol="0" anchor="ctr">
            <a:normAutofit/>
          </a:bodyPr>
          <a:lstStyle/>
          <a:p>
            <a:pPr>
              <a:buClr>
                <a:schemeClr val="tx2"/>
              </a:buClr>
            </a:pPr>
            <a:r>
              <a:rPr lang="en-US" sz="2400" dirty="0">
                <a:solidFill>
                  <a:schemeClr val="tx2"/>
                </a:solidFill>
              </a:rPr>
              <a:t>Did the Three-Fifths Compromise encourage, discourage, or remain neutral regarding slavery? Defend your answer and propose an alternative if you think the compromise was counter-productive.</a:t>
            </a:r>
          </a:p>
          <a:p>
            <a:pPr marL="339725" indent="0">
              <a:buClr>
                <a:schemeClr val="tx2"/>
              </a:buClr>
              <a:buNone/>
            </a:pPr>
            <a:r>
              <a:rPr lang="en-US" sz="2400" dirty="0">
                <a:solidFill>
                  <a:schemeClr val="tx1">
                    <a:lumMod val="65000"/>
                    <a:lumOff val="35000"/>
                  </a:schemeClr>
                </a:solidFill>
              </a:rPr>
              <a:t>The alternative of representation based on number of eligible voters would eliminate any benefit in representation for ownership of slaves. It would, however, have placed pressure on expanding the right to vote to more people, and the founders were concerned about those pressures.</a:t>
            </a:r>
          </a:p>
        </p:txBody>
      </p:sp>
      <p:sp>
        <p:nvSpPr>
          <p:cNvPr id="25" name="Rectangle 24">
            <a:extLst>
              <a:ext uri="{FF2B5EF4-FFF2-40B4-BE49-F238E27FC236}">
                <a16:creationId xmlns:a16="http://schemas.microsoft.com/office/drawing/2014/main" id="{519C7155-1644-4C60-B0B5-32B1800D60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1648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45D9-D5FA-4932-9947-E7D37C98AA29}"/>
              </a:ext>
            </a:extLst>
          </p:cNvPr>
          <p:cNvSpPr>
            <a:spLocks noGrp="1"/>
          </p:cNvSpPr>
          <p:nvPr>
            <p:ph type="title"/>
          </p:nvPr>
        </p:nvSpPr>
        <p:spPr/>
        <p:txBody>
          <a:bodyPr/>
          <a:lstStyle/>
          <a:p>
            <a:r>
              <a:rPr lang="en-US" sz="4400" dirty="0"/>
              <a:t>The Struggle for Ratification</a:t>
            </a:r>
          </a:p>
        </p:txBody>
      </p:sp>
      <p:sp>
        <p:nvSpPr>
          <p:cNvPr id="3" name="Text Placeholder 2">
            <a:extLst>
              <a:ext uri="{FF2B5EF4-FFF2-40B4-BE49-F238E27FC236}">
                <a16:creationId xmlns:a16="http://schemas.microsoft.com/office/drawing/2014/main" id="{8D570311-7C69-479C-A0FD-2BC74D4A8D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6447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654920D5-3C51-475B-8F6C-C4045E6AAF26}"/>
              </a:ext>
            </a:extLst>
          </p:cNvPr>
          <p:cNvSpPr>
            <a:spLocks noGrp="1"/>
          </p:cNvSpPr>
          <p:nvPr>
            <p:ph type="title"/>
          </p:nvPr>
        </p:nvSpPr>
        <p:spPr>
          <a:xfrm>
            <a:off x="622570" y="838646"/>
            <a:ext cx="3709991" cy="5180709"/>
          </a:xfrm>
        </p:spPr>
        <p:txBody>
          <a:bodyPr>
            <a:normAutofit/>
          </a:bodyPr>
          <a:lstStyle/>
          <a:p>
            <a:r>
              <a:rPr lang="en-US" sz="3600" dirty="0"/>
              <a:t>Guiding questions</a:t>
            </a:r>
          </a:p>
        </p:txBody>
      </p:sp>
      <p:sp useBgFill="1">
        <p:nvSpPr>
          <p:cNvPr id="17"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Content Placeholder 2">
            <a:extLst>
              <a:ext uri="{FF2B5EF4-FFF2-40B4-BE49-F238E27FC236}">
                <a16:creationId xmlns:a16="http://schemas.microsoft.com/office/drawing/2014/main" id="{8EB28912-D815-487D-B472-110D300614C3}"/>
              </a:ext>
            </a:extLst>
          </p:cNvPr>
          <p:cNvSpPr>
            <a:spLocks noGrp="1"/>
          </p:cNvSpPr>
          <p:nvPr>
            <p:ph idx="1"/>
          </p:nvPr>
        </p:nvSpPr>
        <p:spPr>
          <a:xfrm>
            <a:off x="5163670" y="838647"/>
            <a:ext cx="6405759" cy="5180708"/>
          </a:xfrm>
        </p:spPr>
        <p:txBody>
          <a:bodyPr anchor="ctr">
            <a:normAutofit/>
          </a:bodyPr>
          <a:lstStyle/>
          <a:p>
            <a:pPr marL="514350" indent="-514350">
              <a:buClr>
                <a:schemeClr val="tx2"/>
              </a:buClr>
              <a:buFont typeface="+mj-lt"/>
              <a:buAutoNum type="arabicPeriod"/>
            </a:pPr>
            <a:r>
              <a:rPr lang="en-US" dirty="0">
                <a:solidFill>
                  <a:schemeClr val="tx2"/>
                </a:solidFill>
              </a:rPr>
              <a:t>What were the Federalists’ arguments favoring ratification of the Constitution?</a:t>
            </a:r>
          </a:p>
          <a:p>
            <a:pPr marL="514350" indent="-514350">
              <a:buClr>
                <a:schemeClr val="tx2"/>
              </a:buClr>
              <a:buFont typeface="+mj-lt"/>
              <a:buAutoNum type="arabicPeriod"/>
            </a:pPr>
            <a:r>
              <a:rPr lang="en-US" dirty="0">
                <a:solidFill>
                  <a:schemeClr val="tx2"/>
                </a:solidFill>
              </a:rPr>
              <a:t>What were the Anti-Federalists’ arguments opposing ratification of the Constitution?</a:t>
            </a:r>
          </a:p>
          <a:p>
            <a:pPr marL="514350" indent="-514350">
              <a:buClr>
                <a:schemeClr val="tx2"/>
              </a:buClr>
              <a:buFont typeface="+mj-lt"/>
              <a:buAutoNum type="arabicPeriod"/>
            </a:pPr>
            <a:r>
              <a:rPr lang="en-US" dirty="0">
                <a:solidFill>
                  <a:schemeClr val="tx2"/>
                </a:solidFill>
              </a:rPr>
              <a:t>Why was ratification of the Constitution significant?</a:t>
            </a:r>
          </a:p>
        </p:txBody>
      </p:sp>
    </p:spTree>
    <p:extLst>
      <p:ext uri="{BB962C8B-B14F-4D97-AF65-F5344CB8AC3E}">
        <p14:creationId xmlns:p14="http://schemas.microsoft.com/office/powerpoint/2010/main" val="3738749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9300-127C-49C7-90ED-B72B271AA8F4}"/>
              </a:ext>
            </a:extLst>
          </p:cNvPr>
          <p:cNvSpPr>
            <a:spLocks noGrp="1"/>
          </p:cNvSpPr>
          <p:nvPr>
            <p:ph type="title"/>
          </p:nvPr>
        </p:nvSpPr>
        <p:spPr/>
        <p:txBody>
          <a:bodyPr/>
          <a:lstStyle/>
          <a:p>
            <a:r>
              <a:rPr lang="en-US" dirty="0"/>
              <a:t>The Struggle for Ratification</a:t>
            </a:r>
          </a:p>
        </p:txBody>
      </p:sp>
      <p:pic>
        <p:nvPicPr>
          <p:cNvPr id="6" name="Picture Placeholder 5">
            <a:extLst>
              <a:ext uri="{FF2B5EF4-FFF2-40B4-BE49-F238E27FC236}">
                <a16:creationId xmlns:a16="http://schemas.microsoft.com/office/drawing/2014/main" id="{DE7D1D3F-8CF0-440E-B416-F6C6BC05D1F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8446" r="18446"/>
          <a:stretch>
            <a:fillRect/>
          </a:stretch>
        </p:blipFill>
        <p:spPr/>
      </p:pic>
      <p:sp>
        <p:nvSpPr>
          <p:cNvPr id="4" name="Content Placeholder 3">
            <a:extLst>
              <a:ext uri="{FF2B5EF4-FFF2-40B4-BE49-F238E27FC236}">
                <a16:creationId xmlns:a16="http://schemas.microsoft.com/office/drawing/2014/main" id="{41B9FA8D-94BE-4589-849D-179864258AE4}"/>
              </a:ext>
            </a:extLst>
          </p:cNvPr>
          <p:cNvSpPr>
            <a:spLocks noGrp="1"/>
          </p:cNvSpPr>
          <p:nvPr>
            <p:ph idx="10"/>
          </p:nvPr>
        </p:nvSpPr>
        <p:spPr/>
        <p:txBody>
          <a:bodyPr/>
          <a:lstStyle/>
          <a:p>
            <a:r>
              <a:rPr lang="en-US" dirty="0"/>
              <a:t>On </a:t>
            </a:r>
            <a:r>
              <a:rPr lang="en-US" dirty="0">
                <a:solidFill>
                  <a:srgbClr val="FF0000"/>
                </a:solidFill>
              </a:rPr>
              <a:t>September 17, 1787</a:t>
            </a:r>
            <a:r>
              <a:rPr lang="en-US" dirty="0"/>
              <a:t>, Washington offered the final draft of the new charter to the convention. </a:t>
            </a:r>
          </a:p>
          <a:p>
            <a:r>
              <a:rPr lang="en-US" dirty="0">
                <a:solidFill>
                  <a:srgbClr val="FF0000"/>
                </a:solidFill>
              </a:rPr>
              <a:t>After the delegates signed and sent it to the Confederation Congress, the document would pass to the states for their consent.</a:t>
            </a:r>
          </a:p>
        </p:txBody>
      </p:sp>
    </p:spTree>
    <p:extLst>
      <p:ext uri="{BB962C8B-B14F-4D97-AF65-F5344CB8AC3E}">
        <p14:creationId xmlns:p14="http://schemas.microsoft.com/office/powerpoint/2010/main" val="391831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8252-7589-4B03-A46A-F8B0E51ABFF6}"/>
              </a:ext>
            </a:extLst>
          </p:cNvPr>
          <p:cNvSpPr>
            <a:spLocks noGrp="1"/>
          </p:cNvSpPr>
          <p:nvPr>
            <p:ph type="title"/>
          </p:nvPr>
        </p:nvSpPr>
        <p:spPr/>
        <p:txBody>
          <a:bodyPr/>
          <a:lstStyle/>
          <a:p>
            <a:r>
              <a:rPr lang="en-US" dirty="0"/>
              <a:t>War of Words</a:t>
            </a:r>
          </a:p>
        </p:txBody>
      </p:sp>
      <p:pic>
        <p:nvPicPr>
          <p:cNvPr id="6" name="Picture Placeholder 5" descr="A person posing for the camera&#10;&#10;Description automatically generated">
            <a:extLst>
              <a:ext uri="{FF2B5EF4-FFF2-40B4-BE49-F238E27FC236}">
                <a16:creationId xmlns:a16="http://schemas.microsoft.com/office/drawing/2014/main" id="{B0EA44E3-BAFC-4D98-AD4C-BF0D30C3B12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9924" t="4806" r="22775" b="47299"/>
          <a:stretch/>
        </p:blipFill>
        <p:spPr>
          <a:xfrm>
            <a:off x="1" y="1819072"/>
            <a:ext cx="4844374" cy="5038928"/>
          </a:xfrm>
        </p:spPr>
      </p:pic>
      <p:sp>
        <p:nvSpPr>
          <p:cNvPr id="4" name="Content Placeholder 3">
            <a:extLst>
              <a:ext uri="{FF2B5EF4-FFF2-40B4-BE49-F238E27FC236}">
                <a16:creationId xmlns:a16="http://schemas.microsoft.com/office/drawing/2014/main" id="{2059BA16-5F02-4930-A4F2-D2B4C95F7B8C}"/>
              </a:ext>
            </a:extLst>
          </p:cNvPr>
          <p:cNvSpPr>
            <a:spLocks noGrp="1"/>
          </p:cNvSpPr>
          <p:nvPr>
            <p:ph idx="10"/>
          </p:nvPr>
        </p:nvSpPr>
        <p:spPr/>
        <p:txBody>
          <a:bodyPr/>
          <a:lstStyle/>
          <a:p>
            <a:r>
              <a:rPr lang="en-US" dirty="0"/>
              <a:t>The battle lines were drawn between </a:t>
            </a:r>
            <a:r>
              <a:rPr lang="en-US" dirty="0">
                <a:solidFill>
                  <a:srgbClr val="FF0000"/>
                </a:solidFill>
              </a:rPr>
              <a:t>supporters of the Constitution, called </a:t>
            </a:r>
            <a:r>
              <a:rPr lang="en-US" b="1" dirty="0">
                <a:solidFill>
                  <a:srgbClr val="FF0000"/>
                </a:solidFill>
              </a:rPr>
              <a:t>Federalists</a:t>
            </a:r>
            <a:r>
              <a:rPr lang="en-US" dirty="0">
                <a:solidFill>
                  <a:srgbClr val="FF0000"/>
                </a:solidFill>
              </a:rPr>
              <a:t>, and those who opposed it, the </a:t>
            </a:r>
            <a:r>
              <a:rPr lang="en-US" b="1" dirty="0">
                <a:solidFill>
                  <a:srgbClr val="FF0000"/>
                </a:solidFill>
              </a:rPr>
              <a:t>Anti-Federalists</a:t>
            </a:r>
            <a:r>
              <a:rPr lang="en-US" dirty="0">
                <a:solidFill>
                  <a:srgbClr val="FF0000"/>
                </a:solidFill>
              </a:rPr>
              <a:t>.</a:t>
            </a:r>
          </a:p>
          <a:p>
            <a:r>
              <a:rPr lang="en-US" dirty="0">
                <a:solidFill>
                  <a:srgbClr val="FF0000"/>
                </a:solidFill>
              </a:rPr>
              <a:t>“</a:t>
            </a:r>
            <a:r>
              <a:rPr lang="en-US" b="1" dirty="0">
                <a:solidFill>
                  <a:srgbClr val="FF0000"/>
                </a:solidFill>
              </a:rPr>
              <a:t>Cato</a:t>
            </a:r>
            <a:r>
              <a:rPr lang="en-US" dirty="0">
                <a:solidFill>
                  <a:srgbClr val="FF0000"/>
                </a:solidFill>
              </a:rPr>
              <a:t>” (George Clinton of New York) denounced the Constitution.</a:t>
            </a:r>
          </a:p>
          <a:p>
            <a:r>
              <a:rPr lang="en-US" dirty="0">
                <a:solidFill>
                  <a:srgbClr val="FF0000"/>
                </a:solidFill>
              </a:rPr>
              <a:t>He was soon joined by “Sidney,” “Brutus,” and others in a series of Anti-Federalist articles.</a:t>
            </a:r>
          </a:p>
        </p:txBody>
      </p:sp>
      <p:sp>
        <p:nvSpPr>
          <p:cNvPr id="8" name="TextBox 7">
            <a:extLst>
              <a:ext uri="{FF2B5EF4-FFF2-40B4-BE49-F238E27FC236}">
                <a16:creationId xmlns:a16="http://schemas.microsoft.com/office/drawing/2014/main" id="{A479AE23-A75A-4DCF-9898-ACABA21B1A4C}"/>
              </a:ext>
            </a:extLst>
          </p:cNvPr>
          <p:cNvSpPr txBox="1"/>
          <p:nvPr/>
        </p:nvSpPr>
        <p:spPr>
          <a:xfrm>
            <a:off x="0" y="5956801"/>
            <a:ext cx="2550160" cy="461665"/>
          </a:xfrm>
          <a:prstGeom prst="rect">
            <a:avLst/>
          </a:prstGeom>
          <a:solidFill>
            <a:srgbClr val="1F497D"/>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95000"/>
                  </a:schemeClr>
                </a:solidFill>
                <a:effectLst>
                  <a:outerShdw blurRad="38100" dist="38100" dir="2700000" algn="tl">
                    <a:srgbClr val="000000">
                      <a:alpha val="43137"/>
                    </a:srgbClr>
                  </a:outerShdw>
                </a:effectLst>
                <a:uLnTx/>
                <a:uFillTx/>
                <a:latin typeface="Arial"/>
              </a:rPr>
              <a:t>George Clinton</a:t>
            </a:r>
          </a:p>
        </p:txBody>
      </p:sp>
    </p:spTree>
    <p:extLst>
      <p:ext uri="{BB962C8B-B14F-4D97-AF65-F5344CB8AC3E}">
        <p14:creationId xmlns:p14="http://schemas.microsoft.com/office/powerpoint/2010/main" val="200042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6651-DDCC-4421-8275-B16947B81CFC}"/>
              </a:ext>
            </a:extLst>
          </p:cNvPr>
          <p:cNvSpPr>
            <a:spLocks noGrp="1"/>
          </p:cNvSpPr>
          <p:nvPr>
            <p:ph type="title"/>
          </p:nvPr>
        </p:nvSpPr>
        <p:spPr/>
        <p:txBody>
          <a:bodyPr/>
          <a:lstStyle/>
          <a:p>
            <a:r>
              <a:rPr lang="en-US" dirty="0"/>
              <a:t>War of Words</a:t>
            </a:r>
          </a:p>
        </p:txBody>
      </p:sp>
      <p:pic>
        <p:nvPicPr>
          <p:cNvPr id="8" name="Picture Placeholder 7">
            <a:extLst>
              <a:ext uri="{FF2B5EF4-FFF2-40B4-BE49-F238E27FC236}">
                <a16:creationId xmlns:a16="http://schemas.microsoft.com/office/drawing/2014/main" id="{179F0E59-5D78-412C-96CA-F641C30D039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6106" b="6106"/>
          <a:stretch>
            <a:fillRect/>
          </a:stretch>
        </p:blipFill>
        <p:spPr/>
      </p:pic>
      <p:sp>
        <p:nvSpPr>
          <p:cNvPr id="5" name="Content Placeholder 4">
            <a:extLst>
              <a:ext uri="{FF2B5EF4-FFF2-40B4-BE49-F238E27FC236}">
                <a16:creationId xmlns:a16="http://schemas.microsoft.com/office/drawing/2014/main" id="{06E7E6A3-1693-4174-BA7B-B6ADBDC609AE}"/>
              </a:ext>
            </a:extLst>
          </p:cNvPr>
          <p:cNvSpPr>
            <a:spLocks noGrp="1"/>
          </p:cNvSpPr>
          <p:nvPr>
            <p:ph idx="10"/>
          </p:nvPr>
        </p:nvSpPr>
        <p:spPr/>
        <p:txBody>
          <a:bodyPr>
            <a:normAutofit/>
          </a:bodyPr>
          <a:lstStyle/>
          <a:p>
            <a:r>
              <a:rPr lang="en-US" dirty="0">
                <a:solidFill>
                  <a:srgbClr val="FF0000"/>
                </a:solidFill>
              </a:rPr>
              <a:t>Alexander Hamilton </a:t>
            </a:r>
            <a:r>
              <a:rPr lang="en-US" dirty="0"/>
              <a:t>responded by writing some </a:t>
            </a:r>
            <a:r>
              <a:rPr lang="en-US" dirty="0">
                <a:solidFill>
                  <a:srgbClr val="FF0000"/>
                </a:solidFill>
              </a:rPr>
              <a:t>Federalist articles under the pen name “</a:t>
            </a:r>
            <a:r>
              <a:rPr lang="en-US" b="1" dirty="0">
                <a:solidFill>
                  <a:srgbClr val="FF0000"/>
                </a:solidFill>
              </a:rPr>
              <a:t>Publius</a:t>
            </a:r>
            <a:r>
              <a:rPr lang="en-US" dirty="0"/>
              <a:t>.”</a:t>
            </a:r>
          </a:p>
          <a:p>
            <a:r>
              <a:rPr lang="en-US" dirty="0"/>
              <a:t>Hamilton </a:t>
            </a:r>
            <a:r>
              <a:rPr lang="en-US" dirty="0">
                <a:solidFill>
                  <a:srgbClr val="FF0000"/>
                </a:solidFill>
              </a:rPr>
              <a:t>also enlisted the help of James Madison and John Jay</a:t>
            </a:r>
            <a:r>
              <a:rPr lang="en-US" dirty="0"/>
              <a:t> in a war of words.</a:t>
            </a:r>
          </a:p>
          <a:p>
            <a:r>
              <a:rPr lang="en-US" dirty="0"/>
              <a:t>The essays were compiled and published under the title </a:t>
            </a:r>
            <a:r>
              <a:rPr lang="en-US" b="1" i="1" dirty="0">
                <a:solidFill>
                  <a:srgbClr val="FF0000"/>
                </a:solidFill>
              </a:rPr>
              <a:t>The Federalist</a:t>
            </a:r>
            <a:r>
              <a:rPr lang="en-US" dirty="0"/>
              <a:t>, or </a:t>
            </a:r>
            <a:r>
              <a:rPr lang="en-US" i="1" dirty="0"/>
              <a:t>The Federalist Papers</a:t>
            </a:r>
            <a:r>
              <a:rPr lang="en-US" dirty="0"/>
              <a:t>.</a:t>
            </a:r>
          </a:p>
        </p:txBody>
      </p:sp>
      <p:sp>
        <p:nvSpPr>
          <p:cNvPr id="10" name="TextBox 9">
            <a:extLst>
              <a:ext uri="{FF2B5EF4-FFF2-40B4-BE49-F238E27FC236}">
                <a16:creationId xmlns:a16="http://schemas.microsoft.com/office/drawing/2014/main" id="{96087C2E-667A-46BA-8385-B8364F0D11AB}"/>
              </a:ext>
            </a:extLst>
          </p:cNvPr>
          <p:cNvSpPr txBox="1"/>
          <p:nvPr/>
        </p:nvSpPr>
        <p:spPr>
          <a:xfrm>
            <a:off x="0" y="5956801"/>
            <a:ext cx="3200400" cy="461665"/>
          </a:xfrm>
          <a:prstGeom prst="rect">
            <a:avLst/>
          </a:prstGeom>
          <a:solidFill>
            <a:srgbClr val="1F497D"/>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2400" kern="0" dirty="0">
                <a:solidFill>
                  <a:schemeClr val="tx1">
                    <a:lumMod val="95000"/>
                  </a:schemeClr>
                </a:solidFill>
                <a:effectLst>
                  <a:outerShdw blurRad="38100" dist="38100" dir="2700000" algn="tl">
                    <a:srgbClr val="000000">
                      <a:alpha val="43137"/>
                    </a:srgbClr>
                  </a:outerShdw>
                </a:effectLst>
                <a:latin typeface="Arial"/>
              </a:rPr>
              <a:t>Alexander Hamilton</a:t>
            </a:r>
            <a:endParaRPr kumimoji="0" lang="en-US" sz="2400" b="0" i="0" u="none" strike="noStrike" kern="0" cap="none" spc="0" normalizeH="0" baseline="0" noProof="0" dirty="0">
              <a:ln>
                <a:noFill/>
              </a:ln>
              <a:solidFill>
                <a:schemeClr val="tx1">
                  <a:lumMod val="95000"/>
                </a:schemeClr>
              </a:solidFill>
              <a:effectLst>
                <a:outerShdw blurRad="38100" dist="38100" dir="2700000" algn="tl">
                  <a:srgbClr val="000000">
                    <a:alpha val="43137"/>
                  </a:srgbClr>
                </a:outerShdw>
              </a:effectLst>
              <a:uLnTx/>
              <a:uFillTx/>
              <a:latin typeface="Arial"/>
            </a:endParaRPr>
          </a:p>
        </p:txBody>
      </p:sp>
    </p:spTree>
    <p:extLst>
      <p:ext uri="{BB962C8B-B14F-4D97-AF65-F5344CB8AC3E}">
        <p14:creationId xmlns:p14="http://schemas.microsoft.com/office/powerpoint/2010/main" val="428185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6651-DDCC-4421-8275-B16947B81CFC}"/>
              </a:ext>
            </a:extLst>
          </p:cNvPr>
          <p:cNvSpPr>
            <a:spLocks noGrp="1"/>
          </p:cNvSpPr>
          <p:nvPr>
            <p:ph type="title"/>
          </p:nvPr>
        </p:nvSpPr>
        <p:spPr/>
        <p:txBody>
          <a:bodyPr/>
          <a:lstStyle/>
          <a:p>
            <a:r>
              <a:rPr lang="en-US" dirty="0"/>
              <a:t>War of Words</a:t>
            </a:r>
          </a:p>
        </p:txBody>
      </p:sp>
      <p:sp>
        <p:nvSpPr>
          <p:cNvPr id="5" name="Content Placeholder 4">
            <a:extLst>
              <a:ext uri="{FF2B5EF4-FFF2-40B4-BE49-F238E27FC236}">
                <a16:creationId xmlns:a16="http://schemas.microsoft.com/office/drawing/2014/main" id="{06E7E6A3-1693-4174-BA7B-B6ADBDC609AE}"/>
              </a:ext>
            </a:extLst>
          </p:cNvPr>
          <p:cNvSpPr>
            <a:spLocks noGrp="1"/>
          </p:cNvSpPr>
          <p:nvPr>
            <p:ph idx="10"/>
          </p:nvPr>
        </p:nvSpPr>
        <p:spPr/>
        <p:txBody>
          <a:bodyPr>
            <a:normAutofit/>
          </a:bodyPr>
          <a:lstStyle/>
          <a:p>
            <a:r>
              <a:rPr lang="en-US" i="1" dirty="0"/>
              <a:t>The Federalist </a:t>
            </a:r>
            <a:r>
              <a:rPr lang="en-US" dirty="0"/>
              <a:t>was a persuasive force, particularly in those states where ratification hung in the balance. </a:t>
            </a:r>
          </a:p>
          <a:p>
            <a:r>
              <a:rPr lang="en-US" dirty="0"/>
              <a:t>But </a:t>
            </a:r>
            <a:r>
              <a:rPr lang="en-US" i="1" dirty="0"/>
              <a:t>The Federalist </a:t>
            </a:r>
            <a:r>
              <a:rPr lang="en-US" dirty="0"/>
              <a:t>is also a comprehensive commentary on republican government.</a:t>
            </a:r>
          </a:p>
        </p:txBody>
      </p:sp>
      <p:pic>
        <p:nvPicPr>
          <p:cNvPr id="9" name="Picture Placeholder 3">
            <a:extLst>
              <a:ext uri="{FF2B5EF4-FFF2-40B4-BE49-F238E27FC236}">
                <a16:creationId xmlns:a16="http://schemas.microsoft.com/office/drawing/2014/main" id="{DE2077BD-A20A-484A-A78B-FBA65BF326CD}"/>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3779" b="33629"/>
          <a:stretch/>
        </p:blipFill>
        <p:spPr>
          <a:xfrm>
            <a:off x="0" y="1819275"/>
            <a:ext cx="4845050" cy="5038725"/>
          </a:xfrm>
        </p:spPr>
      </p:pic>
    </p:spTree>
    <p:extLst>
      <p:ext uri="{BB962C8B-B14F-4D97-AF65-F5344CB8AC3E}">
        <p14:creationId xmlns:p14="http://schemas.microsoft.com/office/powerpoint/2010/main" val="312347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134129-A557-45EA-A3B1-8E18700E15A3}"/>
              </a:ext>
            </a:extLst>
          </p:cNvPr>
          <p:cNvSpPr>
            <a:spLocks noGrp="1"/>
          </p:cNvSpPr>
          <p:nvPr>
            <p:ph idx="1"/>
          </p:nvPr>
        </p:nvSpPr>
        <p:spPr/>
        <p:txBody>
          <a:bodyPr/>
          <a:lstStyle/>
          <a:p>
            <a:r>
              <a:rPr lang="en-US" dirty="0"/>
              <a:t>Less well known are </a:t>
            </a:r>
            <a:r>
              <a:rPr lang="en-US" b="1" i="1" dirty="0">
                <a:solidFill>
                  <a:srgbClr val="FF0000"/>
                </a:solidFill>
              </a:rPr>
              <a:t>The Anti-Federalist Paper</a:t>
            </a:r>
            <a:r>
              <a:rPr lang="en-US" b="1" i="1" dirty="0"/>
              <a:t>s</a:t>
            </a:r>
            <a:r>
              <a:rPr lang="en-US" dirty="0"/>
              <a:t>, the collected writings and speeches by opponents of the new Constitution.</a:t>
            </a:r>
          </a:p>
          <a:p>
            <a:r>
              <a:rPr lang="en-US" dirty="0">
                <a:solidFill>
                  <a:srgbClr val="FF0000"/>
                </a:solidFill>
              </a:rPr>
              <a:t>The Anti-Federalists included patriots such as Patrick Henry, Edmund Randolph, James Monroe, George Mason, George Clinton, and William Paterson</a:t>
            </a:r>
            <a:r>
              <a:rPr lang="en-US" dirty="0"/>
              <a:t>.</a:t>
            </a:r>
          </a:p>
        </p:txBody>
      </p:sp>
      <p:sp>
        <p:nvSpPr>
          <p:cNvPr id="3" name="Title 2">
            <a:extLst>
              <a:ext uri="{FF2B5EF4-FFF2-40B4-BE49-F238E27FC236}">
                <a16:creationId xmlns:a16="http://schemas.microsoft.com/office/drawing/2014/main" id="{241B0D20-E0FF-422E-BE5C-5224D97B246D}"/>
              </a:ext>
            </a:extLst>
          </p:cNvPr>
          <p:cNvSpPr>
            <a:spLocks noGrp="1"/>
          </p:cNvSpPr>
          <p:nvPr>
            <p:ph type="title"/>
          </p:nvPr>
        </p:nvSpPr>
        <p:spPr/>
        <p:txBody>
          <a:bodyPr/>
          <a:lstStyle/>
          <a:p>
            <a:r>
              <a:rPr lang="en-US" dirty="0"/>
              <a:t>War of Words</a:t>
            </a:r>
          </a:p>
        </p:txBody>
      </p:sp>
    </p:spTree>
    <p:extLst>
      <p:ext uri="{BB962C8B-B14F-4D97-AF65-F5344CB8AC3E}">
        <p14:creationId xmlns:p14="http://schemas.microsoft.com/office/powerpoint/2010/main" val="140466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BBDA62-26E6-43FF-9238-361CC2CCB711}"/>
              </a:ext>
            </a:extLst>
          </p:cNvPr>
          <p:cNvSpPr>
            <a:spLocks noGrp="1"/>
          </p:cNvSpPr>
          <p:nvPr>
            <p:ph idx="1"/>
          </p:nvPr>
        </p:nvSpPr>
        <p:spPr/>
        <p:txBody>
          <a:bodyPr/>
          <a:lstStyle/>
          <a:p>
            <a:r>
              <a:rPr lang="en-US" dirty="0">
                <a:solidFill>
                  <a:srgbClr val="FF0000"/>
                </a:solidFill>
              </a:rPr>
              <a:t>Delaware led the states by giving the Constitution its unanimous consent </a:t>
            </a:r>
            <a:r>
              <a:rPr lang="en-US" dirty="0"/>
              <a:t>on December 7, 1787. </a:t>
            </a:r>
          </a:p>
          <a:p>
            <a:r>
              <a:rPr lang="en-US" dirty="0"/>
              <a:t>Within a month, four more states—Pennsylvania, New Jersey, Georgia, and Connecticut—ratified the Constitution.</a:t>
            </a:r>
          </a:p>
          <a:p>
            <a:r>
              <a:rPr lang="en-US" dirty="0"/>
              <a:t>Massachusetts approved the Constitution in a close vote in February 1788.</a:t>
            </a:r>
          </a:p>
          <a:p>
            <a:r>
              <a:rPr lang="en-US" dirty="0"/>
              <a:t>Three more states—Maryland, South Carolina, and New Hampshire—joined the six ratifying states to make the nine necessary for the Constitution to become law.</a:t>
            </a:r>
          </a:p>
        </p:txBody>
      </p:sp>
      <p:sp>
        <p:nvSpPr>
          <p:cNvPr id="2" name="Title 1">
            <a:extLst>
              <a:ext uri="{FF2B5EF4-FFF2-40B4-BE49-F238E27FC236}">
                <a16:creationId xmlns:a16="http://schemas.microsoft.com/office/drawing/2014/main" id="{88B9BE0A-714D-4C9C-A798-5E1860B39009}"/>
              </a:ext>
            </a:extLst>
          </p:cNvPr>
          <p:cNvSpPr>
            <a:spLocks noGrp="1"/>
          </p:cNvSpPr>
          <p:nvPr>
            <p:ph type="title"/>
          </p:nvPr>
        </p:nvSpPr>
        <p:spPr/>
        <p:txBody>
          <a:bodyPr/>
          <a:lstStyle/>
          <a:p>
            <a:r>
              <a:rPr lang="en-US" dirty="0"/>
              <a:t>Thirteen Battles</a:t>
            </a:r>
          </a:p>
        </p:txBody>
      </p:sp>
    </p:spTree>
    <p:extLst>
      <p:ext uri="{BB962C8B-B14F-4D97-AF65-F5344CB8AC3E}">
        <p14:creationId xmlns:p14="http://schemas.microsoft.com/office/powerpoint/2010/main" val="359620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BBDA62-26E6-43FF-9238-361CC2CCB711}"/>
              </a:ext>
            </a:extLst>
          </p:cNvPr>
          <p:cNvSpPr>
            <a:spLocks noGrp="1"/>
          </p:cNvSpPr>
          <p:nvPr>
            <p:ph idx="1"/>
          </p:nvPr>
        </p:nvSpPr>
        <p:spPr/>
        <p:txBody>
          <a:bodyPr/>
          <a:lstStyle/>
          <a:p>
            <a:r>
              <a:rPr lang="en-US" dirty="0">
                <a:solidFill>
                  <a:srgbClr val="FF0000"/>
                </a:solidFill>
              </a:rPr>
              <a:t>After James Madison promised to introduce amendments for a bill of rights in the first session of Congress, the Virginia Federalists won a narrow victory for ratification</a:t>
            </a:r>
            <a:r>
              <a:rPr lang="en-US" dirty="0"/>
              <a:t>, 89 to 79.</a:t>
            </a:r>
          </a:p>
          <a:p>
            <a:r>
              <a:rPr lang="en-US" dirty="0"/>
              <a:t>Madison’s concession was a catalyst for the final great state battle raging in New York.</a:t>
            </a:r>
          </a:p>
          <a:p>
            <a:r>
              <a:rPr lang="en-US" dirty="0"/>
              <a:t>North Carolina and Rhode Island held out for some time.</a:t>
            </a:r>
          </a:p>
        </p:txBody>
      </p:sp>
      <p:sp>
        <p:nvSpPr>
          <p:cNvPr id="2" name="Title 1">
            <a:extLst>
              <a:ext uri="{FF2B5EF4-FFF2-40B4-BE49-F238E27FC236}">
                <a16:creationId xmlns:a16="http://schemas.microsoft.com/office/drawing/2014/main" id="{88B9BE0A-714D-4C9C-A798-5E1860B39009}"/>
              </a:ext>
            </a:extLst>
          </p:cNvPr>
          <p:cNvSpPr>
            <a:spLocks noGrp="1"/>
          </p:cNvSpPr>
          <p:nvPr>
            <p:ph type="title"/>
          </p:nvPr>
        </p:nvSpPr>
        <p:spPr/>
        <p:txBody>
          <a:bodyPr/>
          <a:lstStyle/>
          <a:p>
            <a:r>
              <a:rPr lang="en-US" dirty="0"/>
              <a:t>Thirteen Battles</a:t>
            </a:r>
          </a:p>
        </p:txBody>
      </p:sp>
    </p:spTree>
    <p:extLst>
      <p:ext uri="{BB962C8B-B14F-4D97-AF65-F5344CB8AC3E}">
        <p14:creationId xmlns:p14="http://schemas.microsoft.com/office/powerpoint/2010/main" val="428397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9CC549-4C63-40CA-81D5-7919661480DC}"/>
              </a:ext>
            </a:extLst>
          </p:cNvPr>
          <p:cNvSpPr>
            <a:spLocks noGrp="1"/>
          </p:cNvSpPr>
          <p:nvPr>
            <p:ph idx="1"/>
          </p:nvPr>
        </p:nvSpPr>
        <p:spPr/>
        <p:txBody>
          <a:bodyPr/>
          <a:lstStyle/>
          <a:p>
            <a:r>
              <a:rPr lang="en-US" dirty="0"/>
              <a:t>On June 7, 1776, the Second Continental Congress voted to draw up a charter for joining the colonies into a </a:t>
            </a:r>
            <a:r>
              <a:rPr lang="en-US" b="1" dirty="0"/>
              <a:t>confederation</a:t>
            </a:r>
            <a:r>
              <a:rPr lang="en-US" dirty="0"/>
              <a:t>.</a:t>
            </a:r>
          </a:p>
          <a:p>
            <a:r>
              <a:rPr lang="en-US" dirty="0">
                <a:solidFill>
                  <a:srgbClr val="FF0000"/>
                </a:solidFill>
              </a:rPr>
              <a:t>After more than a year of debate and revision, Congress adopted the </a:t>
            </a:r>
            <a:r>
              <a:rPr lang="en-US" b="1" dirty="0">
                <a:solidFill>
                  <a:srgbClr val="FF0000"/>
                </a:solidFill>
              </a:rPr>
              <a:t>Articles of Confederation</a:t>
            </a:r>
            <a:r>
              <a:rPr lang="en-US" dirty="0">
                <a:solidFill>
                  <a:srgbClr val="FF0000"/>
                </a:solidFill>
              </a:rPr>
              <a:t>.</a:t>
            </a:r>
          </a:p>
        </p:txBody>
      </p:sp>
      <p:sp>
        <p:nvSpPr>
          <p:cNvPr id="2" name="Title 1">
            <a:extLst>
              <a:ext uri="{FF2B5EF4-FFF2-40B4-BE49-F238E27FC236}">
                <a16:creationId xmlns:a16="http://schemas.microsoft.com/office/drawing/2014/main" id="{FC4DC312-F21E-4E55-9815-A46482DA3AB6}"/>
              </a:ext>
            </a:extLst>
          </p:cNvPr>
          <p:cNvSpPr>
            <a:spLocks noGrp="1"/>
          </p:cNvSpPr>
          <p:nvPr>
            <p:ph type="title"/>
          </p:nvPr>
        </p:nvSpPr>
        <p:spPr/>
        <p:txBody>
          <a:bodyPr/>
          <a:lstStyle/>
          <a:p>
            <a:r>
              <a:rPr lang="en-US" dirty="0"/>
              <a:t>Government by Confederation</a:t>
            </a:r>
          </a:p>
        </p:txBody>
      </p:sp>
    </p:spTree>
    <p:extLst>
      <p:ext uri="{BB962C8B-B14F-4D97-AF65-F5344CB8AC3E}">
        <p14:creationId xmlns:p14="http://schemas.microsoft.com/office/powerpoint/2010/main" val="76825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B9D4-7476-440C-BAD1-5CEA183680B7}"/>
              </a:ext>
            </a:extLst>
          </p:cNvPr>
          <p:cNvSpPr>
            <a:spLocks noGrp="1"/>
          </p:cNvSpPr>
          <p:nvPr>
            <p:ph type="title"/>
          </p:nvPr>
        </p:nvSpPr>
        <p:spPr/>
        <p:txBody>
          <a:bodyPr/>
          <a:lstStyle/>
          <a:p>
            <a:r>
              <a:rPr lang="en-US" dirty="0"/>
              <a:t>A Rising Sun</a:t>
            </a:r>
          </a:p>
        </p:txBody>
      </p:sp>
      <p:sp>
        <p:nvSpPr>
          <p:cNvPr id="4" name="Content Placeholder 3">
            <a:extLst>
              <a:ext uri="{FF2B5EF4-FFF2-40B4-BE49-F238E27FC236}">
                <a16:creationId xmlns:a16="http://schemas.microsoft.com/office/drawing/2014/main" id="{2EEA2D68-097E-4427-8906-089042BCB13B}"/>
              </a:ext>
            </a:extLst>
          </p:cNvPr>
          <p:cNvSpPr>
            <a:spLocks noGrp="1"/>
          </p:cNvSpPr>
          <p:nvPr>
            <p:ph idx="10"/>
          </p:nvPr>
        </p:nvSpPr>
        <p:spPr/>
        <p:txBody>
          <a:bodyPr>
            <a:normAutofit/>
          </a:bodyPr>
          <a:lstStyle/>
          <a:p>
            <a:r>
              <a:rPr lang="en-US" dirty="0"/>
              <a:t>The office of chief executive was one of the most significant and least controversial departures from the old Confederation government. </a:t>
            </a:r>
          </a:p>
          <a:p>
            <a:r>
              <a:rPr lang="en-US" dirty="0">
                <a:solidFill>
                  <a:srgbClr val="FF0000"/>
                </a:solidFill>
              </a:rPr>
              <a:t>On February 4, 1789, George Washington was unanimously elected president by the Electoral College</a:t>
            </a:r>
            <a:r>
              <a:rPr lang="en-US" dirty="0"/>
              <a:t>. </a:t>
            </a:r>
          </a:p>
          <a:p>
            <a:r>
              <a:rPr lang="en-US" dirty="0">
                <a:solidFill>
                  <a:srgbClr val="FF0000"/>
                </a:solidFill>
              </a:rPr>
              <a:t>John Adams was elected as the first vice president.</a:t>
            </a:r>
          </a:p>
        </p:txBody>
      </p:sp>
      <p:pic>
        <p:nvPicPr>
          <p:cNvPr id="5" name="Picture Placeholder 3">
            <a:extLst>
              <a:ext uri="{FF2B5EF4-FFF2-40B4-BE49-F238E27FC236}">
                <a16:creationId xmlns:a16="http://schemas.microsoft.com/office/drawing/2014/main" id="{92B3EF45-CD13-4746-917A-469A66B25F3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4721" b="20213"/>
          <a:stretch/>
        </p:blipFill>
        <p:spPr>
          <a:xfrm>
            <a:off x="0" y="1819275"/>
            <a:ext cx="4845050" cy="5038725"/>
          </a:xfrm>
        </p:spPr>
      </p:pic>
      <p:sp>
        <p:nvSpPr>
          <p:cNvPr id="7" name="TextBox 6">
            <a:extLst>
              <a:ext uri="{FF2B5EF4-FFF2-40B4-BE49-F238E27FC236}">
                <a16:creationId xmlns:a16="http://schemas.microsoft.com/office/drawing/2014/main" id="{F6903E5D-3CEA-4762-988A-2682E98548A2}"/>
              </a:ext>
            </a:extLst>
          </p:cNvPr>
          <p:cNvSpPr txBox="1"/>
          <p:nvPr/>
        </p:nvSpPr>
        <p:spPr>
          <a:xfrm>
            <a:off x="0" y="5956801"/>
            <a:ext cx="3200400" cy="461665"/>
          </a:xfrm>
          <a:prstGeom prst="rect">
            <a:avLst/>
          </a:prstGeom>
          <a:solidFill>
            <a:srgbClr val="1F497D"/>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2400" kern="0" dirty="0">
                <a:solidFill>
                  <a:schemeClr val="tx1">
                    <a:lumMod val="95000"/>
                  </a:schemeClr>
                </a:solidFill>
                <a:effectLst>
                  <a:outerShdw blurRad="38100" dist="38100" dir="2700000" algn="tl">
                    <a:srgbClr val="000000">
                      <a:alpha val="43137"/>
                    </a:srgbClr>
                  </a:outerShdw>
                </a:effectLst>
                <a:latin typeface="Arial"/>
              </a:rPr>
              <a:t>George Washington</a:t>
            </a:r>
            <a:endParaRPr kumimoji="0" lang="en-US" sz="2400" b="0" i="0" u="none" strike="noStrike" kern="0" cap="none" spc="0" normalizeH="0" baseline="0" noProof="0" dirty="0">
              <a:ln>
                <a:noFill/>
              </a:ln>
              <a:solidFill>
                <a:schemeClr val="tx1">
                  <a:lumMod val="95000"/>
                </a:schemeClr>
              </a:solidFill>
              <a:effectLst>
                <a:outerShdw blurRad="38100" dist="38100" dir="2700000" algn="tl">
                  <a:srgbClr val="000000">
                    <a:alpha val="43137"/>
                  </a:srgbClr>
                </a:outerShdw>
              </a:effectLst>
              <a:uLnTx/>
              <a:uFillTx/>
              <a:latin typeface="Arial"/>
            </a:endParaRPr>
          </a:p>
        </p:txBody>
      </p:sp>
    </p:spTree>
    <p:extLst>
      <p:ext uri="{BB962C8B-B14F-4D97-AF65-F5344CB8AC3E}">
        <p14:creationId xmlns:p14="http://schemas.microsoft.com/office/powerpoint/2010/main" val="154631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9F5EB8-AB42-47FD-8F4A-176C0A4B1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8B3AE79A-6B95-44C3-B0A5-80E2F3E60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 name="Rectangle 12">
            <a:extLst>
              <a:ext uri="{FF2B5EF4-FFF2-40B4-BE49-F238E27FC236}">
                <a16:creationId xmlns:a16="http://schemas.microsoft.com/office/drawing/2014/main" id="{4A49FE10-080D-48D7-80FF-9A64D270AD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2A186C08-575F-4858-86E9-7B979D858296}"/>
              </a:ext>
            </a:extLst>
          </p:cNvPr>
          <p:cNvSpPr>
            <a:spLocks noGrp="1"/>
          </p:cNvSpPr>
          <p:nvPr>
            <p:ph type="title"/>
          </p:nvPr>
        </p:nvSpPr>
        <p:spPr>
          <a:xfrm>
            <a:off x="7680960" y="2194561"/>
            <a:ext cx="4287520" cy="1574800"/>
          </a:xfrm>
        </p:spPr>
        <p:txBody>
          <a:bodyPr vert="horz" lIns="91440" tIns="45720" rIns="91440" bIns="45720" rtlCol="0" anchor="ctr">
            <a:normAutofit fontScale="90000"/>
          </a:bodyPr>
          <a:lstStyle/>
          <a:p>
            <a:pPr algn="ctr">
              <a:lnSpc>
                <a:spcPct val="100000"/>
              </a:lnSpc>
            </a:pPr>
            <a:r>
              <a:rPr lang="en-US" sz="2400" dirty="0">
                <a:solidFill>
                  <a:schemeClr val="tx2"/>
                </a:solidFill>
              </a:rPr>
              <a:t>“. . . I have the happiness to know that It is a rising and not a setting sun.” </a:t>
            </a:r>
            <a:br>
              <a:rPr lang="en-US" sz="2400" dirty="0">
                <a:solidFill>
                  <a:schemeClr val="tx2"/>
                </a:solidFill>
              </a:rPr>
            </a:br>
            <a:r>
              <a:rPr lang="en-US" sz="2400" dirty="0">
                <a:solidFill>
                  <a:schemeClr val="tx2"/>
                </a:solidFill>
              </a:rPr>
              <a:t>– Benjamin Franklin</a:t>
            </a:r>
          </a:p>
        </p:txBody>
      </p:sp>
      <p:sp>
        <p:nvSpPr>
          <p:cNvPr id="15" name="Rectangle 14">
            <a:extLst>
              <a:ext uri="{FF2B5EF4-FFF2-40B4-BE49-F238E27FC236}">
                <a16:creationId xmlns:a16="http://schemas.microsoft.com/office/drawing/2014/main" id="{60A9E987-6859-4A62-922F-51B47D50D7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2" name="Picture Placeholder 3">
            <a:extLst>
              <a:ext uri="{FF2B5EF4-FFF2-40B4-BE49-F238E27FC236}">
                <a16:creationId xmlns:a16="http://schemas.microsoft.com/office/drawing/2014/main" id="{834A5ACA-E08A-4E3B-8454-A408BAE1C682}"/>
              </a:ext>
            </a:extLst>
          </p:cNvPr>
          <p:cNvPicPr>
            <a:picLocks noChangeAspect="1"/>
          </p:cNvPicPr>
          <p:nvPr/>
        </p:nvPicPr>
        <p:blipFill rotWithShape="1">
          <a:blip r:embed="rId3">
            <a:extLst>
              <a:ext uri="{28A0092B-C50C-407E-A947-70E740481C1C}">
                <a14:useLocalDpi xmlns:a14="http://schemas.microsoft.com/office/drawing/2010/main" val="0"/>
              </a:ext>
            </a:extLst>
          </a:blip>
          <a:srcRect l="17572" r="19429"/>
          <a:stretch/>
        </p:blipFill>
        <p:spPr>
          <a:xfrm>
            <a:off x="361507" y="753940"/>
            <a:ext cx="6741041" cy="5350121"/>
          </a:xfrm>
          <a:prstGeom prst="rect">
            <a:avLst/>
          </a:prstGeom>
        </p:spPr>
      </p:pic>
    </p:spTree>
    <p:extLst>
      <p:ext uri="{BB962C8B-B14F-4D97-AF65-F5344CB8AC3E}">
        <p14:creationId xmlns:p14="http://schemas.microsoft.com/office/powerpoint/2010/main" val="2863347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9D8DFA-139C-473F-838D-D33ABE885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B972422-B794-4FA8-BCC6-BAF6938A1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089768F3-12C4-42F6-8CEC-159F599CA273}"/>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dirty="0">
                <a:solidFill>
                  <a:schemeClr val="tx2"/>
                </a:solidFill>
              </a:rPr>
              <a:t>Section review</a:t>
            </a:r>
          </a:p>
        </p:txBody>
      </p:sp>
      <p:sp>
        <p:nvSpPr>
          <p:cNvPr id="21" name="Rectangle 20">
            <a:extLst>
              <a:ext uri="{FF2B5EF4-FFF2-40B4-BE49-F238E27FC236}">
                <a16:creationId xmlns:a16="http://schemas.microsoft.com/office/drawing/2014/main" id="{89DE9E2B-5611-49C8-862E-AD4D43A8A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3DDCF68-75D6-465C-81C4-3A00602272C3}"/>
              </a:ext>
            </a:extLst>
          </p:cNvPr>
          <p:cNvSpPr>
            <a:spLocks noGrp="1"/>
          </p:cNvSpPr>
          <p:nvPr>
            <p:ph idx="1"/>
          </p:nvPr>
        </p:nvSpPr>
        <p:spPr>
          <a:xfrm>
            <a:off x="4381668" y="1052623"/>
            <a:ext cx="7166865" cy="4763386"/>
          </a:xfrm>
        </p:spPr>
        <p:txBody>
          <a:bodyPr vert="horz" lIns="91440" tIns="45720" rIns="91440" bIns="45720" rtlCol="0" anchor="ctr">
            <a:normAutofit/>
          </a:bodyPr>
          <a:lstStyle/>
          <a:p>
            <a:pPr>
              <a:buClr>
                <a:schemeClr val="tx2"/>
              </a:buClr>
            </a:pPr>
            <a:r>
              <a:rPr lang="en-US" sz="2400" dirty="0">
                <a:solidFill>
                  <a:schemeClr val="tx2"/>
                </a:solidFill>
              </a:rPr>
              <a:t>Why did Edmund Randolph, George Mason, and Elbridge Gerry oppose the Constitution?</a:t>
            </a:r>
          </a:p>
          <a:p>
            <a:pPr marL="339725" indent="0">
              <a:buClr>
                <a:schemeClr val="tx2"/>
              </a:buClr>
              <a:buNone/>
            </a:pPr>
            <a:r>
              <a:rPr lang="en-US" sz="2400" dirty="0">
                <a:solidFill>
                  <a:schemeClr val="tx1">
                    <a:lumMod val="65000"/>
                    <a:lumOff val="35000"/>
                  </a:schemeClr>
                </a:solidFill>
              </a:rPr>
              <a:t>They objected to the expanded powers of the national government and the absence of a bill of rights. (p. 133)</a:t>
            </a:r>
          </a:p>
          <a:p>
            <a:pPr marL="339725" indent="0">
              <a:buClr>
                <a:schemeClr val="tx2"/>
              </a:buClr>
              <a:buNone/>
            </a:pPr>
            <a:endParaRPr lang="en-US" sz="1300" dirty="0">
              <a:solidFill>
                <a:schemeClr val="tx1">
                  <a:lumMod val="65000"/>
                  <a:lumOff val="35000"/>
                </a:schemeClr>
              </a:solidFill>
            </a:endParaRPr>
          </a:p>
          <a:p>
            <a:pPr>
              <a:buClr>
                <a:schemeClr val="tx2"/>
              </a:buClr>
            </a:pPr>
            <a:r>
              <a:rPr lang="en-US" sz="2400" dirty="0">
                <a:solidFill>
                  <a:schemeClr val="tx2"/>
                </a:solidFill>
              </a:rPr>
              <a:t>Who were “Cato” and “Publius”?</a:t>
            </a:r>
          </a:p>
          <a:p>
            <a:pPr marL="339725" indent="0">
              <a:buClr>
                <a:schemeClr val="tx2"/>
              </a:buClr>
              <a:buNone/>
            </a:pPr>
            <a:r>
              <a:rPr lang="en-US" sz="2400" dirty="0">
                <a:solidFill>
                  <a:schemeClr val="tx1">
                    <a:lumMod val="65000"/>
                    <a:lumOff val="35000"/>
                  </a:schemeClr>
                </a:solidFill>
              </a:rPr>
              <a:t>“Cato” was the pseudonym of New York governor George Clinton, who denounced the Constitution. “Publius” was the pseudonym of Alexander Hamilton, who defended the Constitution. (pp. 133–34)</a:t>
            </a:r>
          </a:p>
        </p:txBody>
      </p:sp>
      <p:sp>
        <p:nvSpPr>
          <p:cNvPr id="25" name="Rectangle 24">
            <a:extLst>
              <a:ext uri="{FF2B5EF4-FFF2-40B4-BE49-F238E27FC236}">
                <a16:creationId xmlns:a16="http://schemas.microsoft.com/office/drawing/2014/main" id="{519C7155-1644-4C60-B0B5-32B1800D60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4276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9D8DFA-139C-473F-838D-D33ABE8856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CB972422-B794-4FA8-BCC6-BAF6938A1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itle 2">
            <a:extLst>
              <a:ext uri="{FF2B5EF4-FFF2-40B4-BE49-F238E27FC236}">
                <a16:creationId xmlns:a16="http://schemas.microsoft.com/office/drawing/2014/main" id="{089768F3-12C4-42F6-8CEC-159F599CA273}"/>
              </a:ext>
            </a:extLst>
          </p:cNvPr>
          <p:cNvSpPr>
            <a:spLocks noGrp="1"/>
          </p:cNvSpPr>
          <p:nvPr>
            <p:ph type="title"/>
          </p:nvPr>
        </p:nvSpPr>
        <p:spPr>
          <a:xfrm>
            <a:off x="643467" y="1325880"/>
            <a:ext cx="3089437" cy="4206240"/>
          </a:xfrm>
        </p:spPr>
        <p:txBody>
          <a:bodyPr vert="horz" lIns="91440" tIns="45720" rIns="91440" bIns="45720" rtlCol="0" anchor="ctr">
            <a:normAutofit/>
          </a:bodyPr>
          <a:lstStyle/>
          <a:p>
            <a:pPr algn="r"/>
            <a:r>
              <a:rPr lang="en-US" dirty="0">
                <a:solidFill>
                  <a:schemeClr val="tx2"/>
                </a:solidFill>
              </a:rPr>
              <a:t>Section review</a:t>
            </a:r>
          </a:p>
        </p:txBody>
      </p:sp>
      <p:sp>
        <p:nvSpPr>
          <p:cNvPr id="21" name="Rectangle 20">
            <a:extLst>
              <a:ext uri="{FF2B5EF4-FFF2-40B4-BE49-F238E27FC236}">
                <a16:creationId xmlns:a16="http://schemas.microsoft.com/office/drawing/2014/main" id="{89DE9E2B-5611-49C8-862E-AD4D43A8AA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5296EC4F-8732-481B-94CB-C98E4EF297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3DDCF68-75D6-465C-81C4-3A00602272C3}"/>
              </a:ext>
            </a:extLst>
          </p:cNvPr>
          <p:cNvSpPr>
            <a:spLocks noGrp="1"/>
          </p:cNvSpPr>
          <p:nvPr>
            <p:ph idx="1"/>
          </p:nvPr>
        </p:nvSpPr>
        <p:spPr>
          <a:xfrm>
            <a:off x="4381668" y="767612"/>
            <a:ext cx="7166865" cy="5322777"/>
          </a:xfrm>
        </p:spPr>
        <p:txBody>
          <a:bodyPr vert="horz" lIns="91440" tIns="45720" rIns="91440" bIns="45720" rtlCol="0" anchor="ctr">
            <a:normAutofit/>
          </a:bodyPr>
          <a:lstStyle/>
          <a:p>
            <a:pPr>
              <a:buClr>
                <a:schemeClr val="tx2"/>
              </a:buClr>
            </a:pPr>
            <a:r>
              <a:rPr lang="en-US" sz="2400" dirty="0">
                <a:solidFill>
                  <a:schemeClr val="tx2"/>
                </a:solidFill>
              </a:rPr>
              <a:t>How did James Madison win approval for the Constitution in Virginia?</a:t>
            </a:r>
          </a:p>
          <a:p>
            <a:pPr marL="339725" indent="0">
              <a:buClr>
                <a:schemeClr val="tx2"/>
              </a:buClr>
              <a:buNone/>
            </a:pPr>
            <a:r>
              <a:rPr lang="en-US" sz="2400" dirty="0">
                <a:solidFill>
                  <a:schemeClr val="tx1">
                    <a:lumMod val="65000"/>
                    <a:lumOff val="35000"/>
                  </a:schemeClr>
                </a:solidFill>
              </a:rPr>
              <a:t>He promised amendments for a bill of rights in the first session of Congress. (p. 135)</a:t>
            </a:r>
          </a:p>
          <a:p>
            <a:pPr marL="339725" indent="0">
              <a:buClr>
                <a:schemeClr val="tx2"/>
              </a:buClr>
              <a:buNone/>
            </a:pPr>
            <a:endParaRPr lang="en-US" sz="1300" dirty="0">
              <a:solidFill>
                <a:schemeClr val="tx1">
                  <a:lumMod val="65000"/>
                  <a:lumOff val="35000"/>
                </a:schemeClr>
              </a:solidFill>
            </a:endParaRPr>
          </a:p>
          <a:p>
            <a:pPr>
              <a:buClr>
                <a:schemeClr val="tx2"/>
              </a:buClr>
            </a:pPr>
            <a:r>
              <a:rPr lang="en-US" sz="2400" dirty="0">
                <a:solidFill>
                  <a:schemeClr val="tx2"/>
                </a:solidFill>
              </a:rPr>
              <a:t>What does the opposition of Edmund Randolph, Patrick Henry, and George Mason to the Constitution say about their beliefs on human nature?</a:t>
            </a:r>
          </a:p>
          <a:p>
            <a:pPr marL="339725" indent="0">
              <a:buClr>
                <a:schemeClr val="tx2"/>
              </a:buClr>
              <a:buNone/>
            </a:pPr>
            <a:r>
              <a:rPr lang="en-US" sz="2400" dirty="0">
                <a:solidFill>
                  <a:schemeClr val="tx1">
                    <a:lumMod val="65000"/>
                    <a:lumOff val="35000"/>
                  </a:schemeClr>
                </a:solidFill>
              </a:rPr>
              <a:t>They had a healthy mistrust of human nature. They foresaw the many ways in which centralized powers would tempt leaders to sacrifice the rights and liberties of the people and the states for more personal power.</a:t>
            </a:r>
          </a:p>
        </p:txBody>
      </p:sp>
      <p:sp>
        <p:nvSpPr>
          <p:cNvPr id="25" name="Rectangle 24">
            <a:extLst>
              <a:ext uri="{FF2B5EF4-FFF2-40B4-BE49-F238E27FC236}">
                <a16:creationId xmlns:a16="http://schemas.microsoft.com/office/drawing/2014/main" id="{519C7155-1644-4C60-B0B5-32B1800D60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7198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448D-01C7-4FF7-BF5D-7BA522E0CE83}"/>
              </a:ext>
            </a:extLst>
          </p:cNvPr>
          <p:cNvSpPr>
            <a:spLocks noGrp="1"/>
          </p:cNvSpPr>
          <p:nvPr>
            <p:ph type="title"/>
          </p:nvPr>
        </p:nvSpPr>
        <p:spPr/>
        <p:txBody>
          <a:bodyPr>
            <a:normAutofit/>
          </a:bodyPr>
          <a:lstStyle/>
          <a:p>
            <a:r>
              <a:rPr lang="en-US" sz="3600" dirty="0"/>
              <a:t>People, Places, and Things to Remember</a:t>
            </a:r>
          </a:p>
        </p:txBody>
      </p:sp>
      <p:sp>
        <p:nvSpPr>
          <p:cNvPr id="3" name="Content Placeholder 2">
            <a:extLst>
              <a:ext uri="{FF2B5EF4-FFF2-40B4-BE49-F238E27FC236}">
                <a16:creationId xmlns:a16="http://schemas.microsoft.com/office/drawing/2014/main" id="{1DF6FF8A-D5A1-456A-B9FC-29AE2647475C}"/>
              </a:ext>
            </a:extLst>
          </p:cNvPr>
          <p:cNvSpPr>
            <a:spLocks noGrp="1"/>
          </p:cNvSpPr>
          <p:nvPr>
            <p:ph sz="half" idx="1"/>
          </p:nvPr>
        </p:nvSpPr>
        <p:spPr>
          <a:xfrm>
            <a:off x="619125" y="2011680"/>
            <a:ext cx="5341099" cy="4419600"/>
          </a:xfrm>
        </p:spPr>
        <p:txBody>
          <a:bodyPr>
            <a:normAutofit/>
          </a:bodyPr>
          <a:lstStyle/>
          <a:p>
            <a:r>
              <a:rPr lang="en-US" dirty="0"/>
              <a:t>confederation</a:t>
            </a:r>
          </a:p>
          <a:p>
            <a:r>
              <a:rPr lang="en-US" dirty="0"/>
              <a:t>Articles of Confederation</a:t>
            </a:r>
          </a:p>
          <a:p>
            <a:r>
              <a:rPr lang="en-US" dirty="0"/>
              <a:t>unicameral</a:t>
            </a:r>
          </a:p>
          <a:p>
            <a:r>
              <a:rPr lang="en-US" dirty="0"/>
              <a:t>Northwest Territory</a:t>
            </a:r>
          </a:p>
          <a:p>
            <a:r>
              <a:rPr lang="en-US" dirty="0"/>
              <a:t>Ordinance of 1784</a:t>
            </a:r>
          </a:p>
          <a:p>
            <a:r>
              <a:rPr lang="en-US" dirty="0"/>
              <a:t>Land Ordinance of 1785</a:t>
            </a:r>
          </a:p>
          <a:p>
            <a:r>
              <a:rPr lang="en-US" dirty="0"/>
              <a:t>Northwest Ordinance of 1787</a:t>
            </a:r>
          </a:p>
          <a:p>
            <a:r>
              <a:rPr lang="en-US" dirty="0"/>
              <a:t>hard money</a:t>
            </a:r>
          </a:p>
          <a:p>
            <a:r>
              <a:rPr lang="en-US" dirty="0"/>
              <a:t>Newburgh Conspiracy</a:t>
            </a:r>
          </a:p>
        </p:txBody>
      </p:sp>
      <p:sp>
        <p:nvSpPr>
          <p:cNvPr id="4" name="Content Placeholder 3">
            <a:extLst>
              <a:ext uri="{FF2B5EF4-FFF2-40B4-BE49-F238E27FC236}">
                <a16:creationId xmlns:a16="http://schemas.microsoft.com/office/drawing/2014/main" id="{BDEA4132-6CF1-47AE-8B3E-02214E3A9BA9}"/>
              </a:ext>
            </a:extLst>
          </p:cNvPr>
          <p:cNvSpPr>
            <a:spLocks noGrp="1"/>
          </p:cNvSpPr>
          <p:nvPr>
            <p:ph sz="half" idx="2"/>
          </p:nvPr>
        </p:nvSpPr>
        <p:spPr>
          <a:xfrm>
            <a:off x="6230390" y="2011680"/>
            <a:ext cx="5341099" cy="4419600"/>
          </a:xfrm>
        </p:spPr>
        <p:txBody>
          <a:bodyPr>
            <a:normAutofit/>
          </a:bodyPr>
          <a:lstStyle/>
          <a:p>
            <a:r>
              <a:rPr lang="en-US" dirty="0"/>
              <a:t>Shays’s Rebellion</a:t>
            </a:r>
          </a:p>
          <a:p>
            <a:r>
              <a:rPr lang="en-US" dirty="0"/>
              <a:t>Annapolis Convention</a:t>
            </a:r>
          </a:p>
          <a:p>
            <a:r>
              <a:rPr lang="en-US" dirty="0"/>
              <a:t>James Madison</a:t>
            </a:r>
          </a:p>
          <a:p>
            <a:r>
              <a:rPr lang="en-US" dirty="0"/>
              <a:t>Constitutional Convention (1787)</a:t>
            </a:r>
          </a:p>
          <a:p>
            <a:r>
              <a:rPr lang="en-US" dirty="0"/>
              <a:t>Virginia Plan</a:t>
            </a:r>
          </a:p>
          <a:p>
            <a:r>
              <a:rPr lang="en-US" dirty="0"/>
              <a:t>bicameral</a:t>
            </a:r>
          </a:p>
          <a:p>
            <a:r>
              <a:rPr lang="en-US" dirty="0"/>
              <a:t>New Jersey Plan</a:t>
            </a:r>
          </a:p>
          <a:p>
            <a:r>
              <a:rPr lang="en-US" dirty="0"/>
              <a:t>Roger Sherman</a:t>
            </a:r>
          </a:p>
          <a:p>
            <a:r>
              <a:rPr lang="en-US" dirty="0"/>
              <a:t>Great Compromise</a:t>
            </a:r>
          </a:p>
        </p:txBody>
      </p:sp>
    </p:spTree>
    <p:extLst>
      <p:ext uri="{BB962C8B-B14F-4D97-AF65-F5344CB8AC3E}">
        <p14:creationId xmlns:p14="http://schemas.microsoft.com/office/powerpoint/2010/main" val="48778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fade">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fade">
                                      <p:cBhvr>
                                        <p:cTn id="57" dur="5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fade">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fade">
                                      <p:cBhvr>
                                        <p:cTn id="67" dur="500"/>
                                        <p:tgtEl>
                                          <p:spTgt spid="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animEffect transition="in" filter="fade">
                                      <p:cBhvr>
                                        <p:cTn id="72" dur="500"/>
                                        <p:tgtEl>
                                          <p:spTgt spid="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Effect transition="in" filter="fade">
                                      <p:cBhvr>
                                        <p:cTn id="77" dur="500"/>
                                        <p:tgtEl>
                                          <p:spTgt spid="4">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
                                            <p:txEl>
                                              <p:pRg st="6" end="6"/>
                                            </p:txEl>
                                          </p:spTgt>
                                        </p:tgtEl>
                                        <p:attrNameLst>
                                          <p:attrName>style.visibility</p:attrName>
                                        </p:attrNameLst>
                                      </p:cBhvr>
                                      <p:to>
                                        <p:strVal val="visible"/>
                                      </p:to>
                                    </p:set>
                                    <p:animEffect transition="in" filter="fade">
                                      <p:cBhvr>
                                        <p:cTn id="82" dur="500"/>
                                        <p:tgtEl>
                                          <p:spTgt spid="4">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xEl>
                                              <p:pRg st="7" end="7"/>
                                            </p:txEl>
                                          </p:spTgt>
                                        </p:tgtEl>
                                        <p:attrNameLst>
                                          <p:attrName>style.visibility</p:attrName>
                                        </p:attrNameLst>
                                      </p:cBhvr>
                                      <p:to>
                                        <p:strVal val="visible"/>
                                      </p:to>
                                    </p:set>
                                    <p:animEffect transition="in" filter="fade">
                                      <p:cBhvr>
                                        <p:cTn id="87" dur="500"/>
                                        <p:tgtEl>
                                          <p:spTgt spid="4">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
                                            <p:txEl>
                                              <p:pRg st="8" end="8"/>
                                            </p:txEl>
                                          </p:spTgt>
                                        </p:tgtEl>
                                        <p:attrNameLst>
                                          <p:attrName>style.visibility</p:attrName>
                                        </p:attrNameLst>
                                      </p:cBhvr>
                                      <p:to>
                                        <p:strVal val="visible"/>
                                      </p:to>
                                    </p:set>
                                    <p:animEffect transition="in" filter="fade">
                                      <p:cBhvr>
                                        <p:cTn id="9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448D-01C7-4FF7-BF5D-7BA522E0CE83}"/>
              </a:ext>
            </a:extLst>
          </p:cNvPr>
          <p:cNvSpPr>
            <a:spLocks noGrp="1"/>
          </p:cNvSpPr>
          <p:nvPr>
            <p:ph type="title"/>
          </p:nvPr>
        </p:nvSpPr>
        <p:spPr/>
        <p:txBody>
          <a:bodyPr>
            <a:normAutofit/>
          </a:bodyPr>
          <a:lstStyle/>
          <a:p>
            <a:r>
              <a:rPr lang="en-US" sz="3600" dirty="0"/>
              <a:t>People, Places, and Things to Remember</a:t>
            </a:r>
          </a:p>
        </p:txBody>
      </p:sp>
      <p:sp>
        <p:nvSpPr>
          <p:cNvPr id="3" name="Content Placeholder 2">
            <a:extLst>
              <a:ext uri="{FF2B5EF4-FFF2-40B4-BE49-F238E27FC236}">
                <a16:creationId xmlns:a16="http://schemas.microsoft.com/office/drawing/2014/main" id="{1DF6FF8A-D5A1-456A-B9FC-29AE2647475C}"/>
              </a:ext>
            </a:extLst>
          </p:cNvPr>
          <p:cNvSpPr>
            <a:spLocks noGrp="1"/>
          </p:cNvSpPr>
          <p:nvPr>
            <p:ph sz="half" idx="1"/>
          </p:nvPr>
        </p:nvSpPr>
        <p:spPr>
          <a:xfrm>
            <a:off x="619125" y="2011680"/>
            <a:ext cx="5341099" cy="4419600"/>
          </a:xfrm>
        </p:spPr>
        <p:txBody>
          <a:bodyPr>
            <a:normAutofit/>
          </a:bodyPr>
          <a:lstStyle/>
          <a:p>
            <a:r>
              <a:rPr lang="en-US" dirty="0"/>
              <a:t>Three-Fifths Compromise</a:t>
            </a:r>
          </a:p>
          <a:p>
            <a:r>
              <a:rPr lang="en-US" dirty="0"/>
              <a:t>limited government</a:t>
            </a:r>
          </a:p>
          <a:p>
            <a:r>
              <a:rPr lang="en-US" dirty="0"/>
              <a:t>separation of powers</a:t>
            </a:r>
          </a:p>
          <a:p>
            <a:r>
              <a:rPr lang="en-US" dirty="0"/>
              <a:t>checks and balances</a:t>
            </a:r>
          </a:p>
          <a:p>
            <a:r>
              <a:rPr lang="en-US" dirty="0"/>
              <a:t>federalism</a:t>
            </a:r>
          </a:p>
          <a:p>
            <a:r>
              <a:rPr lang="en-US" dirty="0"/>
              <a:t>popular sovereignty</a:t>
            </a:r>
          </a:p>
          <a:p>
            <a:r>
              <a:rPr lang="en-US" dirty="0"/>
              <a:t>Preamble</a:t>
            </a:r>
          </a:p>
          <a:p>
            <a:r>
              <a:rPr lang="en-US" dirty="0"/>
              <a:t>Electoral College</a:t>
            </a:r>
          </a:p>
          <a:p>
            <a:r>
              <a:rPr lang="en-US" dirty="0"/>
              <a:t>amendments</a:t>
            </a:r>
          </a:p>
        </p:txBody>
      </p:sp>
      <p:sp>
        <p:nvSpPr>
          <p:cNvPr id="4" name="Content Placeholder 3">
            <a:extLst>
              <a:ext uri="{FF2B5EF4-FFF2-40B4-BE49-F238E27FC236}">
                <a16:creationId xmlns:a16="http://schemas.microsoft.com/office/drawing/2014/main" id="{BDEA4132-6CF1-47AE-8B3E-02214E3A9BA9}"/>
              </a:ext>
            </a:extLst>
          </p:cNvPr>
          <p:cNvSpPr>
            <a:spLocks noGrp="1"/>
          </p:cNvSpPr>
          <p:nvPr>
            <p:ph sz="half" idx="2"/>
          </p:nvPr>
        </p:nvSpPr>
        <p:spPr>
          <a:xfrm>
            <a:off x="6230390" y="2011680"/>
            <a:ext cx="5341099" cy="4419600"/>
          </a:xfrm>
        </p:spPr>
        <p:txBody>
          <a:bodyPr>
            <a:normAutofit/>
          </a:bodyPr>
          <a:lstStyle/>
          <a:p>
            <a:r>
              <a:rPr lang="en-US" dirty="0"/>
              <a:t>Federalists</a:t>
            </a:r>
          </a:p>
          <a:p>
            <a:r>
              <a:rPr lang="en-US" dirty="0"/>
              <a:t>Anti-Federalists</a:t>
            </a:r>
          </a:p>
          <a:p>
            <a:r>
              <a:rPr lang="en-US" dirty="0"/>
              <a:t>“Cato”</a:t>
            </a:r>
          </a:p>
          <a:p>
            <a:r>
              <a:rPr lang="en-US" dirty="0"/>
              <a:t>“Publius”</a:t>
            </a:r>
          </a:p>
          <a:p>
            <a:r>
              <a:rPr lang="en-US" i="1" dirty="0"/>
              <a:t>The Federalist</a:t>
            </a:r>
          </a:p>
          <a:p>
            <a:r>
              <a:rPr lang="en-US" i="1" dirty="0"/>
              <a:t>The Anti-Federalist Papers</a:t>
            </a:r>
          </a:p>
        </p:txBody>
      </p:sp>
    </p:spTree>
    <p:extLst>
      <p:ext uri="{BB962C8B-B14F-4D97-AF65-F5344CB8AC3E}">
        <p14:creationId xmlns:p14="http://schemas.microsoft.com/office/powerpoint/2010/main" val="93274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fade">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fade">
                                      <p:cBhvr>
                                        <p:cTn id="57" dur="5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fade">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fade">
                                      <p:cBhvr>
                                        <p:cTn id="67" dur="500"/>
                                        <p:tgtEl>
                                          <p:spTgt spid="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animEffect transition="in" filter="fade">
                                      <p:cBhvr>
                                        <p:cTn id="72" dur="500"/>
                                        <p:tgtEl>
                                          <p:spTgt spid="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Effect transition="in" filter="fade">
                                      <p:cBhvr>
                                        <p:cTn id="7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DC312-F21E-4E55-9815-A46482DA3AB6}"/>
              </a:ext>
            </a:extLst>
          </p:cNvPr>
          <p:cNvSpPr>
            <a:spLocks noGrp="1"/>
          </p:cNvSpPr>
          <p:nvPr>
            <p:ph type="title"/>
          </p:nvPr>
        </p:nvSpPr>
        <p:spPr/>
        <p:txBody>
          <a:bodyPr/>
          <a:lstStyle/>
          <a:p>
            <a:r>
              <a:rPr lang="en-US" dirty="0"/>
              <a:t>League of States</a:t>
            </a:r>
          </a:p>
        </p:txBody>
      </p:sp>
      <p:pic>
        <p:nvPicPr>
          <p:cNvPr id="6" name="Picture Placeholder 5">
            <a:extLst>
              <a:ext uri="{FF2B5EF4-FFF2-40B4-BE49-F238E27FC236}">
                <a16:creationId xmlns:a16="http://schemas.microsoft.com/office/drawing/2014/main" id="{DF7FBC33-2453-4B71-8D79-3404BF7815CD}"/>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7456" b="16364"/>
          <a:stretch/>
        </p:blipFill>
        <p:spPr>
          <a:xfrm>
            <a:off x="1" y="1819072"/>
            <a:ext cx="4844374" cy="5038928"/>
          </a:xfrm>
        </p:spPr>
      </p:pic>
      <p:sp>
        <p:nvSpPr>
          <p:cNvPr id="4" name="Content Placeholder 3">
            <a:extLst>
              <a:ext uri="{FF2B5EF4-FFF2-40B4-BE49-F238E27FC236}">
                <a16:creationId xmlns:a16="http://schemas.microsoft.com/office/drawing/2014/main" id="{9F9CC549-4C63-40CA-81D5-7919661480DC}"/>
              </a:ext>
            </a:extLst>
          </p:cNvPr>
          <p:cNvSpPr>
            <a:spLocks noGrp="1"/>
          </p:cNvSpPr>
          <p:nvPr>
            <p:ph idx="10"/>
          </p:nvPr>
        </p:nvSpPr>
        <p:spPr/>
        <p:txBody>
          <a:bodyPr>
            <a:normAutofit/>
          </a:bodyPr>
          <a:lstStyle/>
          <a:p>
            <a:r>
              <a:rPr lang="en-US" dirty="0"/>
              <a:t>John Dickinson proposed establishing a strong central government, but his plan was watered down by the states.</a:t>
            </a:r>
          </a:p>
          <a:p>
            <a:r>
              <a:rPr lang="en-US" dirty="0">
                <a:solidFill>
                  <a:srgbClr val="FF0000"/>
                </a:solidFill>
              </a:rPr>
              <a:t>The legislature was the only component of the Confederation government. </a:t>
            </a:r>
          </a:p>
          <a:p>
            <a:pPr lvl="1"/>
            <a:r>
              <a:rPr lang="en-US" dirty="0">
                <a:solidFill>
                  <a:srgbClr val="FF0000"/>
                </a:solidFill>
              </a:rPr>
              <a:t>The Congress of the Confederation was </a:t>
            </a:r>
            <a:r>
              <a:rPr lang="en-US" b="1" dirty="0">
                <a:solidFill>
                  <a:srgbClr val="FF0000"/>
                </a:solidFill>
              </a:rPr>
              <a:t>unicameral</a:t>
            </a:r>
            <a:r>
              <a:rPr lang="en-US" dirty="0">
                <a:solidFill>
                  <a:srgbClr val="FF0000"/>
                </a:solidFill>
              </a:rPr>
              <a:t>.</a:t>
            </a:r>
          </a:p>
        </p:txBody>
      </p:sp>
      <p:sp>
        <p:nvSpPr>
          <p:cNvPr id="8" name="TextBox 7">
            <a:extLst>
              <a:ext uri="{FF2B5EF4-FFF2-40B4-BE49-F238E27FC236}">
                <a16:creationId xmlns:a16="http://schemas.microsoft.com/office/drawing/2014/main" id="{378912EA-D716-4E29-BF5B-050B24404103}"/>
              </a:ext>
            </a:extLst>
          </p:cNvPr>
          <p:cNvSpPr txBox="1"/>
          <p:nvPr/>
        </p:nvSpPr>
        <p:spPr>
          <a:xfrm>
            <a:off x="0" y="5956801"/>
            <a:ext cx="2540000" cy="461665"/>
          </a:xfrm>
          <a:prstGeom prst="rect">
            <a:avLst/>
          </a:prstGeom>
          <a:solidFill>
            <a:srgbClr val="1F497D"/>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95000"/>
                  </a:schemeClr>
                </a:solidFill>
                <a:effectLst>
                  <a:outerShdw blurRad="38100" dist="38100" dir="2700000" algn="tl">
                    <a:srgbClr val="000000">
                      <a:alpha val="43137"/>
                    </a:srgbClr>
                  </a:outerShdw>
                </a:effectLst>
                <a:uLnTx/>
                <a:uFillTx/>
                <a:latin typeface="Arial"/>
              </a:rPr>
              <a:t>John Dickinson</a:t>
            </a:r>
          </a:p>
        </p:txBody>
      </p:sp>
    </p:spTree>
    <p:extLst>
      <p:ext uri="{BB962C8B-B14F-4D97-AF65-F5344CB8AC3E}">
        <p14:creationId xmlns:p14="http://schemas.microsoft.com/office/powerpoint/2010/main" val="133459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82E14D-2E01-41A7-983F-67A4A48777DF}"/>
              </a:ext>
            </a:extLst>
          </p:cNvPr>
          <p:cNvSpPr>
            <a:spLocks noGrp="1"/>
          </p:cNvSpPr>
          <p:nvPr>
            <p:ph idx="1"/>
          </p:nvPr>
        </p:nvSpPr>
        <p:spPr>
          <a:xfrm>
            <a:off x="619124" y="2011680"/>
            <a:ext cx="10956789" cy="4497762"/>
          </a:xfrm>
        </p:spPr>
        <p:txBody>
          <a:bodyPr/>
          <a:lstStyle/>
          <a:p>
            <a:r>
              <a:rPr lang="en-US" dirty="0"/>
              <a:t>The chief executive, the president of Congress, was chosen by the legislature and was completely under its control.</a:t>
            </a:r>
          </a:p>
          <a:p>
            <a:r>
              <a:rPr lang="en-US" dirty="0">
                <a:solidFill>
                  <a:srgbClr val="FF0000"/>
                </a:solidFill>
              </a:rPr>
              <a:t>Among the most important powers reserved to the states was the power to tax.</a:t>
            </a:r>
          </a:p>
          <a:p>
            <a:r>
              <a:rPr lang="en-US" dirty="0">
                <a:solidFill>
                  <a:srgbClr val="FF0000"/>
                </a:solidFill>
              </a:rPr>
              <a:t>In its years of existence, the Confederation government barely had enough revenue to cover its expenses</a:t>
            </a:r>
            <a:r>
              <a:rPr lang="en-US" dirty="0"/>
              <a:t>.</a:t>
            </a:r>
          </a:p>
        </p:txBody>
      </p:sp>
      <p:sp>
        <p:nvSpPr>
          <p:cNvPr id="3" name="Title 2">
            <a:extLst>
              <a:ext uri="{FF2B5EF4-FFF2-40B4-BE49-F238E27FC236}">
                <a16:creationId xmlns:a16="http://schemas.microsoft.com/office/drawing/2014/main" id="{5BDCE000-B75B-4C14-A878-9A35B0711BCB}"/>
              </a:ext>
            </a:extLst>
          </p:cNvPr>
          <p:cNvSpPr>
            <a:spLocks noGrp="1"/>
          </p:cNvSpPr>
          <p:nvPr>
            <p:ph type="title"/>
          </p:nvPr>
        </p:nvSpPr>
        <p:spPr/>
        <p:txBody>
          <a:bodyPr/>
          <a:lstStyle/>
          <a:p>
            <a:r>
              <a:rPr lang="en-US" dirty="0"/>
              <a:t>League of States</a:t>
            </a:r>
          </a:p>
        </p:txBody>
      </p:sp>
    </p:spTree>
    <p:extLst>
      <p:ext uri="{BB962C8B-B14F-4D97-AF65-F5344CB8AC3E}">
        <p14:creationId xmlns:p14="http://schemas.microsoft.com/office/powerpoint/2010/main" val="15950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CAAA-5C39-4FF8-A898-CDE1911F2248}"/>
              </a:ext>
            </a:extLst>
          </p:cNvPr>
          <p:cNvSpPr>
            <a:spLocks noGrp="1"/>
          </p:cNvSpPr>
          <p:nvPr>
            <p:ph type="title"/>
          </p:nvPr>
        </p:nvSpPr>
        <p:spPr/>
        <p:txBody>
          <a:bodyPr/>
          <a:lstStyle/>
          <a:p>
            <a:r>
              <a:rPr lang="en-US" dirty="0"/>
              <a:t>The treaty of Paris</a:t>
            </a:r>
          </a:p>
        </p:txBody>
      </p:sp>
      <p:sp>
        <p:nvSpPr>
          <p:cNvPr id="4" name="Content Placeholder 3">
            <a:extLst>
              <a:ext uri="{FF2B5EF4-FFF2-40B4-BE49-F238E27FC236}">
                <a16:creationId xmlns:a16="http://schemas.microsoft.com/office/drawing/2014/main" id="{2604B7DE-3B51-401B-AF0C-E931CBF99963}"/>
              </a:ext>
            </a:extLst>
          </p:cNvPr>
          <p:cNvSpPr>
            <a:spLocks noGrp="1"/>
          </p:cNvSpPr>
          <p:nvPr>
            <p:ph idx="10"/>
          </p:nvPr>
        </p:nvSpPr>
        <p:spPr/>
        <p:txBody>
          <a:bodyPr>
            <a:normAutofit/>
          </a:bodyPr>
          <a:lstStyle/>
          <a:p>
            <a:r>
              <a:rPr lang="en-US" dirty="0">
                <a:solidFill>
                  <a:srgbClr val="FF0000"/>
                </a:solidFill>
              </a:rPr>
              <a:t>The Treaty of Paris was the Confederation’s greatest triumph in foreign affairs.</a:t>
            </a:r>
          </a:p>
          <a:p>
            <a:r>
              <a:rPr lang="en-US" dirty="0"/>
              <a:t>Because the states did not enforce the treaty, </a:t>
            </a:r>
            <a:r>
              <a:rPr lang="en-US" dirty="0">
                <a:solidFill>
                  <a:srgbClr val="FF0000"/>
                </a:solidFill>
              </a:rPr>
              <a:t>Britain kept its forts in the Great Lakes region to protect the profitable British fur trade.</a:t>
            </a:r>
          </a:p>
        </p:txBody>
      </p:sp>
      <p:pic>
        <p:nvPicPr>
          <p:cNvPr id="5" name="Picture Placeholder 3">
            <a:extLst>
              <a:ext uri="{FF2B5EF4-FFF2-40B4-BE49-F238E27FC236}">
                <a16:creationId xmlns:a16="http://schemas.microsoft.com/office/drawing/2014/main" id="{E13D3154-81D0-4F8C-8901-BB5BC67C15C8}"/>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3"/>
          <a:stretch/>
        </p:blipFill>
        <p:spPr>
          <a:xfrm>
            <a:off x="0" y="1819275"/>
            <a:ext cx="4845050" cy="5038725"/>
          </a:xfrm>
        </p:spPr>
      </p:pic>
    </p:spTree>
    <p:extLst>
      <p:ext uri="{BB962C8B-B14F-4D97-AF65-F5344CB8AC3E}">
        <p14:creationId xmlns:p14="http://schemas.microsoft.com/office/powerpoint/2010/main" val="64344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674E3B-8CFE-4DF3-B2CA-D63FC7D0AC7A}"/>
              </a:ext>
            </a:extLst>
          </p:cNvPr>
          <p:cNvSpPr>
            <a:spLocks noGrp="1"/>
          </p:cNvSpPr>
          <p:nvPr>
            <p:ph idx="1"/>
          </p:nvPr>
        </p:nvSpPr>
        <p:spPr/>
        <p:txBody>
          <a:bodyPr/>
          <a:lstStyle/>
          <a:p>
            <a:r>
              <a:rPr lang="en-US" dirty="0">
                <a:solidFill>
                  <a:srgbClr val="FF0000"/>
                </a:solidFill>
              </a:rPr>
              <a:t>The Treaty of Paris left the United States in control of all territory east of the Mississippi River and north of Florida and Louisiana.</a:t>
            </a:r>
          </a:p>
          <a:p>
            <a:r>
              <a:rPr lang="en-US" dirty="0">
                <a:solidFill>
                  <a:srgbClr val="FF0000"/>
                </a:solidFill>
              </a:rPr>
              <a:t>North of the Ohio River, all lands that passed into the hands of the national government became known as the </a:t>
            </a:r>
            <a:r>
              <a:rPr lang="en-US" b="1" dirty="0">
                <a:solidFill>
                  <a:srgbClr val="FF0000"/>
                </a:solidFill>
              </a:rPr>
              <a:t>Northwest Territory</a:t>
            </a:r>
            <a:r>
              <a:rPr lang="en-US" dirty="0">
                <a:solidFill>
                  <a:srgbClr val="FF0000"/>
                </a:solidFill>
              </a:rPr>
              <a:t>.</a:t>
            </a:r>
          </a:p>
        </p:txBody>
      </p:sp>
      <p:sp>
        <p:nvSpPr>
          <p:cNvPr id="2" name="Title 1">
            <a:extLst>
              <a:ext uri="{FF2B5EF4-FFF2-40B4-BE49-F238E27FC236}">
                <a16:creationId xmlns:a16="http://schemas.microsoft.com/office/drawing/2014/main" id="{8794F73E-1B5E-472E-A692-C68037EDD502}"/>
              </a:ext>
            </a:extLst>
          </p:cNvPr>
          <p:cNvSpPr>
            <a:spLocks noGrp="1"/>
          </p:cNvSpPr>
          <p:nvPr>
            <p:ph type="title"/>
          </p:nvPr>
        </p:nvSpPr>
        <p:spPr/>
        <p:txBody>
          <a:bodyPr/>
          <a:lstStyle/>
          <a:p>
            <a:r>
              <a:rPr lang="en-US" dirty="0"/>
              <a:t>Western Lands</a:t>
            </a:r>
          </a:p>
        </p:txBody>
      </p:sp>
    </p:spTree>
    <p:extLst>
      <p:ext uri="{BB962C8B-B14F-4D97-AF65-F5344CB8AC3E}">
        <p14:creationId xmlns:p14="http://schemas.microsoft.com/office/powerpoint/2010/main" val="412174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2818</Words>
  <Application>Microsoft Office PowerPoint</Application>
  <PresentationFormat>Widescreen</PresentationFormat>
  <Paragraphs>268</Paragraphs>
  <Slides>55</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Arial</vt:lpstr>
      <vt:lpstr>Calibri</vt:lpstr>
      <vt:lpstr>Corbel</vt:lpstr>
      <vt:lpstr>Tw Cen MT</vt:lpstr>
      <vt:lpstr>Wingdings</vt:lpstr>
      <vt:lpstr>Banded</vt:lpstr>
      <vt:lpstr>1_Banded</vt:lpstr>
      <vt:lpstr>PowerPoint Presentation</vt:lpstr>
      <vt:lpstr>Big Ideas</vt:lpstr>
      <vt:lpstr>Government by Confederation</vt:lpstr>
      <vt:lpstr>Guiding questions</vt:lpstr>
      <vt:lpstr>Government by Confederation</vt:lpstr>
      <vt:lpstr>League of States</vt:lpstr>
      <vt:lpstr>League of States</vt:lpstr>
      <vt:lpstr>The treaty of Paris</vt:lpstr>
      <vt:lpstr>Western Lands</vt:lpstr>
      <vt:lpstr>PowerPoint Presentation</vt:lpstr>
      <vt:lpstr>Western lands</vt:lpstr>
      <vt:lpstr>Western lands</vt:lpstr>
      <vt:lpstr>PowerPoint Presentation</vt:lpstr>
      <vt:lpstr>Western lands</vt:lpstr>
      <vt:lpstr>Financial Weakness</vt:lpstr>
      <vt:lpstr>Financial Weakness</vt:lpstr>
      <vt:lpstr>Foreign Weakness</vt:lpstr>
      <vt:lpstr>Domestic Weakness</vt:lpstr>
      <vt:lpstr>Domestic Weakness</vt:lpstr>
      <vt:lpstr>Section review</vt:lpstr>
      <vt:lpstr>Section review</vt:lpstr>
      <vt:lpstr>Section review</vt:lpstr>
      <vt:lpstr>Section review</vt:lpstr>
      <vt:lpstr>A New Charter</vt:lpstr>
      <vt:lpstr>Guiding questions</vt:lpstr>
      <vt:lpstr>A New Charter</vt:lpstr>
      <vt:lpstr>The Constitutional Convention</vt:lpstr>
      <vt:lpstr>The Constitutional Convention</vt:lpstr>
      <vt:lpstr>The Great Compromise</vt:lpstr>
      <vt:lpstr>The Great Compromise</vt:lpstr>
      <vt:lpstr>The Great Compromise</vt:lpstr>
      <vt:lpstr>The Three-Fifths Compromise</vt:lpstr>
      <vt:lpstr>The Trade Compromise</vt:lpstr>
      <vt:lpstr>Constitutional Principles</vt:lpstr>
      <vt:lpstr>Popular Sovereignty</vt:lpstr>
      <vt:lpstr>Section review</vt:lpstr>
      <vt:lpstr>Section review</vt:lpstr>
      <vt:lpstr>Section review</vt:lpstr>
      <vt:lpstr>Section review</vt:lpstr>
      <vt:lpstr>Section review</vt:lpstr>
      <vt:lpstr>The Struggle for Ratification</vt:lpstr>
      <vt:lpstr>Guiding questions</vt:lpstr>
      <vt:lpstr>The Struggle for Ratification</vt:lpstr>
      <vt:lpstr>War of Words</vt:lpstr>
      <vt:lpstr>War of Words</vt:lpstr>
      <vt:lpstr>War of Words</vt:lpstr>
      <vt:lpstr>War of Words</vt:lpstr>
      <vt:lpstr>Thirteen Battles</vt:lpstr>
      <vt:lpstr>Thirteen Battles</vt:lpstr>
      <vt:lpstr>A Rising Sun</vt:lpstr>
      <vt:lpstr>“. . . I have the happiness to know that It is a rising and not a setting sun.”  – Benjamin Franklin</vt:lpstr>
      <vt:lpstr>Section review</vt:lpstr>
      <vt:lpstr>Section review</vt:lpstr>
      <vt:lpstr>People, Places, and Things to Remember</vt:lpstr>
      <vt:lpstr>People, Places, and Things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Bowers, Hannah</dc:creator>
  <cp:lastModifiedBy>Sue</cp:lastModifiedBy>
  <cp:revision>27</cp:revision>
  <dcterms:created xsi:type="dcterms:W3CDTF">2020-10-06T13:01:57Z</dcterms:created>
  <dcterms:modified xsi:type="dcterms:W3CDTF">2022-10-25T15:53:02Z</dcterms:modified>
</cp:coreProperties>
</file>