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8" r:id="rId3"/>
  </p:sldMasterIdLst>
  <p:notesMasterIdLst>
    <p:notesMasterId r:id="rId82"/>
  </p:notesMasterIdLst>
  <p:handoutMasterIdLst>
    <p:handoutMasterId r:id="rId83"/>
  </p:handoutMasterIdLst>
  <p:sldIdLst>
    <p:sldId id="383" r:id="rId4"/>
    <p:sldId id="260" r:id="rId5"/>
    <p:sldId id="302" r:id="rId6"/>
    <p:sldId id="303" r:id="rId7"/>
    <p:sldId id="304" r:id="rId8"/>
    <p:sldId id="305" r:id="rId9"/>
    <p:sldId id="322" r:id="rId10"/>
    <p:sldId id="323"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286" r:id="rId25"/>
    <p:sldId id="288" r:id="rId26"/>
    <p:sldId id="321" r:id="rId27"/>
    <p:sldId id="287" r:id="rId28"/>
    <p:sldId id="320" r:id="rId29"/>
    <p:sldId id="289" r:id="rId30"/>
    <p:sldId id="325" r:id="rId31"/>
    <p:sldId id="324" r:id="rId32"/>
    <p:sldId id="326" r:id="rId33"/>
    <p:sldId id="327" r:id="rId34"/>
    <p:sldId id="328" r:id="rId35"/>
    <p:sldId id="329" r:id="rId36"/>
    <p:sldId id="330" r:id="rId37"/>
    <p:sldId id="331" r:id="rId38"/>
    <p:sldId id="293" r:id="rId39"/>
    <p:sldId id="294" r:id="rId40"/>
    <p:sldId id="295" r:id="rId41"/>
    <p:sldId id="332" r:id="rId42"/>
    <p:sldId id="290" r:id="rId43"/>
    <p:sldId id="333" r:id="rId44"/>
    <p:sldId id="334" r:id="rId45"/>
    <p:sldId id="296" r:id="rId46"/>
    <p:sldId id="298" r:id="rId47"/>
    <p:sldId id="291" r:id="rId48"/>
    <p:sldId id="335" r:id="rId49"/>
    <p:sldId id="336" r:id="rId50"/>
    <p:sldId id="337" r:id="rId51"/>
    <p:sldId id="341" r:id="rId52"/>
    <p:sldId id="299" r:id="rId53"/>
    <p:sldId id="339" r:id="rId54"/>
    <p:sldId id="300" r:id="rId55"/>
    <p:sldId id="340" r:id="rId56"/>
    <p:sldId id="338" r:id="rId57"/>
    <p:sldId id="385" r:id="rId58"/>
    <p:sldId id="384" r:id="rId59"/>
    <p:sldId id="386" r:id="rId60"/>
    <p:sldId id="389" r:id="rId61"/>
    <p:sldId id="390" r:id="rId62"/>
    <p:sldId id="430" r:id="rId63"/>
    <p:sldId id="392" r:id="rId64"/>
    <p:sldId id="431" r:id="rId65"/>
    <p:sldId id="388" r:id="rId66"/>
    <p:sldId id="432" r:id="rId67"/>
    <p:sldId id="420" r:id="rId68"/>
    <p:sldId id="433" r:id="rId69"/>
    <p:sldId id="434" r:id="rId70"/>
    <p:sldId id="393" r:id="rId71"/>
    <p:sldId id="394" r:id="rId72"/>
    <p:sldId id="398" r:id="rId73"/>
    <p:sldId id="399" r:id="rId74"/>
    <p:sldId id="400" r:id="rId75"/>
    <p:sldId id="435" r:id="rId76"/>
    <p:sldId id="402" r:id="rId77"/>
    <p:sldId id="403" r:id="rId78"/>
    <p:sldId id="391" r:id="rId79"/>
    <p:sldId id="424" r:id="rId80"/>
    <p:sldId id="395"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0" autoAdjust="0"/>
    <p:restoredTop sz="93772" autoAdjust="0"/>
  </p:normalViewPr>
  <p:slideViewPr>
    <p:cSldViewPr snapToGrid="0" showGuides="1">
      <p:cViewPr varScale="1">
        <p:scale>
          <a:sx n="69" d="100"/>
          <a:sy n="69" d="100"/>
        </p:scale>
        <p:origin x="636" y="66"/>
      </p:cViewPr>
      <p:guideLst>
        <p:guide orient="horz" pos="2160"/>
        <p:guide pos="3840"/>
      </p:guideLst>
    </p:cSldViewPr>
  </p:slideViewPr>
  <p:notesTextViewPr>
    <p:cViewPr>
      <p:scale>
        <a:sx n="3" d="2"/>
        <a:sy n="3" d="2"/>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11/6/2023</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matthew_t_rader?utm_source=unsplash&amp;utm_medium=referral&amp;utm_content=creditCopyText"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unsplash.com/photos/1shWwOrkxEM" TargetMode="External"/><Relationship Id="rId4" Type="http://schemas.openxmlformats.org/officeDocument/2006/relationships/hyperlink" Target="/s/photos/semi-truck?utm_source=unsplash&amp;utm_medium=referral&amp;utm_content=creditCopyTex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users/WikimediaImages-1185597/?utm_source=link-attribution&amp;utm_medium=referral&amp;utm_campaign=image&amp;utm_content=906516"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pixabay.com/photos/bell-uh-1-helicopter-iroquois-huey-906516/" TargetMode="External"/><Relationship Id="rId4" Type="http://schemas.openxmlformats.org/officeDocument/2006/relationships/hyperlink" Target="https://pixabay.com/?utm_source=link-attribution&amp;utm_medium=referral&amp;utm_campaign=image&amp;utm_content=906516"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users/851878-851878/?utm_source=link-attribution&amp;utm_medium=referral&amp;utm_campaign=image&amp;utm_content=675847"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pixabay.com/photos/sunset-sailing-boat-boat-sea-ship-675847/" TargetMode="External"/><Relationship Id="rId4" Type="http://schemas.openxmlformats.org/officeDocument/2006/relationships/hyperlink" Target="https://pixabay.com/?utm_source=link-attribution&amp;utm_medium=referral&amp;utm_campaign=image&amp;utm_content=675847"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ndex.php?sort=relevance&amp;search=naturalization+ceremony&amp;title=Special:Search&amp;profile=advanced&amp;fulltext=1&amp;advancedSearch-current=%7b%7d&amp;ns0=1&amp;ns6=1&amp;ns12=1&amp;ns14=1&amp;ns100=1&amp;ns106=1&amp;searchToken=e97i45p2bz3l3bidtz01ox6gi#%2Fmedia%2FFile%3ANaturalization_Ceremony_%2829665269276%29.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seteph?utm_source=unsplash&amp;utm_medium=referral&amp;utm_content=creditCopyTex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unsplash.com/photos/fJTqyZMOh18" TargetMode="External"/><Relationship Id="rId4" Type="http://schemas.openxmlformats.org/officeDocument/2006/relationships/hyperlink" Target="/s/photos/empty-wallet?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users/MarkThomas-3675305/?utm_source=link-attribution&amp;utm_medium=referral&amp;utm_campaign=image&amp;utm_content=2225765"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pixabay.com/photos/us-supreme-court-building-2225765/" TargetMode="External"/><Relationship Id="rId4" Type="http://schemas.openxmlformats.org/officeDocument/2006/relationships/hyperlink" Target="https://pixabay.com/?utm_source=link-attribution&amp;utm_medium=referral&amp;utm_campaign=image&amp;utm_content=222576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ndex.php?sort=relevance&amp;search=capitol+building&amp;title=Special:Search&amp;profile=advanced&amp;fulltext=1&amp;advancedSearch-current=%7b%7d&amp;ns0=1&amp;ns6=1&amp;ns12=1&amp;ns14=1&amp;ns100=1&amp;ns106=1&amp;searchToken=denfs69ywocry8amjbet61zty#%2Fmedia%2FFile%3AUS_Capitol_east_side.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mcoswalt?utm_source=unsplash&amp;utm_medium=referral&amp;utm_content=creditCopy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unsplash.com/photos/TRkDaJGK2yE" TargetMode="External"/><Relationship Id="rId4" Type="http://schemas.openxmlformats.org/officeDocument/2006/relationships/hyperlink" Target="/s/photos/washington-dc?utm_source=unsplash&amp;utm_medium=referral&amp;utm_content=creditCopyText"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simplysuzy?utm_source=unsplash&amp;utm_medium=referral&amp;utm_content=creditCopyText"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unsplash.com/photos/BbpEbkAy818" TargetMode="External"/><Relationship Id="rId4" Type="http://schemas.openxmlformats.org/officeDocument/2006/relationships/hyperlink" Target="/s/photos/washington-dc?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profile=default&amp;search=congressional+hearing&amp;advancedSearch-current=%7b%7d&amp;ns0=1&amp;ns6=1&amp;ns12=1&amp;ns14=1&amp;ns100=1&amp;ns106=1&amp;searchToken=b7q2qmt9d0u5qg1spt3f1e3pj#%2Fmedia%2FFile%3AFEMA_-_45466_-_FEMA%27s_Bill_Carwile_testifies_at_a_Senate_Hearing.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profile=default&amp;search=congressional+hearing&amp;advancedSearch-current=%7b%7d&amp;ns0=1&amp;ns6=1&amp;ns12=1&amp;ns14=1&amp;ns100=1&amp;ns106=1&amp;searchToken=b7q2qmt9d0u5qg1spt3f1e3pj#%2Fmedia%2FFile%3AFEMA_-_45466_-_FEMA%27s_Bill_Carwile_testifies_at_a_Senate_Hearing.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ndex.php?sort=relevance&amp;search=congress+hearing&amp;title=Special:Search&amp;profile=advanced&amp;fulltext=1&amp;advancedSearch-current=%7b%7d&amp;ns0=1&amp;ns6=1&amp;ns12=1&amp;ns14=1&amp;ns100=1&amp;ns106=1&amp;searchToken=xhy35bspax7063mfjgj4r5hx#%2Fmedia%2FFile%3ASenator_Shelby_at_Hearing_to_Review_Pentagon_Budget.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eli_j?utm_source=unsplash&amp;utm_medium=referral&amp;utm_content=creditCopyText"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unsplash.com/photos/TKE02PRu97k" TargetMode="External"/><Relationship Id="rId4" Type="http://schemas.openxmlformats.org/officeDocument/2006/relationships/hyperlink" Target="/s/photos/immigration?utm_source=unsplash&amp;utm_medium=referral&amp;utm_content=creditCopyTex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ndex.php?sort=relevance&amp;search=impeachment+donald+trump&amp;title=Special:Search&amp;profile=advanced&amp;fulltext=1&amp;advancedSearch-current=%7b%7d&amp;ns0=1&amp;ns6=1&amp;ns12=1&amp;ns14=1&amp;ns100=1&amp;ns106=1&amp;searchToken=ce39qrwwpc0ouw64w6r5bebpo#%2Fmedia%2FFile%3AHouse_of_Representatives_Votes_to_Adopt_the_Articles_of_Impeachment_Against_Donald_Trump.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state+of+the+union+address+obama&amp;advancedSearch-current=%7b%7d&amp;searchToken=9meehbj2z7fn1mm3g1lqxg12f#%2Fmedia%2FFile%3AObama_waves_State_of_the_Union_2011.jp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users/FrancineS0321-10302144/?utm_source=link-attribution&amp;utm_medium=referral&amp;utm_campaign=image&amp;utm_content=513953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photos/capitol-dome-congress-government-5139530/" TargetMode="External"/><Relationship Id="rId4" Type="http://schemas.openxmlformats.org/officeDocument/2006/relationships/hyperlink" Target="https://pixabay.com/?utm_source=link-attribution&amp;utm_medium=referral&amp;utm_campaign=image&amp;utm_content=5139530"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splash.com/@stphnwlkr?utm_source=unsplash&amp;utm_medium=referral&amp;utm_content=creditCopyText"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unsplash.com/photos/C0LTuu3_Qw8" TargetMode="External"/><Relationship Id="rId4" Type="http://schemas.openxmlformats.org/officeDocument/2006/relationships/hyperlink" Target="/s/photos/library-of-congress?utm_source=unsplash&amp;utm_medium=referral&amp;utm_content=creditCopyText"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josephtpearson?utm_source=unsplash&amp;utm_medium=referral&amp;utm_content=creditCopyText"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unsplash.com/photos/_LprD9HAl3w" TargetMode="External"/><Relationship Id="rId4" Type="http://schemas.openxmlformats.org/officeDocument/2006/relationships/hyperlink" Target="/s/photos/church-service?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someguy?utm_source=unsplash&amp;utm_medium=referral&amp;utm_content=creditCopyText"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unsplash.com/photos/8cvjI48SFtY" TargetMode="External"/><Relationship Id="rId4" Type="http://schemas.openxmlformats.org/officeDocument/2006/relationships/hyperlink" Target="/s/photos/capitol-building?utm_source=unsplash&amp;utm_medium=referral&amp;utm_content=creditCopyText"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senator+robert+byrd&amp;advancedSearch-current=%7b%7d&amp;searchToken=e41hsc11quoig5gy7422zoh09#%2Fmedia%2FFile%3ARobert_Byrd_official_portrait.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nsplash.com/@andyluismdo96?utm_source=unsplash&amp;utm_medium=referral&amp;utm_content=creditCopyText"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s/photos/capitol-building?utm_source=unsplash&amp;utm_medium=referral&amp;utm_content=creditCopyText"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splash.com/@andyluismdo96?utm_source=unsplash&amp;utm_medium=referral&amp;utm_content=creditCopyText"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s/photos/capitol-building?utm_source=unsplash&amp;utm_medium=referral&amp;utm_content=creditCopyText"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users/echosystem-437254/?utm_source=link-attribution&amp;utm_medium=referral&amp;utm_campaign=image&amp;utm_content=441989"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pixabay.com/photos/dock-container-export-cargo-441989/" TargetMode="External"/><Relationship Id="rId4" Type="http://schemas.openxmlformats.org/officeDocument/2006/relationships/hyperlink" Target="https://pixabay.com/?utm_source=link-attribution&amp;utm_medium=referral&amp;utm_campaign=image&amp;utm_content=441989"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ixabay.com/photos/us-capitol-building-washington-dc-4077168/"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ixabay.com/photos/administration-architecture-building-1846270/"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ixabay.com/photos/supreme-court-us-supreme-court-1039653/"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ixabay.com/photos/library-library-of-congress-loc-74038/"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photos/national-archives-washington-dc-4242949/"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pixabay.com/photos/washington-dc-c-city-urban-1622643/"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pixabay.com/photos/lincoln-memorial-washington-dc-1809428/"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pixabay.com/photos/jefferson-memorial-washington-d-c-1746794/"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sort=relevance&amp;search=bill+clinton+nafta&amp;title=Special:Search&amp;profile=advanced&amp;fulltext=1&amp;advancedSearch-current=%7b%7d&amp;ns0=1&amp;ns6=1&amp;ns12=1&amp;ns14=1&amp;ns100=1&amp;ns106=1&amp;searchToken=6u85y4s0e6u1pd0qtvenug52i#%2Fmedia%2FFile%3ABill_Clinton_signing_Nafta.p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ixabay.com/photos/world-war-ii-memorial-washington-dc-1627186/"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ixabay.com/photos/martin-luther-king-jr-1933334/"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pixabay.com/photos/arlington-national-cemetery-354846/"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pixabay.com/photos/unknown-soldier-dc-109237/"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pixabay.com/photos/korean-veterans-war-memorial-3426779/"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pixabay.com/photos/memorial-memorial-day-flag-flags-5228067/"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pixabay.com/photos/smithsonian-institute-washington-67707/"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pixabay.com/photos/airplanes-smithsonian-aircraft-286345/"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sort=relevance&amp;search=US+Treasury&amp;title=Special:Search&amp;profile=advanced&amp;fulltext=1&amp;advancedSearch-current=%7b%7d&amp;ns0=1&amp;ns6=1&amp;ns12=1&amp;ns14=1&amp;ns100=1&amp;ns106=1#/media/File:Us-treasury-building.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f7photo?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unsplash.com/photos/3Mu0iQgLQto" TargetMode="External"/><Relationship Id="rId4" Type="http://schemas.openxmlformats.org/officeDocument/2006/relationships/hyperlink" Target="/s/photos/coins?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639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Matthew T Rader</a:t>
            </a:r>
            <a:r>
              <a:rPr lang="en-US" dirty="0"/>
              <a:t> on </a:t>
            </a:r>
            <a:r>
              <a:rPr lang="en-US" dirty="0" err="1">
                <a:hlinkClick r:id="rId4" action="ppaction://hlinkfile"/>
              </a:rPr>
              <a:t>Unsplash</a:t>
            </a:r>
            <a:endParaRPr lang="en-US" dirty="0"/>
          </a:p>
          <a:p>
            <a:r>
              <a:rPr lang="en-US" dirty="0">
                <a:hlinkClick r:id="rId5"/>
              </a:rPr>
              <a:t>https://unsplash.com/photos/1shWwOrkxEM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12098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Currier &amp; Ives. </a:t>
            </a:r>
            <a:r>
              <a:rPr lang="en-US" sz="1200" b="0" i="1" kern="1200" dirty="0">
                <a:solidFill>
                  <a:schemeClr val="tx1"/>
                </a:solidFill>
                <a:effectLst/>
                <a:latin typeface="+mn-lt"/>
                <a:ea typeface="+mn-ea"/>
                <a:cs typeface="+mn-cs"/>
              </a:rPr>
              <a:t>"The white squadron" United States Navy</a:t>
            </a:r>
            <a:r>
              <a:rPr lang="en-US" sz="1200" b="0" i="0" kern="1200" dirty="0">
                <a:solidFill>
                  <a:schemeClr val="tx1"/>
                </a:solidFill>
                <a:effectLst/>
                <a:latin typeface="+mn-lt"/>
                <a:ea typeface="+mn-ea"/>
                <a:cs typeface="+mn-cs"/>
              </a:rPr>
              <a:t>. New York: Published by Currier &amp; Ives. Photograph. Retrieved from the Library of Congress, &lt;www.loc.gov/item/2002698814/&gt;.</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131471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WikimediaImages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https://pixabay.com/photos/bell-uh-1-helicopter-iroquois-huey-906516/</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541447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Youssef </a:t>
            </a:r>
            <a:r>
              <a:rPr lang="en-US" sz="1200" b="0" i="0" u="sng" kern="1200" dirty="0" err="1">
                <a:solidFill>
                  <a:schemeClr val="tx1"/>
                </a:solidFill>
                <a:effectLst/>
                <a:latin typeface="+mn-lt"/>
                <a:ea typeface="+mn-ea"/>
                <a:cs typeface="+mn-cs"/>
                <a:hlinkClick r:id="rId3"/>
              </a:rPr>
              <a:t>Jheir</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https://pixabay.com/photos/sunset-sailing-boat-boat-sea-ship-675847/</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2160138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 Department of Homeland Security (DHS) - Naturalization Ceremony, Public Domain, https://commons.wikimedia.org/w/index.php?curid=52189725</a:t>
            </a:r>
          </a:p>
          <a:p>
            <a:r>
              <a:rPr lang="en-US" dirty="0">
                <a:hlinkClick r:id="rId3"/>
              </a:rPr>
              <a:t>https://commons.wikimedia.org/w/index.php?sort=relevance&amp;search=naturalization+ceremony&amp;title=Special:Search&amp;profile=advanced&amp;fulltext=1&amp;advancedSearch-current=%7B%7D&amp;ns0=1&amp;ns6=1&amp;ns12=1&amp;ns14=1&amp;ns100=1&amp;ns106=1&amp;searchToken=e97i45p2bz3l3bidtz01ox6gi#%2Fmedia%2FFile%3ANaturalization_Ceremony_%2829665269276%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4097305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hlinkClick r:id="rId3"/>
              </a:rPr>
              <a:t>Allef</a:t>
            </a:r>
            <a:r>
              <a:rPr lang="en-US" dirty="0">
                <a:hlinkClick r:id="rId3"/>
              </a:rPr>
              <a:t> Vinicius</a:t>
            </a:r>
            <a:r>
              <a:rPr lang="en-US" dirty="0"/>
              <a:t> on </a:t>
            </a:r>
            <a:r>
              <a:rPr lang="en-US" dirty="0" err="1">
                <a:hlinkClick r:id="rId4" action="ppaction://hlinkfile"/>
              </a:rPr>
              <a:t>Unsplash</a:t>
            </a:r>
            <a:endParaRPr lang="en-US" dirty="0"/>
          </a:p>
          <a:p>
            <a:r>
              <a:rPr lang="en-US" dirty="0">
                <a:hlinkClick r:id="rId5"/>
              </a:rPr>
              <a:t>https://unsplash.com/photos/fJTqyZMOh18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2174406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U.S. mailman &amp; motorcycle</a:t>
            </a:r>
            <a:r>
              <a:rPr lang="en-US" sz="1200" b="0" i="0" kern="1200" dirty="0">
                <a:solidFill>
                  <a:schemeClr val="tx1"/>
                </a:solidFill>
                <a:effectLst/>
                <a:latin typeface="+mn-lt"/>
                <a:ea typeface="+mn-ea"/>
                <a:cs typeface="+mn-cs"/>
              </a:rPr>
              <a:t>. [Between 1909 and 1940] Photograph. Retrieved from the Library of Congress, &lt;www.loc.gov/item/2016823048/&gt;.</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3005146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 Sachse &amp; Co., Lithographer. </a:t>
            </a:r>
            <a:r>
              <a:rPr lang="en-US" sz="1200" b="0" i="1" kern="1200" dirty="0">
                <a:solidFill>
                  <a:schemeClr val="tx1"/>
                </a:solidFill>
                <a:effectLst/>
                <a:latin typeface="+mn-lt"/>
                <a:ea typeface="+mn-ea"/>
                <a:cs typeface="+mn-cs"/>
              </a:rPr>
              <a:t>Washington. Patent Office / lith. by E. Sachse &amp; Co., </a:t>
            </a:r>
            <a:r>
              <a:rPr lang="en-US" sz="1200" b="0" i="1" kern="1200" dirty="0" err="1">
                <a:solidFill>
                  <a:schemeClr val="tx1"/>
                </a:solidFill>
                <a:effectLst/>
                <a:latin typeface="+mn-lt"/>
                <a:ea typeface="+mn-ea"/>
                <a:cs typeface="+mn-cs"/>
              </a:rPr>
              <a:t>Balto</a:t>
            </a:r>
            <a:r>
              <a:rPr lang="en-US" sz="1200" b="0" i="0" kern="1200" dirty="0">
                <a:solidFill>
                  <a:schemeClr val="tx1"/>
                </a:solidFill>
                <a:effectLst/>
                <a:latin typeface="+mn-lt"/>
                <a:ea typeface="+mn-ea"/>
                <a:cs typeface="+mn-cs"/>
              </a:rPr>
              <a:t>. [Between 1865 and 1869] Photograph. Retrieved from the Library of Congress, &lt;www.loc.gov/item/2012648853/&gt;.</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17</a:t>
            </a:fld>
            <a:endParaRPr lang="en-US"/>
          </a:p>
        </p:txBody>
      </p:sp>
    </p:spTree>
    <p:extLst>
      <p:ext uri="{BB962C8B-B14F-4D97-AF65-F5344CB8AC3E}">
        <p14:creationId xmlns:p14="http://schemas.microsoft.com/office/powerpoint/2010/main" val="2468106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Mark Thomas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https://pixabay.com/photos/us-supreme-court-building-2225765/</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2986682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Highsmith, Carol M, photographer. </a:t>
            </a:r>
            <a:r>
              <a:rPr lang="en-US" sz="1200" b="0" i="1" kern="1200" dirty="0">
                <a:solidFill>
                  <a:schemeClr val="tx1"/>
                </a:solidFill>
                <a:effectLst/>
                <a:latin typeface="+mn-lt"/>
                <a:ea typeface="+mn-ea"/>
                <a:cs typeface="+mn-cs"/>
              </a:rPr>
              <a:t>Courtroom at Federal Building and U.S. Court House, Peoria, Illinois</a:t>
            </a:r>
            <a:r>
              <a:rPr lang="en-US" sz="1200" b="0" i="0" kern="1200" dirty="0">
                <a:solidFill>
                  <a:schemeClr val="tx1"/>
                </a:solidFill>
                <a:effectLst/>
                <a:latin typeface="+mn-lt"/>
                <a:ea typeface="+mn-ea"/>
                <a:cs typeface="+mn-cs"/>
              </a:rPr>
              <a:t>. April. Photograph. Retrieved from the Library of Congress, &lt;www.loc.gov/item/2013634269/&gt;.</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75833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Martin </a:t>
            </a:r>
            <a:r>
              <a:rPr lang="en-US" dirty="0" err="1"/>
              <a:t>Falbisoner</a:t>
            </a:r>
            <a:r>
              <a:rPr lang="en-US" dirty="0"/>
              <a:t> - Own work, CC BY-SA 3.0, https://commons.wikimedia.org/w/index.php?curid=28359026</a:t>
            </a:r>
          </a:p>
          <a:p>
            <a:r>
              <a:rPr lang="en-US" dirty="0">
                <a:hlinkClick r:id="rId3"/>
              </a:rPr>
              <a:t>https://commons.wikimedia.org/w/index.php?sort=relevance&amp;search=capitol+building&amp;title=Special:Search&amp;profile=advanced&amp;fulltext=1&amp;advancedSearch-current=%7B%7D&amp;ns0=1&amp;ns6=1&amp;ns12=1&amp;ns14=1&amp;ns100=1&amp;ns106=1&amp;searchToken=denfs69ywocry8amjbet61zty#%2Fmedia%2FFile%3AUS_Capitol_east_side.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Maria Oswalt</a:t>
            </a:r>
            <a:r>
              <a:rPr lang="en-US" dirty="0"/>
              <a:t> on </a:t>
            </a:r>
            <a:r>
              <a:rPr lang="en-US" dirty="0" err="1">
                <a:hlinkClick r:id="rId4" action="ppaction://hlinkfile"/>
              </a:rPr>
              <a:t>Unsplash</a:t>
            </a:r>
            <a:endParaRPr lang="en-US" dirty="0"/>
          </a:p>
          <a:p>
            <a:r>
              <a:rPr lang="en-US" dirty="0">
                <a:hlinkClick r:id="rId5"/>
              </a:rPr>
              <a:t>https://unsplash.com/photos/TRkDaJGK2yE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216118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Suzy Brooks</a:t>
            </a:r>
            <a:r>
              <a:rPr lang="en-US" dirty="0"/>
              <a:t> on </a:t>
            </a:r>
            <a:r>
              <a:rPr lang="en-US" dirty="0" err="1">
                <a:hlinkClick r:id="rId4" action="ppaction://hlinkfile"/>
              </a:rPr>
              <a:t>Unsplash</a:t>
            </a:r>
            <a:endParaRPr lang="en-US" dirty="0"/>
          </a:p>
          <a:p>
            <a:r>
              <a:rPr lang="en-US" dirty="0">
                <a:hlinkClick r:id="rId5"/>
              </a:rPr>
              <a:t>https://unsplash.com/photos/BbpEbkAy818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1364360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Bill </a:t>
            </a:r>
            <a:r>
              <a:rPr lang="en-US" dirty="0" err="1"/>
              <a:t>Koplitz</a:t>
            </a:r>
            <a:r>
              <a:rPr lang="en-US" dirty="0"/>
              <a:t> - This image is from the FEMA Photo Library., Public Domain, https://commons.wikimedia.org/w/index.php?curid=11648143</a:t>
            </a:r>
          </a:p>
          <a:p>
            <a:r>
              <a:rPr lang="en-US" dirty="0">
                <a:hlinkClick r:id="rId3"/>
              </a:rPr>
              <a:t>https://commons.wikimedia.org/w/index.php?title=Special:Search&amp;limit=500&amp;offset=0&amp;profile=default&amp;search=congressional+hearing&amp;advancedSearch-current=%7B%7D&amp;ns0=1&amp;ns6=1&amp;ns12=1&amp;ns14=1&amp;ns100=1&amp;ns106=1&amp;searchToken=b7q2qmt9d0u5qg1spt3f1e3pj#%2Fmedia%2FFile%3AFEMA_-_45466_-_FEMA%27s_Bill_Carwile_testifies_at_a_Senate_Hearing.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1677213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Bill </a:t>
            </a:r>
            <a:r>
              <a:rPr lang="en-US" dirty="0" err="1"/>
              <a:t>Koplitz</a:t>
            </a:r>
            <a:r>
              <a:rPr lang="en-US" dirty="0"/>
              <a:t> - This image is from the FEMA Photo Library., Public Domain, https://commons.wikimedia.org/w/index.php?curid=11648143</a:t>
            </a:r>
          </a:p>
          <a:p>
            <a:r>
              <a:rPr lang="en-US" dirty="0">
                <a:hlinkClick r:id="rId3"/>
              </a:rPr>
              <a:t>https://commons.wikimedia.org/w/index.php?title=Special:Search&amp;limit=500&amp;offset=0&amp;profile=default&amp;search=congressional+hearing&amp;advancedSearch-current=%7B%7D&amp;ns0=1&amp;ns6=1&amp;ns12=1&amp;ns14=1&amp;ns100=1&amp;ns106=1&amp;searchToken=b7q2qmt9d0u5qg1spt3f1e3pj#%2Fmedia%2FFile%3AFEMA_-_45466_-_FEMA%27s_Bill_Carwile_testifies_at_a_Senate_Hearing.jpg</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1068359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United States Senate - Office of Richard Shelby - https://www.flickr.com/photos/senatorrichardshelby/32863117587, Public Domain, https://commons.wikimedia.org/w/index.php?curid=86796852</a:t>
            </a:r>
          </a:p>
          <a:p>
            <a:r>
              <a:rPr lang="en-US" dirty="0">
                <a:hlinkClick r:id="rId3"/>
              </a:rPr>
              <a:t>https://commons.wikimedia.org/w/index.php?sort=relevance&amp;search=congress+hearing&amp;title=Special:Search&amp;profile=advanced&amp;fulltext=1&amp;advancedSearch-current=%7B%7D&amp;ns0=1&amp;ns6=1&amp;ns12=1&amp;ns14=1&amp;ns100=1&amp;ns106=1&amp;searchToken=xhy35bspax7063mfjgj4r5hx#%2Fmedia%2FFile%3ASenator_Shelby_at_Hearing_to_Review_Pentagon_Budge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2803039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Elias Castillo</a:t>
            </a:r>
            <a:r>
              <a:rPr lang="en-US" dirty="0"/>
              <a:t> on </a:t>
            </a:r>
            <a:r>
              <a:rPr lang="en-US" dirty="0" err="1">
                <a:hlinkClick r:id="rId4" action="ppaction://hlinkfile"/>
              </a:rPr>
              <a:t>Unsplash</a:t>
            </a:r>
            <a:endParaRPr lang="en-US" dirty="0"/>
          </a:p>
          <a:p>
            <a:r>
              <a:rPr lang="en-US" dirty="0">
                <a:hlinkClick r:id="rId5"/>
              </a:rPr>
              <a:t>https://unsplash.com/photos/TKE02PRu97k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2784185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O'Halloran, Thomas J, photographer. </a:t>
            </a:r>
            <a:r>
              <a:rPr lang="en-US" sz="1200" b="0" i="1" kern="1200" dirty="0">
                <a:solidFill>
                  <a:schemeClr val="tx1"/>
                </a:solidFill>
                <a:effectLst/>
                <a:latin typeface="+mn-lt"/>
                <a:ea typeface="+mn-ea"/>
                <a:cs typeface="+mn-cs"/>
              </a:rPr>
              <a:t>President Gerald Ford announcing amnesty for draft evaders at the White House, Washington, D.C</a:t>
            </a:r>
            <a:r>
              <a:rPr lang="en-US" sz="1200" b="0" i="0" kern="1200" dirty="0">
                <a:solidFill>
                  <a:schemeClr val="tx1"/>
                </a:solidFill>
                <a:effectLst/>
                <a:latin typeface="+mn-lt"/>
                <a:ea typeface="+mn-ea"/>
                <a:cs typeface="+mn-cs"/>
              </a:rPr>
              <a:t>. Photograph. Retrieved from the Library of Congress, &lt;www.loc.gov/item/2005684076/&gt;.</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1454068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Jenkins, R. Michael, photographer. </a:t>
            </a:r>
            <a:r>
              <a:rPr lang="en-US" sz="1200" b="0" i="1" kern="1200" dirty="0">
                <a:solidFill>
                  <a:schemeClr val="tx1"/>
                </a:solidFill>
                <a:effectLst/>
                <a:latin typeface="+mn-lt"/>
                <a:ea typeface="+mn-ea"/>
                <a:cs typeface="+mn-cs"/>
              </a:rPr>
              <a:t>Ruth Bader Ginsburg at her confirmation hearing / R. Michael Jenkins, Congressional Quarterly</a:t>
            </a:r>
            <a:r>
              <a:rPr lang="en-US" sz="1200" b="0" i="0" kern="1200" dirty="0">
                <a:solidFill>
                  <a:schemeClr val="tx1"/>
                </a:solidFill>
                <a:effectLst/>
                <a:latin typeface="+mn-lt"/>
                <a:ea typeface="+mn-ea"/>
                <a:cs typeface="+mn-cs"/>
              </a:rPr>
              <a:t>. [Washington, D.C.: Congressional Quarterly, 7-21-93 21 July] Photograph. Retrieved from the Library of Congress, &lt;www.loc.gov/item/2019630722/&gt;.</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2254505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United States House of Representatives - House </a:t>
            </a:r>
            <a:r>
              <a:rPr lang="en-US" dirty="0" err="1"/>
              <a:t>Floorcast</a:t>
            </a:r>
            <a:r>
              <a:rPr lang="en-US" dirty="0"/>
              <a:t> – Clerk of the U.S. House of Representatives, Public Domain, https://commons.wikimedia.org/w/index.php?curid=85037886</a:t>
            </a:r>
          </a:p>
          <a:p>
            <a:r>
              <a:rPr lang="en-US" dirty="0">
                <a:hlinkClick r:id="rId3"/>
              </a:rPr>
              <a:t>https://commons.wikimedia.org/w/index.php?sort=relevance&amp;search=impeachment+donald+trump&amp;title=Special:Search&amp;profile=advanced&amp;fulltext=1&amp;advancedSearch-current=%7B%7D&amp;ns0=1&amp;ns6=1&amp;ns12=1&amp;ns14=1&amp;ns100=1&amp;ns106=1&amp;searchToken=ce39qrwwpc0ouw64w6r5bebpo#%2Fmedia%2FFile%3AHouse_of_Representatives_Votes_to_Adopt_the_Articles_of_Impeachment_Against_Donald_Trump.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1201213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Chuck Kennedy (Executive Office of the President of the United States) - http://www.whitehouse.gov/state-of-the-union-2011, Public Domain, https://commons.wikimedia.org/w/index.php?curid=12833046</a:t>
            </a:r>
          </a:p>
          <a:p>
            <a:r>
              <a:rPr lang="en-US" dirty="0">
                <a:hlinkClick r:id="rId3"/>
              </a:rPr>
              <a:t>https://commons.wikimedia.org/w/index.php?title=Special:Search&amp;limit=500&amp;offset=0&amp;ns0=1&amp;ns6=1&amp;ns12=1&amp;ns14=1&amp;ns100=1&amp;ns106=1&amp;search=state+of+the+union+address+obama&amp;advancedSearch-current=%7B%7D&amp;searchToken=9meehbj2z7fn1mm3g1lqxg12f#%2Fmedia%2FFile%3AObama_waves_State_of_the_Union_2011.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34</a:t>
            </a:fld>
            <a:endParaRPr lang="en-US"/>
          </a:p>
        </p:txBody>
      </p:sp>
    </p:spTree>
    <p:extLst>
      <p:ext uri="{BB962C8B-B14F-4D97-AF65-F5344CB8AC3E}">
        <p14:creationId xmlns:p14="http://schemas.microsoft.com/office/powerpoint/2010/main" val="248878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Francine </a:t>
            </a:r>
            <a:r>
              <a:rPr lang="en-US" sz="1200" b="0" i="0" u="sng" kern="1200" dirty="0" err="1">
                <a:solidFill>
                  <a:schemeClr val="tx1"/>
                </a:solidFill>
                <a:effectLst/>
                <a:latin typeface="+mn-lt"/>
                <a:ea typeface="+mn-ea"/>
                <a:cs typeface="+mn-cs"/>
                <a:hlinkClick r:id="rId3"/>
              </a:rPr>
              <a:t>Sreca</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https://pixabay.com/photos/capitol-dome-congress-government-5139530/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4247841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Stephen Walker</a:t>
            </a:r>
            <a:r>
              <a:rPr lang="en-US" dirty="0"/>
              <a:t> on </a:t>
            </a:r>
            <a:r>
              <a:rPr lang="en-US" dirty="0" err="1">
                <a:hlinkClick r:id="rId4" action="ppaction://hlinkfile"/>
              </a:rPr>
              <a:t>Unsplash</a:t>
            </a:r>
            <a:endParaRPr lang="en-US" dirty="0"/>
          </a:p>
          <a:p>
            <a:r>
              <a:rPr lang="en-US" dirty="0">
                <a:hlinkClick r:id="rId5"/>
              </a:rPr>
              <a:t>https://unsplash.com/photos/C0LTuu3_Qw8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35</a:t>
            </a:fld>
            <a:endParaRPr lang="en-US"/>
          </a:p>
        </p:txBody>
      </p:sp>
    </p:spTree>
    <p:extLst>
      <p:ext uri="{BB962C8B-B14F-4D97-AF65-F5344CB8AC3E}">
        <p14:creationId xmlns:p14="http://schemas.microsoft.com/office/powerpoint/2010/main" val="4119764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Joseph Pearson</a:t>
            </a:r>
            <a:r>
              <a:rPr lang="en-US" dirty="0"/>
              <a:t> on </a:t>
            </a:r>
            <a:r>
              <a:rPr lang="en-US" dirty="0" err="1">
                <a:hlinkClick r:id="rId4" action="ppaction://hlinkfile"/>
              </a:rPr>
              <a:t>Unsplash</a:t>
            </a:r>
            <a:endParaRPr lang="en-US" dirty="0"/>
          </a:p>
          <a:p>
            <a:r>
              <a:rPr lang="en-US" dirty="0">
                <a:hlinkClick r:id="rId5"/>
              </a:rPr>
              <a:t>https://unsplash.com/photos/_LprD9HAl3w</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530300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3262220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42</a:t>
            </a:fld>
            <a:endParaRPr lang="en-US"/>
          </a:p>
        </p:txBody>
      </p:sp>
    </p:spTree>
    <p:extLst>
      <p:ext uri="{BB962C8B-B14F-4D97-AF65-F5344CB8AC3E}">
        <p14:creationId xmlns:p14="http://schemas.microsoft.com/office/powerpoint/2010/main" val="3126581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Andy </a:t>
            </a:r>
            <a:r>
              <a:rPr lang="en-US" dirty="0" err="1">
                <a:hlinkClick r:id="rId3"/>
              </a:rPr>
              <a:t>Feliciotti</a:t>
            </a:r>
            <a:r>
              <a:rPr lang="en-US" dirty="0"/>
              <a:t> on </a:t>
            </a:r>
            <a:r>
              <a:rPr lang="en-US" dirty="0" err="1">
                <a:hlinkClick r:id="rId4" action="ppaction://hlinkfile"/>
              </a:rPr>
              <a:t>Unsplash</a:t>
            </a:r>
            <a:endParaRPr lang="en-US" dirty="0"/>
          </a:p>
          <a:p>
            <a:r>
              <a:rPr lang="en-US" dirty="0">
                <a:hlinkClick r:id="rId5"/>
              </a:rPr>
              <a:t>https://unsplash.com/photos/8cvjI48SFtY</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2228519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 S. Senate - http://byrd.senate.gov/newsroom/photos/byrd_formal_smile_highres.jpg, Public Domain, https://commons.wikimedia.org/w/index.php?curid=217778</a:t>
            </a:r>
          </a:p>
          <a:p>
            <a:r>
              <a:rPr lang="en-US" dirty="0">
                <a:hlinkClick r:id="rId3"/>
              </a:rPr>
              <a:t>https://commons.wikimedia.org/w/index.php?title=Special:Search&amp;limit=500&amp;offset=0&amp;ns0=1&amp;ns6=1&amp;ns12=1&amp;ns14=1&amp;ns100=1&amp;ns106=1&amp;search=senator+robert+byrd&amp;advancedSearch-current=%7B%7D&amp;searchToken=e41hsc11quoig5gy7422zoh09#%2Fmedia%2FFile%3ARobert_Byrd_official_portrai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46</a:t>
            </a:fld>
            <a:endParaRPr lang="en-US"/>
          </a:p>
        </p:txBody>
      </p:sp>
    </p:spTree>
    <p:extLst>
      <p:ext uri="{BB962C8B-B14F-4D97-AF65-F5344CB8AC3E}">
        <p14:creationId xmlns:p14="http://schemas.microsoft.com/office/powerpoint/2010/main" val="998752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CarlAlbertArchives</a:t>
            </a:r>
            <a:r>
              <a:rPr lang="en-US" dirty="0"/>
              <a:t> - Carl Albert Center, CC BY-SA 4.0, https://commons.wikimedia.org/w/index.php?curid=82273629</a:t>
            </a:r>
          </a:p>
        </p:txBody>
      </p:sp>
      <p:sp>
        <p:nvSpPr>
          <p:cNvPr id="4" name="Slide Number Placeholder 3"/>
          <p:cNvSpPr>
            <a:spLocks noGrp="1"/>
          </p:cNvSpPr>
          <p:nvPr>
            <p:ph type="sldNum" sz="quarter" idx="5"/>
          </p:nvPr>
        </p:nvSpPr>
        <p:spPr/>
        <p:txBody>
          <a:bodyPr/>
          <a:lstStyle/>
          <a:p>
            <a:fld id="{B0868FC2-D8AD-42B7-A68E-A50B533245D2}" type="slidenum">
              <a:rPr lang="en-US" smtClean="0"/>
              <a:t>47</a:t>
            </a:fld>
            <a:endParaRPr lang="en-US"/>
          </a:p>
        </p:txBody>
      </p:sp>
    </p:spTree>
    <p:extLst>
      <p:ext uri="{BB962C8B-B14F-4D97-AF65-F5344CB8AC3E}">
        <p14:creationId xmlns:p14="http://schemas.microsoft.com/office/powerpoint/2010/main" val="3247263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Andy Montes de </a:t>
            </a:r>
            <a:r>
              <a:rPr lang="en-US" dirty="0" err="1">
                <a:hlinkClick r:id="rId3"/>
              </a:rPr>
              <a:t>Oca</a:t>
            </a:r>
            <a:r>
              <a:rPr lang="en-US" dirty="0"/>
              <a:t> on </a:t>
            </a:r>
            <a:r>
              <a:rPr lang="en-US" dirty="0" err="1">
                <a:hlinkClick r:id="rId4" action="ppaction://hlinkfile"/>
              </a:rPr>
              <a:t>Unsplash</a:t>
            </a:r>
            <a:endParaRPr lang="en-US" dirty="0"/>
          </a:p>
          <a:p>
            <a:r>
              <a:rPr lang="en-US" dirty="0"/>
              <a:t>andy-montes-de-oca-RS9tqy-ex6U-unsplash</a:t>
            </a:r>
          </a:p>
        </p:txBody>
      </p:sp>
      <p:sp>
        <p:nvSpPr>
          <p:cNvPr id="4" name="Slide Number Placeholder 3"/>
          <p:cNvSpPr>
            <a:spLocks noGrp="1"/>
          </p:cNvSpPr>
          <p:nvPr>
            <p:ph type="sldNum" sz="quarter" idx="5"/>
          </p:nvPr>
        </p:nvSpPr>
        <p:spPr/>
        <p:txBody>
          <a:bodyPr/>
          <a:lstStyle/>
          <a:p>
            <a:fld id="{B0868FC2-D8AD-42B7-A68E-A50B533245D2}" type="slidenum">
              <a:rPr lang="en-US" smtClean="0"/>
              <a:t>48</a:t>
            </a:fld>
            <a:endParaRPr lang="en-US"/>
          </a:p>
        </p:txBody>
      </p:sp>
    </p:spTree>
    <p:extLst>
      <p:ext uri="{BB962C8B-B14F-4D97-AF65-F5344CB8AC3E}">
        <p14:creationId xmlns:p14="http://schemas.microsoft.com/office/powerpoint/2010/main" val="819755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Andy Montes de </a:t>
            </a:r>
            <a:r>
              <a:rPr lang="en-US" dirty="0" err="1">
                <a:hlinkClick r:id="rId3"/>
              </a:rPr>
              <a:t>Oca</a:t>
            </a:r>
            <a:r>
              <a:rPr lang="en-US" dirty="0"/>
              <a:t> on </a:t>
            </a:r>
            <a:r>
              <a:rPr lang="en-US" dirty="0" err="1">
                <a:hlinkClick r:id="rId4" action="ppaction://hlinkfile"/>
              </a:rPr>
              <a:t>Unsplash</a:t>
            </a:r>
            <a:endParaRPr lang="en-US" dirty="0"/>
          </a:p>
          <a:p>
            <a:r>
              <a:rPr lang="en-US" dirty="0"/>
              <a:t>andy-montes-de-oca-RS9tqy-ex6U-unsplash</a:t>
            </a:r>
          </a:p>
        </p:txBody>
      </p:sp>
      <p:sp>
        <p:nvSpPr>
          <p:cNvPr id="4" name="Slide Number Placeholder 3"/>
          <p:cNvSpPr>
            <a:spLocks noGrp="1"/>
          </p:cNvSpPr>
          <p:nvPr>
            <p:ph type="sldNum" sz="quarter" idx="5"/>
          </p:nvPr>
        </p:nvSpPr>
        <p:spPr/>
        <p:txBody>
          <a:bodyPr/>
          <a:lstStyle/>
          <a:p>
            <a:fld id="{B0868FC2-D8AD-42B7-A68E-A50B533245D2}" type="slidenum">
              <a:rPr lang="en-US" smtClean="0"/>
              <a:t>49</a:t>
            </a:fld>
            <a:endParaRPr lang="en-US"/>
          </a:p>
        </p:txBody>
      </p:sp>
    </p:spTree>
    <p:extLst>
      <p:ext uri="{BB962C8B-B14F-4D97-AF65-F5344CB8AC3E}">
        <p14:creationId xmlns:p14="http://schemas.microsoft.com/office/powerpoint/2010/main" val="3213855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presentation only includes a sampling of important sites in Washington, DC.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63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Jarosław</a:t>
            </a:r>
            <a:r>
              <a:rPr lang="en-US" sz="1200" b="0" i="0" u="sng" kern="1200" dirty="0">
                <a:solidFill>
                  <a:schemeClr val="tx1"/>
                </a:solidFill>
                <a:effectLst/>
                <a:latin typeface="+mn-lt"/>
                <a:ea typeface="+mn-ea"/>
                <a:cs typeface="+mn-cs"/>
                <a:hlinkClick r:id="rId3"/>
              </a:rPr>
              <a:t> Bialik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https://pixabay.com/photos/dock-container-export-cargo-441989/</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2548398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https://pixabay.com/photos/us-capitol-building-washington-dc-4077168/</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151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98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https://pixabay.com/photos/administration-architecture-building-1846270/</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92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886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https://pixabay.com/photos/supreme-court-us-supreme-court-1039653/</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535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https://pixabay.com/photos/library-library-of-congress-loc-74038/</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689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https://pixabay.com/photos/national-archives-washington-dc-4242949/</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208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https://pixabay.com/photos/washington-dc-c-city-urban-1622643/</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442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https://pixabay.com/photos/lincoln-memorial-washington-dc-1809428/</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813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https://pixabay.com/photos/jefferson-memorial-washington-d-c-1746794/</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318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White House - United States Government-White House http://clinton1.nara.gov/White_House/Family/images/raw/nafta_signing.gif, Public Domain, https://commons.wikimedia.org/w/index.php?curid=34915137</a:t>
            </a:r>
          </a:p>
          <a:p>
            <a:r>
              <a:rPr lang="en-US" dirty="0">
                <a:hlinkClick r:id="rId3"/>
              </a:rPr>
              <a:t>https://commons.wikimedia.org/w/index.php?sort=relevance&amp;search=bill+clinton+nafta&amp;title=Special:Search&amp;profile=advanced&amp;fulltext=1&amp;advancedSearch-current=%7B%7D&amp;ns0=1&amp;ns6=1&amp;ns12=1&amp;ns14=1&amp;ns100=1&amp;ns106=1&amp;searchToken=6u85y4s0e6u1pd0qtvenug52i#%2Fmedia%2FFile%3ABill_Clinton_signing_Nafta.pn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15577877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https://pixabay.com/photos/world-war-ii-memorial-washington-dc-1627186/</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192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https://pixabay.com/photos/martin-luther-king-jr-1933334/</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384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https://pixabay.com/photos/arlington-national-cemetery-354846/</a:t>
            </a:r>
            <a:r>
              <a:rPr lang="en-US" dirty="0"/>
              <a:t>; pixabay/CC0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99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https://pixabay.com/photos/unknown-soldier-dc-109237/</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1723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https://pixabay.com/photos/korean-veterans-war-memorial-3426779/</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22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https://pixabay.com/photos/memorial-memorial-day-flag-flags-5228067/</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247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https://pixabay.com/photos/smithsonian-institute-washington-67707/</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815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https://pixabay.com/photos/airplanes-smithsonian-aircraft-286345/</a:t>
            </a:r>
            <a:r>
              <a:rPr lang="en-US" dirty="0"/>
              <a:t>; pixabay/CC0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62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MeanieHyaena</a:t>
            </a:r>
            <a:r>
              <a:rPr lang="en-US" dirty="0"/>
              <a:t> - Own work, CC BY 4.0, https://commons.wikimedia.org/w/index.php?curid=41821877</a:t>
            </a:r>
          </a:p>
          <a:p>
            <a:r>
              <a:rPr lang="en-US" dirty="0">
                <a:hlinkClick r:id="rId3"/>
              </a:rPr>
              <a:t>https://commons.wikimedia.org/w/index.php?sort=relevance&amp;search=US+Treasury&amp;title=Special:Search&amp;profile=advanced&amp;fulltext=1&amp;advancedSearch-current=%7B%7D&amp;ns0=1&amp;ns6=1&amp;ns12=1&amp;ns14=1&amp;ns100=1&amp;ns106=1#/media/File:Us-treasury-building.jpg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345688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3273242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8</a:t>
            </a:fld>
            <a:endParaRPr lang="en-US"/>
          </a:p>
        </p:txBody>
      </p:sp>
    </p:spTree>
    <p:extLst>
      <p:ext uri="{BB962C8B-B14F-4D97-AF65-F5344CB8AC3E}">
        <p14:creationId xmlns:p14="http://schemas.microsoft.com/office/powerpoint/2010/main" val="3983886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Michael Longmire</a:t>
            </a:r>
            <a:r>
              <a:rPr lang="en-US" dirty="0"/>
              <a:t> on </a:t>
            </a:r>
            <a:r>
              <a:rPr lang="en-US" dirty="0" err="1">
                <a:hlinkClick r:id="rId4" action="ppaction://hlinkfile"/>
              </a:rPr>
              <a:t>Unsplash</a:t>
            </a:r>
            <a:endParaRPr lang="en-US" dirty="0"/>
          </a:p>
          <a:p>
            <a:r>
              <a:rPr lang="en-US" dirty="0">
                <a:hlinkClick r:id="rId5"/>
              </a:rPr>
              <a:t>https://unsplash.com/photos/3Mu0iQgLQto</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a:t>
            </a:fld>
            <a:endParaRPr lang="en-US"/>
          </a:p>
        </p:txBody>
      </p:sp>
    </p:spTree>
    <p:extLst>
      <p:ext uri="{BB962C8B-B14F-4D97-AF65-F5344CB8AC3E}">
        <p14:creationId xmlns:p14="http://schemas.microsoft.com/office/powerpoint/2010/main" val="2159148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33241692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3811527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51657607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7237983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12295969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35136092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73851602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60176339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67055379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9533381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81630570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402542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035555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082843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062579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76239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792372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26425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376394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761677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781470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75911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11/6/2023</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417491262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11/6/2023</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108335685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9.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42.png"/><Relationship Id="rId4" Type="http://schemas.microsoft.com/office/2007/relationships/hdphoto" Target="../media/hdphoto3.wdp"/></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9: </a:t>
            </a:r>
            <a:br>
              <a:rPr lang="en-US" dirty="0"/>
            </a:br>
            <a:r>
              <a:rPr lang="en-US" dirty="0"/>
              <a:t>The Powers </a:t>
            </a:r>
            <a:br>
              <a:rPr lang="en-US" dirty="0"/>
            </a:br>
            <a:r>
              <a:rPr lang="en-US" dirty="0"/>
              <a:t>of Congress</a:t>
            </a:r>
          </a:p>
        </p:txBody>
      </p:sp>
    </p:spTree>
    <p:extLst>
      <p:ext uri="{BB962C8B-B14F-4D97-AF65-F5344CB8AC3E}">
        <p14:creationId xmlns:p14="http://schemas.microsoft.com/office/powerpoint/2010/main" val="85734648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2283-7631-4EF3-A8D6-F1250AE75DD7}"/>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B. Commercial Powers</a:t>
            </a:r>
          </a:p>
        </p:txBody>
      </p:sp>
      <p:sp>
        <p:nvSpPr>
          <p:cNvPr id="3" name="Content Placeholder 2">
            <a:extLst>
              <a:ext uri="{FF2B5EF4-FFF2-40B4-BE49-F238E27FC236}">
                <a16:creationId xmlns:a16="http://schemas.microsoft.com/office/drawing/2014/main" id="{483CF2B7-8D87-4758-90E8-3FF107936B81}"/>
              </a:ext>
            </a:extLst>
          </p:cNvPr>
          <p:cNvSpPr>
            <a:spLocks noGrp="1"/>
          </p:cNvSpPr>
          <p:nvPr>
            <p:ph idx="1"/>
          </p:nvPr>
        </p:nvSpPr>
        <p:spPr>
          <a:xfrm>
            <a:off x="4965431" y="2438400"/>
            <a:ext cx="6586489" cy="3785419"/>
          </a:xfrm>
        </p:spPr>
        <p:txBody>
          <a:bodyPr>
            <a:normAutofit/>
          </a:bodyPr>
          <a:lstStyle/>
          <a:p>
            <a:r>
              <a:rPr lang="en-US" dirty="0"/>
              <a:t>Clause 3 gives Congress the power to </a:t>
            </a:r>
            <a:r>
              <a:rPr lang="en-US" dirty="0">
                <a:solidFill>
                  <a:srgbClr val="FF0000"/>
                </a:solidFill>
              </a:rPr>
              <a:t>regulate commerce</a:t>
            </a:r>
            <a:r>
              <a:rPr lang="en-US" dirty="0"/>
              <a:t>. </a:t>
            </a:r>
          </a:p>
          <a:p>
            <a:r>
              <a:rPr lang="en-US" dirty="0">
                <a:solidFill>
                  <a:srgbClr val="FF0000"/>
                </a:solidFill>
              </a:rPr>
              <a:t>Congress was given broad power to regulate </a:t>
            </a:r>
            <a:r>
              <a:rPr lang="en-US" b="1" dirty="0">
                <a:solidFill>
                  <a:srgbClr val="FF0000"/>
                </a:solidFill>
              </a:rPr>
              <a:t>interstate commerce</a:t>
            </a:r>
            <a:r>
              <a:rPr lang="en-US" dirty="0">
                <a:solidFill>
                  <a:srgbClr val="FF0000"/>
                </a:solidFill>
              </a:rPr>
              <a:t> by the </a:t>
            </a:r>
            <a:r>
              <a:rPr lang="en-US" b="1" i="1" dirty="0">
                <a:solidFill>
                  <a:srgbClr val="FF0000"/>
                </a:solidFill>
              </a:rPr>
              <a:t>Gibbons v. Ogden</a:t>
            </a:r>
            <a:r>
              <a:rPr lang="en-US" i="1" dirty="0">
                <a:solidFill>
                  <a:srgbClr val="FF0000"/>
                </a:solidFill>
              </a:rPr>
              <a:t> </a:t>
            </a:r>
            <a:r>
              <a:rPr lang="en-US" dirty="0">
                <a:solidFill>
                  <a:srgbClr val="FF0000"/>
                </a:solidFill>
              </a:rPr>
              <a:t>(1824) court case.</a:t>
            </a:r>
          </a:p>
        </p:txBody>
      </p:sp>
      <p:pic>
        <p:nvPicPr>
          <p:cNvPr id="5" name="Picture 4" descr="A truck driving down a dirt road&#10;&#10;Description automatically generated">
            <a:extLst>
              <a:ext uri="{FF2B5EF4-FFF2-40B4-BE49-F238E27FC236}">
                <a16:creationId xmlns:a16="http://schemas.microsoft.com/office/drawing/2014/main" id="{5B0EA13F-D43A-4A7A-AC62-C5BE5A3DE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EBDD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A8BAFD-8A27-4A4E-870B-D34C1E76BB64}"/>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536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AC51-BCDC-48AA-918F-3AB11E6EEFD6}"/>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C. Defense and Military Powers</a:t>
            </a:r>
          </a:p>
        </p:txBody>
      </p:sp>
      <p:sp>
        <p:nvSpPr>
          <p:cNvPr id="3" name="Content Placeholder 2">
            <a:extLst>
              <a:ext uri="{FF2B5EF4-FFF2-40B4-BE49-F238E27FC236}">
                <a16:creationId xmlns:a16="http://schemas.microsoft.com/office/drawing/2014/main" id="{EECABA3E-EA08-4A59-8DD9-1A116E202795}"/>
              </a:ext>
            </a:extLst>
          </p:cNvPr>
          <p:cNvSpPr>
            <a:spLocks noGrp="1"/>
          </p:cNvSpPr>
          <p:nvPr>
            <p:ph idx="1"/>
          </p:nvPr>
        </p:nvSpPr>
        <p:spPr>
          <a:xfrm>
            <a:off x="4965431" y="2438400"/>
            <a:ext cx="6586489" cy="3785419"/>
          </a:xfrm>
        </p:spPr>
        <p:txBody>
          <a:bodyPr>
            <a:normAutofit/>
          </a:bodyPr>
          <a:lstStyle/>
          <a:p>
            <a:r>
              <a:rPr lang="en-US" dirty="0"/>
              <a:t>Clauses 10–16 describe the specific </a:t>
            </a:r>
            <a:r>
              <a:rPr lang="en-US" dirty="0">
                <a:solidFill>
                  <a:srgbClr val="FF0000"/>
                </a:solidFill>
              </a:rPr>
              <a:t>military powers of Congress</a:t>
            </a:r>
            <a:r>
              <a:rPr lang="en-US" dirty="0"/>
              <a:t>.</a:t>
            </a:r>
          </a:p>
          <a:p>
            <a:r>
              <a:rPr lang="en-US" dirty="0"/>
              <a:t>Clause 10 authorizes Congress to </a:t>
            </a:r>
            <a:r>
              <a:rPr lang="en-US" dirty="0">
                <a:solidFill>
                  <a:srgbClr val="FF0000"/>
                </a:solidFill>
              </a:rPr>
              <a:t>legislate in the area of international law and to prosecute war crimes</a:t>
            </a:r>
            <a:r>
              <a:rPr lang="en-US" dirty="0"/>
              <a:t>.</a:t>
            </a:r>
          </a:p>
        </p:txBody>
      </p:sp>
      <p:pic>
        <p:nvPicPr>
          <p:cNvPr id="5" name="Picture 4" descr="A picture containing boat, photo, ship, large&#10;&#10;Description automatically generated">
            <a:extLst>
              <a:ext uri="{FF2B5EF4-FFF2-40B4-BE49-F238E27FC236}">
                <a16:creationId xmlns:a16="http://schemas.microsoft.com/office/drawing/2014/main" id="{114EFED7-5738-4CE2-96B8-B483796639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4915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1EA0535-9412-479E-AF8D-69F058046CB7}"/>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383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AC51-BCDC-48AA-918F-3AB11E6EEFD6}"/>
              </a:ext>
            </a:extLst>
          </p:cNvPr>
          <p:cNvSpPr>
            <a:spLocks noGrp="1"/>
          </p:cNvSpPr>
          <p:nvPr>
            <p:ph type="title"/>
          </p:nvPr>
        </p:nvSpPr>
        <p:spPr>
          <a:xfrm>
            <a:off x="4965430" y="629268"/>
            <a:ext cx="6586491" cy="1286160"/>
          </a:xfrm>
        </p:spPr>
        <p:txBody>
          <a:bodyPr anchor="b">
            <a:noAutofit/>
          </a:bodyPr>
          <a:lstStyle/>
          <a:p>
            <a:r>
              <a:rPr lang="en-US" dirty="0"/>
              <a:t>C. Defense and Military Powers</a:t>
            </a:r>
          </a:p>
        </p:txBody>
      </p:sp>
      <p:sp>
        <p:nvSpPr>
          <p:cNvPr id="3" name="Content Placeholder 2">
            <a:extLst>
              <a:ext uri="{FF2B5EF4-FFF2-40B4-BE49-F238E27FC236}">
                <a16:creationId xmlns:a16="http://schemas.microsoft.com/office/drawing/2014/main" id="{EECABA3E-EA08-4A59-8DD9-1A116E202795}"/>
              </a:ext>
            </a:extLst>
          </p:cNvPr>
          <p:cNvSpPr>
            <a:spLocks noGrp="1"/>
          </p:cNvSpPr>
          <p:nvPr>
            <p:ph idx="1"/>
          </p:nvPr>
        </p:nvSpPr>
        <p:spPr>
          <a:xfrm>
            <a:off x="4965431" y="2438400"/>
            <a:ext cx="6586489" cy="3785419"/>
          </a:xfrm>
        </p:spPr>
        <p:txBody>
          <a:bodyPr>
            <a:normAutofit/>
          </a:bodyPr>
          <a:lstStyle/>
          <a:p>
            <a:r>
              <a:rPr lang="en-US" dirty="0"/>
              <a:t>Clause 11 </a:t>
            </a:r>
            <a:r>
              <a:rPr lang="en-US" dirty="0">
                <a:solidFill>
                  <a:srgbClr val="FF0000"/>
                </a:solidFill>
              </a:rPr>
              <a:t>gives Congress the right to declare war.</a:t>
            </a:r>
          </a:p>
          <a:p>
            <a:pPr marL="749300" lvl="1" indent="-292100"/>
            <a:r>
              <a:rPr lang="en-US" dirty="0"/>
              <a:t>Despite this, the </a:t>
            </a:r>
            <a:r>
              <a:rPr lang="en-US" dirty="0">
                <a:solidFill>
                  <a:srgbClr val="FF0000"/>
                </a:solidFill>
              </a:rPr>
              <a:t>President has often wielded this power, resulting in many American wars not being declared.</a:t>
            </a:r>
          </a:p>
          <a:p>
            <a:pPr marL="749300" lvl="1" indent="-292100"/>
            <a:r>
              <a:rPr lang="en-US" dirty="0">
                <a:solidFill>
                  <a:srgbClr val="FF0000"/>
                </a:solidFill>
              </a:rPr>
              <a:t>Congress attempted to rein in the President’s power with the </a:t>
            </a:r>
            <a:r>
              <a:rPr lang="en-US" b="1" dirty="0">
                <a:solidFill>
                  <a:srgbClr val="FF0000"/>
                </a:solidFill>
              </a:rPr>
              <a:t>War Powers Act</a:t>
            </a:r>
            <a:r>
              <a:rPr lang="en-US" dirty="0">
                <a:solidFill>
                  <a:srgbClr val="FF0000"/>
                </a:solidFill>
              </a:rPr>
              <a:t> (1973). </a:t>
            </a:r>
          </a:p>
        </p:txBody>
      </p:sp>
      <p:pic>
        <p:nvPicPr>
          <p:cNvPr id="5" name="Picture 4" descr="A vintage photo of a helicopter&#10;&#10;Description automatically generated">
            <a:extLst>
              <a:ext uri="{FF2B5EF4-FFF2-40B4-BE49-F238E27FC236}">
                <a16:creationId xmlns:a16="http://schemas.microsoft.com/office/drawing/2014/main" id="{A009B421-18E0-4CBF-A676-79C56B8340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EB57E5A-060F-4876-8CC0-24ADCB987BA0}"/>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200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AC51-BCDC-48AA-918F-3AB11E6EEFD6}"/>
              </a:ext>
            </a:extLst>
          </p:cNvPr>
          <p:cNvSpPr>
            <a:spLocks noGrp="1"/>
          </p:cNvSpPr>
          <p:nvPr>
            <p:ph type="title"/>
          </p:nvPr>
        </p:nvSpPr>
        <p:spPr>
          <a:xfrm>
            <a:off x="4965430" y="629268"/>
            <a:ext cx="6586491" cy="1286160"/>
          </a:xfrm>
        </p:spPr>
        <p:txBody>
          <a:bodyPr anchor="b">
            <a:noAutofit/>
          </a:bodyPr>
          <a:lstStyle/>
          <a:p>
            <a:r>
              <a:rPr lang="en-US" dirty="0"/>
              <a:t>C. Defense and Military Powers</a:t>
            </a:r>
          </a:p>
        </p:txBody>
      </p:sp>
      <p:sp>
        <p:nvSpPr>
          <p:cNvPr id="3" name="Content Placeholder 2">
            <a:extLst>
              <a:ext uri="{FF2B5EF4-FFF2-40B4-BE49-F238E27FC236}">
                <a16:creationId xmlns:a16="http://schemas.microsoft.com/office/drawing/2014/main" id="{EECABA3E-EA08-4A59-8DD9-1A116E202795}"/>
              </a:ext>
            </a:extLst>
          </p:cNvPr>
          <p:cNvSpPr>
            <a:spLocks noGrp="1"/>
          </p:cNvSpPr>
          <p:nvPr>
            <p:ph idx="1"/>
          </p:nvPr>
        </p:nvSpPr>
        <p:spPr>
          <a:xfrm>
            <a:off x="4965431" y="2438400"/>
            <a:ext cx="6586489" cy="3785419"/>
          </a:xfrm>
        </p:spPr>
        <p:txBody>
          <a:bodyPr>
            <a:normAutofit/>
          </a:bodyPr>
          <a:lstStyle/>
          <a:p>
            <a:r>
              <a:rPr lang="en-US" dirty="0"/>
              <a:t>Clause 11 also mentions </a:t>
            </a:r>
            <a:r>
              <a:rPr lang="en-US" dirty="0">
                <a:solidFill>
                  <a:srgbClr val="FF0000"/>
                </a:solidFill>
              </a:rPr>
              <a:t>two technical matters:</a:t>
            </a:r>
          </a:p>
          <a:p>
            <a:pPr marL="749300" lvl="1" indent="-292100"/>
            <a:r>
              <a:rPr lang="en-US" dirty="0">
                <a:solidFill>
                  <a:srgbClr val="FF0000"/>
                </a:solidFill>
              </a:rPr>
              <a:t>Granting of a </a:t>
            </a:r>
            <a:r>
              <a:rPr lang="en-US" b="1" dirty="0">
                <a:solidFill>
                  <a:srgbClr val="FF0000"/>
                </a:solidFill>
              </a:rPr>
              <a:t>letter of marque</a:t>
            </a:r>
            <a:r>
              <a:rPr lang="en-US" dirty="0">
                <a:solidFill>
                  <a:srgbClr val="FF0000"/>
                </a:solidFill>
              </a:rPr>
              <a:t> – allows private citizens to capture merchant ships of another nation</a:t>
            </a:r>
          </a:p>
          <a:p>
            <a:pPr marL="749300" lvl="1" indent="-292100"/>
            <a:r>
              <a:rPr lang="en-US" dirty="0">
                <a:solidFill>
                  <a:srgbClr val="FF0000"/>
                </a:solidFill>
              </a:rPr>
              <a:t>Power of </a:t>
            </a:r>
            <a:r>
              <a:rPr lang="en-US" b="1" dirty="0">
                <a:solidFill>
                  <a:srgbClr val="FF0000"/>
                </a:solidFill>
              </a:rPr>
              <a:t>reprisal</a:t>
            </a:r>
            <a:r>
              <a:rPr lang="en-US" dirty="0">
                <a:solidFill>
                  <a:srgbClr val="FF0000"/>
                </a:solidFill>
              </a:rPr>
              <a:t> – retaliating against another nation when provoked, such as the seizure of property or people. </a:t>
            </a:r>
          </a:p>
        </p:txBody>
      </p:sp>
      <p:pic>
        <p:nvPicPr>
          <p:cNvPr id="5" name="Picture 4" descr="A sunset over a body of water&#10;&#10;Description automatically generated">
            <a:extLst>
              <a:ext uri="{FF2B5EF4-FFF2-40B4-BE49-F238E27FC236}">
                <a16:creationId xmlns:a16="http://schemas.microsoft.com/office/drawing/2014/main" id="{ADCF8CAF-D41E-4B18-BF9C-F7BDF31025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E54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95074A-E2CC-4019-A49F-0FF28D3F3796}"/>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952785-6D8F-4ADA-93F7-054344D8EFD0}"/>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979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30A1-048A-489D-9053-67216904C4A3}"/>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D. Other Powers</a:t>
            </a:r>
          </a:p>
        </p:txBody>
      </p:sp>
      <p:sp>
        <p:nvSpPr>
          <p:cNvPr id="3" name="Content Placeholder 2">
            <a:extLst>
              <a:ext uri="{FF2B5EF4-FFF2-40B4-BE49-F238E27FC236}">
                <a16:creationId xmlns:a16="http://schemas.microsoft.com/office/drawing/2014/main" id="{0C1721BB-4094-4BD5-90C3-54BEED6A48F8}"/>
              </a:ext>
            </a:extLst>
          </p:cNvPr>
          <p:cNvSpPr>
            <a:spLocks noGrp="1"/>
          </p:cNvSpPr>
          <p:nvPr>
            <p:ph idx="1"/>
          </p:nvPr>
        </p:nvSpPr>
        <p:spPr>
          <a:xfrm>
            <a:off x="4965431" y="2438400"/>
            <a:ext cx="6586489" cy="3785419"/>
          </a:xfrm>
        </p:spPr>
        <p:txBody>
          <a:bodyPr>
            <a:normAutofit/>
          </a:bodyPr>
          <a:lstStyle/>
          <a:p>
            <a:r>
              <a:rPr lang="en-US" dirty="0"/>
              <a:t>Clause 4 lists two unrelated provisions – </a:t>
            </a:r>
            <a:r>
              <a:rPr lang="en-US" dirty="0">
                <a:solidFill>
                  <a:srgbClr val="FF0000"/>
                </a:solidFill>
              </a:rPr>
              <a:t>naturalization and bankruptcies</a:t>
            </a:r>
            <a:r>
              <a:rPr lang="en-US" dirty="0"/>
              <a:t>.</a:t>
            </a:r>
          </a:p>
          <a:p>
            <a:pPr marL="749300" lvl="1" indent="-292100"/>
            <a:r>
              <a:rPr lang="en-US" b="1" dirty="0">
                <a:solidFill>
                  <a:srgbClr val="FF0000"/>
                </a:solidFill>
              </a:rPr>
              <a:t>Citizenship</a:t>
            </a:r>
            <a:r>
              <a:rPr lang="en-US" dirty="0">
                <a:solidFill>
                  <a:srgbClr val="FF0000"/>
                </a:solidFill>
              </a:rPr>
              <a:t> is granted automatically to those born in the United States</a:t>
            </a:r>
            <a:r>
              <a:rPr lang="en-US" b="1" dirty="0">
                <a:solidFill>
                  <a:srgbClr val="FF0000"/>
                </a:solidFill>
              </a:rPr>
              <a:t>.</a:t>
            </a:r>
          </a:p>
          <a:p>
            <a:pPr marL="749300" lvl="1" indent="-292100"/>
            <a:r>
              <a:rPr lang="en-US" dirty="0">
                <a:solidFill>
                  <a:srgbClr val="FF0000"/>
                </a:solidFill>
              </a:rPr>
              <a:t>Congress has often used its power to regulate immigration and take away citizenship.</a:t>
            </a:r>
          </a:p>
        </p:txBody>
      </p:sp>
      <p:pic>
        <p:nvPicPr>
          <p:cNvPr id="7" name="Picture 6" descr="A group of people standing in a room&#10;&#10;Description automatically generated">
            <a:extLst>
              <a:ext uri="{FF2B5EF4-FFF2-40B4-BE49-F238E27FC236}">
                <a16:creationId xmlns:a16="http://schemas.microsoft.com/office/drawing/2014/main" id="{A89B25A9-B5C9-4F0B-AB55-9252021379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257A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B43FE25-2164-4875-9809-157A98BA0FEA}"/>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91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30A1-048A-489D-9053-67216904C4A3}"/>
              </a:ext>
            </a:extLst>
          </p:cNvPr>
          <p:cNvSpPr>
            <a:spLocks noGrp="1"/>
          </p:cNvSpPr>
          <p:nvPr>
            <p:ph type="title"/>
          </p:nvPr>
        </p:nvSpPr>
        <p:spPr>
          <a:xfrm>
            <a:off x="4965430" y="629268"/>
            <a:ext cx="6586491" cy="1286160"/>
          </a:xfrm>
        </p:spPr>
        <p:txBody>
          <a:bodyPr anchor="b">
            <a:normAutofit/>
          </a:bodyPr>
          <a:lstStyle/>
          <a:p>
            <a:r>
              <a:rPr lang="en-US" dirty="0"/>
              <a:t>D. Other Powers</a:t>
            </a:r>
          </a:p>
        </p:txBody>
      </p:sp>
      <p:sp>
        <p:nvSpPr>
          <p:cNvPr id="3" name="Content Placeholder 2">
            <a:extLst>
              <a:ext uri="{FF2B5EF4-FFF2-40B4-BE49-F238E27FC236}">
                <a16:creationId xmlns:a16="http://schemas.microsoft.com/office/drawing/2014/main" id="{0C1721BB-4094-4BD5-90C3-54BEED6A48F8}"/>
              </a:ext>
            </a:extLst>
          </p:cNvPr>
          <p:cNvSpPr>
            <a:spLocks noGrp="1"/>
          </p:cNvSpPr>
          <p:nvPr>
            <p:ph idx="1"/>
          </p:nvPr>
        </p:nvSpPr>
        <p:spPr>
          <a:xfrm>
            <a:off x="4965431" y="2438400"/>
            <a:ext cx="6586489" cy="3785419"/>
          </a:xfrm>
        </p:spPr>
        <p:txBody>
          <a:bodyPr>
            <a:normAutofit/>
          </a:bodyPr>
          <a:lstStyle/>
          <a:p>
            <a:r>
              <a:rPr lang="en-US" dirty="0"/>
              <a:t>Clause 4’s </a:t>
            </a:r>
            <a:r>
              <a:rPr lang="en-US" b="1" dirty="0">
                <a:solidFill>
                  <a:srgbClr val="FF0000"/>
                </a:solidFill>
              </a:rPr>
              <a:t>bankruptcy </a:t>
            </a:r>
            <a:r>
              <a:rPr lang="en-US" dirty="0"/>
              <a:t>provision was another attempt to promote uniformity among the states.</a:t>
            </a:r>
          </a:p>
          <a:p>
            <a:r>
              <a:rPr lang="en-US" dirty="0"/>
              <a:t>It is important that the assets of a debtor be equally divided among his creditors.</a:t>
            </a:r>
          </a:p>
        </p:txBody>
      </p:sp>
      <p:pic>
        <p:nvPicPr>
          <p:cNvPr id="5" name="Picture 4" descr="A picture containing piece, holding, hand, man&#10;&#10;Description automatically generated">
            <a:extLst>
              <a:ext uri="{FF2B5EF4-FFF2-40B4-BE49-F238E27FC236}">
                <a16:creationId xmlns:a16="http://schemas.microsoft.com/office/drawing/2014/main" id="{2A73BDD1-4CF1-4575-84F4-34239B4777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5824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A94BA12-AA0D-419C-924A-0B0AB81F50A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36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014A1-A4EF-4324-BDC7-4812804B95FF}"/>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E. Mail Service</a:t>
            </a:r>
          </a:p>
        </p:txBody>
      </p:sp>
      <p:sp>
        <p:nvSpPr>
          <p:cNvPr id="3" name="Content Placeholder 2">
            <a:extLst>
              <a:ext uri="{FF2B5EF4-FFF2-40B4-BE49-F238E27FC236}">
                <a16:creationId xmlns:a16="http://schemas.microsoft.com/office/drawing/2014/main" id="{A4D3E7D6-46D4-4A22-8720-51944F27B045}"/>
              </a:ext>
            </a:extLst>
          </p:cNvPr>
          <p:cNvSpPr>
            <a:spLocks noGrp="1"/>
          </p:cNvSpPr>
          <p:nvPr>
            <p:ph idx="1"/>
          </p:nvPr>
        </p:nvSpPr>
        <p:spPr>
          <a:xfrm>
            <a:off x="4965431" y="2438400"/>
            <a:ext cx="6586489" cy="3785419"/>
          </a:xfrm>
        </p:spPr>
        <p:txBody>
          <a:bodyPr>
            <a:normAutofit/>
          </a:bodyPr>
          <a:lstStyle/>
          <a:p>
            <a:r>
              <a:rPr lang="en-US" dirty="0"/>
              <a:t>Alexander Hamilton expected the US Post Office to generate revenue for the Treasury. </a:t>
            </a:r>
          </a:p>
          <a:p>
            <a:r>
              <a:rPr lang="en-US" dirty="0"/>
              <a:t>By 1896, the mail service had been expanded to include free rural delivery. </a:t>
            </a:r>
          </a:p>
        </p:txBody>
      </p:sp>
      <p:pic>
        <p:nvPicPr>
          <p:cNvPr id="8" name="Picture 7" descr="A person standing on a sidewalk&#10;&#10;Description automatically generated">
            <a:extLst>
              <a:ext uri="{FF2B5EF4-FFF2-40B4-BE49-F238E27FC236}">
                <a16:creationId xmlns:a16="http://schemas.microsoft.com/office/drawing/2014/main" id="{01F5AC53-EDDB-4766-B9BE-CEB1B89D02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EA2F277-61F8-4814-82D2-EC1E535ACF3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89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1701-D736-4D11-8927-8F5B774B6589}"/>
              </a:ext>
            </a:extLst>
          </p:cNvPr>
          <p:cNvSpPr>
            <a:spLocks noGrp="1"/>
          </p:cNvSpPr>
          <p:nvPr>
            <p:ph type="title"/>
          </p:nvPr>
        </p:nvSpPr>
        <p:spPr>
          <a:xfrm>
            <a:off x="4965430" y="629268"/>
            <a:ext cx="6586491" cy="1286160"/>
          </a:xfrm>
        </p:spPr>
        <p:txBody>
          <a:bodyPr anchor="b">
            <a:normAutofit/>
          </a:bodyPr>
          <a:lstStyle/>
          <a:p>
            <a:r>
              <a:rPr lang="en-US" sz="5000" dirty="0">
                <a:solidFill>
                  <a:srgbClr val="FF0000"/>
                </a:solidFill>
              </a:rPr>
              <a:t>F. Patents and Copyrights</a:t>
            </a:r>
          </a:p>
        </p:txBody>
      </p:sp>
      <p:sp>
        <p:nvSpPr>
          <p:cNvPr id="3" name="Content Placeholder 2">
            <a:extLst>
              <a:ext uri="{FF2B5EF4-FFF2-40B4-BE49-F238E27FC236}">
                <a16:creationId xmlns:a16="http://schemas.microsoft.com/office/drawing/2014/main" id="{C3A4582B-ACB7-4657-B76F-CF95D454FD60}"/>
              </a:ext>
            </a:extLst>
          </p:cNvPr>
          <p:cNvSpPr>
            <a:spLocks noGrp="1"/>
          </p:cNvSpPr>
          <p:nvPr>
            <p:ph idx="1"/>
          </p:nvPr>
        </p:nvSpPr>
        <p:spPr>
          <a:xfrm>
            <a:off x="4965431" y="2438400"/>
            <a:ext cx="6586489" cy="3785419"/>
          </a:xfrm>
        </p:spPr>
        <p:txBody>
          <a:bodyPr>
            <a:normAutofit/>
          </a:bodyPr>
          <a:lstStyle/>
          <a:p>
            <a:r>
              <a:rPr lang="en-US" dirty="0"/>
              <a:t>Congress’s power to grant patents and copyrights is critical in a democracy and is found in Clause 8.</a:t>
            </a:r>
          </a:p>
          <a:p>
            <a:r>
              <a:rPr lang="en-US" dirty="0"/>
              <a:t>Today, intellectual property rights have been expanded to protect photos, movies, computer programs, and prescription drugs.</a:t>
            </a:r>
          </a:p>
        </p:txBody>
      </p:sp>
      <p:pic>
        <p:nvPicPr>
          <p:cNvPr id="5" name="Picture 4" descr="A vintage photo of a painting&#10;&#10;Description automatically generated">
            <a:extLst>
              <a:ext uri="{FF2B5EF4-FFF2-40B4-BE49-F238E27FC236}">
                <a16:creationId xmlns:a16="http://schemas.microsoft.com/office/drawing/2014/main" id="{C0E4F663-F3FA-4809-88E2-EAA837EB3D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4826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6D60891-2A1D-40A7-91C0-C5E7E65BFDB4}"/>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912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F9F64-6071-483B-9C82-577993B0F92D}"/>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G. Federal Courts</a:t>
            </a:r>
          </a:p>
        </p:txBody>
      </p:sp>
      <p:sp>
        <p:nvSpPr>
          <p:cNvPr id="3" name="Content Placeholder 2">
            <a:extLst>
              <a:ext uri="{FF2B5EF4-FFF2-40B4-BE49-F238E27FC236}">
                <a16:creationId xmlns:a16="http://schemas.microsoft.com/office/drawing/2014/main" id="{90379E5E-6A45-4C06-82C3-7DCE379724B2}"/>
              </a:ext>
            </a:extLst>
          </p:cNvPr>
          <p:cNvSpPr>
            <a:spLocks noGrp="1"/>
          </p:cNvSpPr>
          <p:nvPr>
            <p:ph idx="1"/>
          </p:nvPr>
        </p:nvSpPr>
        <p:spPr>
          <a:xfrm>
            <a:off x="4965431" y="2438400"/>
            <a:ext cx="6586489" cy="3785419"/>
          </a:xfrm>
        </p:spPr>
        <p:txBody>
          <a:bodyPr>
            <a:normAutofit/>
          </a:bodyPr>
          <a:lstStyle/>
          <a:p>
            <a:r>
              <a:rPr lang="en-US" dirty="0"/>
              <a:t>The Constitution gave Congress the </a:t>
            </a:r>
            <a:r>
              <a:rPr lang="en-US" dirty="0">
                <a:solidFill>
                  <a:srgbClr val="FF0000"/>
                </a:solidFill>
              </a:rPr>
              <a:t>authority to organize the Supreme Court and create federal courts beneath it.</a:t>
            </a:r>
          </a:p>
          <a:p>
            <a:r>
              <a:rPr lang="en-US" dirty="0">
                <a:solidFill>
                  <a:srgbClr val="FF0000"/>
                </a:solidFill>
              </a:rPr>
              <a:t>This was first done through the </a:t>
            </a:r>
            <a:r>
              <a:rPr lang="en-US" b="1" dirty="0">
                <a:solidFill>
                  <a:srgbClr val="FF0000"/>
                </a:solidFill>
              </a:rPr>
              <a:t>Judiciary Act of 1789.</a:t>
            </a:r>
          </a:p>
          <a:p>
            <a:endParaRPr lang="en-US" sz="2000" dirty="0"/>
          </a:p>
        </p:txBody>
      </p:sp>
      <p:pic>
        <p:nvPicPr>
          <p:cNvPr id="5" name="Picture 4" descr="A large stone statue in front of a building&#10;&#10;Description automatically generated">
            <a:extLst>
              <a:ext uri="{FF2B5EF4-FFF2-40B4-BE49-F238E27FC236}">
                <a16:creationId xmlns:a16="http://schemas.microsoft.com/office/drawing/2014/main" id="{6219A802-AE29-4963-8DBD-8214ED218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B65A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2792D03-02FB-4A28-9483-8845D431364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880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F9F64-6071-483B-9C82-577993B0F92D}"/>
              </a:ext>
            </a:extLst>
          </p:cNvPr>
          <p:cNvSpPr>
            <a:spLocks noGrp="1"/>
          </p:cNvSpPr>
          <p:nvPr>
            <p:ph type="title"/>
          </p:nvPr>
        </p:nvSpPr>
        <p:spPr>
          <a:xfrm>
            <a:off x="4965430" y="629268"/>
            <a:ext cx="6586491" cy="1286160"/>
          </a:xfrm>
        </p:spPr>
        <p:txBody>
          <a:bodyPr anchor="b">
            <a:normAutofit/>
          </a:bodyPr>
          <a:lstStyle/>
          <a:p>
            <a:r>
              <a:rPr lang="en-US" dirty="0"/>
              <a:t>G. Federal Courts</a:t>
            </a:r>
          </a:p>
        </p:txBody>
      </p:sp>
      <p:sp>
        <p:nvSpPr>
          <p:cNvPr id="3" name="Content Placeholder 2">
            <a:extLst>
              <a:ext uri="{FF2B5EF4-FFF2-40B4-BE49-F238E27FC236}">
                <a16:creationId xmlns:a16="http://schemas.microsoft.com/office/drawing/2014/main" id="{90379E5E-6A45-4C06-82C3-7DCE379724B2}"/>
              </a:ext>
            </a:extLst>
          </p:cNvPr>
          <p:cNvSpPr>
            <a:spLocks noGrp="1"/>
          </p:cNvSpPr>
          <p:nvPr>
            <p:ph idx="1"/>
          </p:nvPr>
        </p:nvSpPr>
        <p:spPr>
          <a:xfrm>
            <a:off x="4965431" y="2438400"/>
            <a:ext cx="6586489" cy="3785419"/>
          </a:xfrm>
        </p:spPr>
        <p:txBody>
          <a:bodyPr>
            <a:normAutofit/>
          </a:bodyPr>
          <a:lstStyle/>
          <a:p>
            <a:r>
              <a:rPr lang="en-US" dirty="0"/>
              <a:t>The size and structure of the court system has changed several times over the years.</a:t>
            </a:r>
          </a:p>
          <a:p>
            <a:r>
              <a:rPr lang="en-US" dirty="0"/>
              <a:t>Today, there are nine justices on the Supreme Court, thirteen circuit courts of appeals, and ninety-four district courts.</a:t>
            </a:r>
          </a:p>
          <a:p>
            <a:endParaRPr lang="en-US" sz="2000" dirty="0"/>
          </a:p>
        </p:txBody>
      </p:sp>
      <p:pic>
        <p:nvPicPr>
          <p:cNvPr id="6" name="Picture 5" descr="A dining room table&#10;&#10;Description automatically generated">
            <a:extLst>
              <a:ext uri="{FF2B5EF4-FFF2-40B4-BE49-F238E27FC236}">
                <a16:creationId xmlns:a16="http://schemas.microsoft.com/office/drawing/2014/main" id="{F7F02301-95B4-48F7-8062-86DF9E0CD2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6055"/>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24D3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2459D9-0C02-4098-B224-D2758463149E}"/>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813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building&#10;&#10;Description automatically generated">
            <a:extLst>
              <a:ext uri="{FF2B5EF4-FFF2-40B4-BE49-F238E27FC236}">
                <a16:creationId xmlns:a16="http://schemas.microsoft.com/office/drawing/2014/main" id="{FF9EBD61-B198-4AC0-BF38-82876C8E4C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1998" cy="6858000"/>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 Enumerated Powers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9.1</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CC6A6-C2A4-44FB-8BE8-20596270CBE4}"/>
              </a:ext>
            </a:extLst>
          </p:cNvPr>
          <p:cNvSpPr>
            <a:spLocks noGrp="1"/>
          </p:cNvSpPr>
          <p:nvPr>
            <p:ph type="title"/>
          </p:nvPr>
        </p:nvSpPr>
        <p:spPr>
          <a:xfrm>
            <a:off x="5017163" y="667316"/>
            <a:ext cx="6586491" cy="1286160"/>
          </a:xfrm>
        </p:spPr>
        <p:txBody>
          <a:bodyPr anchor="b">
            <a:normAutofit/>
          </a:bodyPr>
          <a:lstStyle/>
          <a:p>
            <a:r>
              <a:rPr lang="en-US" dirty="0">
                <a:solidFill>
                  <a:srgbClr val="FF0000"/>
                </a:solidFill>
              </a:rPr>
              <a:t>H. District of Columbia</a:t>
            </a:r>
          </a:p>
        </p:txBody>
      </p:sp>
      <p:sp>
        <p:nvSpPr>
          <p:cNvPr id="3" name="Content Placeholder 2">
            <a:extLst>
              <a:ext uri="{FF2B5EF4-FFF2-40B4-BE49-F238E27FC236}">
                <a16:creationId xmlns:a16="http://schemas.microsoft.com/office/drawing/2014/main" id="{BC13A710-FA0B-4025-BFFD-1CDAAAF9387A}"/>
              </a:ext>
            </a:extLst>
          </p:cNvPr>
          <p:cNvSpPr>
            <a:spLocks noGrp="1"/>
          </p:cNvSpPr>
          <p:nvPr>
            <p:ph idx="1"/>
          </p:nvPr>
        </p:nvSpPr>
        <p:spPr>
          <a:xfrm>
            <a:off x="4965431" y="2438400"/>
            <a:ext cx="6586489" cy="3785419"/>
          </a:xfrm>
        </p:spPr>
        <p:txBody>
          <a:bodyPr>
            <a:normAutofit/>
          </a:bodyPr>
          <a:lstStyle/>
          <a:p>
            <a:r>
              <a:rPr lang="en-US" dirty="0"/>
              <a:t>Clause 17 gives </a:t>
            </a:r>
            <a:r>
              <a:rPr lang="en-US" dirty="0">
                <a:solidFill>
                  <a:srgbClr val="FF0000"/>
                </a:solidFill>
              </a:rPr>
              <a:t>Congress control over the District of Columbia.</a:t>
            </a:r>
          </a:p>
          <a:p>
            <a:r>
              <a:rPr lang="en-US" dirty="0"/>
              <a:t>Over time, the District of Columbia has gained increased autonomy from Congress but has not yet attained statehood.</a:t>
            </a:r>
          </a:p>
        </p:txBody>
      </p:sp>
      <p:pic>
        <p:nvPicPr>
          <p:cNvPr id="5" name="Picture 4" descr="A city street filled with lots of traffic&#10;&#10;Description automatically generated">
            <a:extLst>
              <a:ext uri="{FF2B5EF4-FFF2-40B4-BE49-F238E27FC236}">
                <a16:creationId xmlns:a16="http://schemas.microsoft.com/office/drawing/2014/main" id="{6E5641F7-A124-4290-A242-D328A6DEB1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0302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6414FD-C661-4F34-83AC-C665320083A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16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8245-B944-4C9B-BDE0-48A278FC415B}"/>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I. Necessary and Proper Clause</a:t>
            </a:r>
          </a:p>
        </p:txBody>
      </p:sp>
      <p:sp>
        <p:nvSpPr>
          <p:cNvPr id="3" name="Content Placeholder 2">
            <a:extLst>
              <a:ext uri="{FF2B5EF4-FFF2-40B4-BE49-F238E27FC236}">
                <a16:creationId xmlns:a16="http://schemas.microsoft.com/office/drawing/2014/main" id="{53C4BF82-DFA1-4D5B-A10E-A3DDF4F6EC13}"/>
              </a:ext>
            </a:extLst>
          </p:cNvPr>
          <p:cNvSpPr>
            <a:spLocks noGrp="1"/>
          </p:cNvSpPr>
          <p:nvPr>
            <p:ph idx="1"/>
          </p:nvPr>
        </p:nvSpPr>
        <p:spPr>
          <a:xfrm>
            <a:off x="4965431" y="2438400"/>
            <a:ext cx="6586489" cy="3785419"/>
          </a:xfrm>
        </p:spPr>
        <p:txBody>
          <a:bodyPr>
            <a:normAutofit/>
          </a:bodyPr>
          <a:lstStyle/>
          <a:p>
            <a:r>
              <a:rPr lang="en-US" dirty="0"/>
              <a:t>Clause 18, </a:t>
            </a:r>
            <a:r>
              <a:rPr lang="en-US" dirty="0">
                <a:solidFill>
                  <a:srgbClr val="FF0000"/>
                </a:solidFill>
              </a:rPr>
              <a:t>the </a:t>
            </a:r>
            <a:r>
              <a:rPr lang="en-US" b="1" dirty="0">
                <a:solidFill>
                  <a:srgbClr val="FF0000"/>
                </a:solidFill>
              </a:rPr>
              <a:t>necessary and proper clause</a:t>
            </a:r>
            <a:r>
              <a:rPr lang="en-US" dirty="0">
                <a:solidFill>
                  <a:srgbClr val="FF0000"/>
                </a:solidFill>
              </a:rPr>
              <a:t>, is the basis for the extraordinary powers of the national government.</a:t>
            </a:r>
          </a:p>
          <a:p>
            <a:r>
              <a:rPr lang="en-US" dirty="0"/>
              <a:t>It has been debated since the days of President Washington and has been used to greatly expand the powers of the government.</a:t>
            </a:r>
          </a:p>
        </p:txBody>
      </p:sp>
      <p:pic>
        <p:nvPicPr>
          <p:cNvPr id="5" name="Picture 4" descr="A large white building&#10;&#10;Description automatically generated">
            <a:extLst>
              <a:ext uri="{FF2B5EF4-FFF2-40B4-BE49-F238E27FC236}">
                <a16:creationId xmlns:a16="http://schemas.microsoft.com/office/drawing/2014/main" id="{FC9B46C3-58A9-493E-A198-D91AFFABC2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F5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64DC44-1764-4603-AC52-AD9352174248}"/>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2A4F632-B50B-4BB6-949E-B9D43466A2A4}"/>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875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sz="3000" dirty="0"/>
              <a:t>1. Explain why Article I, Section 8, of the Constitution is so important for Congress.</a:t>
            </a:r>
          </a:p>
          <a:p>
            <a:pPr marL="0" indent="0" algn="ctr">
              <a:buNone/>
            </a:pPr>
            <a:r>
              <a:rPr lang="en-US" sz="3000" dirty="0">
                <a:solidFill>
                  <a:srgbClr val="C00000"/>
                </a:solidFill>
              </a:rPr>
              <a:t>It clearly lists the powers of Congress (p. 187)</a:t>
            </a:r>
          </a:p>
          <a:p>
            <a:pPr marL="0" indent="0">
              <a:buNone/>
            </a:pPr>
            <a:r>
              <a:rPr lang="en-US" sz="3000" dirty="0"/>
              <a:t>2. Describe NAFTA and explain why it was controversial.</a:t>
            </a:r>
          </a:p>
          <a:p>
            <a:pPr marL="0" indent="0" algn="ctr">
              <a:buNone/>
            </a:pPr>
            <a:r>
              <a:rPr lang="en-US" sz="3000" dirty="0">
                <a:solidFill>
                  <a:srgbClr val="C00000"/>
                </a:solidFill>
              </a:rPr>
              <a:t>The North American Free Trade Agreement (NAFTA) removed many of the tariffs on goods coming from both Mexico and Canada. Historically, some have welcomed tariffs to protect domestic industry against foreign competition. Others resented the tariffs, especially if it forced them to pay higher prices for US-made goods (p. 168)</a:t>
            </a: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 From what sources does the federal government borrow money?</a:t>
            </a:r>
          </a:p>
          <a:p>
            <a:pPr marL="0" indent="0" algn="ctr">
              <a:buNone/>
            </a:pPr>
            <a:r>
              <a:rPr lang="en-US" dirty="0">
                <a:solidFill>
                  <a:srgbClr val="C00000"/>
                </a:solidFill>
              </a:rPr>
              <a:t>Other countries, private banks, and individuals (through sale of bonds) (pp. 188–189)</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858500" cy="5032375"/>
          </a:xfrm>
        </p:spPr>
        <p:txBody>
          <a:bodyPr>
            <a:normAutofit/>
          </a:bodyPr>
          <a:lstStyle/>
          <a:p>
            <a:pPr marL="0" indent="0">
              <a:buNone/>
            </a:pPr>
            <a:r>
              <a:rPr lang="en-US" dirty="0"/>
              <a:t>4. Explain why statehood for the District of Columbia is a controversial issue.</a:t>
            </a:r>
          </a:p>
          <a:p>
            <a:pPr marL="0" indent="0" algn="ctr">
              <a:buNone/>
            </a:pPr>
            <a:r>
              <a:rPr lang="en-US" dirty="0">
                <a:solidFill>
                  <a:srgbClr val="C00000"/>
                </a:solidFill>
              </a:rPr>
              <a:t>The District of Columbia is heavily Democratic, and thus Republicans are not excited about the possibility of adding more Democratic members to Congress. Many scholars argue that Congress does not have the constitutional authority to grant statehood to DC because it was established to serve as the seat of national government and designed as separate from any state. However, other scholars disagree with this assessment. (p. 196)</a:t>
            </a:r>
          </a:p>
        </p:txBody>
      </p:sp>
    </p:spTree>
    <p:extLst>
      <p:ext uri="{BB962C8B-B14F-4D97-AF65-F5344CB8AC3E}">
        <p14:creationId xmlns:p14="http://schemas.microsoft.com/office/powerpoint/2010/main" val="3611088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Using the two graphs on page 187, what are some of the conclusions you can reach concerning the national debt?</a:t>
            </a:r>
          </a:p>
          <a:p>
            <a:pPr marL="0" indent="0" algn="ctr">
              <a:buNone/>
            </a:pPr>
            <a:r>
              <a:rPr lang="en-US" dirty="0">
                <a:solidFill>
                  <a:srgbClr val="C00000"/>
                </a:solidFill>
              </a:rPr>
              <a:t>The national debt is fast increasing. If the national debt were split up among the American population, many would not have the funds on hand to pay for their portion. By 2020, the debt was more than $23 trillion dollars (nearly $70,000 per person).</a:t>
            </a: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is the necessary and proper clause important?</a:t>
            </a:r>
          </a:p>
          <a:p>
            <a:pPr marL="0" indent="0" algn="ctr">
              <a:buNone/>
            </a:pPr>
            <a:r>
              <a:rPr lang="en-US" dirty="0">
                <a:solidFill>
                  <a:srgbClr val="C00000"/>
                </a:solidFill>
              </a:rPr>
              <a:t>It has been used to expand the government’s enumerated powers.</a:t>
            </a:r>
          </a:p>
        </p:txBody>
      </p:sp>
    </p:spTree>
    <p:extLst>
      <p:ext uri="{BB962C8B-B14F-4D97-AF65-F5344CB8AC3E}">
        <p14:creationId xmlns:p14="http://schemas.microsoft.com/office/powerpoint/2010/main" val="3239265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itting at a table&#10;&#10;Description automatically generated">
            <a:extLst>
              <a:ext uri="{FF2B5EF4-FFF2-40B4-BE49-F238E27FC236}">
                <a16:creationId xmlns:a16="http://schemas.microsoft.com/office/drawing/2014/main" id="{8DDD2F2D-94C6-4ECE-B95D-2AFF8647B1F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rgbClr val="FF0000"/>
                </a:solidFill>
                <a:effectLst>
                  <a:outerShdw blurRad="38100" dist="38100" dir="2700000" algn="tl">
                    <a:srgbClr val="000000">
                      <a:alpha val="43137"/>
                    </a:srgbClr>
                  </a:outerShdw>
                </a:effectLst>
              </a:rPr>
              <a:t>II. Implied and </a:t>
            </a:r>
            <a:r>
              <a:rPr lang="en-US" sz="5400" b="1" dirty="0" err="1">
                <a:solidFill>
                  <a:srgbClr val="FF0000"/>
                </a:solidFill>
                <a:effectLst>
                  <a:outerShdw blurRad="38100" dist="38100" dir="2700000" algn="tl">
                    <a:srgbClr val="000000">
                      <a:alpha val="43137"/>
                    </a:srgbClr>
                  </a:outerShdw>
                </a:effectLst>
              </a:rPr>
              <a:t>Nonlegislative</a:t>
            </a:r>
            <a:r>
              <a:rPr lang="en-US" sz="5400" b="1" dirty="0">
                <a:solidFill>
                  <a:srgbClr val="FF0000"/>
                </a:solidFill>
                <a:effectLst>
                  <a:outerShdw blurRad="38100" dist="38100" dir="2700000" algn="tl">
                    <a:srgbClr val="000000">
                      <a:alpha val="43137"/>
                    </a:srgbClr>
                  </a:outerShdw>
                </a:effectLst>
              </a:rPr>
              <a:t> Powers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9.2</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620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84F4-4E9B-47B4-AC79-423EC2F335F3}"/>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A. Implied Powers</a:t>
            </a:r>
          </a:p>
        </p:txBody>
      </p:sp>
      <p:sp>
        <p:nvSpPr>
          <p:cNvPr id="3" name="Content Placeholder 2">
            <a:extLst>
              <a:ext uri="{FF2B5EF4-FFF2-40B4-BE49-F238E27FC236}">
                <a16:creationId xmlns:a16="http://schemas.microsoft.com/office/drawing/2014/main" id="{33D5E1A5-396C-46C0-8F0F-CECBD65B0FCB}"/>
              </a:ext>
            </a:extLst>
          </p:cNvPr>
          <p:cNvSpPr>
            <a:spLocks noGrp="1"/>
          </p:cNvSpPr>
          <p:nvPr>
            <p:ph idx="1"/>
          </p:nvPr>
        </p:nvSpPr>
        <p:spPr>
          <a:xfrm>
            <a:off x="4965431" y="2438400"/>
            <a:ext cx="6586489" cy="3785419"/>
          </a:xfrm>
        </p:spPr>
        <p:txBody>
          <a:bodyPr>
            <a:normAutofit/>
          </a:bodyPr>
          <a:lstStyle/>
          <a:p>
            <a:r>
              <a:rPr lang="en-US" dirty="0"/>
              <a:t>The necessary and proper clause gives Congress many </a:t>
            </a:r>
            <a:r>
              <a:rPr lang="en-US" b="1" dirty="0"/>
              <a:t>implied powers</a:t>
            </a:r>
            <a:r>
              <a:rPr lang="en-US" dirty="0"/>
              <a:t> – </a:t>
            </a:r>
            <a:r>
              <a:rPr lang="en-US" dirty="0">
                <a:solidFill>
                  <a:srgbClr val="FF0000"/>
                </a:solidFill>
              </a:rPr>
              <a:t>powers that are needed to exercise enumerated powers.</a:t>
            </a:r>
          </a:p>
          <a:p>
            <a:r>
              <a:rPr lang="en-US" dirty="0">
                <a:solidFill>
                  <a:srgbClr val="FF0000"/>
                </a:solidFill>
              </a:rPr>
              <a:t>Congress has the power to pass resolutions </a:t>
            </a:r>
            <a:r>
              <a:rPr lang="en-US" dirty="0"/>
              <a:t>– declarations that are not law but express the opinion of Congress.</a:t>
            </a:r>
          </a:p>
        </p:txBody>
      </p:sp>
      <p:pic>
        <p:nvPicPr>
          <p:cNvPr id="4" name="Picture 3" descr="A person sitting at a table&#10;&#10;Description automatically generated">
            <a:extLst>
              <a:ext uri="{FF2B5EF4-FFF2-40B4-BE49-F238E27FC236}">
                <a16:creationId xmlns:a16="http://schemas.microsoft.com/office/drawing/2014/main" id="{D9D1E9EB-20D7-4BB3-8548-D5808C191B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A402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82D4D20-862A-4E17-8385-C36624F8EA17}"/>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66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84F4-4E9B-47B4-AC79-423EC2F335F3}"/>
              </a:ext>
            </a:extLst>
          </p:cNvPr>
          <p:cNvSpPr>
            <a:spLocks noGrp="1"/>
          </p:cNvSpPr>
          <p:nvPr>
            <p:ph type="title"/>
          </p:nvPr>
        </p:nvSpPr>
        <p:spPr>
          <a:xfrm>
            <a:off x="4965430" y="629268"/>
            <a:ext cx="6586491" cy="1286160"/>
          </a:xfrm>
        </p:spPr>
        <p:txBody>
          <a:bodyPr anchor="b">
            <a:normAutofit/>
          </a:bodyPr>
          <a:lstStyle/>
          <a:p>
            <a:r>
              <a:rPr lang="en-US" dirty="0"/>
              <a:t>A. Implied Powers</a:t>
            </a:r>
          </a:p>
        </p:txBody>
      </p:sp>
      <p:sp>
        <p:nvSpPr>
          <p:cNvPr id="3" name="Content Placeholder 2">
            <a:extLst>
              <a:ext uri="{FF2B5EF4-FFF2-40B4-BE49-F238E27FC236}">
                <a16:creationId xmlns:a16="http://schemas.microsoft.com/office/drawing/2014/main" id="{33D5E1A5-396C-46C0-8F0F-CECBD65B0FCB}"/>
              </a:ext>
            </a:extLst>
          </p:cNvPr>
          <p:cNvSpPr>
            <a:spLocks noGrp="1"/>
          </p:cNvSpPr>
          <p:nvPr>
            <p:ph idx="1"/>
          </p:nvPr>
        </p:nvSpPr>
        <p:spPr>
          <a:xfrm>
            <a:off x="4965431" y="2438400"/>
            <a:ext cx="6586489" cy="3785419"/>
          </a:xfrm>
        </p:spPr>
        <p:txBody>
          <a:bodyPr>
            <a:normAutofit/>
          </a:bodyPr>
          <a:lstStyle/>
          <a:p>
            <a:r>
              <a:rPr lang="en-US" dirty="0">
                <a:solidFill>
                  <a:srgbClr val="FF0000"/>
                </a:solidFill>
              </a:rPr>
              <a:t>Congress has certain implied judicial powers.</a:t>
            </a:r>
          </a:p>
          <a:p>
            <a:pPr marL="749300" lvl="1" indent="-292100"/>
            <a:r>
              <a:rPr lang="en-US" dirty="0">
                <a:solidFill>
                  <a:srgbClr val="FF0000"/>
                </a:solidFill>
              </a:rPr>
              <a:t>It can hold investigations.</a:t>
            </a:r>
          </a:p>
          <a:p>
            <a:pPr marL="749300" lvl="1" indent="-292100"/>
            <a:r>
              <a:rPr lang="en-US" dirty="0">
                <a:solidFill>
                  <a:srgbClr val="FF0000"/>
                </a:solidFill>
              </a:rPr>
              <a:t>It can issue a </a:t>
            </a:r>
            <a:r>
              <a:rPr lang="en-US" b="1" dirty="0">
                <a:solidFill>
                  <a:srgbClr val="FF0000"/>
                </a:solidFill>
              </a:rPr>
              <a:t>subpoena</a:t>
            </a:r>
            <a:r>
              <a:rPr lang="en-US" dirty="0">
                <a:solidFill>
                  <a:srgbClr val="FF0000"/>
                </a:solidFill>
              </a:rPr>
              <a:t> </a:t>
            </a:r>
            <a:r>
              <a:rPr lang="en-US" dirty="0"/>
              <a:t>– a legal order to appear as a witness.</a:t>
            </a:r>
          </a:p>
          <a:p>
            <a:pPr marL="749300" lvl="1" indent="-292100"/>
            <a:r>
              <a:rPr lang="en-US" dirty="0">
                <a:solidFill>
                  <a:srgbClr val="FF0000"/>
                </a:solidFill>
              </a:rPr>
              <a:t>Members of Congress have some immunity from prosecution.</a:t>
            </a:r>
          </a:p>
        </p:txBody>
      </p:sp>
      <p:pic>
        <p:nvPicPr>
          <p:cNvPr id="10" name="Picture 9" descr="A group of people sitting at a table&#10;&#10;Description automatically generated">
            <a:extLst>
              <a:ext uri="{FF2B5EF4-FFF2-40B4-BE49-F238E27FC236}">
                <a16:creationId xmlns:a16="http://schemas.microsoft.com/office/drawing/2014/main" id="{38255DAC-8EBE-4CAF-8005-E634C9282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353"/>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9D5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1F7D8DC-569E-4F7C-AF3D-F3B7F29D09BB}"/>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672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FE4B-0171-4489-91A1-5FEC691B669F}"/>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I. Enumerated Powers</a:t>
            </a:r>
          </a:p>
        </p:txBody>
      </p:sp>
      <p:sp>
        <p:nvSpPr>
          <p:cNvPr id="3" name="Content Placeholder 2">
            <a:extLst>
              <a:ext uri="{FF2B5EF4-FFF2-40B4-BE49-F238E27FC236}">
                <a16:creationId xmlns:a16="http://schemas.microsoft.com/office/drawing/2014/main" id="{65C74DAB-601F-4A27-9EF9-B6B70E110F37}"/>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most important power of the legislative branch is the power to make laws.</a:t>
            </a:r>
          </a:p>
          <a:p>
            <a:r>
              <a:rPr lang="en-US" b="1" dirty="0">
                <a:solidFill>
                  <a:srgbClr val="FF0000"/>
                </a:solidFill>
              </a:rPr>
              <a:t>Enumerated powers</a:t>
            </a:r>
            <a:r>
              <a:rPr lang="en-US" dirty="0">
                <a:solidFill>
                  <a:srgbClr val="FF0000"/>
                </a:solidFill>
              </a:rPr>
              <a:t> are powers listed in the Constitution. </a:t>
            </a:r>
            <a:endParaRPr lang="en-US" b="1" dirty="0">
              <a:solidFill>
                <a:srgbClr val="FF0000"/>
              </a:solidFill>
            </a:endParaRPr>
          </a:p>
        </p:txBody>
      </p:sp>
      <p:pic>
        <p:nvPicPr>
          <p:cNvPr id="7" name="Picture 6" descr="A large white building&#10;&#10;Description automatically generated">
            <a:extLst>
              <a:ext uri="{FF2B5EF4-FFF2-40B4-BE49-F238E27FC236}">
                <a16:creationId xmlns:a16="http://schemas.microsoft.com/office/drawing/2014/main" id="{C9A3160D-D4D1-42C2-B951-1E643754E3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AAAE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F62165A-9111-465B-823B-34BE8E79CBEF}"/>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972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84F4-4E9B-47B4-AC79-423EC2F335F3}"/>
              </a:ext>
            </a:extLst>
          </p:cNvPr>
          <p:cNvSpPr>
            <a:spLocks noGrp="1"/>
          </p:cNvSpPr>
          <p:nvPr>
            <p:ph type="title"/>
          </p:nvPr>
        </p:nvSpPr>
        <p:spPr>
          <a:xfrm>
            <a:off x="4965430" y="629268"/>
            <a:ext cx="6586491" cy="1286160"/>
          </a:xfrm>
        </p:spPr>
        <p:txBody>
          <a:bodyPr anchor="b">
            <a:normAutofit/>
          </a:bodyPr>
          <a:lstStyle/>
          <a:p>
            <a:r>
              <a:rPr lang="en-US" dirty="0"/>
              <a:t>A. Implied Powers</a:t>
            </a:r>
          </a:p>
        </p:txBody>
      </p:sp>
      <p:sp>
        <p:nvSpPr>
          <p:cNvPr id="3" name="Content Placeholder 2">
            <a:extLst>
              <a:ext uri="{FF2B5EF4-FFF2-40B4-BE49-F238E27FC236}">
                <a16:creationId xmlns:a16="http://schemas.microsoft.com/office/drawing/2014/main" id="{33D5E1A5-396C-46C0-8F0F-CECBD65B0FCB}"/>
              </a:ext>
            </a:extLst>
          </p:cNvPr>
          <p:cNvSpPr>
            <a:spLocks noGrp="1"/>
          </p:cNvSpPr>
          <p:nvPr>
            <p:ph idx="1"/>
          </p:nvPr>
        </p:nvSpPr>
        <p:spPr>
          <a:xfrm>
            <a:off x="4965431" y="2438400"/>
            <a:ext cx="6586489" cy="3785419"/>
          </a:xfrm>
        </p:spPr>
        <p:txBody>
          <a:bodyPr>
            <a:noAutofit/>
          </a:bodyPr>
          <a:lstStyle/>
          <a:p>
            <a:r>
              <a:rPr lang="en-US" dirty="0">
                <a:solidFill>
                  <a:srgbClr val="FF0000"/>
                </a:solidFill>
              </a:rPr>
              <a:t>Congress can acquire and govern new territories.</a:t>
            </a:r>
          </a:p>
          <a:p>
            <a:r>
              <a:rPr lang="en-US" dirty="0">
                <a:solidFill>
                  <a:srgbClr val="FF0000"/>
                </a:solidFill>
              </a:rPr>
              <a:t>During Reconstruction, the Supreme Court ruled that Congress can manage war-induced problems during peacetime. </a:t>
            </a:r>
          </a:p>
          <a:p>
            <a:r>
              <a:rPr lang="en-US" dirty="0">
                <a:solidFill>
                  <a:srgbClr val="FF0000"/>
                </a:solidFill>
              </a:rPr>
              <a:t>Congress can also make laws dealing with immigration and naturalization</a:t>
            </a:r>
            <a:r>
              <a:rPr lang="en-US" dirty="0"/>
              <a:t>. </a:t>
            </a:r>
          </a:p>
        </p:txBody>
      </p:sp>
      <p:pic>
        <p:nvPicPr>
          <p:cNvPr id="5" name="Picture 4" descr="A group of people standing in front of a crowd&#10;&#10;Description automatically generated">
            <a:extLst>
              <a:ext uri="{FF2B5EF4-FFF2-40B4-BE49-F238E27FC236}">
                <a16:creationId xmlns:a16="http://schemas.microsoft.com/office/drawing/2014/main" id="{D861EE3D-999D-483A-A9AF-EE2B380C9E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D554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4AEF8E-EC88-42AB-9F64-2AEF44092C5E}"/>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220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50BE-7168-439E-896E-1F3B1AFC9EA7}"/>
              </a:ext>
            </a:extLst>
          </p:cNvPr>
          <p:cNvSpPr>
            <a:spLocks noGrp="1"/>
          </p:cNvSpPr>
          <p:nvPr>
            <p:ph type="title"/>
          </p:nvPr>
        </p:nvSpPr>
        <p:spPr>
          <a:xfrm>
            <a:off x="4965430" y="629268"/>
            <a:ext cx="6586489" cy="1286160"/>
          </a:xfrm>
        </p:spPr>
        <p:txBody>
          <a:bodyPr anchor="b">
            <a:noAutofit/>
          </a:bodyPr>
          <a:lstStyle/>
          <a:p>
            <a:r>
              <a:rPr lang="en-US" dirty="0">
                <a:solidFill>
                  <a:srgbClr val="FF0000"/>
                </a:solidFill>
              </a:rPr>
              <a:t>B. </a:t>
            </a:r>
            <a:r>
              <a:rPr lang="en-US" dirty="0" err="1">
                <a:solidFill>
                  <a:srgbClr val="FF0000"/>
                </a:solidFill>
              </a:rPr>
              <a:t>Nonlegislative</a:t>
            </a:r>
            <a:r>
              <a:rPr lang="en-US" dirty="0">
                <a:solidFill>
                  <a:srgbClr val="FF0000"/>
                </a:solidFill>
              </a:rPr>
              <a:t> Powers</a:t>
            </a:r>
          </a:p>
        </p:txBody>
      </p:sp>
      <p:sp>
        <p:nvSpPr>
          <p:cNvPr id="3" name="Content Placeholder 2">
            <a:extLst>
              <a:ext uri="{FF2B5EF4-FFF2-40B4-BE49-F238E27FC236}">
                <a16:creationId xmlns:a16="http://schemas.microsoft.com/office/drawing/2014/main" id="{5B6C9D35-3A63-41B6-BC02-4BE2B84D6440}"/>
              </a:ext>
            </a:extLst>
          </p:cNvPr>
          <p:cNvSpPr>
            <a:spLocks noGrp="1"/>
          </p:cNvSpPr>
          <p:nvPr>
            <p:ph idx="1"/>
          </p:nvPr>
        </p:nvSpPr>
        <p:spPr>
          <a:xfrm>
            <a:off x="4965431" y="2438400"/>
            <a:ext cx="6586489" cy="3785419"/>
          </a:xfrm>
        </p:spPr>
        <p:txBody>
          <a:bodyPr>
            <a:normAutofit/>
          </a:bodyPr>
          <a:lstStyle/>
          <a:p>
            <a:r>
              <a:rPr lang="en-US" dirty="0">
                <a:solidFill>
                  <a:srgbClr val="FF0000"/>
                </a:solidFill>
              </a:rPr>
              <a:t>Congress has the power to elect the president if no candidate receives a majority of electoral votes.</a:t>
            </a:r>
          </a:p>
          <a:p>
            <a:r>
              <a:rPr lang="en-US" dirty="0">
                <a:solidFill>
                  <a:srgbClr val="FF0000"/>
                </a:solidFill>
              </a:rPr>
              <a:t>The </a:t>
            </a:r>
            <a:r>
              <a:rPr lang="en-US" b="1" dirty="0">
                <a:solidFill>
                  <a:srgbClr val="FF0000"/>
                </a:solidFill>
              </a:rPr>
              <a:t>Twenty-Fifth Amendment</a:t>
            </a:r>
            <a:r>
              <a:rPr lang="en-US" dirty="0">
                <a:solidFill>
                  <a:srgbClr val="FF0000"/>
                </a:solidFill>
              </a:rPr>
              <a:t> (1967) requires that if the office of vice president is empty, the president can nominate a new one who must be approved by Congress.</a:t>
            </a:r>
          </a:p>
          <a:p>
            <a:endParaRPr lang="en-US" sz="2000" dirty="0"/>
          </a:p>
        </p:txBody>
      </p:sp>
      <p:pic>
        <p:nvPicPr>
          <p:cNvPr id="5" name="Picture 4" descr="A person sitting on a table&#10;&#10;Description automatically generated">
            <a:extLst>
              <a:ext uri="{FF2B5EF4-FFF2-40B4-BE49-F238E27FC236}">
                <a16:creationId xmlns:a16="http://schemas.microsoft.com/office/drawing/2014/main" id="{5F067DC9-5354-42C8-B926-482A9276D6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0758DC9-ABE2-4EA3-815E-DA4ACD9A792F}"/>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President Gerald Ford</a:t>
            </a:r>
          </a:p>
        </p:txBody>
      </p:sp>
      <p:cxnSp>
        <p:nvCxnSpPr>
          <p:cNvPr id="8" name="Straight Connector 7">
            <a:extLst>
              <a:ext uri="{FF2B5EF4-FFF2-40B4-BE49-F238E27FC236}">
                <a16:creationId xmlns:a16="http://schemas.microsoft.com/office/drawing/2014/main" id="{F8EE1188-5385-48B8-9718-3EE4A3DD299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089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50BE-7168-439E-896E-1F3B1AFC9EA7}"/>
              </a:ext>
            </a:extLst>
          </p:cNvPr>
          <p:cNvSpPr>
            <a:spLocks noGrp="1"/>
          </p:cNvSpPr>
          <p:nvPr>
            <p:ph type="title"/>
          </p:nvPr>
        </p:nvSpPr>
        <p:spPr>
          <a:xfrm>
            <a:off x="4965430" y="629268"/>
            <a:ext cx="6586491" cy="1286160"/>
          </a:xfrm>
        </p:spPr>
        <p:txBody>
          <a:bodyPr anchor="b">
            <a:noAutofit/>
          </a:bodyPr>
          <a:lstStyle/>
          <a:p>
            <a:r>
              <a:rPr lang="en-US" dirty="0"/>
              <a:t>B. </a:t>
            </a:r>
            <a:r>
              <a:rPr lang="en-US" dirty="0" err="1"/>
              <a:t>Nonlegislative</a:t>
            </a:r>
            <a:r>
              <a:rPr lang="en-US" dirty="0"/>
              <a:t> Powers</a:t>
            </a:r>
          </a:p>
        </p:txBody>
      </p:sp>
      <p:sp>
        <p:nvSpPr>
          <p:cNvPr id="3" name="Content Placeholder 2">
            <a:extLst>
              <a:ext uri="{FF2B5EF4-FFF2-40B4-BE49-F238E27FC236}">
                <a16:creationId xmlns:a16="http://schemas.microsoft.com/office/drawing/2014/main" id="{5B6C9D35-3A63-41B6-BC02-4BE2B84D6440}"/>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Senate has the power of treaty </a:t>
            </a:r>
            <a:r>
              <a:rPr lang="en-US" b="1" dirty="0">
                <a:solidFill>
                  <a:srgbClr val="FF0000"/>
                </a:solidFill>
              </a:rPr>
              <a:t>ratification</a:t>
            </a:r>
            <a:r>
              <a:rPr lang="en-US" dirty="0">
                <a:solidFill>
                  <a:srgbClr val="FF0000"/>
                </a:solidFill>
              </a:rPr>
              <a:t> </a:t>
            </a:r>
            <a:r>
              <a:rPr lang="en-US" dirty="0"/>
              <a:t>(formal approval).</a:t>
            </a:r>
          </a:p>
          <a:p>
            <a:r>
              <a:rPr lang="en-US" dirty="0">
                <a:solidFill>
                  <a:srgbClr val="FF0000"/>
                </a:solidFill>
              </a:rPr>
              <a:t>Executive and judicial appointees from the president are subject to the Senate </a:t>
            </a:r>
            <a:r>
              <a:rPr lang="en-US" b="1" dirty="0">
                <a:solidFill>
                  <a:srgbClr val="FF0000"/>
                </a:solidFill>
              </a:rPr>
              <a:t>confirmation </a:t>
            </a:r>
            <a:r>
              <a:rPr lang="en-US" dirty="0"/>
              <a:t>process before taking their post.</a:t>
            </a:r>
          </a:p>
          <a:p>
            <a:endParaRPr lang="en-US" sz="2000" dirty="0"/>
          </a:p>
        </p:txBody>
      </p:sp>
      <p:pic>
        <p:nvPicPr>
          <p:cNvPr id="8" name="Picture 7" descr="A person sitting at a table with a cup of coffee&#10;&#10;Description automatically generated">
            <a:extLst>
              <a:ext uri="{FF2B5EF4-FFF2-40B4-BE49-F238E27FC236}">
                <a16:creationId xmlns:a16="http://schemas.microsoft.com/office/drawing/2014/main" id="{B3811FE2-7F37-4670-8F7D-305F965E95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26" r="15451"/>
          <a:stretch/>
        </p:blipFill>
        <p:spPr>
          <a:xfrm>
            <a:off x="-187868" y="-105236"/>
            <a:ext cx="4823459" cy="7135956"/>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3D7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09011A5-22F1-41E4-9F7C-29E336EA33CF}"/>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Justice Ruth Ginsburg at her confirmation hearing</a:t>
            </a:r>
          </a:p>
        </p:txBody>
      </p:sp>
      <p:cxnSp>
        <p:nvCxnSpPr>
          <p:cNvPr id="7" name="Straight Connector 6">
            <a:extLst>
              <a:ext uri="{FF2B5EF4-FFF2-40B4-BE49-F238E27FC236}">
                <a16:creationId xmlns:a16="http://schemas.microsoft.com/office/drawing/2014/main" id="{FBBEB5E4-614C-4C7D-B9FA-51848AD7E146}"/>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996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50BE-7168-439E-896E-1F3B1AFC9EA7}"/>
              </a:ext>
            </a:extLst>
          </p:cNvPr>
          <p:cNvSpPr>
            <a:spLocks noGrp="1"/>
          </p:cNvSpPr>
          <p:nvPr>
            <p:ph type="title"/>
          </p:nvPr>
        </p:nvSpPr>
        <p:spPr>
          <a:xfrm>
            <a:off x="4965430" y="629268"/>
            <a:ext cx="6688090" cy="1286160"/>
          </a:xfrm>
        </p:spPr>
        <p:txBody>
          <a:bodyPr anchor="b">
            <a:noAutofit/>
          </a:bodyPr>
          <a:lstStyle/>
          <a:p>
            <a:r>
              <a:rPr lang="en-US" dirty="0"/>
              <a:t>B. </a:t>
            </a:r>
            <a:r>
              <a:rPr lang="en-US" dirty="0" err="1"/>
              <a:t>Nonlegislative</a:t>
            </a:r>
            <a:r>
              <a:rPr lang="en-US" dirty="0"/>
              <a:t> Powers</a:t>
            </a:r>
          </a:p>
        </p:txBody>
      </p:sp>
      <p:sp>
        <p:nvSpPr>
          <p:cNvPr id="3" name="Content Placeholder 2">
            <a:extLst>
              <a:ext uri="{FF2B5EF4-FFF2-40B4-BE49-F238E27FC236}">
                <a16:creationId xmlns:a16="http://schemas.microsoft.com/office/drawing/2014/main" id="{5B6C9D35-3A63-41B6-BC02-4BE2B84D6440}"/>
              </a:ext>
            </a:extLst>
          </p:cNvPr>
          <p:cNvSpPr>
            <a:spLocks noGrp="1"/>
          </p:cNvSpPr>
          <p:nvPr>
            <p:ph idx="1"/>
          </p:nvPr>
        </p:nvSpPr>
        <p:spPr>
          <a:xfrm>
            <a:off x="4965431" y="2438400"/>
            <a:ext cx="6586489" cy="3785419"/>
          </a:xfrm>
        </p:spPr>
        <p:txBody>
          <a:bodyPr>
            <a:normAutofit/>
          </a:bodyPr>
          <a:lstStyle/>
          <a:p>
            <a:r>
              <a:rPr lang="en-US" dirty="0">
                <a:solidFill>
                  <a:srgbClr val="FF0000"/>
                </a:solidFill>
              </a:rPr>
              <a:t>Both houses of Congress share the power of </a:t>
            </a:r>
            <a:r>
              <a:rPr lang="en-US" b="1" dirty="0">
                <a:solidFill>
                  <a:srgbClr val="FF0000"/>
                </a:solidFill>
              </a:rPr>
              <a:t>impeachment</a:t>
            </a:r>
            <a:r>
              <a:rPr lang="en-US" dirty="0">
                <a:solidFill>
                  <a:srgbClr val="FF0000"/>
                </a:solidFill>
              </a:rPr>
              <a:t> – formally charging a top government official with a serious crime.</a:t>
            </a:r>
          </a:p>
          <a:p>
            <a:r>
              <a:rPr lang="en-US" dirty="0">
                <a:solidFill>
                  <a:srgbClr val="FF0000"/>
                </a:solidFill>
              </a:rPr>
              <a:t>If the House votes for impeachment, the Senate will conduct an impeachment trial and can convict with a two-thirds majority vote.</a:t>
            </a:r>
          </a:p>
          <a:p>
            <a:endParaRPr lang="en-US" sz="2000" dirty="0"/>
          </a:p>
        </p:txBody>
      </p:sp>
      <p:pic>
        <p:nvPicPr>
          <p:cNvPr id="5" name="Picture 4" descr="A group of people sitting in front of a crowd&#10;&#10;Description automatically generated">
            <a:extLst>
              <a:ext uri="{FF2B5EF4-FFF2-40B4-BE49-F238E27FC236}">
                <a16:creationId xmlns:a16="http://schemas.microsoft.com/office/drawing/2014/main" id="{C90C2900-F825-4ED3-A383-4D9D85D8AE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2318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52E9A91-2D8D-457E-845E-0D80179DECF6}"/>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The House votes to impeach President Trump in December 2019</a:t>
            </a:r>
          </a:p>
        </p:txBody>
      </p:sp>
      <p:cxnSp>
        <p:nvCxnSpPr>
          <p:cNvPr id="8" name="Straight Connector 7">
            <a:extLst>
              <a:ext uri="{FF2B5EF4-FFF2-40B4-BE49-F238E27FC236}">
                <a16:creationId xmlns:a16="http://schemas.microsoft.com/office/drawing/2014/main" id="{059AF89B-6B64-4EEA-BD0E-48949428991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945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50BE-7168-439E-896E-1F3B1AFC9EA7}"/>
              </a:ext>
            </a:extLst>
          </p:cNvPr>
          <p:cNvSpPr>
            <a:spLocks noGrp="1"/>
          </p:cNvSpPr>
          <p:nvPr>
            <p:ph type="title"/>
          </p:nvPr>
        </p:nvSpPr>
        <p:spPr>
          <a:xfrm>
            <a:off x="4965430" y="629268"/>
            <a:ext cx="6657610" cy="1286160"/>
          </a:xfrm>
        </p:spPr>
        <p:txBody>
          <a:bodyPr anchor="b">
            <a:noAutofit/>
          </a:bodyPr>
          <a:lstStyle/>
          <a:p>
            <a:r>
              <a:rPr lang="en-US" dirty="0"/>
              <a:t>B. </a:t>
            </a:r>
            <a:r>
              <a:rPr lang="en-US" dirty="0" err="1"/>
              <a:t>Nonlegislative</a:t>
            </a:r>
            <a:r>
              <a:rPr lang="en-US" dirty="0"/>
              <a:t> Powers</a:t>
            </a:r>
          </a:p>
        </p:txBody>
      </p:sp>
      <p:sp>
        <p:nvSpPr>
          <p:cNvPr id="3" name="Content Placeholder 2">
            <a:extLst>
              <a:ext uri="{FF2B5EF4-FFF2-40B4-BE49-F238E27FC236}">
                <a16:creationId xmlns:a16="http://schemas.microsoft.com/office/drawing/2014/main" id="{5B6C9D35-3A63-41B6-BC02-4BE2B84D6440}"/>
              </a:ext>
            </a:extLst>
          </p:cNvPr>
          <p:cNvSpPr>
            <a:spLocks noGrp="1"/>
          </p:cNvSpPr>
          <p:nvPr>
            <p:ph idx="1"/>
          </p:nvPr>
        </p:nvSpPr>
        <p:spPr>
          <a:xfrm>
            <a:off x="4965431" y="2438400"/>
            <a:ext cx="6586489" cy="3785419"/>
          </a:xfrm>
        </p:spPr>
        <p:txBody>
          <a:bodyPr>
            <a:normAutofit/>
          </a:bodyPr>
          <a:lstStyle/>
          <a:p>
            <a:r>
              <a:rPr lang="en-US" dirty="0">
                <a:solidFill>
                  <a:srgbClr val="FF0000"/>
                </a:solidFill>
              </a:rPr>
              <a:t>Congress has the power to manage its own members.</a:t>
            </a:r>
          </a:p>
          <a:p>
            <a:pPr marL="749300" lvl="1" indent="-292100"/>
            <a:r>
              <a:rPr lang="en-US" dirty="0">
                <a:solidFill>
                  <a:srgbClr val="FF0000"/>
                </a:solidFill>
              </a:rPr>
              <a:t>It can expel members.</a:t>
            </a:r>
          </a:p>
          <a:p>
            <a:pPr marL="749300" lvl="1" indent="-292100"/>
            <a:r>
              <a:rPr lang="en-US" dirty="0">
                <a:solidFill>
                  <a:srgbClr val="FF0000"/>
                </a:solidFill>
              </a:rPr>
              <a:t>Members can be </a:t>
            </a:r>
            <a:r>
              <a:rPr lang="en-US" b="1" dirty="0">
                <a:solidFill>
                  <a:srgbClr val="FF0000"/>
                </a:solidFill>
              </a:rPr>
              <a:t>censured</a:t>
            </a:r>
            <a:r>
              <a:rPr lang="en-US" dirty="0">
                <a:solidFill>
                  <a:srgbClr val="FF0000"/>
                </a:solidFill>
              </a:rPr>
              <a:t> for their behavior.</a:t>
            </a:r>
          </a:p>
          <a:p>
            <a:pPr marL="749300" lvl="1" indent="-292100"/>
            <a:r>
              <a:rPr lang="en-US" dirty="0">
                <a:solidFill>
                  <a:srgbClr val="FF0000"/>
                </a:solidFill>
              </a:rPr>
              <a:t>The House also uses a lesser punishment called a </a:t>
            </a:r>
            <a:r>
              <a:rPr lang="en-US" b="1" dirty="0">
                <a:solidFill>
                  <a:srgbClr val="FF0000"/>
                </a:solidFill>
              </a:rPr>
              <a:t>reprimand.</a:t>
            </a:r>
            <a:endParaRPr lang="en-US" dirty="0">
              <a:solidFill>
                <a:srgbClr val="FF0000"/>
              </a:solidFill>
            </a:endParaRPr>
          </a:p>
          <a:p>
            <a:endParaRPr lang="en-US" sz="2000" dirty="0"/>
          </a:p>
        </p:txBody>
      </p:sp>
      <p:pic>
        <p:nvPicPr>
          <p:cNvPr id="7" name="Picture 6" descr="A group of people standing in front of a crowd&#10;&#10;Description automatically generated">
            <a:extLst>
              <a:ext uri="{FF2B5EF4-FFF2-40B4-BE49-F238E27FC236}">
                <a16:creationId xmlns:a16="http://schemas.microsoft.com/office/drawing/2014/main" id="{7F8D4047-C718-4A18-8C2E-EF47A9DB1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DA84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3E3F60-A969-4665-A4C7-73DCF1A4A7D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844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50BE-7168-439E-896E-1F3B1AFC9EA7}"/>
              </a:ext>
            </a:extLst>
          </p:cNvPr>
          <p:cNvSpPr>
            <a:spLocks noGrp="1"/>
          </p:cNvSpPr>
          <p:nvPr>
            <p:ph type="title"/>
          </p:nvPr>
        </p:nvSpPr>
        <p:spPr>
          <a:xfrm>
            <a:off x="4965430" y="629268"/>
            <a:ext cx="6738890" cy="1286160"/>
          </a:xfrm>
        </p:spPr>
        <p:txBody>
          <a:bodyPr anchor="b">
            <a:noAutofit/>
          </a:bodyPr>
          <a:lstStyle/>
          <a:p>
            <a:r>
              <a:rPr lang="en-US" dirty="0"/>
              <a:t>B. </a:t>
            </a:r>
            <a:r>
              <a:rPr lang="en-US" dirty="0" err="1"/>
              <a:t>Nonlegislative</a:t>
            </a:r>
            <a:r>
              <a:rPr lang="en-US" dirty="0"/>
              <a:t> Powers</a:t>
            </a:r>
          </a:p>
        </p:txBody>
      </p:sp>
      <p:sp>
        <p:nvSpPr>
          <p:cNvPr id="3" name="Content Placeholder 2">
            <a:extLst>
              <a:ext uri="{FF2B5EF4-FFF2-40B4-BE49-F238E27FC236}">
                <a16:creationId xmlns:a16="http://schemas.microsoft.com/office/drawing/2014/main" id="{5B6C9D35-3A63-41B6-BC02-4BE2B84D6440}"/>
              </a:ext>
            </a:extLst>
          </p:cNvPr>
          <p:cNvSpPr>
            <a:spLocks noGrp="1"/>
          </p:cNvSpPr>
          <p:nvPr>
            <p:ph idx="1"/>
          </p:nvPr>
        </p:nvSpPr>
        <p:spPr>
          <a:xfrm>
            <a:off x="4965431" y="2438400"/>
            <a:ext cx="6586489" cy="3785419"/>
          </a:xfrm>
        </p:spPr>
        <p:txBody>
          <a:bodyPr>
            <a:normAutofit/>
          </a:bodyPr>
          <a:lstStyle/>
          <a:p>
            <a:r>
              <a:rPr lang="en-US" dirty="0">
                <a:solidFill>
                  <a:srgbClr val="FF0000"/>
                </a:solidFill>
              </a:rPr>
              <a:t>Article V gives Congress the power to propose amendments and choose how they will be ratified.</a:t>
            </a:r>
          </a:p>
          <a:p>
            <a:r>
              <a:rPr lang="en-US" dirty="0"/>
              <a:t>Only the Twenty-First Amendment has been ratified by state conventions. </a:t>
            </a:r>
          </a:p>
          <a:p>
            <a:endParaRPr lang="en-US" sz="2000" dirty="0"/>
          </a:p>
        </p:txBody>
      </p:sp>
      <p:pic>
        <p:nvPicPr>
          <p:cNvPr id="7" name="Picture 6" descr="A large building with many windows&#10;&#10;Description automatically generated">
            <a:extLst>
              <a:ext uri="{FF2B5EF4-FFF2-40B4-BE49-F238E27FC236}">
                <a16:creationId xmlns:a16="http://schemas.microsoft.com/office/drawing/2014/main" id="{A35C97A8-3805-433A-920E-482083849E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8" r="2" b="2"/>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49A55"/>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519294-5AA1-4DDD-B2EA-D06AD8FD4F2C}"/>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The Library of Congress</a:t>
            </a:r>
          </a:p>
        </p:txBody>
      </p:sp>
      <p:cxnSp>
        <p:nvCxnSpPr>
          <p:cNvPr id="8" name="Straight Connector 7">
            <a:extLst>
              <a:ext uri="{FF2B5EF4-FFF2-40B4-BE49-F238E27FC236}">
                <a16:creationId xmlns:a16="http://schemas.microsoft.com/office/drawing/2014/main" id="{4194F9DF-AFD8-4AE8-A094-4CF490150497}"/>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096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Define </a:t>
            </a:r>
            <a:r>
              <a:rPr lang="en-US" i="1" dirty="0"/>
              <a:t>resolutions.</a:t>
            </a:r>
            <a:endParaRPr lang="en-US" dirty="0"/>
          </a:p>
          <a:p>
            <a:pPr marL="0" indent="0" algn="ctr">
              <a:buNone/>
            </a:pPr>
            <a:r>
              <a:rPr lang="en-US" dirty="0">
                <a:solidFill>
                  <a:srgbClr val="C00000"/>
                </a:solidFill>
              </a:rPr>
              <a:t>declarations that lack the authority of law and merely express congressional opinion (p. 198)</a:t>
            </a:r>
          </a:p>
          <a:p>
            <a:pPr marL="0" indent="0">
              <a:buNone/>
            </a:pPr>
            <a:r>
              <a:rPr lang="en-US" dirty="0"/>
              <a:t>2. How did Congress expand its war powers during Reconstruction?</a:t>
            </a:r>
          </a:p>
          <a:p>
            <a:pPr marL="0" indent="0" algn="ctr">
              <a:buNone/>
            </a:pPr>
            <a:r>
              <a:rPr lang="en-US" dirty="0">
                <a:solidFill>
                  <a:srgbClr val="C00000"/>
                </a:solidFill>
              </a:rPr>
              <a:t>Congress believed (and the Supreme Court agreed) that it could deal with peacetime problems that resulted from wars. </a:t>
            </a:r>
            <a:br>
              <a:rPr lang="en-US" dirty="0">
                <a:solidFill>
                  <a:srgbClr val="C00000"/>
                </a:solidFill>
              </a:rPr>
            </a:br>
            <a:r>
              <a:rPr lang="en-US" dirty="0">
                <a:solidFill>
                  <a:srgbClr val="C00000"/>
                </a:solidFill>
              </a:rPr>
              <a:t>(p. 198)</a:t>
            </a:r>
          </a:p>
        </p:txBody>
      </p:sp>
    </p:spTree>
    <p:extLst>
      <p:ext uri="{BB962C8B-B14F-4D97-AF65-F5344CB8AC3E}">
        <p14:creationId xmlns:p14="http://schemas.microsoft.com/office/powerpoint/2010/main" val="4042917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3–4. In what two ways may Congress propose amendments to the Constitution?</a:t>
            </a:r>
          </a:p>
          <a:p>
            <a:pPr marL="0" indent="0" algn="ctr">
              <a:buNone/>
            </a:pPr>
            <a:r>
              <a:rPr lang="en-US" dirty="0">
                <a:solidFill>
                  <a:srgbClr val="C00000"/>
                </a:solidFill>
              </a:rPr>
              <a:t>by a two-thirds vote of both houses or by calling for a “convention for proposing amendments” at the request </a:t>
            </a:r>
            <a:br>
              <a:rPr lang="en-US" dirty="0">
                <a:solidFill>
                  <a:srgbClr val="C00000"/>
                </a:solidFill>
              </a:rPr>
            </a:br>
            <a:r>
              <a:rPr lang="en-US" dirty="0">
                <a:solidFill>
                  <a:srgbClr val="C00000"/>
                </a:solidFill>
              </a:rPr>
              <a:t>of two-thirds of the states (p. 200)</a:t>
            </a:r>
          </a:p>
        </p:txBody>
      </p:sp>
    </p:spTree>
    <p:extLst>
      <p:ext uri="{BB962C8B-B14F-4D97-AF65-F5344CB8AC3E}">
        <p14:creationId xmlns:p14="http://schemas.microsoft.com/office/powerpoint/2010/main" val="33233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1061700" cy="5032375"/>
          </a:xfrm>
        </p:spPr>
        <p:txBody>
          <a:bodyPr>
            <a:normAutofit/>
          </a:bodyPr>
          <a:lstStyle/>
          <a:p>
            <a:pPr>
              <a:buFont typeface="Wingdings" panose="05000000000000000000" pitchFamily="2" charset="2"/>
              <a:buChar char="v"/>
            </a:pPr>
            <a:r>
              <a:rPr lang="en-US" dirty="0"/>
              <a:t> Distinguish between enumerated, implied, and </a:t>
            </a:r>
            <a:r>
              <a:rPr lang="en-US" dirty="0" err="1"/>
              <a:t>nonlegislative</a:t>
            </a:r>
            <a:r>
              <a:rPr lang="en-US" dirty="0"/>
              <a:t> powers of Congress.</a:t>
            </a:r>
          </a:p>
          <a:p>
            <a:pPr marL="0" indent="0" algn="ctr">
              <a:buNone/>
            </a:pPr>
            <a:r>
              <a:rPr lang="en-US" dirty="0">
                <a:solidFill>
                  <a:srgbClr val="C00000"/>
                </a:solidFill>
              </a:rPr>
              <a:t>Enumerated powers are specifically listed in the Constitution. Implied powers are needed for Congress to exercise its enumerated powers, but are not specifically noted in the document. Enumerated and implied powers may deal with both legislative and </a:t>
            </a:r>
            <a:r>
              <a:rPr lang="en-US" dirty="0" err="1">
                <a:solidFill>
                  <a:srgbClr val="C00000"/>
                </a:solidFill>
              </a:rPr>
              <a:t>nonlegislative</a:t>
            </a:r>
            <a:r>
              <a:rPr lang="en-US" dirty="0">
                <a:solidFill>
                  <a:srgbClr val="C00000"/>
                </a:solidFill>
              </a:rPr>
              <a:t> functions of Congress. </a:t>
            </a:r>
            <a:r>
              <a:rPr lang="en-US" dirty="0" err="1">
                <a:solidFill>
                  <a:srgbClr val="C00000"/>
                </a:solidFill>
              </a:rPr>
              <a:t>Nonlegislative</a:t>
            </a:r>
            <a:r>
              <a:rPr lang="en-US" dirty="0">
                <a:solidFill>
                  <a:srgbClr val="C00000"/>
                </a:solidFill>
              </a:rPr>
              <a:t> powers given to Congress would include such matters as impeachment, approval of presidential appointments and treaties, and determining qualifications of members of Congress.</a:t>
            </a:r>
          </a:p>
        </p:txBody>
      </p:sp>
    </p:spTree>
    <p:extLst>
      <p:ext uri="{BB962C8B-B14F-4D97-AF65-F5344CB8AC3E}">
        <p14:creationId xmlns:p14="http://schemas.microsoft.com/office/powerpoint/2010/main" val="3913452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can the Senate shape the federal judiciary?</a:t>
            </a:r>
          </a:p>
          <a:p>
            <a:pPr marL="0" indent="0" algn="ctr">
              <a:buNone/>
            </a:pPr>
            <a:r>
              <a:rPr lang="en-US" dirty="0">
                <a:solidFill>
                  <a:srgbClr val="C00000"/>
                </a:solidFill>
              </a:rPr>
              <a:t>The Senate can exercise its power of confirmation by accepting, rejecting, or influencing executive appointments. </a:t>
            </a:r>
          </a:p>
        </p:txBody>
      </p:sp>
    </p:spTree>
    <p:extLst>
      <p:ext uri="{BB962C8B-B14F-4D97-AF65-F5344CB8AC3E}">
        <p14:creationId xmlns:p14="http://schemas.microsoft.com/office/powerpoint/2010/main" val="532132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2283-7631-4EF3-A8D6-F1250AE75DD7}"/>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A. Financial Powers</a:t>
            </a:r>
          </a:p>
        </p:txBody>
      </p:sp>
      <p:sp>
        <p:nvSpPr>
          <p:cNvPr id="3" name="Content Placeholder 2">
            <a:extLst>
              <a:ext uri="{FF2B5EF4-FFF2-40B4-BE49-F238E27FC236}">
                <a16:creationId xmlns:a16="http://schemas.microsoft.com/office/drawing/2014/main" id="{483CF2B7-8D87-4758-90E8-3FF107936B81}"/>
              </a:ext>
            </a:extLst>
          </p:cNvPr>
          <p:cNvSpPr>
            <a:spLocks noGrp="1"/>
          </p:cNvSpPr>
          <p:nvPr>
            <p:ph idx="1"/>
          </p:nvPr>
        </p:nvSpPr>
        <p:spPr>
          <a:xfrm>
            <a:off x="4965431" y="2438400"/>
            <a:ext cx="6586489" cy="4292599"/>
          </a:xfrm>
        </p:spPr>
        <p:txBody>
          <a:bodyPr>
            <a:normAutofit/>
          </a:bodyPr>
          <a:lstStyle/>
          <a:p>
            <a:r>
              <a:rPr lang="en-US" dirty="0"/>
              <a:t>Article I, Section 8 gives Congress the </a:t>
            </a:r>
            <a:r>
              <a:rPr lang="en-US" dirty="0">
                <a:solidFill>
                  <a:srgbClr val="FF0000"/>
                </a:solidFill>
              </a:rPr>
              <a:t>power to tax</a:t>
            </a:r>
            <a:r>
              <a:rPr lang="en-US" dirty="0"/>
              <a:t>.</a:t>
            </a:r>
          </a:p>
          <a:p>
            <a:pPr marL="749300" lvl="1" indent="-292100"/>
            <a:r>
              <a:rPr lang="en-US" dirty="0">
                <a:solidFill>
                  <a:srgbClr val="FF0000"/>
                </a:solidFill>
              </a:rPr>
              <a:t>A </a:t>
            </a:r>
            <a:r>
              <a:rPr lang="en-US" b="1" dirty="0">
                <a:solidFill>
                  <a:srgbClr val="FF0000"/>
                </a:solidFill>
              </a:rPr>
              <a:t>duty</a:t>
            </a:r>
            <a:r>
              <a:rPr lang="en-US" dirty="0">
                <a:solidFill>
                  <a:srgbClr val="FF0000"/>
                </a:solidFill>
              </a:rPr>
              <a:t> is a tax on select imports.</a:t>
            </a:r>
          </a:p>
          <a:p>
            <a:pPr marL="749300" lvl="1" indent="-292100"/>
            <a:r>
              <a:rPr lang="en-US" b="1" dirty="0">
                <a:solidFill>
                  <a:srgbClr val="FF0000"/>
                </a:solidFill>
              </a:rPr>
              <a:t>Excises </a:t>
            </a:r>
            <a:r>
              <a:rPr lang="en-US" dirty="0">
                <a:solidFill>
                  <a:srgbClr val="FF0000"/>
                </a:solidFill>
              </a:rPr>
              <a:t>are taxes on the nation’s internal production, sale, or use of certain items and business practices</a:t>
            </a:r>
            <a:r>
              <a:rPr lang="en-US" dirty="0"/>
              <a:t>. </a:t>
            </a:r>
          </a:p>
          <a:p>
            <a:r>
              <a:rPr lang="en-US" dirty="0">
                <a:solidFill>
                  <a:srgbClr val="FF0000"/>
                </a:solidFill>
              </a:rPr>
              <a:t>In 1913, the </a:t>
            </a:r>
            <a:r>
              <a:rPr lang="en-US" b="1" dirty="0">
                <a:solidFill>
                  <a:srgbClr val="FF0000"/>
                </a:solidFill>
              </a:rPr>
              <a:t>Sixteenth Amendment</a:t>
            </a:r>
            <a:r>
              <a:rPr lang="en-US" dirty="0">
                <a:solidFill>
                  <a:srgbClr val="FF0000"/>
                </a:solidFill>
              </a:rPr>
              <a:t> was passed and instituted the income tax. </a:t>
            </a:r>
          </a:p>
        </p:txBody>
      </p:sp>
      <p:pic>
        <p:nvPicPr>
          <p:cNvPr id="5" name="Picture 4" descr="A large building&#10;&#10;Description automatically generated">
            <a:extLst>
              <a:ext uri="{FF2B5EF4-FFF2-40B4-BE49-F238E27FC236}">
                <a16:creationId xmlns:a16="http://schemas.microsoft.com/office/drawing/2014/main" id="{C4BF142E-510F-49B3-BC68-B1078E090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395E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B1DF6A-4696-4FD7-89E5-5C05EBD8E781}"/>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245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room&#10;&#10;Description automatically generated">
            <a:extLst>
              <a:ext uri="{FF2B5EF4-FFF2-40B4-BE49-F238E27FC236}">
                <a16:creationId xmlns:a16="http://schemas.microsoft.com/office/drawing/2014/main" id="{AABCF3EB-CD90-4889-A9D2-15F6E33692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0"/>
            <a:ext cx="12191998" cy="6858000"/>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III. Denied Powers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9.3</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62154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F1AC-790C-4A06-8EA0-44B68B62BDB1}"/>
              </a:ext>
            </a:extLst>
          </p:cNvPr>
          <p:cNvSpPr>
            <a:spLocks noGrp="1"/>
          </p:cNvSpPr>
          <p:nvPr>
            <p:ph type="title"/>
          </p:nvPr>
        </p:nvSpPr>
        <p:spPr>
          <a:xfrm>
            <a:off x="4965430" y="629268"/>
            <a:ext cx="6586491" cy="1286160"/>
          </a:xfrm>
        </p:spPr>
        <p:txBody>
          <a:bodyPr anchor="b">
            <a:normAutofit/>
          </a:bodyPr>
          <a:lstStyle/>
          <a:p>
            <a:r>
              <a:rPr lang="en-US" dirty="0"/>
              <a:t>III. Denied Powers</a:t>
            </a:r>
          </a:p>
        </p:txBody>
      </p:sp>
      <p:sp>
        <p:nvSpPr>
          <p:cNvPr id="3" name="Content Placeholder 2">
            <a:extLst>
              <a:ext uri="{FF2B5EF4-FFF2-40B4-BE49-F238E27FC236}">
                <a16:creationId xmlns:a16="http://schemas.microsoft.com/office/drawing/2014/main" id="{48ED996B-8CA6-4B9A-A77F-5DEF0091FC6B}"/>
              </a:ext>
            </a:extLst>
          </p:cNvPr>
          <p:cNvSpPr>
            <a:spLocks noGrp="1"/>
          </p:cNvSpPr>
          <p:nvPr>
            <p:ph idx="1"/>
          </p:nvPr>
        </p:nvSpPr>
        <p:spPr>
          <a:xfrm>
            <a:off x="4965431" y="2438400"/>
            <a:ext cx="6586489" cy="3785419"/>
          </a:xfrm>
        </p:spPr>
        <p:txBody>
          <a:bodyPr>
            <a:normAutofit/>
          </a:bodyPr>
          <a:lstStyle/>
          <a:p>
            <a:r>
              <a:rPr lang="en-US" dirty="0"/>
              <a:t>The Constitution states that </a:t>
            </a:r>
            <a:r>
              <a:rPr lang="en-US" b="1" dirty="0"/>
              <a:t>reserved powers</a:t>
            </a:r>
            <a:r>
              <a:rPr lang="en-US" dirty="0"/>
              <a:t> are to be reserved for the states or the people.</a:t>
            </a:r>
          </a:p>
          <a:p>
            <a:r>
              <a:rPr lang="en-US" dirty="0"/>
              <a:t>The First Amendment denies several powers to Congress.</a:t>
            </a:r>
          </a:p>
          <a:p>
            <a:pPr marL="749300" lvl="1" indent="-292100"/>
            <a:r>
              <a:rPr lang="en-US" dirty="0"/>
              <a:t>Restricting religious liberty, speech, press, and assembly</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D3AD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phone, holding, sign, man&#10;&#10;Description automatically generated">
            <a:extLst>
              <a:ext uri="{FF2B5EF4-FFF2-40B4-BE49-F238E27FC236}">
                <a16:creationId xmlns:a16="http://schemas.microsoft.com/office/drawing/2014/main" id="{5243EE22-708E-4F68-842A-C780FB236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962" y="977899"/>
            <a:ext cx="4550944" cy="5156969"/>
          </a:xfrm>
          <a:prstGeom prst="rect">
            <a:avLst/>
          </a:prstGeom>
        </p:spPr>
      </p:pic>
      <p:cxnSp>
        <p:nvCxnSpPr>
          <p:cNvPr id="6" name="Straight Connector 5">
            <a:extLst>
              <a:ext uri="{FF2B5EF4-FFF2-40B4-BE49-F238E27FC236}">
                <a16:creationId xmlns:a16="http://schemas.microsoft.com/office/drawing/2014/main" id="{DA66F84B-3B71-4994-AAEB-32E1DFC170F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606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F1AC-790C-4A06-8EA0-44B68B62BDB1}"/>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III. Denied Powers</a:t>
            </a:r>
          </a:p>
        </p:txBody>
      </p:sp>
      <p:sp>
        <p:nvSpPr>
          <p:cNvPr id="3" name="Content Placeholder 2">
            <a:extLst>
              <a:ext uri="{FF2B5EF4-FFF2-40B4-BE49-F238E27FC236}">
                <a16:creationId xmlns:a16="http://schemas.microsoft.com/office/drawing/2014/main" id="{48ED996B-8CA6-4B9A-A77F-5DEF0091FC6B}"/>
              </a:ext>
            </a:extLst>
          </p:cNvPr>
          <p:cNvSpPr>
            <a:spLocks noGrp="1"/>
          </p:cNvSpPr>
          <p:nvPr>
            <p:ph idx="1"/>
          </p:nvPr>
        </p:nvSpPr>
        <p:spPr>
          <a:xfrm>
            <a:off x="4965431" y="2438400"/>
            <a:ext cx="6586489" cy="4419599"/>
          </a:xfrm>
        </p:spPr>
        <p:txBody>
          <a:bodyPr>
            <a:normAutofit/>
          </a:bodyPr>
          <a:lstStyle/>
          <a:p>
            <a:r>
              <a:rPr lang="en-US" dirty="0"/>
              <a:t>The Constitution states </a:t>
            </a:r>
            <a:r>
              <a:rPr lang="en-US" dirty="0">
                <a:solidFill>
                  <a:srgbClr val="FF0000"/>
                </a:solidFill>
              </a:rPr>
              <a:t>that </a:t>
            </a:r>
            <a:r>
              <a:rPr lang="en-US" b="1" dirty="0">
                <a:solidFill>
                  <a:srgbClr val="FF0000"/>
                </a:solidFill>
              </a:rPr>
              <a:t>reserved powers</a:t>
            </a:r>
            <a:r>
              <a:rPr lang="en-US" dirty="0">
                <a:solidFill>
                  <a:srgbClr val="FF0000"/>
                </a:solidFill>
              </a:rPr>
              <a:t> are to be reserved for the states or the people.</a:t>
            </a:r>
          </a:p>
          <a:p>
            <a:r>
              <a:rPr lang="en-US" dirty="0"/>
              <a:t>Article I, Section 9 also denies several powers to Congress.</a:t>
            </a:r>
          </a:p>
          <a:p>
            <a:pPr marL="749300" lvl="1" indent="-292100"/>
            <a:r>
              <a:rPr lang="en-US" dirty="0">
                <a:solidFill>
                  <a:srgbClr val="FF0000"/>
                </a:solidFill>
              </a:rPr>
              <a:t>Cannot suspend the writ of habeas corpus, pass a bill of attainder, pass an ex post facto law, or tax exports from any state</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D3AD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phone, holding, sign, man&#10;&#10;Description automatically generated">
            <a:extLst>
              <a:ext uri="{FF2B5EF4-FFF2-40B4-BE49-F238E27FC236}">
                <a16:creationId xmlns:a16="http://schemas.microsoft.com/office/drawing/2014/main" id="{5243EE22-708E-4F68-842A-C780FB236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962" y="977899"/>
            <a:ext cx="4550944" cy="5156969"/>
          </a:xfrm>
          <a:prstGeom prst="rect">
            <a:avLst/>
          </a:prstGeom>
        </p:spPr>
      </p:pic>
      <p:cxnSp>
        <p:nvCxnSpPr>
          <p:cNvPr id="6" name="Straight Connector 5">
            <a:extLst>
              <a:ext uri="{FF2B5EF4-FFF2-40B4-BE49-F238E27FC236}">
                <a16:creationId xmlns:a16="http://schemas.microsoft.com/office/drawing/2014/main" id="{EC5FC84D-B9D0-49B6-847B-A0485EAC3DE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601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Which amendment reserves certain powers to the state?</a:t>
            </a:r>
          </a:p>
          <a:p>
            <a:pPr marL="0" indent="0" algn="ctr">
              <a:buNone/>
            </a:pPr>
            <a:r>
              <a:rPr lang="en-US" dirty="0">
                <a:solidFill>
                  <a:srgbClr val="C00000"/>
                </a:solidFill>
              </a:rPr>
              <a:t>the Tenth Amendment (p. 201)</a:t>
            </a:r>
          </a:p>
        </p:txBody>
      </p:sp>
    </p:spTree>
    <p:extLst>
      <p:ext uri="{BB962C8B-B14F-4D97-AF65-F5344CB8AC3E}">
        <p14:creationId xmlns:p14="http://schemas.microsoft.com/office/powerpoint/2010/main" val="1603808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does the First Amendment restrict Congress’s powers?</a:t>
            </a:r>
          </a:p>
          <a:p>
            <a:pPr marL="0" indent="0" algn="ctr">
              <a:buNone/>
            </a:pPr>
            <a:r>
              <a:rPr lang="en-US" dirty="0">
                <a:solidFill>
                  <a:srgbClr val="C00000"/>
                </a:solidFill>
              </a:rPr>
              <a:t>Congress cannot restrict religious freedom, freedoms of speech and the press, or freedoms to assemble and petition the government. [Article I, Section 9 adds that] Congress may not suspend the writ of habeas corpus, pass a bill of attainder or ex post facto law, or tax exports from any state.</a:t>
            </a:r>
          </a:p>
        </p:txBody>
      </p:sp>
    </p:spTree>
    <p:extLst>
      <p:ext uri="{BB962C8B-B14F-4D97-AF65-F5344CB8AC3E}">
        <p14:creationId xmlns:p14="http://schemas.microsoft.com/office/powerpoint/2010/main" val="1199922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uilding, clock, yellow, large&#10;&#10;Description automatically generated">
            <a:extLst>
              <a:ext uri="{FF2B5EF4-FFF2-40B4-BE49-F238E27FC236}">
                <a16:creationId xmlns:a16="http://schemas.microsoft.com/office/drawing/2014/main" id="{EBC10E39-99FC-435E-A8AD-F3EF7ACBAD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rgbClr val="FF0000"/>
                </a:solidFill>
                <a:effectLst>
                  <a:outerShdw blurRad="38100" dist="38100" dir="2700000" algn="tl">
                    <a:srgbClr val="000000">
                      <a:alpha val="43137"/>
                    </a:srgbClr>
                  </a:outerShdw>
                </a:effectLst>
              </a:rPr>
              <a:t>IV. Congressional Criticism</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9.4</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5464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AB507-FC63-4459-83FA-3441DBE96F62}"/>
              </a:ext>
            </a:extLst>
          </p:cNvPr>
          <p:cNvSpPr>
            <a:spLocks noGrp="1"/>
          </p:cNvSpPr>
          <p:nvPr>
            <p:ph type="title"/>
          </p:nvPr>
        </p:nvSpPr>
        <p:spPr>
          <a:xfrm>
            <a:off x="4965430" y="629268"/>
            <a:ext cx="6586491" cy="1286160"/>
          </a:xfrm>
        </p:spPr>
        <p:txBody>
          <a:bodyPr anchor="b">
            <a:normAutofit/>
          </a:bodyPr>
          <a:lstStyle/>
          <a:p>
            <a:r>
              <a:rPr lang="en-US" dirty="0"/>
              <a:t>A. Pork-Barrel Politics</a:t>
            </a:r>
          </a:p>
        </p:txBody>
      </p:sp>
      <p:sp>
        <p:nvSpPr>
          <p:cNvPr id="3" name="Content Placeholder 2">
            <a:extLst>
              <a:ext uri="{FF2B5EF4-FFF2-40B4-BE49-F238E27FC236}">
                <a16:creationId xmlns:a16="http://schemas.microsoft.com/office/drawing/2014/main" id="{E58EF7BB-C1A9-4A1F-9650-7AF37AC066F7}"/>
              </a:ext>
            </a:extLst>
          </p:cNvPr>
          <p:cNvSpPr>
            <a:spLocks noGrp="1"/>
          </p:cNvSpPr>
          <p:nvPr>
            <p:ph idx="1"/>
          </p:nvPr>
        </p:nvSpPr>
        <p:spPr>
          <a:xfrm>
            <a:off x="4965431" y="2438400"/>
            <a:ext cx="6586489" cy="3785419"/>
          </a:xfrm>
        </p:spPr>
        <p:txBody>
          <a:bodyPr>
            <a:normAutofit/>
          </a:bodyPr>
          <a:lstStyle/>
          <a:p>
            <a:r>
              <a:rPr lang="en-US" dirty="0"/>
              <a:t>Many accuse members of Congress of obtaining </a:t>
            </a:r>
            <a:r>
              <a:rPr lang="en-US" dirty="0">
                <a:solidFill>
                  <a:srgbClr val="FF0000"/>
                </a:solidFill>
              </a:rPr>
              <a:t>expensive favors for their own states, often called </a:t>
            </a:r>
            <a:r>
              <a:rPr lang="en-US" b="1" dirty="0">
                <a:solidFill>
                  <a:srgbClr val="FF0000"/>
                </a:solidFill>
              </a:rPr>
              <a:t>pork-barrel</a:t>
            </a:r>
            <a:r>
              <a:rPr lang="en-US" dirty="0">
                <a:solidFill>
                  <a:srgbClr val="FF0000"/>
                </a:solidFill>
              </a:rPr>
              <a:t> projects. </a:t>
            </a:r>
          </a:p>
          <a:p>
            <a:r>
              <a:rPr lang="en-US" dirty="0">
                <a:solidFill>
                  <a:srgbClr val="FF0000"/>
                </a:solidFill>
              </a:rPr>
              <a:t>Members of Congress may support each others’ pork-barrel projects in return for support for their own – a practice called </a:t>
            </a:r>
            <a:r>
              <a:rPr lang="en-US" b="1" dirty="0">
                <a:solidFill>
                  <a:srgbClr val="FF0000"/>
                </a:solidFill>
              </a:rPr>
              <a:t>logrolling</a:t>
            </a:r>
            <a:r>
              <a:rPr lang="en-US" dirty="0">
                <a:solidFill>
                  <a:srgbClr val="FF0000"/>
                </a:solidFill>
              </a:rPr>
              <a:t>.</a:t>
            </a:r>
          </a:p>
        </p:txBody>
      </p:sp>
      <p:pic>
        <p:nvPicPr>
          <p:cNvPr id="5" name="Picture 4" descr="A person wearing a suit and tie&#10;&#10;Description automatically generated">
            <a:extLst>
              <a:ext uri="{FF2B5EF4-FFF2-40B4-BE49-F238E27FC236}">
                <a16:creationId xmlns:a16="http://schemas.microsoft.com/office/drawing/2014/main" id="{3E22BCE3-43CD-47B9-ABB0-28117207CD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2583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C2A2F6C-38C3-461E-80F3-39EC825923F2}"/>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Senator Robert Byrd</a:t>
            </a:r>
          </a:p>
        </p:txBody>
      </p:sp>
      <p:cxnSp>
        <p:nvCxnSpPr>
          <p:cNvPr id="8" name="Straight Connector 7">
            <a:extLst>
              <a:ext uri="{FF2B5EF4-FFF2-40B4-BE49-F238E27FC236}">
                <a16:creationId xmlns:a16="http://schemas.microsoft.com/office/drawing/2014/main" id="{756584BA-2C6A-4D4E-A316-85728A306D2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81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684C8-DDAF-4621-B2B9-8857F4FE390E}"/>
              </a:ext>
            </a:extLst>
          </p:cNvPr>
          <p:cNvSpPr>
            <a:spLocks noGrp="1"/>
          </p:cNvSpPr>
          <p:nvPr>
            <p:ph type="title"/>
          </p:nvPr>
        </p:nvSpPr>
        <p:spPr>
          <a:xfrm>
            <a:off x="4965430" y="629268"/>
            <a:ext cx="6586491" cy="1286160"/>
          </a:xfrm>
        </p:spPr>
        <p:txBody>
          <a:bodyPr anchor="b">
            <a:normAutofit/>
          </a:bodyPr>
          <a:lstStyle/>
          <a:p>
            <a:r>
              <a:rPr lang="en-US" dirty="0"/>
              <a:t>B. Seniority System</a:t>
            </a:r>
          </a:p>
        </p:txBody>
      </p:sp>
      <p:sp>
        <p:nvSpPr>
          <p:cNvPr id="3" name="Content Placeholder 2">
            <a:extLst>
              <a:ext uri="{FF2B5EF4-FFF2-40B4-BE49-F238E27FC236}">
                <a16:creationId xmlns:a16="http://schemas.microsoft.com/office/drawing/2014/main" id="{A0197B37-99F0-4561-94CF-B6AE17EE1E0C}"/>
              </a:ext>
            </a:extLst>
          </p:cNvPr>
          <p:cNvSpPr>
            <a:spLocks noGrp="1"/>
          </p:cNvSpPr>
          <p:nvPr>
            <p:ph idx="1"/>
          </p:nvPr>
        </p:nvSpPr>
        <p:spPr>
          <a:xfrm>
            <a:off x="4965431" y="2438400"/>
            <a:ext cx="6586489" cy="3785419"/>
          </a:xfrm>
        </p:spPr>
        <p:txBody>
          <a:bodyPr>
            <a:normAutofit/>
          </a:bodyPr>
          <a:lstStyle/>
          <a:p>
            <a:r>
              <a:rPr lang="en-US" dirty="0"/>
              <a:t>Generally, members who have served the longest receive the most important positions within Congress.</a:t>
            </a:r>
          </a:p>
          <a:p>
            <a:r>
              <a:rPr lang="en-US" dirty="0"/>
              <a:t>Critics argue that this honors political longevity rather than merit. </a:t>
            </a:r>
          </a:p>
        </p:txBody>
      </p:sp>
      <p:pic>
        <p:nvPicPr>
          <p:cNvPr id="5" name="Picture 4" descr="A vintage photo of an old building&#10;&#10;Description automatically generated">
            <a:extLst>
              <a:ext uri="{FF2B5EF4-FFF2-40B4-BE49-F238E27FC236}">
                <a16:creationId xmlns:a16="http://schemas.microsoft.com/office/drawing/2014/main" id="{E76AEF0E-A6EA-4827-BE72-390BBC1C16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2CF1E33-594C-4CF0-BC11-834D697B08B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950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EA5C6-0B60-4D33-8547-31A4C34DA2F5}"/>
              </a:ext>
            </a:extLst>
          </p:cNvPr>
          <p:cNvSpPr>
            <a:spLocks noGrp="1"/>
          </p:cNvSpPr>
          <p:nvPr>
            <p:ph type="title"/>
          </p:nvPr>
        </p:nvSpPr>
        <p:spPr>
          <a:xfrm>
            <a:off x="4965430" y="629268"/>
            <a:ext cx="6586491" cy="1286160"/>
          </a:xfrm>
        </p:spPr>
        <p:txBody>
          <a:bodyPr anchor="b">
            <a:normAutofit/>
          </a:bodyPr>
          <a:lstStyle/>
          <a:p>
            <a:r>
              <a:rPr lang="en-US" dirty="0"/>
              <a:t>C. Balance</a:t>
            </a:r>
          </a:p>
        </p:txBody>
      </p:sp>
      <p:sp>
        <p:nvSpPr>
          <p:cNvPr id="3" name="Content Placeholder 2">
            <a:extLst>
              <a:ext uri="{FF2B5EF4-FFF2-40B4-BE49-F238E27FC236}">
                <a16:creationId xmlns:a16="http://schemas.microsoft.com/office/drawing/2014/main" id="{33870D42-C94E-4DD6-A253-A4435305F0A6}"/>
              </a:ext>
            </a:extLst>
          </p:cNvPr>
          <p:cNvSpPr>
            <a:spLocks noGrp="1"/>
          </p:cNvSpPr>
          <p:nvPr>
            <p:ph idx="1"/>
          </p:nvPr>
        </p:nvSpPr>
        <p:spPr>
          <a:xfrm>
            <a:off x="4965431" y="2438400"/>
            <a:ext cx="6586489" cy="3785419"/>
          </a:xfrm>
        </p:spPr>
        <p:txBody>
          <a:bodyPr>
            <a:noAutofit/>
          </a:bodyPr>
          <a:lstStyle/>
          <a:p>
            <a:r>
              <a:rPr lang="en-US" dirty="0"/>
              <a:t>The Christian should ensure that his criticism of Congress is balanced and fair. </a:t>
            </a:r>
          </a:p>
          <a:p>
            <a:r>
              <a:rPr lang="en-US" dirty="0"/>
              <a:t>We should also remember that Congress works slowly by design and sometimes doing nothing is the right decision.</a:t>
            </a:r>
          </a:p>
        </p:txBody>
      </p:sp>
      <p:pic>
        <p:nvPicPr>
          <p:cNvPr id="5" name="Picture 4" descr="A large white building&#10;&#10;Description automatically generated">
            <a:extLst>
              <a:ext uri="{FF2B5EF4-FFF2-40B4-BE49-F238E27FC236}">
                <a16:creationId xmlns:a16="http://schemas.microsoft.com/office/drawing/2014/main" id="{6C67C346-46A0-48B9-BACD-01DE703624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8552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212D22-4547-40B5-8B94-ECE1A1B3525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182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EA5C6-0B60-4D33-8547-31A4C34DA2F5}"/>
              </a:ext>
            </a:extLst>
          </p:cNvPr>
          <p:cNvSpPr>
            <a:spLocks noGrp="1"/>
          </p:cNvSpPr>
          <p:nvPr>
            <p:ph type="title"/>
          </p:nvPr>
        </p:nvSpPr>
        <p:spPr>
          <a:xfrm>
            <a:off x="4965430" y="629268"/>
            <a:ext cx="6586491" cy="1286160"/>
          </a:xfrm>
        </p:spPr>
        <p:txBody>
          <a:bodyPr anchor="b">
            <a:normAutofit/>
          </a:bodyPr>
          <a:lstStyle/>
          <a:p>
            <a:r>
              <a:rPr lang="en-US" dirty="0"/>
              <a:t>C. Balance</a:t>
            </a:r>
          </a:p>
        </p:txBody>
      </p:sp>
      <p:sp>
        <p:nvSpPr>
          <p:cNvPr id="3" name="Content Placeholder 2">
            <a:extLst>
              <a:ext uri="{FF2B5EF4-FFF2-40B4-BE49-F238E27FC236}">
                <a16:creationId xmlns:a16="http://schemas.microsoft.com/office/drawing/2014/main" id="{33870D42-C94E-4DD6-A253-A4435305F0A6}"/>
              </a:ext>
            </a:extLst>
          </p:cNvPr>
          <p:cNvSpPr>
            <a:spLocks noGrp="1"/>
          </p:cNvSpPr>
          <p:nvPr>
            <p:ph idx="1"/>
          </p:nvPr>
        </p:nvSpPr>
        <p:spPr>
          <a:xfrm>
            <a:off x="4965431" y="2438400"/>
            <a:ext cx="6586489" cy="3785419"/>
          </a:xfrm>
        </p:spPr>
        <p:txBody>
          <a:bodyPr>
            <a:noAutofit/>
          </a:bodyPr>
          <a:lstStyle/>
          <a:p>
            <a:r>
              <a:rPr lang="en-US" dirty="0"/>
              <a:t>Congress provides an important check on the power of the other branches.</a:t>
            </a:r>
          </a:p>
        </p:txBody>
      </p:sp>
      <p:pic>
        <p:nvPicPr>
          <p:cNvPr id="5" name="Picture 4" descr="A large white building&#10;&#10;Description automatically generated">
            <a:extLst>
              <a:ext uri="{FF2B5EF4-FFF2-40B4-BE49-F238E27FC236}">
                <a16:creationId xmlns:a16="http://schemas.microsoft.com/office/drawing/2014/main" id="{6C67C346-46A0-48B9-BACD-01DE703624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8552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08A7A10-262B-4055-9256-3341DC28AD5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796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2283-7631-4EF3-A8D6-F1250AE75DD7}"/>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A. Financial Powers</a:t>
            </a:r>
          </a:p>
        </p:txBody>
      </p:sp>
      <p:sp>
        <p:nvSpPr>
          <p:cNvPr id="3" name="Content Placeholder 2">
            <a:extLst>
              <a:ext uri="{FF2B5EF4-FFF2-40B4-BE49-F238E27FC236}">
                <a16:creationId xmlns:a16="http://schemas.microsoft.com/office/drawing/2014/main" id="{483CF2B7-8D87-4758-90E8-3FF107936B81}"/>
              </a:ext>
            </a:extLst>
          </p:cNvPr>
          <p:cNvSpPr>
            <a:spLocks noGrp="1"/>
          </p:cNvSpPr>
          <p:nvPr>
            <p:ph idx="1"/>
          </p:nvPr>
        </p:nvSpPr>
        <p:spPr>
          <a:xfrm>
            <a:off x="4965431" y="2438400"/>
            <a:ext cx="6586489" cy="3785419"/>
          </a:xfrm>
        </p:spPr>
        <p:txBody>
          <a:bodyPr>
            <a:normAutofit/>
          </a:bodyPr>
          <a:lstStyle/>
          <a:p>
            <a:r>
              <a:rPr lang="en-US" dirty="0">
                <a:solidFill>
                  <a:srgbClr val="FF0000"/>
                </a:solidFill>
              </a:rPr>
              <a:t>In 1994, the </a:t>
            </a:r>
            <a:r>
              <a:rPr lang="en-US" b="1" dirty="0">
                <a:solidFill>
                  <a:srgbClr val="FF0000"/>
                </a:solidFill>
              </a:rPr>
              <a:t>North American Free Trade Agreement</a:t>
            </a:r>
            <a:r>
              <a:rPr lang="en-US" dirty="0">
                <a:solidFill>
                  <a:srgbClr val="FF0000"/>
                </a:solidFill>
              </a:rPr>
              <a:t> (</a:t>
            </a:r>
            <a:r>
              <a:rPr lang="en-US" b="1" dirty="0">
                <a:solidFill>
                  <a:srgbClr val="FF0000"/>
                </a:solidFill>
              </a:rPr>
              <a:t>NAFTA</a:t>
            </a:r>
            <a:r>
              <a:rPr lang="en-US" dirty="0">
                <a:solidFill>
                  <a:srgbClr val="FF0000"/>
                </a:solidFill>
              </a:rPr>
              <a:t>) was signed.</a:t>
            </a:r>
          </a:p>
          <a:p>
            <a:pPr marL="749300" lvl="1" indent="-292100"/>
            <a:r>
              <a:rPr lang="en-US" dirty="0">
                <a:solidFill>
                  <a:srgbClr val="FF0000"/>
                </a:solidFill>
              </a:rPr>
              <a:t>It eliminated many tariffs on Canadian and Mexican goods.</a:t>
            </a:r>
          </a:p>
          <a:p>
            <a:pPr marL="749300" lvl="1" indent="-292100"/>
            <a:r>
              <a:rPr lang="en-US" dirty="0"/>
              <a:t>In 2018, President Trump signed a new agreement he believed was more favorable to the US.</a:t>
            </a:r>
          </a:p>
        </p:txBody>
      </p:sp>
      <p:pic>
        <p:nvPicPr>
          <p:cNvPr id="5" name="Picture 4" descr="A person standing in front of a crowd&#10;&#10;Description automatically generated">
            <a:extLst>
              <a:ext uri="{FF2B5EF4-FFF2-40B4-BE49-F238E27FC236}">
                <a16:creationId xmlns:a16="http://schemas.microsoft.com/office/drawing/2014/main" id="{3C90B1C1-46F1-4D67-8EFF-E515262090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37" r="18803"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982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7922A9C-5DD1-4D6C-9A4E-02B7876AC294}"/>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President Clinton signs NAFTA</a:t>
            </a:r>
          </a:p>
        </p:txBody>
      </p:sp>
      <p:cxnSp>
        <p:nvCxnSpPr>
          <p:cNvPr id="8" name="Straight Connector 7">
            <a:extLst>
              <a:ext uri="{FF2B5EF4-FFF2-40B4-BE49-F238E27FC236}">
                <a16:creationId xmlns:a16="http://schemas.microsoft.com/office/drawing/2014/main" id="{EAAB7381-59F1-45DB-B2DA-86393CF3BF0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42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1. Explain how Christians should be careful about their criticisms of Congress.</a:t>
            </a:r>
          </a:p>
          <a:p>
            <a:pPr marL="0" indent="0" algn="ctr">
              <a:buNone/>
            </a:pPr>
            <a:r>
              <a:rPr lang="en-US" dirty="0">
                <a:solidFill>
                  <a:srgbClr val="C00000"/>
                </a:solidFill>
              </a:rPr>
              <a:t>Christians should ensure that their criticisms of Congress are biblically grounded. They should be cautious about denouncing governmental officials (Acts 23:5; Titus 3:1–2). While corruption, immorality, injustice, or policies contrary to Scripture should be condemned, the Christian must speak only truth about such matters (Isa. 10:1–2; Dan. 4:27; James 1:19–20). Citizens ought to hold members of Congress accountable and demand that they follow the highest ethical standards. (pp. 201–202)</a:t>
            </a:r>
          </a:p>
        </p:txBody>
      </p:sp>
    </p:spTree>
    <p:extLst>
      <p:ext uri="{BB962C8B-B14F-4D97-AF65-F5344CB8AC3E}">
        <p14:creationId xmlns:p14="http://schemas.microsoft.com/office/powerpoint/2010/main" val="694838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2. What are the benefits of a bicameral congress?</a:t>
            </a:r>
          </a:p>
          <a:p>
            <a:pPr marL="0" indent="0" algn="ctr">
              <a:buNone/>
            </a:pPr>
            <a:r>
              <a:rPr lang="en-US" dirty="0">
                <a:solidFill>
                  <a:srgbClr val="C00000"/>
                </a:solidFill>
              </a:rPr>
              <a:t>A slow, deliberate legislative process protects society from ineffective, dangerous, or ill-conceived laws. It also provides an essential balance to presidential leadership. (pp. 203–204)</a:t>
            </a:r>
          </a:p>
        </p:txBody>
      </p:sp>
    </p:spTree>
    <p:extLst>
      <p:ext uri="{BB962C8B-B14F-4D97-AF65-F5344CB8AC3E}">
        <p14:creationId xmlns:p14="http://schemas.microsoft.com/office/powerpoint/2010/main" val="697385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3–4. What are two factors that often make it difficult to prevent the defeat of pork-barrel measures?</a:t>
            </a:r>
          </a:p>
          <a:p>
            <a:pPr marL="0" indent="0" algn="ctr">
              <a:buNone/>
            </a:pPr>
            <a:r>
              <a:rPr lang="en-US" dirty="0">
                <a:solidFill>
                  <a:srgbClr val="C00000"/>
                </a:solidFill>
              </a:rPr>
              <a:t>Pork-barrel projects are difficult to prevent because of logrolling and the combining of pork-barrel projects with important spending bills. Logrolling occurs when a congressman supports the proposal of another congressman who supported one of his bills. </a:t>
            </a:r>
            <a:endParaRPr lang="en-US" dirty="0">
              <a:solidFill>
                <a:srgbClr val="FF0000"/>
              </a:solidFill>
            </a:endParaRPr>
          </a:p>
        </p:txBody>
      </p:sp>
    </p:spTree>
    <p:extLst>
      <p:ext uri="{BB962C8B-B14F-4D97-AF65-F5344CB8AC3E}">
        <p14:creationId xmlns:p14="http://schemas.microsoft.com/office/powerpoint/2010/main" val="4103341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3–4. What are two factors that often make it difficult to prevent the defeat of pork-barrel measures?</a:t>
            </a:r>
          </a:p>
          <a:p>
            <a:pPr marL="0" indent="0" algn="ctr">
              <a:buNone/>
            </a:pPr>
            <a:r>
              <a:rPr lang="en-US" dirty="0">
                <a:solidFill>
                  <a:srgbClr val="C00000"/>
                </a:solidFill>
              </a:rPr>
              <a:t>Without such deals, some congressmen might vote against the pork that many spending bills contain. Attaching pork projects to an important bill forces representatives to either accept the entire bill, including the pork (which may contain measures he supports), or reject the whole bill. (pp. 202–203)</a:t>
            </a:r>
          </a:p>
          <a:p>
            <a:pPr marL="0" indent="0">
              <a:buNone/>
            </a:pPr>
            <a:endParaRPr lang="en-US" dirty="0">
              <a:solidFill>
                <a:srgbClr val="FF0000"/>
              </a:solidFill>
            </a:endParaRPr>
          </a:p>
        </p:txBody>
      </p:sp>
    </p:spTree>
    <p:extLst>
      <p:ext uri="{BB962C8B-B14F-4D97-AF65-F5344CB8AC3E}">
        <p14:creationId xmlns:p14="http://schemas.microsoft.com/office/powerpoint/2010/main" val="152933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998200" cy="4667251"/>
          </a:xfrm>
        </p:spPr>
        <p:txBody>
          <a:bodyPr>
            <a:noAutofit/>
          </a:bodyPr>
          <a:lstStyle/>
          <a:p>
            <a:pPr>
              <a:buFont typeface="Wingdings" panose="05000000000000000000" pitchFamily="2" charset="2"/>
              <a:buChar char="v"/>
            </a:pPr>
            <a:r>
              <a:rPr lang="en-US" dirty="0"/>
              <a:t> Read the feature box about Senator Robert Byrd on p. 202. Based on the information there, what is your opinion of his fondness for pork? Explain your view.</a:t>
            </a:r>
          </a:p>
          <a:p>
            <a:pPr marL="0" indent="0" algn="ctr">
              <a:buNone/>
            </a:pPr>
            <a:r>
              <a:rPr lang="en-US" dirty="0">
                <a:solidFill>
                  <a:srgbClr val="C00000"/>
                </a:solidFill>
              </a:rPr>
              <a:t>Senator Robert Byrd believed strongly that the national government should help his state by supporting government projects there. Consequently, he garnered as many funds for his state as possible. Many in his state appreciated these funds and recognized him as a hero. </a:t>
            </a:r>
          </a:p>
        </p:txBody>
      </p:sp>
    </p:spTree>
    <p:extLst>
      <p:ext uri="{BB962C8B-B14F-4D97-AF65-F5344CB8AC3E}">
        <p14:creationId xmlns:p14="http://schemas.microsoft.com/office/powerpoint/2010/main" val="2832280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998200" cy="4667251"/>
          </a:xfrm>
        </p:spPr>
        <p:txBody>
          <a:bodyPr>
            <a:noAutofit/>
          </a:bodyPr>
          <a:lstStyle/>
          <a:p>
            <a:pPr>
              <a:buFont typeface="Wingdings" panose="05000000000000000000" pitchFamily="2" charset="2"/>
              <a:buChar char="v"/>
            </a:pPr>
            <a:r>
              <a:rPr lang="en-US" dirty="0"/>
              <a:t> Read the feature box about Senator Robert Byrd on p. 202. Based on the information there, what is your opinion of his fondness for pork? Explain your view.</a:t>
            </a:r>
          </a:p>
          <a:p>
            <a:pPr marL="0" indent="0" algn="ctr">
              <a:buNone/>
            </a:pPr>
            <a:r>
              <a:rPr lang="en-US" dirty="0">
                <a:solidFill>
                  <a:srgbClr val="C00000"/>
                </a:solidFill>
              </a:rPr>
              <a:t>Some will say that states should focus on funding their own projects rather than looking to the federal government for funds. Some will question if many projects Byrd supported were really worthwhile. </a:t>
            </a:r>
          </a:p>
        </p:txBody>
      </p:sp>
    </p:spTree>
    <p:extLst>
      <p:ext uri="{BB962C8B-B14F-4D97-AF65-F5344CB8AC3E}">
        <p14:creationId xmlns:p14="http://schemas.microsoft.com/office/powerpoint/2010/main" val="1043368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9.4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Read the feature box entitled “Pass It, Then Read It?” on this page. What is your opinion on the information presented?</a:t>
            </a:r>
          </a:p>
          <a:p>
            <a:pPr marL="0" indent="0" algn="ctr">
              <a:buNone/>
            </a:pPr>
            <a:r>
              <a:rPr lang="en-US" dirty="0">
                <a:solidFill>
                  <a:srgbClr val="C00000"/>
                </a:solidFill>
              </a:rPr>
              <a:t>Some will say that it is unfortunate that legislators often do not know the full details of a bill on which they are asked to vote. They may say the process should be slowed to give members more time to read bills. Others will say that members must, out of necessity, rely on summaries of bills that their staff members provide. Consequently, it is important to choose staff members wisely.</a:t>
            </a:r>
          </a:p>
        </p:txBody>
      </p:sp>
    </p:spTree>
    <p:extLst>
      <p:ext uri="{BB962C8B-B14F-4D97-AF65-F5344CB8AC3E}">
        <p14:creationId xmlns:p14="http://schemas.microsoft.com/office/powerpoint/2010/main" val="3815336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solidFill>
                  <a:schemeClr val="bg1">
                    <a:lumMod val="10000"/>
                  </a:schemeClr>
                </a:solidFill>
              </a:rPr>
              <a:t>Chapter 9 </a:t>
            </a:r>
            <a:br>
              <a:rPr lang="en-US" dirty="0">
                <a:solidFill>
                  <a:schemeClr val="bg1">
                    <a:lumMod val="10000"/>
                  </a:schemeClr>
                </a:solidFill>
              </a:rPr>
            </a:br>
            <a:r>
              <a:rPr lang="en-US" dirty="0">
                <a:solidFill>
                  <a:schemeClr val="bg1">
                    <a:lumMod val="10000"/>
                  </a:schemeClr>
                </a:solidFill>
              </a:rPr>
              <a:t>Special Section: </a:t>
            </a:r>
            <a:br>
              <a:rPr lang="en-US" dirty="0">
                <a:solidFill>
                  <a:schemeClr val="bg1">
                    <a:lumMod val="10000"/>
                  </a:schemeClr>
                </a:solidFill>
              </a:rPr>
            </a:br>
            <a:r>
              <a:rPr lang="en-US" dirty="0">
                <a:solidFill>
                  <a:schemeClr val="bg1">
                    <a:lumMod val="10000"/>
                  </a:schemeClr>
                </a:solidFill>
              </a:rPr>
              <a:t>A Trip to </a:t>
            </a:r>
            <a:br>
              <a:rPr lang="en-US" dirty="0">
                <a:solidFill>
                  <a:schemeClr val="bg1">
                    <a:lumMod val="10000"/>
                  </a:schemeClr>
                </a:solidFill>
              </a:rPr>
            </a:br>
            <a:r>
              <a:rPr lang="en-US" dirty="0">
                <a:solidFill>
                  <a:schemeClr val="bg1">
                    <a:lumMod val="10000"/>
                  </a:schemeClr>
                </a:solidFill>
              </a:rPr>
              <a:t>Washington, DC</a:t>
            </a:r>
          </a:p>
        </p:txBody>
      </p:sp>
    </p:spTree>
    <p:extLst>
      <p:ext uri="{BB962C8B-B14F-4D97-AF65-F5344CB8AC3E}">
        <p14:creationId xmlns:p14="http://schemas.microsoft.com/office/powerpoint/2010/main" val="322492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8294908-8B00-4F58-BBBA-20F71A40AA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Tahoma"/>
              <a:ea typeface="+mn-ea"/>
              <a:cs typeface="+mn-cs"/>
            </a:endParaRPr>
          </a:p>
        </p:txBody>
      </p:sp>
      <p:sp>
        <p:nvSpPr>
          <p:cNvPr id="6" name="Freeform: Shape 9">
            <a:extLst>
              <a:ext uri="{FF2B5EF4-FFF2-40B4-BE49-F238E27FC236}">
                <a16:creationId xmlns:a16="http://schemas.microsoft.com/office/drawing/2014/main" id="{4364C879-1404-4203-8E9D-CC5DE0A621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7" name="Freeform: Shape 11">
            <a:extLst>
              <a:ext uri="{FF2B5EF4-FFF2-40B4-BE49-F238E27FC236}">
                <a16:creationId xmlns:a16="http://schemas.microsoft.com/office/drawing/2014/main" id="{84617302-4B0D-4351-A6BB-6F0930D943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9" name="Freeform: Shape 13">
            <a:extLst>
              <a:ext uri="{FF2B5EF4-FFF2-40B4-BE49-F238E27FC236}">
                <a16:creationId xmlns:a16="http://schemas.microsoft.com/office/drawing/2014/main" id="{DA2C7802-C2E0-4218-8F89-8DD7CCD2CD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A6D7111A-21E5-4EE9-8A78-10E5530F01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18" name="Freeform: Shape 17">
            <a:extLst>
              <a:ext uri="{FF2B5EF4-FFF2-40B4-BE49-F238E27FC236}">
                <a16:creationId xmlns:a16="http://schemas.microsoft.com/office/drawing/2014/main" id="{A3969E80-A77B-49FC-9122-D89AFD5EE1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1849CA57-76BD-4CF2-80BA-D7A46A01B7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a:ea typeface="+mn-ea"/>
              <a:cs typeface="+mn-cs"/>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4A6"/>
              </a:solidFill>
              <a:effectLst/>
              <a:uLnTx/>
              <a:uFillTx/>
              <a:latin typeface="Tahoma"/>
              <a:ea typeface="+mn-ea"/>
              <a:cs typeface="+mn-cs"/>
            </a:endParaRPr>
          </a:p>
        </p:txBody>
      </p:sp>
      <p:sp>
        <p:nvSpPr>
          <p:cNvPr id="2" name="Title 1">
            <a:extLst>
              <a:ext uri="{FF2B5EF4-FFF2-40B4-BE49-F238E27FC236}">
                <a16:creationId xmlns:a16="http://schemas.microsoft.com/office/drawing/2014/main" id="{16C3BF99-7BB2-43C0-8876-E72483E694AE}"/>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defTabSz="914400"/>
            <a:r>
              <a:rPr lang="en-US" sz="3600" kern="1200">
                <a:solidFill>
                  <a:srgbClr val="080808"/>
                </a:solidFill>
                <a:latin typeface="+mj-lt"/>
                <a:ea typeface="+mj-ea"/>
                <a:cs typeface="+mj-cs"/>
              </a:rPr>
              <a:t>Government Buildings</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Tree>
    <p:extLst>
      <p:ext uri="{BB962C8B-B14F-4D97-AF65-F5344CB8AC3E}">
        <p14:creationId xmlns:p14="http://schemas.microsoft.com/office/powerpoint/2010/main" val="285518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large white building with grass in front of a castle&#10;&#10;Description automatically generated">
            <a:extLst>
              <a:ext uri="{FF2B5EF4-FFF2-40B4-BE49-F238E27FC236}">
                <a16:creationId xmlns:a16="http://schemas.microsoft.com/office/drawing/2014/main" id="{E19BE841-F4A9-4FF7-B650-46173D39C015}"/>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342006"/>
            <a:ext cx="3879232" cy="2248122"/>
          </a:xfrm>
        </p:spPr>
        <p:txBody>
          <a:bodyPr vert="horz" lIns="91440" tIns="45720" rIns="91440" bIns="45720" rtlCol="0" anchor="b">
            <a:normAutofit fontScale="90000"/>
          </a:bodyPr>
          <a:lstStyle/>
          <a:p>
            <a:pPr defTabSz="914400"/>
            <a:r>
              <a:rPr lang="en-US" sz="5400" dirty="0">
                <a:solidFill>
                  <a:schemeClr val="tx1"/>
                </a:solidFill>
              </a:rPr>
              <a:t>The Capitol Building</a:t>
            </a:r>
          </a:p>
        </p:txBody>
      </p:sp>
    </p:spTree>
    <p:extLst>
      <p:ext uri="{BB962C8B-B14F-4D97-AF65-F5344CB8AC3E}">
        <p14:creationId xmlns:p14="http://schemas.microsoft.com/office/powerpoint/2010/main" val="1465483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2283-7631-4EF3-A8D6-F1250AE75DD7}"/>
              </a:ext>
            </a:extLst>
          </p:cNvPr>
          <p:cNvSpPr>
            <a:spLocks noGrp="1"/>
          </p:cNvSpPr>
          <p:nvPr>
            <p:ph type="title"/>
          </p:nvPr>
        </p:nvSpPr>
        <p:spPr>
          <a:xfrm>
            <a:off x="4965430" y="629268"/>
            <a:ext cx="6586491" cy="1286160"/>
          </a:xfrm>
        </p:spPr>
        <p:txBody>
          <a:bodyPr anchor="b">
            <a:normAutofit/>
          </a:bodyPr>
          <a:lstStyle/>
          <a:p>
            <a:r>
              <a:rPr lang="en-US" dirty="0"/>
              <a:t>A. Financial Powers</a:t>
            </a:r>
          </a:p>
        </p:txBody>
      </p:sp>
      <p:sp>
        <p:nvSpPr>
          <p:cNvPr id="3" name="Content Placeholder 2">
            <a:extLst>
              <a:ext uri="{FF2B5EF4-FFF2-40B4-BE49-F238E27FC236}">
                <a16:creationId xmlns:a16="http://schemas.microsoft.com/office/drawing/2014/main" id="{483CF2B7-8D87-4758-90E8-3FF107936B81}"/>
              </a:ext>
            </a:extLst>
          </p:cNvPr>
          <p:cNvSpPr>
            <a:spLocks noGrp="1"/>
          </p:cNvSpPr>
          <p:nvPr>
            <p:ph idx="1"/>
          </p:nvPr>
        </p:nvSpPr>
        <p:spPr>
          <a:xfrm>
            <a:off x="4965431" y="2438400"/>
            <a:ext cx="6586489" cy="3785419"/>
          </a:xfrm>
        </p:spPr>
        <p:txBody>
          <a:bodyPr>
            <a:normAutofit/>
          </a:bodyPr>
          <a:lstStyle/>
          <a:p>
            <a:r>
              <a:rPr lang="en-US" dirty="0"/>
              <a:t>Section I, Clause 2 gives Congress the power to </a:t>
            </a:r>
            <a:r>
              <a:rPr lang="en-US" dirty="0">
                <a:solidFill>
                  <a:srgbClr val="FF0000"/>
                </a:solidFill>
              </a:rPr>
              <a:t>borrow money</a:t>
            </a:r>
            <a:r>
              <a:rPr lang="en-US" dirty="0"/>
              <a:t>.</a:t>
            </a:r>
          </a:p>
          <a:p>
            <a:r>
              <a:rPr lang="en-US" dirty="0"/>
              <a:t>The US borrows money </a:t>
            </a:r>
            <a:r>
              <a:rPr lang="en-US" dirty="0">
                <a:solidFill>
                  <a:srgbClr val="FF0000"/>
                </a:solidFill>
              </a:rPr>
              <a:t>from:</a:t>
            </a:r>
          </a:p>
          <a:p>
            <a:pPr marL="749300" lvl="1" indent="-292100"/>
            <a:r>
              <a:rPr lang="en-US" dirty="0">
                <a:solidFill>
                  <a:srgbClr val="FF0000"/>
                </a:solidFill>
              </a:rPr>
              <a:t>Other countries</a:t>
            </a:r>
          </a:p>
          <a:p>
            <a:pPr marL="749300" lvl="1" indent="-292100"/>
            <a:r>
              <a:rPr lang="en-US" dirty="0">
                <a:solidFill>
                  <a:srgbClr val="FF0000"/>
                </a:solidFill>
              </a:rPr>
              <a:t>Private banks</a:t>
            </a:r>
          </a:p>
          <a:p>
            <a:pPr marL="749300" lvl="1" indent="-292100"/>
            <a:r>
              <a:rPr lang="en-US" dirty="0">
                <a:solidFill>
                  <a:srgbClr val="FF0000"/>
                </a:solidFill>
              </a:rPr>
              <a:t>Individuals (through the sale of bonds)</a:t>
            </a:r>
          </a:p>
        </p:txBody>
      </p:sp>
      <p:pic>
        <p:nvPicPr>
          <p:cNvPr id="13" name="Picture 12" descr="A large white building&#10;&#10;Description automatically generated">
            <a:extLst>
              <a:ext uri="{FF2B5EF4-FFF2-40B4-BE49-F238E27FC236}">
                <a16:creationId xmlns:a16="http://schemas.microsoft.com/office/drawing/2014/main" id="{B957EA5F-E699-4C3E-924C-4CA866001B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13" r="5595"/>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07167"/>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D069FAD-20EA-42EF-BEE3-3A6E0788115C}"/>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US Treasury Department, </a:t>
            </a:r>
            <a:br>
              <a:rPr lang="en-US" sz="2200" dirty="0">
                <a:solidFill>
                  <a:schemeClr val="bg1">
                    <a:lumMod val="10000"/>
                  </a:schemeClr>
                </a:solidFill>
                <a:latin typeface="+mj-lt"/>
              </a:rPr>
            </a:br>
            <a:r>
              <a:rPr lang="en-US" sz="2200" dirty="0">
                <a:solidFill>
                  <a:schemeClr val="bg1">
                    <a:lumMod val="10000"/>
                  </a:schemeClr>
                </a:solidFill>
                <a:latin typeface="+mj-lt"/>
              </a:rPr>
              <a:t>Washington D.C.</a:t>
            </a:r>
          </a:p>
        </p:txBody>
      </p:sp>
      <p:cxnSp>
        <p:nvCxnSpPr>
          <p:cNvPr id="7" name="Straight Connector 6">
            <a:extLst>
              <a:ext uri="{FF2B5EF4-FFF2-40B4-BE49-F238E27FC236}">
                <a16:creationId xmlns:a16="http://schemas.microsoft.com/office/drawing/2014/main" id="{EFF1C001-26CD-489F-AEBA-E9024826774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784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129D9BA-2F1E-4CBC-9328-83459EDE92D8}"/>
              </a:ext>
            </a:extLst>
          </p:cNvPr>
          <p:cNvGrpSpPr/>
          <p:nvPr/>
        </p:nvGrpSpPr>
        <p:grpSpPr>
          <a:xfrm>
            <a:off x="871868" y="43894"/>
            <a:ext cx="9633097" cy="6770212"/>
            <a:chOff x="1629295" y="1030778"/>
            <a:chExt cx="7906558" cy="5556788"/>
          </a:xfrm>
        </p:grpSpPr>
        <p:pic>
          <p:nvPicPr>
            <p:cNvPr id="3" name="Picture 2">
              <a:extLst>
                <a:ext uri="{FF2B5EF4-FFF2-40B4-BE49-F238E27FC236}">
                  <a16:creationId xmlns:a16="http://schemas.microsoft.com/office/drawing/2014/main" id="{4D53FA05-06F2-470E-A27C-C54650E7E9D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p:blipFill>
          <p:spPr>
            <a:xfrm>
              <a:off x="5778500" y="1501388"/>
              <a:ext cx="3757353" cy="5086178"/>
            </a:xfrm>
            <a:prstGeom prst="rect">
              <a:avLst/>
            </a:prstGeom>
          </p:spPr>
        </p:pic>
        <p:pic>
          <p:nvPicPr>
            <p:cNvPr id="2" name="Picture 1">
              <a:extLst>
                <a:ext uri="{FF2B5EF4-FFF2-40B4-BE49-F238E27FC236}">
                  <a16:creationId xmlns:a16="http://schemas.microsoft.com/office/drawing/2014/main" id="{DF1ADC5D-C612-4DF6-B876-2B29A45A74A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a:stretch/>
          </p:blipFill>
          <p:spPr>
            <a:xfrm>
              <a:off x="1629295" y="1030778"/>
              <a:ext cx="4161905" cy="5233497"/>
            </a:xfrm>
            <a:prstGeom prst="rect">
              <a:avLst/>
            </a:prstGeom>
          </p:spPr>
        </p:pic>
      </p:grpSp>
      <p:sp>
        <p:nvSpPr>
          <p:cNvPr id="5" name="Rectangle 4">
            <a:extLst>
              <a:ext uri="{FF2B5EF4-FFF2-40B4-BE49-F238E27FC236}">
                <a16:creationId xmlns:a16="http://schemas.microsoft.com/office/drawing/2014/main" id="{D3C35CC4-4DEF-4C06-89D7-C55534923964}"/>
              </a:ext>
            </a:extLst>
          </p:cNvPr>
          <p:cNvSpPr/>
          <p:nvPr/>
        </p:nvSpPr>
        <p:spPr>
          <a:xfrm>
            <a:off x="8927806" y="6264275"/>
            <a:ext cx="2392326" cy="54983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Tahoma"/>
              <a:ea typeface="+mn-ea"/>
              <a:cs typeface="+mn-cs"/>
            </a:endParaRPr>
          </a:p>
        </p:txBody>
      </p:sp>
    </p:spTree>
    <p:extLst>
      <p:ext uri="{BB962C8B-B14F-4D97-AF65-F5344CB8AC3E}">
        <p14:creationId xmlns:p14="http://schemas.microsoft.com/office/powerpoint/2010/main" val="58145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large lawn in front of a building&#10;&#10;Description automatically generated">
            <a:extLst>
              <a:ext uri="{FF2B5EF4-FFF2-40B4-BE49-F238E27FC236}">
                <a16:creationId xmlns:a16="http://schemas.microsoft.com/office/drawing/2014/main" id="{83CC0E4F-B3D5-411B-BA72-A46252FF75D1}"/>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342006"/>
            <a:ext cx="3879232" cy="2248122"/>
          </a:xfrm>
        </p:spPr>
        <p:txBody>
          <a:bodyPr vert="horz" lIns="91440" tIns="45720" rIns="91440" bIns="45720" rtlCol="0" anchor="b">
            <a:normAutofit/>
          </a:bodyPr>
          <a:lstStyle/>
          <a:p>
            <a:pPr defTabSz="914400"/>
            <a:r>
              <a:rPr lang="en-US" sz="5400" dirty="0">
                <a:solidFill>
                  <a:schemeClr val="tx1"/>
                </a:solidFill>
              </a:rPr>
              <a:t>The White House</a:t>
            </a:r>
          </a:p>
        </p:txBody>
      </p:sp>
    </p:spTree>
    <p:extLst>
      <p:ext uri="{BB962C8B-B14F-4D97-AF65-F5344CB8AC3E}">
        <p14:creationId xmlns:p14="http://schemas.microsoft.com/office/powerpoint/2010/main" val="2686876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A5F577-7A85-45E3-81BD-540418945C81}"/>
              </a:ext>
            </a:extLst>
          </p:cNvPr>
          <p:cNvGrpSpPr/>
          <p:nvPr/>
        </p:nvGrpSpPr>
        <p:grpSpPr>
          <a:xfrm>
            <a:off x="850604" y="78593"/>
            <a:ext cx="10572479" cy="6700815"/>
            <a:chOff x="850604" y="78593"/>
            <a:chExt cx="10572479" cy="6700815"/>
          </a:xfrm>
        </p:grpSpPr>
        <p:pic>
          <p:nvPicPr>
            <p:cNvPr id="2" name="Picture 1">
              <a:extLst>
                <a:ext uri="{FF2B5EF4-FFF2-40B4-BE49-F238E27FC236}">
                  <a16:creationId xmlns:a16="http://schemas.microsoft.com/office/drawing/2014/main" id="{DBF6DB29-E670-4214-AE82-B1C99EF9FD8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p:blipFill>
          <p:spPr>
            <a:xfrm>
              <a:off x="850604" y="78593"/>
              <a:ext cx="5245395" cy="6700815"/>
            </a:xfrm>
            <a:prstGeom prst="rect">
              <a:avLst/>
            </a:prstGeom>
          </p:spPr>
        </p:pic>
        <p:pic>
          <p:nvPicPr>
            <p:cNvPr id="3" name="Picture 2">
              <a:extLst>
                <a:ext uri="{FF2B5EF4-FFF2-40B4-BE49-F238E27FC236}">
                  <a16:creationId xmlns:a16="http://schemas.microsoft.com/office/drawing/2014/main" id="{78AB5301-9EE7-48DB-AD03-1BDB21FB238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a:stretch/>
          </p:blipFill>
          <p:spPr>
            <a:xfrm>
              <a:off x="6241310" y="78593"/>
              <a:ext cx="5181773" cy="6700815"/>
            </a:xfrm>
            <a:prstGeom prst="rect">
              <a:avLst/>
            </a:prstGeom>
          </p:spPr>
        </p:pic>
      </p:grpSp>
    </p:spTree>
    <p:extLst>
      <p:ext uri="{BB962C8B-B14F-4D97-AF65-F5344CB8AC3E}">
        <p14:creationId xmlns:p14="http://schemas.microsoft.com/office/powerpoint/2010/main" val="187027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large white building&#10;&#10;Description automatically generated">
            <a:extLst>
              <a:ext uri="{FF2B5EF4-FFF2-40B4-BE49-F238E27FC236}">
                <a16:creationId xmlns:a16="http://schemas.microsoft.com/office/drawing/2014/main" id="{7B109ADE-C642-410A-96C6-5AFD35F4AC80}"/>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1235130"/>
            <a:ext cx="3879232" cy="2248122"/>
          </a:xfrm>
        </p:spPr>
        <p:txBody>
          <a:bodyPr vert="horz" lIns="91440" tIns="45720" rIns="91440" bIns="45720" rtlCol="0" anchor="b">
            <a:noAutofit/>
          </a:bodyPr>
          <a:lstStyle/>
          <a:p>
            <a:pPr defTabSz="914400"/>
            <a:r>
              <a:rPr lang="en-US" sz="5400" dirty="0">
                <a:solidFill>
                  <a:schemeClr val="tx1"/>
                </a:solidFill>
              </a:rPr>
              <a:t>Supreme Court of the United States</a:t>
            </a:r>
          </a:p>
        </p:txBody>
      </p:sp>
    </p:spTree>
    <p:extLst>
      <p:ext uri="{BB962C8B-B14F-4D97-AF65-F5344CB8AC3E}">
        <p14:creationId xmlns:p14="http://schemas.microsoft.com/office/powerpoint/2010/main" val="2650899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large old building with many windows&#10;&#10;Description automatically generated">
            <a:extLst>
              <a:ext uri="{FF2B5EF4-FFF2-40B4-BE49-F238E27FC236}">
                <a16:creationId xmlns:a16="http://schemas.microsoft.com/office/drawing/2014/main" id="{B6F07848-72C0-4E81-95FF-43939C1FFA20}"/>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342006"/>
            <a:ext cx="3879232" cy="2248122"/>
          </a:xfrm>
        </p:spPr>
        <p:txBody>
          <a:bodyPr vert="horz" lIns="91440" tIns="45720" rIns="91440" bIns="45720" rtlCol="0" anchor="b">
            <a:normAutofit/>
          </a:bodyPr>
          <a:lstStyle/>
          <a:p>
            <a:pPr defTabSz="914400"/>
            <a:r>
              <a:rPr lang="en-US" sz="5400" dirty="0">
                <a:solidFill>
                  <a:schemeClr val="tx1"/>
                </a:solidFill>
              </a:rPr>
              <a:t>Library of Congress</a:t>
            </a:r>
          </a:p>
        </p:txBody>
      </p:sp>
    </p:spTree>
    <p:extLst>
      <p:ext uri="{BB962C8B-B14F-4D97-AF65-F5344CB8AC3E}">
        <p14:creationId xmlns:p14="http://schemas.microsoft.com/office/powerpoint/2010/main" val="1298267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large white building&#10;&#10;Description automatically generated">
            <a:extLst>
              <a:ext uri="{FF2B5EF4-FFF2-40B4-BE49-F238E27FC236}">
                <a16:creationId xmlns:a16="http://schemas.microsoft.com/office/drawing/2014/main" id="{F347A033-2A5B-403F-A33B-B2776585FE9C}"/>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342006"/>
            <a:ext cx="3879232" cy="2248122"/>
          </a:xfrm>
        </p:spPr>
        <p:txBody>
          <a:bodyPr vert="horz" lIns="91440" tIns="45720" rIns="91440" bIns="45720" rtlCol="0" anchor="b">
            <a:normAutofit/>
          </a:bodyPr>
          <a:lstStyle/>
          <a:p>
            <a:pPr defTabSz="914400"/>
            <a:r>
              <a:rPr lang="en-US" sz="5400">
                <a:solidFill>
                  <a:schemeClr val="tx1"/>
                </a:solidFill>
              </a:rPr>
              <a:t>National Archives </a:t>
            </a:r>
          </a:p>
        </p:txBody>
      </p:sp>
    </p:spTree>
    <p:extLst>
      <p:ext uri="{BB962C8B-B14F-4D97-AF65-F5344CB8AC3E}">
        <p14:creationId xmlns:p14="http://schemas.microsoft.com/office/powerpoint/2010/main" val="225232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Tahoma"/>
              <a:ea typeface="+mn-ea"/>
              <a:cs typeface="+mn-cs"/>
            </a:endParaRPr>
          </a:p>
        </p:txBody>
      </p:sp>
      <p:sp>
        <p:nvSpPr>
          <p:cNvPr id="10" name="Freeform: Shape 9">
            <a:extLst>
              <a:ext uri="{FF2B5EF4-FFF2-40B4-BE49-F238E27FC236}">
                <a16:creationId xmlns:a16="http://schemas.microsoft.com/office/drawing/2014/main" id="{4364C879-1404-4203-8E9D-CC5DE0A621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12" name="Freeform: Shape 11">
            <a:extLst>
              <a:ext uri="{FF2B5EF4-FFF2-40B4-BE49-F238E27FC236}">
                <a16:creationId xmlns:a16="http://schemas.microsoft.com/office/drawing/2014/main" id="{84617302-4B0D-4351-A6BB-6F0930D943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14" name="Freeform: Shape 13">
            <a:extLst>
              <a:ext uri="{FF2B5EF4-FFF2-40B4-BE49-F238E27FC236}">
                <a16:creationId xmlns:a16="http://schemas.microsoft.com/office/drawing/2014/main" id="{DA2C7802-C2E0-4218-8F89-8DD7CCD2CD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A6D7111A-21E5-4EE9-8A78-10E5530F01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18" name="Freeform: Shape 17">
            <a:extLst>
              <a:ext uri="{FF2B5EF4-FFF2-40B4-BE49-F238E27FC236}">
                <a16:creationId xmlns:a16="http://schemas.microsoft.com/office/drawing/2014/main" id="{A3969E80-A77B-49FC-9122-D89AFD5EE1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1849CA57-76BD-4CF2-80BA-D7A46A01B7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a:ea typeface="+mn-ea"/>
              <a:cs typeface="+mn-cs"/>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4A6"/>
              </a:solidFill>
              <a:effectLst/>
              <a:uLnTx/>
              <a:uFillTx/>
              <a:latin typeface="Tahoma"/>
              <a:ea typeface="+mn-ea"/>
              <a:cs typeface="+mn-cs"/>
            </a:endParaRPr>
          </a:p>
        </p:txBody>
      </p:sp>
      <p:sp>
        <p:nvSpPr>
          <p:cNvPr id="2" name="Title 1">
            <a:extLst>
              <a:ext uri="{FF2B5EF4-FFF2-40B4-BE49-F238E27FC236}">
                <a16:creationId xmlns:a16="http://schemas.microsoft.com/office/drawing/2014/main" id="{16C3BF99-7BB2-43C0-8876-E72483E694AE}"/>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defTabSz="914400"/>
            <a:r>
              <a:rPr lang="en-US" sz="3600" kern="1200">
                <a:solidFill>
                  <a:srgbClr val="080808"/>
                </a:solidFill>
                <a:latin typeface="+mj-lt"/>
                <a:ea typeface="+mj-ea"/>
                <a:cs typeface="+mj-cs"/>
              </a:rPr>
              <a:t>Memorials</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Tree>
    <p:extLst>
      <p:ext uri="{BB962C8B-B14F-4D97-AF65-F5344CB8AC3E}">
        <p14:creationId xmlns:p14="http://schemas.microsoft.com/office/powerpoint/2010/main" val="419191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view of a city&#10;&#10;Description automatically generated">
            <a:extLst>
              <a:ext uri="{FF2B5EF4-FFF2-40B4-BE49-F238E27FC236}">
                <a16:creationId xmlns:a16="http://schemas.microsoft.com/office/drawing/2014/main" id="{475BCA00-2E5E-412B-BF99-1C3465EDB433}"/>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1" name="Freeform: Shape 10">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1" y="2032577"/>
            <a:ext cx="4479709" cy="2248122"/>
          </a:xfrm>
        </p:spPr>
        <p:txBody>
          <a:bodyPr vert="horz" lIns="91440" tIns="45720" rIns="91440" bIns="45720" rtlCol="0" anchor="b">
            <a:noAutofit/>
          </a:bodyPr>
          <a:lstStyle/>
          <a:p>
            <a:pPr defTabSz="914400"/>
            <a:r>
              <a:rPr lang="en-US" sz="5400" dirty="0">
                <a:solidFill>
                  <a:schemeClr val="tx1"/>
                </a:solidFill>
              </a:rPr>
              <a:t>Washington Monument and National Mall</a:t>
            </a:r>
          </a:p>
        </p:txBody>
      </p:sp>
    </p:spTree>
    <p:extLst>
      <p:ext uri="{BB962C8B-B14F-4D97-AF65-F5344CB8AC3E}">
        <p14:creationId xmlns:p14="http://schemas.microsoft.com/office/powerpoint/2010/main" val="821566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picture containing man, building, standing, wearing&#10;&#10;Description automatically generated">
            <a:extLst>
              <a:ext uri="{FF2B5EF4-FFF2-40B4-BE49-F238E27FC236}">
                <a16:creationId xmlns:a16="http://schemas.microsoft.com/office/drawing/2014/main" id="{C72C0A6C-A0B0-4653-8D32-0EF639110F5F}"/>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342006"/>
            <a:ext cx="3879232" cy="2248122"/>
          </a:xfrm>
        </p:spPr>
        <p:txBody>
          <a:bodyPr vert="horz" lIns="91440" tIns="45720" rIns="91440" bIns="45720" rtlCol="0" anchor="b">
            <a:normAutofit/>
          </a:bodyPr>
          <a:lstStyle/>
          <a:p>
            <a:pPr defTabSz="914400"/>
            <a:r>
              <a:rPr lang="en-US" sz="5400" dirty="0">
                <a:solidFill>
                  <a:schemeClr val="tx1"/>
                </a:solidFill>
              </a:rPr>
              <a:t>Lincoln Memorial</a:t>
            </a:r>
          </a:p>
        </p:txBody>
      </p:sp>
    </p:spTree>
    <p:extLst>
      <p:ext uri="{BB962C8B-B14F-4D97-AF65-F5344CB8AC3E}">
        <p14:creationId xmlns:p14="http://schemas.microsoft.com/office/powerpoint/2010/main" val="2945334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bridge over a body of water&#10;&#10;Description automatically generated">
            <a:extLst>
              <a:ext uri="{FF2B5EF4-FFF2-40B4-BE49-F238E27FC236}">
                <a16:creationId xmlns:a16="http://schemas.microsoft.com/office/drawing/2014/main" id="{7A7D38E1-294F-4F26-89C3-0F2A72516096}"/>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b="-1"/>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342006"/>
            <a:ext cx="3879232" cy="2248122"/>
          </a:xfrm>
        </p:spPr>
        <p:txBody>
          <a:bodyPr vert="horz" lIns="91440" tIns="45720" rIns="91440" bIns="45720" rtlCol="0" anchor="b">
            <a:normAutofit/>
          </a:bodyPr>
          <a:lstStyle/>
          <a:p>
            <a:pPr defTabSz="914400"/>
            <a:r>
              <a:rPr lang="en-US" sz="5400" dirty="0">
                <a:solidFill>
                  <a:schemeClr val="tx1"/>
                </a:solidFill>
              </a:rPr>
              <a:t>Jefferson Memorial</a:t>
            </a:r>
          </a:p>
        </p:txBody>
      </p:sp>
    </p:spTree>
    <p:extLst>
      <p:ext uri="{BB962C8B-B14F-4D97-AF65-F5344CB8AC3E}">
        <p14:creationId xmlns:p14="http://schemas.microsoft.com/office/powerpoint/2010/main" val="2023966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CE59BA-02D8-451B-BB2A-E2B06AD6AA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828" y="643467"/>
            <a:ext cx="7330344"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364450"/>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building next to a body of water&#10;&#10;Description automatically generated">
            <a:extLst>
              <a:ext uri="{FF2B5EF4-FFF2-40B4-BE49-F238E27FC236}">
                <a16:creationId xmlns:a16="http://schemas.microsoft.com/office/drawing/2014/main" id="{2B04A4F6-CA3E-4A01-86BF-C96A7BCF7211}"/>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0" y="342006"/>
            <a:ext cx="4798687" cy="2248122"/>
          </a:xfrm>
        </p:spPr>
        <p:txBody>
          <a:bodyPr vert="horz" lIns="91440" tIns="45720" rIns="91440" bIns="45720" rtlCol="0" anchor="b">
            <a:normAutofit/>
          </a:bodyPr>
          <a:lstStyle/>
          <a:p>
            <a:pPr defTabSz="914400"/>
            <a:r>
              <a:rPr lang="en-US" sz="5400" dirty="0">
                <a:solidFill>
                  <a:schemeClr val="tx1"/>
                </a:solidFill>
              </a:rPr>
              <a:t>World War II Memorial</a:t>
            </a:r>
          </a:p>
        </p:txBody>
      </p:sp>
    </p:spTree>
    <p:extLst>
      <p:ext uri="{BB962C8B-B14F-4D97-AF65-F5344CB8AC3E}">
        <p14:creationId xmlns:p14="http://schemas.microsoft.com/office/powerpoint/2010/main" val="1963709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picture containing building, man, white&#10;&#10;Description automatically generated">
            <a:extLst>
              <a:ext uri="{FF2B5EF4-FFF2-40B4-BE49-F238E27FC236}">
                <a16:creationId xmlns:a16="http://schemas.microsoft.com/office/drawing/2014/main" id="{535466F5-DAC7-4605-82D2-362581417BEA}"/>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1352095"/>
            <a:ext cx="3879232" cy="2248122"/>
          </a:xfrm>
        </p:spPr>
        <p:txBody>
          <a:bodyPr vert="horz" lIns="91440" tIns="45720" rIns="91440" bIns="45720" rtlCol="0" anchor="b">
            <a:noAutofit/>
          </a:bodyPr>
          <a:lstStyle/>
          <a:p>
            <a:pPr defTabSz="914400"/>
            <a:r>
              <a:rPr lang="en-US" sz="5400" dirty="0">
                <a:solidFill>
                  <a:schemeClr val="tx1"/>
                </a:solidFill>
              </a:rPr>
              <a:t>Martin Luther King Jr. Memorial</a:t>
            </a:r>
          </a:p>
        </p:txBody>
      </p:sp>
    </p:spTree>
    <p:extLst>
      <p:ext uri="{BB962C8B-B14F-4D97-AF65-F5344CB8AC3E}">
        <p14:creationId xmlns:p14="http://schemas.microsoft.com/office/powerpoint/2010/main" val="29660163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row of wooden benches sitting on top of a grass covered field&#10;&#10;Description automatically generated">
            <a:extLst>
              <a:ext uri="{FF2B5EF4-FFF2-40B4-BE49-F238E27FC236}">
                <a16:creationId xmlns:a16="http://schemas.microsoft.com/office/drawing/2014/main" id="{D88898E8-E269-4362-AE44-062457B820F9}"/>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671617"/>
            <a:ext cx="3879232" cy="2248122"/>
          </a:xfrm>
        </p:spPr>
        <p:txBody>
          <a:bodyPr vert="horz" lIns="91440" tIns="45720" rIns="91440" bIns="45720" rtlCol="0" anchor="b">
            <a:noAutofit/>
          </a:bodyPr>
          <a:lstStyle/>
          <a:p>
            <a:pPr defTabSz="914400"/>
            <a:r>
              <a:rPr lang="en-US" sz="5400" dirty="0">
                <a:solidFill>
                  <a:schemeClr val="tx1"/>
                </a:solidFill>
              </a:rPr>
              <a:t>Arlington National Cemetery</a:t>
            </a:r>
          </a:p>
        </p:txBody>
      </p:sp>
    </p:spTree>
    <p:extLst>
      <p:ext uri="{BB962C8B-B14F-4D97-AF65-F5344CB8AC3E}">
        <p14:creationId xmlns:p14="http://schemas.microsoft.com/office/powerpoint/2010/main" val="2941307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descr="A picture containing outdoor, sidewalk, man, holding&#10;&#10;Description automatically generated">
            <a:extLst>
              <a:ext uri="{FF2B5EF4-FFF2-40B4-BE49-F238E27FC236}">
                <a16:creationId xmlns:a16="http://schemas.microsoft.com/office/drawing/2014/main" id="{0EF8B92D-CA33-4D7E-85F7-4376FD6047A2}"/>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3" name="Freeform: Shape 12">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9D3F41-F282-4012-ABC5-D04A8AC3E6A4}"/>
              </a:ext>
            </a:extLst>
          </p:cNvPr>
          <p:cNvSpPr>
            <a:spLocks noGrp="1"/>
          </p:cNvSpPr>
          <p:nvPr>
            <p:ph type="title"/>
          </p:nvPr>
        </p:nvSpPr>
        <p:spPr>
          <a:xfrm>
            <a:off x="804671" y="682249"/>
            <a:ext cx="4522241" cy="2248122"/>
          </a:xfrm>
        </p:spPr>
        <p:txBody>
          <a:bodyPr vert="horz" lIns="91440" tIns="45720" rIns="91440" bIns="45720" rtlCol="0" anchor="b">
            <a:noAutofit/>
          </a:bodyPr>
          <a:lstStyle/>
          <a:p>
            <a:pPr defTabSz="914400"/>
            <a:r>
              <a:rPr lang="en-US" sz="5400" dirty="0">
                <a:solidFill>
                  <a:schemeClr val="tx1"/>
                </a:solidFill>
              </a:rPr>
              <a:t>Tomb of the Unknown Soldier</a:t>
            </a:r>
          </a:p>
        </p:txBody>
      </p:sp>
    </p:spTree>
    <p:extLst>
      <p:ext uri="{BB962C8B-B14F-4D97-AF65-F5344CB8AC3E}">
        <p14:creationId xmlns:p14="http://schemas.microsoft.com/office/powerpoint/2010/main" val="3355199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person standing on top of a grass covered field&#10;&#10;Description automatically generated">
            <a:extLst>
              <a:ext uri="{FF2B5EF4-FFF2-40B4-BE49-F238E27FC236}">
                <a16:creationId xmlns:a16="http://schemas.microsoft.com/office/drawing/2014/main" id="{07D920FB-FD6F-4972-8787-A0B4D9160ADB}"/>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1922"/>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682248"/>
            <a:ext cx="4267058" cy="2248122"/>
          </a:xfrm>
        </p:spPr>
        <p:txBody>
          <a:bodyPr vert="horz" lIns="91440" tIns="45720" rIns="91440" bIns="45720" rtlCol="0" anchor="b">
            <a:noAutofit/>
          </a:bodyPr>
          <a:lstStyle/>
          <a:p>
            <a:pPr defTabSz="914400"/>
            <a:r>
              <a:rPr lang="en-US" sz="5400" dirty="0">
                <a:solidFill>
                  <a:schemeClr val="tx1"/>
                </a:solidFill>
              </a:rPr>
              <a:t>Korean War Veterans Memorial</a:t>
            </a:r>
          </a:p>
        </p:txBody>
      </p:sp>
    </p:spTree>
    <p:extLst>
      <p:ext uri="{BB962C8B-B14F-4D97-AF65-F5344CB8AC3E}">
        <p14:creationId xmlns:p14="http://schemas.microsoft.com/office/powerpoint/2010/main" val="3630104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picture containing outdoor, field, standing, flying&#10;&#10;Description automatically generated">
            <a:extLst>
              <a:ext uri="{FF2B5EF4-FFF2-40B4-BE49-F238E27FC236}">
                <a16:creationId xmlns:a16="http://schemas.microsoft.com/office/drawing/2014/main" id="{4CF27A1F-C21E-4306-B316-C84209AC6F1F}"/>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682252"/>
            <a:ext cx="3879232" cy="2248122"/>
          </a:xfrm>
        </p:spPr>
        <p:txBody>
          <a:bodyPr vert="horz" lIns="91440" tIns="45720" rIns="91440" bIns="45720" rtlCol="0" anchor="b">
            <a:noAutofit/>
          </a:bodyPr>
          <a:lstStyle/>
          <a:p>
            <a:pPr defTabSz="914400"/>
            <a:r>
              <a:rPr lang="en-US" sz="5400" dirty="0">
                <a:solidFill>
                  <a:schemeClr val="tx1"/>
                </a:solidFill>
              </a:rPr>
              <a:t>Vietnam Veterans Memorial</a:t>
            </a:r>
          </a:p>
        </p:txBody>
      </p:sp>
    </p:spTree>
    <p:extLst>
      <p:ext uri="{BB962C8B-B14F-4D97-AF65-F5344CB8AC3E}">
        <p14:creationId xmlns:p14="http://schemas.microsoft.com/office/powerpoint/2010/main" val="3869963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Tahoma"/>
              <a:ea typeface="+mn-ea"/>
              <a:cs typeface="+mn-cs"/>
            </a:endParaRPr>
          </a:p>
        </p:txBody>
      </p:sp>
      <p:sp>
        <p:nvSpPr>
          <p:cNvPr id="10" name="Freeform: Shape 9">
            <a:extLst>
              <a:ext uri="{FF2B5EF4-FFF2-40B4-BE49-F238E27FC236}">
                <a16:creationId xmlns:a16="http://schemas.microsoft.com/office/drawing/2014/main" id="{4364C879-1404-4203-8E9D-CC5DE0A621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12" name="Freeform: Shape 11">
            <a:extLst>
              <a:ext uri="{FF2B5EF4-FFF2-40B4-BE49-F238E27FC236}">
                <a16:creationId xmlns:a16="http://schemas.microsoft.com/office/drawing/2014/main" id="{84617302-4B0D-4351-A6BB-6F0930D943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14" name="Freeform: Shape 13">
            <a:extLst>
              <a:ext uri="{FF2B5EF4-FFF2-40B4-BE49-F238E27FC236}">
                <a16:creationId xmlns:a16="http://schemas.microsoft.com/office/drawing/2014/main" id="{DA2C7802-C2E0-4218-8F89-8DD7CCD2CD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A6D7111A-21E5-4EE9-8A78-10E5530F01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18" name="Freeform: Shape 17">
            <a:extLst>
              <a:ext uri="{FF2B5EF4-FFF2-40B4-BE49-F238E27FC236}">
                <a16:creationId xmlns:a16="http://schemas.microsoft.com/office/drawing/2014/main" id="{A3969E80-A77B-49FC-9122-D89AFD5EE1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1849CA57-76BD-4CF2-80BA-D7A46A01B7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a:ea typeface="+mn-ea"/>
              <a:cs typeface="+mn-cs"/>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4A6"/>
              </a:solidFill>
              <a:effectLst/>
              <a:uLnTx/>
              <a:uFillTx/>
              <a:latin typeface="Tahoma"/>
              <a:ea typeface="+mn-ea"/>
              <a:cs typeface="+mn-cs"/>
            </a:endParaRPr>
          </a:p>
        </p:txBody>
      </p:sp>
      <p:sp>
        <p:nvSpPr>
          <p:cNvPr id="2" name="Title 1">
            <a:extLst>
              <a:ext uri="{FF2B5EF4-FFF2-40B4-BE49-F238E27FC236}">
                <a16:creationId xmlns:a16="http://schemas.microsoft.com/office/drawing/2014/main" id="{16C3BF99-7BB2-43C0-8876-E72483E694AE}"/>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defTabSz="914400"/>
            <a:r>
              <a:rPr lang="en-US" sz="3600" kern="1200" dirty="0">
                <a:solidFill>
                  <a:srgbClr val="080808"/>
                </a:solidFill>
                <a:latin typeface="+mj-lt"/>
                <a:ea typeface="+mj-ea"/>
                <a:cs typeface="+mj-cs"/>
              </a:rPr>
              <a:t>Museums</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Tahoma"/>
              <a:ea typeface="+mn-ea"/>
              <a:cs typeface="+mn-cs"/>
            </a:endParaRPr>
          </a:p>
        </p:txBody>
      </p:sp>
    </p:spTree>
    <p:extLst>
      <p:ext uri="{BB962C8B-B14F-4D97-AF65-F5344CB8AC3E}">
        <p14:creationId xmlns:p14="http://schemas.microsoft.com/office/powerpoint/2010/main" val="353943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large stone building with a clock tower&#10;&#10;Description automatically generated">
            <a:extLst>
              <a:ext uri="{FF2B5EF4-FFF2-40B4-BE49-F238E27FC236}">
                <a16:creationId xmlns:a16="http://schemas.microsoft.com/office/drawing/2014/main" id="{839A9238-7E88-4221-96E1-1C29DD6C0FF7}"/>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342006"/>
            <a:ext cx="4564770" cy="2248122"/>
          </a:xfrm>
        </p:spPr>
        <p:txBody>
          <a:bodyPr vert="horz" lIns="91440" tIns="45720" rIns="91440" bIns="45720" rtlCol="0" anchor="b">
            <a:normAutofit/>
          </a:bodyPr>
          <a:lstStyle/>
          <a:p>
            <a:pPr defTabSz="914400"/>
            <a:r>
              <a:rPr lang="en-US" sz="5400" dirty="0">
                <a:solidFill>
                  <a:schemeClr val="tx1"/>
                </a:solidFill>
              </a:rPr>
              <a:t>Smithsonian Castle</a:t>
            </a:r>
          </a:p>
        </p:txBody>
      </p:sp>
    </p:spTree>
    <p:extLst>
      <p:ext uri="{BB962C8B-B14F-4D97-AF65-F5344CB8AC3E}">
        <p14:creationId xmlns:p14="http://schemas.microsoft.com/office/powerpoint/2010/main" val="329590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large room&#10;&#10;Description automatically generated">
            <a:extLst>
              <a:ext uri="{FF2B5EF4-FFF2-40B4-BE49-F238E27FC236}">
                <a16:creationId xmlns:a16="http://schemas.microsoft.com/office/drawing/2014/main" id="{7D61E4B9-D07B-43F8-8F0F-53EA9FA49A6A}"/>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930A0C-BC30-49DA-B1E8-9D5C161CCCEC}"/>
              </a:ext>
            </a:extLst>
          </p:cNvPr>
          <p:cNvSpPr>
            <a:spLocks noGrp="1"/>
          </p:cNvSpPr>
          <p:nvPr>
            <p:ph type="title"/>
          </p:nvPr>
        </p:nvSpPr>
        <p:spPr>
          <a:xfrm>
            <a:off x="804672" y="1341466"/>
            <a:ext cx="4564770" cy="2248122"/>
          </a:xfrm>
        </p:spPr>
        <p:txBody>
          <a:bodyPr vert="horz" lIns="91440" tIns="45720" rIns="91440" bIns="45720" rtlCol="0" anchor="b">
            <a:noAutofit/>
          </a:bodyPr>
          <a:lstStyle/>
          <a:p>
            <a:pPr defTabSz="914400"/>
            <a:r>
              <a:rPr lang="en-US" sz="5400" dirty="0">
                <a:solidFill>
                  <a:schemeClr val="tx1"/>
                </a:solidFill>
              </a:rPr>
              <a:t>Smithsonian National Air and Space Museum</a:t>
            </a:r>
          </a:p>
        </p:txBody>
      </p:sp>
    </p:spTree>
    <p:extLst>
      <p:ext uri="{BB962C8B-B14F-4D97-AF65-F5344CB8AC3E}">
        <p14:creationId xmlns:p14="http://schemas.microsoft.com/office/powerpoint/2010/main" val="2504003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evice&#10;&#10;Description automatically generated">
            <a:extLst>
              <a:ext uri="{FF2B5EF4-FFF2-40B4-BE49-F238E27FC236}">
                <a16:creationId xmlns:a16="http://schemas.microsoft.com/office/drawing/2014/main" id="{EA33F459-E9EB-433C-87FA-9683BF6987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080" y="643467"/>
            <a:ext cx="4651840"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08071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2283-7631-4EF3-A8D6-F1250AE75DD7}"/>
              </a:ext>
            </a:extLst>
          </p:cNvPr>
          <p:cNvSpPr>
            <a:spLocks noGrp="1"/>
          </p:cNvSpPr>
          <p:nvPr>
            <p:ph type="title"/>
          </p:nvPr>
        </p:nvSpPr>
        <p:spPr>
          <a:xfrm>
            <a:off x="4965430" y="629268"/>
            <a:ext cx="6586491" cy="1286160"/>
          </a:xfrm>
        </p:spPr>
        <p:txBody>
          <a:bodyPr anchor="b">
            <a:normAutofit/>
          </a:bodyPr>
          <a:lstStyle/>
          <a:p>
            <a:r>
              <a:rPr lang="en-US" dirty="0"/>
              <a:t>A. Financial Powers</a:t>
            </a:r>
          </a:p>
        </p:txBody>
      </p:sp>
      <p:sp>
        <p:nvSpPr>
          <p:cNvPr id="3" name="Content Placeholder 2">
            <a:extLst>
              <a:ext uri="{FF2B5EF4-FFF2-40B4-BE49-F238E27FC236}">
                <a16:creationId xmlns:a16="http://schemas.microsoft.com/office/drawing/2014/main" id="{483CF2B7-8D87-4758-90E8-3FF107936B81}"/>
              </a:ext>
            </a:extLst>
          </p:cNvPr>
          <p:cNvSpPr>
            <a:spLocks noGrp="1"/>
          </p:cNvSpPr>
          <p:nvPr>
            <p:ph idx="1"/>
          </p:nvPr>
        </p:nvSpPr>
        <p:spPr>
          <a:xfrm>
            <a:off x="4965431" y="2438400"/>
            <a:ext cx="6586489" cy="3785419"/>
          </a:xfrm>
        </p:spPr>
        <p:txBody>
          <a:bodyPr>
            <a:normAutofit/>
          </a:bodyPr>
          <a:lstStyle/>
          <a:p>
            <a:r>
              <a:rPr lang="en-US" dirty="0"/>
              <a:t>Section I, Clause 5 gives Congress the </a:t>
            </a:r>
            <a:r>
              <a:rPr lang="en-US" dirty="0">
                <a:solidFill>
                  <a:srgbClr val="FF0000"/>
                </a:solidFill>
              </a:rPr>
              <a:t>power to coin money and regulate its value</a:t>
            </a:r>
            <a:r>
              <a:rPr lang="en-US" dirty="0"/>
              <a:t>.</a:t>
            </a:r>
          </a:p>
          <a:p>
            <a:r>
              <a:rPr lang="en-US" dirty="0"/>
              <a:t>Section I also gives Congress the responsibility </a:t>
            </a:r>
            <a:r>
              <a:rPr lang="en-US" dirty="0">
                <a:solidFill>
                  <a:srgbClr val="FF0000"/>
                </a:solidFill>
              </a:rPr>
              <a:t>to provide for the “</a:t>
            </a:r>
            <a:r>
              <a:rPr lang="en-US" b="1" dirty="0">
                <a:solidFill>
                  <a:srgbClr val="FF0000"/>
                </a:solidFill>
              </a:rPr>
              <a:t>general welfare</a:t>
            </a:r>
            <a:r>
              <a:rPr lang="en-US" dirty="0">
                <a:solidFill>
                  <a:srgbClr val="FF0000"/>
                </a:solidFill>
              </a:rPr>
              <a:t>” of the country. </a:t>
            </a:r>
          </a:p>
        </p:txBody>
      </p:sp>
      <p:pic>
        <p:nvPicPr>
          <p:cNvPr id="5" name="Picture 4" descr="A pile of rocks&#10;&#10;Description automatically generated">
            <a:extLst>
              <a:ext uri="{FF2B5EF4-FFF2-40B4-BE49-F238E27FC236}">
                <a16:creationId xmlns:a16="http://schemas.microsoft.com/office/drawing/2014/main" id="{CDF6F6E3-6AE1-4E90-BBB9-0369FAD8E5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B8D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1D1038-141B-4AE8-B292-9C7D860185A8}"/>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65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merican Government, 4th ed.">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3233</Words>
  <Application>Microsoft Office PowerPoint</Application>
  <PresentationFormat>Widescreen</PresentationFormat>
  <Paragraphs>348</Paragraphs>
  <Slides>78</Slides>
  <Notes>57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78</vt:i4>
      </vt:variant>
    </vt:vector>
  </HeadingPairs>
  <TitlesOfParts>
    <vt:vector size="87" baseType="lpstr">
      <vt:lpstr>Arial</vt:lpstr>
      <vt:lpstr>Calibri</vt:lpstr>
      <vt:lpstr>Courier New</vt:lpstr>
      <vt:lpstr>Tahoma</vt:lpstr>
      <vt:lpstr>Tw Cen MT</vt:lpstr>
      <vt:lpstr>Wingdings</vt:lpstr>
      <vt:lpstr>Office Theme</vt:lpstr>
      <vt:lpstr>American Government, 4th ed.</vt:lpstr>
      <vt:lpstr>1_American Government, 4th ed.</vt:lpstr>
      <vt:lpstr>Chapter 9:  The Powers  of Congress</vt:lpstr>
      <vt:lpstr>I. Enumerated Powers</vt:lpstr>
      <vt:lpstr>I. Enumerated Powers</vt:lpstr>
      <vt:lpstr>A. Financial Powers</vt:lpstr>
      <vt:lpstr>A. Financial Powers</vt:lpstr>
      <vt:lpstr>A. Financial Powers</vt:lpstr>
      <vt:lpstr>PowerPoint Presentation</vt:lpstr>
      <vt:lpstr>PowerPoint Presentation</vt:lpstr>
      <vt:lpstr>A. Financial Powers</vt:lpstr>
      <vt:lpstr>B. Commercial Powers</vt:lpstr>
      <vt:lpstr>C. Defense and Military Powers</vt:lpstr>
      <vt:lpstr>C. Defense and Military Powers</vt:lpstr>
      <vt:lpstr>C. Defense and Military Powers</vt:lpstr>
      <vt:lpstr>D. Other Powers</vt:lpstr>
      <vt:lpstr>D. Other Powers</vt:lpstr>
      <vt:lpstr>E. Mail Service</vt:lpstr>
      <vt:lpstr>F. Patents and Copyrights</vt:lpstr>
      <vt:lpstr>G. Federal Courts</vt:lpstr>
      <vt:lpstr>G. Federal Courts</vt:lpstr>
      <vt:lpstr>H. District of Columbia</vt:lpstr>
      <vt:lpstr>I. Necessary and Proper Clause</vt:lpstr>
      <vt:lpstr>Section Review – Chapter 9.1</vt:lpstr>
      <vt:lpstr>Section Review – Chapter 9.1</vt:lpstr>
      <vt:lpstr>Section Review – Chapter 9.1</vt:lpstr>
      <vt:lpstr>Section Review – Chapter 9.1</vt:lpstr>
      <vt:lpstr>Section Review – Chapter 9.1</vt:lpstr>
      <vt:lpstr>II. Implied and Nonlegislative Powers</vt:lpstr>
      <vt:lpstr>A. Implied Powers</vt:lpstr>
      <vt:lpstr>A. Implied Powers</vt:lpstr>
      <vt:lpstr>A. Implied Powers</vt:lpstr>
      <vt:lpstr>B. Nonlegislative Powers</vt:lpstr>
      <vt:lpstr>B. Nonlegislative Powers</vt:lpstr>
      <vt:lpstr>B. Nonlegislative Powers</vt:lpstr>
      <vt:lpstr>B. Nonlegislative Powers</vt:lpstr>
      <vt:lpstr>B. Nonlegislative Powers</vt:lpstr>
      <vt:lpstr>Section Review – Chapter 9.2</vt:lpstr>
      <vt:lpstr>Section Review – Chapter 9.2</vt:lpstr>
      <vt:lpstr>Section Review – Chapter 9.2</vt:lpstr>
      <vt:lpstr>Section Review – Chapter 9.2</vt:lpstr>
      <vt:lpstr>III. Denied Powers</vt:lpstr>
      <vt:lpstr>III. Denied Powers</vt:lpstr>
      <vt:lpstr>III. Denied Powers</vt:lpstr>
      <vt:lpstr>Section Review – Chapter 9.3</vt:lpstr>
      <vt:lpstr>Section Review – Chapter 9.3</vt:lpstr>
      <vt:lpstr>IV. Congressional Criticism</vt:lpstr>
      <vt:lpstr>A. Pork-Barrel Politics</vt:lpstr>
      <vt:lpstr>B. Seniority System</vt:lpstr>
      <vt:lpstr>C. Balance</vt:lpstr>
      <vt:lpstr>C. Balance</vt:lpstr>
      <vt:lpstr>Section Review – Chapter 9.4</vt:lpstr>
      <vt:lpstr>Section Review – Chapter 9.4</vt:lpstr>
      <vt:lpstr>Section Review – Chapter 9.4</vt:lpstr>
      <vt:lpstr>Section Review – Chapter 9.4</vt:lpstr>
      <vt:lpstr>Section Review – Chapter 9.4</vt:lpstr>
      <vt:lpstr>Section Review – Chapter 9.4</vt:lpstr>
      <vt:lpstr>Section Review – Chapter 9.4</vt:lpstr>
      <vt:lpstr>Chapter 9  Special Section:  A Trip to  Washington, DC</vt:lpstr>
      <vt:lpstr>Government Buildings</vt:lpstr>
      <vt:lpstr>The Capitol Building</vt:lpstr>
      <vt:lpstr>PowerPoint Presentation</vt:lpstr>
      <vt:lpstr>The White House</vt:lpstr>
      <vt:lpstr>PowerPoint Presentation</vt:lpstr>
      <vt:lpstr>Supreme Court of the United States</vt:lpstr>
      <vt:lpstr>Library of Congress</vt:lpstr>
      <vt:lpstr>National Archives </vt:lpstr>
      <vt:lpstr>Memorials</vt:lpstr>
      <vt:lpstr>Washington Monument and National Mall</vt:lpstr>
      <vt:lpstr>Lincoln Memorial</vt:lpstr>
      <vt:lpstr>Jefferson Memorial</vt:lpstr>
      <vt:lpstr>World War II Memorial</vt:lpstr>
      <vt:lpstr>Martin Luther King Jr. Memorial</vt:lpstr>
      <vt:lpstr>Arlington National Cemetery</vt:lpstr>
      <vt:lpstr>Tomb of the Unknown Soldier</vt:lpstr>
      <vt:lpstr>Korean War Veterans Memorial</vt:lpstr>
      <vt:lpstr>Vietnam Veterans Memorial</vt:lpstr>
      <vt:lpstr>Museums</vt:lpstr>
      <vt:lpstr>Smithsonian Castle</vt:lpstr>
      <vt:lpstr>Smithsonian National Air and Space Museum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The Powers  of Congress</dc:title>
  <dc:creator>Bowers, Hannah</dc:creator>
  <cp:lastModifiedBy>Sue</cp:lastModifiedBy>
  <cp:revision>15</cp:revision>
  <dcterms:created xsi:type="dcterms:W3CDTF">2020-06-17T13:47:01Z</dcterms:created>
  <dcterms:modified xsi:type="dcterms:W3CDTF">2023-11-06T17:03:31Z</dcterms:modified>
</cp:coreProperties>
</file>