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60"/>
  </p:notesMasterIdLst>
  <p:handoutMasterIdLst>
    <p:handoutMasterId r:id="rId61"/>
  </p:handoutMasterIdLst>
  <p:sldIdLst>
    <p:sldId id="385" r:id="rId3"/>
    <p:sldId id="260" r:id="rId4"/>
    <p:sldId id="302" r:id="rId5"/>
    <p:sldId id="306" r:id="rId6"/>
    <p:sldId id="303" r:id="rId7"/>
    <p:sldId id="286" r:id="rId8"/>
    <p:sldId id="287" r:id="rId9"/>
    <p:sldId id="305" r:id="rId10"/>
    <p:sldId id="304" r:id="rId11"/>
    <p:sldId id="289"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292" r:id="rId26"/>
    <p:sldId id="293" r:id="rId27"/>
    <p:sldId id="320" r:id="rId28"/>
    <p:sldId id="321" r:id="rId29"/>
    <p:sldId id="294" r:id="rId30"/>
    <p:sldId id="290" r:id="rId31"/>
    <p:sldId id="322" r:id="rId32"/>
    <p:sldId id="323" r:id="rId33"/>
    <p:sldId id="324" r:id="rId34"/>
    <p:sldId id="325" r:id="rId35"/>
    <p:sldId id="326" r:id="rId36"/>
    <p:sldId id="327" r:id="rId37"/>
    <p:sldId id="334" r:id="rId38"/>
    <p:sldId id="328" r:id="rId39"/>
    <p:sldId id="335" r:id="rId40"/>
    <p:sldId id="329" r:id="rId41"/>
    <p:sldId id="330" r:id="rId42"/>
    <p:sldId id="331" r:id="rId43"/>
    <p:sldId id="295" r:id="rId44"/>
    <p:sldId id="296" r:id="rId45"/>
    <p:sldId id="297" r:id="rId46"/>
    <p:sldId id="333" r:id="rId47"/>
    <p:sldId id="332" r:id="rId48"/>
    <p:sldId id="291" r:id="rId49"/>
    <p:sldId id="336" r:id="rId50"/>
    <p:sldId id="337" r:id="rId51"/>
    <p:sldId id="338" r:id="rId52"/>
    <p:sldId id="339" r:id="rId53"/>
    <p:sldId id="340" r:id="rId54"/>
    <p:sldId id="298" r:id="rId55"/>
    <p:sldId id="299" r:id="rId56"/>
    <p:sldId id="341" r:id="rId57"/>
    <p:sldId id="300" r:id="rId58"/>
    <p:sldId id="34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5" autoAdjust="0"/>
    <p:restoredTop sz="92238" autoAdjust="0"/>
  </p:normalViewPr>
  <p:slideViewPr>
    <p:cSldViewPr snapToGrid="0" showGuides="1">
      <p:cViewPr varScale="1">
        <p:scale>
          <a:sx n="68" d="100"/>
          <a:sy n="68" d="100"/>
        </p:scale>
        <p:origin x="702" y="60"/>
      </p:cViewPr>
      <p:guideLst>
        <p:guide orient="horz" pos="2160"/>
        <p:guide pos="3840"/>
      </p:guideLst>
    </p:cSldViewPr>
  </p:slideViewPr>
  <p:notesTextViewPr>
    <p:cViewPr>
      <p:scale>
        <a:sx n="3" d="2"/>
        <a:sy n="3" d="2"/>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11/14/2023</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title=Special:Search&amp;search=new+hampshire+primary&amp;fulltext=1&amp;ns0=1&amp;ns6=1&amp;ns12=1&amp;ns14=1&amp;ns100=1&amp;ns106=1&amp;searchToken=5ybc15iilvp3pc4nyj5gd6p88#%2Fmedia%2FFile%3AHillary_New_Hampshire_primary_%282179190607%29.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new+hampshire+primary&amp;advancedSearch-current=%7b%7d&amp;ns0=1&amp;ns6=1&amp;ns12=1&amp;ns14=1&amp;ns100=1&amp;ns106=1&amp;searchToken=bph4bwlz3hcrv8464ow2ditre#%2Fmedia%2FFile%3AGovernor_of_Ohio_John_Kasich_at_FITN_in_Nashua%2C_NH_by_Michael_Vadon_04.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sort=relevance&amp;search=bernie+sanders&amp;title=Special:Search&amp;profile=advanced&amp;fulltext=1&amp;advancedSearch-current=%7b%7d&amp;ns0=1&amp;ns6=1&amp;ns12=1&amp;ns14=1&amp;ns100=1&amp;ns106=1&amp;searchToken=28ym9cm3kz6mtumkwlc3l1l32#%2Fmedia%2FFile%3ABernie_Sanders_112_03-04-2016_%2825395661382%29.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sort=relevance&amp;search=iowa+caucus+voting&amp;title=Special:Search&amp;profile=advanced&amp;fulltext=1&amp;advancedSearch-current=%7b%7d&amp;ns0=1&amp;ns6=1&amp;ns12=1&amp;ns14=1&amp;ns100=1&amp;ns106=1&amp;searchToken=60hl635ia71ujlesdpsw5jzjc#%2Fmedia%2FFile%3AVoting_6667448F.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republican+national+convention+2016&amp;advancedSearch-current=%7b%7d&amp;searchToken=28zy1kwomz3pgiofhj4vyzmzp#%2Fmedia%2FFile%3A083012_MittRomney_032_%287900939468%29.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ndex.php?sort=relevance&amp;search=democratic+national+convention&amp;title=Special:Search&amp;profile=advanced&amp;fulltext=1&amp;advancedSearch-current=%7b%7d&amp;ns0=1&amp;ns6=1&amp;ns12=1&amp;ns14=1&amp;ns100=1&amp;ns106=1&amp;searchToken=5gvtvwl1xc32mirpt2ablflo#%2Fmedia%2FFile%3AHillary_Clinton_Speech_at_Democratic_National_Convention_%28July_28%2C_2016%29_%28cropped2%29.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convention+speech&amp;advancedSearch-current=%7b%7d&amp;searchToken=7311v8ds207rpjrkdtbadh0us#%2Fmedia%2FFile%3A1996_Democratic_National_Convention.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sort=relevance&amp;search=democratic+national+convention+1984&amp;title=Special:Search&amp;profile=advanced&amp;fulltext=1&amp;advancedSearch-current=%7b%7d&amp;ns0=1&amp;ns6=1&amp;ns12=1&amp;ns14=1&amp;ns100=1&amp;ns106=1&amp;searchToken=1tju1zmue5ydnqx76lsbfh0vg#%2Fmedia%2FFile%3AMississippi_Delegates_Walk_Out_of_Democratic_Convention_2013-3717.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ndex.php?sort=relevance&amp;search=Ronald+Reagan+and+George+H.W.+Bush&amp;title=Special:Search&amp;profile=advanced&amp;fulltext=1&amp;advancedSearch-current=%7b%7d&amp;ns0=1&amp;ns6=1&amp;ns12=1&amp;ns14=1&amp;ns100=1&amp;ns106=1&amp;searchToken=6ex2duc3689xzcaxe9rnu0uv8#%2Fmedia%2FFile%3AReagan_Bush_1984.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stphnwlkr?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1aToMYVnbwg" TargetMode="External"/><Relationship Id="rId4" Type="http://schemas.openxmlformats.org/officeDocument/2006/relationships/hyperlink" Target="/s/photos/president?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the+oval+office&amp;advancedSearch-current=%7b%7d&amp;searchToken=9dsxpidt4q1ys41760c7by9xg#%2Fmedia%2FFile%3AThe_Oval_Office_-_NARA_-_177693.ti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united+states+voting&amp;advancedSearch-current=%7b%7d&amp;searchToken=co8anwdga6jg5a5cirthwgfzg#%2Fmedia%2FFile%3AVoting_United_States.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hoppingfrogstudios?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nsplash.com/photos/UrdKjYlgN7k" TargetMode="External"/><Relationship Id="rId4" Type="http://schemas.openxmlformats.org/officeDocument/2006/relationships/hyperlink" Target="/s/photos/campaign?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sort=relevance&amp;search=campaign+speech&amp;title=Special:Search&amp;profile=advanced&amp;fulltext=1&amp;advancedSearch-current=%7b%7d&amp;ns0=1&amp;ns6=1&amp;ns12=1&amp;ns14=1&amp;ns100=1&amp;ns106=1&amp;searchToken=5sg8dkv3z335awj78orfwn8rr#%2Fmedia%2FFile%3ASenator_John_F._Kennedy_delivering_campaign_speech_for_the_presidency_-_Jacksonville%2C_Florida.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ixon+Kennedy+debates&amp;advancedSearch-current=%7b%7d&amp;searchToken=y7w3h3n6ocsna66z1w7x68zd#%2Fmedia%2FFile%3AKennedy_Nixon_debate_New_York_1960.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unsplash.com/photos/ls8Kc0P9hAA" TargetMode="External"/><Relationship Id="rId4" Type="http://schemas.openxmlformats.org/officeDocument/2006/relationships/hyperlink" Target="/s/photos/election?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unsplash.com/photos/T9CXBZLUvic" TargetMode="External"/><Relationship Id="rId4" Type="http://schemas.openxmlformats.org/officeDocument/2006/relationships/hyperlink" Target="/s/photos/voting?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unsplash.com/photos/T9CXBZLUvic" TargetMode="External"/><Relationship Id="rId4" Type="http://schemas.openxmlformats.org/officeDocument/2006/relationships/hyperlink" Target="/s/photos/voting?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ampaign+buttons&amp;advancedSearch-current=%7b%7d&amp;searchToken=fdcdw0i6crorni6dm4189i88#%2Fmedia%2FFile%3AVintage_1952_And_1956_Presidential_Campaign_Buttons_-_Dwight_Eisenhower_And_Richard_Nixon_%2823406642859%29.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erol?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unsplash.com/photos/mfEeaOfacTQ" TargetMode="External"/><Relationship Id="rId4" Type="http://schemas.openxmlformats.org/officeDocument/2006/relationships/hyperlink" Target="/s/photos/chicago?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historyhd?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rHIiT1Q6GIg" TargetMode="External"/><Relationship Id="rId4" Type="http://schemas.openxmlformats.org/officeDocument/2006/relationships/hyperlink" Target="/s/photos/president?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ndex.php?sort=relevance&amp;search=andrew+jackson&amp;title=Special:Search&amp;profile=advanced&amp;fulltext=1&amp;advancedSearch-current=%7b%7d&amp;ns0=1&amp;ns6=1&amp;ns12=1&amp;ns14=1&amp;ns100=1&amp;ns106=1&amp;searchToken=85v5llew3neusoxku79ect6sa#%2Fmedia%2FFile%3AAndrew_jackson_headFXD.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ndex.php?sort=relevance&amp;search=trump+inauguration&amp;title=Special:Search&amp;profile=advanced&amp;fulltext=1&amp;advancedSearch-current=%7b%7d&amp;ns0=1&amp;ns6=1&amp;ns12=1&amp;ns14=1&amp;ns100=1&amp;ns106=1&amp;searchToken=53n9hnck3qmzyktjyzr4r8vm1#%2Fmedia%2FFile%3ADonald_Trump_delivering_inauguration_speech_2017-01-20.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sort=relevance&amp;search=george+washington+oath&amp;title=Special:Search&amp;profile=advanced&amp;fulltext=1&amp;advancedSearch-current=%7b%7d&amp;ns0=1&amp;ns6=1&amp;ns12=1&amp;ns14=1&amp;ns100=1&amp;ns106=1&amp;searchToken=9t1bduqn4pidqvf63onbuji5o#%2Fmedia%2FFile%3AWashington_swearing_the_oath_of_office_%28NYPL_NYPG97-F85-420814%29.jp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ndex.php?sort=relevance&amp;search=oath+of+office&amp;title=Special:Search&amp;profile=advanced&amp;fulltext=1&amp;advancedSearch-current=%7b%7d&amp;ns0=1&amp;ns6=1&amp;ns12=1&amp;ns14=1&amp;ns100=1&amp;ns106=1&amp;searchToken=e2yqcuow997m7uvm9hdfg9yms#%2Fmedia%2FFile%3ABill_Clinton_taking_the_oath_of_office%2C_1993.jp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ndex.php?sort=relevance&amp;search=oath+of+office&amp;title=Special:Search&amp;profile=advanced&amp;fulltext=1&amp;advancedSearch-current=%7b%7d&amp;ns0=1&amp;ns6=1&amp;ns12=1&amp;ns14=1&amp;ns100=1&amp;ns106=1&amp;searchToken=e2yqcuow997m7uvm9hdfg9yms#%2Fmedia%2FFile%3ALyndon_B._Johnson_taking_the_oath_of_office%2C_November_1963.jp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ndex.php?sort=relevance&amp;search=george+washington+oath&amp;title=Special:Search&amp;profile=advanced&amp;fulltext=1&amp;advancedSearch-current=%7b%7d&amp;ns0=1&amp;ns6=1&amp;ns12=1&amp;ns14=1&amp;ns100=1&amp;ns106=1&amp;searchToken=9t1bduqn4pidqvf63onbuji5o#%2Fmedia%2FFile%3AGeorge_Bush_takes_the_Oath_of_Office_as_the_41st_President_of_the_United_States_-_NARA_-_186387.ti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ndex.php?sort=relevance&amp;search=the+white+house+washington+dc&amp;title=Special:Search&amp;profile=advanced&amp;fulltext=1&amp;advancedSearch-current=%7b%7d&amp;ns0=1&amp;ns6=1&amp;ns12=1&amp;ns14=1&amp;ns100=1&amp;ns106=1&amp;searchToken=cfnu9lm9aa3ayqvwtoz9sxyq1#%2Fmedia%2FFile%3AWhite_House_Washington.JP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historyhd?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unsplash.com/photos/rHIiT1Q6GIg" TargetMode="External"/><Relationship Id="rId4" Type="http://schemas.openxmlformats.org/officeDocument/2006/relationships/hyperlink" Target="/s/photos/president?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president+trump&amp;advancedSearch-current=%7b%7d&amp;ns0=1&amp;ns6=1&amp;ns12=1&amp;ns14=1&amp;ns100=1&amp;ns106=1&amp;searchToken=r5y08ik7v76grb7rszzbdio0#%2Fmedia%2FFile%3APresident_Trump_Holds_a_News_Conference_on_the_Coronavirus_-_49659517252.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resource/highsm.1473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sort=relevance&amp;search=republican+national+convention+2016&amp;title=Special:Search&amp;profile=advanced&amp;fulltext=1&amp;advancedSearch-current=%7b%7d&amp;ns0=1&amp;ns6=1&amp;ns12=1&amp;ns14=1&amp;ns100=1&amp;ns106=1&amp;searchToken=1dnmvrojxutv4lm2o3c663j9x#%2Fmedia%2FFile%3ANewt_Gingrich_-_Republican_National_Convention_2016-07-20_%28cropped%29.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sort=relevance&amp;search=iowa+caucus&amp;title=Special:Search&amp;profile=advanced&amp;fulltext=1&amp;advancedSearch-current=%7b%7d&amp;ns0=1&amp;ns6=1&amp;ns12=1&amp;ns14=1&amp;ns100=1&amp;ns106=1&amp;searchToken=ylfv2ih0pbdom7ac5z7sc0hl#%2Fmedia%2FFile%3AIowa_Caucus_Precinct_15_in_Ames_%282020%29_During_First_Alignment.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088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Roger H. </a:t>
            </a:r>
            <a:r>
              <a:rPr lang="en-US" dirty="0" err="1"/>
              <a:t>Goun</a:t>
            </a:r>
            <a:r>
              <a:rPr lang="en-US" dirty="0"/>
              <a:t> from Brentwood, NH, USA - 20080108-9772, CC BY 2.0, https://commons.wikimedia.org/w/index.php?curid=62809478</a:t>
            </a:r>
          </a:p>
          <a:p>
            <a:r>
              <a:rPr lang="en-US" dirty="0">
                <a:hlinkClick r:id="rId3"/>
              </a:rPr>
              <a:t>https://commons.wikimedia.org/w/index.php?title=Special:Search&amp;search=new+hampshire+primary&amp;fulltext=1&amp;ns0=1&amp;ns6=1&amp;ns12=1&amp;ns14=1&amp;ns100=1&amp;ns106=1&amp;searchToken=5ybc15iilvp3pc4nyj5gd6p88#%2Fmedia%2FFile%3AHillary_New_Hampshire_primary_%282179190607%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234885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Vadon</a:t>
            </a:r>
            <a:r>
              <a:rPr lang="en-US" dirty="0"/>
              <a:t> - Own work, CC BY-SA 4.0, https://commons.wikimedia.org/w/index.php?curid=39734469</a:t>
            </a:r>
          </a:p>
          <a:p>
            <a:r>
              <a:rPr lang="en-US" dirty="0">
                <a:hlinkClick r:id="rId3"/>
              </a:rPr>
              <a:t>https://commons.wikimedia.org/w/index.php?title=Special:Search&amp;limit=500&amp;offset=0&amp;profile=default&amp;search=new+hampshire+primary&amp;advancedSearch-current=%7B%7D&amp;ns0=1&amp;ns6=1&amp;ns12=1&amp;ns14=1&amp;ns100=1&amp;ns106=1&amp;searchToken=bph4bwlz3hcrv8464ow2ditre#%2Fmedia%2FFile%3AGovernor_of_Ohio_John_Kasich_at_FITN_in_Nashua%2C_NH_by_Michael_Vadon_04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138298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Todd Church - Bernie Sanders 112 03/04/2016, CC BY 2.0, https://commons.wikimedia.org/w/index.php?curid=47350318</a:t>
            </a:r>
          </a:p>
          <a:p>
            <a:r>
              <a:rPr lang="en-US" dirty="0">
                <a:hlinkClick r:id="rId3"/>
              </a:rPr>
              <a:t>https://commons.wikimedia.org/w/index.php?sort=relevance&amp;search=bernie+sanders&amp;title=Special:Search&amp;profile=advanced&amp;fulltext=1&amp;advancedSearch-current=%7B%7D&amp;ns0=1&amp;ns6=1&amp;ns12=1&amp;ns14=1&amp;ns100=1&amp;ns106=1&amp;searchToken=28ym9cm3kz6mtumkwlc3l1l32#%2Fmedia%2FFile%3ABernie_Sanders_112_03-04-2016_%2825395661382%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105223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K. </a:t>
            </a:r>
            <a:r>
              <a:rPr lang="en-US" dirty="0" err="1"/>
              <a:t>Farabaugh</a:t>
            </a:r>
            <a:r>
              <a:rPr lang="en-US" dirty="0"/>
              <a:t>/VOA - https://www.voanews.com/a/iowa-caucus/3172810.html, Public Domain, https://commons.wikimedia.org/w/index.php?curid=66357332</a:t>
            </a:r>
          </a:p>
          <a:p>
            <a:r>
              <a:rPr lang="en-US" dirty="0">
                <a:hlinkClick r:id="rId3"/>
              </a:rPr>
              <a:t>https://commons.wikimedia.org/w/index.php?sort=relevance&amp;search=iowa+caucus+voting&amp;title=Special:Search&amp;profile=advanced&amp;fulltext=1&amp;advancedSearch-current=%7B%7D&amp;ns0=1&amp;ns6=1&amp;ns12=1&amp;ns14=1&amp;ns100=1&amp;ns106=1&amp;searchToken=60hl635ia71ujlesdpsw5jzjc#%2Fmedia%2FFile%3AVoting_6667448F.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82615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Highsmith, Carol M, photographer. </a:t>
            </a:r>
            <a:r>
              <a:rPr lang="en-US" sz="1200" b="0" i="1" kern="1200" dirty="0">
                <a:solidFill>
                  <a:schemeClr val="tx1"/>
                </a:solidFill>
                <a:effectLst/>
                <a:latin typeface="+mn-lt"/>
                <a:ea typeface="+mn-ea"/>
                <a:cs typeface="+mn-cs"/>
              </a:rPr>
              <a:t>House Speaker Nancy Pelosi speaks at the Democratic National Convention, Denver, Colorado, August 25-28</a:t>
            </a:r>
            <a:r>
              <a:rPr lang="en-US" sz="1200" b="0" i="0" kern="1200" dirty="0">
                <a:solidFill>
                  <a:schemeClr val="tx1"/>
                </a:solidFill>
                <a:effectLst/>
                <a:latin typeface="+mn-lt"/>
                <a:ea typeface="+mn-ea"/>
                <a:cs typeface="+mn-cs"/>
              </a:rPr>
              <a:t>. Photograph. Retrieved from the Library of Congress, &lt;www.loc.gov/item/2010719291/&gt;.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316110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PBS NewsHour from Arlington, Va., USA - 083012_MittRomney_032, CC BY 2.0, https://commons.wikimedia.org/w/index.php?curid=54633944</a:t>
            </a:r>
          </a:p>
          <a:p>
            <a:r>
              <a:rPr lang="en-US" dirty="0">
                <a:hlinkClick r:id="rId3"/>
              </a:rPr>
              <a:t>https://commons.wikimedia.org/w/index.php?title=Special:Search&amp;limit=500&amp;offset=0&amp;ns0=1&amp;ns6=1&amp;ns12=1&amp;ns14=1&amp;ns100=1&amp;ns106=1&amp;search=republican+national+convention+2016&amp;advancedSearch-current=%7B%7D&amp;searchToken=28zy1kwomz3pgiofhj4vyzmzp#%2Fmedia%2FFile%3A083012_MittRomney_032_%287900939468%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304655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Maggie Hallahan - Own work, CC BY-SA 4.0, https://commons.wikimedia.org/w/index.php?curid=57176155</a:t>
            </a:r>
          </a:p>
          <a:p>
            <a:r>
              <a:rPr lang="en-US" dirty="0">
                <a:hlinkClick r:id="rId3"/>
              </a:rPr>
              <a:t>https://commons.wikimedia.org/w/index.php?sort=relevance&amp;search=democratic+national+convention&amp;title=Special:Search&amp;profile=advanced&amp;fulltext=1&amp;advancedSearch-current=%7B%7D&amp;ns0=1&amp;ns6=1&amp;ns12=1&amp;ns14=1&amp;ns100=1&amp;ns106=1&amp;searchToken=5gvtvwl1xc32mirpt2ablflo#%2Fmedia%2FFile%3AHillary_Clinton_Speech_at_Democratic_National_Convention_%28July_28%2C_2016%29_%28cropped2%29.jp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4142766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Laura Patterson - https://www.loc.gov/item/2015645159/, Public Domain, https://commons.wikimedia.org/w/index.php?curid=55877432</a:t>
            </a:r>
          </a:p>
          <a:p>
            <a:r>
              <a:rPr lang="en-US" dirty="0">
                <a:hlinkClick r:id="rId3"/>
              </a:rPr>
              <a:t>https://commons.wikimedia.org/w/index.php?title=Special:Search&amp;limit=500&amp;offset=0&amp;ns0=1&amp;ns6=1&amp;ns12=1&amp;ns14=1&amp;ns100=1&amp;ns106=1&amp;search=national+convention+speech&amp;advancedSearch-current=%7B%7D&amp;searchToken=7311v8ds207rpjrkdtbadh0us#%2Fmedia%2FFile%3A1996_Democratic_National_Conventio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1937539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Harry S. Truman Library &amp; Museum - https://www.trumanlibrary.org/photographs/view.php?id=58438, Public Domain, https://commons.wikimedia.org/w/index.php?curid=77028887</a:t>
            </a:r>
          </a:p>
          <a:p>
            <a:r>
              <a:rPr lang="en-US" dirty="0">
                <a:hlinkClick r:id="rId3"/>
              </a:rPr>
              <a:t>https://commons.wikimedia.org/w/index.php?sort=relevance&amp;search=democratic+national+convention+1984&amp;title=Special:Search&amp;profile=advanced&amp;fulltext=1&amp;advancedSearch-current=%7B%7D&amp;ns0=1&amp;ns6=1&amp;ns12=1&amp;ns14=1&amp;ns100=1&amp;ns106=1&amp;searchToken=1tju1zmue5ydnqx76lsbfh0vg#%2Fmedia%2FFile%3AMississippi_Delegates_Walk_Out_of_Democratic_Convention_2013-3717.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337680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media is available in the holdings of the National Archives and Records Administration, cataloged under the National Archives Identifier (NAID) 198555., Public Domain, https://commons.wikimedia.org/w/index.php?curid=2042128</a:t>
            </a:r>
          </a:p>
          <a:p>
            <a:r>
              <a:rPr lang="en-US" dirty="0">
                <a:hlinkClick r:id="rId3"/>
              </a:rPr>
              <a:t>https://commons.wikimedia.org/w/index.php?sort=relevance&amp;search=Ronald+Reagan+and+George+H.W.+Bush&amp;title=Special:Search&amp;profile=advanced&amp;fulltext=1&amp;advancedSearch-current=%7B%7D&amp;ns0=1&amp;ns6=1&amp;ns12=1&amp;ns14=1&amp;ns100=1&amp;ns106=1&amp;searchToken=6ex2duc3689xzcaxe9rnu0uv8#%2Fmedia%2FFile%3AReagan_Bush_1984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22031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Stephen Walker</a:t>
            </a:r>
            <a:r>
              <a:rPr lang="en-US" dirty="0"/>
              <a:t> on </a:t>
            </a:r>
            <a:r>
              <a:rPr lang="en-US" dirty="0" err="1">
                <a:hlinkClick r:id="rId4" action="ppaction://hlinkfile"/>
              </a:rPr>
              <a:t>Unsplash</a:t>
            </a:r>
            <a:endParaRPr lang="en-US" dirty="0"/>
          </a:p>
          <a:p>
            <a:r>
              <a:rPr lang="en-US" dirty="0">
                <a:hlinkClick r:id="rId5"/>
              </a:rPr>
              <a:t>https://unsplash.com/photos/1aToMYVnbwg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or not provided - U.S. National Archives and Records Administration, Public Domain, https://commons.wikimedia.org/w/index.php?curid=16583394</a:t>
            </a:r>
          </a:p>
          <a:p>
            <a:r>
              <a:rPr lang="en-US" dirty="0">
                <a:hlinkClick r:id="rId3"/>
              </a:rPr>
              <a:t>https://commons.wikimedia.org/w/index.php?title=Special:Search&amp;limit=500&amp;offset=0&amp;ns0=1&amp;ns6=1&amp;ns12=1&amp;ns14=1&amp;ns100=1&amp;ns106=1&amp;search=the+oval+office&amp;advancedSearch-current=%7B%7D&amp;searchToken=9dsxpidt4q1ys41760c7by9xg#%2Fmedia%2FFile%3AThe_Oval_Office_-_NARA_-_177693.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654140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Tom Arthur from Orange, CA, United States - vote for better tape, CC BY-SA 2.0, https://commons.wikimedia.org/w/index.php?curid=5131677</a:t>
            </a:r>
          </a:p>
          <a:p>
            <a:r>
              <a:rPr lang="en-US" dirty="0">
                <a:hlinkClick r:id="rId3"/>
              </a:rPr>
              <a:t>https://commons.wikimedia.org/w/index.php?title=Special:Search&amp;limit=500&amp;offset=0&amp;ns0=1&amp;ns6=1&amp;ns12=1&amp;ns14=1&amp;ns100=1&amp;ns106=1&amp;search=united+states+voting&amp;advancedSearch-current=%7B%7D&amp;searchToken=co8anwdga6jg5a5cirthwgfzg#%2Fmedia%2FFile%3AVoting_United_States.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3657777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David Todd McCarty</a:t>
            </a:r>
            <a:r>
              <a:rPr lang="en-US" dirty="0"/>
              <a:t> on </a:t>
            </a:r>
            <a:r>
              <a:rPr lang="en-US" dirty="0" err="1">
                <a:hlinkClick r:id="rId4" action="ppaction://hlinkfile"/>
              </a:rPr>
              <a:t>Unsplash</a:t>
            </a:r>
            <a:endParaRPr lang="en-US" dirty="0"/>
          </a:p>
          <a:p>
            <a:r>
              <a:rPr lang="en-US" dirty="0">
                <a:hlinkClick r:id="rId5"/>
              </a:rPr>
              <a:t>https://unsplash.com/photos/UrdKjYlgN7k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3537278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 https://www.floridamemory.com/items/show/40585, Public Domain, https://commons.wikimedia.org/w/index.php?curid=87451394</a:t>
            </a:r>
          </a:p>
          <a:p>
            <a:r>
              <a:rPr lang="en-US" dirty="0">
                <a:hlinkClick r:id="rId3"/>
              </a:rPr>
              <a:t>https://commons.wikimedia.org/w/index.php?sort=relevance&amp;search=campaign+speech&amp;title=Special:Search&amp;profile=advanced&amp;fulltext=1&amp;advancedSearch-current=%7B%7D&amp;ns0=1&amp;ns6=1&amp;ns12=1&amp;ns14=1&amp;ns100=1&amp;ns106=1&amp;searchToken=5sg8dkv3z335awj78orfwn8rr#%2Fmedia%2FFile%3ASenator_John_F._Kennedy_delivering_campaign_speech_for_the_presidency_-_Jacksonville%2C_Florida.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301346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Associated Press - </a:t>
            </a:r>
            <a:r>
              <a:rPr lang="en-US" dirty="0" err="1"/>
              <a:t>eBayfrontback</a:t>
            </a:r>
            <a:r>
              <a:rPr lang="en-US" dirty="0"/>
              <a:t>, Public Domain, https://commons.wikimedia.org/w/index.php?curid=35968212</a:t>
            </a:r>
          </a:p>
          <a:p>
            <a:r>
              <a:rPr lang="en-US" dirty="0">
                <a:hlinkClick r:id="rId3"/>
              </a:rPr>
              <a:t>https://commons.wikimedia.org/w/index.php?title=Special:Search&amp;limit=500&amp;offset=0&amp;ns0=1&amp;ns6=1&amp;ns12=1&amp;ns14=1&amp;ns100=1&amp;ns106=1&amp;search=nixon+Kennedy+debates&amp;advancedSearch-current=%7B%7D&amp;searchToken=y7w3h3n6ocsna66z1w7x68zd#%2Fmedia%2FFile%3AKennedy_Nixon_debate_New_York_1960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2190474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Element5 Digital</a:t>
            </a:r>
            <a:r>
              <a:rPr lang="en-US" dirty="0"/>
              <a:t> on </a:t>
            </a:r>
            <a:r>
              <a:rPr lang="en-US" dirty="0" err="1">
                <a:hlinkClick r:id="rId4" action="ppaction://hlinkfile"/>
              </a:rPr>
              <a:t>Unsplash</a:t>
            </a:r>
            <a:endParaRPr lang="en-US" dirty="0"/>
          </a:p>
          <a:p>
            <a:r>
              <a:rPr lang="en-US" dirty="0">
                <a:hlinkClick r:id="rId5"/>
              </a:rPr>
              <a:t>https://unsplash.com/photos/ls8Kc0P9hAA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1607791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Element5 Digital</a:t>
            </a:r>
            <a:r>
              <a:rPr lang="en-US" dirty="0"/>
              <a:t> on </a:t>
            </a:r>
            <a:r>
              <a:rPr lang="en-US" dirty="0" err="1">
                <a:hlinkClick r:id="rId4" action="ppaction://hlinkfile"/>
              </a:rPr>
              <a:t>Unsplash</a:t>
            </a:r>
            <a:endParaRPr lang="en-US" dirty="0"/>
          </a:p>
          <a:p>
            <a:r>
              <a:rPr lang="en-US" dirty="0">
                <a:hlinkClick r:id="rId5"/>
              </a:rPr>
              <a:t>https://unsplash.com/photos/T9CXBZLUvic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566013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Element5 Digital</a:t>
            </a:r>
            <a:r>
              <a:rPr lang="en-US" dirty="0"/>
              <a:t> on </a:t>
            </a:r>
            <a:r>
              <a:rPr lang="en-US" dirty="0" err="1">
                <a:hlinkClick r:id="rId4" action="ppaction://hlinkfile"/>
              </a:rPr>
              <a:t>Unsplash</a:t>
            </a:r>
            <a:endParaRPr lang="en-US" dirty="0"/>
          </a:p>
          <a:p>
            <a:r>
              <a:rPr lang="en-US" dirty="0">
                <a:hlinkClick r:id="rId5"/>
              </a:rPr>
              <a:t>https://unsplash.com/photos/T9CXBZLUvic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1885684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Joe Haupt from USA - Vintage 1952 And 1956 Presidential Campaign Buttons - Dwight Eisenhower And Richard Nixon, CC BY-SA 2.0, https://commons.wikimedia.org/w/index.php?curid=59519726</a:t>
            </a:r>
          </a:p>
          <a:p>
            <a:r>
              <a:rPr lang="en-US" dirty="0">
                <a:hlinkClick r:id="rId3"/>
              </a:rPr>
              <a:t>https://commons.wikimedia.org/w/index.php?title=Special:Search&amp;limit=500&amp;offset=0&amp;ns0=1&amp;ns6=1&amp;ns12=1&amp;ns14=1&amp;ns100=1&amp;ns106=1&amp;search=campaign+buttons&amp;advancedSearch-current=%7B%7D&amp;searchToken=fdcdw0i6crorni6dm4189i88#%2Fmedia%2FFile%3AVintage_1952_And_1956_Presidential_Campaign_Buttons_-_Dwight_Eisenhower_And_Richard_Nixon_%2823406642859%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39</a:t>
            </a:fld>
            <a:endParaRPr lang="en-US"/>
          </a:p>
        </p:txBody>
      </p:sp>
    </p:spTree>
    <p:extLst>
      <p:ext uri="{BB962C8B-B14F-4D97-AF65-F5344CB8AC3E}">
        <p14:creationId xmlns:p14="http://schemas.microsoft.com/office/powerpoint/2010/main" val="2017402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Erol Ahmed</a:t>
            </a:r>
            <a:r>
              <a:rPr lang="en-US" dirty="0"/>
              <a:t> on </a:t>
            </a:r>
            <a:r>
              <a:rPr lang="en-US" dirty="0" err="1">
                <a:hlinkClick r:id="rId4" action="ppaction://hlinkfile"/>
              </a:rPr>
              <a:t>Unsplash</a:t>
            </a:r>
            <a:endParaRPr lang="en-US" dirty="0"/>
          </a:p>
          <a:p>
            <a:r>
              <a:rPr lang="en-US" dirty="0">
                <a:hlinkClick r:id="rId5"/>
              </a:rPr>
              <a:t>https://unsplash.com/photos/mfEeaOfacTQ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3487450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History in HD</a:t>
            </a:r>
            <a:r>
              <a:rPr lang="en-US" dirty="0"/>
              <a:t> on </a:t>
            </a:r>
            <a:r>
              <a:rPr lang="en-US" dirty="0" err="1">
                <a:hlinkClick r:id="rId4" action="ppaction://hlinkfile"/>
              </a:rPr>
              <a:t>Unsplash</a:t>
            </a:r>
            <a:endParaRPr lang="en-US" dirty="0"/>
          </a:p>
          <a:p>
            <a:r>
              <a:rPr lang="en-US" dirty="0">
                <a:hlinkClick r:id="rId5"/>
              </a:rPr>
              <a:t>https://unsplash.com/photos/rHIiT1Q6GIg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340669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Ralph </a:t>
            </a:r>
            <a:r>
              <a:rPr lang="en-US" dirty="0" err="1"/>
              <a:t>Eleaser</a:t>
            </a:r>
            <a:r>
              <a:rPr lang="en-US" dirty="0"/>
              <a:t> Whiteside Earl - This file was derived from:  Andrew </a:t>
            </a:r>
            <a:r>
              <a:rPr lang="en-US" dirty="0" err="1"/>
              <a:t>jackson</a:t>
            </a:r>
            <a:r>
              <a:rPr lang="en-US" dirty="0"/>
              <a:t> head.jpg:, Public Domain, https://commons.wikimedia.org/w/index.php?curid=71259730</a:t>
            </a:r>
          </a:p>
          <a:p>
            <a:r>
              <a:rPr lang="en-US" dirty="0">
                <a:hlinkClick r:id="rId3"/>
              </a:rPr>
              <a:t>https://commons.wikimedia.org/w/index.php?sort=relevance&amp;search=andrew+jackson&amp;title=Special:Search&amp;profile=advanced&amp;fulltext=1&amp;advancedSearch-current=%7B%7D&amp;ns0=1&amp;ns6=1&amp;ns12=1&amp;ns14=1&amp;ns100=1&amp;ns106=1&amp;searchToken=85v5llew3neusoxku79ect6sa#%2Fmedia%2FFile%3AAndrew_jackson_headFXD.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3196034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Marine Corps Lance Cpl. Cristian L. Ricardo - https://www.dvidshub.net/image/3110897/58th-presidential-inaugural-ceremony, Public Domain, https://commons.wikimedia.org/w/index.php?curid=55190865</a:t>
            </a:r>
          </a:p>
          <a:p>
            <a:r>
              <a:rPr lang="en-US" dirty="0">
                <a:hlinkClick r:id="rId3"/>
              </a:rPr>
              <a:t>https://commons.wikimedia.org/w/index.php?sort=relevance&amp;search=trump+inauguration&amp;title=Special:Search&amp;profile=advanced&amp;fulltext=1&amp;advancedSearch-current=%7B%7D&amp;ns0=1&amp;ns6=1&amp;ns12=1&amp;ns14=1&amp;ns100=1&amp;ns106=1&amp;searchToken=53n9hnck3qmzyktjyzr4r8vm1#%2Fmedia%2FFile%3ADonald_Trump_delivering_inauguration_speech_2017-01-20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387878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Scan by NYPL - https://digitalcollections.nypl.org/items/510d47da-24f2-a3d9-e040-e00a18064a99, Public Domain, https://commons.wikimedia.org/w/index.php?curid=48521600</a:t>
            </a:r>
          </a:p>
          <a:p>
            <a:r>
              <a:rPr lang="en-US" dirty="0">
                <a:hlinkClick r:id="rId3"/>
              </a:rPr>
              <a:t>https://commons.wikimedia.org/w/index.php?sort=relevance&amp;search=george+washington+oath&amp;title=Special:Search&amp;profile=advanced&amp;fulltext=1&amp;advancedSearch-current=%7B%7D&amp;ns0=1&amp;ns6=1&amp;ns12=1&amp;ns14=1&amp;ns100=1&amp;ns106=1&amp;searchToken=9t1bduqn4pidqvf63onbuji5o#%2Fmedia%2FFile%3AWashington_swearing_the_oath_of_office_%28NYPL_NYPG97-F85-420814%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1101491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Official White House photograph - This image is available from the United States Library of Congress's Prints and Photographs </a:t>
            </a:r>
            <a:r>
              <a:rPr lang="en-US" dirty="0" err="1"/>
              <a:t>divisionunder</a:t>
            </a:r>
            <a:r>
              <a:rPr lang="en-US" dirty="0"/>
              <a:t> the digital ID ppmsc.02865.This tag does not indicate the copyright status of the attached work. A normal copyright tag is still required. See </a:t>
            </a:r>
            <a:r>
              <a:rPr lang="en-US" dirty="0" err="1"/>
              <a:t>Commons:Licensing</a:t>
            </a:r>
            <a:r>
              <a:rPr lang="en-US" dirty="0"/>
              <a:t> for more information., Public Domain, https://commons.wikimedia.org/w/index.php?curid=12045389</a:t>
            </a:r>
          </a:p>
          <a:p>
            <a:r>
              <a:rPr lang="en-US" dirty="0">
                <a:hlinkClick r:id="rId3"/>
              </a:rPr>
              <a:t>https://commons.wikimedia.org/w/index.php?sort=relevance&amp;search=oath+of+office&amp;title=Special:Search&amp;profile=advanced&amp;fulltext=1&amp;advancedSearch-current=%7B%7D&amp;ns0=1&amp;ns6=1&amp;ns12=1&amp;ns14=1&amp;ns100=1&amp;ns106=1&amp;searchToken=e2yqcuow997m7uvm9hdfg9yms#%2Fmedia%2FFile%3ABill_Clinton_taking_the_oath_of_office%2C_1993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458937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Cecil W. Stoughton - http://photolab.lbjlib.utexas.edu/detail.asp?id=18319, Public Domain, https://commons.wikimedia.org/w/index.php?curid=548657</a:t>
            </a:r>
          </a:p>
          <a:p>
            <a:r>
              <a:rPr lang="en-US" dirty="0">
                <a:hlinkClick r:id="rId3"/>
              </a:rPr>
              <a:t>https://commons.wikimedia.org/w/index.php?sort=relevance&amp;search=oath+of+office&amp;title=Special:Search&amp;profile=advanced&amp;fulltext=1&amp;advancedSearch-current=%7B%7D&amp;ns0=1&amp;ns6=1&amp;ns12=1&amp;ns14=1&amp;ns100=1&amp;ns106=1&amp;searchToken=e2yqcuow997m7uvm9hdfg9yms#%2Fmedia%2FFile%3ALyndon_B._Johnson_taking_the_oath_of_office%2C_November_1963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3619232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or not provided - U.S. National Archives and Records Administration, Public Domain, https://commons.wikimedia.org/w/index.php?curid=16645210</a:t>
            </a:r>
          </a:p>
          <a:p>
            <a:r>
              <a:rPr lang="en-US" dirty="0">
                <a:hlinkClick r:id="rId3"/>
              </a:rPr>
              <a:t>https://commons.wikimedia.org/w/index.php?sort=relevance&amp;search=george+washington+oath&amp;title=Special:Search&amp;profile=advanced&amp;fulltext=1&amp;advancedSearch-current=%7B%7D&amp;ns0=1&amp;ns6=1&amp;ns12=1&amp;ns14=1&amp;ns100=1&amp;ns106=1&amp;searchToken=9t1bduqn4pidqvf63onbuji5o#%2Fmedia%2FFile%3AGeorge_Bush_takes_the_Oath_of_Office_as_the_41st_President_of_the_United_States_-_NARA_-_186387.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1688220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Cezary</a:t>
            </a:r>
            <a:r>
              <a:rPr lang="en-US" dirty="0"/>
              <a:t> p - Own work, CC BY-SA 4.0, https://commons.wikimedia.org/w/index.php?curid=4399222</a:t>
            </a:r>
          </a:p>
          <a:p>
            <a:r>
              <a:rPr lang="en-US" dirty="0">
                <a:hlinkClick r:id="rId3"/>
              </a:rPr>
              <a:t>https://commons.wikimedia.org/w/index.php?sort=relevance&amp;search=the+white+house+washington+dc&amp;title=Special:Search&amp;profile=advanced&amp;fulltext=1&amp;advancedSearch-current=%7B%7D&amp;ns0=1&amp;ns6=1&amp;ns12=1&amp;ns14=1&amp;ns100=1&amp;ns106=1&amp;searchToken=cfnu9lm9aa3ayqvwtoz9sxyq1#%2Fmedia%2FFile%3AWhite_House_Washingto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121536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History in HD</a:t>
            </a:r>
            <a:r>
              <a:rPr lang="en-US" dirty="0"/>
              <a:t> on </a:t>
            </a:r>
            <a:r>
              <a:rPr lang="en-US" dirty="0" err="1">
                <a:hlinkClick r:id="rId4" action="ppaction://hlinkfile"/>
              </a:rPr>
              <a:t>Unsplash</a:t>
            </a:r>
            <a:endParaRPr lang="en-US" dirty="0"/>
          </a:p>
          <a:p>
            <a:r>
              <a:rPr lang="en-US" dirty="0">
                <a:hlinkClick r:id="rId5"/>
              </a:rPr>
              <a:t>https://unsplash.com/photos/rHIiT1Q6GIg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158846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 https://www.flickr.com/photos/148748355@N05/49659517252/, Public Domain, https://commons.wikimedia.org/w/index.php?curid=88085978</a:t>
            </a:r>
          </a:p>
          <a:p>
            <a:r>
              <a:rPr lang="en-US" dirty="0">
                <a:hlinkClick r:id="rId3"/>
              </a:rPr>
              <a:t>https://commons.wikimedia.org/w/index.php?title=Special:Search&amp;limit=500&amp;offset=0&amp;profile=default&amp;search=president+trump&amp;advancedSearch-current=%7B%7D&amp;ns0=1&amp;ns6=1&amp;ns12=1&amp;ns14=1&amp;ns100=1&amp;ns106=1&amp;searchToken=r5y08ik7v76grb7rszzbdio0#%2Fmedia%2FFile%3APresident_Trump_Holds_a_News_Conference_on_the_Coronavirus_-_49659517252.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2508541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Moffett Studio, Copyright Claimant, and Copyright Claimant Kaufmann &amp; Fabry Co, photographers by Moffett Studio, and Kaufmann &amp; Fabry Co. </a:t>
            </a:r>
            <a:r>
              <a:rPr lang="en-US" sz="1200" b="0" i="1" kern="1200" dirty="0">
                <a:solidFill>
                  <a:schemeClr val="tx1"/>
                </a:solidFill>
                <a:effectLst/>
                <a:latin typeface="+mn-lt"/>
                <a:ea typeface="+mn-ea"/>
                <a:cs typeface="+mn-cs"/>
              </a:rPr>
              <a:t>Republican National Convention</a:t>
            </a:r>
            <a:r>
              <a:rPr lang="en-US" sz="1200" b="0" i="0" kern="1200" dirty="0">
                <a:solidFill>
                  <a:schemeClr val="tx1"/>
                </a:solidFill>
                <a:effectLst/>
                <a:latin typeface="+mn-lt"/>
                <a:ea typeface="+mn-ea"/>
                <a:cs typeface="+mn-cs"/>
              </a:rPr>
              <a:t>. Photograph. Retrieved from the Library of Congress, &lt;www.loc.gov/item/2007663528/&gt;.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128453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Photographs in the Carol M. Highsmith Archive, Library of Congress, Prints and Photographs Division</a:t>
            </a:r>
          </a:p>
          <a:p>
            <a:r>
              <a:rPr lang="en-US" dirty="0">
                <a:hlinkClick r:id="rId3"/>
              </a:rPr>
              <a:t>https://www.loc.gov/resource/highsm.14732/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44309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Ali Shaker/VOA - https://media.voltron.voanews.com/Drupal/01live-166/styles/sourced/s3/2019-04/4ADB7440-74E1-4CEF-A7DE-F9AE8AED0432.jpg?itok=eRH78A1M, Public Domain, https://commons.wikimedia.org/w/index.php?curid=81151236</a:t>
            </a:r>
          </a:p>
          <a:p>
            <a:r>
              <a:rPr lang="en-US" dirty="0">
                <a:hlinkClick r:id="rId3"/>
              </a:rPr>
              <a:t>https://commons.wikimedia.org/w/index.php?sort=relevance&amp;search=republican+national+convention+2016&amp;title=Special:Search&amp;profile=advanced&amp;fulltext=1&amp;advancedSearch-current=%7B%7D&amp;ns0=1&amp;ns6=1&amp;ns12=1&amp;ns14=1&amp;ns100=1&amp;ns106=1&amp;searchToken=1dnmvrojxutv4lm2o3c663j9x#%2Fmedia%2FFile%3ANewt_Gingrich_-_Republican_National_Convention_2016-07-20_%28cropped%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426818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Rbreidbrown</a:t>
            </a:r>
            <a:r>
              <a:rPr lang="en-US" dirty="0"/>
              <a:t> - Own work, CC BY-SA 4.0, https://commons.wikimedia.org/w/index.php?curid=87250210</a:t>
            </a:r>
          </a:p>
          <a:p>
            <a:r>
              <a:rPr lang="en-US" dirty="0">
                <a:hlinkClick r:id="rId3"/>
              </a:rPr>
              <a:t>https://commons.wikimedia.org/w/index.php?sort=relevance&amp;search=iowa+caucus&amp;title=Special:Search&amp;profile=advanced&amp;fulltext=1&amp;advancedSearch-current=%7B%7D&amp;ns0=1&amp;ns6=1&amp;ns12=1&amp;ns14=1&amp;ns100=1&amp;ns106=1&amp;searchToken=ylfv2ih0pbdom7ac5z7sc0hl#%2Fmedia%2FFile%3AIowa_Caucus_Precinct_15_in_Ames_%282020%29_During_First_Alignmen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50447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0445981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6648853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9885915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22930312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9189946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9285568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8401695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8461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1263050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41960511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62576636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11/14/2023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276149592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10: </a:t>
            </a:r>
            <a:br>
              <a:rPr lang="en-US" dirty="0"/>
            </a:br>
            <a:r>
              <a:rPr lang="en-US" dirty="0"/>
              <a:t>The Road to the White House</a:t>
            </a:r>
          </a:p>
        </p:txBody>
      </p:sp>
    </p:spTree>
    <p:extLst>
      <p:ext uri="{BB962C8B-B14F-4D97-AF65-F5344CB8AC3E}">
        <p14:creationId xmlns:p14="http://schemas.microsoft.com/office/powerpoint/2010/main" val="280665549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D9098D-6E1A-4DB8-9CC6-BF77A627A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435"/>
            <a:ext cx="12192000" cy="6817129"/>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Nomination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10.2</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4965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Framers of the Constitution hoped that the best qualified candidates for president would naturally rise to prominence. </a:t>
            </a:r>
          </a:p>
          <a:p>
            <a:r>
              <a:rPr lang="en-US" dirty="0"/>
              <a:t>This system was quickly replaced and </a:t>
            </a:r>
            <a:r>
              <a:rPr lang="en-US" dirty="0">
                <a:solidFill>
                  <a:srgbClr val="FF0000"/>
                </a:solidFill>
              </a:rPr>
              <a:t>today, candidates are selected through primaries. </a:t>
            </a:r>
          </a:p>
        </p:txBody>
      </p:sp>
      <p:pic>
        <p:nvPicPr>
          <p:cNvPr id="5" name="Picture 4" descr="A person wearing a suit and tie&#10;&#10;Description automatically generated">
            <a:extLst>
              <a:ext uri="{FF2B5EF4-FFF2-40B4-BE49-F238E27FC236}">
                <a16:creationId xmlns:a16="http://schemas.microsoft.com/office/drawing/2014/main" id="{5AC46160-5A58-487E-89D5-D64F1F393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CAE6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82635E-4313-4818-9A0D-BD8F287E2685}"/>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486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the 20</a:t>
            </a:r>
            <a:r>
              <a:rPr lang="en-US" baseline="30000" dirty="0">
                <a:solidFill>
                  <a:srgbClr val="FF0000"/>
                </a:solidFill>
              </a:rPr>
              <a:t>th</a:t>
            </a:r>
            <a:r>
              <a:rPr lang="en-US" dirty="0">
                <a:solidFill>
                  <a:srgbClr val="FF0000"/>
                </a:solidFill>
              </a:rPr>
              <a:t> century, closed door party meetings were replaced by </a:t>
            </a:r>
            <a:r>
              <a:rPr lang="en-US" b="1" dirty="0">
                <a:solidFill>
                  <a:srgbClr val="FF0000"/>
                </a:solidFill>
              </a:rPr>
              <a:t>direct primaries</a:t>
            </a:r>
            <a:r>
              <a:rPr lang="en-US" dirty="0">
                <a:solidFill>
                  <a:srgbClr val="FF0000"/>
                </a:solidFill>
              </a:rPr>
              <a:t> for government offices.</a:t>
            </a:r>
          </a:p>
          <a:p>
            <a:r>
              <a:rPr lang="en-US" b="1" dirty="0">
                <a:solidFill>
                  <a:srgbClr val="FF0000"/>
                </a:solidFill>
              </a:rPr>
              <a:t>Presidential primaries</a:t>
            </a:r>
            <a:r>
              <a:rPr lang="en-US" dirty="0">
                <a:solidFill>
                  <a:srgbClr val="FF0000"/>
                </a:solidFill>
              </a:rPr>
              <a:t> were created for selecting </a:t>
            </a:r>
            <a:r>
              <a:rPr lang="en-US" b="1" dirty="0">
                <a:solidFill>
                  <a:srgbClr val="FF0000"/>
                </a:solidFill>
              </a:rPr>
              <a:t>delegates</a:t>
            </a:r>
            <a:r>
              <a:rPr lang="en-US" dirty="0">
                <a:solidFill>
                  <a:srgbClr val="FF0000"/>
                </a:solidFill>
              </a:rPr>
              <a:t> to be sent to the party’s national convention.</a:t>
            </a:r>
          </a:p>
          <a:p>
            <a:endParaRPr lang="en-US" sz="2000" dirty="0">
              <a:solidFill>
                <a:srgbClr val="FF0000"/>
              </a:solidFill>
            </a:endParaRPr>
          </a:p>
        </p:txBody>
      </p:sp>
      <p:pic>
        <p:nvPicPr>
          <p:cNvPr id="5" name="Picture 4" descr="A person wearing a suit and tie sitting on a bench&#10;&#10;Description automatically generated">
            <a:extLst>
              <a:ext uri="{FF2B5EF4-FFF2-40B4-BE49-F238E27FC236}">
                <a16:creationId xmlns:a16="http://schemas.microsoft.com/office/drawing/2014/main" id="{9EDC6625-640A-4066-BA1E-03E813C5C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32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F8DAE22-DACE-48E0-B866-E21F51870FA5}"/>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22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586489" cy="3785419"/>
          </a:xfrm>
        </p:spPr>
        <p:txBody>
          <a:bodyPr>
            <a:normAutofit/>
          </a:bodyPr>
          <a:lstStyle/>
          <a:p>
            <a:r>
              <a:rPr lang="en-US" dirty="0"/>
              <a:t>In 2016, forty-one states held a presidential primary for one or both major parties.</a:t>
            </a:r>
          </a:p>
          <a:p>
            <a:r>
              <a:rPr lang="en-US" dirty="0">
                <a:solidFill>
                  <a:srgbClr val="FF0000"/>
                </a:solidFill>
              </a:rPr>
              <a:t>States that do not have primaries use a convention known as a </a:t>
            </a:r>
            <a:r>
              <a:rPr lang="en-US" b="1" dirty="0">
                <a:solidFill>
                  <a:srgbClr val="FF0000"/>
                </a:solidFill>
              </a:rPr>
              <a:t>caucus</a:t>
            </a:r>
            <a:r>
              <a:rPr lang="en-US" dirty="0">
                <a:solidFill>
                  <a:srgbClr val="FF0000"/>
                </a:solidFill>
              </a:rPr>
              <a:t>. </a:t>
            </a:r>
          </a:p>
          <a:p>
            <a:endParaRPr lang="en-US" sz="2000" dirty="0">
              <a:solidFill>
                <a:srgbClr val="FF0000"/>
              </a:solidFill>
            </a:endParaRPr>
          </a:p>
        </p:txBody>
      </p:sp>
      <p:pic>
        <p:nvPicPr>
          <p:cNvPr id="5" name="Picture 4" descr="A group of people standing in front of a crowd&#10;&#10;Description automatically generated">
            <a:extLst>
              <a:ext uri="{FF2B5EF4-FFF2-40B4-BE49-F238E27FC236}">
                <a16:creationId xmlns:a16="http://schemas.microsoft.com/office/drawing/2014/main" id="{99DB24CF-B9CA-4FF6-9E77-8E2F5935C9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25B8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854842B-E569-43E4-AF1A-B6A5CBB39368}"/>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81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586489" cy="3785419"/>
          </a:xfrm>
        </p:spPr>
        <p:txBody>
          <a:bodyPr>
            <a:normAutofit/>
          </a:bodyPr>
          <a:lstStyle/>
          <a:p>
            <a:r>
              <a:rPr lang="en-US" dirty="0">
                <a:solidFill>
                  <a:srgbClr val="FF0000"/>
                </a:solidFill>
              </a:rPr>
              <a:t>Primaries have two basic purposes:</a:t>
            </a:r>
          </a:p>
          <a:p>
            <a:pPr marL="747713" lvl="1" indent="-290513"/>
            <a:r>
              <a:rPr lang="en-US" dirty="0">
                <a:solidFill>
                  <a:srgbClr val="FF0000"/>
                </a:solidFill>
              </a:rPr>
              <a:t>Open the field to more candidates</a:t>
            </a:r>
          </a:p>
          <a:p>
            <a:pPr marL="747713" lvl="1" indent="-290513"/>
            <a:r>
              <a:rPr lang="en-US" dirty="0">
                <a:solidFill>
                  <a:srgbClr val="FF0000"/>
                </a:solidFill>
              </a:rPr>
              <a:t>Make national delegate selection more democratic</a:t>
            </a:r>
          </a:p>
        </p:txBody>
      </p:sp>
      <p:pic>
        <p:nvPicPr>
          <p:cNvPr id="6" name="Picture 5" descr="A person holding a sign&#10;&#10;Description automatically generated">
            <a:extLst>
              <a:ext uri="{FF2B5EF4-FFF2-40B4-BE49-F238E27FC236}">
                <a16:creationId xmlns:a16="http://schemas.microsoft.com/office/drawing/2014/main" id="{98EE2FA0-B387-4A87-B7CB-D39CBA6ED1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4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8F7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AD835E-BC26-4CC3-9BCC-C7E6FC68B171}"/>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23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966219" cy="4419599"/>
          </a:xfrm>
        </p:spPr>
        <p:txBody>
          <a:bodyPr>
            <a:normAutofit/>
          </a:bodyPr>
          <a:lstStyle/>
          <a:p>
            <a:r>
              <a:rPr lang="en-US" dirty="0">
                <a:solidFill>
                  <a:srgbClr val="FF0000"/>
                </a:solidFill>
              </a:rPr>
              <a:t>There are different types of primaries:</a:t>
            </a:r>
          </a:p>
          <a:p>
            <a:pPr marL="747713" lvl="1" indent="-290513"/>
            <a:r>
              <a:rPr lang="en-US" b="1" dirty="0">
                <a:solidFill>
                  <a:srgbClr val="FF0000"/>
                </a:solidFill>
              </a:rPr>
              <a:t>Closed primaries </a:t>
            </a:r>
            <a:r>
              <a:rPr lang="en-US" dirty="0">
                <a:solidFill>
                  <a:srgbClr val="FF0000"/>
                </a:solidFill>
              </a:rPr>
              <a:t>– voters must declare their party membership</a:t>
            </a:r>
            <a:endParaRPr lang="en-US" b="1" dirty="0">
              <a:solidFill>
                <a:srgbClr val="FF0000"/>
              </a:solidFill>
            </a:endParaRPr>
          </a:p>
          <a:p>
            <a:pPr marL="747713" lvl="1" indent="-290513"/>
            <a:r>
              <a:rPr lang="en-US" b="1" dirty="0">
                <a:solidFill>
                  <a:srgbClr val="FF0000"/>
                </a:solidFill>
              </a:rPr>
              <a:t>Open primaries </a:t>
            </a:r>
            <a:r>
              <a:rPr lang="en-US" dirty="0">
                <a:solidFill>
                  <a:srgbClr val="FF0000"/>
                </a:solidFill>
              </a:rPr>
              <a:t>– voters do not have to declare party membership</a:t>
            </a:r>
          </a:p>
          <a:p>
            <a:r>
              <a:rPr lang="en-US" b="1" dirty="0">
                <a:solidFill>
                  <a:srgbClr val="FF0000"/>
                </a:solidFill>
              </a:rPr>
              <a:t>Crossover voting</a:t>
            </a:r>
            <a:r>
              <a:rPr lang="en-US" dirty="0">
                <a:solidFill>
                  <a:srgbClr val="FF0000"/>
                </a:solidFill>
              </a:rPr>
              <a:t> may occur in open primaries and possibly lead to </a:t>
            </a:r>
            <a:r>
              <a:rPr lang="en-US" b="1" dirty="0">
                <a:solidFill>
                  <a:srgbClr val="FF0000"/>
                </a:solidFill>
              </a:rPr>
              <a:t>raiding</a:t>
            </a:r>
            <a:r>
              <a:rPr lang="en-US" dirty="0">
                <a:solidFill>
                  <a:srgbClr val="FF0000"/>
                </a:solidFill>
              </a:rPr>
              <a:t> – the intentional support of a party’s weakest candidate. </a:t>
            </a:r>
            <a:endParaRPr lang="en-US" b="1" dirty="0">
              <a:solidFill>
                <a:srgbClr val="FF0000"/>
              </a:solidFill>
            </a:endParaRPr>
          </a:p>
          <a:p>
            <a:pPr lvl="1"/>
            <a:endParaRPr lang="en-US" sz="2000" b="1" dirty="0">
              <a:solidFill>
                <a:srgbClr val="FF0000"/>
              </a:solidFill>
            </a:endParaRPr>
          </a:p>
        </p:txBody>
      </p:sp>
      <p:pic>
        <p:nvPicPr>
          <p:cNvPr id="5" name="Picture 4" descr="A person in a suit and tie&#10;&#10;Description automatically generated">
            <a:extLst>
              <a:ext uri="{FF2B5EF4-FFF2-40B4-BE49-F238E27FC236}">
                <a16:creationId xmlns:a16="http://schemas.microsoft.com/office/drawing/2014/main" id="{1EFB6E01-FF9B-4952-9D28-285187CB6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AA5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91E428-BB96-4A0B-82B5-D03D051B2564}"/>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82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586489" cy="3785419"/>
          </a:xfrm>
        </p:spPr>
        <p:txBody>
          <a:bodyPr>
            <a:normAutofit/>
          </a:bodyPr>
          <a:lstStyle/>
          <a:p>
            <a:r>
              <a:rPr lang="en-US" dirty="0">
                <a:solidFill>
                  <a:srgbClr val="FF0000"/>
                </a:solidFill>
              </a:rPr>
              <a:t>Primaries present two problems for political parties to overcome:</a:t>
            </a:r>
          </a:p>
          <a:p>
            <a:pPr marL="747713" lvl="1" indent="-290513"/>
            <a:r>
              <a:rPr lang="en-US" dirty="0">
                <a:solidFill>
                  <a:srgbClr val="FF0000"/>
                </a:solidFill>
              </a:rPr>
              <a:t>They eliminate the party leaders’ ability to choose a moderate compromise candidate.</a:t>
            </a:r>
          </a:p>
          <a:p>
            <a:pPr marL="747713" lvl="1" indent="-290513"/>
            <a:r>
              <a:rPr lang="en-US" dirty="0">
                <a:solidFill>
                  <a:srgbClr val="FF0000"/>
                </a:solidFill>
              </a:rPr>
              <a:t>Intense support for candidates can create rifts within a party.</a:t>
            </a:r>
          </a:p>
          <a:p>
            <a:pPr lvl="1"/>
            <a:endParaRPr lang="en-US" sz="2000" b="1" dirty="0">
              <a:solidFill>
                <a:srgbClr val="FF0000"/>
              </a:solidFill>
            </a:endParaRPr>
          </a:p>
        </p:txBody>
      </p:sp>
      <p:pic>
        <p:nvPicPr>
          <p:cNvPr id="5" name="Picture 4" descr="A person standing in front of a crowd&#10;&#10;Description automatically generated">
            <a:extLst>
              <a:ext uri="{FF2B5EF4-FFF2-40B4-BE49-F238E27FC236}">
                <a16:creationId xmlns:a16="http://schemas.microsoft.com/office/drawing/2014/main" id="{195F1780-B41D-4A90-9802-D88123B31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A96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BAE55E-20C9-4C8C-838F-4DA73CE5D165}"/>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028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8E3-EDCC-42AD-BF67-658ED439BD19}"/>
              </a:ext>
            </a:extLst>
          </p:cNvPr>
          <p:cNvSpPr>
            <a:spLocks noGrp="1"/>
          </p:cNvSpPr>
          <p:nvPr>
            <p:ph type="title"/>
          </p:nvPr>
        </p:nvSpPr>
        <p:spPr>
          <a:xfrm>
            <a:off x="4965430" y="629268"/>
            <a:ext cx="6586491" cy="1286160"/>
          </a:xfrm>
        </p:spPr>
        <p:txBody>
          <a:bodyPr anchor="b">
            <a:normAutofit/>
          </a:bodyPr>
          <a:lstStyle/>
          <a:p>
            <a:r>
              <a:rPr lang="en-US" dirty="0"/>
              <a:t>A. Primary Hurdles</a:t>
            </a:r>
          </a:p>
        </p:txBody>
      </p:sp>
      <p:sp>
        <p:nvSpPr>
          <p:cNvPr id="3" name="Content Placeholder 2">
            <a:extLst>
              <a:ext uri="{FF2B5EF4-FFF2-40B4-BE49-F238E27FC236}">
                <a16:creationId xmlns:a16="http://schemas.microsoft.com/office/drawing/2014/main" id="{F078AC18-8F00-4260-9371-4CFDE3448965}"/>
              </a:ext>
            </a:extLst>
          </p:cNvPr>
          <p:cNvSpPr>
            <a:spLocks noGrp="1"/>
          </p:cNvSpPr>
          <p:nvPr>
            <p:ph idx="1"/>
          </p:nvPr>
        </p:nvSpPr>
        <p:spPr>
          <a:xfrm>
            <a:off x="4965431" y="2438400"/>
            <a:ext cx="6586489" cy="4419600"/>
          </a:xfrm>
        </p:spPr>
        <p:txBody>
          <a:bodyPr>
            <a:normAutofit/>
          </a:bodyPr>
          <a:lstStyle/>
          <a:p>
            <a:r>
              <a:rPr lang="en-US" dirty="0">
                <a:solidFill>
                  <a:srgbClr val="FF0000"/>
                </a:solidFill>
              </a:rPr>
              <a:t>The primaries begin in January and February of the election year.</a:t>
            </a:r>
          </a:p>
          <a:p>
            <a:r>
              <a:rPr lang="en-US" dirty="0">
                <a:solidFill>
                  <a:srgbClr val="FF0000"/>
                </a:solidFill>
              </a:rPr>
              <a:t>The </a:t>
            </a:r>
            <a:r>
              <a:rPr lang="en-US" b="1" dirty="0">
                <a:solidFill>
                  <a:srgbClr val="FF0000"/>
                </a:solidFill>
              </a:rPr>
              <a:t>Iowa caucuses</a:t>
            </a:r>
            <a:r>
              <a:rPr lang="en-US" dirty="0">
                <a:solidFill>
                  <a:srgbClr val="FF0000"/>
                </a:solidFill>
              </a:rPr>
              <a:t> and </a:t>
            </a:r>
            <a:r>
              <a:rPr lang="en-US" b="1" dirty="0">
                <a:solidFill>
                  <a:srgbClr val="FF0000"/>
                </a:solidFill>
              </a:rPr>
              <a:t>New Hampshire primary</a:t>
            </a:r>
            <a:r>
              <a:rPr lang="en-US" dirty="0">
                <a:solidFill>
                  <a:srgbClr val="FF0000"/>
                </a:solidFill>
              </a:rPr>
              <a:t> establish the front-runners of the election.</a:t>
            </a:r>
          </a:p>
          <a:p>
            <a:r>
              <a:rPr lang="en-US" dirty="0">
                <a:solidFill>
                  <a:srgbClr val="FF0000"/>
                </a:solidFill>
              </a:rPr>
              <a:t>In March, the largest number of primaries occur on the same day – “Super Tuesday</a:t>
            </a:r>
            <a:r>
              <a:rPr lang="en-US" dirty="0"/>
              <a:t>.”</a:t>
            </a:r>
          </a:p>
          <a:p>
            <a:pPr lvl="1"/>
            <a:endParaRPr lang="en-US" sz="2000" b="1" dirty="0"/>
          </a:p>
        </p:txBody>
      </p:sp>
      <p:pic>
        <p:nvPicPr>
          <p:cNvPr id="5" name="Picture 4" descr="A group of people sitting in front of a crowd&#10;&#10;Description automatically generated">
            <a:extLst>
              <a:ext uri="{FF2B5EF4-FFF2-40B4-BE49-F238E27FC236}">
                <a16:creationId xmlns:a16="http://schemas.microsoft.com/office/drawing/2014/main" id="{7BC166CC-42BB-4F3B-B0D8-CBD6239E9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ADE6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1C6E79-0AAD-49DB-B050-CB008BD664EC}"/>
              </a:ext>
            </a:extLst>
          </p:cNvPr>
          <p:cNvCxnSpPr/>
          <p:nvPr/>
        </p:nvCxnSpPr>
        <p:spPr>
          <a:xfrm>
            <a:off x="5080934" y="2115117"/>
            <a:ext cx="63617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3E0437-A709-42C7-852B-56B0B2B526C3}"/>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560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474-B8B1-4214-9E1D-AC87EA16E8BA}"/>
              </a:ext>
            </a:extLst>
          </p:cNvPr>
          <p:cNvSpPr>
            <a:spLocks noGrp="1"/>
          </p:cNvSpPr>
          <p:nvPr>
            <p:ph type="title"/>
          </p:nvPr>
        </p:nvSpPr>
        <p:spPr>
          <a:xfrm>
            <a:off x="4965430" y="629268"/>
            <a:ext cx="6586491" cy="1286160"/>
          </a:xfrm>
        </p:spPr>
        <p:txBody>
          <a:bodyPr anchor="b">
            <a:normAutofit/>
          </a:bodyPr>
          <a:lstStyle/>
          <a:p>
            <a:r>
              <a:rPr lang="en-US" dirty="0"/>
              <a:t>B. National Conventions</a:t>
            </a:r>
          </a:p>
        </p:txBody>
      </p:sp>
      <p:sp>
        <p:nvSpPr>
          <p:cNvPr id="3" name="Content Placeholder 2">
            <a:extLst>
              <a:ext uri="{FF2B5EF4-FFF2-40B4-BE49-F238E27FC236}">
                <a16:creationId xmlns:a16="http://schemas.microsoft.com/office/drawing/2014/main" id="{2265AFB1-306A-4DA7-994F-7FB6E3A06D06}"/>
              </a:ext>
            </a:extLst>
          </p:cNvPr>
          <p:cNvSpPr>
            <a:spLocks noGrp="1"/>
          </p:cNvSpPr>
          <p:nvPr>
            <p:ph idx="1"/>
          </p:nvPr>
        </p:nvSpPr>
        <p:spPr>
          <a:xfrm>
            <a:off x="4965431" y="2438400"/>
            <a:ext cx="6586489" cy="3785419"/>
          </a:xfrm>
        </p:spPr>
        <p:txBody>
          <a:bodyPr>
            <a:normAutofit/>
          </a:bodyPr>
          <a:lstStyle/>
          <a:p>
            <a:r>
              <a:rPr lang="en-US" dirty="0">
                <a:solidFill>
                  <a:srgbClr val="FF0000"/>
                </a:solidFill>
              </a:rPr>
              <a:t>National conventions are used to formally nominate each party’s candidate.</a:t>
            </a:r>
          </a:p>
          <a:p>
            <a:r>
              <a:rPr lang="en-US" dirty="0">
                <a:solidFill>
                  <a:srgbClr val="FF0000"/>
                </a:solidFill>
              </a:rPr>
              <a:t>Because of the rise of primaries, the leading candidate often enters the convention with enough delegates to secure the nomination. </a:t>
            </a:r>
          </a:p>
        </p:txBody>
      </p:sp>
      <p:pic>
        <p:nvPicPr>
          <p:cNvPr id="5" name="Picture 4" descr="A group of people on a stage in front of a crowd&#10;&#10;Description automatically generated">
            <a:extLst>
              <a:ext uri="{FF2B5EF4-FFF2-40B4-BE49-F238E27FC236}">
                <a16:creationId xmlns:a16="http://schemas.microsoft.com/office/drawing/2014/main" id="{EC7C6490-9F11-4A70-BF3A-D55B3CB67E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911B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8F6679-5ACF-4A68-8CD8-541767B316C5}"/>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997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474-B8B1-4214-9E1D-AC87EA16E8BA}"/>
              </a:ext>
            </a:extLst>
          </p:cNvPr>
          <p:cNvSpPr>
            <a:spLocks noGrp="1"/>
          </p:cNvSpPr>
          <p:nvPr>
            <p:ph type="title"/>
          </p:nvPr>
        </p:nvSpPr>
        <p:spPr>
          <a:xfrm>
            <a:off x="4965430" y="629268"/>
            <a:ext cx="6586491" cy="1286160"/>
          </a:xfrm>
        </p:spPr>
        <p:txBody>
          <a:bodyPr anchor="b">
            <a:normAutofit/>
          </a:bodyPr>
          <a:lstStyle/>
          <a:p>
            <a:r>
              <a:rPr lang="en-US" dirty="0"/>
              <a:t>B. National Conventions</a:t>
            </a:r>
          </a:p>
        </p:txBody>
      </p:sp>
      <p:sp>
        <p:nvSpPr>
          <p:cNvPr id="3" name="Content Placeholder 2">
            <a:extLst>
              <a:ext uri="{FF2B5EF4-FFF2-40B4-BE49-F238E27FC236}">
                <a16:creationId xmlns:a16="http://schemas.microsoft.com/office/drawing/2014/main" id="{2265AFB1-306A-4DA7-994F-7FB6E3A06D06}"/>
              </a:ext>
            </a:extLst>
          </p:cNvPr>
          <p:cNvSpPr>
            <a:spLocks noGrp="1"/>
          </p:cNvSpPr>
          <p:nvPr>
            <p:ph idx="1"/>
          </p:nvPr>
        </p:nvSpPr>
        <p:spPr>
          <a:xfrm>
            <a:off x="4965431" y="2438400"/>
            <a:ext cx="6586489" cy="3785419"/>
          </a:xfrm>
        </p:spPr>
        <p:txBody>
          <a:bodyPr>
            <a:noAutofit/>
          </a:bodyPr>
          <a:lstStyle/>
          <a:p>
            <a:r>
              <a:rPr lang="en-US" dirty="0">
                <a:solidFill>
                  <a:srgbClr val="FF0000"/>
                </a:solidFill>
              </a:rPr>
              <a:t>Conventions normally meet in July or August.</a:t>
            </a:r>
          </a:p>
          <a:p>
            <a:r>
              <a:rPr lang="en-US" dirty="0"/>
              <a:t>At the convention</a:t>
            </a:r>
            <a:r>
              <a:rPr lang="en-US" dirty="0">
                <a:solidFill>
                  <a:srgbClr val="FF0000"/>
                </a:solidFill>
              </a:rPr>
              <a:t>, a formal statement of a party’s position on current issues called a </a:t>
            </a:r>
            <a:r>
              <a:rPr lang="en-US" b="1" dirty="0">
                <a:solidFill>
                  <a:srgbClr val="FF0000"/>
                </a:solidFill>
              </a:rPr>
              <a:t>party platform</a:t>
            </a:r>
            <a:r>
              <a:rPr lang="en-US" dirty="0">
                <a:solidFill>
                  <a:srgbClr val="FF0000"/>
                </a:solidFill>
              </a:rPr>
              <a:t> is created.</a:t>
            </a:r>
          </a:p>
          <a:p>
            <a:r>
              <a:rPr lang="en-US" dirty="0"/>
              <a:t>Delegates to the convention were formerly only made up of party elites but have become more diverse today.</a:t>
            </a:r>
          </a:p>
        </p:txBody>
      </p:sp>
      <p:pic>
        <p:nvPicPr>
          <p:cNvPr id="12" name="Picture 11" descr="A group of people standing on a stage in front of a crowd&#10;&#10;Description automatically generated">
            <a:extLst>
              <a:ext uri="{FF2B5EF4-FFF2-40B4-BE49-F238E27FC236}">
                <a16:creationId xmlns:a16="http://schemas.microsoft.com/office/drawing/2014/main" id="{64FF8D5B-9F68-4494-9B91-772033D7D8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98"/>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5E2F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2DE31D-396C-41E9-9CA5-395DE427AAC4}"/>
              </a:ext>
            </a:extLst>
          </p:cNvPr>
          <p:cNvCxnSpPr>
            <a:cxnSpLocks/>
          </p:cNvCxnSpPr>
          <p:nvPr/>
        </p:nvCxnSpPr>
        <p:spPr>
          <a:xfrm>
            <a:off x="5080934" y="2115117"/>
            <a:ext cx="63093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8F7F41-C87E-4489-914E-495181A5318D}"/>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85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6D4D3AED-595A-44A2-B741-634260A2F3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1998"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488953" y="5154168"/>
            <a:ext cx="7453515" cy="1261872"/>
          </a:xfrm>
        </p:spPr>
        <p:txBody>
          <a:bodyPr vert="horz" lIns="91440" tIns="45720" rIns="91440" bIns="45720" rtlCol="0" anchor="ctr">
            <a:noAutofit/>
          </a:bodyPr>
          <a:lstStyle/>
          <a:p>
            <a:r>
              <a:rPr lang="en-US" sz="4800" b="1" dirty="0">
                <a:solidFill>
                  <a:schemeClr val="tx1">
                    <a:lumMod val="85000"/>
                    <a:lumOff val="15000"/>
                  </a:schemeClr>
                </a:solidFill>
                <a:effectLst>
                  <a:outerShdw blurRad="38100" dist="38100" dir="2700000" algn="tl">
                    <a:srgbClr val="000000">
                      <a:alpha val="43137"/>
                    </a:srgbClr>
                  </a:outerShdw>
                </a:effectLst>
              </a:rPr>
              <a:t>I. Presidential Qualifications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10.1</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474-B8B1-4214-9E1D-AC87EA16E8BA}"/>
              </a:ext>
            </a:extLst>
          </p:cNvPr>
          <p:cNvSpPr>
            <a:spLocks noGrp="1"/>
          </p:cNvSpPr>
          <p:nvPr>
            <p:ph type="title"/>
          </p:nvPr>
        </p:nvSpPr>
        <p:spPr>
          <a:xfrm>
            <a:off x="4965430" y="629268"/>
            <a:ext cx="6586491" cy="1286160"/>
          </a:xfrm>
        </p:spPr>
        <p:txBody>
          <a:bodyPr anchor="b">
            <a:normAutofit/>
          </a:bodyPr>
          <a:lstStyle/>
          <a:p>
            <a:r>
              <a:rPr lang="en-US" dirty="0"/>
              <a:t>B. National Conventions</a:t>
            </a:r>
          </a:p>
        </p:txBody>
      </p:sp>
      <p:sp>
        <p:nvSpPr>
          <p:cNvPr id="3" name="Content Placeholder 2">
            <a:extLst>
              <a:ext uri="{FF2B5EF4-FFF2-40B4-BE49-F238E27FC236}">
                <a16:creationId xmlns:a16="http://schemas.microsoft.com/office/drawing/2014/main" id="{2265AFB1-306A-4DA7-994F-7FB6E3A06D06}"/>
              </a:ext>
            </a:extLst>
          </p:cNvPr>
          <p:cNvSpPr>
            <a:spLocks noGrp="1"/>
          </p:cNvSpPr>
          <p:nvPr>
            <p:ph idx="1"/>
          </p:nvPr>
        </p:nvSpPr>
        <p:spPr>
          <a:xfrm>
            <a:off x="4965431" y="2438400"/>
            <a:ext cx="6586489" cy="3785419"/>
          </a:xfrm>
        </p:spPr>
        <p:txBody>
          <a:bodyPr>
            <a:noAutofit/>
          </a:bodyPr>
          <a:lstStyle/>
          <a:p>
            <a:r>
              <a:rPr lang="en-US" dirty="0">
                <a:solidFill>
                  <a:srgbClr val="FF0000"/>
                </a:solidFill>
              </a:rPr>
              <a:t>The Democratic party has a group of uncommitted delegates for their conventions called </a:t>
            </a:r>
            <a:r>
              <a:rPr lang="en-US" b="1" dirty="0">
                <a:solidFill>
                  <a:srgbClr val="FF0000"/>
                </a:solidFill>
              </a:rPr>
              <a:t>superdelegates</a:t>
            </a:r>
            <a:r>
              <a:rPr lang="en-US" dirty="0">
                <a:solidFill>
                  <a:srgbClr val="FF0000"/>
                </a:solidFill>
              </a:rPr>
              <a:t>. </a:t>
            </a:r>
          </a:p>
          <a:p>
            <a:r>
              <a:rPr lang="en-US" dirty="0">
                <a:solidFill>
                  <a:srgbClr val="FF0000"/>
                </a:solidFill>
              </a:rPr>
              <a:t>Their purpose is to moderate the party’s choice of candidate.</a:t>
            </a:r>
          </a:p>
          <a:p>
            <a:r>
              <a:rPr lang="en-US" dirty="0"/>
              <a:t>In 2018, the superdelegates were reformed to be less influential at the convention. </a:t>
            </a:r>
          </a:p>
        </p:txBody>
      </p:sp>
      <p:pic>
        <p:nvPicPr>
          <p:cNvPr id="4" name="Picture 3" descr="A group of people standing in front of a crowd&#10;&#10;Description automatically generated">
            <a:extLst>
              <a:ext uri="{FF2B5EF4-FFF2-40B4-BE49-F238E27FC236}">
                <a16:creationId xmlns:a16="http://schemas.microsoft.com/office/drawing/2014/main" id="{48B83E7E-16DE-46D0-8614-080AF2A82C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95" r="794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E25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BD23CB-2122-4020-9598-88FF5150A87A}"/>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474-B8B1-4214-9E1D-AC87EA16E8BA}"/>
              </a:ext>
            </a:extLst>
          </p:cNvPr>
          <p:cNvSpPr>
            <a:spLocks noGrp="1"/>
          </p:cNvSpPr>
          <p:nvPr>
            <p:ph type="title"/>
          </p:nvPr>
        </p:nvSpPr>
        <p:spPr>
          <a:xfrm>
            <a:off x="4965430" y="629268"/>
            <a:ext cx="6586491" cy="1286160"/>
          </a:xfrm>
        </p:spPr>
        <p:txBody>
          <a:bodyPr anchor="b">
            <a:normAutofit/>
          </a:bodyPr>
          <a:lstStyle/>
          <a:p>
            <a:r>
              <a:rPr lang="en-US" dirty="0"/>
              <a:t>B. National Conventions</a:t>
            </a:r>
          </a:p>
        </p:txBody>
      </p:sp>
      <p:sp>
        <p:nvSpPr>
          <p:cNvPr id="3" name="Content Placeholder 2">
            <a:extLst>
              <a:ext uri="{FF2B5EF4-FFF2-40B4-BE49-F238E27FC236}">
                <a16:creationId xmlns:a16="http://schemas.microsoft.com/office/drawing/2014/main" id="{2265AFB1-306A-4DA7-994F-7FB6E3A06D06}"/>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first days of a convention are usually concerned with organizational procedures.</a:t>
            </a:r>
          </a:p>
          <a:p>
            <a:r>
              <a:rPr lang="en-US" dirty="0">
                <a:solidFill>
                  <a:srgbClr val="FF0000"/>
                </a:solidFill>
              </a:rPr>
              <a:t>A leading party member may give a </a:t>
            </a:r>
            <a:r>
              <a:rPr lang="en-US" b="1" dirty="0">
                <a:solidFill>
                  <a:srgbClr val="FF0000"/>
                </a:solidFill>
              </a:rPr>
              <a:t>keynote address</a:t>
            </a:r>
            <a:r>
              <a:rPr lang="en-US" dirty="0"/>
              <a:t>.</a:t>
            </a:r>
          </a:p>
        </p:txBody>
      </p:sp>
      <p:pic>
        <p:nvPicPr>
          <p:cNvPr id="5" name="Picture 4" descr="A person standing in front of a crowd&#10;&#10;Description automatically generated">
            <a:extLst>
              <a:ext uri="{FF2B5EF4-FFF2-40B4-BE49-F238E27FC236}">
                <a16:creationId xmlns:a16="http://schemas.microsoft.com/office/drawing/2014/main" id="{1FB1E027-D6A5-4B2C-8F68-D83C5CEC32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9C4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D11A63-986F-49FA-985F-5FF5D65B5547}"/>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678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474-B8B1-4214-9E1D-AC87EA16E8BA}"/>
              </a:ext>
            </a:extLst>
          </p:cNvPr>
          <p:cNvSpPr>
            <a:spLocks noGrp="1"/>
          </p:cNvSpPr>
          <p:nvPr>
            <p:ph type="title"/>
          </p:nvPr>
        </p:nvSpPr>
        <p:spPr>
          <a:xfrm>
            <a:off x="4965430" y="629268"/>
            <a:ext cx="6586491" cy="1286160"/>
          </a:xfrm>
        </p:spPr>
        <p:txBody>
          <a:bodyPr anchor="b">
            <a:normAutofit/>
          </a:bodyPr>
          <a:lstStyle/>
          <a:p>
            <a:r>
              <a:rPr lang="en-US" dirty="0"/>
              <a:t>B. National Conventions</a:t>
            </a:r>
          </a:p>
        </p:txBody>
      </p:sp>
      <p:sp>
        <p:nvSpPr>
          <p:cNvPr id="3" name="Content Placeholder 2">
            <a:extLst>
              <a:ext uri="{FF2B5EF4-FFF2-40B4-BE49-F238E27FC236}">
                <a16:creationId xmlns:a16="http://schemas.microsoft.com/office/drawing/2014/main" id="{2265AFB1-306A-4DA7-994F-7FB6E3A06D06}"/>
              </a:ext>
            </a:extLst>
          </p:cNvPr>
          <p:cNvSpPr>
            <a:spLocks noGrp="1"/>
          </p:cNvSpPr>
          <p:nvPr>
            <p:ph idx="1"/>
          </p:nvPr>
        </p:nvSpPr>
        <p:spPr>
          <a:xfrm>
            <a:off x="4965431" y="2438400"/>
            <a:ext cx="6586489" cy="3785419"/>
          </a:xfrm>
        </p:spPr>
        <p:txBody>
          <a:bodyPr>
            <a:normAutofit/>
          </a:bodyPr>
          <a:lstStyle/>
          <a:p>
            <a:r>
              <a:rPr lang="en-US" dirty="0">
                <a:solidFill>
                  <a:srgbClr val="FF0000"/>
                </a:solidFill>
              </a:rPr>
              <a:t>After a series of speeches, the delegates of the party begin to vote.</a:t>
            </a:r>
          </a:p>
          <a:p>
            <a:r>
              <a:rPr lang="en-US" dirty="0">
                <a:solidFill>
                  <a:srgbClr val="FF0000"/>
                </a:solidFill>
              </a:rPr>
              <a:t>The leading candidate usually secures the nomination on the first ballot.</a:t>
            </a:r>
          </a:p>
          <a:p>
            <a:r>
              <a:rPr lang="en-US" dirty="0">
                <a:solidFill>
                  <a:srgbClr val="FF0000"/>
                </a:solidFill>
              </a:rPr>
              <a:t>If this is not the case, then candidates must bargain and compromise in a </a:t>
            </a:r>
            <a:r>
              <a:rPr lang="en-US" b="1" dirty="0">
                <a:solidFill>
                  <a:srgbClr val="FF0000"/>
                </a:solidFill>
              </a:rPr>
              <a:t>brokered convention</a:t>
            </a:r>
            <a:r>
              <a:rPr lang="en-US" dirty="0">
                <a:solidFill>
                  <a:srgbClr val="FF0000"/>
                </a:solidFill>
              </a:rPr>
              <a:t>. </a:t>
            </a: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60427E28-C8D2-4D99-9CA3-E779105485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C7A9B-4331-4FDD-AE62-A4A9E68C2F08}"/>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0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E474-B8B1-4214-9E1D-AC87EA16E8BA}"/>
              </a:ext>
            </a:extLst>
          </p:cNvPr>
          <p:cNvSpPr>
            <a:spLocks noGrp="1"/>
          </p:cNvSpPr>
          <p:nvPr>
            <p:ph type="title"/>
          </p:nvPr>
        </p:nvSpPr>
        <p:spPr>
          <a:xfrm>
            <a:off x="4965430" y="629268"/>
            <a:ext cx="6586491" cy="1286160"/>
          </a:xfrm>
        </p:spPr>
        <p:txBody>
          <a:bodyPr anchor="b">
            <a:normAutofit/>
          </a:bodyPr>
          <a:lstStyle/>
          <a:p>
            <a:r>
              <a:rPr lang="en-US" dirty="0"/>
              <a:t>B. National Conventions</a:t>
            </a:r>
          </a:p>
        </p:txBody>
      </p:sp>
      <p:sp>
        <p:nvSpPr>
          <p:cNvPr id="3" name="Content Placeholder 2">
            <a:extLst>
              <a:ext uri="{FF2B5EF4-FFF2-40B4-BE49-F238E27FC236}">
                <a16:creationId xmlns:a16="http://schemas.microsoft.com/office/drawing/2014/main" id="{2265AFB1-306A-4DA7-994F-7FB6E3A06D06}"/>
              </a:ext>
            </a:extLst>
          </p:cNvPr>
          <p:cNvSpPr>
            <a:spLocks noGrp="1"/>
          </p:cNvSpPr>
          <p:nvPr>
            <p:ph idx="1"/>
          </p:nvPr>
        </p:nvSpPr>
        <p:spPr>
          <a:xfrm>
            <a:off x="4965431" y="2438400"/>
            <a:ext cx="6636019" cy="3785419"/>
          </a:xfrm>
        </p:spPr>
        <p:txBody>
          <a:bodyPr>
            <a:noAutofit/>
          </a:bodyPr>
          <a:lstStyle/>
          <a:p>
            <a:r>
              <a:rPr lang="en-US" dirty="0">
                <a:solidFill>
                  <a:srgbClr val="FF0000"/>
                </a:solidFill>
              </a:rPr>
              <a:t>The final item of business is nominating a vice-presidential candidate.</a:t>
            </a:r>
          </a:p>
          <a:p>
            <a:r>
              <a:rPr lang="en-US" dirty="0">
                <a:solidFill>
                  <a:srgbClr val="FF0000"/>
                </a:solidFill>
              </a:rPr>
              <a:t>Candidates often choose someone who will broaden their appeal and </a:t>
            </a:r>
            <a:r>
              <a:rPr lang="en-US" b="1" dirty="0">
                <a:solidFill>
                  <a:srgbClr val="FF0000"/>
                </a:solidFill>
              </a:rPr>
              <a:t>balance the ticket</a:t>
            </a:r>
            <a:r>
              <a:rPr lang="en-US" dirty="0">
                <a:solidFill>
                  <a:srgbClr val="FF0000"/>
                </a:solidFill>
              </a:rPr>
              <a:t>.</a:t>
            </a:r>
          </a:p>
          <a:p>
            <a:r>
              <a:rPr lang="en-US" dirty="0"/>
              <a:t>The candidate then accepts the nomination and moves on to the general election.</a:t>
            </a:r>
          </a:p>
        </p:txBody>
      </p:sp>
      <p:pic>
        <p:nvPicPr>
          <p:cNvPr id="5" name="Picture 4" descr="A person in a suit and tie&#10;&#10;Description automatically generated">
            <a:extLst>
              <a:ext uri="{FF2B5EF4-FFF2-40B4-BE49-F238E27FC236}">
                <a16:creationId xmlns:a16="http://schemas.microsoft.com/office/drawing/2014/main" id="{F08686A6-8EB0-49E0-A428-39F8E79565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4A55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D273AEF-9639-462A-BF41-DAE28FF63CD3}"/>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2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was introduced in the early 1900s as a way of circumventing the control that party bosses held at political party conventions?</a:t>
            </a:r>
          </a:p>
          <a:p>
            <a:pPr marL="0" indent="0" algn="ctr">
              <a:buNone/>
            </a:pPr>
            <a:r>
              <a:rPr lang="en-US" dirty="0">
                <a:solidFill>
                  <a:srgbClr val="C00000"/>
                </a:solidFill>
              </a:rPr>
              <a:t>presidential or direct primaries (p. 225)</a:t>
            </a:r>
          </a:p>
          <a:p>
            <a:pPr marL="0" indent="0">
              <a:buNone/>
            </a:pPr>
            <a:r>
              <a:rPr lang="en-US" dirty="0"/>
              <a:t>2. Identify a second method used by many states to give citizens an opportunity to indicate their preferred presidential candidate.</a:t>
            </a:r>
          </a:p>
          <a:p>
            <a:pPr marL="0" indent="0" algn="ctr">
              <a:buNone/>
            </a:pPr>
            <a:r>
              <a:rPr lang="en-US" dirty="0">
                <a:solidFill>
                  <a:srgbClr val="C00000"/>
                </a:solidFill>
              </a:rPr>
              <a:t>caucuses (p. 226)</a:t>
            </a:r>
          </a:p>
          <a:p>
            <a:pPr marL="0" indent="0" algn="ctr">
              <a:buNone/>
            </a:pPr>
            <a:endParaRPr lang="en-US" dirty="0">
              <a:solidFill>
                <a:srgbClr val="C00000"/>
              </a:solidFill>
            </a:endParaRPr>
          </a:p>
        </p:txBody>
      </p:sp>
    </p:spTree>
    <p:extLst>
      <p:ext uri="{BB962C8B-B14F-4D97-AF65-F5344CB8AC3E}">
        <p14:creationId xmlns:p14="http://schemas.microsoft.com/office/powerpoint/2010/main" val="2193424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 Why is Iowa significant in a presidential election year?</a:t>
            </a:r>
          </a:p>
          <a:p>
            <a:pPr marL="0" indent="0" algn="ctr">
              <a:buNone/>
            </a:pPr>
            <a:r>
              <a:rPr lang="en-US" dirty="0">
                <a:solidFill>
                  <a:srgbClr val="C00000"/>
                </a:solidFill>
              </a:rPr>
              <a:t>That state has the first caucuses. (p. 229)</a:t>
            </a:r>
          </a:p>
          <a:p>
            <a:pPr marL="0" indent="0">
              <a:buNone/>
            </a:pPr>
            <a:r>
              <a:rPr lang="en-US" dirty="0"/>
              <a:t>4. Why is New Hampshire important in a presidential election year?</a:t>
            </a:r>
          </a:p>
          <a:p>
            <a:pPr marL="0" indent="0" algn="ctr">
              <a:buNone/>
            </a:pPr>
            <a:r>
              <a:rPr lang="en-US" dirty="0">
                <a:solidFill>
                  <a:srgbClr val="C00000"/>
                </a:solidFill>
              </a:rPr>
              <a:t>That state has the first presidential primary. (p. 229)</a:t>
            </a:r>
          </a:p>
          <a:p>
            <a:pPr marL="0" indent="0">
              <a:buNone/>
            </a:pPr>
            <a:endParaRPr lang="en-US" dirty="0"/>
          </a:p>
        </p:txBody>
      </p:sp>
    </p:spTree>
    <p:extLst>
      <p:ext uri="{BB962C8B-B14F-4D97-AF65-F5344CB8AC3E}">
        <p14:creationId xmlns:p14="http://schemas.microsoft.com/office/powerpoint/2010/main" val="551617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In recent years, how has the composition of national convention delegates changed?</a:t>
            </a:r>
          </a:p>
          <a:p>
            <a:pPr marL="0" indent="0" algn="ctr">
              <a:buNone/>
            </a:pPr>
            <a:r>
              <a:rPr lang="en-US" dirty="0">
                <a:solidFill>
                  <a:srgbClr val="C00000"/>
                </a:solidFill>
              </a:rPr>
              <a:t>There are a greater number of women, young people, </a:t>
            </a:r>
            <a:br>
              <a:rPr lang="en-US" dirty="0">
                <a:solidFill>
                  <a:srgbClr val="C00000"/>
                </a:solidFill>
              </a:rPr>
            </a:br>
            <a:r>
              <a:rPr lang="en-US" dirty="0">
                <a:solidFill>
                  <a:srgbClr val="C00000"/>
                </a:solidFill>
              </a:rPr>
              <a:t>and minorities, and superdelegates have a large role. </a:t>
            </a:r>
            <a:br>
              <a:rPr lang="en-US" dirty="0">
                <a:solidFill>
                  <a:srgbClr val="C00000"/>
                </a:solidFill>
              </a:rPr>
            </a:br>
            <a:r>
              <a:rPr lang="en-US" dirty="0">
                <a:solidFill>
                  <a:srgbClr val="C00000"/>
                </a:solidFill>
              </a:rPr>
              <a:t>(pp. 230–231)</a:t>
            </a:r>
          </a:p>
        </p:txBody>
      </p:sp>
    </p:spTree>
    <p:extLst>
      <p:ext uri="{BB962C8B-B14F-4D97-AF65-F5344CB8AC3E}">
        <p14:creationId xmlns:p14="http://schemas.microsoft.com/office/powerpoint/2010/main" val="179885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6–7. What causes a brokered convention to occur? What happened at the most famous such convention of the twentieth century?</a:t>
            </a:r>
          </a:p>
          <a:p>
            <a:pPr marL="0" indent="0" algn="ctr">
              <a:buNone/>
            </a:pPr>
            <a:r>
              <a:rPr lang="en-US" dirty="0">
                <a:solidFill>
                  <a:srgbClr val="C00000"/>
                </a:solidFill>
              </a:rPr>
              <a:t>A brokered convention may occur if large blocks of committed delegates are split among three or more candidates. At the 1924 Democratic convention, John W. Davis had to wait nine days through 103 ballots before he finally won the nomination. (p. 233)</a:t>
            </a:r>
          </a:p>
        </p:txBody>
      </p:sp>
    </p:spTree>
    <p:extLst>
      <p:ext uri="{BB962C8B-B14F-4D97-AF65-F5344CB8AC3E}">
        <p14:creationId xmlns:p14="http://schemas.microsoft.com/office/powerpoint/2010/main" val="19755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that “balancing the ticket” is a good strategy or a bad one? Explain your view.</a:t>
            </a:r>
          </a:p>
          <a:p>
            <a:pPr marL="0" indent="0" algn="ctr">
              <a:buNone/>
            </a:pPr>
            <a:r>
              <a:rPr lang="en-US" dirty="0">
                <a:solidFill>
                  <a:srgbClr val="C00000"/>
                </a:solidFill>
              </a:rPr>
              <a:t>Some may say that balancing the ticket makes political sense in our diverse society. Others may mention that it can damage a candidate’s credibility with his main supporters.</a:t>
            </a:r>
          </a:p>
        </p:txBody>
      </p:sp>
    </p:spTree>
    <p:extLst>
      <p:ext uri="{BB962C8B-B14F-4D97-AF65-F5344CB8AC3E}">
        <p14:creationId xmlns:p14="http://schemas.microsoft.com/office/powerpoint/2010/main" val="1329506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0F07E349-7B20-4C0B-B97E-98AFB8BC46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1998" cy="6597419"/>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Election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10.3</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925333"/>
      </p:ext>
    </p:extLst>
  </p:cSld>
  <p:clrMapOvr>
    <a:overrideClrMapping bg1="dk1" tx1="lt1" bg2="dk2" tx2="lt2" accent1="accent1" accent2="accent2" accent3="accent3" accent4="accent4" accent5="accent5" accent6="accent6" hlink="hlink" folHlink="folHlink"/>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03EFE-6C65-455F-B857-652E98DC1404}"/>
              </a:ext>
            </a:extLst>
          </p:cNvPr>
          <p:cNvSpPr>
            <a:spLocks noGrp="1"/>
          </p:cNvSpPr>
          <p:nvPr>
            <p:ph type="title"/>
          </p:nvPr>
        </p:nvSpPr>
        <p:spPr>
          <a:xfrm>
            <a:off x="4965430" y="629268"/>
            <a:ext cx="6586491" cy="1286160"/>
          </a:xfrm>
        </p:spPr>
        <p:txBody>
          <a:bodyPr anchor="b">
            <a:noAutofit/>
          </a:bodyPr>
          <a:lstStyle/>
          <a:p>
            <a:r>
              <a:rPr lang="en-US" dirty="0"/>
              <a:t>I. Presidential Qualifications</a:t>
            </a:r>
          </a:p>
        </p:txBody>
      </p:sp>
      <p:sp>
        <p:nvSpPr>
          <p:cNvPr id="5" name="Content Placeholder 4">
            <a:extLst>
              <a:ext uri="{FF2B5EF4-FFF2-40B4-BE49-F238E27FC236}">
                <a16:creationId xmlns:a16="http://schemas.microsoft.com/office/drawing/2014/main" id="{4E3AC10F-B577-40A8-A3B5-643359F3D3E1}"/>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qualifications for president are broad and nonrestrictive:</a:t>
            </a:r>
          </a:p>
          <a:p>
            <a:pPr marL="747713" lvl="1" indent="-290513"/>
            <a:r>
              <a:rPr lang="en-US" dirty="0">
                <a:solidFill>
                  <a:srgbClr val="FF0000"/>
                </a:solidFill>
              </a:rPr>
              <a:t>Must be a natural-born citizen of the United States</a:t>
            </a:r>
          </a:p>
          <a:p>
            <a:pPr marL="747713" lvl="1" indent="-290513"/>
            <a:r>
              <a:rPr lang="en-US" dirty="0">
                <a:solidFill>
                  <a:srgbClr val="FF0000"/>
                </a:solidFill>
              </a:rPr>
              <a:t>Must be at least 35 years old</a:t>
            </a:r>
          </a:p>
          <a:p>
            <a:pPr marL="747713" lvl="1" indent="-290513"/>
            <a:r>
              <a:rPr lang="en-US" dirty="0">
                <a:solidFill>
                  <a:srgbClr val="FF0000"/>
                </a:solidFill>
              </a:rPr>
              <a:t>Must have lived within the United States for at least 14 years</a:t>
            </a:r>
          </a:p>
        </p:txBody>
      </p:sp>
      <p:pic>
        <p:nvPicPr>
          <p:cNvPr id="7" name="Picture 6" descr="A person in a suit and tie&#10;&#10;Description automatically generated">
            <a:extLst>
              <a:ext uri="{FF2B5EF4-FFF2-40B4-BE49-F238E27FC236}">
                <a16:creationId xmlns:a16="http://schemas.microsoft.com/office/drawing/2014/main" id="{1B04C0AE-A5B7-4006-B47A-B61DBF03B1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C77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3B2BBAB-CCF4-4EB7-8C21-F1F5D26B2F4A}"/>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623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F4BF-D542-4509-9F21-DFD22A98A1B1}"/>
              </a:ext>
            </a:extLst>
          </p:cNvPr>
          <p:cNvSpPr>
            <a:spLocks noGrp="1"/>
          </p:cNvSpPr>
          <p:nvPr>
            <p:ph type="title"/>
          </p:nvPr>
        </p:nvSpPr>
        <p:spPr>
          <a:xfrm>
            <a:off x="4965430" y="629268"/>
            <a:ext cx="6586491" cy="1286160"/>
          </a:xfrm>
        </p:spPr>
        <p:txBody>
          <a:bodyPr anchor="b">
            <a:normAutofit/>
          </a:bodyPr>
          <a:lstStyle/>
          <a:p>
            <a:r>
              <a:rPr lang="en-US" dirty="0"/>
              <a:t>III. Election</a:t>
            </a:r>
          </a:p>
        </p:txBody>
      </p:sp>
      <p:sp>
        <p:nvSpPr>
          <p:cNvPr id="3" name="Content Placeholder 2">
            <a:extLst>
              <a:ext uri="{FF2B5EF4-FFF2-40B4-BE49-F238E27FC236}">
                <a16:creationId xmlns:a16="http://schemas.microsoft.com/office/drawing/2014/main" id="{E8BFE0C3-1289-4548-BED9-24D382FCA672}"/>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candidates who win their party’s nomination begin the final part of their race – the </a:t>
            </a:r>
            <a:r>
              <a:rPr lang="en-US" b="1" dirty="0">
                <a:solidFill>
                  <a:srgbClr val="FF0000"/>
                </a:solidFill>
              </a:rPr>
              <a:t>general election</a:t>
            </a:r>
            <a:r>
              <a:rPr lang="en-US" dirty="0">
                <a:solidFill>
                  <a:srgbClr val="FF0000"/>
                </a:solidFill>
              </a:rPr>
              <a:t>.</a:t>
            </a:r>
          </a:p>
          <a:p>
            <a:r>
              <a:rPr lang="en-US" dirty="0">
                <a:solidFill>
                  <a:srgbClr val="FF0000"/>
                </a:solidFill>
              </a:rPr>
              <a:t>The election is held on the Tuesday after the first Monday in November.</a:t>
            </a:r>
          </a:p>
        </p:txBody>
      </p:sp>
      <p:pic>
        <p:nvPicPr>
          <p:cNvPr id="5" name="Picture 4" descr="A sign on a wooden pole&#10;&#10;Description automatically generated">
            <a:extLst>
              <a:ext uri="{FF2B5EF4-FFF2-40B4-BE49-F238E27FC236}">
                <a16:creationId xmlns:a16="http://schemas.microsoft.com/office/drawing/2014/main" id="{16AF639B-5EE3-44A7-A2AA-54E9CCE10D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266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D69EAE-F516-42D6-BB5A-59D4B7935E63}"/>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671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C647-39FE-46FD-AA1F-6D6473C8AEB5}"/>
              </a:ext>
            </a:extLst>
          </p:cNvPr>
          <p:cNvSpPr>
            <a:spLocks noGrp="1"/>
          </p:cNvSpPr>
          <p:nvPr>
            <p:ph type="title"/>
          </p:nvPr>
        </p:nvSpPr>
        <p:spPr>
          <a:xfrm>
            <a:off x="4965430" y="629268"/>
            <a:ext cx="6586491" cy="1286160"/>
          </a:xfrm>
        </p:spPr>
        <p:txBody>
          <a:bodyPr anchor="b">
            <a:normAutofit/>
          </a:bodyPr>
          <a:lstStyle/>
          <a:p>
            <a:r>
              <a:rPr lang="en-US" dirty="0"/>
              <a:t>A. Campaign Strategy</a:t>
            </a:r>
          </a:p>
        </p:txBody>
      </p:sp>
      <p:sp>
        <p:nvSpPr>
          <p:cNvPr id="3" name="Content Placeholder 2">
            <a:extLst>
              <a:ext uri="{FF2B5EF4-FFF2-40B4-BE49-F238E27FC236}">
                <a16:creationId xmlns:a16="http://schemas.microsoft.com/office/drawing/2014/main" id="{6577CEC2-3CE1-436B-A512-E36BAA0E29B7}"/>
              </a:ext>
            </a:extLst>
          </p:cNvPr>
          <p:cNvSpPr>
            <a:spLocks noGrp="1"/>
          </p:cNvSpPr>
          <p:nvPr>
            <p:ph idx="1"/>
          </p:nvPr>
        </p:nvSpPr>
        <p:spPr>
          <a:xfrm>
            <a:off x="4965431" y="2438400"/>
            <a:ext cx="6586489" cy="3785419"/>
          </a:xfrm>
        </p:spPr>
        <p:txBody>
          <a:bodyPr>
            <a:normAutofit/>
          </a:bodyPr>
          <a:lstStyle/>
          <a:p>
            <a:r>
              <a:rPr lang="en-US" dirty="0"/>
              <a:t>A candidate’s strategy hinges on the Electoral College’s winner-take-all system.</a:t>
            </a:r>
          </a:p>
          <a:p>
            <a:r>
              <a:rPr lang="en-US" dirty="0">
                <a:solidFill>
                  <a:srgbClr val="FF0000"/>
                </a:solidFill>
              </a:rPr>
              <a:t>A candidate must capture at least 270 electoral votes to win the election.</a:t>
            </a:r>
          </a:p>
        </p:txBody>
      </p:sp>
      <p:pic>
        <p:nvPicPr>
          <p:cNvPr id="5" name="Picture 4" descr="A large crowd of people&#10;&#10;Description automatically generated">
            <a:extLst>
              <a:ext uri="{FF2B5EF4-FFF2-40B4-BE49-F238E27FC236}">
                <a16:creationId xmlns:a16="http://schemas.microsoft.com/office/drawing/2014/main" id="{DE474483-4AAC-4AF1-B16C-656B1F5B2D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503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BFBE967-89C5-4329-A78B-7B2EC9EF5381}"/>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032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C647-39FE-46FD-AA1F-6D6473C8AEB5}"/>
              </a:ext>
            </a:extLst>
          </p:cNvPr>
          <p:cNvSpPr>
            <a:spLocks noGrp="1"/>
          </p:cNvSpPr>
          <p:nvPr>
            <p:ph type="title"/>
          </p:nvPr>
        </p:nvSpPr>
        <p:spPr>
          <a:xfrm>
            <a:off x="4965430" y="629268"/>
            <a:ext cx="6586491" cy="1286160"/>
          </a:xfrm>
        </p:spPr>
        <p:txBody>
          <a:bodyPr anchor="b">
            <a:normAutofit/>
          </a:bodyPr>
          <a:lstStyle/>
          <a:p>
            <a:r>
              <a:rPr lang="en-US" dirty="0"/>
              <a:t>A. Campaign Strategy</a:t>
            </a:r>
          </a:p>
        </p:txBody>
      </p:sp>
      <p:sp>
        <p:nvSpPr>
          <p:cNvPr id="3" name="Content Placeholder 2">
            <a:extLst>
              <a:ext uri="{FF2B5EF4-FFF2-40B4-BE49-F238E27FC236}">
                <a16:creationId xmlns:a16="http://schemas.microsoft.com/office/drawing/2014/main" id="{6577CEC2-3CE1-436B-A512-E36BAA0E29B7}"/>
              </a:ext>
            </a:extLst>
          </p:cNvPr>
          <p:cNvSpPr>
            <a:spLocks noGrp="1"/>
          </p:cNvSpPr>
          <p:nvPr>
            <p:ph idx="1"/>
          </p:nvPr>
        </p:nvSpPr>
        <p:spPr>
          <a:xfrm>
            <a:off x="4965431" y="2438400"/>
            <a:ext cx="6586489" cy="3785419"/>
          </a:xfrm>
        </p:spPr>
        <p:txBody>
          <a:bodyPr>
            <a:normAutofit/>
          </a:bodyPr>
          <a:lstStyle/>
          <a:p>
            <a:r>
              <a:rPr lang="en-US" dirty="0"/>
              <a:t>Each candidate must choose where to spend his time and which issues to focus on. </a:t>
            </a:r>
          </a:p>
          <a:p>
            <a:r>
              <a:rPr lang="en-US" dirty="0"/>
              <a:t>Campaigns often include intense criticism of the other candidate, which can be challenging for a Christian.</a:t>
            </a:r>
          </a:p>
        </p:txBody>
      </p:sp>
      <p:pic>
        <p:nvPicPr>
          <p:cNvPr id="5" name="Picture 4" descr="A person standing in a room&#10;&#10;Description automatically generated">
            <a:extLst>
              <a:ext uri="{FF2B5EF4-FFF2-40B4-BE49-F238E27FC236}">
                <a16:creationId xmlns:a16="http://schemas.microsoft.com/office/drawing/2014/main" id="{5A0A16B2-B83D-498B-AF0C-96AE0DEDB9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B20E189-D815-4867-A1BF-604553EE03CA}"/>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129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C647-39FE-46FD-AA1F-6D6473C8AEB5}"/>
              </a:ext>
            </a:extLst>
          </p:cNvPr>
          <p:cNvSpPr>
            <a:spLocks noGrp="1"/>
          </p:cNvSpPr>
          <p:nvPr>
            <p:ph type="title"/>
          </p:nvPr>
        </p:nvSpPr>
        <p:spPr>
          <a:xfrm>
            <a:off x="4965430" y="629268"/>
            <a:ext cx="6586491" cy="1286160"/>
          </a:xfrm>
        </p:spPr>
        <p:txBody>
          <a:bodyPr anchor="b">
            <a:normAutofit/>
          </a:bodyPr>
          <a:lstStyle/>
          <a:p>
            <a:r>
              <a:rPr lang="en-US" dirty="0"/>
              <a:t>B. Debates</a:t>
            </a:r>
          </a:p>
        </p:txBody>
      </p:sp>
      <p:sp>
        <p:nvSpPr>
          <p:cNvPr id="3" name="Content Placeholder 2">
            <a:extLst>
              <a:ext uri="{FF2B5EF4-FFF2-40B4-BE49-F238E27FC236}">
                <a16:creationId xmlns:a16="http://schemas.microsoft.com/office/drawing/2014/main" id="{6577CEC2-3CE1-436B-A512-E36BAA0E29B7}"/>
              </a:ext>
            </a:extLst>
          </p:cNvPr>
          <p:cNvSpPr>
            <a:spLocks noGrp="1"/>
          </p:cNvSpPr>
          <p:nvPr>
            <p:ph idx="1"/>
          </p:nvPr>
        </p:nvSpPr>
        <p:spPr>
          <a:xfrm>
            <a:off x="4965431" y="2438400"/>
            <a:ext cx="6586489" cy="3785419"/>
          </a:xfrm>
        </p:spPr>
        <p:txBody>
          <a:bodyPr>
            <a:normAutofit/>
          </a:bodyPr>
          <a:lstStyle/>
          <a:p>
            <a:r>
              <a:rPr lang="en-US" dirty="0">
                <a:solidFill>
                  <a:srgbClr val="FF0000"/>
                </a:solidFill>
              </a:rPr>
              <a:t>Debates have long been part of the political process and can play an important role in a campaign.</a:t>
            </a:r>
          </a:p>
          <a:p>
            <a:r>
              <a:rPr lang="en-US" dirty="0">
                <a:solidFill>
                  <a:srgbClr val="FF0000"/>
                </a:solidFill>
              </a:rPr>
              <a:t>Debates were dramatically changed in 1960 when the debates between John F. Kennedy and Richard Nixon were broadcast on TV.</a:t>
            </a:r>
          </a:p>
        </p:txBody>
      </p:sp>
      <p:pic>
        <p:nvPicPr>
          <p:cNvPr id="9" name="Picture 8" descr="A picture containing man, black, table, photo&#10;&#10;Description automatically generated">
            <a:extLst>
              <a:ext uri="{FF2B5EF4-FFF2-40B4-BE49-F238E27FC236}">
                <a16:creationId xmlns:a16="http://schemas.microsoft.com/office/drawing/2014/main" id="{94F1D60D-841F-48BE-9277-CDCB5A1D3B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5" r="1527"/>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507138-5549-4F0E-B774-52E15A92000F}"/>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894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C. Election Day</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rmAutofit/>
          </a:bodyPr>
          <a:lstStyle/>
          <a:p>
            <a:r>
              <a:rPr lang="en-US" dirty="0">
                <a:solidFill>
                  <a:srgbClr val="FF0000"/>
                </a:solidFill>
              </a:rPr>
              <a:t>On election day, the news media conduct </a:t>
            </a:r>
            <a:r>
              <a:rPr lang="en-US" b="1" dirty="0">
                <a:solidFill>
                  <a:srgbClr val="FF0000"/>
                </a:solidFill>
              </a:rPr>
              <a:t>exit polls</a:t>
            </a:r>
            <a:r>
              <a:rPr lang="en-US" dirty="0">
                <a:solidFill>
                  <a:srgbClr val="FF0000"/>
                </a:solidFill>
              </a:rPr>
              <a:t> – surveys of sample voters as they leave their polling places.</a:t>
            </a:r>
          </a:p>
          <a:p>
            <a:r>
              <a:rPr lang="en-US" dirty="0"/>
              <a:t>In the evening, the news media will begin making projections though they are often criticized for doing so.</a:t>
            </a:r>
          </a:p>
        </p:txBody>
      </p:sp>
      <p:pic>
        <p:nvPicPr>
          <p:cNvPr id="5" name="Picture 4" descr="A picture containing refrigerator, bottle, group, kitchen&#10;&#10;Description automatically generated">
            <a:extLst>
              <a:ext uri="{FF2B5EF4-FFF2-40B4-BE49-F238E27FC236}">
                <a16:creationId xmlns:a16="http://schemas.microsoft.com/office/drawing/2014/main" id="{1777105D-6061-40CD-AE76-C483CABC2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087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4C274E-D8FD-4289-B80E-EFA61A2078CA}"/>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3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C. Election Day</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Autofit/>
          </a:bodyPr>
          <a:lstStyle/>
          <a:p>
            <a:r>
              <a:rPr lang="en-US" dirty="0"/>
              <a:t>Although voting is one of America’s most important civil rights, </a:t>
            </a:r>
            <a:r>
              <a:rPr lang="en-US" dirty="0">
                <a:solidFill>
                  <a:srgbClr val="FF0000"/>
                </a:solidFill>
              </a:rPr>
              <a:t>often less than half of eligible voters will vote.</a:t>
            </a:r>
          </a:p>
          <a:p>
            <a:r>
              <a:rPr lang="en-US" dirty="0"/>
              <a:t>As citizens, Christians in democratic countries are responsible for helping select good rulers.</a:t>
            </a:r>
          </a:p>
        </p:txBody>
      </p:sp>
      <p:pic>
        <p:nvPicPr>
          <p:cNvPr id="5" name="Picture 4" descr="A close up of a device&#10;&#10;Description automatically generated">
            <a:extLst>
              <a:ext uri="{FF2B5EF4-FFF2-40B4-BE49-F238E27FC236}">
                <a16:creationId xmlns:a16="http://schemas.microsoft.com/office/drawing/2014/main" id="{672338D0-971F-4D0A-821C-AA4D9830B1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7744DF0-5B78-4567-91AB-0E204EAC3CCD}"/>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43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C. Election Day</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Autofit/>
          </a:bodyPr>
          <a:lstStyle/>
          <a:p>
            <a:r>
              <a:rPr lang="en-US" dirty="0"/>
              <a:t>However, some Christians feel they cannot in good conscience vote for any candidate if they are all morally undesirable. </a:t>
            </a:r>
          </a:p>
        </p:txBody>
      </p:sp>
      <p:pic>
        <p:nvPicPr>
          <p:cNvPr id="5" name="Picture 4" descr="A close up of a device&#10;&#10;Description automatically generated">
            <a:extLst>
              <a:ext uri="{FF2B5EF4-FFF2-40B4-BE49-F238E27FC236}">
                <a16:creationId xmlns:a16="http://schemas.microsoft.com/office/drawing/2014/main" id="{672338D0-971F-4D0A-821C-AA4D9830B1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2A1EB1-93BD-4CAB-BE08-ADA5AF2E9CFA}"/>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341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D. Electoral College</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rmAutofit/>
          </a:bodyPr>
          <a:lstStyle/>
          <a:p>
            <a:r>
              <a:rPr lang="en-US" dirty="0">
                <a:solidFill>
                  <a:srgbClr val="FF0000"/>
                </a:solidFill>
              </a:rPr>
              <a:t>Technically, the winner of the election is not official until the </a:t>
            </a:r>
            <a:r>
              <a:rPr lang="en-US" b="1" dirty="0">
                <a:solidFill>
                  <a:srgbClr val="FF0000"/>
                </a:solidFill>
              </a:rPr>
              <a:t>Electoral College </a:t>
            </a:r>
            <a:r>
              <a:rPr lang="en-US" dirty="0">
                <a:solidFill>
                  <a:srgbClr val="FF0000"/>
                </a:solidFill>
              </a:rPr>
              <a:t>votes and its ballots are counted by the Senate.</a:t>
            </a:r>
          </a:p>
          <a:p>
            <a:r>
              <a:rPr lang="en-US" dirty="0"/>
              <a:t>The Electoral College was intended to protect smaller, less populous states.</a:t>
            </a:r>
          </a:p>
        </p:txBody>
      </p:sp>
      <p:pic>
        <p:nvPicPr>
          <p:cNvPr id="5" name="Picture 4" descr="A picture containing text&#10;&#10;Description automatically generated">
            <a:extLst>
              <a:ext uri="{FF2B5EF4-FFF2-40B4-BE49-F238E27FC236}">
                <a16:creationId xmlns:a16="http://schemas.microsoft.com/office/drawing/2014/main" id="{F3C9861F-050A-4E95-AE5C-2309CDEAA5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C7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2849AE2-1BA8-4EF2-877F-8DFCBE9058FA}"/>
              </a:ext>
            </a:extLst>
          </p:cNvPr>
          <p:cNvSpPr txBox="1"/>
          <p:nvPr/>
        </p:nvSpPr>
        <p:spPr>
          <a:xfrm>
            <a:off x="3647820" y="0"/>
            <a:ext cx="987771" cy="253916"/>
          </a:xfrm>
          <a:prstGeom prst="rect">
            <a:avLst/>
          </a:prstGeom>
          <a:noFill/>
        </p:spPr>
        <p:txBody>
          <a:bodyPr wrap="none" rtlCol="0">
            <a:spAutoFit/>
          </a:bodyPr>
          <a:lstStyle/>
          <a:p>
            <a:r>
              <a:rPr lang="en-US" sz="1050" dirty="0"/>
              <a:t>Map Resources</a:t>
            </a:r>
          </a:p>
        </p:txBody>
      </p:sp>
      <p:cxnSp>
        <p:nvCxnSpPr>
          <p:cNvPr id="11" name="Straight Connector 10">
            <a:extLst>
              <a:ext uri="{FF2B5EF4-FFF2-40B4-BE49-F238E27FC236}">
                <a16:creationId xmlns:a16="http://schemas.microsoft.com/office/drawing/2014/main" id="{2C7DB3BE-5C53-4A77-9E59-041E84A85D36}"/>
              </a:ext>
            </a:extLst>
          </p:cNvPr>
          <p:cNvCxnSpPr>
            <a:cxnSpLocks/>
          </p:cNvCxnSpPr>
          <p:nvPr/>
        </p:nvCxnSpPr>
        <p:spPr>
          <a:xfrm>
            <a:off x="5080934" y="211204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734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7235B80B-D4E3-44E0-8B47-96CCAB65DB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88" y="643467"/>
            <a:ext cx="8538023"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9E0E46-4E87-40E7-B86F-E7EE2E552FEC}"/>
              </a:ext>
            </a:extLst>
          </p:cNvPr>
          <p:cNvSpPr txBox="1"/>
          <p:nvPr/>
        </p:nvSpPr>
        <p:spPr>
          <a:xfrm>
            <a:off x="8706439" y="947259"/>
            <a:ext cx="987771" cy="253916"/>
          </a:xfrm>
          <a:prstGeom prst="rect">
            <a:avLst/>
          </a:prstGeom>
          <a:noFill/>
        </p:spPr>
        <p:txBody>
          <a:bodyPr wrap="none" rtlCol="0">
            <a:spAutoFit/>
          </a:bodyPr>
          <a:lstStyle/>
          <a:p>
            <a:r>
              <a:rPr lang="en-US" sz="1050" dirty="0"/>
              <a:t>Map Resources</a:t>
            </a:r>
          </a:p>
        </p:txBody>
      </p:sp>
    </p:spTree>
    <p:extLst>
      <p:ext uri="{BB962C8B-B14F-4D97-AF65-F5344CB8AC3E}">
        <p14:creationId xmlns:p14="http://schemas.microsoft.com/office/powerpoint/2010/main" val="19564514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D. Electoral College</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rmAutofit/>
          </a:bodyPr>
          <a:lstStyle/>
          <a:p>
            <a:r>
              <a:rPr lang="en-US" dirty="0"/>
              <a:t>There is no federal law that requires electors to vote according to their state’s vote.</a:t>
            </a:r>
          </a:p>
          <a:p>
            <a:pPr marL="747713" lvl="1" indent="-290513"/>
            <a:r>
              <a:rPr lang="en-US" dirty="0"/>
              <a:t>29 states have laws that require that they support the winner in their state.</a:t>
            </a:r>
          </a:p>
          <a:p>
            <a:pPr marL="747713" lvl="1" indent="-290513"/>
            <a:r>
              <a:rPr lang="en-US" dirty="0"/>
              <a:t>“Faithless electors”, electors who vote contrary to how their state voted, are rare.</a:t>
            </a:r>
          </a:p>
          <a:p>
            <a:pPr lvl="1"/>
            <a:endParaRPr lang="en-US" sz="2000" dirty="0"/>
          </a:p>
        </p:txBody>
      </p:sp>
      <p:pic>
        <p:nvPicPr>
          <p:cNvPr id="6" name="Picture 5">
            <a:extLst>
              <a:ext uri="{FF2B5EF4-FFF2-40B4-BE49-F238E27FC236}">
                <a16:creationId xmlns:a16="http://schemas.microsoft.com/office/drawing/2014/main" id="{4C0FBA3F-7692-4B12-9D7D-D2773FD0C9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8" r="239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481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D103EC-674F-410C-A536-80405C606EC7}"/>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28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03EFE-6C65-455F-B857-652E98DC1404}"/>
              </a:ext>
            </a:extLst>
          </p:cNvPr>
          <p:cNvSpPr>
            <a:spLocks noGrp="1"/>
          </p:cNvSpPr>
          <p:nvPr>
            <p:ph type="title"/>
          </p:nvPr>
        </p:nvSpPr>
        <p:spPr>
          <a:xfrm>
            <a:off x="4965430" y="629268"/>
            <a:ext cx="6586491" cy="1286160"/>
          </a:xfrm>
        </p:spPr>
        <p:txBody>
          <a:bodyPr anchor="b">
            <a:noAutofit/>
          </a:bodyPr>
          <a:lstStyle/>
          <a:p>
            <a:r>
              <a:rPr lang="en-US" dirty="0"/>
              <a:t>I. Presidential Qualifications</a:t>
            </a:r>
          </a:p>
        </p:txBody>
      </p:sp>
      <p:sp>
        <p:nvSpPr>
          <p:cNvPr id="5" name="Content Placeholder 4">
            <a:extLst>
              <a:ext uri="{FF2B5EF4-FFF2-40B4-BE49-F238E27FC236}">
                <a16:creationId xmlns:a16="http://schemas.microsoft.com/office/drawing/2014/main" id="{4E3AC10F-B577-40A8-A3B5-643359F3D3E1}"/>
              </a:ext>
            </a:extLst>
          </p:cNvPr>
          <p:cNvSpPr>
            <a:spLocks noGrp="1"/>
          </p:cNvSpPr>
          <p:nvPr>
            <p:ph idx="1"/>
          </p:nvPr>
        </p:nvSpPr>
        <p:spPr>
          <a:xfrm>
            <a:off x="4965431" y="2438400"/>
            <a:ext cx="6586489" cy="3785419"/>
          </a:xfrm>
        </p:spPr>
        <p:txBody>
          <a:bodyPr>
            <a:normAutofit/>
          </a:bodyPr>
          <a:lstStyle/>
          <a:p>
            <a:r>
              <a:rPr lang="en-US" dirty="0">
                <a:solidFill>
                  <a:srgbClr val="FF0000"/>
                </a:solidFill>
              </a:rPr>
              <a:t>Many former presidents attained the office because of successful military or government careers.</a:t>
            </a:r>
          </a:p>
        </p:txBody>
      </p:sp>
      <p:pic>
        <p:nvPicPr>
          <p:cNvPr id="7" name="Picture 6" descr="A person in a suit and tie&#10;&#10;Description automatically generated">
            <a:extLst>
              <a:ext uri="{FF2B5EF4-FFF2-40B4-BE49-F238E27FC236}">
                <a16:creationId xmlns:a16="http://schemas.microsoft.com/office/drawing/2014/main" id="{1B04C0AE-A5B7-4006-B47A-B61DBF03B1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C77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63F7DFE-FFA5-445F-95AB-82D8667969CA}"/>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03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D. Electoral College</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rmAutofit/>
          </a:bodyPr>
          <a:lstStyle/>
          <a:p>
            <a:r>
              <a:rPr lang="en-US" dirty="0">
                <a:solidFill>
                  <a:srgbClr val="FF0000"/>
                </a:solidFill>
              </a:rPr>
              <a:t>States receive electoral votes based on their representation in Congress.</a:t>
            </a:r>
          </a:p>
          <a:p>
            <a:r>
              <a:rPr lang="en-US" dirty="0">
                <a:solidFill>
                  <a:srgbClr val="FF0000"/>
                </a:solidFill>
              </a:rPr>
              <a:t>A change in population based on a census may change the number of electoral votes a state is given.</a:t>
            </a:r>
          </a:p>
          <a:p>
            <a:pPr lvl="1"/>
            <a:endParaRPr lang="en-US" sz="2000" dirty="0"/>
          </a:p>
        </p:txBody>
      </p:sp>
      <p:pic>
        <p:nvPicPr>
          <p:cNvPr id="5" name="Picture 4" descr="A large body of water with a city in the background&#10;&#10;Description automatically generated">
            <a:extLst>
              <a:ext uri="{FF2B5EF4-FFF2-40B4-BE49-F238E27FC236}">
                <a16:creationId xmlns:a16="http://schemas.microsoft.com/office/drawing/2014/main" id="{C3A29E1C-C032-4161-A39F-F860B585C9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54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384E90-CBFA-4029-8714-6B27F1F33088}"/>
              </a:ext>
            </a:extLst>
          </p:cNvPr>
          <p:cNvCxnSpPr>
            <a:cxnSpLocks/>
          </p:cNvCxnSpPr>
          <p:nvPr/>
        </p:nvCxnSpPr>
        <p:spPr>
          <a:xfrm>
            <a:off x="5080934" y="21030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26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696E-15C1-4214-AE97-F3BA256B209A}"/>
              </a:ext>
            </a:extLst>
          </p:cNvPr>
          <p:cNvSpPr>
            <a:spLocks noGrp="1"/>
          </p:cNvSpPr>
          <p:nvPr>
            <p:ph type="title"/>
          </p:nvPr>
        </p:nvSpPr>
        <p:spPr>
          <a:xfrm>
            <a:off x="4965430" y="629268"/>
            <a:ext cx="6586491" cy="1286160"/>
          </a:xfrm>
        </p:spPr>
        <p:txBody>
          <a:bodyPr anchor="b">
            <a:normAutofit/>
          </a:bodyPr>
          <a:lstStyle/>
          <a:p>
            <a:r>
              <a:rPr lang="en-US" dirty="0"/>
              <a:t>D. Electoral College</a:t>
            </a:r>
          </a:p>
        </p:txBody>
      </p:sp>
      <p:sp>
        <p:nvSpPr>
          <p:cNvPr id="3" name="Content Placeholder 2">
            <a:extLst>
              <a:ext uri="{FF2B5EF4-FFF2-40B4-BE49-F238E27FC236}">
                <a16:creationId xmlns:a16="http://schemas.microsoft.com/office/drawing/2014/main" id="{C718E810-2CEB-424A-B972-E36B658A367A}"/>
              </a:ext>
            </a:extLst>
          </p:cNvPr>
          <p:cNvSpPr>
            <a:spLocks noGrp="1"/>
          </p:cNvSpPr>
          <p:nvPr>
            <p:ph idx="1"/>
          </p:nvPr>
        </p:nvSpPr>
        <p:spPr>
          <a:xfrm>
            <a:off x="4965431" y="2438400"/>
            <a:ext cx="6586489" cy="3785419"/>
          </a:xfrm>
        </p:spPr>
        <p:txBody>
          <a:bodyPr>
            <a:normAutofit/>
          </a:bodyPr>
          <a:lstStyle/>
          <a:p>
            <a:r>
              <a:rPr lang="en-US" dirty="0">
                <a:solidFill>
                  <a:srgbClr val="FF0000"/>
                </a:solidFill>
              </a:rPr>
              <a:t>If no candidate wins a majority in the Electoral College, the House of Representatives chooses the president from the three leading candidates.</a:t>
            </a:r>
          </a:p>
          <a:p>
            <a:r>
              <a:rPr lang="en-US" dirty="0">
                <a:solidFill>
                  <a:srgbClr val="FF0000"/>
                </a:solidFill>
              </a:rPr>
              <a:t>Two elections have been decided this way – 1800 and 1824.</a:t>
            </a:r>
          </a:p>
          <a:p>
            <a:pPr lvl="1"/>
            <a:endParaRPr lang="en-US" sz="2000" dirty="0"/>
          </a:p>
        </p:txBody>
      </p:sp>
      <p:pic>
        <p:nvPicPr>
          <p:cNvPr id="5" name="Picture 4" descr="A person in a dark room&#10;&#10;Description automatically generated">
            <a:extLst>
              <a:ext uri="{FF2B5EF4-FFF2-40B4-BE49-F238E27FC236}">
                <a16:creationId xmlns:a16="http://schemas.microsoft.com/office/drawing/2014/main" id="{8C96D41B-A6ED-4065-850E-CF2FCCB0D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564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878FD6-93F3-4D48-9FC3-7F384FAB6B36}"/>
              </a:ext>
            </a:extLst>
          </p:cNvPr>
          <p:cNvCxnSpPr>
            <a:cxnSpLocks/>
          </p:cNvCxnSpPr>
          <p:nvPr/>
        </p:nvCxnSpPr>
        <p:spPr>
          <a:xfrm>
            <a:off x="5080934" y="21030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83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day is the general election held?</a:t>
            </a:r>
          </a:p>
          <a:p>
            <a:pPr marL="0" indent="0" algn="ctr">
              <a:buNone/>
            </a:pPr>
            <a:r>
              <a:rPr lang="en-US" dirty="0">
                <a:solidFill>
                  <a:srgbClr val="C00000"/>
                </a:solidFill>
              </a:rPr>
              <a:t>on the Tuesday after the first Monday in November (p. 234)</a:t>
            </a:r>
          </a:p>
          <a:p>
            <a:pPr marL="0" indent="0">
              <a:buNone/>
            </a:pPr>
            <a:r>
              <a:rPr lang="en-US" dirty="0"/>
              <a:t>2. Explain how the Electoral College arrangement influences campaign strategy.</a:t>
            </a:r>
          </a:p>
          <a:p>
            <a:pPr marL="0" indent="0" algn="ctr">
              <a:buNone/>
            </a:pPr>
            <a:r>
              <a:rPr lang="en-US" dirty="0">
                <a:solidFill>
                  <a:srgbClr val="C00000"/>
                </a:solidFill>
              </a:rPr>
              <a:t>Candidates concentrate time and resources on states that have the most electoral votes and in states where the race is close. (pp. 234–236)</a:t>
            </a:r>
          </a:p>
        </p:txBody>
      </p:sp>
    </p:spTree>
    <p:extLst>
      <p:ext uri="{BB962C8B-B14F-4D97-AF65-F5344CB8AC3E}">
        <p14:creationId xmlns:p14="http://schemas.microsoft.com/office/powerpoint/2010/main" val="32323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3–4. What determines the number of electoral votes a state receives? Why does this number change?</a:t>
            </a:r>
          </a:p>
          <a:p>
            <a:pPr marL="0" indent="0" algn="ctr">
              <a:buNone/>
            </a:pPr>
            <a:r>
              <a:rPr lang="en-US" dirty="0">
                <a:solidFill>
                  <a:srgbClr val="C00000"/>
                </a:solidFill>
              </a:rPr>
              <a:t>The electoral vote of each state is equal to the total number of the state’s House and Senate members; it may change if a state’s population (and thus its number of representatives) changes. (p. 240)</a:t>
            </a:r>
          </a:p>
        </p:txBody>
      </p:sp>
    </p:spTree>
    <p:extLst>
      <p:ext uri="{BB962C8B-B14F-4D97-AF65-F5344CB8AC3E}">
        <p14:creationId xmlns:p14="http://schemas.microsoft.com/office/powerpoint/2010/main" val="79371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should Christians show love to their political opponents (remembering that Christians are to love their neighbors and even their enemies)? Use 1 Corinthians 13:4–7 to structure your answer.</a:t>
            </a:r>
          </a:p>
          <a:p>
            <a:pPr marL="0" indent="0" algn="ctr">
              <a:buNone/>
            </a:pPr>
            <a:r>
              <a:rPr lang="en-US" dirty="0">
                <a:solidFill>
                  <a:srgbClr val="C00000"/>
                </a:solidFill>
              </a:rPr>
              <a:t>Christians should be kind to political opponents, even when criticizing them (I Cor. 13:4). Christians should not be arrogant or rude when interacting with rivals (I Cor. 13:4–5) or be resentful if their rival wins the race (I Cor. 13:5). </a:t>
            </a:r>
          </a:p>
        </p:txBody>
      </p:sp>
    </p:spTree>
    <p:extLst>
      <p:ext uri="{BB962C8B-B14F-4D97-AF65-F5344CB8AC3E}">
        <p14:creationId xmlns:p14="http://schemas.microsoft.com/office/powerpoint/2010/main" val="38596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should Christians show love to their political opponents (remembering that Christians are to love their neighbors and even their enemies)? Use 1 Corinthians 13:4–7 to structure your answer.</a:t>
            </a:r>
          </a:p>
          <a:p>
            <a:pPr marL="0" indent="0" algn="ctr">
              <a:buNone/>
            </a:pPr>
            <a:r>
              <a:rPr lang="en-US" dirty="0">
                <a:solidFill>
                  <a:srgbClr val="C00000"/>
                </a:solidFill>
              </a:rPr>
              <a:t>If a political opponent is caught in wrongdoing, Christians should be glad that the truth is known, but they should not be glad for another’s misfortune (I Cor. 13:6). Christians should care more about the truth than whether statements help or hurt their sides (I Cor. 13:6–7).</a:t>
            </a:r>
          </a:p>
        </p:txBody>
      </p:sp>
    </p:spTree>
    <p:extLst>
      <p:ext uri="{BB962C8B-B14F-4D97-AF65-F5344CB8AC3E}">
        <p14:creationId xmlns:p14="http://schemas.microsoft.com/office/powerpoint/2010/main" val="5348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does the United States have the Electoral College?</a:t>
            </a:r>
          </a:p>
          <a:p>
            <a:pPr marL="0" indent="0" algn="ctr">
              <a:buNone/>
            </a:pPr>
            <a:r>
              <a:rPr lang="en-US" dirty="0">
                <a:solidFill>
                  <a:srgbClr val="C00000"/>
                </a:solidFill>
              </a:rPr>
              <a:t>Some may say that the Electoral College is a check on pure democratic majority rule; it protects the minority and prevents any section of the country from being dominated by the other. For example, without the Electoral College, a few heavily populated states with large urban areas might dominate smaller states or those with mostly rural areas.</a:t>
            </a:r>
          </a:p>
        </p:txBody>
      </p:sp>
    </p:spTree>
    <p:extLst>
      <p:ext uri="{BB962C8B-B14F-4D97-AF65-F5344CB8AC3E}">
        <p14:creationId xmlns:p14="http://schemas.microsoft.com/office/powerpoint/2010/main" val="259991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ACE0EEBE-0FFF-49B4-8571-72BDCACD155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800" b="1" dirty="0">
                <a:solidFill>
                  <a:schemeClr val="tx1">
                    <a:lumMod val="85000"/>
                    <a:lumOff val="15000"/>
                  </a:schemeClr>
                </a:solidFill>
                <a:effectLst>
                  <a:outerShdw blurRad="38100" dist="38100" dir="2700000" algn="tl">
                    <a:srgbClr val="000000">
                      <a:alpha val="43137"/>
                    </a:srgbClr>
                  </a:outerShdw>
                </a:effectLst>
              </a:rPr>
              <a:t>IV. Inauguration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10.4</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258679"/>
      </p:ext>
    </p:extLst>
  </p:cSld>
  <p:clrMapOvr>
    <a:overrideClrMapping bg1="dk1" tx1="lt1" bg2="dk2" tx2="lt2" accent1="accent1" accent2="accent2" accent3="accent3" accent4="accent4" accent5="accent5" accent6="accent6" hlink="hlink" folHlink="folHlink"/>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38C0-222B-49D9-B1AC-CB7083F1481B}"/>
              </a:ext>
            </a:extLst>
          </p:cNvPr>
          <p:cNvSpPr>
            <a:spLocks noGrp="1"/>
          </p:cNvSpPr>
          <p:nvPr>
            <p:ph type="title"/>
          </p:nvPr>
        </p:nvSpPr>
        <p:spPr>
          <a:xfrm>
            <a:off x="4965430" y="629268"/>
            <a:ext cx="6586491" cy="1286160"/>
          </a:xfrm>
        </p:spPr>
        <p:txBody>
          <a:bodyPr anchor="b">
            <a:normAutofit/>
          </a:bodyPr>
          <a:lstStyle/>
          <a:p>
            <a:r>
              <a:rPr lang="en-US" dirty="0"/>
              <a:t>IV. Traditions</a:t>
            </a:r>
          </a:p>
        </p:txBody>
      </p:sp>
      <p:sp>
        <p:nvSpPr>
          <p:cNvPr id="3" name="Content Placeholder 2">
            <a:extLst>
              <a:ext uri="{FF2B5EF4-FFF2-40B4-BE49-F238E27FC236}">
                <a16:creationId xmlns:a16="http://schemas.microsoft.com/office/drawing/2014/main" id="{7BD577EF-783F-4DAF-BDF1-94409E5BD0C4}"/>
              </a:ext>
            </a:extLst>
          </p:cNvPr>
          <p:cNvSpPr>
            <a:spLocks noGrp="1"/>
          </p:cNvSpPr>
          <p:nvPr>
            <p:ph idx="1"/>
          </p:nvPr>
        </p:nvSpPr>
        <p:spPr>
          <a:xfrm>
            <a:off x="4965431" y="2438400"/>
            <a:ext cx="6586489" cy="3785419"/>
          </a:xfrm>
        </p:spPr>
        <p:txBody>
          <a:bodyPr>
            <a:normAutofit/>
          </a:bodyPr>
          <a:lstStyle/>
          <a:p>
            <a:r>
              <a:rPr lang="en-US" dirty="0">
                <a:solidFill>
                  <a:srgbClr val="FF0000"/>
                </a:solidFill>
              </a:rPr>
              <a:t>President Washington set the precedent for giving a speech after his first swearing-in, now known as the </a:t>
            </a:r>
            <a:r>
              <a:rPr lang="en-US" b="1" dirty="0">
                <a:solidFill>
                  <a:srgbClr val="FF0000"/>
                </a:solidFill>
              </a:rPr>
              <a:t>inaugural address</a:t>
            </a:r>
            <a:r>
              <a:rPr lang="en-US" dirty="0">
                <a:solidFill>
                  <a:srgbClr val="FF0000"/>
                </a:solidFill>
              </a:rPr>
              <a:t>.</a:t>
            </a:r>
          </a:p>
          <a:p>
            <a:r>
              <a:rPr lang="en-US" dirty="0">
                <a:solidFill>
                  <a:srgbClr val="FF0000"/>
                </a:solidFill>
              </a:rPr>
              <a:t>Washington also established the tradition of having a Supreme Court justice administer the oath.</a:t>
            </a:r>
          </a:p>
        </p:txBody>
      </p:sp>
      <p:pic>
        <p:nvPicPr>
          <p:cNvPr id="6" name="Picture 5" descr="A vintage photo of a group of people posing for the camera&#10;&#10;Description automatically generated">
            <a:extLst>
              <a:ext uri="{FF2B5EF4-FFF2-40B4-BE49-F238E27FC236}">
                <a16:creationId xmlns:a16="http://schemas.microsoft.com/office/drawing/2014/main" id="{1EE97723-846E-4541-8446-BECEC30392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FF88D9-0DEE-4CC9-833E-340B1AD6FF8F}"/>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010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38C0-222B-49D9-B1AC-CB7083F1481B}"/>
              </a:ext>
            </a:extLst>
          </p:cNvPr>
          <p:cNvSpPr>
            <a:spLocks noGrp="1"/>
          </p:cNvSpPr>
          <p:nvPr>
            <p:ph type="title"/>
          </p:nvPr>
        </p:nvSpPr>
        <p:spPr>
          <a:xfrm>
            <a:off x="4965430" y="629268"/>
            <a:ext cx="6586491" cy="1286160"/>
          </a:xfrm>
        </p:spPr>
        <p:txBody>
          <a:bodyPr anchor="b">
            <a:normAutofit/>
          </a:bodyPr>
          <a:lstStyle/>
          <a:p>
            <a:r>
              <a:rPr lang="en-US" dirty="0"/>
              <a:t>B. Transfer of Power</a:t>
            </a:r>
          </a:p>
        </p:txBody>
      </p:sp>
      <p:sp>
        <p:nvSpPr>
          <p:cNvPr id="3" name="Content Placeholder 2">
            <a:extLst>
              <a:ext uri="{FF2B5EF4-FFF2-40B4-BE49-F238E27FC236}">
                <a16:creationId xmlns:a16="http://schemas.microsoft.com/office/drawing/2014/main" id="{7BD577EF-783F-4DAF-BDF1-94409E5BD0C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president-elect normally has about eleven weeks to develop his new administration.</a:t>
            </a:r>
          </a:p>
          <a:p>
            <a:r>
              <a:rPr lang="en-US" dirty="0">
                <a:solidFill>
                  <a:srgbClr val="FF0000"/>
                </a:solidFill>
              </a:rPr>
              <a:t>Outgoing presidents have little influence but may still accomplish tasks through </a:t>
            </a:r>
            <a:r>
              <a:rPr lang="en-US" b="1" dirty="0">
                <a:solidFill>
                  <a:srgbClr val="FF0000"/>
                </a:solidFill>
              </a:rPr>
              <a:t>executive orders</a:t>
            </a:r>
            <a:r>
              <a:rPr lang="en-US" dirty="0">
                <a:solidFill>
                  <a:srgbClr val="FF0000"/>
                </a:solidFill>
              </a:rPr>
              <a:t> and </a:t>
            </a:r>
            <a:r>
              <a:rPr lang="en-US" b="1" dirty="0">
                <a:solidFill>
                  <a:srgbClr val="FF0000"/>
                </a:solidFill>
              </a:rPr>
              <a:t>pardons</a:t>
            </a:r>
            <a:r>
              <a:rPr lang="en-US" dirty="0">
                <a:solidFill>
                  <a:srgbClr val="FF0000"/>
                </a:solidFill>
              </a:rPr>
              <a:t>.</a:t>
            </a:r>
          </a:p>
        </p:txBody>
      </p:sp>
      <p:pic>
        <p:nvPicPr>
          <p:cNvPr id="5" name="Picture 4" descr="A group of people standing in front of a crowd&#10;&#10;Description automatically generated">
            <a:extLst>
              <a:ext uri="{FF2B5EF4-FFF2-40B4-BE49-F238E27FC236}">
                <a16:creationId xmlns:a16="http://schemas.microsoft.com/office/drawing/2014/main" id="{80E47F5F-C2CE-4355-9783-0E2C584594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089A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7F10C7-87CB-421B-AFB6-5D008987AA46}"/>
              </a:ext>
            </a:extLst>
          </p:cNvPr>
          <p:cNvCxnSpPr>
            <a:cxnSpLocks/>
          </p:cNvCxnSpPr>
          <p:nvPr/>
        </p:nvCxnSpPr>
        <p:spPr>
          <a:xfrm>
            <a:off x="5080934" y="210864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25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03EFE-6C65-455F-B857-652E98DC1404}"/>
              </a:ext>
            </a:extLst>
          </p:cNvPr>
          <p:cNvSpPr>
            <a:spLocks noGrp="1"/>
          </p:cNvSpPr>
          <p:nvPr>
            <p:ph type="title"/>
          </p:nvPr>
        </p:nvSpPr>
        <p:spPr>
          <a:xfrm>
            <a:off x="4965430" y="629268"/>
            <a:ext cx="6586491" cy="1286160"/>
          </a:xfrm>
        </p:spPr>
        <p:txBody>
          <a:bodyPr anchor="b">
            <a:noAutofit/>
          </a:bodyPr>
          <a:lstStyle/>
          <a:p>
            <a:r>
              <a:rPr lang="en-US" dirty="0"/>
              <a:t>I. Presidential Qualifications</a:t>
            </a:r>
          </a:p>
        </p:txBody>
      </p:sp>
      <p:sp>
        <p:nvSpPr>
          <p:cNvPr id="5" name="Content Placeholder 4">
            <a:extLst>
              <a:ext uri="{FF2B5EF4-FFF2-40B4-BE49-F238E27FC236}">
                <a16:creationId xmlns:a16="http://schemas.microsoft.com/office/drawing/2014/main" id="{4E3AC10F-B577-40A8-A3B5-643359F3D3E1}"/>
              </a:ext>
            </a:extLst>
          </p:cNvPr>
          <p:cNvSpPr>
            <a:spLocks noGrp="1"/>
          </p:cNvSpPr>
          <p:nvPr>
            <p:ph idx="1"/>
          </p:nvPr>
        </p:nvSpPr>
        <p:spPr>
          <a:xfrm>
            <a:off x="4965431" y="2438400"/>
            <a:ext cx="6586489" cy="3785419"/>
          </a:xfrm>
        </p:spPr>
        <p:txBody>
          <a:bodyPr>
            <a:normAutofit/>
          </a:bodyPr>
          <a:lstStyle/>
          <a:p>
            <a:r>
              <a:rPr lang="en-US" dirty="0"/>
              <a:t>Donald Trump is the only president with no prior military or political experience. </a:t>
            </a:r>
          </a:p>
          <a:p>
            <a:r>
              <a:rPr lang="en-US" dirty="0"/>
              <a:t>Regardless of background, the president has played a critical role in America’s past and will do so in the future. </a:t>
            </a:r>
          </a:p>
        </p:txBody>
      </p:sp>
      <p:pic>
        <p:nvPicPr>
          <p:cNvPr id="3" name="Picture 2" descr="A person wearing a suit and tie&#10;&#10;Description automatically generated">
            <a:extLst>
              <a:ext uri="{FF2B5EF4-FFF2-40B4-BE49-F238E27FC236}">
                <a16:creationId xmlns:a16="http://schemas.microsoft.com/office/drawing/2014/main" id="{0568DDC9-E6C4-4F1D-85D0-ED88B4E1C3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225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12000-2D48-4CE3-8255-B727DA596B7C}"/>
              </a:ext>
            </a:extLst>
          </p:cNvPr>
          <p:cNvCxnSpPr>
            <a:cxnSpLocks/>
          </p:cNvCxnSpPr>
          <p:nvPr/>
        </p:nvCxnSpPr>
        <p:spPr>
          <a:xfrm>
            <a:off x="5080934" y="209859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393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38C0-222B-49D9-B1AC-CB7083F1481B}"/>
              </a:ext>
            </a:extLst>
          </p:cNvPr>
          <p:cNvSpPr>
            <a:spLocks noGrp="1"/>
          </p:cNvSpPr>
          <p:nvPr>
            <p:ph type="title"/>
          </p:nvPr>
        </p:nvSpPr>
        <p:spPr>
          <a:xfrm>
            <a:off x="4965430" y="629268"/>
            <a:ext cx="6586491" cy="1286160"/>
          </a:xfrm>
        </p:spPr>
        <p:txBody>
          <a:bodyPr anchor="b">
            <a:normAutofit/>
          </a:bodyPr>
          <a:lstStyle/>
          <a:p>
            <a:r>
              <a:rPr lang="en-US" dirty="0"/>
              <a:t>B. Transfer of Power</a:t>
            </a:r>
          </a:p>
        </p:txBody>
      </p:sp>
      <p:sp>
        <p:nvSpPr>
          <p:cNvPr id="3" name="Content Placeholder 2">
            <a:extLst>
              <a:ext uri="{FF2B5EF4-FFF2-40B4-BE49-F238E27FC236}">
                <a16:creationId xmlns:a16="http://schemas.microsoft.com/office/drawing/2014/main" id="{7BD577EF-783F-4DAF-BDF1-94409E5BD0C4}"/>
              </a:ext>
            </a:extLst>
          </p:cNvPr>
          <p:cNvSpPr>
            <a:spLocks noGrp="1"/>
          </p:cNvSpPr>
          <p:nvPr>
            <p:ph idx="1"/>
          </p:nvPr>
        </p:nvSpPr>
        <p:spPr>
          <a:xfrm>
            <a:off x="4965431" y="2438400"/>
            <a:ext cx="6586489" cy="3785419"/>
          </a:xfrm>
        </p:spPr>
        <p:txBody>
          <a:bodyPr>
            <a:normAutofit/>
          </a:bodyPr>
          <a:lstStyle/>
          <a:p>
            <a:r>
              <a:rPr lang="en-US" dirty="0"/>
              <a:t>In 1963, Congress passed the Presidential Transition Act which aided in the transition of power by paying the expenses of the new president and his staff.</a:t>
            </a:r>
          </a:p>
          <a:p>
            <a:r>
              <a:rPr lang="en-US" dirty="0"/>
              <a:t>When a new president takes office, thousands of positions become vacant and are replaced with new personnel.</a:t>
            </a: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2722EEAD-0C5E-4365-9645-F9AE8CE1B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0328A6-C93B-4897-A5BE-4999C437476A}"/>
              </a:ext>
            </a:extLst>
          </p:cNvPr>
          <p:cNvCxnSpPr>
            <a:cxnSpLocks/>
          </p:cNvCxnSpPr>
          <p:nvPr/>
        </p:nvCxnSpPr>
        <p:spPr>
          <a:xfrm>
            <a:off x="5080934" y="210864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713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38C0-222B-49D9-B1AC-CB7083F1481B}"/>
              </a:ext>
            </a:extLst>
          </p:cNvPr>
          <p:cNvSpPr>
            <a:spLocks noGrp="1"/>
          </p:cNvSpPr>
          <p:nvPr>
            <p:ph type="title"/>
          </p:nvPr>
        </p:nvSpPr>
        <p:spPr>
          <a:xfrm>
            <a:off x="4965430" y="629268"/>
            <a:ext cx="6586491" cy="1286160"/>
          </a:xfrm>
        </p:spPr>
        <p:txBody>
          <a:bodyPr anchor="b">
            <a:normAutofit/>
          </a:bodyPr>
          <a:lstStyle/>
          <a:p>
            <a:r>
              <a:rPr lang="en-US" dirty="0"/>
              <a:t>B. Transfer of Power</a:t>
            </a:r>
          </a:p>
        </p:txBody>
      </p:sp>
      <p:sp>
        <p:nvSpPr>
          <p:cNvPr id="3" name="Content Placeholder 2">
            <a:extLst>
              <a:ext uri="{FF2B5EF4-FFF2-40B4-BE49-F238E27FC236}">
                <a16:creationId xmlns:a16="http://schemas.microsoft.com/office/drawing/2014/main" id="{7BD577EF-783F-4DAF-BDF1-94409E5BD0C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Twentieth Amendment changed the inauguration date from March 4</a:t>
            </a:r>
            <a:r>
              <a:rPr lang="en-US" baseline="30000" dirty="0">
                <a:solidFill>
                  <a:srgbClr val="FF0000"/>
                </a:solidFill>
              </a:rPr>
              <a:t>th</a:t>
            </a:r>
            <a:r>
              <a:rPr lang="en-US" dirty="0">
                <a:solidFill>
                  <a:srgbClr val="FF0000"/>
                </a:solidFill>
              </a:rPr>
              <a:t> to </a:t>
            </a:r>
            <a:r>
              <a:rPr lang="en-US" b="1" dirty="0">
                <a:solidFill>
                  <a:srgbClr val="FF0000"/>
                </a:solidFill>
              </a:rPr>
              <a:t>January 20</a:t>
            </a:r>
            <a:r>
              <a:rPr lang="en-US" b="1" baseline="30000" dirty="0">
                <a:solidFill>
                  <a:srgbClr val="FF0000"/>
                </a:solidFill>
              </a:rPr>
              <a:t>th</a:t>
            </a:r>
            <a:r>
              <a:rPr lang="en-US" dirty="0">
                <a:solidFill>
                  <a:srgbClr val="FF0000"/>
                </a:solidFill>
              </a:rPr>
              <a:t>. </a:t>
            </a:r>
          </a:p>
          <a:p>
            <a:r>
              <a:rPr lang="en-US" dirty="0"/>
              <a:t>Since Ronald Reagan, the presidential inauguration has taken place on the terrace of the West Front of the Capitol.</a:t>
            </a: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D2E9E3C8-4746-46F3-9893-7C2347ADB2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570A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BC921B7-0254-4651-9494-690CA8A59310}"/>
              </a:ext>
            </a:extLst>
          </p:cNvPr>
          <p:cNvCxnSpPr>
            <a:cxnSpLocks/>
          </p:cNvCxnSpPr>
          <p:nvPr/>
        </p:nvCxnSpPr>
        <p:spPr>
          <a:xfrm>
            <a:off x="5080934" y="210864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887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38C0-222B-49D9-B1AC-CB7083F1481B}"/>
              </a:ext>
            </a:extLst>
          </p:cNvPr>
          <p:cNvSpPr>
            <a:spLocks noGrp="1"/>
          </p:cNvSpPr>
          <p:nvPr>
            <p:ph type="title"/>
          </p:nvPr>
        </p:nvSpPr>
        <p:spPr>
          <a:xfrm>
            <a:off x="4965430" y="629268"/>
            <a:ext cx="6586491" cy="1286160"/>
          </a:xfrm>
        </p:spPr>
        <p:txBody>
          <a:bodyPr anchor="b">
            <a:normAutofit/>
          </a:bodyPr>
          <a:lstStyle/>
          <a:p>
            <a:r>
              <a:rPr lang="en-US" dirty="0"/>
              <a:t>B. Transfer of Power</a:t>
            </a:r>
          </a:p>
        </p:txBody>
      </p:sp>
      <p:sp>
        <p:nvSpPr>
          <p:cNvPr id="3" name="Content Placeholder 2">
            <a:extLst>
              <a:ext uri="{FF2B5EF4-FFF2-40B4-BE49-F238E27FC236}">
                <a16:creationId xmlns:a16="http://schemas.microsoft.com/office/drawing/2014/main" id="{7BD577EF-783F-4DAF-BDF1-94409E5BD0C4}"/>
              </a:ext>
            </a:extLst>
          </p:cNvPr>
          <p:cNvSpPr>
            <a:spLocks noGrp="1"/>
          </p:cNvSpPr>
          <p:nvPr>
            <p:ph idx="1"/>
          </p:nvPr>
        </p:nvSpPr>
        <p:spPr>
          <a:xfrm>
            <a:off x="4965431" y="2438400"/>
            <a:ext cx="6586489" cy="3785419"/>
          </a:xfrm>
        </p:spPr>
        <p:txBody>
          <a:bodyPr>
            <a:normAutofit/>
          </a:bodyPr>
          <a:lstStyle/>
          <a:p>
            <a:r>
              <a:rPr lang="en-US" dirty="0"/>
              <a:t>The inauguration itself includes several days of celebrations, parades, and speeches before the new president moves into the White House and a new chapter of American history begins.</a:t>
            </a:r>
          </a:p>
        </p:txBody>
      </p:sp>
      <p:pic>
        <p:nvPicPr>
          <p:cNvPr id="6" name="Picture 5" descr="A large white building&#10;&#10;Description automatically generated">
            <a:extLst>
              <a:ext uri="{FF2B5EF4-FFF2-40B4-BE49-F238E27FC236}">
                <a16:creationId xmlns:a16="http://schemas.microsoft.com/office/drawing/2014/main" id="{829D4E1E-E993-457E-8505-FCB8B64C10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2" r="1038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77EA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8ED11-BAEE-497D-BE07-069C18A45ED7}"/>
              </a:ext>
            </a:extLst>
          </p:cNvPr>
          <p:cNvCxnSpPr>
            <a:cxnSpLocks/>
          </p:cNvCxnSpPr>
          <p:nvPr/>
        </p:nvCxnSpPr>
        <p:spPr>
          <a:xfrm>
            <a:off x="5080934" y="2108640"/>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296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the most visible symbol of a presidential transition?</a:t>
            </a:r>
          </a:p>
          <a:p>
            <a:pPr marL="0" indent="0" algn="ctr">
              <a:buNone/>
            </a:pPr>
            <a:r>
              <a:rPr lang="en-US" dirty="0">
                <a:solidFill>
                  <a:srgbClr val="C00000"/>
                </a:solidFill>
              </a:rPr>
              <a:t>the presidential inauguration (p. 242)</a:t>
            </a:r>
          </a:p>
          <a:p>
            <a:pPr marL="0" indent="0">
              <a:buNone/>
            </a:pPr>
            <a:r>
              <a:rPr lang="en-US" dirty="0"/>
              <a:t>2. Why do presidents often issue executive orders?</a:t>
            </a:r>
          </a:p>
          <a:p>
            <a:pPr marL="0" indent="0" algn="ctr">
              <a:buNone/>
            </a:pPr>
            <a:r>
              <a:rPr lang="en-US" dirty="0">
                <a:solidFill>
                  <a:srgbClr val="C00000"/>
                </a:solidFill>
              </a:rPr>
              <a:t>Presidents will often issue an executive order to achieve a goal that does not have sufficient support to receive congressional approval. (p. 244)</a:t>
            </a:r>
          </a:p>
        </p:txBody>
      </p:sp>
    </p:spTree>
    <p:extLst>
      <p:ext uri="{BB962C8B-B14F-4D97-AF65-F5344CB8AC3E}">
        <p14:creationId xmlns:p14="http://schemas.microsoft.com/office/powerpoint/2010/main" val="124238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 Why was the presidential transition fund established?</a:t>
            </a:r>
          </a:p>
          <a:p>
            <a:pPr marL="0" indent="0" algn="ctr">
              <a:buNone/>
            </a:pPr>
            <a:r>
              <a:rPr lang="en-US" dirty="0">
                <a:solidFill>
                  <a:srgbClr val="C00000"/>
                </a:solidFill>
              </a:rPr>
              <a:t>Congress thought that the presidential transition is so important and has such an effect on government that it should be paid for by the government. (p. 244)</a:t>
            </a:r>
          </a:p>
          <a:p>
            <a:pPr marL="0" indent="0">
              <a:buNone/>
            </a:pPr>
            <a:r>
              <a:rPr lang="en-US" dirty="0"/>
              <a:t>4. What day was designated as Inauguration Day from 1789 until 1933?</a:t>
            </a:r>
          </a:p>
          <a:p>
            <a:pPr marL="0" indent="0" algn="ctr">
              <a:buNone/>
            </a:pPr>
            <a:r>
              <a:rPr lang="en-US" dirty="0">
                <a:solidFill>
                  <a:srgbClr val="C00000"/>
                </a:solidFill>
              </a:rPr>
              <a:t>March 4 (p. 245)</a:t>
            </a:r>
          </a:p>
        </p:txBody>
      </p:sp>
    </p:spTree>
    <p:extLst>
      <p:ext uri="{BB962C8B-B14F-4D97-AF65-F5344CB8AC3E}">
        <p14:creationId xmlns:p14="http://schemas.microsoft.com/office/powerpoint/2010/main" val="2545228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Since 1937, what date has been designated as Inauguration Day?</a:t>
            </a:r>
          </a:p>
          <a:p>
            <a:pPr marL="0" indent="0" algn="ctr">
              <a:buNone/>
            </a:pPr>
            <a:r>
              <a:rPr lang="en-US" dirty="0">
                <a:solidFill>
                  <a:srgbClr val="C00000"/>
                </a:solidFill>
              </a:rPr>
              <a:t>January 20 (p. 245)</a:t>
            </a:r>
          </a:p>
          <a:p>
            <a:pPr marL="0" indent="0">
              <a:buNone/>
            </a:pPr>
            <a:r>
              <a:rPr lang="en-US" dirty="0"/>
              <a:t>6–8. Which three cities have served as the capital for the US (list in order)?</a:t>
            </a:r>
          </a:p>
          <a:p>
            <a:pPr marL="0" indent="0" algn="ctr">
              <a:buNone/>
            </a:pPr>
            <a:r>
              <a:rPr lang="en-US" dirty="0">
                <a:solidFill>
                  <a:srgbClr val="C00000"/>
                </a:solidFill>
              </a:rPr>
              <a:t>New York City, Philadelphia, Washington, DC (p. 245)</a:t>
            </a:r>
          </a:p>
        </p:txBody>
      </p:sp>
    </p:spTree>
    <p:extLst>
      <p:ext uri="{BB962C8B-B14F-4D97-AF65-F5344CB8AC3E}">
        <p14:creationId xmlns:p14="http://schemas.microsoft.com/office/powerpoint/2010/main" val="2336675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it was wise for the Founding Fathers to give the president the right to pardon individuals? What do you think about the manner in which presidents have used this privilege?</a:t>
            </a:r>
          </a:p>
          <a:p>
            <a:pPr marL="0" indent="0" algn="ctr">
              <a:buNone/>
            </a:pPr>
            <a:r>
              <a:rPr lang="en-US" dirty="0">
                <a:solidFill>
                  <a:srgbClr val="C00000"/>
                </a:solidFill>
              </a:rPr>
              <a:t>Some may say that it is right for presidents to be able to extend mercy through the from of a pardon. Others may say that this power has been abused by granting pardons to underserving people.</a:t>
            </a:r>
          </a:p>
        </p:txBody>
      </p:sp>
    </p:spTree>
    <p:extLst>
      <p:ext uri="{BB962C8B-B14F-4D97-AF65-F5344CB8AC3E}">
        <p14:creationId xmlns:p14="http://schemas.microsoft.com/office/powerpoint/2010/main" val="2651316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Read the quote from Supreme Court Justice Joseph Story on page 245. How could you best summarize his statements?</a:t>
            </a:r>
          </a:p>
          <a:p>
            <a:pPr marL="0" indent="0" algn="ctr">
              <a:buNone/>
            </a:pPr>
            <a:r>
              <a:rPr lang="en-US" dirty="0">
                <a:solidFill>
                  <a:srgbClr val="C00000"/>
                </a:solidFill>
              </a:rPr>
              <a:t>The president should take the oath of office seriously and seek to fulfill it. Violating the oath might not bring rebuke from humans; however, God will judge those who violate their oaths.</a:t>
            </a:r>
          </a:p>
        </p:txBody>
      </p:sp>
    </p:spTree>
    <p:extLst>
      <p:ext uri="{BB962C8B-B14F-4D97-AF65-F5344CB8AC3E}">
        <p14:creationId xmlns:p14="http://schemas.microsoft.com/office/powerpoint/2010/main" val="1884207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What are the three qualifications to be a president?</a:t>
            </a:r>
          </a:p>
          <a:p>
            <a:pPr marL="0" indent="0" algn="ctr">
              <a:buNone/>
            </a:pPr>
            <a:r>
              <a:rPr lang="en-US" dirty="0">
                <a:solidFill>
                  <a:srgbClr val="C00000"/>
                </a:solidFill>
              </a:rPr>
              <a:t>A person must be a natural-born citizen, be at least thirty-five years of age, and have been a US resident for at least fourteen years. (p. 223)</a:t>
            </a:r>
          </a:p>
          <a:p>
            <a:pPr marL="0" indent="0">
              <a:buNone/>
            </a:pPr>
            <a:r>
              <a:rPr lang="en-US" dirty="0"/>
              <a:t>4–5. What two main avenues have traditionally led to the presidency?</a:t>
            </a:r>
          </a:p>
          <a:p>
            <a:pPr marL="0" indent="0" algn="ctr">
              <a:buNone/>
            </a:pPr>
            <a:r>
              <a:rPr lang="en-US" dirty="0">
                <a:solidFill>
                  <a:srgbClr val="C00000"/>
                </a:solidFill>
              </a:rPr>
              <a:t>a successful military career or holding important government offices (pp. 223–224)</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Read the quote from Supreme Court Justice Joseph Story on page 223. What qualities did he view as necessary for a president? Next, note that one item he listed was “ripe virtues.” Read 2 Samuel 23:3; Proverbs 28:2; 29:12; and </a:t>
            </a:r>
            <a:br>
              <a:rPr lang="en-US" dirty="0"/>
            </a:br>
            <a:r>
              <a:rPr lang="en-US" dirty="0"/>
              <a:t>Titus 3:1–3. What virtues are mentioned in these passages?</a:t>
            </a:r>
          </a:p>
          <a:p>
            <a:pPr marL="0" indent="0" algn="ctr">
              <a:buNone/>
            </a:pPr>
            <a:r>
              <a:rPr lang="en-US" dirty="0">
                <a:solidFill>
                  <a:srgbClr val="C00000"/>
                </a:solidFill>
              </a:rPr>
              <a:t>A. Joseph Story’s qualities for a president: elevated talents, ripe virtues, incorruptible integrity (Prov. 16:2), tried patriotism, one who forgets his own interests and interests of party and represents the whole nation </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Read the quote from Supreme Court Justice Joseph Story on page 223. What qualities did he view as necessary for a president? Next, note that one item he listed was “ripe virtues.” Read 2 Samuel 23:3; Proverbs 28:2; 29:12; and </a:t>
            </a:r>
            <a:br>
              <a:rPr lang="en-US" dirty="0"/>
            </a:br>
            <a:r>
              <a:rPr lang="en-US" dirty="0"/>
              <a:t>Titus 3:1–3. What virtues are mentioned in these passages?</a:t>
            </a:r>
          </a:p>
          <a:p>
            <a:pPr marL="0" indent="0" algn="ctr">
              <a:buNone/>
            </a:pPr>
            <a:r>
              <a:rPr lang="en-US" dirty="0">
                <a:solidFill>
                  <a:srgbClr val="C00000"/>
                </a:solidFill>
              </a:rPr>
              <a:t>B. virtues of a president: just (2 Sam. 23:3); wisdom, understanding or knowledge; honest (Prov. 29:12); </a:t>
            </a:r>
            <a:br>
              <a:rPr lang="en-US" dirty="0">
                <a:solidFill>
                  <a:srgbClr val="C00000"/>
                </a:solidFill>
              </a:rPr>
            </a:br>
            <a:r>
              <a:rPr lang="en-US" dirty="0">
                <a:solidFill>
                  <a:srgbClr val="C00000"/>
                </a:solidFill>
              </a:rPr>
              <a:t>respectful (Titus 3:1–3)</a:t>
            </a:r>
          </a:p>
        </p:txBody>
      </p:sp>
    </p:spTree>
    <p:extLst>
      <p:ext uri="{BB962C8B-B14F-4D97-AF65-F5344CB8AC3E}">
        <p14:creationId xmlns:p14="http://schemas.microsoft.com/office/powerpoint/2010/main" val="299930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10.1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In addition to the items addressed in the questions above, what additional qualifications do you think are needed for a person to be president?</a:t>
            </a:r>
          </a:p>
          <a:p>
            <a:pPr marL="0" indent="0" algn="ctr">
              <a:buNone/>
            </a:pPr>
            <a:r>
              <a:rPr lang="en-US" dirty="0">
                <a:solidFill>
                  <a:srgbClr val="C00000"/>
                </a:solidFill>
              </a:rPr>
              <a:t>Answers may include such qualities as ability to communicate, vision, physical stamina, military experience, business experience, government experience, exemplary character, </a:t>
            </a:r>
            <a:br>
              <a:rPr lang="en-US" dirty="0">
                <a:solidFill>
                  <a:srgbClr val="C00000"/>
                </a:solidFill>
              </a:rPr>
            </a:br>
            <a:r>
              <a:rPr lang="en-US" dirty="0">
                <a:solidFill>
                  <a:srgbClr val="C00000"/>
                </a:solidFill>
              </a:rPr>
              <a:t>and firm support for traditional values.</a:t>
            </a:r>
          </a:p>
        </p:txBody>
      </p:sp>
    </p:spTree>
    <p:extLst>
      <p:ext uri="{BB962C8B-B14F-4D97-AF65-F5344CB8AC3E}">
        <p14:creationId xmlns:p14="http://schemas.microsoft.com/office/powerpoint/2010/main" val="1983789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3361</Words>
  <Application>Microsoft Office PowerPoint</Application>
  <PresentationFormat>Widescreen</PresentationFormat>
  <Paragraphs>294</Paragraphs>
  <Slides>57</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Arial</vt:lpstr>
      <vt:lpstr>Calibri</vt:lpstr>
      <vt:lpstr>Courier New</vt:lpstr>
      <vt:lpstr>Tahoma</vt:lpstr>
      <vt:lpstr>Tw Cen MT</vt:lpstr>
      <vt:lpstr>Wingdings</vt:lpstr>
      <vt:lpstr>Office Theme</vt:lpstr>
      <vt:lpstr>American Government, 4th ed.</vt:lpstr>
      <vt:lpstr>Chapter 10:  The Road to the White House</vt:lpstr>
      <vt:lpstr>I. Presidential Qualifications</vt:lpstr>
      <vt:lpstr>I. Presidential Qualifications</vt:lpstr>
      <vt:lpstr>I. Presidential Qualifications</vt:lpstr>
      <vt:lpstr>I. Presidential Qualifications</vt:lpstr>
      <vt:lpstr>Section Review – Chapter 10.1</vt:lpstr>
      <vt:lpstr>Section Review – Chapter 10.1</vt:lpstr>
      <vt:lpstr>Section Review – Chapter 10.1</vt:lpstr>
      <vt:lpstr>Section Review – Chapter 10.1</vt:lpstr>
      <vt:lpstr>II. Nomination</vt:lpstr>
      <vt:lpstr>A. Primary Hurdles</vt:lpstr>
      <vt:lpstr>A. Primary Hurdles</vt:lpstr>
      <vt:lpstr>A. Primary Hurdles</vt:lpstr>
      <vt:lpstr>A. Primary Hurdles</vt:lpstr>
      <vt:lpstr>A. Primary Hurdles</vt:lpstr>
      <vt:lpstr>A. Primary Hurdles</vt:lpstr>
      <vt:lpstr>A. Primary Hurdles</vt:lpstr>
      <vt:lpstr>B. National Conventions</vt:lpstr>
      <vt:lpstr>B. National Conventions</vt:lpstr>
      <vt:lpstr>B. National Conventions</vt:lpstr>
      <vt:lpstr>B. National Conventions</vt:lpstr>
      <vt:lpstr>B. National Conventions</vt:lpstr>
      <vt:lpstr>B. National Conventions</vt:lpstr>
      <vt:lpstr>Section Review – Chapter 10.2</vt:lpstr>
      <vt:lpstr>Section Review – Chapter 10.2</vt:lpstr>
      <vt:lpstr>Section Review – Chapter 10.2</vt:lpstr>
      <vt:lpstr>Section Review – Chapter 10.2</vt:lpstr>
      <vt:lpstr>Section Review – Chapter 10.2</vt:lpstr>
      <vt:lpstr>III. Election</vt:lpstr>
      <vt:lpstr>III. Election</vt:lpstr>
      <vt:lpstr>A. Campaign Strategy</vt:lpstr>
      <vt:lpstr>A. Campaign Strategy</vt:lpstr>
      <vt:lpstr>B. Debates</vt:lpstr>
      <vt:lpstr>C. Election Day</vt:lpstr>
      <vt:lpstr>C. Election Day</vt:lpstr>
      <vt:lpstr>C. Election Day</vt:lpstr>
      <vt:lpstr>D. Electoral College</vt:lpstr>
      <vt:lpstr>PowerPoint Presentation</vt:lpstr>
      <vt:lpstr>D. Electoral College</vt:lpstr>
      <vt:lpstr>D. Electoral College</vt:lpstr>
      <vt:lpstr>D. Electoral College</vt:lpstr>
      <vt:lpstr>Section Review – Chapter 10.3</vt:lpstr>
      <vt:lpstr>Section Review – Chapter 10.3</vt:lpstr>
      <vt:lpstr>Section Review – Chapter 10.3</vt:lpstr>
      <vt:lpstr>Section Review – Chapter 10.3</vt:lpstr>
      <vt:lpstr>Section Review – Chapter 10.3</vt:lpstr>
      <vt:lpstr>IV. Inauguration</vt:lpstr>
      <vt:lpstr>IV. Traditions</vt:lpstr>
      <vt:lpstr>B. Transfer of Power</vt:lpstr>
      <vt:lpstr>B. Transfer of Power</vt:lpstr>
      <vt:lpstr>B. Transfer of Power</vt:lpstr>
      <vt:lpstr>B. Transfer of Power</vt:lpstr>
      <vt:lpstr>Section Review – Chapter 10.4</vt:lpstr>
      <vt:lpstr>Section Review – Chapter 10.4</vt:lpstr>
      <vt:lpstr>Section Review – Chapter 10.4</vt:lpstr>
      <vt:lpstr>Section Review – Chapter 10.4</vt:lpstr>
      <vt:lpstr>Section Review – Chapter 10.4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The Road to the White House</dc:title>
  <dc:creator>Bowers, Hannah</dc:creator>
  <cp:lastModifiedBy>Sue</cp:lastModifiedBy>
  <cp:revision>11</cp:revision>
  <dcterms:created xsi:type="dcterms:W3CDTF">2020-06-18T13:51:14Z</dcterms:created>
  <dcterms:modified xsi:type="dcterms:W3CDTF">2023-11-14T17:02:29Z</dcterms:modified>
</cp:coreProperties>
</file>