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 id="2147483756" r:id="rId2"/>
  </p:sldMasterIdLst>
  <p:notesMasterIdLst>
    <p:notesMasterId r:id="rId51"/>
  </p:notesMasterIdLst>
  <p:handoutMasterIdLst>
    <p:handoutMasterId r:id="rId52"/>
  </p:handoutMasterIdLst>
  <p:sldIdLst>
    <p:sldId id="386" r:id="rId3"/>
    <p:sldId id="260" r:id="rId4"/>
    <p:sldId id="387" r:id="rId5"/>
    <p:sldId id="298" r:id="rId6"/>
    <p:sldId id="299" r:id="rId7"/>
    <p:sldId id="300" r:id="rId8"/>
    <p:sldId id="301" r:id="rId9"/>
    <p:sldId id="316" r:id="rId10"/>
    <p:sldId id="302" r:id="rId11"/>
    <p:sldId id="303" r:id="rId12"/>
    <p:sldId id="318" r:id="rId13"/>
    <p:sldId id="304" r:id="rId14"/>
    <p:sldId id="317" r:id="rId15"/>
    <p:sldId id="305" r:id="rId16"/>
    <p:sldId id="306" r:id="rId17"/>
    <p:sldId id="307" r:id="rId18"/>
    <p:sldId id="308" r:id="rId19"/>
    <p:sldId id="319" r:id="rId20"/>
    <p:sldId id="309" r:id="rId21"/>
    <p:sldId id="310" r:id="rId22"/>
    <p:sldId id="311" r:id="rId23"/>
    <p:sldId id="286" r:id="rId24"/>
    <p:sldId id="314" r:id="rId25"/>
    <p:sldId id="312" r:id="rId26"/>
    <p:sldId id="315" r:id="rId27"/>
    <p:sldId id="288" r:id="rId28"/>
    <p:sldId id="287" r:id="rId29"/>
    <p:sldId id="313" r:id="rId30"/>
    <p:sldId id="289" r:id="rId31"/>
    <p:sldId id="320" r:id="rId32"/>
    <p:sldId id="321" r:id="rId33"/>
    <p:sldId id="330" r:id="rId34"/>
    <p:sldId id="323" r:id="rId35"/>
    <p:sldId id="324" r:id="rId36"/>
    <p:sldId id="325" r:id="rId37"/>
    <p:sldId id="326" r:id="rId38"/>
    <p:sldId id="291" r:id="rId39"/>
    <p:sldId id="329" r:id="rId40"/>
    <p:sldId id="328" r:id="rId41"/>
    <p:sldId id="292" r:id="rId42"/>
    <p:sldId id="293" r:id="rId43"/>
    <p:sldId id="327" r:id="rId44"/>
    <p:sldId id="290" r:id="rId45"/>
    <p:sldId id="331" r:id="rId46"/>
    <p:sldId id="332" r:id="rId47"/>
    <p:sldId id="333" r:id="rId48"/>
    <p:sldId id="294" r:id="rId49"/>
    <p:sldId id="296"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44" autoAdjust="0"/>
    <p:restoredTop sz="92238" autoAdjust="0"/>
  </p:normalViewPr>
  <p:slideViewPr>
    <p:cSldViewPr snapToGrid="0" showGuides="1">
      <p:cViewPr varScale="1">
        <p:scale>
          <a:sx n="68" d="100"/>
          <a:sy n="68" d="100"/>
        </p:scale>
        <p:origin x="756" y="60"/>
      </p:cViewPr>
      <p:guideLst>
        <p:guide orient="horz" pos="2160"/>
        <p:guide pos="3840"/>
      </p:guideLst>
    </p:cSldViewPr>
  </p:slideViewPr>
  <p:notesTextViewPr>
    <p:cViewPr>
      <p:scale>
        <a:sx n="1" d="1"/>
        <a:sy n="1" d="1"/>
      </p:scale>
      <p:origin x="0" y="0"/>
    </p:cViewPr>
  </p:notesTextViewPr>
  <p:notesViewPr>
    <p:cSldViewPr snapToGrid="0">
      <p:cViewPr varScale="1">
        <p:scale>
          <a:sx n="123" d="100"/>
          <a:sy n="123" d="100"/>
        </p:scale>
        <p:origin x="4974"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F2D99DC-A11F-4F46-8C7B-D1CE664D00A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058AC6A-1ABC-4B0F-B000-6C409898574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3E0F9A-93BC-4657-8112-1BABFA671695}" type="datetimeFigureOut">
              <a:rPr lang="en-US" smtClean="0"/>
              <a:t>12/1/2023</a:t>
            </a:fld>
            <a:endParaRPr lang="en-US"/>
          </a:p>
        </p:txBody>
      </p:sp>
      <p:sp>
        <p:nvSpPr>
          <p:cNvPr id="4" name="Footer Placeholder 3">
            <a:extLst>
              <a:ext uri="{FF2B5EF4-FFF2-40B4-BE49-F238E27FC236}">
                <a16:creationId xmlns:a16="http://schemas.microsoft.com/office/drawing/2014/main" id="{477E91DA-C66D-44FD-9ACC-F30C9C052A5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23EE83D-3239-4CDC-813E-97A800A1648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CF2DA02-F1B5-4DED-98F9-666080CB0C44}" type="slidenum">
              <a:rPr lang="en-US" smtClean="0"/>
              <a:t>‹#›</a:t>
            </a:fld>
            <a:endParaRPr lang="en-US"/>
          </a:p>
        </p:txBody>
      </p:sp>
    </p:spTree>
    <p:extLst>
      <p:ext uri="{BB962C8B-B14F-4D97-AF65-F5344CB8AC3E}">
        <p14:creationId xmlns:p14="http://schemas.microsoft.com/office/powerpoint/2010/main" val="27092841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A8A8FB-86E7-4B73-8683-5C72402EDCD7}" type="datetimeFigureOut">
              <a:rPr lang="en-US" smtClean="0"/>
              <a:t>12/1/2023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868FC2-D8AD-42B7-A68E-A50B533245D2}" type="slidenum">
              <a:rPr lang="en-US" smtClean="0"/>
              <a:t>‹#›</a:t>
            </a:fld>
            <a:endParaRPr lang="en-US"/>
          </a:p>
        </p:txBody>
      </p:sp>
    </p:spTree>
    <p:extLst>
      <p:ext uri="{BB962C8B-B14F-4D97-AF65-F5344CB8AC3E}">
        <p14:creationId xmlns:p14="http://schemas.microsoft.com/office/powerpoint/2010/main" val="1833528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commons.wikimedia.org/w/index.php?title=Special:Search&amp;limit=500&amp;offset=0&amp;ns0=1&amp;ns6=1&amp;ns12=1&amp;ns14=1&amp;ns100=1&amp;ns106=1&amp;search=president+veto&amp;advancedSearch-current=%7b%7d&amp;searchToken=228mo3i7cawcuk28hmtgshapt#%2Fmedia%2FFile%3APresident_Ronald_Reagan_signing_veto_of_defense_authorization_bill.jpg"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commons.wikimedia.org/w/index.php?title=Special:Search&amp;limit=500&amp;offset=0&amp;ns0=1&amp;ns6=1&amp;ns12=1&amp;ns14=1&amp;ns100=1&amp;ns106=1&amp;search=president+veto&amp;advancedSearch-current=%7b%7d&amp;searchToken=228mo3i7cawcuk28hmtgshapt#%2Fmedia%2FFile%3APresident_Ronald_Reagan_signing_veto_of_defense_authorization_bill.jpg"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commons.wikimedia.org/w/index.php?sort=relevance&amp;search=president+obama&amp;title=Special:Search&amp;profile=advanced&amp;fulltext=1&amp;advancedSearch-current=%7b%7d&amp;ns0=1&amp;ns6=1&amp;ns12=1&amp;ns14=1&amp;ns100=1&amp;ns106=1&amp;searchToken=9zdkswzwpz91qj00dcbx7xpbp#%2Fmedia%2FFile%3ASargsyan-Obama.jpg"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commons.wikimedia.org/w/index.php?sort=relevance&amp;search=tomb+of+the+unknown+soldier+wreath+laying&amp;title=Special:Search&amp;profile=advanced&amp;fulltext=1&amp;advancedSearch-current=%7b%7d&amp;ns0=1&amp;ns6=1&amp;ns12=1&amp;ns14=1&amp;ns100=1&amp;ns106=1&amp;searchToken=dd886t93vlze1i7pmrzuhfgp7#%2Fmedia%2FFile%3APresident_Obama_laying_a_wreath_at_the_Tomb_of_the_Unknown_Soldier_%283563784538%29.jpg"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commons.wikimedia.org/w/index.php?title=Special:Search&amp;limit=500&amp;offset=0&amp;ns0=1&amp;ns6=1&amp;ns12=1&amp;ns14=1&amp;ns100=1&amp;ns106=1&amp;search=president+truman+speech&amp;advancedSearch-current=%7b%7d&amp;searchToken=cmpdxg8b7gn6aiotpmv313ire#%2Fmedia%2FFile%3ASpecial_Message_to_Congress_on_Greece_and_Turkey_The_Truman_Doctrine.jpg"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commons.wikimedia.org/w/index.php?sort=relevance&amp;search=president+franklin+D.+roosevelt&amp;title=Special:Search&amp;profile=advanced&amp;fulltext=1&amp;advancedSearch-current=%7b%7d&amp;ns0=1&amp;ns6=1&amp;ns12=1&amp;ns14=1&amp;ns100=1&amp;ns106=1&amp;searchToken=4nj5hlkwvh0rum0sbmbjwc67t#%2Fmedia%2FFile%3ARoosevelt_signing_TVA_Act_%281933%29.jpg"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commons.wikimedia.org/w/index.php?sort=relevance&amp;search=the+white+house&amp;title=Special:Search&amp;profile=advanced&amp;fulltext=1&amp;advancedSearch-current=%7b%7d&amp;ns0=1&amp;ns6=1&amp;ns12=1&amp;ns14=1&amp;ns100=1&amp;ns106=1&amp;searchToken=afvwn8x1xlovfks6oyb16jfiw#%2Fmedia%2FFile%3AWhite_House_lawn.jpg"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commons.wikimedia.org/w/index.php?sort=relevance&amp;search=president+nixon+resign&amp;title=Special:Search&amp;profile=advanced&amp;fulltext=1&amp;advancedSearch-current=%7b%7d&amp;ns0=1&amp;ns6=1&amp;ns12=1&amp;ns14=1&amp;ns100=1&amp;ns106=1&amp;searchToken=25ud80s12ijqxplarrdl2e0di#%2Fmedia%2FFile%3ANixon-depart.png"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commons.wikimedia.org/w/index.php?sort=relevance&amp;search=president+nixon+resign&amp;title=Special:Search&amp;profile=advanced&amp;fulltext=1&amp;advancedSearch-current=%7b%7d&amp;ns0=1&amp;ns6=1&amp;ns12=1&amp;ns14=1&amp;ns100=1&amp;ns106=1&amp;searchToken=25ud80s12ijqxplarrdl2e0di#%2Fmedia%2FFile%3ANixon-depart.png"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commons.wikimedia.org/w/index.php?sort=relevance&amp;search=president+Bill+Clinton&amp;title=Special:Search&amp;profile=advanced&amp;fulltext=1&amp;advancedSearch-current=%7b%7d&amp;ns0=1&amp;ns6=1&amp;ns12=1&amp;ns14=1&amp;ns100=1&amp;ns106=1&amp;searchToken=5n16hkhae0mdhj404yrmpqace#%2Fmedia%2FFile%3A44_Bill_Clinton_3x4.jpg"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unsplash.com/@noaa?utm_source=unsplash&amp;utm_medium=referral&amp;utm_content=creditCopyText"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s://unsplash.com/photos/NT9KMamCC_E" TargetMode="External"/><Relationship Id="rId4" Type="http://schemas.openxmlformats.org/officeDocument/2006/relationships/hyperlink" Target="/s/photos/lincoln-memorial?utm_source=unsplash&amp;utm_medium=referral&amp;utm_content=creditCopyText"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commons.wikimedia.org/w/index.php?title=Special:Search&amp;limit=500&amp;offset=0&amp;ns0=1&amp;ns6=1&amp;ns12=1&amp;ns14=1&amp;ns100=1&amp;ns106=1&amp;search=President+Donald+Trump&amp;advancedSearch-current=%7b%7d&amp;searchToken=5j2pdh04cus0firb04yu5bob#%2Fmedia%2FFile%3ADonald_Trump_displays_the_signed_Executive_Order_promoting_Agriculture_and_Rural_Prosperity.jpg"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commons.wikimedia.org/w/index.php?sort=relevance&amp;search=president+roosevelt&amp;title=Special:Search&amp;profile=advanced&amp;fulltext=1&amp;advancedSearch-current=%7b%7d&amp;ns0=1&amp;ns6=1&amp;ns12=1&amp;ns14=1&amp;ns100=1&amp;ns106=1&amp;searchToken=8wug55sdc2d1o802mhgdmwvph#%2Fmedia%2FFile%3AT_Roosevelt.jpg"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commons.wikimedia.org/w/index.php?sort=relevance&amp;search=donald+trump+cabinet&amp;title=Special:Search&amp;profile=advanced&amp;fulltext=1&amp;advancedSearch-current=%7b%7d&amp;ns0=1&amp;ns6=1&amp;ns12=1&amp;ns14=1&amp;ns100=1&amp;ns106=1&amp;searchToken=b943isd2f3g2fibhaahpq9u77#%2Fmedia%2FFile%3ADonald_Trump_Cabinet_meeting_2017-03-13_04.jpg"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commons.wikimedia.org/w/index.php?sort=relevance&amp;search=mike+pence&amp;title=Special:Search&amp;profile=advanced&amp;fulltext=1&amp;advancedSearch-current=%7b%7d&amp;ns0=1&amp;ns6=1&amp;ns12=1&amp;ns14=1&amp;ns100=1&amp;ns106=1&amp;searchToken=bxu2pncrdp7vepgejzv2g1710#%2Fmedia%2FFile%3AMike_Pence_official_Vice_Presidential_portrait.jpg"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commons.wikimedia.org/w/index.php?sort=relevance&amp;search=bush+and+reagan&amp;title=Special:Search&amp;profile=advanced&amp;fulltext=1&amp;advancedSearch-current=%7b%7d&amp;ns0=1&amp;ns6=1&amp;ns12=1&amp;ns14=1&amp;ns100=1&amp;ns106=1&amp;searchToken=5hyurfr5benwjpn1ym92wh0vb#%2Fmedia%2FFile%3AOfficial_portrait_of_President_Reagan_and_Vice_President_Bush_1981.jpg"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commons.wikimedia.org/w/index.php?sort=relevance&amp;search=bush+and+reagan&amp;title=Special:Search&amp;profile=advanced&amp;fulltext=1&amp;advancedSearch-current=%7b%7d&amp;ns0=1&amp;ns6=1&amp;ns12=1&amp;ns14=1&amp;ns100=1&amp;ns106=1&amp;searchToken=5hyurfr5benwjpn1ym92wh0vb#%2Fmedia%2FFile%3AOfficial_portrait_of_President_Reagan_and_Vice_President_Bush_1981.jpg"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commons.wikimedia.org/w/index.php?title=Special:Search&amp;limit=500&amp;offset=0&amp;ns0=1&amp;ns6=1&amp;ns12=1&amp;ns14=1&amp;ns100=1&amp;ns106=1&amp;search=The+Executive+Office+of+the+President&amp;advancedSearch-current=%7b%7d&amp;searchToken=77xoxqmfe6tuy0b0j5duo3z6h#%2Fmedia%2FFile%3APresident_Trump_Holds_a_News_Conference_on_the_Coronavirus_-_49658697563.jpg"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commons.wikimedia.org/w/index.php?title=Special:Search&amp;limit=500&amp;offset=0&amp;ns0=1&amp;ns6=1&amp;ns12=1&amp;ns14=1&amp;ns100=1&amp;ns106=1&amp;search=National+Security+Council&amp;advancedSearch-current=%7b%7d&amp;searchToken=bjou3ql923fzc74n408ds3vrs#%2Fmedia%2FFile%3AWilliam_Flynn_Martin_at_National_Security_Council_meeting.jpg"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commons.wikimedia.org/w/index.php?sort=relevance&amp;search=president+clinton+cabinet&amp;title=Special:Search&amp;profile=advanced&amp;fulltext=1&amp;advancedSearch-current=%7b%7d&amp;ns0=1&amp;ns6=1&amp;ns12=1&amp;ns14=1&amp;ns100=1&amp;ns106=1&amp;searchToken=1d449qhi9a4fvav02zbhf1q6v#%2Fmedia%2FFile%3AObama_cabinet_meeting_2009-11.jpg"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commons.wikimedia.org/w/index.php?title=Special:Search&amp;limit=500&amp;offset=0&amp;ns0=1&amp;ns6=1&amp;ns12=1&amp;ns14=1&amp;ns100=1&amp;ns106=1&amp;search=president+cabinet&amp;advancedSearch-current=%7b%7d&amp;searchToken=7otm1sy6htskm61148d0so12c#%2Fmedia%2FFile%3ANSC_meeting_15_09_1966.jpg"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unsplash.com/@eyefish73?utm_source=unsplash&amp;utm_medium=referral&amp;utm_content=creditCopyText" TargetMode="External"/><Relationship Id="rId2" Type="http://schemas.openxmlformats.org/officeDocument/2006/relationships/slide" Target="../slides/slide43.xml"/><Relationship Id="rId1" Type="http://schemas.openxmlformats.org/officeDocument/2006/relationships/notesMaster" Target="../notesMasters/notesMaster1.xml"/><Relationship Id="rId5" Type="http://schemas.openxmlformats.org/officeDocument/2006/relationships/hyperlink" Target="https://unsplash.com/photos/8JYxCF00X3Y" TargetMode="External"/><Relationship Id="rId4" Type="http://schemas.openxmlformats.org/officeDocument/2006/relationships/hyperlink" Target="/s/photos/american-flag?utm_source=unsplash&amp;utm_medium=referral&amp;utm_content=creditCopyText"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unsplash.com/@jaguaiza?utm_source=unsplash&amp;utm_medium=referral&amp;utm_content=creditCopyText" TargetMode="External"/><Relationship Id="rId2" Type="http://schemas.openxmlformats.org/officeDocument/2006/relationships/slide" Target="../slides/slide44.xml"/><Relationship Id="rId1" Type="http://schemas.openxmlformats.org/officeDocument/2006/relationships/notesMaster" Target="../notesMasters/notesMaster1.xml"/><Relationship Id="rId5" Type="http://schemas.openxmlformats.org/officeDocument/2006/relationships/hyperlink" Target="https://unsplash.com/photos/3l8YJ9_on5Q" TargetMode="External"/><Relationship Id="rId4" Type="http://schemas.openxmlformats.org/officeDocument/2006/relationships/hyperlink" Target="/s/photos/washington-dc-monument?utm_source=unsplash&amp;utm_medium=referral&amp;utm_content=creditCopyText"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commons.wikimedia.org/w/index.php?sort=relevance&amp;search=iwo+jima+memorial&amp;title=Special:Search&amp;profile=advanced&amp;fulltext=1&amp;advancedSearch-current=%7b%7d&amp;ns0=1&amp;ns6=1&amp;ns12=1&amp;ns14=1&amp;ns100=1&amp;ns106=1&amp;searchToken=cr9a0rx9g2yp6d2rwwfc2q7c9#%2Fmedia%2FFile%3AIwo_Jima_Memorial_%2829680035%29.jpeg"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unsplash.com/@aaronburden?utm_source=unsplash&amp;utm_medium=referral&amp;utm_content=creditCopyText" TargetMode="External"/><Relationship Id="rId2" Type="http://schemas.openxmlformats.org/officeDocument/2006/relationships/slide" Target="../slides/slide46.xml"/><Relationship Id="rId1" Type="http://schemas.openxmlformats.org/officeDocument/2006/relationships/notesMaster" Target="../notesMasters/notesMaster1.xml"/><Relationship Id="rId5" Type="http://schemas.openxmlformats.org/officeDocument/2006/relationships/hyperlink" Target="https://unsplash.com/photos/9zsHNt5OpqE" TargetMode="External"/><Relationship Id="rId4" Type="http://schemas.openxmlformats.org/officeDocument/2006/relationships/hyperlink" Target="/s/photos/bible?utm_source=unsplash&amp;utm_medium=referral&amp;utm_content=creditCopyText"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commons.wikimedia.org/w/index.php?sort=relevance&amp;search=president+donald+trump&amp;title=Special:Search&amp;profile=advanced&amp;fulltext=1&amp;advancedSearch-current=%7b%7d&amp;ns0=1&amp;ns6=1&amp;ns12=1&amp;ns14=1&amp;ns100=1&amp;ns106=1&amp;searchToken=6g2dz2lgkbc6agrtz8gfq5j7c#%2Fmedia%2FFile%3ADonald_Trump_official_portrait.jp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commons.wikimedia.org/w/index.php?title=Special:Search&amp;limit=500&amp;offset=0&amp;ns0=1&amp;ns6=1&amp;ns12=1&amp;ns14=1&amp;ns100=1&amp;ns106=1&amp;search=president+george+w.+bush+september+11,+2001&amp;advancedSearch-current=%7b%7d&amp;searchToken=e7zxitlr00elx33oqfn6w6sqq#%2Fmedia%2FFile%3A911-_President_George_W._Bush_Addresses_Joint_Session_of_Congress%2C_09-20-2001._%286124236009%29.jp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commons.wikimedia.org/w/index.php?sort=relevance&amp;search=osama+bin+laden+operation&amp;title=Special:Search&amp;profile=advanced&amp;fulltext=1&amp;advancedSearch-current=%7b%7d&amp;ns0=1&amp;ns6=1&amp;ns12=1&amp;ns14=1&amp;ns100=1&amp;ns106=1&amp;searchToken=e7ilallmiohuz9cx6v2oaed5#%2Fmedia%2FFile%3AObama_and_Biden_await_updates_on_bin_Laden.jp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commons.wikimedia.org/w/index.php?sort=relevance&amp;search=president+roosevelt&amp;title=Special:Search&amp;profile=advanced&amp;fulltext=1&amp;advancedSearch-current=%7b%7d&amp;ns0=1&amp;ns6=1&amp;ns12=1&amp;ns14=1&amp;ns100=1&amp;ns106=1&amp;searchToken=8wug55sdc2d1o802mhgdmwvph#%2Fmedia%2FFile%3AJoseph_Stalin%2C_Franklin_D_Roosevelt_and_Winston_Churchill%2C_in_Teheran%2C_1943%2C_edit.jpg"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commons.wikimedia.org/w/index.php?sort=relevance&amp;search=president+roosevelt&amp;title=Special:Search&amp;profile=advanced&amp;fulltext=1&amp;advancedSearch-current=%7b%7d&amp;ns0=1&amp;ns6=1&amp;ns12=1&amp;ns14=1&amp;ns100=1&amp;ns106=1&amp;searchToken=8wug55sdc2d1o802mhgdmwvph#%2Fmedia%2FFile%3AJoseph_Stalin%2C_Franklin_D_Roosevelt_and_Winston_Churchill%2C_in_Teheran%2C_1943%2C_edit.jpg"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commons.wikimedia.org/w/index.php?sort=relevance&amp;search=president+signing+a+bill&amp;title=Special:Search&amp;profile=advanced&amp;fulltext=1&amp;advancedSearch-current=%7b%7d&amp;ns0=1&amp;ns6=1&amp;ns12=1&amp;ns14=1&amp;ns100=1&amp;ns106=1&amp;searchToken=4eura8x5wgzse9339zmg6mpls#%2Fmedia%2FFile%3APresident_Lyndon_B._Johnson_Signing_HR_18763.jpg"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WIN-Initiative/Stone/Getty Images</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2FC3FA-137B-44D8-847C-0050ED1519F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370446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Series: Reagan White House Photographs, 1/20/1981 - 1/20/1989Collection: White House Photographic Collection, 1/20/1981 - 1/20/1989 - https://catalog.archives.gov/id/75856223, Public Domain, https://commons.wikimedia.org/w/index.php?curid=91033091</a:t>
            </a:r>
          </a:p>
          <a:p>
            <a:r>
              <a:rPr lang="en-US" dirty="0">
                <a:hlinkClick r:id="rId3"/>
              </a:rPr>
              <a:t>https://commons.wikimedia.org/w/index.php?title=Special:Search&amp;limit=500&amp;offset=0&amp;ns0=1&amp;ns6=1&amp;ns12=1&amp;ns14=1&amp;ns100=1&amp;ns106=1&amp;search=president+veto&amp;advancedSearch-current=%7B%7D&amp;searchToken=228mo3i7cawcuk28hmtgshapt#%2Fmedia%2FFile%3APresident_Ronald_Reagan_signing_veto_of_defense_authorization_bill.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10</a:t>
            </a:fld>
            <a:endParaRPr lang="en-US"/>
          </a:p>
        </p:txBody>
      </p:sp>
    </p:spTree>
    <p:extLst>
      <p:ext uri="{BB962C8B-B14F-4D97-AF65-F5344CB8AC3E}">
        <p14:creationId xmlns:p14="http://schemas.microsoft.com/office/powerpoint/2010/main" val="35235709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Series: Reagan White House Photographs, 1/20/1981 - 1/20/1989Collection: White House Photographic Collection, 1/20/1981 - 1/20/1989 - https://catalog.archives.gov/id/75856223, Public Domain, https://commons.wikimedia.org/w/index.php?curid=91033091</a:t>
            </a:r>
          </a:p>
          <a:p>
            <a:r>
              <a:rPr lang="en-US" dirty="0">
                <a:hlinkClick r:id="rId3"/>
              </a:rPr>
              <a:t>https://commons.wikimedia.org/w/index.php?title=Special:Search&amp;limit=500&amp;offset=0&amp;ns0=1&amp;ns6=1&amp;ns12=1&amp;ns14=1&amp;ns100=1&amp;ns106=1&amp;search=president+veto&amp;advancedSearch-current=%7B%7D&amp;searchToken=228mo3i7cawcuk28hmtgshapt#%2Fmedia%2FFile%3APresident_Ronald_Reagan_signing_veto_of_defense_authorization_bill.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11</a:t>
            </a:fld>
            <a:endParaRPr lang="en-US"/>
          </a:p>
        </p:txBody>
      </p:sp>
    </p:spTree>
    <p:extLst>
      <p:ext uri="{BB962C8B-B14F-4D97-AF65-F5344CB8AC3E}">
        <p14:creationId xmlns:p14="http://schemas.microsoft.com/office/powerpoint/2010/main" val="25595225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Lawrence Jackson - Whitehouse.gov, CC BY 3.0, https://commons.wikimedia.org/w/index.php?curid=44273537</a:t>
            </a:r>
          </a:p>
          <a:p>
            <a:r>
              <a:rPr lang="en-US" dirty="0">
                <a:hlinkClick r:id="rId3"/>
              </a:rPr>
              <a:t>https://commons.wikimedia.org/w/index.php?sort=relevance&amp;search=president+obama&amp;title=Special:Search&amp;profile=advanced&amp;fulltext=1&amp;advancedSearch-current=%7B%7D&amp;ns0=1&amp;ns6=1&amp;ns12=1&amp;ns14=1&amp;ns100=1&amp;ns106=1&amp;searchToken=9zdkswzwpz91qj00dcbx7xpbp#%2Fmedia%2FFile%3ASargsyan-Obama.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12</a:t>
            </a:fld>
            <a:endParaRPr lang="en-US"/>
          </a:p>
        </p:txBody>
      </p:sp>
    </p:spTree>
    <p:extLst>
      <p:ext uri="{BB962C8B-B14F-4D97-AF65-F5344CB8AC3E}">
        <p14:creationId xmlns:p14="http://schemas.microsoft.com/office/powerpoint/2010/main" val="27376748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USCG Press - President Obama laying a wreath at the Tomb of the Unknown Solider, Public Domain, https://commons.wikimedia.org/w/index.php?curid=65656036</a:t>
            </a:r>
          </a:p>
          <a:p>
            <a:r>
              <a:rPr lang="en-US" dirty="0">
                <a:hlinkClick r:id="rId3"/>
              </a:rPr>
              <a:t>https://commons.wikimedia.org/w/index.php?sort=relevance&amp;search=tomb+of+the+unknown+soldier+wreath+laying&amp;title=Special:Search&amp;profile=advanced&amp;fulltext=1&amp;advancedSearch-current=%7B%7D&amp;ns0=1&amp;ns6=1&amp;ns12=1&amp;ns14=1&amp;ns100=1&amp;ns106=1&amp;searchToken=dd886t93vlze1i7pmrzuhfgp7#%2Fmedia%2FFile%3APresident_Obama_laying_a_wreath_at_the_Tomb_of_the_Unknown_Soldier_%283563784538%29.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13</a:t>
            </a:fld>
            <a:endParaRPr lang="en-US"/>
          </a:p>
        </p:txBody>
      </p:sp>
    </p:spTree>
    <p:extLst>
      <p:ext uri="{BB962C8B-B14F-4D97-AF65-F5344CB8AC3E}">
        <p14:creationId xmlns:p14="http://schemas.microsoft.com/office/powerpoint/2010/main" val="14854754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Harry S. Truman Library &amp; Museum - http://www.trumanlibrary.org/photographs/view.php?id=14687, Public Domain, https://commons.wikimedia.org/w/index.php?curid=52529182</a:t>
            </a:r>
          </a:p>
          <a:p>
            <a:r>
              <a:rPr lang="en-US" dirty="0">
                <a:hlinkClick r:id="rId3"/>
              </a:rPr>
              <a:t>https://commons.wikimedia.org/w/index.php?title=Special:Search&amp;limit=500&amp;offset=0&amp;ns0=1&amp;ns6=1&amp;ns12=1&amp;ns14=1&amp;ns100=1&amp;ns106=1&amp;search=president+truman+speech&amp;advancedSearch-current=%7B%7D&amp;searchToken=cmpdxg8b7gn6aiotpmv313ire#%2Fmedia%2FFile%3ASpecial_Message_to_Congress_on_Greece_and_Turkey_The_Truman_Doctrine.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14</a:t>
            </a:fld>
            <a:endParaRPr lang="en-US"/>
          </a:p>
        </p:txBody>
      </p:sp>
    </p:spTree>
    <p:extLst>
      <p:ext uri="{BB962C8B-B14F-4D97-AF65-F5344CB8AC3E}">
        <p14:creationId xmlns:p14="http://schemas.microsoft.com/office/powerpoint/2010/main" val="26617270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Tennessee Valley Authority - http://www.tva.gov/75th/quilt/3.htm (direct link), Public Domain, https://commons.wikimedia.org/w/index.php?curid=11812115</a:t>
            </a:r>
          </a:p>
          <a:p>
            <a:r>
              <a:rPr lang="en-US" dirty="0">
                <a:hlinkClick r:id="rId3"/>
              </a:rPr>
              <a:t>https://commons.wikimedia.org/w/index.php?sort=relevance&amp;search=president+franklin+D.+roosevelt&amp;title=Special:Search&amp;profile=advanced&amp;fulltext=1&amp;advancedSearch-current=%7B%7D&amp;ns0=1&amp;ns6=1&amp;ns12=1&amp;ns14=1&amp;ns100=1&amp;ns106=1&amp;searchToken=4nj5hlkwvh0rum0sbmbjwc67t#%2Fmedia%2FFile%3ARoosevelt_signing_TVA_Act_%281933%29.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15</a:t>
            </a:fld>
            <a:endParaRPr lang="en-US"/>
          </a:p>
        </p:txBody>
      </p:sp>
    </p:spTree>
    <p:extLst>
      <p:ext uri="{BB962C8B-B14F-4D97-AF65-F5344CB8AC3E}">
        <p14:creationId xmlns:p14="http://schemas.microsoft.com/office/powerpoint/2010/main" val="40123252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dirty="0"/>
              <a:t>By I, Daniel Schwen, CC BY-SA 3.0, https://commons.wikimedia.org/w/index.php?curid=4156824</a:t>
            </a:r>
            <a:endParaRPr lang="en-US" dirty="0"/>
          </a:p>
          <a:p>
            <a:r>
              <a:rPr lang="en-US" dirty="0">
                <a:hlinkClick r:id="rId3"/>
              </a:rPr>
              <a:t>https://commons.wikimedia.org/w/index.php?sort=relevance&amp;search=the+white+house&amp;title=Special:Search&amp;profile=advanced&amp;fulltext=1&amp;advancedSearch-current=%7B%7D&amp;ns0=1&amp;ns6=1&amp;ns12=1&amp;ns14=1&amp;ns100=1&amp;ns106=1&amp;searchToken=afvwn8x1xlovfks6oyb16jfiw#%2Fmedia%2FFile%3AWhite_House_lawn.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16</a:t>
            </a:fld>
            <a:endParaRPr lang="en-US"/>
          </a:p>
        </p:txBody>
      </p:sp>
    </p:spTree>
    <p:extLst>
      <p:ext uri="{BB962C8B-B14F-4D97-AF65-F5344CB8AC3E}">
        <p14:creationId xmlns:p14="http://schemas.microsoft.com/office/powerpoint/2010/main" val="36590079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Ollie Atkins - http://sca.gmu.edu/exhibit/atkins_1.htm#nixon, Public Domain, https://commons.wikimedia.org/w/index.php?curid=526901</a:t>
            </a:r>
          </a:p>
          <a:p>
            <a:r>
              <a:rPr lang="en-US" dirty="0">
                <a:hlinkClick r:id="rId3"/>
              </a:rPr>
              <a:t>https://commons.wikimedia.org/w/index.php?sort=relevance&amp;search=president+nixon+resign&amp;title=Special:Search&amp;profile=advanced&amp;fulltext=1&amp;advancedSearch-current=%7B%7D&amp;ns0=1&amp;ns6=1&amp;ns12=1&amp;ns14=1&amp;ns100=1&amp;ns106=1&amp;searchToken=25ud80s12ijqxplarrdl2e0di#%2Fmedia%2FFile%3ANixon-depart.pn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17</a:t>
            </a:fld>
            <a:endParaRPr lang="en-US"/>
          </a:p>
        </p:txBody>
      </p:sp>
    </p:spTree>
    <p:extLst>
      <p:ext uri="{BB962C8B-B14F-4D97-AF65-F5344CB8AC3E}">
        <p14:creationId xmlns:p14="http://schemas.microsoft.com/office/powerpoint/2010/main" val="3617923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Ollie Atkins - http://sca.gmu.edu/exhibit/atkins_1.htm#nixon, Public Domain, https://commons.wikimedia.org/w/index.php?curid=526901</a:t>
            </a:r>
          </a:p>
          <a:p>
            <a:r>
              <a:rPr lang="en-US" dirty="0">
                <a:hlinkClick r:id="rId3"/>
              </a:rPr>
              <a:t>https://commons.wikimedia.org/w/index.php?sort=relevance&amp;search=president+nixon+resign&amp;title=Special:Search&amp;profile=advanced&amp;fulltext=1&amp;advancedSearch-current=%7B%7D&amp;ns0=1&amp;ns6=1&amp;ns12=1&amp;ns14=1&amp;ns100=1&amp;ns106=1&amp;searchToken=25ud80s12ijqxplarrdl2e0di#%2Fmedia%2FFile%3ANixon-depart.pn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18</a:t>
            </a:fld>
            <a:endParaRPr lang="en-US"/>
          </a:p>
        </p:txBody>
      </p:sp>
    </p:spTree>
    <p:extLst>
      <p:ext uri="{BB962C8B-B14F-4D97-AF65-F5344CB8AC3E}">
        <p14:creationId xmlns:p14="http://schemas.microsoft.com/office/powerpoint/2010/main" val="27387577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Bob McNeely, The White House[1] - http://www.dodmedia.osd.mil/DVIC_View/Still_Details.cfm?SDAN=DDSC9304622&amp;JPGPath=/Assets/Still/1993/DoD/DD-SC-93-04622.JPG, Public Domain, https://commons.wikimedia.org/w/index.php?curid=3164287</a:t>
            </a:r>
          </a:p>
          <a:p>
            <a:r>
              <a:rPr lang="en-US" dirty="0">
                <a:hlinkClick r:id="rId3"/>
              </a:rPr>
              <a:t>https://commons.wikimedia.org/w/index.php?sort=relevance&amp;search=president+Bill+Clinton&amp;title=Special:Search&amp;profile=advanced&amp;fulltext=1&amp;advancedSearch-current=%7B%7D&amp;ns0=1&amp;ns6=1&amp;ns12=1&amp;ns14=1&amp;ns100=1&amp;ns106=1&amp;searchToken=5n16hkhae0mdhj404yrmpqace#%2Fmedia%2FFile%3A44_Bill_Clinton_3x4.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19</a:t>
            </a:fld>
            <a:endParaRPr lang="en-US"/>
          </a:p>
        </p:txBody>
      </p:sp>
    </p:spTree>
    <p:extLst>
      <p:ext uri="{BB962C8B-B14F-4D97-AF65-F5344CB8AC3E}">
        <p14:creationId xmlns:p14="http://schemas.microsoft.com/office/powerpoint/2010/main" val="3655921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NOAA</a:t>
            </a:r>
            <a:r>
              <a:rPr lang="en-US" dirty="0"/>
              <a:t> on </a:t>
            </a:r>
            <a:r>
              <a:rPr lang="en-US" dirty="0" err="1">
                <a:hlinkClick r:id="rId4" action="ppaction://hlinkfile"/>
              </a:rPr>
              <a:t>Unsplash</a:t>
            </a:r>
            <a:endParaRPr lang="en-US" dirty="0"/>
          </a:p>
          <a:p>
            <a:r>
              <a:rPr lang="en-US" dirty="0">
                <a:hlinkClick r:id="rId5"/>
              </a:rPr>
              <a:t>https://unsplash.com/photos/NT9KMamCC_E</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a:t>
            </a:fld>
            <a:endParaRPr lang="en-US"/>
          </a:p>
        </p:txBody>
      </p:sp>
    </p:spTree>
    <p:extLst>
      <p:ext uri="{BB962C8B-B14F-4D97-AF65-F5344CB8AC3E}">
        <p14:creationId xmlns:p14="http://schemas.microsoft.com/office/powerpoint/2010/main" val="25219648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a:t>
            </a:r>
            <a:r>
              <a:rPr lang="en-US" dirty="0" err="1"/>
              <a:t>Shealah</a:t>
            </a:r>
            <a:r>
              <a:rPr lang="en-US" dirty="0"/>
              <a:t> Craighead - https://www.whitehouse.gov/blog/2017/04/27/president-trump-signs-executive-order-promoting-agriculture-and-rural-prosperity, Public Domain, https://commons.wikimedia.org/w/index.php?curid=58380071</a:t>
            </a:r>
          </a:p>
          <a:p>
            <a:r>
              <a:rPr lang="en-US" dirty="0">
                <a:hlinkClick r:id="rId3"/>
              </a:rPr>
              <a:t>https://commons.wikimedia.org/w/index.php?title=Special:Search&amp;limit=500&amp;offset=0&amp;ns0=1&amp;ns6=1&amp;ns12=1&amp;ns14=1&amp;ns100=1&amp;ns106=1&amp;search=President+Donald+Trump&amp;advancedSearch-current=%7B%7D&amp;searchToken=5j2pdh04cus0firb04yu5bob#%2Fmedia%2FFile%3ADonald_Trump_displays_the_signed_Executive_Order_promoting_Agriculture_and_Rural_Prosperity.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20</a:t>
            </a:fld>
            <a:endParaRPr lang="en-US"/>
          </a:p>
        </p:txBody>
      </p:sp>
    </p:spTree>
    <p:extLst>
      <p:ext uri="{BB962C8B-B14F-4D97-AF65-F5344CB8AC3E}">
        <p14:creationId xmlns:p14="http://schemas.microsoft.com/office/powerpoint/2010/main" val="37770343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a:t>
            </a:r>
            <a:r>
              <a:rPr lang="en-US" dirty="0" err="1"/>
              <a:t>Pach</a:t>
            </a:r>
            <a:r>
              <a:rPr lang="en-US" dirty="0"/>
              <a:t> Brothers (photography studio) - This image is available from the United States Library of Congress's Prints and Photographs division under the digital ID cph.3f06209. See </a:t>
            </a:r>
            <a:r>
              <a:rPr lang="en-US" dirty="0" err="1"/>
              <a:t>Commons:Licensing</a:t>
            </a:r>
            <a:r>
              <a:rPr lang="en-US" dirty="0"/>
              <a:t> for more information., Public Domain, https://commons.wikimedia.org/w/index.php?curid=179171</a:t>
            </a:r>
          </a:p>
          <a:p>
            <a:r>
              <a:rPr lang="en-US" dirty="0">
                <a:hlinkClick r:id="rId3"/>
              </a:rPr>
              <a:t>https://commons.wikimedia.org/w/index.php?sort=relevance&amp;search=president+roosevelt&amp;title=Special:Search&amp;profile=advanced&amp;fulltext=1&amp;advancedSearch-current=%7B%7D&amp;ns0=1&amp;ns6=1&amp;ns12=1&amp;ns14=1&amp;ns100=1&amp;ns106=1&amp;searchToken=8wug55sdc2d1o802mhgdmwvph#%2Fmedia%2FFile%3AT_Roosevelt.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21</a:t>
            </a:fld>
            <a:endParaRPr lang="en-US"/>
          </a:p>
        </p:txBody>
      </p:sp>
    </p:spTree>
    <p:extLst>
      <p:ext uri="{BB962C8B-B14F-4D97-AF65-F5344CB8AC3E}">
        <p14:creationId xmlns:p14="http://schemas.microsoft.com/office/powerpoint/2010/main" val="36651599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Office of the President of the United States - @realDonaldTrump on Twitter, Public Domain, https://commons.wikimedia.org/w/index.php?curid=57074297</a:t>
            </a:r>
          </a:p>
          <a:p>
            <a:r>
              <a:rPr lang="en-US" dirty="0">
                <a:hlinkClick r:id="rId3"/>
              </a:rPr>
              <a:t>https://commons.wikimedia.org/w/index.php?sort=relevance&amp;search=donald+trump+cabinet&amp;title=Special:Search&amp;profile=advanced&amp;fulltext=1&amp;advancedSearch-current=%7B%7D&amp;ns0=1&amp;ns6=1&amp;ns12=1&amp;ns14=1&amp;ns100=1&amp;ns106=1&amp;searchToken=b943isd2f3g2fibhaahpq9u77#%2Fmedia%2FFile%3ADonald_Trump_Cabinet_meeting_2017-03-13_04.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29</a:t>
            </a:fld>
            <a:endParaRPr lang="en-US"/>
          </a:p>
        </p:txBody>
      </p:sp>
    </p:spTree>
    <p:extLst>
      <p:ext uri="{BB962C8B-B14F-4D97-AF65-F5344CB8AC3E}">
        <p14:creationId xmlns:p14="http://schemas.microsoft.com/office/powerpoint/2010/main" val="16682967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D. Myles Cullen - White House, Public Domain, https://commons.wikimedia.org/w/index.php?curid=63768461</a:t>
            </a:r>
          </a:p>
          <a:p>
            <a:r>
              <a:rPr lang="en-US" dirty="0">
                <a:hlinkClick r:id="rId3"/>
              </a:rPr>
              <a:t>https://commons.wikimedia.org/w/index.php?sort=relevance&amp;search=mike+pence&amp;title=Special:Search&amp;profile=advanced&amp;fulltext=1&amp;advancedSearch-current=%7B%7D&amp;ns0=1&amp;ns6=1&amp;ns12=1&amp;ns14=1&amp;ns100=1&amp;ns106=1&amp;searchToken=bxu2pncrdp7vepgejzv2g1710#%2Fmedia%2FFile%3AMike_Pence_official_Vice_Presidential_portrait.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30</a:t>
            </a:fld>
            <a:endParaRPr lang="en-US"/>
          </a:p>
        </p:txBody>
      </p:sp>
    </p:spTree>
    <p:extLst>
      <p:ext uri="{BB962C8B-B14F-4D97-AF65-F5344CB8AC3E}">
        <p14:creationId xmlns:p14="http://schemas.microsoft.com/office/powerpoint/2010/main" val="11342641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staff - http://www.reagan.utexas.edu/archives/photographs/official.html, Public Domain, https://commons.wikimedia.org/w/index.php?curid=257857</a:t>
            </a:r>
          </a:p>
          <a:p>
            <a:r>
              <a:rPr lang="en-US" dirty="0">
                <a:hlinkClick r:id="rId3"/>
              </a:rPr>
              <a:t>https://commons.wikimedia.org/w/index.php?sort=relevance&amp;search=bush+and+reagan&amp;title=Special:Search&amp;profile=advanced&amp;fulltext=1&amp;advancedSearch-current=%7B%7D&amp;ns0=1&amp;ns6=1&amp;ns12=1&amp;ns14=1&amp;ns100=1&amp;ns106=1&amp;searchToken=5hyurfr5benwjpn1ym92wh0vb#%2Fmedia%2FFile%3AOfficial_portrait_of_President_Reagan_and_Vice_President_Bush_1981.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31</a:t>
            </a:fld>
            <a:endParaRPr lang="en-US"/>
          </a:p>
        </p:txBody>
      </p:sp>
    </p:spTree>
    <p:extLst>
      <p:ext uri="{BB962C8B-B14F-4D97-AF65-F5344CB8AC3E}">
        <p14:creationId xmlns:p14="http://schemas.microsoft.com/office/powerpoint/2010/main" val="31580390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staff - http://www.reagan.utexas.edu/archives/photographs/official.html, Public Domain, https://commons.wikimedia.org/w/index.php?curid=257857</a:t>
            </a:r>
          </a:p>
          <a:p>
            <a:r>
              <a:rPr lang="en-US" dirty="0">
                <a:hlinkClick r:id="rId3"/>
              </a:rPr>
              <a:t>https://commons.wikimedia.org/w/index.php?sort=relevance&amp;search=bush+and+reagan&amp;title=Special:Search&amp;profile=advanced&amp;fulltext=1&amp;advancedSearch-current=%7B%7D&amp;ns0=1&amp;ns6=1&amp;ns12=1&amp;ns14=1&amp;ns100=1&amp;ns106=1&amp;searchToken=5hyurfr5benwjpn1ym92wh0vb#%2Fmedia%2FFile%3AOfficial_portrait_of_President_Reagan_and_Vice_President_Bush_1981.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32</a:t>
            </a:fld>
            <a:endParaRPr lang="en-US"/>
          </a:p>
        </p:txBody>
      </p:sp>
    </p:spTree>
    <p:extLst>
      <p:ext uri="{BB962C8B-B14F-4D97-AF65-F5344CB8AC3E}">
        <p14:creationId xmlns:p14="http://schemas.microsoft.com/office/powerpoint/2010/main" val="21691633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The White House - https://www.flickr.com/photos/148748355@N05/49658697563/, Public Domain, https://commons.wikimedia.org/w/index.php?curid=88085914</a:t>
            </a:r>
          </a:p>
          <a:p>
            <a:r>
              <a:rPr lang="en-US" dirty="0">
                <a:hlinkClick r:id="rId3"/>
              </a:rPr>
              <a:t>https://commons.wikimedia.org/w/index.php?title=Special:Search&amp;limit=500&amp;offset=0&amp;ns0=1&amp;ns6=1&amp;ns12=1&amp;ns14=1&amp;ns100=1&amp;ns106=1&amp;search=The+Executive+Office+of+the+President&amp;advancedSearch-current=%7B%7D&amp;searchToken=77xoxqmfe6tuy0b0j5duo3z6h#%2Fmedia%2FFile%3APresident_Trump_Holds_a_News_Conference_on_the_Coronavirus_-_49658697563.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33</a:t>
            </a:fld>
            <a:endParaRPr lang="en-US"/>
          </a:p>
        </p:txBody>
      </p:sp>
    </p:spTree>
    <p:extLst>
      <p:ext uri="{BB962C8B-B14F-4D97-AF65-F5344CB8AC3E}">
        <p14:creationId xmlns:p14="http://schemas.microsoft.com/office/powerpoint/2010/main" val="10364252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RepubFan12, CC BY-SA 3.0, https://commons.wikimedia.org/w/index.php?curid=54702797</a:t>
            </a:r>
          </a:p>
          <a:p>
            <a:r>
              <a:rPr lang="en-US" dirty="0">
                <a:hlinkClick r:id="rId3"/>
              </a:rPr>
              <a:t>https://commons.wikimedia.org/w/index.php?title=Special:Search&amp;limit=500&amp;offset=0&amp;ns0=1&amp;ns6=1&amp;ns12=1&amp;ns14=1&amp;ns100=1&amp;ns106=1&amp;search=National+Security+Council&amp;advancedSearch-current=%7B%7D&amp;searchToken=bjou3ql923fzc74n408ds3vrs#%2Fmedia%2FFile%3AWilliam_Flynn_Martin_at_National_Security_Council_meeting.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34</a:t>
            </a:fld>
            <a:endParaRPr lang="en-US"/>
          </a:p>
        </p:txBody>
      </p:sp>
    </p:spTree>
    <p:extLst>
      <p:ext uri="{BB962C8B-B14F-4D97-AF65-F5344CB8AC3E}">
        <p14:creationId xmlns:p14="http://schemas.microsoft.com/office/powerpoint/2010/main" val="17816931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White House (Pete Souza) / Maison Blanche (Pete Souza) - The Official White House </a:t>
            </a:r>
            <a:r>
              <a:rPr lang="en-US" dirty="0" err="1"/>
              <a:t>Photostream</a:t>
            </a:r>
            <a:r>
              <a:rPr lang="en-US" dirty="0"/>
              <a:t> [1], Public Domain, https://commons.wikimedia.org/w/index.php?curid=8760182</a:t>
            </a:r>
          </a:p>
          <a:p>
            <a:r>
              <a:rPr lang="en-US" dirty="0">
                <a:hlinkClick r:id="rId3"/>
              </a:rPr>
              <a:t>https://commons.wikimedia.org/w/index.php?sort=relevance&amp;search=president+clinton+cabinet&amp;title=Special:Search&amp;profile=advanced&amp;fulltext=1&amp;advancedSearch-current=%7B%7D&amp;ns0=1&amp;ns6=1&amp;ns12=1&amp;ns14=1&amp;ns100=1&amp;ns106=1&amp;searchToken=1d449qhi9a4fvav02zbhf1q6v#%2Fmedia%2FFile%3AObama_cabinet_meeting_2009-11.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35</a:t>
            </a:fld>
            <a:endParaRPr lang="en-US"/>
          </a:p>
        </p:txBody>
      </p:sp>
    </p:spTree>
    <p:extLst>
      <p:ext uri="{BB962C8B-B14F-4D97-AF65-F5344CB8AC3E}">
        <p14:creationId xmlns:p14="http://schemas.microsoft.com/office/powerpoint/2010/main" val="29337804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Public Domain, https://commons.wikimedia.org/w/index.php?curid=1441972</a:t>
            </a:r>
          </a:p>
          <a:p>
            <a:r>
              <a:rPr lang="en-US" dirty="0">
                <a:hlinkClick r:id="rId3"/>
              </a:rPr>
              <a:t>https://commons.wikimedia.org/w/index.php?title=Special:Search&amp;limit=500&amp;offset=0&amp;ns0=1&amp;ns6=1&amp;ns12=1&amp;ns14=1&amp;ns100=1&amp;ns106=1&amp;search=president+cabinet&amp;advancedSearch-current=%7B%7D&amp;searchToken=7otm1sy6htskm61148d0so12c#%2Fmedia%2FFile%3ANSC_meeting_15_09_1966.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36</a:t>
            </a:fld>
            <a:endParaRPr lang="en-US"/>
          </a:p>
        </p:txBody>
      </p:sp>
    </p:spTree>
    <p:extLst>
      <p:ext uri="{BB962C8B-B14F-4D97-AF65-F5344CB8AC3E}">
        <p14:creationId xmlns:p14="http://schemas.microsoft.com/office/powerpoint/2010/main" val="2976423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BJU Press Art</a:t>
            </a:r>
          </a:p>
        </p:txBody>
      </p:sp>
      <p:sp>
        <p:nvSpPr>
          <p:cNvPr id="4" name="Slide Number Placeholder 3"/>
          <p:cNvSpPr>
            <a:spLocks noGrp="1"/>
          </p:cNvSpPr>
          <p:nvPr>
            <p:ph type="sldNum" sz="quarter" idx="5"/>
          </p:nvPr>
        </p:nvSpPr>
        <p:spPr/>
        <p:txBody>
          <a:bodyPr/>
          <a:lstStyle/>
          <a:p>
            <a:fld id="{B0868FC2-D8AD-42B7-A68E-A50B533245D2}" type="slidenum">
              <a:rPr lang="en-US" smtClean="0"/>
              <a:t>3</a:t>
            </a:fld>
            <a:endParaRPr lang="en-US"/>
          </a:p>
        </p:txBody>
      </p:sp>
    </p:spTree>
    <p:extLst>
      <p:ext uri="{BB962C8B-B14F-4D97-AF65-F5344CB8AC3E}">
        <p14:creationId xmlns:p14="http://schemas.microsoft.com/office/powerpoint/2010/main" val="5401786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Jon </a:t>
            </a:r>
            <a:r>
              <a:rPr lang="en-US" dirty="0" err="1">
                <a:hlinkClick r:id="rId3"/>
              </a:rPr>
              <a:t>Sailer</a:t>
            </a:r>
            <a:r>
              <a:rPr lang="en-US" dirty="0"/>
              <a:t> on </a:t>
            </a:r>
            <a:r>
              <a:rPr lang="en-US" dirty="0" err="1">
                <a:hlinkClick r:id="rId4" action="ppaction://hlinkfile"/>
              </a:rPr>
              <a:t>Unsplash</a:t>
            </a:r>
            <a:endParaRPr lang="en-US" dirty="0"/>
          </a:p>
          <a:p>
            <a:r>
              <a:rPr lang="en-US" dirty="0">
                <a:hlinkClick r:id="rId5"/>
              </a:rPr>
              <a:t>https://unsplash.com/photos/8JYxCF00X3Y</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43</a:t>
            </a:fld>
            <a:endParaRPr lang="en-US"/>
          </a:p>
        </p:txBody>
      </p:sp>
    </p:spTree>
    <p:extLst>
      <p:ext uri="{BB962C8B-B14F-4D97-AF65-F5344CB8AC3E}">
        <p14:creationId xmlns:p14="http://schemas.microsoft.com/office/powerpoint/2010/main" val="31761060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Josue </a:t>
            </a:r>
            <a:r>
              <a:rPr lang="en-US" dirty="0" err="1">
                <a:hlinkClick r:id="rId3"/>
              </a:rPr>
              <a:t>Aguazia</a:t>
            </a:r>
            <a:r>
              <a:rPr lang="en-US" dirty="0"/>
              <a:t> on </a:t>
            </a:r>
            <a:r>
              <a:rPr lang="en-US" dirty="0" err="1">
                <a:hlinkClick r:id="rId4" action="ppaction://hlinkfile"/>
              </a:rPr>
              <a:t>Unsplash</a:t>
            </a:r>
            <a:endParaRPr lang="en-US" dirty="0"/>
          </a:p>
          <a:p>
            <a:r>
              <a:rPr lang="en-US" dirty="0">
                <a:hlinkClick r:id="rId5"/>
              </a:rPr>
              <a:t>https://unsplash.com/photos/3l8YJ9_on5Q</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44</a:t>
            </a:fld>
            <a:endParaRPr lang="en-US"/>
          </a:p>
        </p:txBody>
      </p:sp>
    </p:spTree>
    <p:extLst>
      <p:ext uri="{BB962C8B-B14F-4D97-AF65-F5344CB8AC3E}">
        <p14:creationId xmlns:p14="http://schemas.microsoft.com/office/powerpoint/2010/main" val="3306022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Brandon Sorensen - Imported from 500px (archived version) by the Archive Team. (detail page), CC BY 3.0, https://commons.wikimedia.org/w/index.php?curid=71314118</a:t>
            </a:r>
          </a:p>
          <a:p>
            <a:r>
              <a:rPr lang="en-US" dirty="0">
                <a:hlinkClick r:id="rId3"/>
              </a:rPr>
              <a:t>https://commons.wikimedia.org/w/index.php?sort=relevance&amp;search=iwo+jima+memorial&amp;title=Special:Search&amp;profile=advanced&amp;fulltext=1&amp;advancedSearch-current=%7B%7D&amp;ns0=1&amp;ns6=1&amp;ns12=1&amp;ns14=1&amp;ns100=1&amp;ns106=1&amp;searchToken=cr9a0rx9g2yp6d2rwwfc2q7c9#%2Fmedia%2FFile%3AIwo_Jima_Memorial_%2829680035%29.jpe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45</a:t>
            </a:fld>
            <a:endParaRPr lang="en-US"/>
          </a:p>
        </p:txBody>
      </p:sp>
    </p:spTree>
    <p:extLst>
      <p:ext uri="{BB962C8B-B14F-4D97-AF65-F5344CB8AC3E}">
        <p14:creationId xmlns:p14="http://schemas.microsoft.com/office/powerpoint/2010/main" val="15888686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Aaron Burden</a:t>
            </a:r>
            <a:r>
              <a:rPr lang="en-US" dirty="0"/>
              <a:t> on </a:t>
            </a:r>
            <a:r>
              <a:rPr lang="en-US" dirty="0" err="1">
                <a:hlinkClick r:id="rId4" action="ppaction://hlinkfile"/>
              </a:rPr>
              <a:t>Unsplash</a:t>
            </a:r>
            <a:endParaRPr lang="en-US" dirty="0"/>
          </a:p>
          <a:p>
            <a:r>
              <a:rPr lang="en-US" dirty="0">
                <a:hlinkClick r:id="rId5"/>
              </a:rPr>
              <a:t>https://unsplash.com/photos/9zsHNt5OpqE</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46</a:t>
            </a:fld>
            <a:endParaRPr lang="en-US"/>
          </a:p>
        </p:txBody>
      </p:sp>
    </p:spTree>
    <p:extLst>
      <p:ext uri="{BB962C8B-B14F-4D97-AF65-F5344CB8AC3E}">
        <p14:creationId xmlns:p14="http://schemas.microsoft.com/office/powerpoint/2010/main" val="1039634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a:t>
            </a:r>
            <a:r>
              <a:rPr lang="en-US" dirty="0" err="1"/>
              <a:t>Shealah</a:t>
            </a:r>
            <a:r>
              <a:rPr lang="en-US" dirty="0"/>
              <a:t> Craighead - White House, Public Domain, https://commons.wikimedia.org/w/index.php?curid=63768460</a:t>
            </a:r>
          </a:p>
          <a:p>
            <a:r>
              <a:rPr lang="en-US" dirty="0">
                <a:hlinkClick r:id="rId3"/>
              </a:rPr>
              <a:t>https://commons.wikimedia.org/w/index.php?sort=relevance&amp;search=president+donald+trump&amp;title=Special:Search&amp;profile=advanced&amp;fulltext=1&amp;advancedSearch-current=%7B%7D&amp;ns0=1&amp;ns6=1&amp;ns12=1&amp;ns14=1&amp;ns100=1&amp;ns106=1&amp;searchToken=6g2dz2lgkbc6agrtz8gfq5j7c#%2Fmedia%2FFile%3ADonald_Trump_official_portrait.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4</a:t>
            </a:fld>
            <a:endParaRPr lang="en-US"/>
          </a:p>
        </p:txBody>
      </p:sp>
    </p:spTree>
    <p:extLst>
      <p:ext uri="{BB962C8B-B14F-4D97-AF65-F5344CB8AC3E}">
        <p14:creationId xmlns:p14="http://schemas.microsoft.com/office/powerpoint/2010/main" val="3255079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The U.S. National Archives - This media is available in the holdings of the National Archives and Records Administration, cataloged under the National Archives Identifier (NAID) 5997340., No restrictions, https://commons.wikimedia.org/w/index.php?curid=53400426</a:t>
            </a:r>
          </a:p>
          <a:p>
            <a:r>
              <a:rPr lang="en-US" dirty="0">
                <a:hlinkClick r:id="rId3"/>
              </a:rPr>
              <a:t>https://commons.wikimedia.org/w/index.php?title=Special:Search&amp;limit=500&amp;offset=0&amp;ns0=1&amp;ns6=1&amp;ns12=1&amp;ns14=1&amp;ns100=1&amp;ns106=1&amp;search=president+george+w.+bush+september+11%2C+2001&amp;advancedSearch-current=%7B%7D&amp;searchToken=e7zxitlr00elx33oqfn6w6sqq#%2Fmedia%2FFile%3A911-_President_George_W._Bush_Addresses_Joint_Session_of_Congress%2C_09-20-2001._%286124236009%29.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5</a:t>
            </a:fld>
            <a:endParaRPr lang="en-US"/>
          </a:p>
        </p:txBody>
      </p:sp>
    </p:spTree>
    <p:extLst>
      <p:ext uri="{BB962C8B-B14F-4D97-AF65-F5344CB8AC3E}">
        <p14:creationId xmlns:p14="http://schemas.microsoft.com/office/powerpoint/2010/main" val="14870230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Pete Souza - White House Flickr Feed, Public Domain, https://commons.wikimedia.org/w/index.php?curid=15098315</a:t>
            </a:r>
          </a:p>
          <a:p>
            <a:r>
              <a:rPr lang="en-US" dirty="0">
                <a:hlinkClick r:id="rId3"/>
              </a:rPr>
              <a:t>https://commons.wikimedia.org/w/index.php?sort=relevance&amp;search=osama+bin+laden+operation&amp;title=Special:Search&amp;profile=advanced&amp;fulltext=1&amp;advancedSearch-current=%7B%7D&amp;ns0=1&amp;ns6=1&amp;ns12=1&amp;ns14=1&amp;ns100=1&amp;ns106=1&amp;searchToken=e7ilallmiohuz9cx6v2oaed5#%2Fmedia%2FFile%3AObama_and_Biden_await_updates_on_bin_Laden.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6</a:t>
            </a:fld>
            <a:endParaRPr lang="en-US"/>
          </a:p>
        </p:txBody>
      </p:sp>
    </p:spTree>
    <p:extLst>
      <p:ext uri="{BB962C8B-B14F-4D97-AF65-F5344CB8AC3E}">
        <p14:creationId xmlns:p14="http://schemas.microsoft.com/office/powerpoint/2010/main" val="30084688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a:t>
            </a:r>
            <a:r>
              <a:rPr lang="en-US" dirty="0" err="1"/>
              <a:t>Oulds</a:t>
            </a:r>
            <a:r>
              <a:rPr lang="en-US" dirty="0"/>
              <a:t>, D C (Lt), Royal Navy official photographer - File:Joseph Stalin, Franklin D Roosevelt and Winston Churchill on the veranda of the Soviet Legation in Teheran, during the first 'Big Three' Conference, November 1943. A20710.jpg http://media.iwm.org.uk/iwm/mediaLib//30/media-30412/large.jpg, Public Domain, https://commons.wikimedia.org/w/index.php?curid=70630657</a:t>
            </a:r>
          </a:p>
          <a:p>
            <a:r>
              <a:rPr lang="en-US" dirty="0">
                <a:hlinkClick r:id="rId3"/>
              </a:rPr>
              <a:t>https://commons.wikimedia.org/w/index.php?sort=relevance&amp;search=president+roosevelt&amp;title=Special:Search&amp;profile=advanced&amp;fulltext=1&amp;advancedSearch-current=%7B%7D&amp;ns0=1&amp;ns6=1&amp;ns12=1&amp;ns14=1&amp;ns100=1&amp;ns106=1&amp;searchToken=8wug55sdc2d1o802mhgdmwvph#%2Fmedia%2FFile%3AJoseph_Stalin%2C_Franklin_D_Roosevelt_and_Winston_Churchill%2C_in_Teheran%2C_1943%2C_edit.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7</a:t>
            </a:fld>
            <a:endParaRPr lang="en-US"/>
          </a:p>
        </p:txBody>
      </p:sp>
    </p:spTree>
    <p:extLst>
      <p:ext uri="{BB962C8B-B14F-4D97-AF65-F5344CB8AC3E}">
        <p14:creationId xmlns:p14="http://schemas.microsoft.com/office/powerpoint/2010/main" val="21091868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a:t>
            </a:r>
            <a:r>
              <a:rPr lang="en-US" dirty="0" err="1"/>
              <a:t>Oulds</a:t>
            </a:r>
            <a:r>
              <a:rPr lang="en-US" dirty="0"/>
              <a:t>, D C (Lt), Royal Navy official photographer - File:Joseph Stalin, Franklin D Roosevelt and Winston Churchill on the veranda of the Soviet Legation in Teheran, during the first 'Big Three' Conference, November 1943. A20710.jpg http://media.iwm.org.uk/iwm/mediaLib//30/media-30412/large.jpg, Public Domain, https://commons.wikimedia.org/w/index.php?curid=70630657</a:t>
            </a:r>
          </a:p>
          <a:p>
            <a:r>
              <a:rPr lang="en-US" dirty="0">
                <a:hlinkClick r:id="rId3"/>
              </a:rPr>
              <a:t>https://commons.wikimedia.org/w/index.php?sort=relevance&amp;search=president+roosevelt&amp;title=Special:Search&amp;profile=advanced&amp;fulltext=1&amp;advancedSearch-current=%7B%7D&amp;ns0=1&amp;ns6=1&amp;ns12=1&amp;ns14=1&amp;ns100=1&amp;ns106=1&amp;searchToken=8wug55sdc2d1o802mhgdmwvph#%2Fmedia%2FFile%3AJoseph_Stalin%2C_Franklin_D_Roosevelt_and_Winston_Churchill%2C_in_Teheran%2C_1943%2C_edit.jpg</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8</a:t>
            </a:fld>
            <a:endParaRPr lang="en-US"/>
          </a:p>
        </p:txBody>
      </p:sp>
    </p:spTree>
    <p:extLst>
      <p:ext uri="{BB962C8B-B14F-4D97-AF65-F5344CB8AC3E}">
        <p14:creationId xmlns:p14="http://schemas.microsoft.com/office/powerpoint/2010/main" val="36444468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White House Photograph Office - https://catalog.archives.gov/id/6037517, Public Domain, https://commons.wikimedia.org/w/index.php?curid=88817583</a:t>
            </a:r>
          </a:p>
          <a:p>
            <a:r>
              <a:rPr lang="en-US" dirty="0">
                <a:hlinkClick r:id="rId3"/>
              </a:rPr>
              <a:t>https://commons.wikimedia.org/w/index.php?sort=relevance&amp;search=president+signing+a+bill&amp;title=Special:Search&amp;profile=advanced&amp;fulltext=1&amp;advancedSearch-current=%7B%7D&amp;ns0=1&amp;ns6=1&amp;ns12=1&amp;ns14=1&amp;ns100=1&amp;ns106=1&amp;searchToken=4eura8x5wgzse9339zmg6mpls#%2Fmedia%2FFile%3APresident_Lyndon_B._Johnson_Signing_HR_18763.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9</a:t>
            </a:fld>
            <a:endParaRPr lang="en-US"/>
          </a:p>
        </p:txBody>
      </p:sp>
    </p:spTree>
    <p:extLst>
      <p:ext uri="{BB962C8B-B14F-4D97-AF65-F5344CB8AC3E}">
        <p14:creationId xmlns:p14="http://schemas.microsoft.com/office/powerpoint/2010/main" val="9882194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72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12/1/2023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61098243"/>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11526950"/>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42671914"/>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365224" y="3587757"/>
            <a:ext cx="5960117" cy="1830674"/>
          </a:xfrm>
        </p:spPr>
        <p:txBody>
          <a:bodyPr anchor="b">
            <a:noAutofit/>
          </a:bodyPr>
          <a:lstStyle>
            <a:lvl1pPr algn="ctr">
              <a:defRPr sz="4166">
                <a:solidFill>
                  <a:schemeClr val="tx1">
                    <a:lumMod val="85000"/>
                    <a:lumOff val="15000"/>
                  </a:schemeClr>
                </a:solidFill>
              </a:defRPr>
            </a:lvl1pPr>
          </a:lstStyle>
          <a:p>
            <a:r>
              <a:rPr lang="en-US" dirty="0"/>
              <a:t>Chapter xx</a:t>
            </a:r>
          </a:p>
        </p:txBody>
      </p:sp>
      <p:sp>
        <p:nvSpPr>
          <p:cNvPr id="3" name="Subtitle 2"/>
          <p:cNvSpPr>
            <a:spLocks noGrp="1"/>
          </p:cNvSpPr>
          <p:nvPr>
            <p:ph type="subTitle" idx="1" hasCustomPrompt="1"/>
          </p:nvPr>
        </p:nvSpPr>
        <p:spPr>
          <a:xfrm>
            <a:off x="5365224" y="5418431"/>
            <a:ext cx="5960117" cy="938490"/>
          </a:xfrm>
        </p:spPr>
        <p:txBody>
          <a:bodyPr/>
          <a:lstStyle>
            <a:lvl1pPr marL="0" indent="0" algn="ctr">
              <a:buNone/>
              <a:defRPr sz="2500">
                <a:solidFill>
                  <a:schemeClr val="tx1">
                    <a:lumMod val="85000"/>
                    <a:lumOff val="15000"/>
                  </a:schemeClr>
                </a:solidFill>
              </a:defRPr>
            </a:lvl1pPr>
            <a:lvl2pPr marL="476220" indent="0" algn="ctr">
              <a:buNone/>
              <a:defRPr sz="2083"/>
            </a:lvl2pPr>
            <a:lvl3pPr marL="952439" indent="0" algn="ctr">
              <a:buNone/>
              <a:defRPr sz="1875"/>
            </a:lvl3pPr>
            <a:lvl4pPr marL="1428659" indent="0" algn="ctr">
              <a:buNone/>
              <a:defRPr sz="1667"/>
            </a:lvl4pPr>
            <a:lvl5pPr marL="1904878" indent="0" algn="ctr">
              <a:buNone/>
              <a:defRPr sz="1667"/>
            </a:lvl5pPr>
            <a:lvl6pPr marL="2381098" indent="0" algn="ctr">
              <a:buNone/>
              <a:defRPr sz="1667"/>
            </a:lvl6pPr>
            <a:lvl7pPr marL="2857317" indent="0" algn="ctr">
              <a:buNone/>
              <a:defRPr sz="1667"/>
            </a:lvl7pPr>
            <a:lvl8pPr marL="3333537" indent="0" algn="ctr">
              <a:buNone/>
              <a:defRPr sz="1667"/>
            </a:lvl8pPr>
            <a:lvl9pPr marL="3809756" indent="0" algn="ctr">
              <a:buNone/>
              <a:defRPr sz="1667"/>
            </a:lvl9pPr>
          </a:lstStyle>
          <a:p>
            <a:r>
              <a:rPr lang="en-US" dirty="0"/>
              <a:t>Subtitle/Lesson xxx</a:t>
            </a:r>
          </a:p>
        </p:txBody>
      </p:sp>
      <p:sp>
        <p:nvSpPr>
          <p:cNvPr id="4" name="Date Placeholder 3"/>
          <p:cNvSpPr>
            <a:spLocks noGrp="1"/>
          </p:cNvSpPr>
          <p:nvPr>
            <p:ph type="dt" sz="half" idx="10"/>
          </p:nvPr>
        </p:nvSpPr>
        <p:spPr/>
        <p:txBody>
          <a:bodyPr/>
          <a:lstStyle/>
          <a:p>
            <a:fld id="{7BBCF770-B3AB-4BA0-ABF1-93BA85E8F711}" type="datetimeFigureOut">
              <a:rPr lang="en-US" smtClean="0"/>
              <a:t>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294756519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1685" y="1206392"/>
            <a:ext cx="10508632" cy="2852677"/>
          </a:xfrm>
        </p:spPr>
        <p:txBody>
          <a:bodyPr anchor="b">
            <a:normAutofit/>
          </a:bodyPr>
          <a:lstStyle>
            <a:lvl1pPr>
              <a:defRPr sz="5000"/>
            </a:lvl1pPr>
          </a:lstStyle>
          <a:p>
            <a:r>
              <a:rPr lang="en-US" dirty="0"/>
              <a:t>Section Title</a:t>
            </a:r>
          </a:p>
        </p:txBody>
      </p:sp>
      <p:sp>
        <p:nvSpPr>
          <p:cNvPr id="3" name="Text Placeholder 2"/>
          <p:cNvSpPr>
            <a:spLocks noGrp="1"/>
          </p:cNvSpPr>
          <p:nvPr>
            <p:ph type="body" idx="1" hasCustomPrompt="1"/>
          </p:nvPr>
        </p:nvSpPr>
        <p:spPr>
          <a:xfrm>
            <a:off x="841684" y="4085529"/>
            <a:ext cx="10508633" cy="1499928"/>
          </a:xfrm>
        </p:spPr>
        <p:txBody>
          <a:bodyPr/>
          <a:lstStyle>
            <a:lvl1pPr marL="0" indent="0">
              <a:buNone/>
              <a:defRPr sz="2500">
                <a:solidFill>
                  <a:schemeClr val="tx1">
                    <a:tint val="75000"/>
                  </a:schemeClr>
                </a:solidFill>
              </a:defRPr>
            </a:lvl1pPr>
            <a:lvl2pPr marL="476220" indent="0">
              <a:buNone/>
              <a:defRPr sz="2083">
                <a:solidFill>
                  <a:schemeClr val="tx1">
                    <a:tint val="75000"/>
                  </a:schemeClr>
                </a:solidFill>
              </a:defRPr>
            </a:lvl2pPr>
            <a:lvl3pPr marL="952439" indent="0">
              <a:buNone/>
              <a:defRPr sz="1875">
                <a:solidFill>
                  <a:schemeClr val="tx1">
                    <a:tint val="75000"/>
                  </a:schemeClr>
                </a:solidFill>
              </a:defRPr>
            </a:lvl3pPr>
            <a:lvl4pPr marL="1428659" indent="0">
              <a:buNone/>
              <a:defRPr sz="1667">
                <a:solidFill>
                  <a:schemeClr val="tx1">
                    <a:tint val="75000"/>
                  </a:schemeClr>
                </a:solidFill>
              </a:defRPr>
            </a:lvl4pPr>
            <a:lvl5pPr marL="1904878" indent="0">
              <a:buNone/>
              <a:defRPr sz="1667">
                <a:solidFill>
                  <a:schemeClr val="tx1">
                    <a:tint val="75000"/>
                  </a:schemeClr>
                </a:solidFill>
              </a:defRPr>
            </a:lvl5pPr>
            <a:lvl6pPr marL="2381098" indent="0">
              <a:buNone/>
              <a:defRPr sz="1667">
                <a:solidFill>
                  <a:schemeClr val="tx1">
                    <a:tint val="75000"/>
                  </a:schemeClr>
                </a:solidFill>
              </a:defRPr>
            </a:lvl6pPr>
            <a:lvl7pPr marL="2857317" indent="0">
              <a:buNone/>
              <a:defRPr sz="1667">
                <a:solidFill>
                  <a:schemeClr val="tx1">
                    <a:tint val="75000"/>
                  </a:schemeClr>
                </a:solidFill>
              </a:defRPr>
            </a:lvl7pPr>
            <a:lvl8pPr marL="3333537" indent="0">
              <a:buNone/>
              <a:defRPr sz="1667">
                <a:solidFill>
                  <a:schemeClr val="tx1">
                    <a:tint val="75000"/>
                  </a:schemeClr>
                </a:solidFill>
              </a:defRPr>
            </a:lvl8pPr>
            <a:lvl9pPr marL="3809756" indent="0">
              <a:buNone/>
              <a:defRPr sz="1667">
                <a:solidFill>
                  <a:schemeClr val="tx1">
                    <a:tint val="75000"/>
                  </a:schemeClr>
                </a:solidFill>
              </a:defRPr>
            </a:lvl9pPr>
          </a:lstStyle>
          <a:p>
            <a:pPr lvl="0"/>
            <a:r>
              <a:rPr lang="en-US" dirty="0"/>
              <a:t>Subtitle</a:t>
            </a:r>
          </a:p>
        </p:txBody>
      </p:sp>
      <p:sp>
        <p:nvSpPr>
          <p:cNvPr id="4" name="Date Placeholder 3"/>
          <p:cNvSpPr>
            <a:spLocks noGrp="1"/>
          </p:cNvSpPr>
          <p:nvPr>
            <p:ph type="dt" sz="half" idx="10"/>
          </p:nvPr>
        </p:nvSpPr>
        <p:spPr/>
        <p:txBody>
          <a:bodyPr/>
          <a:lstStyle/>
          <a:p>
            <a:fld id="{7BBCF770-B3AB-4BA0-ABF1-93BA85E8F711}" type="datetimeFigureOut">
              <a:rPr lang="en-US" smtClean="0"/>
              <a:t>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3773763132"/>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BCF770-B3AB-4BA0-ABF1-93BA85E8F711}" type="datetimeFigureOut">
              <a:rPr lang="en-US" smtClean="0"/>
              <a:t>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2507336827"/>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376" y="1825714"/>
            <a:ext cx="5177424" cy="43509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4546" y="1825714"/>
            <a:ext cx="5179078" cy="43509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BBCF770-B3AB-4BA0-ABF1-93BA85E8F711}" type="datetimeFigureOut">
              <a:rPr lang="en-US" smtClean="0"/>
              <a:t>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3883501641"/>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30" y="365474"/>
            <a:ext cx="10515249" cy="1324634"/>
          </a:xfrm>
        </p:spPr>
        <p:txBody>
          <a:bodyPr/>
          <a:lstStyle/>
          <a:p>
            <a:r>
              <a:rPr lang="en-US"/>
              <a:t>Click to edit Master title style</a:t>
            </a:r>
          </a:p>
        </p:txBody>
      </p:sp>
      <p:sp>
        <p:nvSpPr>
          <p:cNvPr id="3" name="Text Placeholder 2"/>
          <p:cNvSpPr>
            <a:spLocks noGrp="1"/>
          </p:cNvSpPr>
          <p:nvPr>
            <p:ph type="body" idx="1"/>
          </p:nvPr>
        </p:nvSpPr>
        <p:spPr>
          <a:xfrm>
            <a:off x="840030" y="1681840"/>
            <a:ext cx="5157582" cy="823555"/>
          </a:xfrm>
        </p:spPr>
        <p:txBody>
          <a:bodyPr anchor="b"/>
          <a:lstStyle>
            <a:lvl1pPr marL="0" indent="0">
              <a:buNone/>
              <a:defRPr sz="2500" b="1"/>
            </a:lvl1pPr>
            <a:lvl2pPr marL="476220" indent="0">
              <a:buNone/>
              <a:defRPr sz="2083" b="1"/>
            </a:lvl2pPr>
            <a:lvl3pPr marL="952439" indent="0">
              <a:buNone/>
              <a:defRPr sz="1875" b="1"/>
            </a:lvl3pPr>
            <a:lvl4pPr marL="1428659" indent="0">
              <a:buNone/>
              <a:defRPr sz="1667" b="1"/>
            </a:lvl4pPr>
            <a:lvl5pPr marL="1904878" indent="0">
              <a:buNone/>
              <a:defRPr sz="1667" b="1"/>
            </a:lvl5pPr>
            <a:lvl6pPr marL="2381098" indent="0">
              <a:buNone/>
              <a:defRPr sz="1667" b="1"/>
            </a:lvl6pPr>
            <a:lvl7pPr marL="2857317" indent="0">
              <a:buNone/>
              <a:defRPr sz="1667" b="1"/>
            </a:lvl7pPr>
            <a:lvl8pPr marL="3333537" indent="0">
              <a:buNone/>
              <a:defRPr sz="1667" b="1"/>
            </a:lvl8pPr>
            <a:lvl9pPr marL="3809756" indent="0">
              <a:buNone/>
              <a:defRPr sz="1667" b="1"/>
            </a:lvl9pPr>
          </a:lstStyle>
          <a:p>
            <a:pPr lvl="0"/>
            <a:r>
              <a:rPr lang="en-US"/>
              <a:t>Edit Master text styles</a:t>
            </a:r>
          </a:p>
        </p:txBody>
      </p:sp>
      <p:sp>
        <p:nvSpPr>
          <p:cNvPr id="4" name="Content Placeholder 3"/>
          <p:cNvSpPr>
            <a:spLocks noGrp="1"/>
          </p:cNvSpPr>
          <p:nvPr>
            <p:ph sz="half" idx="2"/>
          </p:nvPr>
        </p:nvSpPr>
        <p:spPr>
          <a:xfrm>
            <a:off x="840030" y="2505395"/>
            <a:ext cx="5157582" cy="3684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893" y="1681840"/>
            <a:ext cx="5182385" cy="823555"/>
          </a:xfrm>
        </p:spPr>
        <p:txBody>
          <a:bodyPr anchor="b"/>
          <a:lstStyle>
            <a:lvl1pPr marL="0" indent="0">
              <a:buNone/>
              <a:defRPr sz="2500" b="1"/>
            </a:lvl1pPr>
            <a:lvl2pPr marL="476220" indent="0">
              <a:buNone/>
              <a:defRPr sz="2083" b="1"/>
            </a:lvl2pPr>
            <a:lvl3pPr marL="952439" indent="0">
              <a:buNone/>
              <a:defRPr sz="1875" b="1"/>
            </a:lvl3pPr>
            <a:lvl4pPr marL="1428659" indent="0">
              <a:buNone/>
              <a:defRPr sz="1667" b="1"/>
            </a:lvl4pPr>
            <a:lvl5pPr marL="1904878" indent="0">
              <a:buNone/>
              <a:defRPr sz="1667" b="1"/>
            </a:lvl5pPr>
            <a:lvl6pPr marL="2381098" indent="0">
              <a:buNone/>
              <a:defRPr sz="1667" b="1"/>
            </a:lvl6pPr>
            <a:lvl7pPr marL="2857317" indent="0">
              <a:buNone/>
              <a:defRPr sz="1667" b="1"/>
            </a:lvl7pPr>
            <a:lvl8pPr marL="3333537" indent="0">
              <a:buNone/>
              <a:defRPr sz="1667" b="1"/>
            </a:lvl8pPr>
            <a:lvl9pPr marL="3809756" indent="0">
              <a:buNone/>
              <a:defRPr sz="1667" b="1"/>
            </a:lvl9pPr>
          </a:lstStyle>
          <a:p>
            <a:pPr lvl="0"/>
            <a:r>
              <a:rPr lang="en-US"/>
              <a:t>Edit Master text styles</a:t>
            </a:r>
          </a:p>
        </p:txBody>
      </p:sp>
      <p:sp>
        <p:nvSpPr>
          <p:cNvPr id="6" name="Content Placeholder 5"/>
          <p:cNvSpPr>
            <a:spLocks noGrp="1"/>
          </p:cNvSpPr>
          <p:nvPr>
            <p:ph sz="quarter" idx="4"/>
          </p:nvPr>
        </p:nvSpPr>
        <p:spPr>
          <a:xfrm>
            <a:off x="6172893" y="2505395"/>
            <a:ext cx="5182385" cy="3684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BBCF770-B3AB-4BA0-ABF1-93BA85E8F711}" type="datetimeFigureOut">
              <a:rPr lang="en-US" smtClean="0"/>
              <a:t>12/1/2023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1979551954"/>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BBCF770-B3AB-4BA0-ABF1-93BA85E8F711}" type="datetimeFigureOut">
              <a:rPr lang="en-US" smtClean="0"/>
              <a:t>12/1/2023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4043320999"/>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BCF770-B3AB-4BA0-ABF1-93BA85E8F711}" type="datetimeFigureOut">
              <a:rPr lang="en-US" smtClean="0"/>
              <a:t>12/1/2023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759918470"/>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30" y="456428"/>
            <a:ext cx="3932263" cy="1600806"/>
          </a:xfrm>
        </p:spPr>
        <p:txBody>
          <a:bodyPr anchor="b"/>
          <a:lstStyle>
            <a:lvl1pPr>
              <a:defRPr sz="3333"/>
            </a:lvl1pPr>
          </a:lstStyle>
          <a:p>
            <a:r>
              <a:rPr lang="en-US"/>
              <a:t>Click to edit Master title style</a:t>
            </a:r>
          </a:p>
        </p:txBody>
      </p:sp>
      <p:sp>
        <p:nvSpPr>
          <p:cNvPr id="3" name="Content Placeholder 2"/>
          <p:cNvSpPr>
            <a:spLocks noGrp="1"/>
          </p:cNvSpPr>
          <p:nvPr>
            <p:ph idx="1"/>
          </p:nvPr>
        </p:nvSpPr>
        <p:spPr>
          <a:xfrm>
            <a:off x="5182385" y="987275"/>
            <a:ext cx="6172893" cy="4873528"/>
          </a:xfrm>
        </p:spPr>
        <p:txBody>
          <a:bodyPr/>
          <a:lstStyle>
            <a:lvl1pPr>
              <a:defRPr sz="3333"/>
            </a:lvl1pPr>
            <a:lvl2pPr>
              <a:defRPr sz="2916"/>
            </a:lvl2pPr>
            <a:lvl3pPr>
              <a:defRPr sz="2500"/>
            </a:lvl3pPr>
            <a:lvl4pPr>
              <a:defRPr sz="2083"/>
            </a:lvl4pPr>
            <a:lvl5pPr>
              <a:defRPr sz="2083"/>
            </a:lvl5pPr>
            <a:lvl6pPr>
              <a:defRPr sz="2083"/>
            </a:lvl6pPr>
            <a:lvl7pPr>
              <a:defRPr sz="2083"/>
            </a:lvl7pPr>
            <a:lvl8pPr>
              <a:defRPr sz="2083"/>
            </a:lvl8pPr>
            <a:lvl9pPr>
              <a:defRPr sz="208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030" y="2057234"/>
            <a:ext cx="3932263" cy="3811838"/>
          </a:xfrm>
        </p:spPr>
        <p:txBody>
          <a:bodyPr/>
          <a:lstStyle>
            <a:lvl1pPr marL="0" indent="0">
              <a:buNone/>
              <a:defRPr sz="1667"/>
            </a:lvl1pPr>
            <a:lvl2pPr marL="476220" indent="0">
              <a:buNone/>
              <a:defRPr sz="1458"/>
            </a:lvl2pPr>
            <a:lvl3pPr marL="952439" indent="0">
              <a:buNone/>
              <a:defRPr sz="1250"/>
            </a:lvl3pPr>
            <a:lvl4pPr marL="1428659" indent="0">
              <a:buNone/>
              <a:defRPr sz="1042"/>
            </a:lvl4pPr>
            <a:lvl5pPr marL="1904878" indent="0">
              <a:buNone/>
              <a:defRPr sz="1042"/>
            </a:lvl5pPr>
            <a:lvl6pPr marL="2381098" indent="0">
              <a:buNone/>
              <a:defRPr sz="1042"/>
            </a:lvl6pPr>
            <a:lvl7pPr marL="2857317" indent="0">
              <a:buNone/>
              <a:defRPr sz="1042"/>
            </a:lvl7pPr>
            <a:lvl8pPr marL="3333537" indent="0">
              <a:buNone/>
              <a:defRPr sz="1042"/>
            </a:lvl8pPr>
            <a:lvl9pPr marL="3809756" indent="0">
              <a:buNone/>
              <a:defRPr sz="1042"/>
            </a:lvl9pPr>
          </a:lstStyle>
          <a:p>
            <a:pPr lvl="0"/>
            <a:r>
              <a:rPr lang="en-US"/>
              <a:t>Edit Master text styles</a:t>
            </a:r>
          </a:p>
        </p:txBody>
      </p:sp>
      <p:sp>
        <p:nvSpPr>
          <p:cNvPr id="5" name="Date Placeholder 4"/>
          <p:cNvSpPr>
            <a:spLocks noGrp="1"/>
          </p:cNvSpPr>
          <p:nvPr>
            <p:ph type="dt" sz="half" idx="10"/>
          </p:nvPr>
        </p:nvSpPr>
        <p:spPr/>
        <p:txBody>
          <a:bodyPr/>
          <a:lstStyle/>
          <a:p>
            <a:fld id="{7BBCF770-B3AB-4BA0-ABF1-93BA85E8F711}" type="datetimeFigureOut">
              <a:rPr lang="en-US" smtClean="0"/>
              <a:t>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164055621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5400"/>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3200"/>
            </a:lvl1pPr>
            <a:lvl2pPr marL="685800" indent="-228600">
              <a:buFont typeface="Courier New" panose="02070309020205020404" pitchFamily="49" charset="0"/>
              <a:buChar char="o"/>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497518"/>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30" y="456428"/>
            <a:ext cx="3932263" cy="1600806"/>
          </a:xfrm>
        </p:spPr>
        <p:txBody>
          <a:bodyPr anchor="b"/>
          <a:lstStyle>
            <a:lvl1pPr>
              <a:defRPr sz="3333"/>
            </a:lvl1pPr>
          </a:lstStyle>
          <a:p>
            <a:r>
              <a:rPr lang="en-US"/>
              <a:t>Click to edit Master title style</a:t>
            </a:r>
          </a:p>
        </p:txBody>
      </p:sp>
      <p:sp>
        <p:nvSpPr>
          <p:cNvPr id="3" name="Picture Placeholder 2"/>
          <p:cNvSpPr>
            <a:spLocks noGrp="1"/>
          </p:cNvSpPr>
          <p:nvPr>
            <p:ph type="pic" idx="1"/>
          </p:nvPr>
        </p:nvSpPr>
        <p:spPr>
          <a:xfrm>
            <a:off x="5182385" y="987275"/>
            <a:ext cx="6172893" cy="4873528"/>
          </a:xfrm>
        </p:spPr>
        <p:txBody>
          <a:bodyPr/>
          <a:lstStyle>
            <a:lvl1pPr marL="0" indent="0">
              <a:buNone/>
              <a:defRPr sz="3333"/>
            </a:lvl1pPr>
            <a:lvl2pPr marL="476220" indent="0">
              <a:buNone/>
              <a:defRPr sz="2916"/>
            </a:lvl2pPr>
            <a:lvl3pPr marL="952439" indent="0">
              <a:buNone/>
              <a:defRPr sz="2500"/>
            </a:lvl3pPr>
            <a:lvl4pPr marL="1428659" indent="0">
              <a:buNone/>
              <a:defRPr sz="2083"/>
            </a:lvl4pPr>
            <a:lvl5pPr marL="1904878" indent="0">
              <a:buNone/>
              <a:defRPr sz="2083"/>
            </a:lvl5pPr>
            <a:lvl6pPr marL="2381098" indent="0">
              <a:buNone/>
              <a:defRPr sz="2083"/>
            </a:lvl6pPr>
            <a:lvl7pPr marL="2857317" indent="0">
              <a:buNone/>
              <a:defRPr sz="2083"/>
            </a:lvl7pPr>
            <a:lvl8pPr marL="3333537" indent="0">
              <a:buNone/>
              <a:defRPr sz="2083"/>
            </a:lvl8pPr>
            <a:lvl9pPr marL="3809756" indent="0">
              <a:buNone/>
              <a:defRPr sz="2083"/>
            </a:lvl9pPr>
          </a:lstStyle>
          <a:p>
            <a:endParaRPr lang="en-US"/>
          </a:p>
        </p:txBody>
      </p:sp>
      <p:sp>
        <p:nvSpPr>
          <p:cNvPr id="4" name="Text Placeholder 3"/>
          <p:cNvSpPr>
            <a:spLocks noGrp="1"/>
          </p:cNvSpPr>
          <p:nvPr>
            <p:ph type="body" sz="half" idx="2"/>
          </p:nvPr>
        </p:nvSpPr>
        <p:spPr>
          <a:xfrm>
            <a:off x="840030" y="2057234"/>
            <a:ext cx="3932263" cy="3811838"/>
          </a:xfrm>
        </p:spPr>
        <p:txBody>
          <a:bodyPr/>
          <a:lstStyle>
            <a:lvl1pPr marL="0" indent="0">
              <a:buNone/>
              <a:defRPr sz="1667"/>
            </a:lvl1pPr>
            <a:lvl2pPr marL="476220" indent="0">
              <a:buNone/>
              <a:defRPr sz="1458"/>
            </a:lvl2pPr>
            <a:lvl3pPr marL="952439" indent="0">
              <a:buNone/>
              <a:defRPr sz="1250"/>
            </a:lvl3pPr>
            <a:lvl4pPr marL="1428659" indent="0">
              <a:buNone/>
              <a:defRPr sz="1042"/>
            </a:lvl4pPr>
            <a:lvl5pPr marL="1904878" indent="0">
              <a:buNone/>
              <a:defRPr sz="1042"/>
            </a:lvl5pPr>
            <a:lvl6pPr marL="2381098" indent="0">
              <a:buNone/>
              <a:defRPr sz="1042"/>
            </a:lvl6pPr>
            <a:lvl7pPr marL="2857317" indent="0">
              <a:buNone/>
              <a:defRPr sz="1042"/>
            </a:lvl7pPr>
            <a:lvl8pPr marL="3333537" indent="0">
              <a:buNone/>
              <a:defRPr sz="1042"/>
            </a:lvl8pPr>
            <a:lvl9pPr marL="3809756" indent="0">
              <a:buNone/>
              <a:defRPr sz="1042"/>
            </a:lvl9pPr>
          </a:lstStyle>
          <a:p>
            <a:pPr lvl="0"/>
            <a:r>
              <a:rPr lang="en-US"/>
              <a:t>Edit Master text styles</a:t>
            </a:r>
          </a:p>
        </p:txBody>
      </p:sp>
      <p:sp>
        <p:nvSpPr>
          <p:cNvPr id="5" name="Date Placeholder 4"/>
          <p:cNvSpPr>
            <a:spLocks noGrp="1"/>
          </p:cNvSpPr>
          <p:nvPr>
            <p:ph type="dt" sz="half" idx="10"/>
          </p:nvPr>
        </p:nvSpPr>
        <p:spPr/>
        <p:txBody>
          <a:bodyPr/>
          <a:lstStyle/>
          <a:p>
            <a:fld id="{7BBCF770-B3AB-4BA0-ABF1-93BA85E8F711}" type="datetimeFigureOut">
              <a:rPr lang="en-US" smtClean="0"/>
              <a:t>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4005915357"/>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BCF770-B3AB-4BA0-ABF1-93BA85E8F711}" type="datetimeFigureOut">
              <a:rPr lang="en-US" smtClean="0"/>
              <a:t>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1257357762"/>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6053" y="365474"/>
            <a:ext cx="2627571" cy="581119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377" y="365474"/>
            <a:ext cx="7728931" cy="581119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BCF770-B3AB-4BA0-ABF1-93BA85E8F711}" type="datetimeFigureOut">
              <a:rPr lang="en-US" smtClean="0"/>
              <a:t>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259651684"/>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11440465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t>12/1/2023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5495703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t>12/1/2023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1649162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12/1/2023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01804355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12/1/2023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8175796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11096874"/>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08921738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12/1/2023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526309559"/>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376" y="365474"/>
            <a:ext cx="10515248" cy="132463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376" y="1825714"/>
            <a:ext cx="10515248" cy="435095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376" y="6356920"/>
            <a:ext cx="2743323" cy="363820"/>
          </a:xfrm>
          <a:prstGeom prst="rect">
            <a:avLst/>
          </a:prstGeom>
        </p:spPr>
        <p:txBody>
          <a:bodyPr vert="horz" lIns="91440" tIns="45720" rIns="91440" bIns="45720" rtlCol="0" anchor="ctr"/>
          <a:lstStyle>
            <a:lvl1pPr algn="l">
              <a:defRPr sz="1250">
                <a:solidFill>
                  <a:schemeClr val="tx1">
                    <a:tint val="75000"/>
                  </a:schemeClr>
                </a:solidFill>
              </a:defRPr>
            </a:lvl1pPr>
          </a:lstStyle>
          <a:p>
            <a:fld id="{7BBCF770-B3AB-4BA0-ABF1-93BA85E8F711}" type="datetimeFigureOut">
              <a:rPr lang="en-US" smtClean="0"/>
              <a:t>12/1/2023</a:t>
            </a:fld>
            <a:endParaRPr lang="en-US"/>
          </a:p>
        </p:txBody>
      </p:sp>
      <p:sp>
        <p:nvSpPr>
          <p:cNvPr id="5" name="Footer Placeholder 4"/>
          <p:cNvSpPr>
            <a:spLocks noGrp="1"/>
          </p:cNvSpPr>
          <p:nvPr>
            <p:ph type="ftr" sz="quarter" idx="3"/>
          </p:nvPr>
        </p:nvSpPr>
        <p:spPr>
          <a:xfrm>
            <a:off x="4038094" y="6356920"/>
            <a:ext cx="4115813" cy="363820"/>
          </a:xfrm>
          <a:prstGeom prst="rect">
            <a:avLst/>
          </a:prstGeom>
        </p:spPr>
        <p:txBody>
          <a:bodyPr vert="horz" lIns="91440" tIns="45720" rIns="91440" bIns="45720" rtlCol="0" anchor="ctr"/>
          <a:lstStyle>
            <a:lvl1pPr algn="ctr">
              <a:defRPr sz="12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301" y="6356920"/>
            <a:ext cx="2743323" cy="363820"/>
          </a:xfrm>
          <a:prstGeom prst="rect">
            <a:avLst/>
          </a:prstGeom>
        </p:spPr>
        <p:txBody>
          <a:bodyPr vert="horz" lIns="91440" tIns="45720" rIns="91440" bIns="45720" rtlCol="0" anchor="ctr"/>
          <a:lstStyle>
            <a:lvl1pPr algn="r">
              <a:defRPr sz="1250">
                <a:solidFill>
                  <a:schemeClr val="tx1">
                    <a:tint val="75000"/>
                  </a:schemeClr>
                </a:solidFill>
              </a:defRPr>
            </a:lvl1pPr>
          </a:lstStyle>
          <a:p>
            <a:fld id="{10AA3A5A-98D0-447F-A488-6E7BF5B87525}" type="slidenum">
              <a:rPr lang="en-US" smtClean="0"/>
              <a:t>‹#›</a:t>
            </a:fld>
            <a:endParaRPr lang="en-US"/>
          </a:p>
        </p:txBody>
      </p:sp>
    </p:spTree>
    <p:extLst>
      <p:ext uri="{BB962C8B-B14F-4D97-AF65-F5344CB8AC3E}">
        <p14:creationId xmlns:p14="http://schemas.microsoft.com/office/powerpoint/2010/main" val="473039571"/>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ransition>
    <p:fade/>
  </p:transition>
  <p:txStyles>
    <p:titleStyle>
      <a:lvl1pPr algn="l" defTabSz="952439" rtl="0" eaLnBrk="1" latinLnBrk="0" hangingPunct="1">
        <a:lnSpc>
          <a:spcPct val="90000"/>
        </a:lnSpc>
        <a:spcBef>
          <a:spcPct val="0"/>
        </a:spcBef>
        <a:buNone/>
        <a:defRPr sz="4583" b="1" kern="1200">
          <a:solidFill>
            <a:schemeClr val="tx1">
              <a:lumMod val="85000"/>
              <a:lumOff val="15000"/>
            </a:schemeClr>
          </a:solidFill>
          <a:latin typeface="+mj-lt"/>
          <a:ea typeface="+mj-ea"/>
          <a:cs typeface="+mj-cs"/>
        </a:defRPr>
      </a:lvl1pPr>
    </p:titleStyle>
    <p:bodyStyle>
      <a:lvl1pPr marL="238110" indent="-238110" algn="l" defTabSz="952439" rtl="0" eaLnBrk="1" latinLnBrk="0" hangingPunct="1">
        <a:lnSpc>
          <a:spcPct val="90000"/>
        </a:lnSpc>
        <a:spcBef>
          <a:spcPts val="1042"/>
        </a:spcBef>
        <a:buFont typeface="Arial" panose="020B0604020202020204" pitchFamily="34" charset="0"/>
        <a:buChar char="•"/>
        <a:defRPr sz="4166" kern="1200">
          <a:solidFill>
            <a:schemeClr val="tx1">
              <a:lumMod val="85000"/>
              <a:lumOff val="15000"/>
            </a:schemeClr>
          </a:solidFill>
          <a:latin typeface="+mn-lt"/>
          <a:ea typeface="+mn-ea"/>
          <a:cs typeface="+mn-cs"/>
        </a:defRPr>
      </a:lvl1pPr>
      <a:lvl2pPr marL="714329" indent="-238110" algn="l" defTabSz="952439" rtl="0" eaLnBrk="1" latinLnBrk="0" hangingPunct="1">
        <a:lnSpc>
          <a:spcPct val="90000"/>
        </a:lnSpc>
        <a:spcBef>
          <a:spcPts val="521"/>
        </a:spcBef>
        <a:buFont typeface="Arial" panose="020B0604020202020204" pitchFamily="34" charset="0"/>
        <a:buChar char="•"/>
        <a:defRPr sz="3750" kern="1200">
          <a:solidFill>
            <a:schemeClr val="tx1">
              <a:lumMod val="85000"/>
              <a:lumOff val="15000"/>
            </a:schemeClr>
          </a:solidFill>
          <a:latin typeface="+mn-lt"/>
          <a:ea typeface="+mn-ea"/>
          <a:cs typeface="+mn-cs"/>
        </a:defRPr>
      </a:lvl2pPr>
      <a:lvl3pPr marL="1190549" indent="-238110" algn="l" defTabSz="952439" rtl="0" eaLnBrk="1" latinLnBrk="0" hangingPunct="1">
        <a:lnSpc>
          <a:spcPct val="90000"/>
        </a:lnSpc>
        <a:spcBef>
          <a:spcPts val="521"/>
        </a:spcBef>
        <a:buFont typeface="Arial" panose="020B0604020202020204" pitchFamily="34" charset="0"/>
        <a:buChar char="•"/>
        <a:defRPr sz="3333" kern="1200">
          <a:solidFill>
            <a:schemeClr val="tx1">
              <a:lumMod val="85000"/>
              <a:lumOff val="15000"/>
            </a:schemeClr>
          </a:solidFill>
          <a:latin typeface="+mn-lt"/>
          <a:ea typeface="+mn-ea"/>
          <a:cs typeface="+mn-cs"/>
        </a:defRPr>
      </a:lvl3pPr>
      <a:lvl4pPr marL="1666768" indent="-238110" algn="l" defTabSz="952439" rtl="0" eaLnBrk="1" latinLnBrk="0" hangingPunct="1">
        <a:lnSpc>
          <a:spcPct val="90000"/>
        </a:lnSpc>
        <a:spcBef>
          <a:spcPts val="521"/>
        </a:spcBef>
        <a:buFont typeface="Arial" panose="020B0604020202020204" pitchFamily="34" charset="0"/>
        <a:buChar char="•"/>
        <a:defRPr sz="2916" kern="1200">
          <a:solidFill>
            <a:schemeClr val="tx1">
              <a:lumMod val="85000"/>
              <a:lumOff val="15000"/>
            </a:schemeClr>
          </a:solidFill>
          <a:latin typeface="+mn-lt"/>
          <a:ea typeface="+mn-ea"/>
          <a:cs typeface="+mn-cs"/>
        </a:defRPr>
      </a:lvl4pPr>
      <a:lvl5pPr marL="2142988" indent="-238110" algn="l" defTabSz="952439" rtl="0" eaLnBrk="1" latinLnBrk="0" hangingPunct="1">
        <a:lnSpc>
          <a:spcPct val="90000"/>
        </a:lnSpc>
        <a:spcBef>
          <a:spcPts val="521"/>
        </a:spcBef>
        <a:buFont typeface="Arial" panose="020B0604020202020204" pitchFamily="34" charset="0"/>
        <a:buChar char="•"/>
        <a:defRPr sz="2916" kern="1200">
          <a:solidFill>
            <a:schemeClr val="tx1">
              <a:lumMod val="85000"/>
              <a:lumOff val="15000"/>
            </a:schemeClr>
          </a:solidFill>
          <a:latin typeface="+mn-lt"/>
          <a:ea typeface="+mn-ea"/>
          <a:cs typeface="+mn-cs"/>
        </a:defRPr>
      </a:lvl5pPr>
      <a:lvl6pPr marL="2619207" indent="-238110" algn="l" defTabSz="952439" rtl="0" eaLnBrk="1" latinLnBrk="0" hangingPunct="1">
        <a:lnSpc>
          <a:spcPct val="90000"/>
        </a:lnSpc>
        <a:spcBef>
          <a:spcPts val="521"/>
        </a:spcBef>
        <a:buFont typeface="Arial" panose="020B0604020202020204" pitchFamily="34" charset="0"/>
        <a:buChar char="•"/>
        <a:defRPr sz="1875" kern="1200">
          <a:solidFill>
            <a:schemeClr val="tx1"/>
          </a:solidFill>
          <a:latin typeface="+mn-lt"/>
          <a:ea typeface="+mn-ea"/>
          <a:cs typeface="+mn-cs"/>
        </a:defRPr>
      </a:lvl6pPr>
      <a:lvl7pPr marL="3095427" indent="-238110" algn="l" defTabSz="952439" rtl="0" eaLnBrk="1" latinLnBrk="0" hangingPunct="1">
        <a:lnSpc>
          <a:spcPct val="90000"/>
        </a:lnSpc>
        <a:spcBef>
          <a:spcPts val="521"/>
        </a:spcBef>
        <a:buFont typeface="Arial" panose="020B0604020202020204" pitchFamily="34" charset="0"/>
        <a:buChar char="•"/>
        <a:defRPr sz="1875" kern="1200">
          <a:solidFill>
            <a:schemeClr val="tx1"/>
          </a:solidFill>
          <a:latin typeface="+mn-lt"/>
          <a:ea typeface="+mn-ea"/>
          <a:cs typeface="+mn-cs"/>
        </a:defRPr>
      </a:lvl7pPr>
      <a:lvl8pPr marL="3571646" indent="-238110" algn="l" defTabSz="952439" rtl="0" eaLnBrk="1" latinLnBrk="0" hangingPunct="1">
        <a:lnSpc>
          <a:spcPct val="90000"/>
        </a:lnSpc>
        <a:spcBef>
          <a:spcPts val="521"/>
        </a:spcBef>
        <a:buFont typeface="Arial" panose="020B0604020202020204" pitchFamily="34" charset="0"/>
        <a:buChar char="•"/>
        <a:defRPr sz="1875" kern="1200">
          <a:solidFill>
            <a:schemeClr val="tx1"/>
          </a:solidFill>
          <a:latin typeface="+mn-lt"/>
          <a:ea typeface="+mn-ea"/>
          <a:cs typeface="+mn-cs"/>
        </a:defRPr>
      </a:lvl8pPr>
      <a:lvl9pPr marL="4047866" indent="-238110" algn="l" defTabSz="952439" rtl="0" eaLnBrk="1" latinLnBrk="0" hangingPunct="1">
        <a:lnSpc>
          <a:spcPct val="90000"/>
        </a:lnSpc>
        <a:spcBef>
          <a:spcPts val="521"/>
        </a:spcBef>
        <a:buFont typeface="Arial" panose="020B0604020202020204" pitchFamily="34" charset="0"/>
        <a:buChar char="•"/>
        <a:defRPr sz="1875" kern="1200">
          <a:solidFill>
            <a:schemeClr val="tx1"/>
          </a:solidFill>
          <a:latin typeface="+mn-lt"/>
          <a:ea typeface="+mn-ea"/>
          <a:cs typeface="+mn-cs"/>
        </a:defRPr>
      </a:lvl9pPr>
    </p:bodyStyle>
    <p:otherStyle>
      <a:defPPr>
        <a:defRPr lang="en-US"/>
      </a:defPPr>
      <a:lvl1pPr marL="0" algn="l" defTabSz="952439" rtl="0" eaLnBrk="1" latinLnBrk="0" hangingPunct="1">
        <a:defRPr sz="1875" kern="1200">
          <a:solidFill>
            <a:schemeClr val="tx1"/>
          </a:solidFill>
          <a:latin typeface="+mn-lt"/>
          <a:ea typeface="+mn-ea"/>
          <a:cs typeface="+mn-cs"/>
        </a:defRPr>
      </a:lvl1pPr>
      <a:lvl2pPr marL="476220" algn="l" defTabSz="952439" rtl="0" eaLnBrk="1" latinLnBrk="0" hangingPunct="1">
        <a:defRPr sz="1875" kern="1200">
          <a:solidFill>
            <a:schemeClr val="tx1"/>
          </a:solidFill>
          <a:latin typeface="+mn-lt"/>
          <a:ea typeface="+mn-ea"/>
          <a:cs typeface="+mn-cs"/>
        </a:defRPr>
      </a:lvl2pPr>
      <a:lvl3pPr marL="952439" algn="l" defTabSz="952439" rtl="0" eaLnBrk="1" latinLnBrk="0" hangingPunct="1">
        <a:defRPr sz="1875" kern="1200">
          <a:solidFill>
            <a:schemeClr val="tx1"/>
          </a:solidFill>
          <a:latin typeface="+mn-lt"/>
          <a:ea typeface="+mn-ea"/>
          <a:cs typeface="+mn-cs"/>
        </a:defRPr>
      </a:lvl3pPr>
      <a:lvl4pPr marL="1428659" algn="l" defTabSz="952439" rtl="0" eaLnBrk="1" latinLnBrk="0" hangingPunct="1">
        <a:defRPr sz="1875" kern="1200">
          <a:solidFill>
            <a:schemeClr val="tx1"/>
          </a:solidFill>
          <a:latin typeface="+mn-lt"/>
          <a:ea typeface="+mn-ea"/>
          <a:cs typeface="+mn-cs"/>
        </a:defRPr>
      </a:lvl4pPr>
      <a:lvl5pPr marL="1904878" algn="l" defTabSz="952439" rtl="0" eaLnBrk="1" latinLnBrk="0" hangingPunct="1">
        <a:defRPr sz="1875" kern="1200">
          <a:solidFill>
            <a:schemeClr val="tx1"/>
          </a:solidFill>
          <a:latin typeface="+mn-lt"/>
          <a:ea typeface="+mn-ea"/>
          <a:cs typeface="+mn-cs"/>
        </a:defRPr>
      </a:lvl5pPr>
      <a:lvl6pPr marL="2381098" algn="l" defTabSz="952439" rtl="0" eaLnBrk="1" latinLnBrk="0" hangingPunct="1">
        <a:defRPr sz="1875" kern="1200">
          <a:solidFill>
            <a:schemeClr val="tx1"/>
          </a:solidFill>
          <a:latin typeface="+mn-lt"/>
          <a:ea typeface="+mn-ea"/>
          <a:cs typeface="+mn-cs"/>
        </a:defRPr>
      </a:lvl6pPr>
      <a:lvl7pPr marL="2857317" algn="l" defTabSz="952439" rtl="0" eaLnBrk="1" latinLnBrk="0" hangingPunct="1">
        <a:defRPr sz="1875" kern="1200">
          <a:solidFill>
            <a:schemeClr val="tx1"/>
          </a:solidFill>
          <a:latin typeface="+mn-lt"/>
          <a:ea typeface="+mn-ea"/>
          <a:cs typeface="+mn-cs"/>
        </a:defRPr>
      </a:lvl7pPr>
      <a:lvl8pPr marL="3333537" algn="l" defTabSz="952439" rtl="0" eaLnBrk="1" latinLnBrk="0" hangingPunct="1">
        <a:defRPr sz="1875" kern="1200">
          <a:solidFill>
            <a:schemeClr val="tx1"/>
          </a:solidFill>
          <a:latin typeface="+mn-lt"/>
          <a:ea typeface="+mn-ea"/>
          <a:cs typeface="+mn-cs"/>
        </a:defRPr>
      </a:lvl8pPr>
      <a:lvl9pPr marL="3809756" algn="l" defTabSz="952439" rtl="0" eaLnBrk="1" latinLnBrk="0" hangingPunct="1">
        <a:defRPr sz="187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073">
          <p15:clr>
            <a:srgbClr val="F26B43"/>
          </p15:clr>
        </p15:guide>
        <p15:guide id="2" pos="3686">
          <p15:clr>
            <a:srgbClr val="F26B43"/>
          </p15:clr>
        </p15:guide>
        <p15:guide id="3" pos="6999">
          <p15:clr>
            <a:srgbClr val="F26B43"/>
          </p15:clr>
        </p15:guide>
        <p15:guide id="4" pos="375">
          <p15:clr>
            <a:srgbClr val="F26B43"/>
          </p15:clr>
        </p15:guide>
        <p15:guide id="5" orient="horz" pos="202">
          <p15:clr>
            <a:srgbClr val="F26B43"/>
          </p15:clr>
        </p15:guide>
        <p15:guide id="6" orient="horz" pos="394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5365224" y="3587745"/>
            <a:ext cx="5960117" cy="2935969"/>
          </a:xfrm>
        </p:spPr>
        <p:txBody>
          <a:bodyPr anchor="ctr"/>
          <a:lstStyle/>
          <a:p>
            <a:r>
              <a:rPr lang="en-US" dirty="0"/>
              <a:t>Chapter 11: America’s </a:t>
            </a:r>
            <a:br>
              <a:rPr lang="en-US" dirty="0"/>
            </a:br>
            <a:r>
              <a:rPr lang="en-US" dirty="0"/>
              <a:t>Highest Office</a:t>
            </a:r>
          </a:p>
        </p:txBody>
      </p:sp>
    </p:spTree>
    <p:extLst>
      <p:ext uri="{BB962C8B-B14F-4D97-AF65-F5344CB8AC3E}">
        <p14:creationId xmlns:p14="http://schemas.microsoft.com/office/powerpoint/2010/main" val="590796909"/>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4F7D0-1320-4437-ACDC-D22074164072}"/>
              </a:ext>
            </a:extLst>
          </p:cNvPr>
          <p:cNvSpPr>
            <a:spLocks noGrp="1"/>
          </p:cNvSpPr>
          <p:nvPr>
            <p:ph type="title"/>
          </p:nvPr>
        </p:nvSpPr>
        <p:spPr>
          <a:xfrm>
            <a:off x="4965430" y="629268"/>
            <a:ext cx="6586491" cy="1286160"/>
          </a:xfrm>
        </p:spPr>
        <p:txBody>
          <a:bodyPr anchor="b">
            <a:normAutofit/>
          </a:bodyPr>
          <a:lstStyle/>
          <a:p>
            <a:r>
              <a:rPr lang="en-US" dirty="0"/>
              <a:t>D. Legislative Leader</a:t>
            </a:r>
          </a:p>
        </p:txBody>
      </p:sp>
      <p:sp>
        <p:nvSpPr>
          <p:cNvPr id="3" name="Content Placeholder 2">
            <a:extLst>
              <a:ext uri="{FF2B5EF4-FFF2-40B4-BE49-F238E27FC236}">
                <a16:creationId xmlns:a16="http://schemas.microsoft.com/office/drawing/2014/main" id="{D5A01C9C-02B1-4323-8E13-A1EDCFDC2544}"/>
              </a:ext>
            </a:extLst>
          </p:cNvPr>
          <p:cNvSpPr>
            <a:spLocks noGrp="1"/>
          </p:cNvSpPr>
          <p:nvPr>
            <p:ph idx="1"/>
          </p:nvPr>
        </p:nvSpPr>
        <p:spPr>
          <a:xfrm>
            <a:off x="4965431" y="2438400"/>
            <a:ext cx="6586489" cy="3785419"/>
          </a:xfrm>
        </p:spPr>
        <p:txBody>
          <a:bodyPr>
            <a:noAutofit/>
          </a:bodyPr>
          <a:lstStyle/>
          <a:p>
            <a:r>
              <a:rPr lang="en-US" dirty="0">
                <a:solidFill>
                  <a:srgbClr val="FF0000"/>
                </a:solidFill>
              </a:rPr>
              <a:t>A </a:t>
            </a:r>
            <a:r>
              <a:rPr lang="en-US" b="1" dirty="0">
                <a:solidFill>
                  <a:srgbClr val="FF0000"/>
                </a:solidFill>
              </a:rPr>
              <a:t>pocket veto</a:t>
            </a:r>
            <a:r>
              <a:rPr lang="en-US" dirty="0">
                <a:solidFill>
                  <a:srgbClr val="FF0000"/>
                </a:solidFill>
              </a:rPr>
              <a:t> occurs when the president does not sign a bill for ten days while Congress is adjourned. </a:t>
            </a:r>
          </a:p>
          <a:p>
            <a:r>
              <a:rPr lang="en-US" dirty="0">
                <a:solidFill>
                  <a:srgbClr val="FF0000"/>
                </a:solidFill>
              </a:rPr>
              <a:t>In the 1990’s the president briefly had the power of </a:t>
            </a:r>
            <a:r>
              <a:rPr lang="en-US" b="1" dirty="0">
                <a:solidFill>
                  <a:srgbClr val="FF0000"/>
                </a:solidFill>
              </a:rPr>
              <a:t>line-item veto</a:t>
            </a:r>
            <a:r>
              <a:rPr lang="en-US" dirty="0">
                <a:solidFill>
                  <a:srgbClr val="FF0000"/>
                </a:solidFill>
              </a:rPr>
              <a:t> which allowed the president to veto only part of a bill.</a:t>
            </a:r>
          </a:p>
        </p:txBody>
      </p:sp>
      <p:pic>
        <p:nvPicPr>
          <p:cNvPr id="5" name="Picture 4" descr="A group of people sitting at a table&#10;&#10;Description automatically generated">
            <a:extLst>
              <a:ext uri="{FF2B5EF4-FFF2-40B4-BE49-F238E27FC236}">
                <a16:creationId xmlns:a16="http://schemas.microsoft.com/office/drawing/2014/main" id="{E365C59F-E976-43ED-AEAC-67F53EF5A83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903" r="25654"/>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99815A"/>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5D90AFB-E2A9-444B-B528-A6623832C636}"/>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29003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4F7D0-1320-4437-ACDC-D22074164072}"/>
              </a:ext>
            </a:extLst>
          </p:cNvPr>
          <p:cNvSpPr>
            <a:spLocks noGrp="1"/>
          </p:cNvSpPr>
          <p:nvPr>
            <p:ph type="title"/>
          </p:nvPr>
        </p:nvSpPr>
        <p:spPr>
          <a:xfrm>
            <a:off x="4965430" y="629268"/>
            <a:ext cx="6586491" cy="1286160"/>
          </a:xfrm>
        </p:spPr>
        <p:txBody>
          <a:bodyPr anchor="b">
            <a:normAutofit/>
          </a:bodyPr>
          <a:lstStyle/>
          <a:p>
            <a:r>
              <a:rPr lang="en-US" dirty="0"/>
              <a:t>D. Legislative Leader</a:t>
            </a:r>
          </a:p>
        </p:txBody>
      </p:sp>
      <p:sp>
        <p:nvSpPr>
          <p:cNvPr id="3" name="Content Placeholder 2">
            <a:extLst>
              <a:ext uri="{FF2B5EF4-FFF2-40B4-BE49-F238E27FC236}">
                <a16:creationId xmlns:a16="http://schemas.microsoft.com/office/drawing/2014/main" id="{D5A01C9C-02B1-4323-8E13-A1EDCFDC2544}"/>
              </a:ext>
            </a:extLst>
          </p:cNvPr>
          <p:cNvSpPr>
            <a:spLocks noGrp="1"/>
          </p:cNvSpPr>
          <p:nvPr>
            <p:ph idx="1"/>
          </p:nvPr>
        </p:nvSpPr>
        <p:spPr>
          <a:xfrm>
            <a:off x="4965431" y="2438400"/>
            <a:ext cx="6586489" cy="3785419"/>
          </a:xfrm>
        </p:spPr>
        <p:txBody>
          <a:bodyPr>
            <a:noAutofit/>
          </a:bodyPr>
          <a:lstStyle/>
          <a:p>
            <a:r>
              <a:rPr lang="en-US" dirty="0">
                <a:solidFill>
                  <a:srgbClr val="FF0000"/>
                </a:solidFill>
              </a:rPr>
              <a:t>This power was declared unconstitutional by the Supreme Court in 1998.</a:t>
            </a:r>
          </a:p>
        </p:txBody>
      </p:sp>
      <p:pic>
        <p:nvPicPr>
          <p:cNvPr id="5" name="Picture 4" descr="A group of people sitting at a table&#10;&#10;Description automatically generated">
            <a:extLst>
              <a:ext uri="{FF2B5EF4-FFF2-40B4-BE49-F238E27FC236}">
                <a16:creationId xmlns:a16="http://schemas.microsoft.com/office/drawing/2014/main" id="{E365C59F-E976-43ED-AEAC-67F53EF5A83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903" r="25654"/>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99815A"/>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EA20A8E-5C87-407B-A65D-03AF4097BC25}"/>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6942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4F7D0-1320-4437-ACDC-D22074164072}"/>
              </a:ext>
            </a:extLst>
          </p:cNvPr>
          <p:cNvSpPr>
            <a:spLocks noGrp="1"/>
          </p:cNvSpPr>
          <p:nvPr>
            <p:ph type="title"/>
          </p:nvPr>
        </p:nvSpPr>
        <p:spPr>
          <a:xfrm>
            <a:off x="4965430" y="629268"/>
            <a:ext cx="6586491" cy="1286160"/>
          </a:xfrm>
        </p:spPr>
        <p:txBody>
          <a:bodyPr anchor="b">
            <a:normAutofit/>
          </a:bodyPr>
          <a:lstStyle/>
          <a:p>
            <a:r>
              <a:rPr lang="en-US" dirty="0">
                <a:solidFill>
                  <a:srgbClr val="FF0000"/>
                </a:solidFill>
              </a:rPr>
              <a:t>E. Chief of State</a:t>
            </a:r>
          </a:p>
        </p:txBody>
      </p:sp>
      <p:sp>
        <p:nvSpPr>
          <p:cNvPr id="3" name="Content Placeholder 2">
            <a:extLst>
              <a:ext uri="{FF2B5EF4-FFF2-40B4-BE49-F238E27FC236}">
                <a16:creationId xmlns:a16="http://schemas.microsoft.com/office/drawing/2014/main" id="{D5A01C9C-02B1-4323-8E13-A1EDCFDC2544}"/>
              </a:ext>
            </a:extLst>
          </p:cNvPr>
          <p:cNvSpPr>
            <a:spLocks noGrp="1"/>
          </p:cNvSpPr>
          <p:nvPr>
            <p:ph idx="1"/>
          </p:nvPr>
        </p:nvSpPr>
        <p:spPr>
          <a:xfrm>
            <a:off x="4965431" y="2438400"/>
            <a:ext cx="6586489" cy="3785419"/>
          </a:xfrm>
        </p:spPr>
        <p:txBody>
          <a:bodyPr>
            <a:normAutofit/>
          </a:bodyPr>
          <a:lstStyle/>
          <a:p>
            <a:r>
              <a:rPr lang="en-US" dirty="0">
                <a:solidFill>
                  <a:srgbClr val="FF0000"/>
                </a:solidFill>
              </a:rPr>
              <a:t>The president represents America at home and abroad by hosting or visiting foreign dignitaries. </a:t>
            </a:r>
          </a:p>
          <a:p>
            <a:r>
              <a:rPr lang="en-US" dirty="0">
                <a:solidFill>
                  <a:srgbClr val="FF0000"/>
                </a:solidFill>
              </a:rPr>
              <a:t>He also participates in important ceremonial events </a:t>
            </a:r>
            <a:r>
              <a:rPr lang="en-US" dirty="0"/>
              <a:t>such as laying a wreath at the Tomb of the Unknown Soldier.</a:t>
            </a:r>
          </a:p>
        </p:txBody>
      </p:sp>
      <p:pic>
        <p:nvPicPr>
          <p:cNvPr id="5" name="Picture 4" descr="A person in a suit standing in front of a window&#10;&#10;Description automatically generated">
            <a:extLst>
              <a:ext uri="{FF2B5EF4-FFF2-40B4-BE49-F238E27FC236}">
                <a16:creationId xmlns:a16="http://schemas.microsoft.com/office/drawing/2014/main" id="{FAEA5276-5774-47C4-951A-7EEDC009BB9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589" r="31291"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32E66"/>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0571FDA-A760-4C31-AA76-DDD02A7011B4}"/>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67194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group of people standing in front of a crowd&#10;&#10;Description automatically generated">
            <a:extLst>
              <a:ext uri="{FF2B5EF4-FFF2-40B4-BE49-F238E27FC236}">
                <a16:creationId xmlns:a16="http://schemas.microsoft.com/office/drawing/2014/main" id="{365D41AB-43C4-4242-A1EF-42EB0DDB3E0D}"/>
              </a:ext>
            </a:extLst>
          </p:cNvPr>
          <p:cNvPicPr>
            <a:picLocks noChangeAspect="1"/>
          </p:cNvPicPr>
          <p:nvPr/>
        </p:nvPicPr>
        <p:blipFill rotWithShape="1">
          <a:blip r:embed="rId3">
            <a:extLst>
              <a:ext uri="{28A0092B-C50C-407E-A947-70E740481C1C}">
                <a14:useLocalDpi xmlns:a14="http://schemas.microsoft.com/office/drawing/2010/main" val="0"/>
              </a:ext>
            </a:extLst>
          </a:blip>
          <a:srcRect t="20671" b="4329"/>
          <a:stretch/>
        </p:blipFill>
        <p:spPr>
          <a:xfrm>
            <a:off x="20" y="10"/>
            <a:ext cx="12191980" cy="6857990"/>
          </a:xfrm>
          <a:prstGeom prst="rect">
            <a:avLst/>
          </a:prstGeom>
        </p:spPr>
      </p:pic>
    </p:spTree>
    <p:extLst>
      <p:ext uri="{BB962C8B-B14F-4D97-AF65-F5344CB8AC3E}">
        <p14:creationId xmlns:p14="http://schemas.microsoft.com/office/powerpoint/2010/main" val="4291740501"/>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4F7D0-1320-4437-ACDC-D22074164072}"/>
              </a:ext>
            </a:extLst>
          </p:cNvPr>
          <p:cNvSpPr>
            <a:spLocks noGrp="1"/>
          </p:cNvSpPr>
          <p:nvPr>
            <p:ph type="title"/>
          </p:nvPr>
        </p:nvSpPr>
        <p:spPr>
          <a:xfrm>
            <a:off x="4965430" y="629268"/>
            <a:ext cx="6586491" cy="1286160"/>
          </a:xfrm>
        </p:spPr>
        <p:txBody>
          <a:bodyPr anchor="b">
            <a:normAutofit/>
          </a:bodyPr>
          <a:lstStyle/>
          <a:p>
            <a:r>
              <a:rPr lang="en-US" dirty="0">
                <a:solidFill>
                  <a:srgbClr val="FF0000"/>
                </a:solidFill>
              </a:rPr>
              <a:t>F. Party Leader</a:t>
            </a:r>
          </a:p>
        </p:txBody>
      </p:sp>
      <p:sp>
        <p:nvSpPr>
          <p:cNvPr id="3" name="Content Placeholder 2">
            <a:extLst>
              <a:ext uri="{FF2B5EF4-FFF2-40B4-BE49-F238E27FC236}">
                <a16:creationId xmlns:a16="http://schemas.microsoft.com/office/drawing/2014/main" id="{D5A01C9C-02B1-4323-8E13-A1EDCFDC2544}"/>
              </a:ext>
            </a:extLst>
          </p:cNvPr>
          <p:cNvSpPr>
            <a:spLocks noGrp="1"/>
          </p:cNvSpPr>
          <p:nvPr>
            <p:ph idx="1"/>
          </p:nvPr>
        </p:nvSpPr>
        <p:spPr>
          <a:xfrm>
            <a:off x="4965431" y="2438400"/>
            <a:ext cx="6586489" cy="3785419"/>
          </a:xfrm>
        </p:spPr>
        <p:txBody>
          <a:bodyPr>
            <a:normAutofit/>
          </a:bodyPr>
          <a:lstStyle/>
          <a:p>
            <a:r>
              <a:rPr lang="en-US" dirty="0">
                <a:solidFill>
                  <a:srgbClr val="FF0000"/>
                </a:solidFill>
              </a:rPr>
              <a:t>The president is the spokesman for his party.</a:t>
            </a:r>
          </a:p>
          <a:p>
            <a:r>
              <a:rPr lang="en-US" dirty="0">
                <a:solidFill>
                  <a:srgbClr val="FF0000"/>
                </a:solidFill>
              </a:rPr>
              <a:t>The president often campaigns for other candidates in his party</a:t>
            </a:r>
            <a:r>
              <a:rPr lang="en-US" dirty="0"/>
              <a:t> to help them win congressional or gubernatorial positions.</a:t>
            </a:r>
          </a:p>
        </p:txBody>
      </p:sp>
      <p:pic>
        <p:nvPicPr>
          <p:cNvPr id="5" name="Picture 4" descr="A person sitting on a table&#10;&#10;Description automatically generated">
            <a:extLst>
              <a:ext uri="{FF2B5EF4-FFF2-40B4-BE49-F238E27FC236}">
                <a16:creationId xmlns:a16="http://schemas.microsoft.com/office/drawing/2014/main" id="{F20CE173-BA37-403F-91A3-109EB8056B5F}"/>
              </a:ext>
            </a:extLst>
          </p:cNvPr>
          <p:cNvPicPr>
            <a:picLocks noChangeAspect="1"/>
          </p:cNvPicPr>
          <p:nvPr/>
        </p:nvPicPr>
        <p:blipFill rotWithShape="1">
          <a:blip r:embed="rId3">
            <a:extLst>
              <a:ext uri="{28A0092B-C50C-407E-A947-70E740481C1C}">
                <a14:useLocalDpi xmlns:a14="http://schemas.microsoft.com/office/drawing/2010/main" val="0"/>
              </a:ext>
            </a:extLst>
          </a:blip>
          <a:srcRect l="25135" r="21634" b="-2"/>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8D18641-8E12-42EA-B475-1984D1271B25}"/>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20776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4F7D0-1320-4437-ACDC-D22074164072}"/>
              </a:ext>
            </a:extLst>
          </p:cNvPr>
          <p:cNvSpPr>
            <a:spLocks noGrp="1"/>
          </p:cNvSpPr>
          <p:nvPr>
            <p:ph type="title"/>
          </p:nvPr>
        </p:nvSpPr>
        <p:spPr>
          <a:xfrm>
            <a:off x="4965430" y="629268"/>
            <a:ext cx="6586491" cy="1286160"/>
          </a:xfrm>
        </p:spPr>
        <p:txBody>
          <a:bodyPr anchor="b">
            <a:normAutofit/>
          </a:bodyPr>
          <a:lstStyle/>
          <a:p>
            <a:r>
              <a:rPr lang="en-US" dirty="0">
                <a:solidFill>
                  <a:srgbClr val="FF0000"/>
                </a:solidFill>
              </a:rPr>
              <a:t>G. Restrictions</a:t>
            </a:r>
          </a:p>
        </p:txBody>
      </p:sp>
      <p:sp>
        <p:nvSpPr>
          <p:cNvPr id="3" name="Content Placeholder 2">
            <a:extLst>
              <a:ext uri="{FF2B5EF4-FFF2-40B4-BE49-F238E27FC236}">
                <a16:creationId xmlns:a16="http://schemas.microsoft.com/office/drawing/2014/main" id="{D5A01C9C-02B1-4323-8E13-A1EDCFDC2544}"/>
              </a:ext>
            </a:extLst>
          </p:cNvPr>
          <p:cNvSpPr>
            <a:spLocks noGrp="1"/>
          </p:cNvSpPr>
          <p:nvPr>
            <p:ph idx="1"/>
          </p:nvPr>
        </p:nvSpPr>
        <p:spPr>
          <a:xfrm>
            <a:off x="4965431" y="2438400"/>
            <a:ext cx="6851919" cy="3785419"/>
          </a:xfrm>
        </p:spPr>
        <p:txBody>
          <a:bodyPr>
            <a:noAutofit/>
          </a:bodyPr>
          <a:lstStyle/>
          <a:p>
            <a:r>
              <a:rPr lang="en-US" dirty="0">
                <a:solidFill>
                  <a:srgbClr val="FF0000"/>
                </a:solidFill>
              </a:rPr>
              <a:t>The president is restricted by his </a:t>
            </a:r>
            <a:r>
              <a:rPr lang="en-US" b="1" dirty="0">
                <a:solidFill>
                  <a:srgbClr val="FF0000"/>
                </a:solidFill>
              </a:rPr>
              <a:t>tenure</a:t>
            </a:r>
            <a:r>
              <a:rPr lang="en-US" dirty="0">
                <a:solidFill>
                  <a:srgbClr val="FF0000"/>
                </a:solidFill>
              </a:rPr>
              <a:t> (term of office), which is four years. </a:t>
            </a:r>
          </a:p>
          <a:p>
            <a:r>
              <a:rPr lang="en-US" dirty="0">
                <a:solidFill>
                  <a:srgbClr val="FF0000"/>
                </a:solidFill>
              </a:rPr>
              <a:t>The </a:t>
            </a:r>
            <a:r>
              <a:rPr lang="en-US" b="1" dirty="0">
                <a:solidFill>
                  <a:srgbClr val="FF0000"/>
                </a:solidFill>
              </a:rPr>
              <a:t>Twenty-Second Amendment</a:t>
            </a:r>
            <a:r>
              <a:rPr lang="en-US" dirty="0">
                <a:solidFill>
                  <a:srgbClr val="FF0000"/>
                </a:solidFill>
              </a:rPr>
              <a:t> restricted the president to being able to serve only two terms.</a:t>
            </a:r>
          </a:p>
          <a:p>
            <a:r>
              <a:rPr lang="en-US" dirty="0">
                <a:solidFill>
                  <a:srgbClr val="FF0000"/>
                </a:solidFill>
              </a:rPr>
              <a:t>A VP who succeeds a president cannot be president for more than ten years.</a:t>
            </a:r>
          </a:p>
        </p:txBody>
      </p:sp>
      <p:pic>
        <p:nvPicPr>
          <p:cNvPr id="5" name="Picture 4" descr="A group of people posing for a photo&#10;&#10;Description automatically generated">
            <a:extLst>
              <a:ext uri="{FF2B5EF4-FFF2-40B4-BE49-F238E27FC236}">
                <a16:creationId xmlns:a16="http://schemas.microsoft.com/office/drawing/2014/main" id="{D0AF25AD-C615-4ACB-8C6C-58E37B63237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607" r="12080"/>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75433C4-A067-4396-A7C0-DDCB7667EA68}"/>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14727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4F7D0-1320-4437-ACDC-D22074164072}"/>
              </a:ext>
            </a:extLst>
          </p:cNvPr>
          <p:cNvSpPr>
            <a:spLocks noGrp="1"/>
          </p:cNvSpPr>
          <p:nvPr>
            <p:ph type="title"/>
          </p:nvPr>
        </p:nvSpPr>
        <p:spPr>
          <a:xfrm>
            <a:off x="4965430" y="629268"/>
            <a:ext cx="6586491" cy="1286160"/>
          </a:xfrm>
        </p:spPr>
        <p:txBody>
          <a:bodyPr anchor="b">
            <a:normAutofit/>
          </a:bodyPr>
          <a:lstStyle/>
          <a:p>
            <a:r>
              <a:rPr lang="en-US" dirty="0"/>
              <a:t>G. Restrictions</a:t>
            </a:r>
          </a:p>
        </p:txBody>
      </p:sp>
      <p:sp>
        <p:nvSpPr>
          <p:cNvPr id="3" name="Content Placeholder 2">
            <a:extLst>
              <a:ext uri="{FF2B5EF4-FFF2-40B4-BE49-F238E27FC236}">
                <a16:creationId xmlns:a16="http://schemas.microsoft.com/office/drawing/2014/main" id="{D5A01C9C-02B1-4323-8E13-A1EDCFDC2544}"/>
              </a:ext>
            </a:extLst>
          </p:cNvPr>
          <p:cNvSpPr>
            <a:spLocks noGrp="1"/>
          </p:cNvSpPr>
          <p:nvPr>
            <p:ph idx="1"/>
          </p:nvPr>
        </p:nvSpPr>
        <p:spPr>
          <a:xfrm>
            <a:off x="4965431" y="2438400"/>
            <a:ext cx="6586489" cy="3785419"/>
          </a:xfrm>
        </p:spPr>
        <p:txBody>
          <a:bodyPr>
            <a:normAutofit/>
          </a:bodyPr>
          <a:lstStyle/>
          <a:p>
            <a:r>
              <a:rPr lang="en-US" dirty="0">
                <a:solidFill>
                  <a:srgbClr val="FF0000"/>
                </a:solidFill>
              </a:rPr>
              <a:t>A president who has been defeated in an election or cannot run for another term is considered a </a:t>
            </a:r>
            <a:r>
              <a:rPr lang="en-US" b="1" dirty="0">
                <a:solidFill>
                  <a:srgbClr val="FF0000"/>
                </a:solidFill>
              </a:rPr>
              <a:t>lame duck</a:t>
            </a:r>
            <a:r>
              <a:rPr lang="en-US" dirty="0">
                <a:solidFill>
                  <a:srgbClr val="FF0000"/>
                </a:solidFill>
              </a:rPr>
              <a:t> after the election because his power and influence is reduced.</a:t>
            </a:r>
          </a:p>
          <a:p>
            <a:r>
              <a:rPr lang="en-US" dirty="0">
                <a:solidFill>
                  <a:srgbClr val="FF0000"/>
                </a:solidFill>
              </a:rPr>
              <a:t>Presidents generally have a more difficult time during a second term.</a:t>
            </a:r>
          </a:p>
        </p:txBody>
      </p:sp>
      <p:pic>
        <p:nvPicPr>
          <p:cNvPr id="7" name="Picture 6" descr="A large white building&#10;&#10;Description automatically generated">
            <a:extLst>
              <a:ext uri="{FF2B5EF4-FFF2-40B4-BE49-F238E27FC236}">
                <a16:creationId xmlns:a16="http://schemas.microsoft.com/office/drawing/2014/main" id="{1F1C03CE-1564-416B-9CBA-066DD4C77D7A}"/>
              </a:ext>
            </a:extLst>
          </p:cNvPr>
          <p:cNvPicPr>
            <a:picLocks noChangeAspect="1"/>
          </p:cNvPicPr>
          <p:nvPr/>
        </p:nvPicPr>
        <p:blipFill rotWithShape="1">
          <a:blip r:embed="rId3"/>
          <a:srcRect l="10414" r="12556"/>
          <a:stretch/>
        </p:blipFill>
        <p:spPr>
          <a:xfrm>
            <a:off x="20" y="10"/>
            <a:ext cx="4635571" cy="6857990"/>
          </a:xfrm>
          <a:prstGeom prst="rect">
            <a:avLst/>
          </a:prstGeom>
          <a:effectLst/>
        </p:spPr>
      </p:pic>
      <p:cxnSp>
        <p:nvCxnSpPr>
          <p:cNvPr id="12" name="Straight Connector 11">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7EA0C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1D83F98-4892-4A3A-B734-B5D5AD0A4126}"/>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31727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4F7D0-1320-4437-ACDC-D22074164072}"/>
              </a:ext>
            </a:extLst>
          </p:cNvPr>
          <p:cNvSpPr>
            <a:spLocks noGrp="1"/>
          </p:cNvSpPr>
          <p:nvPr>
            <p:ph type="title"/>
          </p:nvPr>
        </p:nvSpPr>
        <p:spPr>
          <a:xfrm>
            <a:off x="4965430" y="629268"/>
            <a:ext cx="6586491" cy="1286160"/>
          </a:xfrm>
        </p:spPr>
        <p:txBody>
          <a:bodyPr anchor="b">
            <a:normAutofit/>
          </a:bodyPr>
          <a:lstStyle/>
          <a:p>
            <a:r>
              <a:rPr lang="en-US" dirty="0"/>
              <a:t>G. Restrictions</a:t>
            </a:r>
          </a:p>
        </p:txBody>
      </p:sp>
      <p:sp>
        <p:nvSpPr>
          <p:cNvPr id="3" name="Content Placeholder 2">
            <a:extLst>
              <a:ext uri="{FF2B5EF4-FFF2-40B4-BE49-F238E27FC236}">
                <a16:creationId xmlns:a16="http://schemas.microsoft.com/office/drawing/2014/main" id="{D5A01C9C-02B1-4323-8E13-A1EDCFDC2544}"/>
              </a:ext>
            </a:extLst>
          </p:cNvPr>
          <p:cNvSpPr>
            <a:spLocks noGrp="1"/>
          </p:cNvSpPr>
          <p:nvPr>
            <p:ph idx="1"/>
          </p:nvPr>
        </p:nvSpPr>
        <p:spPr>
          <a:xfrm>
            <a:off x="4965431" y="2438400"/>
            <a:ext cx="6586489" cy="3785419"/>
          </a:xfrm>
        </p:spPr>
        <p:txBody>
          <a:bodyPr>
            <a:normAutofit/>
          </a:bodyPr>
          <a:lstStyle/>
          <a:p>
            <a:r>
              <a:rPr lang="en-US" dirty="0">
                <a:solidFill>
                  <a:srgbClr val="FF0000"/>
                </a:solidFill>
              </a:rPr>
              <a:t>The ultimate check on the president is Congress’s power of </a:t>
            </a:r>
            <a:r>
              <a:rPr lang="en-US" b="1" dirty="0">
                <a:solidFill>
                  <a:srgbClr val="FF0000"/>
                </a:solidFill>
              </a:rPr>
              <a:t>impeachment</a:t>
            </a:r>
            <a:r>
              <a:rPr lang="en-US" dirty="0">
                <a:solidFill>
                  <a:srgbClr val="FF0000"/>
                </a:solidFill>
              </a:rPr>
              <a:t> – bringing charges against the president or another major federal official.</a:t>
            </a:r>
          </a:p>
          <a:p>
            <a:pPr marL="747713" lvl="1" indent="-290513"/>
            <a:r>
              <a:rPr lang="en-US" b="1" dirty="0">
                <a:solidFill>
                  <a:srgbClr val="FF0000"/>
                </a:solidFill>
              </a:rPr>
              <a:t>Richard Nixon</a:t>
            </a:r>
            <a:r>
              <a:rPr lang="en-US" dirty="0">
                <a:solidFill>
                  <a:srgbClr val="FF0000"/>
                </a:solidFill>
              </a:rPr>
              <a:t> resigned in 1974 because it was likely he was going to be impeached. </a:t>
            </a:r>
          </a:p>
        </p:txBody>
      </p:sp>
      <p:pic>
        <p:nvPicPr>
          <p:cNvPr id="5" name="Picture 4" descr="A person standing in front of a plane&#10;&#10;Description automatically generated">
            <a:extLst>
              <a:ext uri="{FF2B5EF4-FFF2-40B4-BE49-F238E27FC236}">
                <a16:creationId xmlns:a16="http://schemas.microsoft.com/office/drawing/2014/main" id="{233421F7-2BC6-4EFC-957E-11C57A29EF5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09" r="2" b="2"/>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56955"/>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89ECC95-EC68-4EA2-94A1-A46440252C79}"/>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39511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4F7D0-1320-4437-ACDC-D22074164072}"/>
              </a:ext>
            </a:extLst>
          </p:cNvPr>
          <p:cNvSpPr>
            <a:spLocks noGrp="1"/>
          </p:cNvSpPr>
          <p:nvPr>
            <p:ph type="title"/>
          </p:nvPr>
        </p:nvSpPr>
        <p:spPr>
          <a:xfrm>
            <a:off x="4965430" y="629268"/>
            <a:ext cx="6586491" cy="1286160"/>
          </a:xfrm>
        </p:spPr>
        <p:txBody>
          <a:bodyPr anchor="b">
            <a:normAutofit/>
          </a:bodyPr>
          <a:lstStyle/>
          <a:p>
            <a:r>
              <a:rPr lang="en-US" dirty="0"/>
              <a:t>G. Restrictions</a:t>
            </a:r>
          </a:p>
        </p:txBody>
      </p:sp>
      <p:sp>
        <p:nvSpPr>
          <p:cNvPr id="3" name="Content Placeholder 2">
            <a:extLst>
              <a:ext uri="{FF2B5EF4-FFF2-40B4-BE49-F238E27FC236}">
                <a16:creationId xmlns:a16="http://schemas.microsoft.com/office/drawing/2014/main" id="{D5A01C9C-02B1-4323-8E13-A1EDCFDC2544}"/>
              </a:ext>
            </a:extLst>
          </p:cNvPr>
          <p:cNvSpPr>
            <a:spLocks noGrp="1"/>
          </p:cNvSpPr>
          <p:nvPr>
            <p:ph idx="1"/>
          </p:nvPr>
        </p:nvSpPr>
        <p:spPr>
          <a:xfrm>
            <a:off x="4965431" y="2438400"/>
            <a:ext cx="6586489" cy="3785419"/>
          </a:xfrm>
        </p:spPr>
        <p:txBody>
          <a:bodyPr>
            <a:normAutofit/>
          </a:bodyPr>
          <a:lstStyle/>
          <a:p>
            <a:r>
              <a:rPr lang="en-US" dirty="0"/>
              <a:t>The ultimate check on the president is Congress’s power of </a:t>
            </a:r>
            <a:r>
              <a:rPr lang="en-US" b="1" dirty="0"/>
              <a:t>impeachment</a:t>
            </a:r>
            <a:r>
              <a:rPr lang="en-US" dirty="0"/>
              <a:t> – bringing charges against the president or another major federal official.</a:t>
            </a:r>
          </a:p>
          <a:p>
            <a:pPr marL="747713" lvl="1" indent="-290513"/>
            <a:r>
              <a:rPr lang="en-US" dirty="0">
                <a:solidFill>
                  <a:srgbClr val="FF0000"/>
                </a:solidFill>
              </a:rPr>
              <a:t>During Reconstruction, </a:t>
            </a:r>
            <a:r>
              <a:rPr lang="en-US" b="1" dirty="0">
                <a:solidFill>
                  <a:srgbClr val="FF0000"/>
                </a:solidFill>
              </a:rPr>
              <a:t>Andrew Johnson </a:t>
            </a:r>
            <a:r>
              <a:rPr lang="en-US" dirty="0">
                <a:solidFill>
                  <a:srgbClr val="FF0000"/>
                </a:solidFill>
              </a:rPr>
              <a:t>was impeached but acquitted by one vote.</a:t>
            </a:r>
          </a:p>
        </p:txBody>
      </p:sp>
      <p:pic>
        <p:nvPicPr>
          <p:cNvPr id="5" name="Picture 4" descr="A person standing in front of a plane&#10;&#10;Description automatically generated">
            <a:extLst>
              <a:ext uri="{FF2B5EF4-FFF2-40B4-BE49-F238E27FC236}">
                <a16:creationId xmlns:a16="http://schemas.microsoft.com/office/drawing/2014/main" id="{233421F7-2BC6-4EFC-957E-11C57A29EF5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09" r="2" b="2"/>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56955"/>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341868B-382C-4C4C-B10B-89FA7C38ADE9}"/>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97734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4F7D0-1320-4437-ACDC-D22074164072}"/>
              </a:ext>
            </a:extLst>
          </p:cNvPr>
          <p:cNvSpPr>
            <a:spLocks noGrp="1"/>
          </p:cNvSpPr>
          <p:nvPr>
            <p:ph type="title"/>
          </p:nvPr>
        </p:nvSpPr>
        <p:spPr>
          <a:xfrm>
            <a:off x="4965430" y="629268"/>
            <a:ext cx="6586491" cy="1286160"/>
          </a:xfrm>
        </p:spPr>
        <p:txBody>
          <a:bodyPr anchor="b">
            <a:normAutofit/>
          </a:bodyPr>
          <a:lstStyle/>
          <a:p>
            <a:r>
              <a:rPr lang="en-US" dirty="0"/>
              <a:t>G. Restrictions</a:t>
            </a:r>
          </a:p>
        </p:txBody>
      </p:sp>
      <p:sp>
        <p:nvSpPr>
          <p:cNvPr id="3" name="Content Placeholder 2">
            <a:extLst>
              <a:ext uri="{FF2B5EF4-FFF2-40B4-BE49-F238E27FC236}">
                <a16:creationId xmlns:a16="http://schemas.microsoft.com/office/drawing/2014/main" id="{D5A01C9C-02B1-4323-8E13-A1EDCFDC2544}"/>
              </a:ext>
            </a:extLst>
          </p:cNvPr>
          <p:cNvSpPr>
            <a:spLocks noGrp="1"/>
          </p:cNvSpPr>
          <p:nvPr>
            <p:ph idx="1"/>
          </p:nvPr>
        </p:nvSpPr>
        <p:spPr>
          <a:xfrm>
            <a:off x="4965431" y="2438400"/>
            <a:ext cx="6586489" cy="3785419"/>
          </a:xfrm>
        </p:spPr>
        <p:txBody>
          <a:bodyPr>
            <a:normAutofit/>
          </a:bodyPr>
          <a:lstStyle/>
          <a:p>
            <a:r>
              <a:rPr lang="en-US" dirty="0"/>
              <a:t>The ultimate check on the president is Congress’s power of </a:t>
            </a:r>
            <a:r>
              <a:rPr lang="en-US" b="1" dirty="0"/>
              <a:t>impeachment</a:t>
            </a:r>
            <a:r>
              <a:rPr lang="en-US" dirty="0"/>
              <a:t> – bringing charges against the president or another major federal official.</a:t>
            </a:r>
          </a:p>
          <a:p>
            <a:pPr marL="747713" lvl="1" indent="-290513"/>
            <a:r>
              <a:rPr lang="en-US" b="1" dirty="0">
                <a:solidFill>
                  <a:srgbClr val="FF0000"/>
                </a:solidFill>
              </a:rPr>
              <a:t>Bill Clinton </a:t>
            </a:r>
            <a:r>
              <a:rPr lang="en-US" dirty="0">
                <a:solidFill>
                  <a:srgbClr val="FF0000"/>
                </a:solidFill>
              </a:rPr>
              <a:t>was impeached in 1998 but was acquitted as well.</a:t>
            </a:r>
            <a:endParaRPr lang="en-US" b="1" dirty="0">
              <a:solidFill>
                <a:srgbClr val="FF0000"/>
              </a:solidFill>
            </a:endParaRPr>
          </a:p>
        </p:txBody>
      </p:sp>
      <p:pic>
        <p:nvPicPr>
          <p:cNvPr id="5" name="Picture 4" descr="A person wearing a suit and tie&#10;&#10;Description automatically generated">
            <a:extLst>
              <a:ext uri="{FF2B5EF4-FFF2-40B4-BE49-F238E27FC236}">
                <a16:creationId xmlns:a16="http://schemas.microsoft.com/office/drawing/2014/main" id="{B40287A7-B6F3-458B-A422-1F82CF3AFED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71" r="9104"/>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35D3F"/>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B330F59-61E9-47A3-B7C5-D488967CC843}"/>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48231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water, building, bridge, large&#10;&#10;Description automatically generated">
            <a:extLst>
              <a:ext uri="{FF2B5EF4-FFF2-40B4-BE49-F238E27FC236}">
                <a16:creationId xmlns:a16="http://schemas.microsoft.com/office/drawing/2014/main" id="{9E3A6459-D665-413F-B665-F52FC635969C}"/>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t="12292" b="3438"/>
          <a:stretch/>
        </p:blipFill>
        <p:spPr>
          <a:xfrm>
            <a:off x="20" y="10"/>
            <a:ext cx="12191980" cy="6857990"/>
          </a:xfrm>
          <a:prstGeom prst="rect">
            <a:avLst/>
          </a:prstGeom>
        </p:spPr>
      </p:pic>
      <p:sp>
        <p:nvSpPr>
          <p:cNvPr id="24" name="Rectangle 23">
            <a:extLst>
              <a:ext uri="{FF2B5EF4-FFF2-40B4-BE49-F238E27FC236}">
                <a16:creationId xmlns:a16="http://schemas.microsoft.com/office/drawing/2014/main" id="{D38A241E-0395-41E5-8607-BAA2799A43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4892040"/>
            <a:ext cx="12191999" cy="1965960"/>
          </a:xfrm>
          <a:prstGeom prst="rect">
            <a:avLst/>
          </a:prstGeom>
          <a:solidFill>
            <a:schemeClr val="bg1">
              <a:alpha val="7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F68525-D742-47D8-843E-50FA11C27998}"/>
              </a:ext>
            </a:extLst>
          </p:cNvPr>
          <p:cNvSpPr>
            <a:spLocks noGrp="1"/>
          </p:cNvSpPr>
          <p:nvPr>
            <p:ph type="title"/>
          </p:nvPr>
        </p:nvSpPr>
        <p:spPr>
          <a:xfrm>
            <a:off x="969264" y="5154168"/>
            <a:ext cx="6973204" cy="1261872"/>
          </a:xfrm>
        </p:spPr>
        <p:txBody>
          <a:bodyPr vert="horz" lIns="91440" tIns="45720" rIns="91440" bIns="45720" rtlCol="0" anchor="ctr">
            <a:normAutofit/>
          </a:bodyPr>
          <a:lstStyle/>
          <a:p>
            <a:r>
              <a:rPr lang="en-US" sz="5400" b="1" dirty="0">
                <a:solidFill>
                  <a:schemeClr val="tx1">
                    <a:lumMod val="85000"/>
                    <a:lumOff val="15000"/>
                  </a:schemeClr>
                </a:solidFill>
                <a:effectLst>
                  <a:outerShdw blurRad="38100" dist="38100" dir="2700000" algn="tl">
                    <a:srgbClr val="000000">
                      <a:alpha val="43137"/>
                    </a:srgbClr>
                  </a:outerShdw>
                </a:effectLst>
              </a:rPr>
              <a:t>I. Presidential Powers</a:t>
            </a:r>
          </a:p>
        </p:txBody>
      </p:sp>
      <p:sp>
        <p:nvSpPr>
          <p:cNvPr id="3" name="Text Placeholder 2">
            <a:extLst>
              <a:ext uri="{FF2B5EF4-FFF2-40B4-BE49-F238E27FC236}">
                <a16:creationId xmlns:a16="http://schemas.microsoft.com/office/drawing/2014/main" id="{3DC38040-B4EB-422D-9DCA-D90066407669}"/>
              </a:ext>
            </a:extLst>
          </p:cNvPr>
          <p:cNvSpPr>
            <a:spLocks noGrp="1"/>
          </p:cNvSpPr>
          <p:nvPr>
            <p:ph type="body" idx="1"/>
          </p:nvPr>
        </p:nvSpPr>
        <p:spPr>
          <a:xfrm>
            <a:off x="8458200" y="5154168"/>
            <a:ext cx="2892986" cy="1261872"/>
          </a:xfrm>
        </p:spPr>
        <p:txBody>
          <a:bodyPr vert="horz" lIns="91440" tIns="45720" rIns="91440" bIns="45720" rtlCol="0" anchor="ctr">
            <a:normAutofit/>
          </a:bodyPr>
          <a:lstStyle/>
          <a:p>
            <a:r>
              <a:rPr lang="en-US" sz="2800" dirty="0">
                <a:solidFill>
                  <a:schemeClr val="tx2"/>
                </a:solidFill>
                <a:effectLst>
                  <a:outerShdw blurRad="38100" dist="38100" dir="2700000" algn="tl">
                    <a:srgbClr val="000000">
                      <a:alpha val="43137"/>
                    </a:srgbClr>
                  </a:outerShdw>
                </a:effectLst>
                <a:latin typeface="+mn-lt"/>
              </a:rPr>
              <a:t>Chapter 11.1</a:t>
            </a:r>
          </a:p>
        </p:txBody>
      </p:sp>
      <p:cxnSp>
        <p:nvCxnSpPr>
          <p:cNvPr id="26" name="Straight Connector 25">
            <a:extLst>
              <a:ext uri="{FF2B5EF4-FFF2-40B4-BE49-F238E27FC236}">
                <a16:creationId xmlns:a16="http://schemas.microsoft.com/office/drawing/2014/main" id="{CE352288-84AD-4CA8-BCD5-76C29D34E1D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38160" y="5325066"/>
            <a:ext cx="0" cy="914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8800443"/>
      </p:ext>
    </p:extLst>
  </p:cSld>
  <p:clrMapOvr>
    <a:overrideClrMapping bg1="dk1" tx1="lt1" bg2="dk2" tx2="lt2" accent1="accent1" accent2="accent2" accent3="accent3" accent4="accent4" accent5="accent5" accent6="accent6" hlink="hlink" folHlink="folHlink"/>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4F7D0-1320-4437-ACDC-D22074164072}"/>
              </a:ext>
            </a:extLst>
          </p:cNvPr>
          <p:cNvSpPr>
            <a:spLocks noGrp="1"/>
          </p:cNvSpPr>
          <p:nvPr>
            <p:ph type="title"/>
          </p:nvPr>
        </p:nvSpPr>
        <p:spPr>
          <a:xfrm>
            <a:off x="4965430" y="629268"/>
            <a:ext cx="6586491" cy="1286160"/>
          </a:xfrm>
        </p:spPr>
        <p:txBody>
          <a:bodyPr anchor="b">
            <a:normAutofit/>
          </a:bodyPr>
          <a:lstStyle/>
          <a:p>
            <a:r>
              <a:rPr lang="en-US" dirty="0">
                <a:solidFill>
                  <a:srgbClr val="FF0000"/>
                </a:solidFill>
              </a:rPr>
              <a:t>H. Additional Powers</a:t>
            </a:r>
          </a:p>
        </p:txBody>
      </p:sp>
      <p:sp>
        <p:nvSpPr>
          <p:cNvPr id="3" name="Content Placeholder 2">
            <a:extLst>
              <a:ext uri="{FF2B5EF4-FFF2-40B4-BE49-F238E27FC236}">
                <a16:creationId xmlns:a16="http://schemas.microsoft.com/office/drawing/2014/main" id="{D5A01C9C-02B1-4323-8E13-A1EDCFDC2544}"/>
              </a:ext>
            </a:extLst>
          </p:cNvPr>
          <p:cNvSpPr>
            <a:spLocks noGrp="1"/>
          </p:cNvSpPr>
          <p:nvPr>
            <p:ph idx="1"/>
          </p:nvPr>
        </p:nvSpPr>
        <p:spPr>
          <a:xfrm>
            <a:off x="4965431" y="2438400"/>
            <a:ext cx="6586489" cy="3785419"/>
          </a:xfrm>
        </p:spPr>
        <p:txBody>
          <a:bodyPr>
            <a:normAutofit/>
          </a:bodyPr>
          <a:lstStyle/>
          <a:p>
            <a:r>
              <a:rPr lang="en-US" dirty="0">
                <a:solidFill>
                  <a:srgbClr val="FF0000"/>
                </a:solidFill>
              </a:rPr>
              <a:t>The president has the power to issue </a:t>
            </a:r>
            <a:r>
              <a:rPr lang="en-US" b="1" dirty="0">
                <a:solidFill>
                  <a:srgbClr val="FF0000"/>
                </a:solidFill>
              </a:rPr>
              <a:t>executive orders</a:t>
            </a:r>
            <a:r>
              <a:rPr lang="en-US" dirty="0">
                <a:solidFill>
                  <a:srgbClr val="FF0000"/>
                </a:solidFill>
              </a:rPr>
              <a:t> – presidential directives having the force of law.</a:t>
            </a:r>
          </a:p>
          <a:p>
            <a:r>
              <a:rPr lang="en-US" dirty="0">
                <a:solidFill>
                  <a:srgbClr val="FF0000"/>
                </a:solidFill>
              </a:rPr>
              <a:t>The president has the power to appoint individuals to fill positions in the executive branch.</a:t>
            </a:r>
          </a:p>
        </p:txBody>
      </p:sp>
      <p:pic>
        <p:nvPicPr>
          <p:cNvPr id="7" name="Picture 6" descr="A group of people sitting at a table&#10;&#10;Description automatically generated">
            <a:extLst>
              <a:ext uri="{FF2B5EF4-FFF2-40B4-BE49-F238E27FC236}">
                <a16:creationId xmlns:a16="http://schemas.microsoft.com/office/drawing/2014/main" id="{D8ABB67C-49B8-4E77-8885-2F3ED6D200AD}"/>
              </a:ext>
            </a:extLst>
          </p:cNvPr>
          <p:cNvPicPr>
            <a:picLocks noChangeAspect="1"/>
          </p:cNvPicPr>
          <p:nvPr/>
        </p:nvPicPr>
        <p:blipFill rotWithShape="1">
          <a:blip r:embed="rId3"/>
          <a:srcRect l="1614" r="3183"/>
          <a:stretch/>
        </p:blipFill>
        <p:spPr>
          <a:xfrm>
            <a:off x="20" y="10"/>
            <a:ext cx="4635571" cy="6857990"/>
          </a:xfrm>
          <a:prstGeom prst="rect">
            <a:avLst/>
          </a:prstGeom>
          <a:effectLst/>
        </p:spPr>
      </p:pic>
      <p:cxnSp>
        <p:nvCxnSpPr>
          <p:cNvPr id="12" name="Straight Connector 11">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BC25E"/>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3B3D3FD-188A-4A02-BD2B-E60E8199731D}"/>
              </a:ext>
            </a:extLst>
          </p:cNvPr>
          <p:cNvCxnSpPr/>
          <p:nvPr/>
        </p:nvCxnSpPr>
        <p:spPr>
          <a:xfrm>
            <a:off x="5080934" y="2115117"/>
            <a:ext cx="63093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C496C01-913D-4DFA-878C-145A1023C9D9}"/>
              </a:ext>
            </a:extLst>
          </p:cNvPr>
          <p:cNvCxnSpPr>
            <a:cxnSpLocks/>
          </p:cNvCxnSpPr>
          <p:nvPr/>
        </p:nvCxnSpPr>
        <p:spPr>
          <a:xfrm>
            <a:off x="5080934" y="211138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8834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4F7D0-1320-4437-ACDC-D22074164072}"/>
              </a:ext>
            </a:extLst>
          </p:cNvPr>
          <p:cNvSpPr>
            <a:spLocks noGrp="1"/>
          </p:cNvSpPr>
          <p:nvPr>
            <p:ph type="title"/>
          </p:nvPr>
        </p:nvSpPr>
        <p:spPr>
          <a:xfrm>
            <a:off x="4965430" y="629268"/>
            <a:ext cx="6586491" cy="1286160"/>
          </a:xfrm>
        </p:spPr>
        <p:txBody>
          <a:bodyPr anchor="b">
            <a:normAutofit/>
          </a:bodyPr>
          <a:lstStyle/>
          <a:p>
            <a:r>
              <a:rPr lang="en-US" dirty="0">
                <a:solidFill>
                  <a:srgbClr val="FF0000"/>
                </a:solidFill>
              </a:rPr>
              <a:t>I. Use of Powers</a:t>
            </a:r>
          </a:p>
        </p:txBody>
      </p:sp>
      <p:sp>
        <p:nvSpPr>
          <p:cNvPr id="3" name="Content Placeholder 2">
            <a:extLst>
              <a:ext uri="{FF2B5EF4-FFF2-40B4-BE49-F238E27FC236}">
                <a16:creationId xmlns:a16="http://schemas.microsoft.com/office/drawing/2014/main" id="{D5A01C9C-02B1-4323-8E13-A1EDCFDC2544}"/>
              </a:ext>
            </a:extLst>
          </p:cNvPr>
          <p:cNvSpPr>
            <a:spLocks noGrp="1"/>
          </p:cNvSpPr>
          <p:nvPr>
            <p:ph idx="1"/>
          </p:nvPr>
        </p:nvSpPr>
        <p:spPr>
          <a:xfrm>
            <a:off x="4965431" y="2438400"/>
            <a:ext cx="6877319" cy="3785419"/>
          </a:xfrm>
        </p:spPr>
        <p:txBody>
          <a:bodyPr>
            <a:noAutofit/>
          </a:bodyPr>
          <a:lstStyle/>
          <a:p>
            <a:r>
              <a:rPr lang="en-US" dirty="0"/>
              <a:t>Some presidents have been more passive, while others have been more active in using the powers of the president.</a:t>
            </a:r>
          </a:p>
          <a:p>
            <a:r>
              <a:rPr lang="en-US" dirty="0"/>
              <a:t>The Constitution gives the president many roles and responsibilities to carry out.</a:t>
            </a:r>
          </a:p>
        </p:txBody>
      </p:sp>
      <p:pic>
        <p:nvPicPr>
          <p:cNvPr id="5" name="Picture 4" descr="A person wearing a suit and tie&#10;&#10;Description automatically generated">
            <a:extLst>
              <a:ext uri="{FF2B5EF4-FFF2-40B4-BE49-F238E27FC236}">
                <a16:creationId xmlns:a16="http://schemas.microsoft.com/office/drawing/2014/main" id="{07913F76-52B3-46E2-9949-AFA7AC176F7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71" r="13306"/>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A78D55"/>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0B916E4-0BCF-4195-9225-25D00EA16573}"/>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71176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11.1</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1. Explain the president’s responsibility to “faithfully execute” the nation’s laws.</a:t>
            </a:r>
          </a:p>
          <a:p>
            <a:pPr marL="0" indent="0" algn="ctr">
              <a:buNone/>
            </a:pPr>
            <a:r>
              <a:rPr lang="en-US" dirty="0">
                <a:solidFill>
                  <a:srgbClr val="C00000"/>
                </a:solidFill>
              </a:rPr>
              <a:t>The president enforces and administers the law through the various departments under his control and also administers a vast bureaucracy. (p. 249)</a:t>
            </a:r>
          </a:p>
        </p:txBody>
      </p:sp>
    </p:spTree>
    <p:extLst>
      <p:ext uri="{BB962C8B-B14F-4D97-AF65-F5344CB8AC3E}">
        <p14:creationId xmlns:p14="http://schemas.microsoft.com/office/powerpoint/2010/main" val="1975098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11.1</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2–3. Distinguish between the president’s treaty-making powers and executive agreements.</a:t>
            </a:r>
          </a:p>
          <a:p>
            <a:pPr marL="0" indent="0" algn="ctr">
              <a:buNone/>
            </a:pPr>
            <a:r>
              <a:rPr lang="en-US" dirty="0">
                <a:solidFill>
                  <a:srgbClr val="C00000"/>
                </a:solidFill>
              </a:rPr>
              <a:t>Treaties must be ratified by a two-thirds vote of the Senate, but executive agreements do not require congressional approval. Executive agreements give the president more flexibility but are less permanent. (p. 252)</a:t>
            </a:r>
          </a:p>
        </p:txBody>
      </p:sp>
    </p:spTree>
    <p:extLst>
      <p:ext uri="{BB962C8B-B14F-4D97-AF65-F5344CB8AC3E}">
        <p14:creationId xmlns:p14="http://schemas.microsoft.com/office/powerpoint/2010/main" val="5995012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11.1</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a:xfrm>
            <a:off x="838200" y="1825624"/>
            <a:ext cx="10515600" cy="5032375"/>
          </a:xfrm>
        </p:spPr>
        <p:txBody>
          <a:bodyPr>
            <a:normAutofit/>
          </a:bodyPr>
          <a:lstStyle/>
          <a:p>
            <a:pPr marL="0" indent="0">
              <a:buNone/>
            </a:pPr>
            <a:r>
              <a:rPr lang="en-US" dirty="0"/>
              <a:t>4–5. What is the difference between a regular veto and a pocket veto?</a:t>
            </a:r>
          </a:p>
          <a:p>
            <a:pPr marL="0" indent="0" algn="ctr">
              <a:buNone/>
            </a:pPr>
            <a:r>
              <a:rPr lang="en-US" dirty="0">
                <a:solidFill>
                  <a:srgbClr val="C00000"/>
                </a:solidFill>
              </a:rPr>
              <a:t>A regular veto occurs when a president refuses to sign a bill into law; it can be overridden by a two-thirds vote in both houses of Congress. A pocket veto occurs when the president leaves a bill unsigned for ten days during a congressional adjournment; it cannot be overridden. (p. 254)</a:t>
            </a:r>
          </a:p>
          <a:p>
            <a:pPr marL="0" indent="0">
              <a:buNone/>
            </a:pPr>
            <a:r>
              <a:rPr lang="en-US" dirty="0"/>
              <a:t>6. Why was the Secret Service originally established?</a:t>
            </a:r>
          </a:p>
          <a:p>
            <a:pPr marL="0" indent="0" algn="ctr">
              <a:buNone/>
            </a:pPr>
            <a:r>
              <a:rPr lang="en-US" dirty="0">
                <a:solidFill>
                  <a:srgbClr val="C00000"/>
                </a:solidFill>
              </a:rPr>
              <a:t>to stop the counterfeiting of money (p. 257)</a:t>
            </a:r>
          </a:p>
        </p:txBody>
      </p:sp>
    </p:spTree>
    <p:extLst>
      <p:ext uri="{BB962C8B-B14F-4D97-AF65-F5344CB8AC3E}">
        <p14:creationId xmlns:p14="http://schemas.microsoft.com/office/powerpoint/2010/main" val="33132911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11.1</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7. Explain the limits on how long a president can serve that were enacted in the Twenty-Second Amendment.</a:t>
            </a:r>
          </a:p>
          <a:p>
            <a:pPr marL="0" indent="0" algn="ctr">
              <a:buNone/>
            </a:pPr>
            <a:r>
              <a:rPr lang="en-US" dirty="0">
                <a:solidFill>
                  <a:srgbClr val="C00000"/>
                </a:solidFill>
              </a:rPr>
              <a:t>The Twenty-Second Amendment restricted the president to two terms. A vice president who succeeds to the presidency to finish an uncompleted term may not exceed a total of ten years as president (up to two years of his predecessor’s term plus two full terms of his own). (p. 258)</a:t>
            </a:r>
          </a:p>
          <a:p>
            <a:pPr marL="0" indent="0" algn="ctr">
              <a:buNone/>
            </a:pPr>
            <a:endParaRPr lang="en-US" dirty="0">
              <a:solidFill>
                <a:srgbClr val="FF0000"/>
              </a:solidFill>
            </a:endParaRPr>
          </a:p>
        </p:txBody>
      </p:sp>
    </p:spTree>
    <p:extLst>
      <p:ext uri="{BB962C8B-B14F-4D97-AF65-F5344CB8AC3E}">
        <p14:creationId xmlns:p14="http://schemas.microsoft.com/office/powerpoint/2010/main" val="29292051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11.1</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8–10. Who were the only two presidents ever to be impeached? For what constitutional reason were they not removed from office?</a:t>
            </a:r>
          </a:p>
          <a:p>
            <a:pPr marL="0" indent="0" algn="ctr">
              <a:buNone/>
            </a:pPr>
            <a:r>
              <a:rPr lang="en-US" dirty="0">
                <a:solidFill>
                  <a:srgbClr val="C00000"/>
                </a:solidFill>
              </a:rPr>
              <a:t>Andrew Johnson and Bill Clinton; two-thirds of the Senate did not vote to convict either president (pp. 259–260)</a:t>
            </a:r>
          </a:p>
        </p:txBody>
      </p:sp>
    </p:spTree>
    <p:extLst>
      <p:ext uri="{BB962C8B-B14F-4D97-AF65-F5344CB8AC3E}">
        <p14:creationId xmlns:p14="http://schemas.microsoft.com/office/powerpoint/2010/main" val="16771922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11.1</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a:buFont typeface="Wingdings" panose="05000000000000000000" pitchFamily="2" charset="2"/>
              <a:buChar char="v"/>
            </a:pPr>
            <a:r>
              <a:rPr lang="en-US" dirty="0"/>
              <a:t> How did the various State of the Union addresses mentioned in this chapter differ? Why do you think they differed?</a:t>
            </a:r>
          </a:p>
          <a:p>
            <a:pPr marL="0" indent="0" algn="ctr">
              <a:buNone/>
            </a:pPr>
            <a:r>
              <a:rPr lang="en-US" dirty="0">
                <a:solidFill>
                  <a:srgbClr val="C00000"/>
                </a:solidFill>
              </a:rPr>
              <a:t>Washington’s address was the shortest. Jefferson sent a written message to Congress, and that tradition continued until 1913 when Woodrow Wilson reinstated delivering the address in person. Clinton’s address was the longest. The various addresses reflect the presidents’ personalities and the circumstances at the time of their speeches.</a:t>
            </a:r>
          </a:p>
        </p:txBody>
      </p:sp>
    </p:spTree>
    <p:extLst>
      <p:ext uri="{BB962C8B-B14F-4D97-AF65-F5344CB8AC3E}">
        <p14:creationId xmlns:p14="http://schemas.microsoft.com/office/powerpoint/2010/main" val="2007511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11.1</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a:buFont typeface="Wingdings" panose="05000000000000000000" pitchFamily="2" charset="2"/>
              <a:buChar char="v"/>
            </a:pPr>
            <a:r>
              <a:rPr lang="en-US" dirty="0"/>
              <a:t> When is the president considered a lame duck? What does this mean?</a:t>
            </a:r>
          </a:p>
          <a:p>
            <a:pPr marL="0" indent="0" algn="ctr">
              <a:buNone/>
            </a:pPr>
            <a:r>
              <a:rPr lang="en-US" dirty="0">
                <a:solidFill>
                  <a:srgbClr val="C00000"/>
                </a:solidFill>
              </a:rPr>
              <a:t>A president is considered a lame duck when he has lost an election or is ineligible for reelection and yet must serve the remainder of his term. The term lame duck describes the president’s decreased effectiveness with Congress because he cannot gather widespread support for a future election.</a:t>
            </a:r>
          </a:p>
        </p:txBody>
      </p:sp>
    </p:spTree>
    <p:extLst>
      <p:ext uri="{BB962C8B-B14F-4D97-AF65-F5344CB8AC3E}">
        <p14:creationId xmlns:p14="http://schemas.microsoft.com/office/powerpoint/2010/main" val="25699959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people sitting at a table&#10;&#10;Description automatically generated">
            <a:extLst>
              <a:ext uri="{FF2B5EF4-FFF2-40B4-BE49-F238E27FC236}">
                <a16:creationId xmlns:a16="http://schemas.microsoft.com/office/drawing/2014/main" id="{DF01180A-FCC2-4491-97D9-851001B942D4}"/>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t="15142" b="589"/>
          <a:stretch/>
        </p:blipFill>
        <p:spPr>
          <a:xfrm>
            <a:off x="20" y="10"/>
            <a:ext cx="12191980" cy="6857990"/>
          </a:xfrm>
          <a:prstGeom prst="rect">
            <a:avLst/>
          </a:prstGeom>
        </p:spPr>
      </p:pic>
      <p:sp>
        <p:nvSpPr>
          <p:cNvPr id="24" name="Rectangle 23">
            <a:extLst>
              <a:ext uri="{FF2B5EF4-FFF2-40B4-BE49-F238E27FC236}">
                <a16:creationId xmlns:a16="http://schemas.microsoft.com/office/drawing/2014/main" id="{D38A241E-0395-41E5-8607-BAA2799A43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4892040"/>
            <a:ext cx="12191999" cy="1965960"/>
          </a:xfrm>
          <a:prstGeom prst="rect">
            <a:avLst/>
          </a:prstGeom>
          <a:solidFill>
            <a:schemeClr val="bg1">
              <a:alpha val="7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F68525-D742-47D8-843E-50FA11C27998}"/>
              </a:ext>
            </a:extLst>
          </p:cNvPr>
          <p:cNvSpPr>
            <a:spLocks noGrp="1"/>
          </p:cNvSpPr>
          <p:nvPr>
            <p:ph type="title"/>
          </p:nvPr>
        </p:nvSpPr>
        <p:spPr>
          <a:xfrm>
            <a:off x="411578" y="5154168"/>
            <a:ext cx="7586864" cy="1261872"/>
          </a:xfrm>
        </p:spPr>
        <p:txBody>
          <a:bodyPr vert="horz" lIns="91440" tIns="45720" rIns="91440" bIns="45720" rtlCol="0" anchor="ctr">
            <a:normAutofit/>
          </a:bodyPr>
          <a:lstStyle/>
          <a:p>
            <a:r>
              <a:rPr lang="en-US" sz="5400" b="1" dirty="0">
                <a:solidFill>
                  <a:schemeClr val="tx1">
                    <a:lumMod val="85000"/>
                    <a:lumOff val="15000"/>
                  </a:schemeClr>
                </a:solidFill>
                <a:effectLst>
                  <a:outerShdw blurRad="38100" dist="38100" dir="2700000" algn="tl">
                    <a:srgbClr val="000000">
                      <a:alpha val="43137"/>
                    </a:srgbClr>
                  </a:outerShdw>
                </a:effectLst>
              </a:rPr>
              <a:t>II. Executive Organization</a:t>
            </a:r>
          </a:p>
        </p:txBody>
      </p:sp>
      <p:sp>
        <p:nvSpPr>
          <p:cNvPr id="3" name="Text Placeholder 2">
            <a:extLst>
              <a:ext uri="{FF2B5EF4-FFF2-40B4-BE49-F238E27FC236}">
                <a16:creationId xmlns:a16="http://schemas.microsoft.com/office/drawing/2014/main" id="{3DC38040-B4EB-422D-9DCA-D90066407669}"/>
              </a:ext>
            </a:extLst>
          </p:cNvPr>
          <p:cNvSpPr>
            <a:spLocks noGrp="1"/>
          </p:cNvSpPr>
          <p:nvPr>
            <p:ph type="body" idx="1"/>
          </p:nvPr>
        </p:nvSpPr>
        <p:spPr>
          <a:xfrm>
            <a:off x="8458200" y="5154168"/>
            <a:ext cx="2892986" cy="1261872"/>
          </a:xfrm>
        </p:spPr>
        <p:txBody>
          <a:bodyPr vert="horz" lIns="91440" tIns="45720" rIns="91440" bIns="45720" rtlCol="0" anchor="ctr">
            <a:normAutofit/>
          </a:bodyPr>
          <a:lstStyle/>
          <a:p>
            <a:r>
              <a:rPr lang="en-US" sz="2800" dirty="0">
                <a:solidFill>
                  <a:schemeClr val="tx2"/>
                </a:solidFill>
                <a:effectLst>
                  <a:outerShdw blurRad="38100" dist="38100" dir="2700000" algn="tl">
                    <a:srgbClr val="000000">
                      <a:alpha val="43137"/>
                    </a:srgbClr>
                  </a:outerShdw>
                </a:effectLst>
                <a:latin typeface="+mn-lt"/>
              </a:rPr>
              <a:t>Chapter 11.2</a:t>
            </a:r>
          </a:p>
        </p:txBody>
      </p:sp>
      <p:cxnSp>
        <p:nvCxnSpPr>
          <p:cNvPr id="26" name="Straight Connector 25">
            <a:extLst>
              <a:ext uri="{FF2B5EF4-FFF2-40B4-BE49-F238E27FC236}">
                <a16:creationId xmlns:a16="http://schemas.microsoft.com/office/drawing/2014/main" id="{CE352288-84AD-4CA8-BCD5-76C29D34E1D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38160" y="5325066"/>
            <a:ext cx="0" cy="914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7414621"/>
      </p:ext>
    </p:extLst>
  </p:cSld>
  <p:clrMapOvr>
    <a:overrideClrMapping bg1="dk1" tx1="lt1" bg2="dk2" tx2="lt2" accent1="accent1" accent2="accent2" accent3="accent3" accent4="accent4" accent5="accent5" accent6="accent6" hlink="hlink" folHlink="folHlink"/>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cell phone&#10;&#10;Description automatically generated">
            <a:extLst>
              <a:ext uri="{FF2B5EF4-FFF2-40B4-BE49-F238E27FC236}">
                <a16:creationId xmlns:a16="http://schemas.microsoft.com/office/drawing/2014/main" id="{25D5352F-D936-4054-80C6-26C4BCE77E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8998" y="218944"/>
            <a:ext cx="3194005" cy="6420112"/>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1832916"/>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3D451-9BD9-4A86-BA58-27F84DE0EA02}"/>
              </a:ext>
            </a:extLst>
          </p:cNvPr>
          <p:cNvSpPr>
            <a:spLocks noGrp="1"/>
          </p:cNvSpPr>
          <p:nvPr>
            <p:ph type="title"/>
          </p:nvPr>
        </p:nvSpPr>
        <p:spPr>
          <a:xfrm>
            <a:off x="4965430" y="629268"/>
            <a:ext cx="6586491" cy="1286160"/>
          </a:xfrm>
        </p:spPr>
        <p:txBody>
          <a:bodyPr anchor="b">
            <a:normAutofit/>
          </a:bodyPr>
          <a:lstStyle/>
          <a:p>
            <a:r>
              <a:rPr lang="en-US" dirty="0">
                <a:solidFill>
                  <a:srgbClr val="FF0000"/>
                </a:solidFill>
              </a:rPr>
              <a:t>A. Vice President</a:t>
            </a:r>
          </a:p>
        </p:txBody>
      </p:sp>
      <p:sp>
        <p:nvSpPr>
          <p:cNvPr id="3" name="Content Placeholder 2">
            <a:extLst>
              <a:ext uri="{FF2B5EF4-FFF2-40B4-BE49-F238E27FC236}">
                <a16:creationId xmlns:a16="http://schemas.microsoft.com/office/drawing/2014/main" id="{64E414D1-5DBC-4E2B-BCC6-7E5057D11134}"/>
              </a:ext>
            </a:extLst>
          </p:cNvPr>
          <p:cNvSpPr>
            <a:spLocks noGrp="1"/>
          </p:cNvSpPr>
          <p:nvPr>
            <p:ph idx="1"/>
          </p:nvPr>
        </p:nvSpPr>
        <p:spPr>
          <a:xfrm>
            <a:off x="4965431" y="2438400"/>
            <a:ext cx="6586489" cy="4419600"/>
          </a:xfrm>
        </p:spPr>
        <p:txBody>
          <a:bodyPr>
            <a:normAutofit/>
          </a:bodyPr>
          <a:lstStyle/>
          <a:p>
            <a:r>
              <a:rPr lang="en-US" dirty="0">
                <a:solidFill>
                  <a:srgbClr val="FF0000"/>
                </a:solidFill>
              </a:rPr>
              <a:t>The Constitution lists two responsibilities of the vice-president:</a:t>
            </a:r>
          </a:p>
          <a:p>
            <a:pPr marL="747713" lvl="1" indent="-290513"/>
            <a:r>
              <a:rPr lang="en-US" dirty="0">
                <a:solidFill>
                  <a:srgbClr val="FF0000"/>
                </a:solidFill>
              </a:rPr>
              <a:t>Serve as president of the Senate, only voting if there is a tie</a:t>
            </a:r>
          </a:p>
          <a:p>
            <a:pPr marL="747713" lvl="1" indent="-290513"/>
            <a:r>
              <a:rPr lang="en-US" dirty="0">
                <a:solidFill>
                  <a:srgbClr val="FF0000"/>
                </a:solidFill>
              </a:rPr>
              <a:t>Succeed the president if he is unable to carry out his duties</a:t>
            </a:r>
          </a:p>
          <a:p>
            <a:r>
              <a:rPr lang="en-US" dirty="0">
                <a:solidFill>
                  <a:srgbClr val="FF0000"/>
                </a:solidFill>
              </a:rPr>
              <a:t>Recently, the vice president has assumed greater responsibility and leadership roles.</a:t>
            </a:r>
          </a:p>
        </p:txBody>
      </p:sp>
      <p:pic>
        <p:nvPicPr>
          <p:cNvPr id="5" name="Picture 4" descr="A person wearing a suit and tie&#10;&#10;Description automatically generated">
            <a:extLst>
              <a:ext uri="{FF2B5EF4-FFF2-40B4-BE49-F238E27FC236}">
                <a16:creationId xmlns:a16="http://schemas.microsoft.com/office/drawing/2014/main" id="{4ED73A9A-1606-4424-9D26-B7598F6C149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441" r="8067"/>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6823D"/>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456D4BC-8BBD-43AC-9F03-786AA71AD918}"/>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71180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3D451-9BD9-4A86-BA58-27F84DE0EA02}"/>
              </a:ext>
            </a:extLst>
          </p:cNvPr>
          <p:cNvSpPr>
            <a:spLocks noGrp="1"/>
          </p:cNvSpPr>
          <p:nvPr>
            <p:ph type="title"/>
          </p:nvPr>
        </p:nvSpPr>
        <p:spPr>
          <a:xfrm>
            <a:off x="4965430" y="629268"/>
            <a:ext cx="6586491" cy="1286160"/>
          </a:xfrm>
        </p:spPr>
        <p:txBody>
          <a:bodyPr anchor="b">
            <a:normAutofit/>
          </a:bodyPr>
          <a:lstStyle/>
          <a:p>
            <a:r>
              <a:rPr lang="en-US" dirty="0"/>
              <a:t>A. Vice President</a:t>
            </a:r>
          </a:p>
        </p:txBody>
      </p:sp>
      <p:sp>
        <p:nvSpPr>
          <p:cNvPr id="3" name="Content Placeholder 2">
            <a:extLst>
              <a:ext uri="{FF2B5EF4-FFF2-40B4-BE49-F238E27FC236}">
                <a16:creationId xmlns:a16="http://schemas.microsoft.com/office/drawing/2014/main" id="{64E414D1-5DBC-4E2B-BCC6-7E5057D11134}"/>
              </a:ext>
            </a:extLst>
          </p:cNvPr>
          <p:cNvSpPr>
            <a:spLocks noGrp="1"/>
          </p:cNvSpPr>
          <p:nvPr>
            <p:ph idx="1"/>
          </p:nvPr>
        </p:nvSpPr>
        <p:spPr>
          <a:xfrm>
            <a:off x="4965431" y="2438400"/>
            <a:ext cx="6864619" cy="3785419"/>
          </a:xfrm>
        </p:spPr>
        <p:txBody>
          <a:bodyPr>
            <a:noAutofit/>
          </a:bodyPr>
          <a:lstStyle/>
          <a:p>
            <a:r>
              <a:rPr lang="en-US" dirty="0">
                <a:solidFill>
                  <a:srgbClr val="FF0000"/>
                </a:solidFill>
              </a:rPr>
              <a:t>The </a:t>
            </a:r>
            <a:r>
              <a:rPr lang="en-US" b="1" dirty="0">
                <a:solidFill>
                  <a:srgbClr val="FF0000"/>
                </a:solidFill>
              </a:rPr>
              <a:t>Twenty-Fifth Amendment</a:t>
            </a:r>
            <a:r>
              <a:rPr lang="en-US" dirty="0">
                <a:solidFill>
                  <a:srgbClr val="FF0000"/>
                </a:solidFill>
              </a:rPr>
              <a:t> requires any vice-presidential vacancy to be filled by a presidential appointment and confirmed by Congress.</a:t>
            </a:r>
          </a:p>
          <a:p>
            <a:r>
              <a:rPr lang="en-US" dirty="0"/>
              <a:t>This amendment also clarified that a vice president who succeeds the president has the full power and position of president. </a:t>
            </a:r>
          </a:p>
        </p:txBody>
      </p:sp>
      <p:pic>
        <p:nvPicPr>
          <p:cNvPr id="5" name="Picture 4" descr="A person wearing a suit and tie&#10;&#10;Description automatically generated">
            <a:extLst>
              <a:ext uri="{FF2B5EF4-FFF2-40B4-BE49-F238E27FC236}">
                <a16:creationId xmlns:a16="http://schemas.microsoft.com/office/drawing/2014/main" id="{88F809C6-5AA9-4D99-AB19-7DF0CC7843B2}"/>
              </a:ext>
            </a:extLst>
          </p:cNvPr>
          <p:cNvPicPr>
            <a:picLocks noChangeAspect="1"/>
          </p:cNvPicPr>
          <p:nvPr/>
        </p:nvPicPr>
        <p:blipFill rotWithShape="1">
          <a:blip r:embed="rId3">
            <a:extLst>
              <a:ext uri="{28A0092B-C50C-407E-A947-70E740481C1C}">
                <a14:useLocalDpi xmlns:a14="http://schemas.microsoft.com/office/drawing/2010/main" val="0"/>
              </a:ext>
            </a:extLst>
          </a:blip>
          <a:srcRect l="6490" r="7128"/>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9F3C23"/>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D8C7AD1-B79C-4031-B927-E6EE4B4549CC}"/>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73615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3D451-9BD9-4A86-BA58-27F84DE0EA02}"/>
              </a:ext>
            </a:extLst>
          </p:cNvPr>
          <p:cNvSpPr>
            <a:spLocks noGrp="1"/>
          </p:cNvSpPr>
          <p:nvPr>
            <p:ph type="title"/>
          </p:nvPr>
        </p:nvSpPr>
        <p:spPr>
          <a:xfrm>
            <a:off x="4965430" y="629268"/>
            <a:ext cx="6586491" cy="1286160"/>
          </a:xfrm>
        </p:spPr>
        <p:txBody>
          <a:bodyPr anchor="b">
            <a:normAutofit/>
          </a:bodyPr>
          <a:lstStyle/>
          <a:p>
            <a:r>
              <a:rPr lang="en-US" dirty="0"/>
              <a:t>A. Vice President</a:t>
            </a:r>
          </a:p>
        </p:txBody>
      </p:sp>
      <p:sp>
        <p:nvSpPr>
          <p:cNvPr id="3" name="Content Placeholder 2">
            <a:extLst>
              <a:ext uri="{FF2B5EF4-FFF2-40B4-BE49-F238E27FC236}">
                <a16:creationId xmlns:a16="http://schemas.microsoft.com/office/drawing/2014/main" id="{64E414D1-5DBC-4E2B-BCC6-7E5057D11134}"/>
              </a:ext>
            </a:extLst>
          </p:cNvPr>
          <p:cNvSpPr>
            <a:spLocks noGrp="1"/>
          </p:cNvSpPr>
          <p:nvPr>
            <p:ph idx="1"/>
          </p:nvPr>
        </p:nvSpPr>
        <p:spPr>
          <a:xfrm>
            <a:off x="4965431" y="2438400"/>
            <a:ext cx="6864619" cy="3785419"/>
          </a:xfrm>
        </p:spPr>
        <p:txBody>
          <a:bodyPr>
            <a:noAutofit/>
          </a:bodyPr>
          <a:lstStyle/>
          <a:p>
            <a:r>
              <a:rPr lang="en-US" dirty="0">
                <a:solidFill>
                  <a:srgbClr val="FF0000"/>
                </a:solidFill>
              </a:rPr>
              <a:t>Vice presidents can temporarily take on the duties of president if the president is incapacitated for a brief period.</a:t>
            </a:r>
          </a:p>
        </p:txBody>
      </p:sp>
      <p:pic>
        <p:nvPicPr>
          <p:cNvPr id="5" name="Picture 4" descr="A person wearing a suit and tie&#10;&#10;Description automatically generated">
            <a:extLst>
              <a:ext uri="{FF2B5EF4-FFF2-40B4-BE49-F238E27FC236}">
                <a16:creationId xmlns:a16="http://schemas.microsoft.com/office/drawing/2014/main" id="{88F809C6-5AA9-4D99-AB19-7DF0CC7843B2}"/>
              </a:ext>
            </a:extLst>
          </p:cNvPr>
          <p:cNvPicPr>
            <a:picLocks noChangeAspect="1"/>
          </p:cNvPicPr>
          <p:nvPr/>
        </p:nvPicPr>
        <p:blipFill rotWithShape="1">
          <a:blip r:embed="rId3">
            <a:extLst>
              <a:ext uri="{28A0092B-C50C-407E-A947-70E740481C1C}">
                <a14:useLocalDpi xmlns:a14="http://schemas.microsoft.com/office/drawing/2010/main" val="0"/>
              </a:ext>
            </a:extLst>
          </a:blip>
          <a:srcRect l="6490" r="7128"/>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9F3C23"/>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DBDB3D7-91BC-4211-BA51-975F70F66F55}"/>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11836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12B8B-E9F6-4EFD-AAD4-219EB86497A8}"/>
              </a:ext>
            </a:extLst>
          </p:cNvPr>
          <p:cNvSpPr>
            <a:spLocks noGrp="1"/>
          </p:cNvSpPr>
          <p:nvPr>
            <p:ph type="title"/>
          </p:nvPr>
        </p:nvSpPr>
        <p:spPr>
          <a:xfrm>
            <a:off x="4965430" y="629268"/>
            <a:ext cx="6586491" cy="1286160"/>
          </a:xfrm>
        </p:spPr>
        <p:txBody>
          <a:bodyPr anchor="b">
            <a:noAutofit/>
          </a:bodyPr>
          <a:lstStyle/>
          <a:p>
            <a:r>
              <a:rPr lang="en-US" dirty="0">
                <a:solidFill>
                  <a:srgbClr val="FF0000"/>
                </a:solidFill>
              </a:rPr>
              <a:t>B. The Executive Office of the President</a:t>
            </a:r>
          </a:p>
        </p:txBody>
      </p:sp>
      <p:sp>
        <p:nvSpPr>
          <p:cNvPr id="3" name="Content Placeholder 2">
            <a:extLst>
              <a:ext uri="{FF2B5EF4-FFF2-40B4-BE49-F238E27FC236}">
                <a16:creationId xmlns:a16="http://schemas.microsoft.com/office/drawing/2014/main" id="{42D3648B-2882-4CC7-903B-F11843BBB760}"/>
              </a:ext>
            </a:extLst>
          </p:cNvPr>
          <p:cNvSpPr>
            <a:spLocks noGrp="1"/>
          </p:cNvSpPr>
          <p:nvPr>
            <p:ph idx="1"/>
          </p:nvPr>
        </p:nvSpPr>
        <p:spPr>
          <a:xfrm>
            <a:off x="4965431" y="2438400"/>
            <a:ext cx="6586489" cy="3785419"/>
          </a:xfrm>
        </p:spPr>
        <p:txBody>
          <a:bodyPr>
            <a:normAutofit/>
          </a:bodyPr>
          <a:lstStyle/>
          <a:p>
            <a:r>
              <a:rPr lang="en-US" dirty="0">
                <a:solidFill>
                  <a:srgbClr val="FF0000"/>
                </a:solidFill>
              </a:rPr>
              <a:t>In 1939, the Executive Office of the President (EOP) was created to help develop and implement the president’s programs and policies. </a:t>
            </a:r>
          </a:p>
          <a:p>
            <a:r>
              <a:rPr lang="en-US" dirty="0">
                <a:solidFill>
                  <a:srgbClr val="FF0000"/>
                </a:solidFill>
              </a:rPr>
              <a:t>The </a:t>
            </a:r>
            <a:r>
              <a:rPr lang="en-US" b="1" dirty="0">
                <a:solidFill>
                  <a:srgbClr val="FF0000"/>
                </a:solidFill>
              </a:rPr>
              <a:t>White House Office</a:t>
            </a:r>
            <a:r>
              <a:rPr lang="en-US" dirty="0">
                <a:solidFill>
                  <a:srgbClr val="FF0000"/>
                </a:solidFill>
              </a:rPr>
              <a:t> (part of the EOP) includes 400 members such as press secretary, legal advisor and physician.</a:t>
            </a:r>
          </a:p>
        </p:txBody>
      </p:sp>
      <p:pic>
        <p:nvPicPr>
          <p:cNvPr id="7" name="Picture 6" descr="A person in a suit standing in front of a crowd&#10;&#10;Description automatically generated">
            <a:extLst>
              <a:ext uri="{FF2B5EF4-FFF2-40B4-BE49-F238E27FC236}">
                <a16:creationId xmlns:a16="http://schemas.microsoft.com/office/drawing/2014/main" id="{74C80415-A0EC-45CD-8033-36FD6FC0DAAE}"/>
              </a:ext>
            </a:extLst>
          </p:cNvPr>
          <p:cNvPicPr>
            <a:picLocks noChangeAspect="1"/>
          </p:cNvPicPr>
          <p:nvPr/>
        </p:nvPicPr>
        <p:blipFill rotWithShape="1">
          <a:blip r:embed="rId3"/>
          <a:srcRect l="4461"/>
          <a:stretch/>
        </p:blipFill>
        <p:spPr>
          <a:xfrm>
            <a:off x="20" y="10"/>
            <a:ext cx="4635571" cy="6857990"/>
          </a:xfrm>
          <a:prstGeom prst="rect">
            <a:avLst/>
          </a:prstGeom>
          <a:effectLst/>
        </p:spPr>
      </p:pic>
      <p:cxnSp>
        <p:nvCxnSpPr>
          <p:cNvPr id="12" name="Straight Connector 11">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4C77AF"/>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05C6622-701B-416F-A5B4-0C25441C17F3}"/>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90154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12B8B-E9F6-4EFD-AAD4-219EB86497A8}"/>
              </a:ext>
            </a:extLst>
          </p:cNvPr>
          <p:cNvSpPr>
            <a:spLocks noGrp="1"/>
          </p:cNvSpPr>
          <p:nvPr>
            <p:ph type="title"/>
          </p:nvPr>
        </p:nvSpPr>
        <p:spPr>
          <a:xfrm>
            <a:off x="4965430" y="629268"/>
            <a:ext cx="6586491" cy="1286160"/>
          </a:xfrm>
        </p:spPr>
        <p:txBody>
          <a:bodyPr anchor="b">
            <a:noAutofit/>
          </a:bodyPr>
          <a:lstStyle/>
          <a:p>
            <a:r>
              <a:rPr lang="en-US" dirty="0"/>
              <a:t>B. The Executive Office of the President</a:t>
            </a:r>
          </a:p>
        </p:txBody>
      </p:sp>
      <p:sp>
        <p:nvSpPr>
          <p:cNvPr id="3" name="Content Placeholder 2">
            <a:extLst>
              <a:ext uri="{FF2B5EF4-FFF2-40B4-BE49-F238E27FC236}">
                <a16:creationId xmlns:a16="http://schemas.microsoft.com/office/drawing/2014/main" id="{42D3648B-2882-4CC7-903B-F11843BBB760}"/>
              </a:ext>
            </a:extLst>
          </p:cNvPr>
          <p:cNvSpPr>
            <a:spLocks noGrp="1"/>
          </p:cNvSpPr>
          <p:nvPr>
            <p:ph idx="1"/>
          </p:nvPr>
        </p:nvSpPr>
        <p:spPr>
          <a:xfrm>
            <a:off x="4965431" y="2438400"/>
            <a:ext cx="6586489" cy="3785419"/>
          </a:xfrm>
        </p:spPr>
        <p:txBody>
          <a:bodyPr>
            <a:normAutofit/>
          </a:bodyPr>
          <a:lstStyle/>
          <a:p>
            <a:r>
              <a:rPr lang="en-US" dirty="0">
                <a:solidFill>
                  <a:srgbClr val="FF0000"/>
                </a:solidFill>
              </a:rPr>
              <a:t>The </a:t>
            </a:r>
            <a:r>
              <a:rPr lang="en-US" b="1" dirty="0">
                <a:solidFill>
                  <a:srgbClr val="FF0000"/>
                </a:solidFill>
              </a:rPr>
              <a:t>National Security Council </a:t>
            </a:r>
            <a:r>
              <a:rPr lang="en-US" dirty="0">
                <a:solidFill>
                  <a:srgbClr val="FF0000"/>
                </a:solidFill>
              </a:rPr>
              <a:t>(</a:t>
            </a:r>
            <a:r>
              <a:rPr lang="en-US" b="1" dirty="0">
                <a:solidFill>
                  <a:srgbClr val="FF0000"/>
                </a:solidFill>
              </a:rPr>
              <a:t>NSC</a:t>
            </a:r>
            <a:r>
              <a:rPr lang="en-US" dirty="0">
                <a:solidFill>
                  <a:srgbClr val="FF0000"/>
                </a:solidFill>
              </a:rPr>
              <a:t>) plays an important role in intelligence gathering, policy formation, and crisis management.</a:t>
            </a:r>
          </a:p>
          <a:p>
            <a:r>
              <a:rPr lang="en-US" dirty="0">
                <a:solidFill>
                  <a:srgbClr val="FF0000"/>
                </a:solidFill>
              </a:rPr>
              <a:t>The </a:t>
            </a:r>
            <a:r>
              <a:rPr lang="en-US" b="1" dirty="0">
                <a:solidFill>
                  <a:srgbClr val="FF0000"/>
                </a:solidFill>
              </a:rPr>
              <a:t>Office of Management and Budget</a:t>
            </a:r>
            <a:r>
              <a:rPr lang="en-US" dirty="0">
                <a:solidFill>
                  <a:srgbClr val="FF0000"/>
                </a:solidFill>
              </a:rPr>
              <a:t> (</a:t>
            </a:r>
            <a:r>
              <a:rPr lang="en-US" b="1" dirty="0">
                <a:solidFill>
                  <a:srgbClr val="FF0000"/>
                </a:solidFill>
              </a:rPr>
              <a:t>OMB</a:t>
            </a:r>
            <a:r>
              <a:rPr lang="en-US" dirty="0">
                <a:solidFill>
                  <a:srgbClr val="FF0000"/>
                </a:solidFill>
              </a:rPr>
              <a:t>) prepares the nation’s annual budget for Congress.</a:t>
            </a:r>
          </a:p>
        </p:txBody>
      </p:sp>
      <p:pic>
        <p:nvPicPr>
          <p:cNvPr id="8" name="Picture 7" descr="A group of people sitting at a table&#10;&#10;Description automatically generated">
            <a:extLst>
              <a:ext uri="{FF2B5EF4-FFF2-40B4-BE49-F238E27FC236}">
                <a16:creationId xmlns:a16="http://schemas.microsoft.com/office/drawing/2014/main" id="{92858A9B-254D-4430-BC0A-612421102AA0}"/>
              </a:ext>
            </a:extLst>
          </p:cNvPr>
          <p:cNvPicPr>
            <a:picLocks noChangeAspect="1"/>
          </p:cNvPicPr>
          <p:nvPr/>
        </p:nvPicPr>
        <p:blipFill rotWithShape="1">
          <a:blip r:embed="rId3"/>
          <a:srcRect r="-2" b="4575"/>
          <a:stretch/>
        </p:blipFill>
        <p:spPr>
          <a:xfrm>
            <a:off x="20" y="10"/>
            <a:ext cx="4635571" cy="6857990"/>
          </a:xfrm>
          <a:prstGeom prst="rect">
            <a:avLst/>
          </a:prstGeom>
          <a:effectLst/>
        </p:spPr>
      </p:pic>
      <p:cxnSp>
        <p:nvCxnSpPr>
          <p:cNvPr id="15" name="Straight Connector 14">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A0676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D0071CA-F2B4-41A3-83E4-D7B2F82D9DB7}"/>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93866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12B8B-E9F6-4EFD-AAD4-219EB86497A8}"/>
              </a:ext>
            </a:extLst>
          </p:cNvPr>
          <p:cNvSpPr>
            <a:spLocks noGrp="1"/>
          </p:cNvSpPr>
          <p:nvPr>
            <p:ph type="title"/>
          </p:nvPr>
        </p:nvSpPr>
        <p:spPr>
          <a:xfrm>
            <a:off x="5190514" y="667316"/>
            <a:ext cx="6586491" cy="1286160"/>
          </a:xfrm>
        </p:spPr>
        <p:txBody>
          <a:bodyPr anchor="b">
            <a:normAutofit/>
          </a:bodyPr>
          <a:lstStyle/>
          <a:p>
            <a:r>
              <a:rPr lang="en-US" dirty="0">
                <a:solidFill>
                  <a:srgbClr val="FF0000"/>
                </a:solidFill>
              </a:rPr>
              <a:t>C. The Cabinet</a:t>
            </a:r>
          </a:p>
        </p:txBody>
      </p:sp>
      <p:sp>
        <p:nvSpPr>
          <p:cNvPr id="3" name="Content Placeholder 2">
            <a:extLst>
              <a:ext uri="{FF2B5EF4-FFF2-40B4-BE49-F238E27FC236}">
                <a16:creationId xmlns:a16="http://schemas.microsoft.com/office/drawing/2014/main" id="{42D3648B-2882-4CC7-903B-F11843BBB760}"/>
              </a:ext>
            </a:extLst>
          </p:cNvPr>
          <p:cNvSpPr>
            <a:spLocks noGrp="1"/>
          </p:cNvSpPr>
          <p:nvPr>
            <p:ph idx="1"/>
          </p:nvPr>
        </p:nvSpPr>
        <p:spPr>
          <a:xfrm>
            <a:off x="4965431" y="2438400"/>
            <a:ext cx="6586489" cy="3785419"/>
          </a:xfrm>
        </p:spPr>
        <p:txBody>
          <a:bodyPr>
            <a:normAutofit/>
          </a:bodyPr>
          <a:lstStyle/>
          <a:p>
            <a:r>
              <a:rPr lang="en-US" dirty="0">
                <a:solidFill>
                  <a:srgbClr val="FF0000"/>
                </a:solidFill>
              </a:rPr>
              <a:t>The </a:t>
            </a:r>
            <a:r>
              <a:rPr lang="en-US" b="1" dirty="0">
                <a:solidFill>
                  <a:srgbClr val="FF0000"/>
                </a:solidFill>
              </a:rPr>
              <a:t>cabinet</a:t>
            </a:r>
            <a:r>
              <a:rPr lang="en-US" dirty="0">
                <a:solidFill>
                  <a:srgbClr val="FF0000"/>
                </a:solidFill>
              </a:rPr>
              <a:t> offices of the executive branch were developed to assist the president in his constitutional duties.</a:t>
            </a:r>
          </a:p>
          <a:p>
            <a:r>
              <a:rPr lang="en-US" b="1" dirty="0">
                <a:solidFill>
                  <a:srgbClr val="FF0000"/>
                </a:solidFill>
              </a:rPr>
              <a:t>Cabinet secretaries </a:t>
            </a:r>
            <a:r>
              <a:rPr lang="en-US" dirty="0">
                <a:solidFill>
                  <a:srgbClr val="FF0000"/>
                </a:solidFill>
              </a:rPr>
              <a:t>are responsible to the president for the departments that they head.</a:t>
            </a:r>
            <a:endParaRPr lang="en-US" b="1" dirty="0">
              <a:solidFill>
                <a:srgbClr val="FF0000"/>
              </a:solidFill>
            </a:endParaRPr>
          </a:p>
        </p:txBody>
      </p:sp>
      <p:pic>
        <p:nvPicPr>
          <p:cNvPr id="5" name="Picture 4" descr="A group of people sitting at a table&#10;&#10;Description automatically generated">
            <a:extLst>
              <a:ext uri="{FF2B5EF4-FFF2-40B4-BE49-F238E27FC236}">
                <a16:creationId xmlns:a16="http://schemas.microsoft.com/office/drawing/2014/main" id="{6EC23C3D-E8BE-431A-BE00-3161A900B4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608" r="35273"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267DE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E770ABB-16F5-481E-A664-B371C3EA409C}"/>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2224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4252E-4D29-4FB9-8530-D41A0C887ED9}"/>
              </a:ext>
            </a:extLst>
          </p:cNvPr>
          <p:cNvSpPr>
            <a:spLocks noGrp="1"/>
          </p:cNvSpPr>
          <p:nvPr>
            <p:ph type="title"/>
          </p:nvPr>
        </p:nvSpPr>
        <p:spPr>
          <a:xfrm>
            <a:off x="4965430" y="629268"/>
            <a:ext cx="6586491" cy="1286160"/>
          </a:xfrm>
        </p:spPr>
        <p:txBody>
          <a:bodyPr anchor="b">
            <a:noAutofit/>
          </a:bodyPr>
          <a:lstStyle/>
          <a:p>
            <a:r>
              <a:rPr lang="en-US" dirty="0"/>
              <a:t>D. Administrative Agencies</a:t>
            </a:r>
          </a:p>
        </p:txBody>
      </p:sp>
      <p:sp>
        <p:nvSpPr>
          <p:cNvPr id="3" name="Content Placeholder 2">
            <a:extLst>
              <a:ext uri="{FF2B5EF4-FFF2-40B4-BE49-F238E27FC236}">
                <a16:creationId xmlns:a16="http://schemas.microsoft.com/office/drawing/2014/main" id="{7D2AEFE3-8C91-459C-AF0B-F78DD2DA0B17}"/>
              </a:ext>
            </a:extLst>
          </p:cNvPr>
          <p:cNvSpPr>
            <a:spLocks noGrp="1"/>
          </p:cNvSpPr>
          <p:nvPr>
            <p:ph idx="1"/>
          </p:nvPr>
        </p:nvSpPr>
        <p:spPr>
          <a:xfrm>
            <a:off x="4965431" y="2438400"/>
            <a:ext cx="6586489" cy="3785419"/>
          </a:xfrm>
        </p:spPr>
        <p:txBody>
          <a:bodyPr>
            <a:normAutofit/>
          </a:bodyPr>
          <a:lstStyle/>
          <a:p>
            <a:r>
              <a:rPr lang="en-US" dirty="0">
                <a:solidFill>
                  <a:srgbClr val="FF0000"/>
                </a:solidFill>
              </a:rPr>
              <a:t>More than fifty agencies and service commissions exist under the cabinet departments managing a wide variety of concerns.</a:t>
            </a:r>
          </a:p>
          <a:p>
            <a:r>
              <a:rPr lang="en-US" dirty="0"/>
              <a:t>The directors of these agencies are nominated by the president and confirmed by the Senate.</a:t>
            </a:r>
          </a:p>
        </p:txBody>
      </p:sp>
      <p:pic>
        <p:nvPicPr>
          <p:cNvPr id="6" name="Picture 5" descr="A group of people sitting at a table in front of a curtain&#10;&#10;Description automatically generated">
            <a:extLst>
              <a:ext uri="{FF2B5EF4-FFF2-40B4-BE49-F238E27FC236}">
                <a16:creationId xmlns:a16="http://schemas.microsoft.com/office/drawing/2014/main" id="{B96B009C-3260-4BBC-A6E6-EAF036A2987E}"/>
              </a:ext>
            </a:extLst>
          </p:cNvPr>
          <p:cNvPicPr>
            <a:picLocks noChangeAspect="1"/>
          </p:cNvPicPr>
          <p:nvPr/>
        </p:nvPicPr>
        <p:blipFill rotWithShape="1">
          <a:blip r:embed="rId3"/>
          <a:srcRect l="7924" r="17798"/>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866634"/>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9B09F55-E35D-4630-BDB1-CBED03DCE7B3}"/>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25131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11.2</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1–3. What are the two responsibilities that the Constitution places on the vice president? Identify duties that have been added to those responsibilities. </a:t>
            </a:r>
          </a:p>
          <a:p>
            <a:pPr marL="0" indent="0" algn="ctr">
              <a:buNone/>
            </a:pPr>
            <a:r>
              <a:rPr lang="en-US" dirty="0">
                <a:solidFill>
                  <a:srgbClr val="C00000"/>
                </a:solidFill>
              </a:rPr>
              <a:t>He is to succeed the president if the president dies, resigns, or becomes incapacitated. He presides over the Senate, where he can vote only to break a tie. Added extraconstitutional responsibilities include representing the president at various state functions, such as funerals for heads of state; </a:t>
            </a:r>
          </a:p>
        </p:txBody>
      </p:sp>
    </p:spTree>
    <p:extLst>
      <p:ext uri="{BB962C8B-B14F-4D97-AF65-F5344CB8AC3E}">
        <p14:creationId xmlns:p14="http://schemas.microsoft.com/office/powerpoint/2010/main" val="6214209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11.2</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1–3. What are the two responsibilities that the Constitution places on the vice president? Identify duties that have been added to those responsibilities. </a:t>
            </a:r>
          </a:p>
          <a:p>
            <a:pPr marL="0" indent="0" algn="ctr">
              <a:buNone/>
            </a:pPr>
            <a:r>
              <a:rPr lang="en-US" dirty="0">
                <a:solidFill>
                  <a:srgbClr val="C00000"/>
                </a:solidFill>
              </a:rPr>
              <a:t>making speeches in support of administration-favored policies; and helping members of the president’s party get elected to office. He also serves on the National Security Council and leads presidential commissions. (p. 267)</a:t>
            </a:r>
          </a:p>
          <a:p>
            <a:pPr marL="0" indent="0" algn="ctr">
              <a:buNone/>
            </a:pPr>
            <a:endParaRPr lang="en-US" dirty="0">
              <a:solidFill>
                <a:srgbClr val="C00000"/>
              </a:solidFill>
            </a:endParaRPr>
          </a:p>
        </p:txBody>
      </p:sp>
    </p:spTree>
    <p:extLst>
      <p:ext uri="{BB962C8B-B14F-4D97-AF65-F5344CB8AC3E}">
        <p14:creationId xmlns:p14="http://schemas.microsoft.com/office/powerpoint/2010/main" val="11162575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11.2</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4–5. What is the EOP? What is its function?</a:t>
            </a:r>
          </a:p>
          <a:p>
            <a:pPr marL="0" indent="0" algn="ctr">
              <a:buNone/>
            </a:pPr>
            <a:r>
              <a:rPr lang="en-US" dirty="0">
                <a:solidFill>
                  <a:srgbClr val="C00000"/>
                </a:solidFill>
              </a:rPr>
              <a:t>The Executive Office of the President consists of White House offices and agencies that help develop and implement presidential programs and policies. (pp. 269–270)</a:t>
            </a:r>
          </a:p>
        </p:txBody>
      </p:sp>
    </p:spTree>
    <p:extLst>
      <p:ext uri="{BB962C8B-B14F-4D97-AF65-F5344CB8AC3E}">
        <p14:creationId xmlns:p14="http://schemas.microsoft.com/office/powerpoint/2010/main" val="41937593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4F7D0-1320-4437-ACDC-D22074164072}"/>
              </a:ext>
            </a:extLst>
          </p:cNvPr>
          <p:cNvSpPr>
            <a:spLocks noGrp="1"/>
          </p:cNvSpPr>
          <p:nvPr>
            <p:ph type="title"/>
          </p:nvPr>
        </p:nvSpPr>
        <p:spPr>
          <a:xfrm>
            <a:off x="4965430" y="629268"/>
            <a:ext cx="6586491" cy="1286160"/>
          </a:xfrm>
        </p:spPr>
        <p:txBody>
          <a:bodyPr anchor="b">
            <a:normAutofit/>
          </a:bodyPr>
          <a:lstStyle/>
          <a:p>
            <a:r>
              <a:rPr lang="en-US" dirty="0">
                <a:solidFill>
                  <a:srgbClr val="FF0000"/>
                </a:solidFill>
              </a:rPr>
              <a:t>A. Chief Executive</a:t>
            </a:r>
          </a:p>
        </p:txBody>
      </p:sp>
      <p:sp>
        <p:nvSpPr>
          <p:cNvPr id="3" name="Content Placeholder 2">
            <a:extLst>
              <a:ext uri="{FF2B5EF4-FFF2-40B4-BE49-F238E27FC236}">
                <a16:creationId xmlns:a16="http://schemas.microsoft.com/office/drawing/2014/main" id="{D5A01C9C-02B1-4323-8E13-A1EDCFDC2544}"/>
              </a:ext>
            </a:extLst>
          </p:cNvPr>
          <p:cNvSpPr>
            <a:spLocks noGrp="1"/>
          </p:cNvSpPr>
          <p:nvPr>
            <p:ph idx="1"/>
          </p:nvPr>
        </p:nvSpPr>
        <p:spPr>
          <a:xfrm>
            <a:off x="4965431" y="2438400"/>
            <a:ext cx="6586489" cy="3785419"/>
          </a:xfrm>
        </p:spPr>
        <p:txBody>
          <a:bodyPr>
            <a:normAutofit/>
          </a:bodyPr>
          <a:lstStyle/>
          <a:p>
            <a:r>
              <a:rPr lang="en-US" dirty="0">
                <a:solidFill>
                  <a:srgbClr val="FF0000"/>
                </a:solidFill>
              </a:rPr>
              <a:t>The president enforces the law through various departments under his control.</a:t>
            </a:r>
          </a:p>
          <a:p>
            <a:r>
              <a:rPr lang="en-US" dirty="0">
                <a:solidFill>
                  <a:srgbClr val="FF0000"/>
                </a:solidFill>
              </a:rPr>
              <a:t>The president administers a vast bureaucracy of two million employees.</a:t>
            </a:r>
          </a:p>
        </p:txBody>
      </p:sp>
      <p:pic>
        <p:nvPicPr>
          <p:cNvPr id="5" name="Picture 4" descr="A person wearing a suit and tie smiling at the camera&#10;&#10;Description automatically generated">
            <a:extLst>
              <a:ext uri="{FF2B5EF4-FFF2-40B4-BE49-F238E27FC236}">
                <a16:creationId xmlns:a16="http://schemas.microsoft.com/office/drawing/2014/main" id="{D3B6FC46-46A3-4444-811D-A68C1FB5BBC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010" r="6428"/>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0300C"/>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75C1437-6FAD-4CA0-B53F-C3F4A0519A26}"/>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6395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11.2</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6–7. What are the two primary agencies of the EOP?</a:t>
            </a:r>
          </a:p>
          <a:p>
            <a:pPr marL="0" indent="0" algn="ctr">
              <a:buNone/>
            </a:pPr>
            <a:r>
              <a:rPr lang="en-US" dirty="0">
                <a:solidFill>
                  <a:srgbClr val="C00000"/>
                </a:solidFill>
              </a:rPr>
              <a:t>Its two primary agencies are the National Security Council (NSC) and the Office of Management and Budget (OMB). </a:t>
            </a:r>
            <a:br>
              <a:rPr lang="en-US" dirty="0">
                <a:solidFill>
                  <a:srgbClr val="C00000"/>
                </a:solidFill>
              </a:rPr>
            </a:br>
            <a:r>
              <a:rPr lang="en-US" dirty="0">
                <a:solidFill>
                  <a:srgbClr val="C00000"/>
                </a:solidFill>
              </a:rPr>
              <a:t>(p. 270)</a:t>
            </a:r>
          </a:p>
        </p:txBody>
      </p:sp>
    </p:spTree>
    <p:extLst>
      <p:ext uri="{BB962C8B-B14F-4D97-AF65-F5344CB8AC3E}">
        <p14:creationId xmlns:p14="http://schemas.microsoft.com/office/powerpoint/2010/main" val="40280493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11.2</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a:buFont typeface="Wingdings" panose="05000000000000000000" pitchFamily="2" charset="2"/>
              <a:buChar char="v"/>
            </a:pPr>
            <a:r>
              <a:rPr lang="en-US" dirty="0"/>
              <a:t> Do you think the Twenty-Fifth Amendment was needed? Why or why not?</a:t>
            </a:r>
          </a:p>
          <a:p>
            <a:pPr marL="0" indent="0" algn="ctr">
              <a:buNone/>
            </a:pPr>
            <a:r>
              <a:rPr lang="en-US" dirty="0">
                <a:solidFill>
                  <a:srgbClr val="C00000"/>
                </a:solidFill>
              </a:rPr>
              <a:t>Some will say the amendment was needed to provide a process for a new vice president when that position was vacated. Others may say that it is fine to have a vacant position rather than to fill it with someone who was not elected.</a:t>
            </a:r>
          </a:p>
        </p:txBody>
      </p:sp>
    </p:spTree>
    <p:extLst>
      <p:ext uri="{BB962C8B-B14F-4D97-AF65-F5344CB8AC3E}">
        <p14:creationId xmlns:p14="http://schemas.microsoft.com/office/powerpoint/2010/main" val="28659317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11.2</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a:buFont typeface="Wingdings" panose="05000000000000000000" pitchFamily="2" charset="2"/>
              <a:buChar char="v"/>
            </a:pPr>
            <a:r>
              <a:rPr lang="en-US" dirty="0"/>
              <a:t> How do cabinet offices assist the president in the performance of his duties?</a:t>
            </a:r>
          </a:p>
          <a:p>
            <a:pPr marL="0" indent="0" algn="ctr">
              <a:buNone/>
            </a:pPr>
            <a:r>
              <a:rPr lang="en-US" dirty="0">
                <a:solidFill>
                  <a:srgbClr val="C00000"/>
                </a:solidFill>
              </a:rPr>
              <a:t>The cabinet members advise the president and head the various departments of the executive branch.</a:t>
            </a:r>
          </a:p>
        </p:txBody>
      </p:sp>
    </p:spTree>
    <p:extLst>
      <p:ext uri="{BB962C8B-B14F-4D97-AF65-F5344CB8AC3E}">
        <p14:creationId xmlns:p14="http://schemas.microsoft.com/office/powerpoint/2010/main" val="19931858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 up of a flag&#10;&#10;Description automatically generated">
            <a:extLst>
              <a:ext uri="{FF2B5EF4-FFF2-40B4-BE49-F238E27FC236}">
                <a16:creationId xmlns:a16="http://schemas.microsoft.com/office/drawing/2014/main" id="{C623257B-46AC-4E9A-B6EA-B538BAF2D713}"/>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t="15730"/>
          <a:stretch/>
        </p:blipFill>
        <p:spPr>
          <a:xfrm>
            <a:off x="20" y="10"/>
            <a:ext cx="12191980" cy="6857990"/>
          </a:xfrm>
          <a:prstGeom prst="rect">
            <a:avLst/>
          </a:prstGeom>
        </p:spPr>
      </p:pic>
      <p:sp>
        <p:nvSpPr>
          <p:cNvPr id="24" name="Rectangle 23">
            <a:extLst>
              <a:ext uri="{FF2B5EF4-FFF2-40B4-BE49-F238E27FC236}">
                <a16:creationId xmlns:a16="http://schemas.microsoft.com/office/drawing/2014/main" id="{D38A241E-0395-41E5-8607-BAA2799A43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4892040"/>
            <a:ext cx="12191999" cy="1965960"/>
          </a:xfrm>
          <a:prstGeom prst="rect">
            <a:avLst/>
          </a:prstGeom>
          <a:solidFill>
            <a:schemeClr val="bg1">
              <a:alpha val="7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F68525-D742-47D8-843E-50FA11C27998}"/>
              </a:ext>
            </a:extLst>
          </p:cNvPr>
          <p:cNvSpPr>
            <a:spLocks noGrp="1"/>
          </p:cNvSpPr>
          <p:nvPr>
            <p:ph type="title"/>
          </p:nvPr>
        </p:nvSpPr>
        <p:spPr>
          <a:xfrm>
            <a:off x="969264" y="5154168"/>
            <a:ext cx="6973204" cy="1261872"/>
          </a:xfrm>
        </p:spPr>
        <p:txBody>
          <a:bodyPr vert="horz" lIns="91440" tIns="45720" rIns="91440" bIns="45720" rtlCol="0" anchor="ctr">
            <a:normAutofit/>
          </a:bodyPr>
          <a:lstStyle/>
          <a:p>
            <a:r>
              <a:rPr lang="en-US" sz="5400" b="1" dirty="0">
                <a:solidFill>
                  <a:schemeClr val="tx1">
                    <a:lumMod val="85000"/>
                    <a:lumOff val="15000"/>
                  </a:schemeClr>
                </a:solidFill>
                <a:effectLst>
                  <a:outerShdw blurRad="38100" dist="38100" dir="2700000" algn="tl">
                    <a:srgbClr val="000000">
                      <a:alpha val="43137"/>
                    </a:srgbClr>
                  </a:outerShdw>
                </a:effectLst>
              </a:rPr>
              <a:t>III. Governing Wisely</a:t>
            </a:r>
          </a:p>
        </p:txBody>
      </p:sp>
      <p:sp>
        <p:nvSpPr>
          <p:cNvPr id="3" name="Text Placeholder 2">
            <a:extLst>
              <a:ext uri="{FF2B5EF4-FFF2-40B4-BE49-F238E27FC236}">
                <a16:creationId xmlns:a16="http://schemas.microsoft.com/office/drawing/2014/main" id="{3DC38040-B4EB-422D-9DCA-D90066407669}"/>
              </a:ext>
            </a:extLst>
          </p:cNvPr>
          <p:cNvSpPr>
            <a:spLocks noGrp="1"/>
          </p:cNvSpPr>
          <p:nvPr>
            <p:ph type="body" idx="1"/>
          </p:nvPr>
        </p:nvSpPr>
        <p:spPr>
          <a:xfrm>
            <a:off x="8458200" y="5154168"/>
            <a:ext cx="2892986" cy="1261872"/>
          </a:xfrm>
        </p:spPr>
        <p:txBody>
          <a:bodyPr vert="horz" lIns="91440" tIns="45720" rIns="91440" bIns="45720" rtlCol="0" anchor="ctr">
            <a:normAutofit/>
          </a:bodyPr>
          <a:lstStyle/>
          <a:p>
            <a:r>
              <a:rPr lang="en-US" sz="2800" dirty="0">
                <a:solidFill>
                  <a:schemeClr val="tx2"/>
                </a:solidFill>
                <a:effectLst>
                  <a:outerShdw blurRad="38100" dist="38100" dir="2700000" algn="tl">
                    <a:srgbClr val="000000">
                      <a:alpha val="43137"/>
                    </a:srgbClr>
                  </a:outerShdw>
                </a:effectLst>
                <a:latin typeface="+mn-lt"/>
              </a:rPr>
              <a:t>Chapter 11.3</a:t>
            </a:r>
          </a:p>
        </p:txBody>
      </p:sp>
      <p:cxnSp>
        <p:nvCxnSpPr>
          <p:cNvPr id="26" name="Straight Connector 25">
            <a:extLst>
              <a:ext uri="{FF2B5EF4-FFF2-40B4-BE49-F238E27FC236}">
                <a16:creationId xmlns:a16="http://schemas.microsoft.com/office/drawing/2014/main" id="{CE352288-84AD-4CA8-BCD5-76C29D34E1D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38160" y="5325066"/>
            <a:ext cx="0" cy="914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8849657"/>
      </p:ext>
    </p:extLst>
  </p:cSld>
  <p:clrMapOvr>
    <a:overrideClrMapping bg1="dk1" tx1="lt1" bg2="dk2" tx2="lt2" accent1="accent1" accent2="accent2" accent3="accent3" accent4="accent4" accent5="accent5" accent6="accent6" hlink="hlink" folHlink="folHlink"/>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CD4BA-5CC7-483F-88DF-748F1B51E042}"/>
              </a:ext>
            </a:extLst>
          </p:cNvPr>
          <p:cNvSpPr>
            <a:spLocks noGrp="1"/>
          </p:cNvSpPr>
          <p:nvPr>
            <p:ph type="title"/>
          </p:nvPr>
        </p:nvSpPr>
        <p:spPr>
          <a:xfrm>
            <a:off x="4965430" y="629268"/>
            <a:ext cx="6586491" cy="1286160"/>
          </a:xfrm>
        </p:spPr>
        <p:txBody>
          <a:bodyPr anchor="b">
            <a:normAutofit/>
          </a:bodyPr>
          <a:lstStyle/>
          <a:p>
            <a:r>
              <a:rPr lang="en-US" dirty="0">
                <a:solidFill>
                  <a:srgbClr val="FF0000"/>
                </a:solidFill>
              </a:rPr>
              <a:t>A. Avoiding Pitfalls</a:t>
            </a:r>
          </a:p>
        </p:txBody>
      </p:sp>
      <p:sp>
        <p:nvSpPr>
          <p:cNvPr id="3" name="Content Placeholder 2">
            <a:extLst>
              <a:ext uri="{FF2B5EF4-FFF2-40B4-BE49-F238E27FC236}">
                <a16:creationId xmlns:a16="http://schemas.microsoft.com/office/drawing/2014/main" id="{390C344E-375F-4BE0-B744-F9F671C1D51E}"/>
              </a:ext>
            </a:extLst>
          </p:cNvPr>
          <p:cNvSpPr>
            <a:spLocks noGrp="1"/>
          </p:cNvSpPr>
          <p:nvPr>
            <p:ph idx="1"/>
          </p:nvPr>
        </p:nvSpPr>
        <p:spPr>
          <a:xfrm>
            <a:off x="4965431" y="2438400"/>
            <a:ext cx="6586489" cy="3785419"/>
          </a:xfrm>
        </p:spPr>
        <p:txBody>
          <a:bodyPr>
            <a:normAutofit/>
          </a:bodyPr>
          <a:lstStyle/>
          <a:p>
            <a:r>
              <a:rPr lang="en-US" dirty="0">
                <a:solidFill>
                  <a:srgbClr val="FF0000"/>
                </a:solidFill>
              </a:rPr>
              <a:t>Presidents must be careful not to let the power of their position divert them from the just use of their authority. </a:t>
            </a:r>
          </a:p>
          <a:p>
            <a:r>
              <a:rPr lang="en-US" dirty="0"/>
              <a:t>Any president who wants to rule well must seek wisdom beyond himself – which only comes from God.</a:t>
            </a:r>
          </a:p>
        </p:txBody>
      </p:sp>
      <p:pic>
        <p:nvPicPr>
          <p:cNvPr id="5" name="Picture 4" descr="A person standing in front of a building&#10;&#10;Description automatically generated">
            <a:extLst>
              <a:ext uri="{FF2B5EF4-FFF2-40B4-BE49-F238E27FC236}">
                <a16:creationId xmlns:a16="http://schemas.microsoft.com/office/drawing/2014/main" id="{6723AD47-0FCB-44B4-BA5A-E8D7E7BDD67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391" r="11618"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6307E46-F52B-4DF8-9BA8-95B858E7AE29}"/>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11891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8F11F-EB14-49CF-B783-6633DA92086C}"/>
              </a:ext>
            </a:extLst>
          </p:cNvPr>
          <p:cNvSpPr>
            <a:spLocks noGrp="1"/>
          </p:cNvSpPr>
          <p:nvPr>
            <p:ph type="title"/>
          </p:nvPr>
        </p:nvSpPr>
        <p:spPr>
          <a:xfrm>
            <a:off x="4965430" y="629268"/>
            <a:ext cx="6586491" cy="1286160"/>
          </a:xfrm>
        </p:spPr>
        <p:txBody>
          <a:bodyPr anchor="b">
            <a:normAutofit/>
          </a:bodyPr>
          <a:lstStyle/>
          <a:p>
            <a:r>
              <a:rPr lang="en-US" dirty="0">
                <a:solidFill>
                  <a:srgbClr val="FF0000"/>
                </a:solidFill>
              </a:rPr>
              <a:t>B. Assessing Presidents</a:t>
            </a:r>
          </a:p>
        </p:txBody>
      </p:sp>
      <p:sp>
        <p:nvSpPr>
          <p:cNvPr id="3" name="Content Placeholder 2">
            <a:extLst>
              <a:ext uri="{FF2B5EF4-FFF2-40B4-BE49-F238E27FC236}">
                <a16:creationId xmlns:a16="http://schemas.microsoft.com/office/drawing/2014/main" id="{77293261-BBAF-4946-A823-ED2FF5835FC6}"/>
              </a:ext>
            </a:extLst>
          </p:cNvPr>
          <p:cNvSpPr>
            <a:spLocks noGrp="1"/>
          </p:cNvSpPr>
          <p:nvPr>
            <p:ph idx="1"/>
          </p:nvPr>
        </p:nvSpPr>
        <p:spPr>
          <a:xfrm>
            <a:off x="4965431" y="2438400"/>
            <a:ext cx="6586489" cy="3785419"/>
          </a:xfrm>
        </p:spPr>
        <p:txBody>
          <a:bodyPr>
            <a:normAutofit/>
          </a:bodyPr>
          <a:lstStyle/>
          <a:p>
            <a:r>
              <a:rPr lang="en-US" dirty="0">
                <a:solidFill>
                  <a:srgbClr val="FF0000"/>
                </a:solidFill>
              </a:rPr>
              <a:t>Great presidents have been clear about their goals.</a:t>
            </a:r>
          </a:p>
          <a:p>
            <a:r>
              <a:rPr lang="en-US" dirty="0">
                <a:solidFill>
                  <a:srgbClr val="FF0000"/>
                </a:solidFill>
              </a:rPr>
              <a:t>They have successfully met the challenge of national crises.</a:t>
            </a:r>
          </a:p>
          <a:p>
            <a:r>
              <a:rPr lang="en-US" dirty="0">
                <a:solidFill>
                  <a:srgbClr val="FF0000"/>
                </a:solidFill>
              </a:rPr>
              <a:t>Good presidents avoid choosing incompetent or corrupt advisors.</a:t>
            </a:r>
          </a:p>
        </p:txBody>
      </p:sp>
      <p:pic>
        <p:nvPicPr>
          <p:cNvPr id="5" name="Picture 4" descr="A picture containing outdoor, large, flying, grass&#10;&#10;Description automatically generated">
            <a:extLst>
              <a:ext uri="{FF2B5EF4-FFF2-40B4-BE49-F238E27FC236}">
                <a16:creationId xmlns:a16="http://schemas.microsoft.com/office/drawing/2014/main" id="{6923AA44-1E3F-4544-A555-79CCA0E8199B}"/>
              </a:ext>
            </a:extLst>
          </p:cNvPr>
          <p:cNvPicPr>
            <a:picLocks noChangeAspect="1"/>
          </p:cNvPicPr>
          <p:nvPr/>
        </p:nvPicPr>
        <p:blipFill rotWithShape="1">
          <a:blip r:embed="rId3">
            <a:extLst>
              <a:ext uri="{28A0092B-C50C-407E-A947-70E740481C1C}">
                <a14:useLocalDpi xmlns:a14="http://schemas.microsoft.com/office/drawing/2010/main" val="0"/>
              </a:ext>
            </a:extLst>
          </a:blip>
          <a:srcRect l="29421" r="25629"/>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7B9FC7"/>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A39A042-33FF-4A90-B7A5-2920B137E77E}"/>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85060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8F11F-EB14-49CF-B783-6633DA92086C}"/>
              </a:ext>
            </a:extLst>
          </p:cNvPr>
          <p:cNvSpPr>
            <a:spLocks noGrp="1"/>
          </p:cNvSpPr>
          <p:nvPr>
            <p:ph type="title"/>
          </p:nvPr>
        </p:nvSpPr>
        <p:spPr>
          <a:xfrm>
            <a:off x="4965430" y="629268"/>
            <a:ext cx="6586491" cy="1286160"/>
          </a:xfrm>
        </p:spPr>
        <p:txBody>
          <a:bodyPr anchor="b">
            <a:normAutofit/>
          </a:bodyPr>
          <a:lstStyle/>
          <a:p>
            <a:r>
              <a:rPr lang="en-US" dirty="0"/>
              <a:t>B. Assessing Presidents</a:t>
            </a:r>
          </a:p>
        </p:txBody>
      </p:sp>
      <p:sp>
        <p:nvSpPr>
          <p:cNvPr id="3" name="Content Placeholder 2">
            <a:extLst>
              <a:ext uri="{FF2B5EF4-FFF2-40B4-BE49-F238E27FC236}">
                <a16:creationId xmlns:a16="http://schemas.microsoft.com/office/drawing/2014/main" id="{77293261-BBAF-4946-A823-ED2FF5835FC6}"/>
              </a:ext>
            </a:extLst>
          </p:cNvPr>
          <p:cNvSpPr>
            <a:spLocks noGrp="1"/>
          </p:cNvSpPr>
          <p:nvPr>
            <p:ph idx="1"/>
          </p:nvPr>
        </p:nvSpPr>
        <p:spPr>
          <a:xfrm>
            <a:off x="4965431" y="2438400"/>
            <a:ext cx="6586489" cy="3785419"/>
          </a:xfrm>
        </p:spPr>
        <p:txBody>
          <a:bodyPr>
            <a:normAutofit/>
          </a:bodyPr>
          <a:lstStyle/>
          <a:p>
            <a:r>
              <a:rPr lang="en-US" dirty="0"/>
              <a:t>How presidents are ranked depends on who is passing judgement and what their political philosophy is like. </a:t>
            </a:r>
          </a:p>
          <a:p>
            <a:r>
              <a:rPr lang="en-US" dirty="0"/>
              <a:t>Popularity is not the same as greatness.</a:t>
            </a:r>
          </a:p>
          <a:p>
            <a:r>
              <a:rPr lang="en-US" dirty="0"/>
              <a:t>Greatness comes through following Christ’s example.</a:t>
            </a:r>
          </a:p>
        </p:txBody>
      </p:sp>
      <p:pic>
        <p:nvPicPr>
          <p:cNvPr id="5" name="Picture 4" descr="A picture containing sitting, table, laying, food&#10;&#10;Description automatically generated">
            <a:extLst>
              <a:ext uri="{FF2B5EF4-FFF2-40B4-BE49-F238E27FC236}">
                <a16:creationId xmlns:a16="http://schemas.microsoft.com/office/drawing/2014/main" id="{51A21A39-F778-4751-BE63-A90AAA82DD8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459" r="24845"/>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A1144A"/>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EDA7D9B-D205-47E6-A686-271FD79F93A1}"/>
              </a:ext>
            </a:extLst>
          </p:cNvPr>
          <p:cNvCxnSpPr>
            <a:cxnSpLocks/>
          </p:cNvCxnSpPr>
          <p:nvPr/>
        </p:nvCxnSpPr>
        <p:spPr>
          <a:xfrm>
            <a:off x="5080934" y="211595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68334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11.3</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a:xfrm>
            <a:off x="838200" y="1825624"/>
            <a:ext cx="10515600" cy="5032375"/>
          </a:xfrm>
        </p:spPr>
        <p:txBody>
          <a:bodyPr>
            <a:normAutofit/>
          </a:bodyPr>
          <a:lstStyle/>
          <a:p>
            <a:pPr marL="0" indent="0">
              <a:buNone/>
            </a:pPr>
            <a:r>
              <a:rPr lang="en-US" sz="3000" dirty="0"/>
              <a:t>1. Describe the pitfalls each president faces.</a:t>
            </a:r>
          </a:p>
          <a:p>
            <a:pPr marL="0" indent="0" algn="ctr">
              <a:buNone/>
            </a:pPr>
            <a:r>
              <a:rPr lang="en-US" sz="3000" dirty="0">
                <a:solidFill>
                  <a:srgbClr val="C00000"/>
                </a:solidFill>
              </a:rPr>
              <a:t>the tendency to use powers illegally and immorally or to allow attention he receives to divert him from using his authority justly </a:t>
            </a:r>
            <a:br>
              <a:rPr lang="en-US" sz="3000" dirty="0">
                <a:solidFill>
                  <a:srgbClr val="C00000"/>
                </a:solidFill>
              </a:rPr>
            </a:br>
            <a:r>
              <a:rPr lang="en-US" sz="3000" dirty="0">
                <a:solidFill>
                  <a:srgbClr val="C00000"/>
                </a:solidFill>
              </a:rPr>
              <a:t>(p. 271)</a:t>
            </a:r>
          </a:p>
          <a:p>
            <a:pPr marL="0" indent="0">
              <a:buNone/>
            </a:pPr>
            <a:r>
              <a:rPr lang="en-US" sz="3000" dirty="0"/>
              <a:t>2–3. What is the difference between popularity and greatness?</a:t>
            </a:r>
          </a:p>
          <a:p>
            <a:pPr marL="0" indent="0" algn="ctr">
              <a:buNone/>
            </a:pPr>
            <a:r>
              <a:rPr lang="en-US" sz="3000" dirty="0">
                <a:solidFill>
                  <a:srgbClr val="C00000"/>
                </a:solidFill>
              </a:rPr>
              <a:t>Popularity means having many people’s favor, and it does not usually last very long. In contrast, greatness transcends popular acclaim and focuses on immortal things. True greatness comes through giving, serving, and following Christ’s example. </a:t>
            </a:r>
            <a:br>
              <a:rPr lang="en-US" sz="3000" dirty="0">
                <a:solidFill>
                  <a:srgbClr val="C00000"/>
                </a:solidFill>
              </a:rPr>
            </a:br>
            <a:r>
              <a:rPr lang="en-US" sz="3000" dirty="0">
                <a:solidFill>
                  <a:srgbClr val="C00000"/>
                </a:solidFill>
              </a:rPr>
              <a:t>(pp. 271–272)</a:t>
            </a:r>
          </a:p>
        </p:txBody>
      </p:sp>
    </p:spTree>
    <p:extLst>
      <p:ext uri="{BB962C8B-B14F-4D97-AF65-F5344CB8AC3E}">
        <p14:creationId xmlns:p14="http://schemas.microsoft.com/office/powerpoint/2010/main" val="42375976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11.3</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a:buFont typeface="Wingdings" panose="05000000000000000000" pitchFamily="2" charset="2"/>
              <a:buChar char="v"/>
            </a:pPr>
            <a:r>
              <a:rPr lang="en-US" dirty="0"/>
              <a:t> Who do you think are the five greatest presidents? Explain your choices.</a:t>
            </a:r>
          </a:p>
          <a:p>
            <a:pPr>
              <a:buFont typeface="Wingdings" panose="05000000000000000000" pitchFamily="2" charset="2"/>
              <a:buChar char="v"/>
            </a:pPr>
            <a:endParaRPr lang="en-US" dirty="0"/>
          </a:p>
          <a:p>
            <a:pPr>
              <a:buFont typeface="Wingdings" panose="05000000000000000000" pitchFamily="2" charset="2"/>
              <a:buChar char="v"/>
            </a:pPr>
            <a:r>
              <a:rPr lang="en-US" dirty="0"/>
              <a:t> Who do you think was the worst president? Why?</a:t>
            </a:r>
          </a:p>
          <a:p>
            <a:pPr marL="0" indent="0" algn="ctr">
              <a:buNone/>
            </a:pPr>
            <a:endParaRPr lang="en-US" dirty="0">
              <a:solidFill>
                <a:srgbClr val="FF0000"/>
              </a:solidFill>
            </a:endParaRPr>
          </a:p>
          <a:p>
            <a:pPr>
              <a:buFont typeface="Wingdings" panose="05000000000000000000" pitchFamily="2" charset="2"/>
              <a:buChar char="v"/>
            </a:pPr>
            <a:endParaRPr lang="en-US" dirty="0"/>
          </a:p>
          <a:p>
            <a:pPr marL="0" indent="0" algn="ctr">
              <a:buNone/>
            </a:pPr>
            <a:endParaRPr lang="en-US" dirty="0">
              <a:solidFill>
                <a:srgbClr val="FF0000"/>
              </a:solidFill>
            </a:endParaRPr>
          </a:p>
        </p:txBody>
      </p:sp>
    </p:spTree>
    <p:extLst>
      <p:ext uri="{BB962C8B-B14F-4D97-AF65-F5344CB8AC3E}">
        <p14:creationId xmlns:p14="http://schemas.microsoft.com/office/powerpoint/2010/main" val="16521399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4F7D0-1320-4437-ACDC-D22074164072}"/>
              </a:ext>
            </a:extLst>
          </p:cNvPr>
          <p:cNvSpPr>
            <a:spLocks noGrp="1"/>
          </p:cNvSpPr>
          <p:nvPr>
            <p:ph type="title"/>
          </p:nvPr>
        </p:nvSpPr>
        <p:spPr>
          <a:xfrm>
            <a:off x="4965430" y="629268"/>
            <a:ext cx="6586491" cy="1286160"/>
          </a:xfrm>
        </p:spPr>
        <p:txBody>
          <a:bodyPr anchor="b">
            <a:normAutofit/>
          </a:bodyPr>
          <a:lstStyle/>
          <a:p>
            <a:r>
              <a:rPr lang="en-US" dirty="0">
                <a:solidFill>
                  <a:srgbClr val="FF0000"/>
                </a:solidFill>
              </a:rPr>
              <a:t>B. Commander in Chief</a:t>
            </a:r>
          </a:p>
        </p:txBody>
      </p:sp>
      <p:sp>
        <p:nvSpPr>
          <p:cNvPr id="3" name="Content Placeholder 2">
            <a:extLst>
              <a:ext uri="{FF2B5EF4-FFF2-40B4-BE49-F238E27FC236}">
                <a16:creationId xmlns:a16="http://schemas.microsoft.com/office/drawing/2014/main" id="{D5A01C9C-02B1-4323-8E13-A1EDCFDC2544}"/>
              </a:ext>
            </a:extLst>
          </p:cNvPr>
          <p:cNvSpPr>
            <a:spLocks noGrp="1"/>
          </p:cNvSpPr>
          <p:nvPr>
            <p:ph idx="1"/>
          </p:nvPr>
        </p:nvSpPr>
        <p:spPr>
          <a:xfrm>
            <a:off x="4965431" y="2438400"/>
            <a:ext cx="6586489" cy="4306522"/>
          </a:xfrm>
        </p:spPr>
        <p:txBody>
          <a:bodyPr>
            <a:normAutofit/>
          </a:bodyPr>
          <a:lstStyle/>
          <a:p>
            <a:r>
              <a:rPr lang="en-US" dirty="0">
                <a:solidFill>
                  <a:srgbClr val="FF0000"/>
                </a:solidFill>
              </a:rPr>
              <a:t>Civilian control of the military is maintained by the president.</a:t>
            </a:r>
          </a:p>
          <a:p>
            <a:r>
              <a:rPr lang="en-US" dirty="0">
                <a:solidFill>
                  <a:srgbClr val="FF0000"/>
                </a:solidFill>
              </a:rPr>
              <a:t>The president uses his power to quickly respond to an emergency.</a:t>
            </a:r>
          </a:p>
          <a:p>
            <a:pPr marL="747713" lvl="1" indent="-290513"/>
            <a:r>
              <a:rPr lang="en-US" dirty="0"/>
              <a:t>Washington led troops to subdue the Whiskey Rebellion.</a:t>
            </a:r>
          </a:p>
          <a:p>
            <a:pPr marL="747713" lvl="1" indent="-290513"/>
            <a:r>
              <a:rPr lang="en-US" dirty="0"/>
              <a:t>George W. Bush created a coalition to attack the Taliban after the 9/11 terrorist attacks in 2001.</a:t>
            </a:r>
          </a:p>
        </p:txBody>
      </p:sp>
      <p:pic>
        <p:nvPicPr>
          <p:cNvPr id="5" name="Picture 4" descr="A person wearing a suit and tie&#10;&#10;Description automatically generated">
            <a:extLst>
              <a:ext uri="{FF2B5EF4-FFF2-40B4-BE49-F238E27FC236}">
                <a16:creationId xmlns:a16="http://schemas.microsoft.com/office/drawing/2014/main" id="{D35B7C7C-BB5A-4743-84CD-5178BEE2046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441" r="23440"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9A2D1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D37D998-88A5-4C37-8D29-929D367BC785}"/>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86468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4F7D0-1320-4437-ACDC-D22074164072}"/>
              </a:ext>
            </a:extLst>
          </p:cNvPr>
          <p:cNvSpPr>
            <a:spLocks noGrp="1"/>
          </p:cNvSpPr>
          <p:nvPr>
            <p:ph type="title"/>
          </p:nvPr>
        </p:nvSpPr>
        <p:spPr>
          <a:xfrm>
            <a:off x="4965430" y="629268"/>
            <a:ext cx="6586491" cy="1286160"/>
          </a:xfrm>
        </p:spPr>
        <p:txBody>
          <a:bodyPr anchor="b">
            <a:normAutofit/>
          </a:bodyPr>
          <a:lstStyle/>
          <a:p>
            <a:r>
              <a:rPr lang="en-US" dirty="0"/>
              <a:t>B. Commander in Chief</a:t>
            </a:r>
          </a:p>
        </p:txBody>
      </p:sp>
      <p:sp>
        <p:nvSpPr>
          <p:cNvPr id="3" name="Content Placeholder 2">
            <a:extLst>
              <a:ext uri="{FF2B5EF4-FFF2-40B4-BE49-F238E27FC236}">
                <a16:creationId xmlns:a16="http://schemas.microsoft.com/office/drawing/2014/main" id="{D5A01C9C-02B1-4323-8E13-A1EDCFDC2544}"/>
              </a:ext>
            </a:extLst>
          </p:cNvPr>
          <p:cNvSpPr>
            <a:spLocks noGrp="1"/>
          </p:cNvSpPr>
          <p:nvPr>
            <p:ph idx="1"/>
          </p:nvPr>
        </p:nvSpPr>
        <p:spPr>
          <a:xfrm>
            <a:off x="4965431" y="2438400"/>
            <a:ext cx="6586489" cy="3785419"/>
          </a:xfrm>
        </p:spPr>
        <p:txBody>
          <a:bodyPr>
            <a:noAutofit/>
          </a:bodyPr>
          <a:lstStyle/>
          <a:p>
            <a:r>
              <a:rPr lang="en-US" dirty="0">
                <a:solidFill>
                  <a:srgbClr val="FF0000"/>
                </a:solidFill>
              </a:rPr>
              <a:t>The president has the authority to carry out </a:t>
            </a:r>
            <a:r>
              <a:rPr lang="en-US" b="1" dirty="0">
                <a:solidFill>
                  <a:srgbClr val="FF0000"/>
                </a:solidFill>
              </a:rPr>
              <a:t>covert operations</a:t>
            </a:r>
            <a:r>
              <a:rPr lang="en-US" dirty="0">
                <a:solidFill>
                  <a:srgbClr val="FF0000"/>
                </a:solidFill>
              </a:rPr>
              <a:t> – activities unknown to the public and sometimes even Congress.</a:t>
            </a:r>
          </a:p>
          <a:p>
            <a:r>
              <a:rPr lang="en-US" dirty="0">
                <a:solidFill>
                  <a:srgbClr val="FF0000"/>
                </a:solidFill>
              </a:rPr>
              <a:t>Other organizations such as the </a:t>
            </a:r>
            <a:r>
              <a:rPr lang="en-US" b="1" dirty="0">
                <a:solidFill>
                  <a:srgbClr val="FF0000"/>
                </a:solidFill>
              </a:rPr>
              <a:t>Central Intelligence Agency </a:t>
            </a:r>
            <a:r>
              <a:rPr lang="en-US" dirty="0">
                <a:solidFill>
                  <a:srgbClr val="FF0000"/>
                </a:solidFill>
              </a:rPr>
              <a:t>(</a:t>
            </a:r>
            <a:r>
              <a:rPr lang="en-US" b="1" dirty="0">
                <a:solidFill>
                  <a:srgbClr val="FF0000"/>
                </a:solidFill>
              </a:rPr>
              <a:t>CIA</a:t>
            </a:r>
            <a:r>
              <a:rPr lang="en-US" dirty="0">
                <a:solidFill>
                  <a:srgbClr val="FF0000"/>
                </a:solidFill>
              </a:rPr>
              <a:t>) oversee the security of the nation.</a:t>
            </a:r>
          </a:p>
        </p:txBody>
      </p:sp>
      <p:pic>
        <p:nvPicPr>
          <p:cNvPr id="6" name="Picture 5" descr="A group of people sitting at a table with a computer&#10;&#10;Description automatically generated">
            <a:extLst>
              <a:ext uri="{FF2B5EF4-FFF2-40B4-BE49-F238E27FC236}">
                <a16:creationId xmlns:a16="http://schemas.microsoft.com/office/drawing/2014/main" id="{7935E37D-B6B5-4200-AB2B-C7DD67F4C2F0}"/>
              </a:ext>
            </a:extLst>
          </p:cNvPr>
          <p:cNvPicPr>
            <a:picLocks noChangeAspect="1"/>
          </p:cNvPicPr>
          <p:nvPr/>
        </p:nvPicPr>
        <p:blipFill rotWithShape="1">
          <a:blip r:embed="rId3"/>
          <a:srcRect l="11709" r="9694"/>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DF328"/>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D015264-28D2-4F31-9B37-6CFED6D13596}"/>
              </a:ext>
            </a:extLst>
          </p:cNvPr>
          <p:cNvCxnSpPr/>
          <p:nvPr/>
        </p:nvCxnSpPr>
        <p:spPr>
          <a:xfrm>
            <a:off x="5080934" y="2115117"/>
            <a:ext cx="630936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FB664A3-E8F9-4D63-B335-83FD1308034E}"/>
              </a:ext>
            </a:extLst>
          </p:cNvPr>
          <p:cNvSpPr/>
          <p:nvPr/>
        </p:nvSpPr>
        <p:spPr>
          <a:xfrm>
            <a:off x="0" y="5448300"/>
            <a:ext cx="4635571" cy="704850"/>
          </a:xfrm>
          <a:prstGeom prst="rect">
            <a:avLst/>
          </a:prstGeom>
          <a:solidFill>
            <a:srgbClr val="E7E6E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lumMod val="10000"/>
                  </a:schemeClr>
                </a:solidFill>
                <a:latin typeface="+mj-lt"/>
              </a:rPr>
              <a:t>President Obama receives an update on the mission against Osama Bin Laden.</a:t>
            </a:r>
          </a:p>
        </p:txBody>
      </p:sp>
      <p:cxnSp>
        <p:nvCxnSpPr>
          <p:cNvPr id="9" name="Straight Connector 8">
            <a:extLst>
              <a:ext uri="{FF2B5EF4-FFF2-40B4-BE49-F238E27FC236}">
                <a16:creationId xmlns:a16="http://schemas.microsoft.com/office/drawing/2014/main" id="{701D2550-304D-4A72-B5FB-05FD9FFFD162}"/>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13212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4F7D0-1320-4437-ACDC-D22074164072}"/>
              </a:ext>
            </a:extLst>
          </p:cNvPr>
          <p:cNvSpPr>
            <a:spLocks noGrp="1"/>
          </p:cNvSpPr>
          <p:nvPr>
            <p:ph type="title"/>
          </p:nvPr>
        </p:nvSpPr>
        <p:spPr>
          <a:xfrm>
            <a:off x="4965430" y="629268"/>
            <a:ext cx="6586491" cy="1286160"/>
          </a:xfrm>
        </p:spPr>
        <p:txBody>
          <a:bodyPr anchor="b">
            <a:normAutofit/>
          </a:bodyPr>
          <a:lstStyle/>
          <a:p>
            <a:r>
              <a:rPr lang="en-US" dirty="0">
                <a:solidFill>
                  <a:srgbClr val="FF0000"/>
                </a:solidFill>
              </a:rPr>
              <a:t>C. Diplomatic Leader</a:t>
            </a:r>
          </a:p>
        </p:txBody>
      </p:sp>
      <p:sp>
        <p:nvSpPr>
          <p:cNvPr id="3" name="Content Placeholder 2">
            <a:extLst>
              <a:ext uri="{FF2B5EF4-FFF2-40B4-BE49-F238E27FC236}">
                <a16:creationId xmlns:a16="http://schemas.microsoft.com/office/drawing/2014/main" id="{D5A01C9C-02B1-4323-8E13-A1EDCFDC2544}"/>
              </a:ext>
            </a:extLst>
          </p:cNvPr>
          <p:cNvSpPr>
            <a:spLocks noGrp="1"/>
          </p:cNvSpPr>
          <p:nvPr>
            <p:ph idx="1"/>
          </p:nvPr>
        </p:nvSpPr>
        <p:spPr>
          <a:xfrm>
            <a:off x="4965431" y="2438400"/>
            <a:ext cx="6586489" cy="3785419"/>
          </a:xfrm>
        </p:spPr>
        <p:txBody>
          <a:bodyPr>
            <a:normAutofit/>
          </a:bodyPr>
          <a:lstStyle/>
          <a:p>
            <a:r>
              <a:rPr lang="en-US" dirty="0"/>
              <a:t>While the president’s diplomatic power is shared with Congress, he still has great influence.</a:t>
            </a:r>
          </a:p>
          <a:p>
            <a:r>
              <a:rPr lang="en-US" dirty="0">
                <a:solidFill>
                  <a:srgbClr val="FF0000"/>
                </a:solidFill>
              </a:rPr>
              <a:t>The president has the power of </a:t>
            </a:r>
            <a:r>
              <a:rPr lang="en-US" b="1" dirty="0">
                <a:solidFill>
                  <a:srgbClr val="FF0000"/>
                </a:solidFill>
              </a:rPr>
              <a:t>executive agreement</a:t>
            </a:r>
            <a:r>
              <a:rPr lang="en-US" dirty="0">
                <a:solidFill>
                  <a:srgbClr val="FF0000"/>
                </a:solidFill>
              </a:rPr>
              <a:t> – a written “understanding” with another head of state to take a particular action.</a:t>
            </a:r>
          </a:p>
        </p:txBody>
      </p:sp>
      <p:pic>
        <p:nvPicPr>
          <p:cNvPr id="5" name="Picture 4" descr="A group of people sitting on a bench&#10;&#10;Description automatically generated">
            <a:extLst>
              <a:ext uri="{FF2B5EF4-FFF2-40B4-BE49-F238E27FC236}">
                <a16:creationId xmlns:a16="http://schemas.microsoft.com/office/drawing/2014/main" id="{22157F8C-AAEE-4746-AF0E-D15CA216AA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460" r="23957" b="-1"/>
          <a:stretch/>
        </p:blipFill>
        <p:spPr>
          <a:xfrm>
            <a:off x="20" y="10"/>
            <a:ext cx="4635571" cy="6857990"/>
          </a:xfrm>
          <a:prstGeom prst="rect">
            <a:avLst/>
          </a:prstGeom>
          <a:effectLst/>
        </p:spPr>
      </p:pic>
      <p:cxnSp>
        <p:nvCxnSpPr>
          <p:cNvPr id="12"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BC29216-5A5F-4F86-ADA7-5FF342CCA761}"/>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67393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group of people sitting on a bench&#10;&#10;Description automatically generated">
            <a:extLst>
              <a:ext uri="{FF2B5EF4-FFF2-40B4-BE49-F238E27FC236}">
                <a16:creationId xmlns:a16="http://schemas.microsoft.com/office/drawing/2014/main" id="{604903DD-C25E-40E7-A883-C90499B1F7BF}"/>
              </a:ext>
            </a:extLst>
          </p:cNvPr>
          <p:cNvPicPr>
            <a:picLocks noChangeAspect="1"/>
          </p:cNvPicPr>
          <p:nvPr/>
        </p:nvPicPr>
        <p:blipFill rotWithShape="1">
          <a:blip r:embed="rId3">
            <a:extLst>
              <a:ext uri="{28A0092B-C50C-407E-A947-70E740481C1C}">
                <a14:useLocalDpi xmlns:a14="http://schemas.microsoft.com/office/drawing/2010/main" val="0"/>
              </a:ext>
            </a:extLst>
          </a:blip>
          <a:srcRect t="26127" b="4214"/>
          <a:stretch/>
        </p:blipFill>
        <p:spPr>
          <a:xfrm>
            <a:off x="20" y="10"/>
            <a:ext cx="12191980" cy="6857990"/>
          </a:xfrm>
          <a:prstGeom prst="rect">
            <a:avLst/>
          </a:prstGeom>
        </p:spPr>
      </p:pic>
      <p:sp>
        <p:nvSpPr>
          <p:cNvPr id="4" name="Rectangle 3">
            <a:extLst>
              <a:ext uri="{FF2B5EF4-FFF2-40B4-BE49-F238E27FC236}">
                <a16:creationId xmlns:a16="http://schemas.microsoft.com/office/drawing/2014/main" id="{FBF15A0E-2176-4F38-8AB4-39523E991114}"/>
              </a:ext>
            </a:extLst>
          </p:cNvPr>
          <p:cNvSpPr/>
          <p:nvPr/>
        </p:nvSpPr>
        <p:spPr>
          <a:xfrm>
            <a:off x="0" y="5448300"/>
            <a:ext cx="4635571" cy="704850"/>
          </a:xfrm>
          <a:prstGeom prst="rect">
            <a:avLst/>
          </a:prstGeom>
          <a:solidFill>
            <a:srgbClr val="E7E6E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bg1">
                    <a:lumMod val="10000"/>
                  </a:schemeClr>
                </a:solidFill>
                <a:latin typeface="+mj-lt"/>
              </a:rPr>
              <a:t>President Roosevelt at the Tehran Conference</a:t>
            </a:r>
          </a:p>
        </p:txBody>
      </p:sp>
    </p:spTree>
    <p:extLst>
      <p:ext uri="{BB962C8B-B14F-4D97-AF65-F5344CB8AC3E}">
        <p14:creationId xmlns:p14="http://schemas.microsoft.com/office/powerpoint/2010/main" val="2768844893"/>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4F7D0-1320-4437-ACDC-D22074164072}"/>
              </a:ext>
            </a:extLst>
          </p:cNvPr>
          <p:cNvSpPr>
            <a:spLocks noGrp="1"/>
          </p:cNvSpPr>
          <p:nvPr>
            <p:ph type="title"/>
          </p:nvPr>
        </p:nvSpPr>
        <p:spPr>
          <a:xfrm>
            <a:off x="4965430" y="629268"/>
            <a:ext cx="6586491" cy="1286160"/>
          </a:xfrm>
        </p:spPr>
        <p:txBody>
          <a:bodyPr anchor="b">
            <a:normAutofit/>
          </a:bodyPr>
          <a:lstStyle/>
          <a:p>
            <a:r>
              <a:rPr lang="en-US" dirty="0">
                <a:solidFill>
                  <a:srgbClr val="FF0000"/>
                </a:solidFill>
              </a:rPr>
              <a:t>D. Legislative Leader</a:t>
            </a:r>
          </a:p>
        </p:txBody>
      </p:sp>
      <p:sp>
        <p:nvSpPr>
          <p:cNvPr id="3" name="Content Placeholder 2">
            <a:extLst>
              <a:ext uri="{FF2B5EF4-FFF2-40B4-BE49-F238E27FC236}">
                <a16:creationId xmlns:a16="http://schemas.microsoft.com/office/drawing/2014/main" id="{D5A01C9C-02B1-4323-8E13-A1EDCFDC2544}"/>
              </a:ext>
            </a:extLst>
          </p:cNvPr>
          <p:cNvSpPr>
            <a:spLocks noGrp="1"/>
          </p:cNvSpPr>
          <p:nvPr>
            <p:ph idx="1"/>
          </p:nvPr>
        </p:nvSpPr>
        <p:spPr>
          <a:xfrm>
            <a:off x="4965431" y="2438400"/>
            <a:ext cx="6586489" cy="3785419"/>
          </a:xfrm>
        </p:spPr>
        <p:txBody>
          <a:bodyPr>
            <a:normAutofit/>
          </a:bodyPr>
          <a:lstStyle/>
          <a:p>
            <a:r>
              <a:rPr lang="en-US" dirty="0">
                <a:solidFill>
                  <a:srgbClr val="FF0000"/>
                </a:solidFill>
              </a:rPr>
              <a:t>The president’s legislative powers grew during times of crisis such as the World Wars and the Great Depression.</a:t>
            </a:r>
          </a:p>
          <a:p>
            <a:r>
              <a:rPr lang="en-US" dirty="0">
                <a:solidFill>
                  <a:srgbClr val="FF0000"/>
                </a:solidFill>
              </a:rPr>
              <a:t>He also has the power to </a:t>
            </a:r>
            <a:r>
              <a:rPr lang="en-US" b="1" dirty="0">
                <a:solidFill>
                  <a:srgbClr val="FF0000"/>
                </a:solidFill>
              </a:rPr>
              <a:t>veto</a:t>
            </a:r>
            <a:r>
              <a:rPr lang="en-US" dirty="0">
                <a:solidFill>
                  <a:srgbClr val="FF0000"/>
                </a:solidFill>
              </a:rPr>
              <a:t> bills passed by Congress – a decision which is rarely overturned.</a:t>
            </a:r>
          </a:p>
        </p:txBody>
      </p:sp>
      <p:pic>
        <p:nvPicPr>
          <p:cNvPr id="6" name="Picture 5" descr="A group of people sitting at a table&#10;&#10;Description automatically generated">
            <a:extLst>
              <a:ext uri="{FF2B5EF4-FFF2-40B4-BE49-F238E27FC236}">
                <a16:creationId xmlns:a16="http://schemas.microsoft.com/office/drawing/2014/main" id="{05204C89-A4A2-4D7F-A644-5E4EA10B1169}"/>
              </a:ext>
            </a:extLst>
          </p:cNvPr>
          <p:cNvPicPr>
            <a:picLocks noChangeAspect="1"/>
          </p:cNvPicPr>
          <p:nvPr/>
        </p:nvPicPr>
        <p:blipFill rotWithShape="1">
          <a:blip r:embed="rId3"/>
          <a:srcRect l="6767"/>
          <a:stretch/>
        </p:blipFill>
        <p:spPr>
          <a:xfrm>
            <a:off x="-104775" y="-98660"/>
            <a:ext cx="4740367" cy="7013028"/>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37465"/>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20F3DE5-67F9-4DF2-B97D-C0041E905BE6}"/>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29348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American Government 4th ed.">
      <a:dk1>
        <a:srgbClr val="0054A6"/>
      </a:dk1>
      <a:lt1>
        <a:srgbClr val="E7E6E6"/>
      </a:lt1>
      <a:dk2>
        <a:srgbClr val="0054A6"/>
      </a:dk2>
      <a:lt2>
        <a:srgbClr val="E7E6E6"/>
      </a:lt2>
      <a:accent1>
        <a:srgbClr val="C9252B"/>
      </a:accent1>
      <a:accent2>
        <a:srgbClr val="D56349"/>
      </a:accent2>
      <a:accent3>
        <a:srgbClr val="FFFDFD"/>
      </a:accent3>
      <a:accent4>
        <a:srgbClr val="0054A6"/>
      </a:accent4>
      <a:accent5>
        <a:srgbClr val="E0E4F3"/>
      </a:accent5>
      <a:accent6>
        <a:srgbClr val="B4C6E7"/>
      </a:accent6>
      <a:hlink>
        <a:srgbClr val="0563C1"/>
      </a:hlink>
      <a:folHlink>
        <a:srgbClr val="954F72"/>
      </a:folHlink>
    </a:clrScheme>
    <a:fontScheme name="Custom 5">
      <a:majorFont>
        <a:latin typeface="Tw Cen MT"/>
        <a:ea typeface=""/>
        <a:cs typeface=""/>
      </a:majorFont>
      <a:minorFont>
        <a:latin typeface="Tw Cen M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merican Government, 4th ed.">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ahom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TotalTime>
  <Words>2847</Words>
  <Application>Microsoft Office PowerPoint</Application>
  <PresentationFormat>Widescreen</PresentationFormat>
  <Paragraphs>240</Paragraphs>
  <Slides>48</Slides>
  <Notes>33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48</vt:i4>
      </vt:variant>
    </vt:vector>
  </HeadingPairs>
  <TitlesOfParts>
    <vt:vector size="56" baseType="lpstr">
      <vt:lpstr>Arial</vt:lpstr>
      <vt:lpstr>Calibri</vt:lpstr>
      <vt:lpstr>Courier New</vt:lpstr>
      <vt:lpstr>Tahoma</vt:lpstr>
      <vt:lpstr>Tw Cen MT</vt:lpstr>
      <vt:lpstr>Wingdings</vt:lpstr>
      <vt:lpstr>Office Theme</vt:lpstr>
      <vt:lpstr>American Government, 4th ed.</vt:lpstr>
      <vt:lpstr>Chapter 11: America’s  Highest Office</vt:lpstr>
      <vt:lpstr>I. Presidential Powers</vt:lpstr>
      <vt:lpstr>PowerPoint Presentation</vt:lpstr>
      <vt:lpstr>A. Chief Executive</vt:lpstr>
      <vt:lpstr>B. Commander in Chief</vt:lpstr>
      <vt:lpstr>B. Commander in Chief</vt:lpstr>
      <vt:lpstr>C. Diplomatic Leader</vt:lpstr>
      <vt:lpstr>PowerPoint Presentation</vt:lpstr>
      <vt:lpstr>D. Legislative Leader</vt:lpstr>
      <vt:lpstr>D. Legislative Leader</vt:lpstr>
      <vt:lpstr>D. Legislative Leader</vt:lpstr>
      <vt:lpstr>E. Chief of State</vt:lpstr>
      <vt:lpstr>PowerPoint Presentation</vt:lpstr>
      <vt:lpstr>F. Party Leader</vt:lpstr>
      <vt:lpstr>G. Restrictions</vt:lpstr>
      <vt:lpstr>G. Restrictions</vt:lpstr>
      <vt:lpstr>G. Restrictions</vt:lpstr>
      <vt:lpstr>G. Restrictions</vt:lpstr>
      <vt:lpstr>G. Restrictions</vt:lpstr>
      <vt:lpstr>H. Additional Powers</vt:lpstr>
      <vt:lpstr>I. Use of Powers</vt:lpstr>
      <vt:lpstr>Section Review – Chapter 11.1</vt:lpstr>
      <vt:lpstr>Section Review – Chapter 11.1</vt:lpstr>
      <vt:lpstr>Section Review – Chapter 11.1</vt:lpstr>
      <vt:lpstr>Section Review – Chapter 11.1</vt:lpstr>
      <vt:lpstr>Section Review – Chapter 11.1</vt:lpstr>
      <vt:lpstr>Section Review – Chapter 11.1</vt:lpstr>
      <vt:lpstr>Section Review – Chapter 11.1</vt:lpstr>
      <vt:lpstr>II. Executive Organization</vt:lpstr>
      <vt:lpstr>A. Vice President</vt:lpstr>
      <vt:lpstr>A. Vice President</vt:lpstr>
      <vt:lpstr>A. Vice President</vt:lpstr>
      <vt:lpstr>B. The Executive Office of the President</vt:lpstr>
      <vt:lpstr>B. The Executive Office of the President</vt:lpstr>
      <vt:lpstr>C. The Cabinet</vt:lpstr>
      <vt:lpstr>D. Administrative Agencies</vt:lpstr>
      <vt:lpstr>Section Review – Chapter 11.2</vt:lpstr>
      <vt:lpstr>Section Review – Chapter 11.2</vt:lpstr>
      <vt:lpstr>Section Review – Chapter 11.2</vt:lpstr>
      <vt:lpstr>Section Review – Chapter 11.2</vt:lpstr>
      <vt:lpstr>Section Review – Chapter 11.2</vt:lpstr>
      <vt:lpstr>Section Review – Chapter 11.2</vt:lpstr>
      <vt:lpstr>III. Governing Wisely</vt:lpstr>
      <vt:lpstr>A. Avoiding Pitfalls</vt:lpstr>
      <vt:lpstr>B. Assessing Presidents</vt:lpstr>
      <vt:lpstr>B. Assessing Presidents</vt:lpstr>
      <vt:lpstr>Section Review – Chapter 11.3</vt:lpstr>
      <vt:lpstr>Section Review – Chapter 11.3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11: America’s  Highest Office</dc:title>
  <dc:creator>Bowers, Hannah</dc:creator>
  <cp:lastModifiedBy>Sue</cp:lastModifiedBy>
  <cp:revision>7</cp:revision>
  <dcterms:created xsi:type="dcterms:W3CDTF">2020-06-18T20:21:00Z</dcterms:created>
  <dcterms:modified xsi:type="dcterms:W3CDTF">2023-12-01T15:11:11Z</dcterms:modified>
</cp:coreProperties>
</file>