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6" r:id="rId3"/>
    <p:sldId id="387" r:id="rId4"/>
    <p:sldId id="262" r:id="rId5"/>
    <p:sldId id="384" r:id="rId6"/>
    <p:sldId id="308" r:id="rId7"/>
    <p:sldId id="389" r:id="rId8"/>
    <p:sldId id="390" r:id="rId9"/>
    <p:sldId id="391" r:id="rId10"/>
    <p:sldId id="392" r:id="rId11"/>
    <p:sldId id="394" r:id="rId12"/>
    <p:sldId id="393" r:id="rId13"/>
    <p:sldId id="395" r:id="rId14"/>
    <p:sldId id="396" r:id="rId15"/>
    <p:sldId id="354" r:id="rId16"/>
    <p:sldId id="397" r:id="rId17"/>
    <p:sldId id="398" r:id="rId18"/>
    <p:sldId id="399" r:id="rId19"/>
    <p:sldId id="388" r:id="rId20"/>
    <p:sldId id="402" r:id="rId21"/>
    <p:sldId id="403" r:id="rId22"/>
    <p:sldId id="401" r:id="rId23"/>
    <p:sldId id="404" r:id="rId24"/>
    <p:sldId id="406" r:id="rId25"/>
    <p:sldId id="405" r:id="rId26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8D8D8"/>
    <a:srgbClr val="C25D4C"/>
    <a:srgbClr val="709A66"/>
    <a:srgbClr val="AAC4A4"/>
    <a:srgbClr val="466C3E"/>
    <a:srgbClr val="3B6F8F"/>
    <a:srgbClr val="D9A18B"/>
    <a:srgbClr val="E5BDAD"/>
    <a:srgbClr val="2C5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82" autoAdjust="0"/>
    <p:restoredTop sz="94643" autoAdjust="0"/>
  </p:normalViewPr>
  <p:slideViewPr>
    <p:cSldViewPr snapToGrid="0" snapToObjects="1" showGuides="1">
      <p:cViewPr>
        <p:scale>
          <a:sx n="48" d="100"/>
          <a:sy n="48" d="100"/>
        </p:scale>
        <p:origin x="-168" y="-606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9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B6D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3B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B6D0E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45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3520" y="1264761"/>
            <a:ext cx="12131040" cy="3955825"/>
          </a:xfrm>
          <a:prstGeom prst="rect">
            <a:avLst/>
          </a:prstGeom>
          <a:solidFill>
            <a:srgbClr val="D9D9D9"/>
          </a:solidFill>
          <a:ln w="127000">
            <a:solidFill>
              <a:srgbClr val="2C53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C25D4C"/>
          </a:solidFill>
          <a:ln w="127000">
            <a:solidFill>
              <a:srgbClr val="2C536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393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Conten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0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Assignment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712788" y="2082800"/>
            <a:ext cx="10279062" cy="411162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135890" y="609601"/>
            <a:ext cx="11938000" cy="1178557"/>
          </a:xfrm>
          <a:prstGeom prst="rect">
            <a:avLst/>
          </a:prstGeom>
          <a:solidFill>
            <a:srgbClr val="274A5F"/>
          </a:solidFill>
          <a:ln w="76200">
            <a:solidFill>
              <a:srgbClr val="274A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89045" y="702268"/>
            <a:ext cx="4153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135890" y="1626828"/>
            <a:ext cx="1195832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1056641" y="2336800"/>
            <a:ext cx="9570720" cy="3525838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 panose="020B0604020202020204" pitchFamily="34" charset="0"/>
              <a:buChar char="•"/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87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17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33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080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43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7320" y="1686308"/>
            <a:ext cx="11988800" cy="2917590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5600" y="2079307"/>
            <a:ext cx="12405360" cy="213159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016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25587"/>
            <a:ext cx="9449117" cy="1681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rgbClr val="2C53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674526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ause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3680" y="1402080"/>
            <a:ext cx="12187079" cy="2824479"/>
          </a:xfrm>
          <a:prstGeom prst="rect">
            <a:avLst/>
          </a:prstGeom>
          <a:ln w="101600">
            <a:solidFill>
              <a:srgbClr val="C25D4C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7479" y="1937285"/>
            <a:ext cx="3789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B6F8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6600" b="1" dirty="0">
              <a:solidFill>
                <a:srgbClr val="3B6F8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67625" y="296672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233680" y="2435403"/>
            <a:ext cx="4498499" cy="254000"/>
            <a:chOff x="764858" y="2435403"/>
            <a:chExt cx="3510121" cy="25400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764858" y="243540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764858" y="267924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764858" y="2557323"/>
              <a:ext cx="3510121" cy="10160"/>
            </a:xfrm>
            <a:prstGeom prst="line">
              <a:avLst/>
            </a:prstGeom>
            <a:ln w="101600">
              <a:solidFill>
                <a:srgbClr val="C25D4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7450138" y="2435403"/>
            <a:ext cx="4503261" cy="254000"/>
            <a:chOff x="764858" y="2435403"/>
            <a:chExt cx="3510121" cy="25400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764858" y="243540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764858" y="267924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764858" y="2557323"/>
              <a:ext cx="3510121" cy="10160"/>
            </a:xfrm>
            <a:prstGeom prst="line">
              <a:avLst/>
            </a:prstGeom>
            <a:ln w="101600">
              <a:solidFill>
                <a:srgbClr val="C25D4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555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inkAboutI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11760" y="3654264"/>
            <a:ext cx="11928158" cy="734856"/>
          </a:xfrm>
          <a:prstGeom prst="rect">
            <a:avLst/>
          </a:prstGeom>
          <a:solidFill>
            <a:srgbClr val="2647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08585" y="1635508"/>
            <a:ext cx="11988800" cy="2661620"/>
          </a:xfrm>
          <a:prstGeom prst="rect">
            <a:avLst/>
          </a:prstGeom>
          <a:solidFill>
            <a:srgbClr val="C25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76279" y="1280161"/>
            <a:ext cx="7752080" cy="1899920"/>
          </a:xfrm>
          <a:prstGeom prst="rect">
            <a:avLst/>
          </a:prstGeom>
          <a:solidFill>
            <a:srgbClr val="2647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48099" y="1462787"/>
            <a:ext cx="8608441" cy="1534011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672603" y="1687066"/>
            <a:ext cx="6359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It!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763" y="3901440"/>
            <a:ext cx="11693207" cy="0"/>
          </a:xfrm>
          <a:prstGeom prst="line">
            <a:avLst/>
          </a:prstGeom>
          <a:ln w="228600" cap="rnd">
            <a:solidFill>
              <a:srgbClr val="D9D9D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95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Country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01355" y="-193198"/>
            <a:ext cx="844390" cy="6990080"/>
          </a:xfrm>
          <a:prstGeom prst="rect">
            <a:avLst/>
          </a:prstGeom>
          <a:solidFill>
            <a:srgbClr val="C25D4C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-1881981" y="2362200"/>
            <a:ext cx="7010400" cy="1858962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81312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ex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9225" y="1686308"/>
            <a:ext cx="11988800" cy="2371090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647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6290" y="889953"/>
            <a:ext cx="10132059" cy="3671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75679" y="1076961"/>
            <a:ext cx="9753282" cy="32918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87082" y="4886959"/>
            <a:ext cx="10132059" cy="213361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87082" y="5100320"/>
            <a:ext cx="10132059" cy="42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2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Tex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8640" y="708581"/>
            <a:ext cx="9347359" cy="5166201"/>
          </a:xfrm>
          <a:prstGeom prst="rect">
            <a:avLst/>
          </a:prstGeom>
          <a:solidFill>
            <a:srgbClr val="3B6F8F"/>
          </a:solidFill>
          <a:ln w="127000" cmpd="sng">
            <a:solidFill>
              <a:srgbClr val="C25D4C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0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17759" y="414338"/>
            <a:ext cx="9469120" cy="5732462"/>
            <a:chOff x="683578" y="414338"/>
            <a:chExt cx="10289222" cy="5732462"/>
          </a:xfrm>
        </p:grpSpPr>
        <p:sp>
          <p:nvSpPr>
            <p:cNvPr id="3" name="Rectangle 2"/>
            <p:cNvSpPr/>
            <p:nvPr userDrawn="1"/>
          </p:nvSpPr>
          <p:spPr>
            <a:xfrm>
              <a:off x="683578" y="414338"/>
              <a:ext cx="10289222" cy="5732462"/>
            </a:xfrm>
            <a:prstGeom prst="rect">
              <a:avLst/>
            </a:prstGeom>
            <a:solidFill>
              <a:srgbClr val="C25D4C"/>
            </a:solidFill>
            <a:ln w="101600">
              <a:solidFill>
                <a:srgbClr val="3B6F8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923529" y="617141"/>
              <a:ext cx="9809321" cy="5326857"/>
            </a:xfrm>
            <a:prstGeom prst="rect">
              <a:avLst/>
            </a:prstGeom>
            <a:solidFill>
              <a:srgbClr val="B6D0E0"/>
            </a:solidFill>
            <a:ln w="101600">
              <a:solidFill>
                <a:srgbClr val="3B6F8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601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2" r:id="rId2"/>
    <p:sldLayoutId id="2147483799" r:id="rId3"/>
    <p:sldLayoutId id="2147483809" r:id="rId4"/>
    <p:sldLayoutId id="2147483807" r:id="rId5"/>
    <p:sldLayoutId id="2147483743" r:id="rId6"/>
    <p:sldLayoutId id="2147483670" r:id="rId7"/>
    <p:sldLayoutId id="2147483735" r:id="rId8"/>
    <p:sldLayoutId id="2147483729" r:id="rId9"/>
    <p:sldLayoutId id="2147483731" r:id="rId10"/>
    <p:sldLayoutId id="2147483721" r:id="rId11"/>
    <p:sldLayoutId id="2147483720" r:id="rId12"/>
    <p:sldLayoutId id="2147483800" r:id="rId13"/>
    <p:sldLayoutId id="2147483718" r:id="rId14"/>
    <p:sldLayoutId id="2147483717" r:id="rId15"/>
    <p:sldLayoutId id="2147483803" r:id="rId16"/>
    <p:sldLayoutId id="2147483733" r:id="rId1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Tx/>
        <a:buNone/>
        <a:defRPr sz="4000" b="1" kern="1200">
          <a:solidFill>
            <a:srgbClr val="274A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kern="1200">
          <a:solidFill>
            <a:srgbClr val="00719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kern="1200">
          <a:solidFill>
            <a:srgbClr val="00719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kern="1200">
          <a:solidFill>
            <a:srgbClr val="00719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kern="1200">
          <a:solidFill>
            <a:srgbClr val="00719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2271"/>
            <a:ext cx="106986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Conquest of the Aztec Capital- Hernando Cortez aided by tribes who hated the Aztecs conquered the Aztecs.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5.  The Seat of Government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History of Revolt- Mestizos- people of mixed Indian and Spanish Ancestry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Reforms Since the Revolution- Constitution of 1917 created a </a:t>
            </a: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overnment like the US, but Mexico has not always been a true republic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16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Southern Mexico has a rainy season and a dry season.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8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The Southern Tropics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Poverty of the Southern Highlands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Tarascan Indians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Chiapas-Southernmost state. 1/3 of people are full-blooded Indians. Few speak Spanish.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7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Mayas in the Yucatán- most famous ruin is </a:t>
            </a:r>
            <a:r>
              <a:rPr lang="en-US" sz="36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Chichen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Itza.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A Religious Nation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8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U.S.–Mexican Relations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Exchange of cultures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Exchange of goods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Poor past relationship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Current concerns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NAFTA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0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II. Central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5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Central America is very similar to southern Mexico.</a:t>
            </a:r>
          </a:p>
          <a:p>
            <a:r>
              <a:rPr lang="en-US" dirty="0" smtClean="0"/>
              <a:t>A plantation economy was introduced by Europeans.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0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7619"/>
            <a:ext cx="114697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Central America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Lands of the Mayas- most famous because they left 			     written records.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Guatemala- center of Mayan Civilization.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Highest population in Central America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Guatema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city largest city in C.A.</a:t>
            </a: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are Protestant.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Belize- settled by British.  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smallest population</a:t>
            </a:r>
            <a:endParaRPr lang="en-US" sz="28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El Salvador- Volcanoes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Smallest area in Central America</a:t>
            </a:r>
            <a:endParaRPr lang="en-US" sz="28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5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7619"/>
            <a:ext cx="1069863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Honduras- Major crop is bananas.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Called a banana republic because they rely on one crop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5.  Nicaragua- Largest country in C.A.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6.  Costa Rica- means rich coast.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</a:t>
            </a:r>
            <a:r>
              <a:rPr lang="en-US" sz="2800" b="1" baseline="30000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grow coffee in C.A.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7.  Panama- Most developed C.A. country.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Called “Crossroads of the World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Canal cuts </a:t>
            </a:r>
            <a:r>
              <a:rPr lang="en-US" sz="2800" b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		     		distance by 2/3rds.</a:t>
            </a:r>
            <a:endParaRPr lang="en-US" sz="28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67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63" y="457041"/>
            <a:ext cx="877311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99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Latin America has two main </a:t>
            </a:r>
            <a:r>
              <a:rPr lang="en-US" dirty="0" err="1" smtClean="0"/>
              <a:t>subregions</a:t>
            </a:r>
            <a:r>
              <a:rPr lang="en-US" dirty="0" smtClean="0"/>
              <a:t>: Middle America and </a:t>
            </a:r>
            <a:br>
              <a:rPr lang="en-US" dirty="0" smtClean="0"/>
            </a:br>
            <a:r>
              <a:rPr lang="en-US" dirty="0" smtClean="0"/>
              <a:t>South America.</a:t>
            </a:r>
          </a:p>
        </p:txBody>
      </p:sp>
    </p:spTree>
    <p:extLst>
      <p:ext uri="{BB962C8B-B14F-4D97-AF65-F5344CB8AC3E}">
        <p14:creationId xmlns:p14="http://schemas.microsoft.com/office/powerpoint/2010/main" val="268054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III. The West Indies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76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West Indies fall into three main groups: the Bahamas, the Greater Antilles, and the Lesser Antilles.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181" y="1035587"/>
            <a:ext cx="99274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West Indies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The Bahamas- an independent member of the British Commonwealth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The Greater Antilles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Cuba- Spain lost in the Spanish- American War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Sugar, tobacco (cigars)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Communism- Fell to Fidel Castro in 1959. </a:t>
            </a:r>
            <a:r>
              <a:rPr lang="en-US" sz="2400" b="1" dirty="0" err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Communist government in Western Hemisphere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Havana (capital) was a thriving commercial center during democracy</a:t>
            </a:r>
            <a:endParaRPr lang="en-US" sz="24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94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3719"/>
            <a:ext cx="118474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Hispaniola- Haiti west, Dominican Republic east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Haiti- Speak Creole- mix of French and African words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Dominican Republic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Jamaica- Port Royal- once a haven for pirates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U.S. Commonwealth of Puerto Rico- commonwealth of the 				US. American citizens but cannot vote in </a:t>
            </a:r>
            <a:r>
              <a:rPr lang="en-US" sz="2800" b="1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 elections.</a:t>
            </a:r>
            <a:endParaRPr lang="en-US" sz="28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94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Lesser Antilles form the eastern boundary of the Caribbean Sea.</a:t>
            </a:r>
          </a:p>
          <a:p>
            <a:r>
              <a:rPr lang="en-US" dirty="0" smtClean="0"/>
              <a:t>Tourism, fishing, and farming are the main economic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 The Lesser Antilles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Leeward Islands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Windward Islands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Outlying Lesser Antilles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04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Throughout history, there has been much conflict for control of Middle America.</a:t>
            </a:r>
          </a:p>
          <a:p>
            <a:r>
              <a:rPr lang="en-US" dirty="0" smtClean="0"/>
              <a:t>The United States has tried to use its influence in the region.</a:t>
            </a:r>
          </a:p>
        </p:txBody>
      </p:sp>
    </p:spTree>
    <p:extLst>
      <p:ext uri="{BB962C8B-B14F-4D97-AF65-F5344CB8AC3E}">
        <p14:creationId xmlns:p14="http://schemas.microsoft.com/office/powerpoint/2010/main" val="305571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10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42" y="457041"/>
            <a:ext cx="739495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4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89822"/>
            <a:ext cx="1069863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AutoNum type="romanUcPeriod"/>
            </a:pP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Mexico- The largest Spanish speaking population in the world</a:t>
            </a:r>
          </a:p>
          <a:p>
            <a:pPr marL="571500" indent="-571500">
              <a:spcAft>
                <a:spcPts val="600"/>
              </a:spcAft>
              <a:buAutoNum type="romanUcPeriod"/>
            </a:pP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tip of the spout curves N and E to form the Yucatan Peninsula</a:t>
            </a:r>
            <a:endParaRPr lang="en-US" sz="32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Northern Mexico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Geography and climate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Deserts, Mines, and Ranches of the</a:t>
            </a:r>
            <a:b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Northern Plateau</a:t>
            </a:r>
          </a:p>
        </p:txBody>
      </p:sp>
    </p:spTree>
    <p:extLst>
      <p:ext uri="{BB962C8B-B14F-4D97-AF65-F5344CB8AC3E}">
        <p14:creationId xmlns:p14="http://schemas.microsoft.com/office/powerpoint/2010/main" val="3303723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Sierra Madre Occidental is a dominant feature of this region.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The state of Chihuahua- the largest 		state is named after the desert.</a:t>
            </a:r>
          </a:p>
        </p:txBody>
      </p:sp>
    </p:spTree>
    <p:extLst>
      <p:ext uri="{BB962C8B-B14F-4D97-AF65-F5344CB8AC3E}">
        <p14:creationId xmlns:p14="http://schemas.microsoft.com/office/powerpoint/2010/main" val="1967352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Oil and Tourism on the Gulf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Gulf Coastal Plain- States have grown in importance since the discovery of oil in the Gulf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Veracruz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Tourism- Cancun on the tip of the Yucatan Peninsula is a major tourist place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0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Gulf of California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Mesa Central- most of Mexico is too dry for farming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Mexican Plateau- Guadalajara is the 3</a:t>
            </a:r>
            <a:r>
              <a:rPr lang="en-US" sz="3600" b="1" baseline="30000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Mexican city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Altitude zones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Location of Mexico City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01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Cultural Geography - Blue">
  <a:themeElements>
    <a:clrScheme name="Custom 1">
      <a:dk1>
        <a:srgbClr val="3B6F8F"/>
      </a:dk1>
      <a:lt1>
        <a:srgbClr val="B6D0E0"/>
      </a:lt1>
      <a:dk2>
        <a:srgbClr val="466C3E"/>
      </a:dk2>
      <a:lt2>
        <a:srgbClr val="AAC4A4"/>
      </a:lt2>
      <a:accent1>
        <a:srgbClr val="C25D4C"/>
      </a:accent1>
      <a:accent2>
        <a:srgbClr val="D5967D"/>
      </a:accent2>
      <a:accent3>
        <a:srgbClr val="E5BDAD"/>
      </a:accent3>
      <a:accent4>
        <a:srgbClr val="709A66"/>
      </a:accent4>
      <a:accent5>
        <a:srgbClr val="71A5C5"/>
      </a:accent5>
      <a:accent6>
        <a:srgbClr val="D8D8D8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</TotalTime>
  <Words>166</Words>
  <Application>Microsoft Office PowerPoint</Application>
  <PresentationFormat>Custom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Cultural Geography -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Sue</cp:lastModifiedBy>
  <cp:revision>274</cp:revision>
  <cp:lastPrinted>2014-12-05T22:10:05Z</cp:lastPrinted>
  <dcterms:created xsi:type="dcterms:W3CDTF">2014-08-26T13:56:24Z</dcterms:created>
  <dcterms:modified xsi:type="dcterms:W3CDTF">2018-11-27T15:00:58Z</dcterms:modified>
</cp:coreProperties>
</file>