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6" r:id="rId3"/>
    <p:sldId id="427" r:id="rId4"/>
    <p:sldId id="384" r:id="rId5"/>
    <p:sldId id="262" r:id="rId6"/>
    <p:sldId id="387" r:id="rId7"/>
    <p:sldId id="308" r:id="rId8"/>
    <p:sldId id="391" r:id="rId9"/>
    <p:sldId id="411" r:id="rId10"/>
    <p:sldId id="389" r:id="rId11"/>
    <p:sldId id="412" r:id="rId12"/>
    <p:sldId id="413" r:id="rId13"/>
    <p:sldId id="394" r:id="rId14"/>
    <p:sldId id="414" r:id="rId15"/>
    <p:sldId id="415" r:id="rId16"/>
    <p:sldId id="428" r:id="rId17"/>
    <p:sldId id="416" r:id="rId18"/>
    <p:sldId id="417" r:id="rId19"/>
    <p:sldId id="429" r:id="rId20"/>
    <p:sldId id="418" r:id="rId21"/>
    <p:sldId id="397" r:id="rId22"/>
    <p:sldId id="419" r:id="rId23"/>
    <p:sldId id="420" r:id="rId24"/>
    <p:sldId id="421" r:id="rId25"/>
    <p:sldId id="422" r:id="rId26"/>
    <p:sldId id="403" r:id="rId27"/>
    <p:sldId id="423" r:id="rId28"/>
    <p:sldId id="424" r:id="rId29"/>
    <p:sldId id="425" r:id="rId30"/>
    <p:sldId id="426" r:id="rId31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8D8D8"/>
    <a:srgbClr val="C25D4C"/>
    <a:srgbClr val="709A66"/>
    <a:srgbClr val="AAC4A4"/>
    <a:srgbClr val="466C3E"/>
    <a:srgbClr val="3B6F8F"/>
    <a:srgbClr val="D9A18B"/>
    <a:srgbClr val="E5BDAD"/>
    <a:srgbClr val="2C5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82" autoAdjust="0"/>
    <p:restoredTop sz="94643" autoAdjust="0"/>
  </p:normalViewPr>
  <p:slideViewPr>
    <p:cSldViewPr snapToGrid="0" snapToObjects="1" showGuides="1">
      <p:cViewPr>
        <p:scale>
          <a:sx n="90" d="100"/>
          <a:sy n="90" d="100"/>
        </p:scale>
        <p:origin x="-66" y="360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10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B6D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3B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B6D0E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45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3520" y="1264761"/>
            <a:ext cx="12131040" cy="3955825"/>
          </a:xfrm>
          <a:prstGeom prst="rect">
            <a:avLst/>
          </a:prstGeom>
          <a:solidFill>
            <a:srgbClr val="D9D9D9"/>
          </a:solidFill>
          <a:ln w="127000">
            <a:solidFill>
              <a:srgbClr val="2C53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C25D4C"/>
          </a:solidFill>
          <a:ln w="127000">
            <a:solidFill>
              <a:srgbClr val="2C536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393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Conten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0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Assignment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712788" y="2082800"/>
            <a:ext cx="10279062" cy="411162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135890" y="609601"/>
            <a:ext cx="11938000" cy="1178557"/>
          </a:xfrm>
          <a:prstGeom prst="rect">
            <a:avLst/>
          </a:prstGeom>
          <a:solidFill>
            <a:srgbClr val="274A5F"/>
          </a:solidFill>
          <a:ln w="76200">
            <a:solidFill>
              <a:srgbClr val="274A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89045" y="702268"/>
            <a:ext cx="4153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135890" y="1626828"/>
            <a:ext cx="1195832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1056641" y="2336800"/>
            <a:ext cx="9570720" cy="3525838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 panose="020B0604020202020204" pitchFamily="34" charset="0"/>
              <a:buChar char="•"/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87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17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33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080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43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7320" y="1686308"/>
            <a:ext cx="11988800" cy="2917590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5600" y="2079307"/>
            <a:ext cx="12405360" cy="213159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016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25587"/>
            <a:ext cx="9449117" cy="1681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rgbClr val="2C53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674526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ause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3680" y="1402080"/>
            <a:ext cx="12187079" cy="2824479"/>
          </a:xfrm>
          <a:prstGeom prst="rect">
            <a:avLst/>
          </a:prstGeom>
          <a:ln w="101600">
            <a:solidFill>
              <a:srgbClr val="C25D4C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7479" y="1937285"/>
            <a:ext cx="3789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B6F8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6600" b="1" dirty="0">
              <a:solidFill>
                <a:srgbClr val="3B6F8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67625" y="296672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233680" y="2435403"/>
            <a:ext cx="4498499" cy="254000"/>
            <a:chOff x="764858" y="2435403"/>
            <a:chExt cx="3510121" cy="25400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764858" y="243540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764858" y="267924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764858" y="2557323"/>
              <a:ext cx="3510121" cy="10160"/>
            </a:xfrm>
            <a:prstGeom prst="line">
              <a:avLst/>
            </a:prstGeom>
            <a:ln w="101600">
              <a:solidFill>
                <a:srgbClr val="C25D4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7450138" y="2435403"/>
            <a:ext cx="4503261" cy="254000"/>
            <a:chOff x="764858" y="2435403"/>
            <a:chExt cx="3510121" cy="25400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764858" y="243540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764858" y="267924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764858" y="2557323"/>
              <a:ext cx="3510121" cy="10160"/>
            </a:xfrm>
            <a:prstGeom prst="line">
              <a:avLst/>
            </a:prstGeom>
            <a:ln w="101600">
              <a:solidFill>
                <a:srgbClr val="C25D4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555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inkAboutI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11760" y="3654264"/>
            <a:ext cx="11928158" cy="734856"/>
          </a:xfrm>
          <a:prstGeom prst="rect">
            <a:avLst/>
          </a:prstGeom>
          <a:solidFill>
            <a:srgbClr val="2647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08585" y="1635508"/>
            <a:ext cx="11988800" cy="2661620"/>
          </a:xfrm>
          <a:prstGeom prst="rect">
            <a:avLst/>
          </a:prstGeom>
          <a:solidFill>
            <a:srgbClr val="C25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76279" y="1280161"/>
            <a:ext cx="7752080" cy="1899920"/>
          </a:xfrm>
          <a:prstGeom prst="rect">
            <a:avLst/>
          </a:prstGeom>
          <a:solidFill>
            <a:srgbClr val="2647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48099" y="1462787"/>
            <a:ext cx="8608441" cy="1534011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672603" y="1687066"/>
            <a:ext cx="6359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It!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763" y="3901440"/>
            <a:ext cx="11693207" cy="0"/>
          </a:xfrm>
          <a:prstGeom prst="line">
            <a:avLst/>
          </a:prstGeom>
          <a:ln w="228600" cap="rnd">
            <a:solidFill>
              <a:srgbClr val="D9D9D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95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Country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01355" y="-193198"/>
            <a:ext cx="844390" cy="6990080"/>
          </a:xfrm>
          <a:prstGeom prst="rect">
            <a:avLst/>
          </a:prstGeom>
          <a:solidFill>
            <a:srgbClr val="C25D4C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-1881981" y="2362200"/>
            <a:ext cx="7010400" cy="1858962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81312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ex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9225" y="1686308"/>
            <a:ext cx="11988800" cy="2371090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647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6290" y="889953"/>
            <a:ext cx="10132059" cy="3671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75679" y="1076961"/>
            <a:ext cx="9753282" cy="32918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87082" y="4886959"/>
            <a:ext cx="10132059" cy="213361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87082" y="5100320"/>
            <a:ext cx="10132059" cy="42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2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Tex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8640" y="708581"/>
            <a:ext cx="9347359" cy="5166201"/>
          </a:xfrm>
          <a:prstGeom prst="rect">
            <a:avLst/>
          </a:prstGeom>
          <a:solidFill>
            <a:srgbClr val="3B6F8F"/>
          </a:solidFill>
          <a:ln w="127000" cmpd="sng">
            <a:solidFill>
              <a:srgbClr val="C25D4C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0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17759" y="414338"/>
            <a:ext cx="9469120" cy="5732462"/>
            <a:chOff x="683578" y="414338"/>
            <a:chExt cx="10289222" cy="5732462"/>
          </a:xfrm>
        </p:grpSpPr>
        <p:sp>
          <p:nvSpPr>
            <p:cNvPr id="3" name="Rectangle 2"/>
            <p:cNvSpPr/>
            <p:nvPr userDrawn="1"/>
          </p:nvSpPr>
          <p:spPr>
            <a:xfrm>
              <a:off x="683578" y="414338"/>
              <a:ext cx="10289222" cy="5732462"/>
            </a:xfrm>
            <a:prstGeom prst="rect">
              <a:avLst/>
            </a:prstGeom>
            <a:solidFill>
              <a:srgbClr val="C25D4C"/>
            </a:solidFill>
            <a:ln w="101600">
              <a:solidFill>
                <a:srgbClr val="3B6F8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923529" y="617141"/>
              <a:ext cx="9809321" cy="5326857"/>
            </a:xfrm>
            <a:prstGeom prst="rect">
              <a:avLst/>
            </a:prstGeom>
            <a:solidFill>
              <a:srgbClr val="B6D0E0"/>
            </a:solidFill>
            <a:ln w="101600">
              <a:solidFill>
                <a:srgbClr val="3B6F8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601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2" r:id="rId2"/>
    <p:sldLayoutId id="2147483799" r:id="rId3"/>
    <p:sldLayoutId id="2147483809" r:id="rId4"/>
    <p:sldLayoutId id="2147483807" r:id="rId5"/>
    <p:sldLayoutId id="2147483743" r:id="rId6"/>
    <p:sldLayoutId id="2147483670" r:id="rId7"/>
    <p:sldLayoutId id="2147483735" r:id="rId8"/>
    <p:sldLayoutId id="2147483729" r:id="rId9"/>
    <p:sldLayoutId id="2147483731" r:id="rId10"/>
    <p:sldLayoutId id="2147483721" r:id="rId11"/>
    <p:sldLayoutId id="2147483720" r:id="rId12"/>
    <p:sldLayoutId id="2147483800" r:id="rId13"/>
    <p:sldLayoutId id="2147483718" r:id="rId14"/>
    <p:sldLayoutId id="2147483717" r:id="rId15"/>
    <p:sldLayoutId id="2147483803" r:id="rId16"/>
    <p:sldLayoutId id="2147483733" r:id="rId1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Tx/>
        <a:buNone/>
        <a:defRPr sz="4000" b="1" kern="1200">
          <a:solidFill>
            <a:srgbClr val="274A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kern="1200">
          <a:solidFill>
            <a:srgbClr val="00719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kern="1200">
          <a:solidFill>
            <a:srgbClr val="00719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kern="1200">
          <a:solidFill>
            <a:srgbClr val="00719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kern="1200">
          <a:solidFill>
            <a:srgbClr val="00719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Guiana Highlands are the rugged plateau that separates the Caribbean coast from the Amazon Basin.</a:t>
            </a:r>
          </a:p>
          <a:p>
            <a:r>
              <a:rPr lang="en-US" dirty="0" smtClean="0"/>
              <a:t>Three European countries founded colonies known as the Guianas.</a:t>
            </a:r>
          </a:p>
        </p:txBody>
      </p:sp>
    </p:spTree>
    <p:extLst>
      <p:ext uri="{BB962C8B-B14F-4D97-AF65-F5344CB8AC3E}">
        <p14:creationId xmlns:p14="http://schemas.microsoft.com/office/powerpoint/2010/main" val="1967352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The Guiana Highlands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Guyana- British. Huge block shaped 	mountains called </a:t>
            </a:r>
            <a:r>
              <a:rPr lang="en-US" sz="36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tepuis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Suriname- formerly Dutch Guiana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Guiana (formerly French Guiana</a:t>
            </a:r>
            <a:r>
              <a:rPr lang="en-US" sz="3600" b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 	Only country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South America still </a:t>
            </a:r>
            <a:r>
              <a:rPr lang="en-US" sz="3600" b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	European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6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III. The Andean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4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Andes Mountains are the highest mountains in the Western Hemisphere.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8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Andean Countries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Ecuador- means equator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Capital: Quito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Cotopaxi- one of the highest active 		volcanoes in the world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Galapagos Islands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25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33" y="1041991"/>
            <a:ext cx="1023080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Peru</a:t>
            </a:r>
          </a:p>
          <a:p>
            <a:pPr marL="0" lvl="1"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Highest railroad, deepest canyons, 					    			highest mines</a:t>
            </a:r>
          </a:p>
          <a:p>
            <a:pPr marL="0" lvl="1"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Children of the Sun</a:t>
            </a:r>
          </a:p>
          <a:p>
            <a:pPr marL="0" lvl="1"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Incas</a:t>
            </a:r>
          </a:p>
          <a:p>
            <a:pPr marL="0" lvl="1"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Speak Quechua- most widely spoken 						native language in South America</a:t>
            </a:r>
          </a:p>
          <a:p>
            <a:pPr marL="0" lvl="1"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Built Machu Picchu- last refuge of the      					Incas</a:t>
            </a:r>
          </a:p>
          <a:p>
            <a:pPr marL="0" lvl="1">
              <a:spcAft>
                <a:spcPts val="600"/>
              </a:spcAft>
            </a:pPr>
            <a:r>
              <a:rPr lang="en-US" sz="32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50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2800" dirty="0"/>
              <a:t>3</a:t>
            </a:r>
            <a:r>
              <a:rPr lang="en-US" sz="2800" dirty="0" smtClean="0"/>
              <a:t>. Desert Coasts</a:t>
            </a:r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	a. Peru Current keeps the air cold and dry.</a:t>
            </a:r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	b. Pizarro established the capital at Lima</a:t>
            </a:r>
          </a:p>
          <a:p>
            <a:pPr algn="l"/>
            <a:r>
              <a:rPr lang="en-US" sz="2800" dirty="0" smtClean="0"/>
              <a:t>4. Llamas</a:t>
            </a:r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	a. Camels of the Western Hemisphere</a:t>
            </a:r>
          </a:p>
          <a:p>
            <a:pPr algn="l"/>
            <a:r>
              <a:rPr lang="en-US" sz="2800" dirty="0"/>
              <a:t>	</a:t>
            </a:r>
            <a:r>
              <a:rPr lang="en-US" sz="2800" smtClean="0"/>
              <a:t>	b. </a:t>
            </a:r>
            <a:r>
              <a:rPr lang="en-US" sz="2800" dirty="0" smtClean="0"/>
              <a:t>Have no humps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94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2271"/>
            <a:ext cx="106986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 Bolivia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The </a:t>
            </a:r>
            <a:r>
              <a:rPr lang="en-US" sz="36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Altiplano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High Plain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Lake Titicaca- 2</a:t>
            </a:r>
            <a:r>
              <a:rPr lang="en-US" sz="3600" b="1" baseline="30000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lake in S.A.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La Paz- world’s highest capital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The </a:t>
            </a:r>
            <a:r>
              <a:rPr lang="en-US" sz="36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Yungas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Eastern </a:t>
            </a:r>
            <a:b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Lowlands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50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2270"/>
            <a:ext cx="1069863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D.  Chile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The Atacama Desert- Driest desert on 		  		earth. Deposits of sodium nitrate. 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The Central Valley- Santiago is the 			  		capital. One of the most successful 						countries in S.A.  Augusto Pinochet 			 		    introduced free market reforms.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5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		3</a:t>
            </a:r>
            <a:r>
              <a:rPr lang="en-US" dirty="0"/>
              <a:t>.  The </a:t>
            </a:r>
            <a:r>
              <a:rPr lang="en-US" dirty="0" smtClean="0"/>
              <a:t>Archipelago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a. below S. tip is Strait of 			 				Magellan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b. Drake Passage separates Cape 			Horn from 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0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geographic features of South America have tended to isolate </a:t>
            </a:r>
            <a:br>
              <a:rPr lang="en-US" dirty="0" smtClean="0"/>
            </a:br>
            <a:r>
              <a:rPr lang="en-US" dirty="0" smtClean="0"/>
              <a:t>people groups.</a:t>
            </a:r>
          </a:p>
        </p:txBody>
      </p:sp>
    </p:spTree>
    <p:extLst>
      <p:ext uri="{BB962C8B-B14F-4D97-AF65-F5344CB8AC3E}">
        <p14:creationId xmlns:p14="http://schemas.microsoft.com/office/powerpoint/2010/main" val="268054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IV. The Río de la Plata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10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Río de la Plata is an estuary </a:t>
            </a:r>
            <a:br>
              <a:rPr lang="en-US" dirty="0" smtClean="0"/>
            </a:br>
            <a:r>
              <a:rPr lang="en-US" dirty="0" smtClean="0"/>
              <a:t>on the Atlantic coast.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0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The R</a:t>
            </a: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 la Plata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Argentina- Juan Peron led the country into economic ruin.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The Pampas- the low lying area around the Rio de la        		Plata. Buenos Aires is the capital.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The Andes Border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Patagonia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Northern Argentina</a:t>
            </a:r>
            <a:endParaRPr lang="en-US" sz="24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10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 Uruguay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Capital: Montevideo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Population is mostly of European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descent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8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 Paraguay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Capital: </a:t>
            </a:r>
            <a:r>
              <a:rPr lang="en-US" sz="36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Asuncíon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Bilingual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30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. Brazil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2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Brazil is the fifth-largest nation in the world, and the fifth-most populous.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10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70" y="1402269"/>
            <a:ext cx="1028396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 Brazil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The Atlantic Coast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Portuguese Settlers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Independence- Dom Pedro declared 		independence and became their king.</a:t>
            </a:r>
          </a:p>
        </p:txBody>
      </p:sp>
    </p:spTree>
    <p:extLst>
      <p:ext uri="{BB962C8B-B14F-4D97-AF65-F5344CB8AC3E}">
        <p14:creationId xmlns:p14="http://schemas.microsoft.com/office/powerpoint/2010/main" val="2010909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Modern Coastal Cities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Cities in the South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Life on the Northeast Coast</a:t>
            </a:r>
          </a:p>
        </p:txBody>
      </p:sp>
    </p:spTree>
    <p:extLst>
      <p:ext uri="{BB962C8B-B14F-4D97-AF65-F5344CB8AC3E}">
        <p14:creationId xmlns:p14="http://schemas.microsoft.com/office/powerpoint/2010/main" val="727383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The Brazilian Highlands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Cities in the South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Poverty of the Northeast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Brasilia-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Iguacu Falls- the widest waterfall in 		the world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3600" dirty="0" smtClean="0"/>
              <a:t>Pope Alexander VI drew a line to divide the world between Spain and Portugal the result was that Portugal got Brazil.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690486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The Amazon- drains the largest area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Life of the Remote Indians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Modern Development and </a:t>
            </a:r>
            <a:b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Deforestation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Leaching- constant rains </a:t>
            </a:r>
            <a:r>
              <a:rPr lang="en-US" sz="3600" b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			nutrients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carry </a:t>
            </a:r>
            <a:r>
              <a:rPr lang="en-US" sz="3600" b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away.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91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63" y="457041"/>
            <a:ext cx="453811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4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The Caribbean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10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Simón</a:t>
            </a:r>
            <a:r>
              <a:rPr lang="en-US" dirty="0" smtClean="0"/>
              <a:t> Bolívar became the greatest hero of Latin America.</a:t>
            </a:r>
          </a:p>
          <a:p>
            <a:endParaRPr lang="en-US" dirty="0" smtClean="0"/>
          </a:p>
          <a:p>
            <a:r>
              <a:rPr lang="en-US" dirty="0" smtClean="0"/>
              <a:t>People are descendants from native Indians, Spanish, and African slaves</a:t>
            </a:r>
          </a:p>
        </p:txBody>
      </p:sp>
    </p:spTree>
    <p:extLst>
      <p:ext uri="{BB962C8B-B14F-4D97-AF65-F5344CB8AC3E}">
        <p14:creationId xmlns:p14="http://schemas.microsoft.com/office/powerpoint/2010/main" val="305571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70" y="1116419"/>
            <a:ext cx="1028396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The Caribbean Countries</a:t>
            </a:r>
            <a:endParaRPr lang="en-US" sz="24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Colombia- 100 mile border with Panama 	connects it to N. 		 	America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Caribbean and Pacific Lowlands- coasts 	on both sides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The Mountainous Interior- Cordillera Oriental reaches into 	    		Venezuela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Capital: </a:t>
            </a:r>
            <a:r>
              <a:rPr lang="en-US" sz="24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Bogatá</a:t>
            </a:r>
            <a:endParaRPr lang="en-US" sz="24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Llanos- broad grassy plains that make up 60% of 				           Columbia.</a:t>
            </a:r>
          </a:p>
        </p:txBody>
      </p:sp>
    </p:spTree>
    <p:extLst>
      <p:ext uri="{BB962C8B-B14F-4D97-AF65-F5344CB8AC3E}">
        <p14:creationId xmlns:p14="http://schemas.microsoft.com/office/powerpoint/2010/main" val="3303723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Venezuela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Coastal Mountains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The Interior Wilderness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01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II. The Guiana Highlands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29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ltural Geography - Blue">
  <a:themeElements>
    <a:clrScheme name="Custom 1">
      <a:dk1>
        <a:srgbClr val="3B6F8F"/>
      </a:dk1>
      <a:lt1>
        <a:srgbClr val="B6D0E0"/>
      </a:lt1>
      <a:dk2>
        <a:srgbClr val="466C3E"/>
      </a:dk2>
      <a:lt2>
        <a:srgbClr val="AAC4A4"/>
      </a:lt2>
      <a:accent1>
        <a:srgbClr val="C25D4C"/>
      </a:accent1>
      <a:accent2>
        <a:srgbClr val="D5967D"/>
      </a:accent2>
      <a:accent3>
        <a:srgbClr val="E5BDAD"/>
      </a:accent3>
      <a:accent4>
        <a:srgbClr val="709A66"/>
      </a:accent4>
      <a:accent5>
        <a:srgbClr val="71A5C5"/>
      </a:accent5>
      <a:accent6>
        <a:srgbClr val="D8D8D8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169</Words>
  <Application>Microsoft Office PowerPoint</Application>
  <PresentationFormat>Custom</PresentationFormat>
  <Paragraphs>87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Cultural Geography -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Sue</cp:lastModifiedBy>
  <cp:revision>291</cp:revision>
  <cp:lastPrinted>2014-12-05T22:10:05Z</cp:lastPrinted>
  <dcterms:created xsi:type="dcterms:W3CDTF">2014-08-26T13:56:24Z</dcterms:created>
  <dcterms:modified xsi:type="dcterms:W3CDTF">2018-12-07T15:00:30Z</dcterms:modified>
</cp:coreProperties>
</file>