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Lst>
  <p:notesMasterIdLst>
    <p:notesMasterId r:id="rId85"/>
  </p:notesMasterIdLst>
  <p:handoutMasterIdLst>
    <p:handoutMasterId r:id="rId86"/>
  </p:handoutMasterIdLst>
  <p:sldIdLst>
    <p:sldId id="387" r:id="rId3"/>
    <p:sldId id="260" r:id="rId4"/>
    <p:sldId id="298" r:id="rId5"/>
    <p:sldId id="299" r:id="rId6"/>
    <p:sldId id="300" r:id="rId7"/>
    <p:sldId id="301" r:id="rId8"/>
    <p:sldId id="302" r:id="rId9"/>
    <p:sldId id="303" r:id="rId10"/>
    <p:sldId id="304" r:id="rId11"/>
    <p:sldId id="368" r:id="rId12"/>
    <p:sldId id="305" r:id="rId13"/>
    <p:sldId id="306" r:id="rId14"/>
    <p:sldId id="286" r:id="rId15"/>
    <p:sldId id="308" r:id="rId16"/>
    <p:sldId id="288" r:id="rId17"/>
    <p:sldId id="287" r:id="rId18"/>
    <p:sldId id="307" r:id="rId19"/>
    <p:sldId id="289" r:id="rId20"/>
    <p:sldId id="309" r:id="rId21"/>
    <p:sldId id="310" r:id="rId22"/>
    <p:sldId id="311" r:id="rId23"/>
    <p:sldId id="312" r:id="rId24"/>
    <p:sldId id="313" r:id="rId25"/>
    <p:sldId id="314" r:id="rId26"/>
    <p:sldId id="315" r:id="rId27"/>
    <p:sldId id="324" r:id="rId28"/>
    <p:sldId id="325" r:id="rId29"/>
    <p:sldId id="318" r:id="rId30"/>
    <p:sldId id="369" r:id="rId31"/>
    <p:sldId id="319" r:id="rId32"/>
    <p:sldId id="326" r:id="rId33"/>
    <p:sldId id="291" r:id="rId34"/>
    <p:sldId id="321" r:id="rId35"/>
    <p:sldId id="292" r:id="rId36"/>
    <p:sldId id="322" r:id="rId37"/>
    <p:sldId id="293" r:id="rId38"/>
    <p:sldId id="323" r:id="rId39"/>
    <p:sldId id="290" r:id="rId40"/>
    <p:sldId id="327" r:id="rId41"/>
    <p:sldId id="328" r:id="rId42"/>
    <p:sldId id="329" r:id="rId43"/>
    <p:sldId id="338" r:id="rId44"/>
    <p:sldId id="331" r:id="rId45"/>
    <p:sldId id="332" r:id="rId46"/>
    <p:sldId id="333" r:id="rId47"/>
    <p:sldId id="339" r:id="rId48"/>
    <p:sldId id="334" r:id="rId49"/>
    <p:sldId id="294" r:id="rId50"/>
    <p:sldId id="336" r:id="rId51"/>
    <p:sldId id="295" r:id="rId52"/>
    <p:sldId id="337" r:id="rId53"/>
    <p:sldId id="296" r:id="rId54"/>
    <p:sldId id="335" r:id="rId55"/>
    <p:sldId id="297" r:id="rId56"/>
    <p:sldId id="340" r:id="rId57"/>
    <p:sldId id="341" r:id="rId58"/>
    <p:sldId id="342" r:id="rId59"/>
    <p:sldId id="343" r:id="rId60"/>
    <p:sldId id="344" r:id="rId61"/>
    <p:sldId id="345" r:id="rId62"/>
    <p:sldId id="346" r:id="rId63"/>
    <p:sldId id="347" r:id="rId64"/>
    <p:sldId id="348" r:id="rId65"/>
    <p:sldId id="349" r:id="rId66"/>
    <p:sldId id="350" r:id="rId67"/>
    <p:sldId id="351" r:id="rId68"/>
    <p:sldId id="352" r:id="rId69"/>
    <p:sldId id="353" r:id="rId70"/>
    <p:sldId id="354" r:id="rId71"/>
    <p:sldId id="355" r:id="rId72"/>
    <p:sldId id="356" r:id="rId73"/>
    <p:sldId id="357" r:id="rId74"/>
    <p:sldId id="358" r:id="rId75"/>
    <p:sldId id="359" r:id="rId76"/>
    <p:sldId id="360" r:id="rId77"/>
    <p:sldId id="361" r:id="rId78"/>
    <p:sldId id="362" r:id="rId79"/>
    <p:sldId id="363" r:id="rId80"/>
    <p:sldId id="364" r:id="rId81"/>
    <p:sldId id="365" r:id="rId82"/>
    <p:sldId id="366" r:id="rId83"/>
    <p:sldId id="367"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20" autoAdjust="0"/>
    <p:restoredTop sz="91892" autoAdjust="0"/>
  </p:normalViewPr>
  <p:slideViewPr>
    <p:cSldViewPr snapToGrid="0" showGuides="1">
      <p:cViewPr>
        <p:scale>
          <a:sx n="90" d="100"/>
          <a:sy n="90" d="100"/>
        </p:scale>
        <p:origin x="408" y="330"/>
      </p:cViewPr>
      <p:guideLst>
        <p:guide orient="horz" pos="2160"/>
        <p:guide pos="3840"/>
      </p:guideLst>
    </p:cSldViewPr>
  </p:slideViewPr>
  <p:notesTextViewPr>
    <p:cViewPr>
      <p:scale>
        <a:sx n="1" d="1"/>
        <a:sy n="1" d="1"/>
      </p:scale>
      <p:origin x="0" y="0"/>
    </p:cViewPr>
  </p:notesTextViewPr>
  <p:notesViewPr>
    <p:cSldViewPr snapToGrid="0">
      <p:cViewPr varScale="1">
        <p:scale>
          <a:sx n="123" d="100"/>
          <a:sy n="123"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ableStyles" Target="tableStyle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2D99DC-A11F-4F46-8C7B-D1CE664D00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58AC6A-1ABC-4B0F-B000-6C40989857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3E0F9A-93BC-4657-8112-1BABFA671695}" type="datetimeFigureOut">
              <a:rPr lang="en-US" smtClean="0"/>
              <a:t>7/21/2020</a:t>
            </a:fld>
            <a:endParaRPr lang="en-US"/>
          </a:p>
        </p:txBody>
      </p:sp>
      <p:sp>
        <p:nvSpPr>
          <p:cNvPr id="4" name="Footer Placeholder 3">
            <a:extLst>
              <a:ext uri="{FF2B5EF4-FFF2-40B4-BE49-F238E27FC236}">
                <a16:creationId xmlns:a16="http://schemas.microsoft.com/office/drawing/2014/main" id="{477E91DA-C66D-44FD-9ACC-F30C9C052A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23EE83D-3239-4CDC-813E-97A800A164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F2DA02-F1B5-4DED-98F9-666080CB0C44}" type="slidenum">
              <a:rPr lang="en-US" smtClean="0"/>
              <a:t>‹#›</a:t>
            </a:fld>
            <a:endParaRPr lang="en-US"/>
          </a:p>
        </p:txBody>
      </p:sp>
    </p:spTree>
    <p:extLst>
      <p:ext uri="{BB962C8B-B14F-4D97-AF65-F5344CB8AC3E}">
        <p14:creationId xmlns:p14="http://schemas.microsoft.com/office/powerpoint/2010/main" val="2709284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8A8FB-86E7-4B73-8683-5C72402EDCD7}" type="datetimeFigureOut">
              <a:rPr lang="en-US" smtClean="0"/>
              <a:t>7/21/2020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68FC2-D8AD-42B7-A68E-A50B533245D2}" type="slidenum">
              <a:rPr lang="en-US" smtClean="0"/>
              <a:t>‹#›</a:t>
            </a:fld>
            <a:endParaRPr lang="en-US"/>
          </a:p>
        </p:txBody>
      </p:sp>
    </p:spTree>
    <p:extLst>
      <p:ext uri="{BB962C8B-B14F-4D97-AF65-F5344CB8AC3E}">
        <p14:creationId xmlns:p14="http://schemas.microsoft.com/office/powerpoint/2010/main" val="183352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unsplash.com/@huntersrace?utm_source=unsplash&amp;utm_medium=referral&amp;utm_content=creditCopyText"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unsplash.com/photos/MYbhN8KaaEc" TargetMode="External"/><Relationship Id="rId4" Type="http://schemas.openxmlformats.org/officeDocument/2006/relationships/hyperlink" Target="/s/photos/employee?utm_source=unsplash&amp;utm_medium=referral&amp;utm_content=creditCopyText"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United+States+Department+of+Homeland+Security&amp;advancedSearch-current=%7B%7D&amp;searchToken=3tl8ihupxaefl3qwewcgl07uo#%2Fmedia%2FFile%3AHomeland_Security_Advisory_Council_%2831258664241%29.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ndex.php?title=Special:Search&amp;search=transportation+security+administration&amp;fulltext=1&amp;ns0=1&amp;ns6=1&amp;ns12=1&amp;ns14=1&amp;ns100=1&amp;ns106=1&amp;searchToken=j1wbe0xf5aku9vk5ysz13iyj#%2Fmedia%2FFile%3ATransportation_Security_Administration_Checkpoint_at_John_Glenn_Columbus_International_Airport.jp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white+house+staff&amp;advancedSearch-current=%7B%7D&amp;searchToken=9fgwvydrenpzbxgo8jcljgtgs#%2Fmedia%2FFile%3AGeorge_W._Bush_with_White_House_Staff.jp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white+house+staff&amp;advancedSearch-current=%7B%7D&amp;searchToken=9fgwvydrenpzbxgo8jcljgtgs#%2Fmedia%2FFile%3ANixon_addressing_this_cabinet_and_White_House_staff_in_the_East_Room_of_the_White_House_prior_to_his_departure._-_NARA_-_194596.ti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donald+trump+white+house+staff&amp;advancedSearch-current=%7B%7D&amp;searchToken=b4uv6bgy1m9z0i7oowz76f7bw#%2Fmedia%2FFile%3APresident_Donald_Trump_receives_a_briefing_on_a_military_strike.jp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mmons.wikimedia.org/w/index.php?sort=relevance&amp;search=white+house+the+west+wing&amp;title=Special:Search&amp;profile=advanced&amp;fulltext=1&amp;advancedSearch-current=%7B%7D&amp;ns0=1&amp;ns6=1&amp;ns12=1&amp;ns14=1&amp;ns100=1&amp;ns106=1&amp;searchToken=a5nurox8o2flpmo7s4nke8car#%2Fmedia%2FFile%3AWhite_House_West_Wing.jp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white+house+east+wing&amp;advancedSearch-current=%7B%7D&amp;searchToken=nf6lfsubxmza36yd8665bgtr#%2Fmedia%2FFile%3AFirst_Lady_Melania_Trump_at_an_East_Wing_Tour_%2849379471068%29.jp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ommons.wikimedia.org/w/index.php?sort=relevance&amp;search=white+house+staff&amp;title=Special:Search&amp;profile=advanced&amp;fulltext=1&amp;advancedSearch-current=%7B%7D&amp;ns0=1&amp;ns6=1&amp;ns12=1&amp;ns14=1&amp;ns100=1&amp;ns106=1&amp;searchToken=blwtiqhzskztafx6uuh7podmv#%2Fmedia%2FFile%3APresident_Barack_Obama_with_full_cabinet_09-10-09.jp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1624419"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pixabay.com/photos/washington-dc-c-city-cities-urban-1624419/" TargetMode="External"/><Relationship Id="rId4" Type="http://schemas.openxmlformats.org/officeDocument/2006/relationships/hyperlink" Target="https://pixabay.com/?utm_source=link-attribution&amp;utm_medium=referral&amp;utm_campaign=image&amp;utm_content=1624419"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mmons.wikimedia.org/w/index.php?sort=relevance&amp;search=trump+cabinet&amp;title=Special:Search&amp;profile=advanced&amp;fulltext=1&amp;advancedSearch-current=%7B%7D&amp;ns0=1&amp;ns6=1&amp;ns12=1&amp;ns14=1&amp;ns100=1&amp;ns106=1&amp;searchToken=306vn4lfkszz1fa9ycq74s6hk#%2Fmedia%2FFile%3ADonald_Trump_Cabinet_meeting_2017-03-13_02.jp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ommons.wikimedia.org/w/index.php?sort=relevance&amp;search=trump+cabinet&amp;title=Special:Search&amp;profile=advanced&amp;fulltext=1&amp;advancedSearch-current=%7B%7D&amp;ns0=1&amp;ns6=1&amp;ns12=1&amp;ns14=1&amp;ns100=1&amp;ns106=1&amp;searchToken=306vn4lfkszz1fa9ycq74s6hk#%2Fmedia%2FFile%3ADonald_Trump_Cabinet_meeting_2017-03-13_02.jp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ommons.wikimedia.org/w/index.php?sort=relevance&amp;search=trump+cabinet&amp;title=Special:Search&amp;profile=advanced&amp;fulltext=1&amp;advancedSearch-current=%7B%7D&amp;ns0=1&amp;ns6=1&amp;ns12=1&amp;ns14=1&amp;ns100=1&amp;ns106=1&amp;searchToken=306vn4lfkszz1fa9ycq74s6hk#%2Fmedia%2FFile%3ADonald_Trump_Cabinet_meeting_2017-03-13_02.jp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ndex.php?sort=relevance&amp;search=NASA&amp;title=Special:Search&amp;profile=advanced&amp;fulltext=1&amp;advancedSearch-current=%7B%7D&amp;ns0=1&amp;ns6=1&amp;ns12=1&amp;ns14=1&amp;ns100=1&amp;ns106=1&amp;searchToken=6umk72ik42zfd12qx0hel55lf#%2Fmedia%2FFile%3ASTS-130_EVA3_Nicholas_Patrick_1.jp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mmons.wikimedia.org/w/index.php?sort=relevance&amp;search=FBI+building&amp;title=Special:Search&amp;profile=advanced&amp;fulltext=1&amp;advancedSearch-current=%7B%7D&amp;ns0=1&amp;ns6=1&amp;ns12=1&amp;ns14=1&amp;ns100=1&amp;ns106=1&amp;searchToken=5ex41oot0kp4hf6t4c0per33x#%2Fmedia%2FFile%3AWashington_DC_FBI_J._Edgar_Hoover_Building_Brunswyk_%282012%29._Edgar_Hoover_Building_Brunswyk_%282012%29_retouched.jp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ommons.wikimedia.org/w/index.php?sort=relevance&amp;search=FBI+building&amp;title=Special:Search&amp;profile=advanced&amp;fulltext=1&amp;advancedSearch-current=%7B%7D&amp;ns0=1&amp;ns6=1&amp;ns12=1&amp;ns14=1&amp;ns100=1&amp;ns106=1&amp;searchToken=5ex41oot0kp4hf6t4c0per33x#%2Fmedia%2FFile%3AWashington_DC_FBI_J._Edgar_Hoover_Building_Brunswyk_%282012%29._Edgar_Hoover_Building_Brunswyk_%282012%29_retouched.jpg"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commons.wikimedia.org/w/index.php?sort=relevance&amp;search=Department+of+energy&amp;title=Special:Search&amp;profile=advanced&amp;fulltext=1&amp;advancedSearch-current=%7B%7D&amp;ns0=1&amp;ns6=1&amp;ns12=1&amp;ns14=1&amp;ns100=1&amp;ns106=1&amp;searchToken=92et9hja04ltbzv2e1nj2gmr0#%2Fmedia%2FFile%3ASeal_of_the_United_States_Department_of_Energy.svg"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ommons.wikimedia.org/w/index.php?sort=relevance&amp;search=White+House+Situation+Room&amp;title=Special:Search&amp;profile=advanced&amp;fulltext=1&amp;advancedSearch-current=%7B%7D&amp;ns0=1&amp;ns6=1&amp;ns12=1&amp;ns14=1&amp;ns100=1&amp;ns106=1&amp;searchToken=7m42d73sv9p61cq3ccmxat2ql#%2Fmedia%2FFile%3AObama_in_Situation_Room_receiving_update_on_Hurricane_Irene.jpg"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mmons.wikimedia.org/w/index.php?sort=relevance&amp;search=White+House+Situation+Room&amp;title=Special:Search&amp;profile=advanced&amp;fulltext=1&amp;advancedSearch-current=%7B%7D&amp;ns0=1&amp;ns6=1&amp;ns12=1&amp;ns14=1&amp;ns100=1&amp;ns106=1&amp;searchToken=7m42d73sv9p61cq3ccmxat2ql#%2Fmedia%2FFile%3AL_B_Johnson_Model_Khe_Sanh.jpe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Department+of+Homeland+Security&amp;advancedSearch-current=%7B%7D&amp;searchToken=9mjjf1j9o69vyoyxpfngp4pfe#%2Fmedia%2FFile%3AHomeland_Security_Advisory_Council_%2831337240816%29.jp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users/StartupStockPhotos-690514/?utm_source=link-attribution&amp;utm_medium=referral&amp;utm_campaign=image&amp;utm_content=594132"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pixabay.com/photos/office-startup-business-home-office-594132/" TargetMode="External"/><Relationship Id="rId4" Type="http://schemas.openxmlformats.org/officeDocument/2006/relationships/hyperlink" Target="https://pixabay.com/?utm_source=link-attribution&amp;utm_medium=referral&amp;utm_campaign=image&amp;utm_content=594132"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ommons.wikimedia.org/w/index.php?sort=relevance&amp;search=Government+Accountability+Office&amp;title=Special:Search&amp;profile=advanced&amp;fulltext=1&amp;advancedSearch-current=%7B%7D&amp;ns0=1&amp;ns6=1&amp;ns12=1&amp;ns14=1&amp;ns100=1&amp;ns106=1&amp;searchToken=7h9kiw2z8ez44jzgrvmh5hf5a#%2Fmedia%2FFile%3ASeal_of_the_United_States_Government_Accountability_Office.sv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ommons.wikimedia.org/w/index.php?sort=relevance&amp;search=Government+Accountability+Office&amp;title=Special:Search&amp;profile=advanced&amp;fulltext=1&amp;advancedSearch-current=%7B%7D&amp;ns0=1&amp;ns6=1&amp;ns12=1&amp;ns14=1&amp;ns100=1&amp;ns106=1&amp;searchToken=7h9kiw2z8ez44jzgrvmh5hf5a#%2Fmedia%2FFile%3ASeal_of_the_United_States_Government_Accountability_Office.sv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pixabay.com/photos/?utm_source=link-attribution&amp;utm_medium=referral&amp;utm_campaign=image&amp;utm_content=1149962"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pixabay.com/photos/writing-pen-man-ink-paper-pencils-1149962/" TargetMode="External"/><Relationship Id="rId5" Type="http://schemas.openxmlformats.org/officeDocument/2006/relationships/hyperlink" Target="https://www.canva.com/photos/pixabay/1149962/design?utm_source=pixabay&amp;utm_campaign=photo_button&amp;utm_medium=partner&amp;utm_content=1149962" TargetMode="External"/><Relationship Id="rId4" Type="http://schemas.openxmlformats.org/officeDocument/2006/relationships/hyperlink" Target="https://pixabay.com/?utm_source=link-attribution&amp;utm_medium=referral&amp;utm_campaign=image&amp;utm_content=1149962"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pixabay.com/users/Geisteskerker-1410564/?utm_source=link-attribution&amp;utm_medium=referral&amp;utm_campaign=image&amp;utm_content=2106924"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pixabay.com/photos/bureaucracy-aktenordner-paperwork-2106924/" TargetMode="External"/><Relationship Id="rId4" Type="http://schemas.openxmlformats.org/officeDocument/2006/relationships/hyperlink" Target="https://pixabay.com/?utm_source=link-attribution&amp;utm_medium=referral&amp;utm_campaign=image&amp;utm_content=2106924"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unsplash.com/@impatrickt?utm_source=unsplash&amp;utm_medium=referral&amp;utm_content=creditCopyText"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unsplash.com/photos/a1bicKTYqMo" TargetMode="External"/><Relationship Id="rId4" Type="http://schemas.openxmlformats.org/officeDocument/2006/relationships/hyperlink" Target="/s/photos/patriotism?utm_source=unsplash&amp;utm_medium=referral&amp;utm_content=creditCopyText"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unsplash.com/@impatrickt?utm_source=unsplash&amp;utm_medium=referral&amp;utm_content=creditCopyText"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unsplash.com/photos/a1bicKTYqMo" TargetMode="External"/><Relationship Id="rId4" Type="http://schemas.openxmlformats.org/officeDocument/2006/relationships/hyperlink" Target="/s/photos/patriotism?utm_source=unsplash&amp;utm_medium=referral&amp;utm_content=creditCopyText"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unsplash.com/@dbphotos_sf?utm_source=unsplash&amp;utm_medium=referral&amp;utm_content=creditCopyText"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unsplash.com/photos/RIQyCVb5IQY" TargetMode="External"/><Relationship Id="rId4" Type="http://schemas.openxmlformats.org/officeDocument/2006/relationships/hyperlink" Target="/s/photos/united-states-highway?utm_source=unsplash&amp;utm_medium=referral&amp;utm_content=creditCopyText"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ndex.php?sort=relevance&amp;search=mike+pompeo&amp;title=Special:Search&amp;profile=advanced&amp;fulltext=1&amp;advancedSearch-current=%7B%7D&amp;ns0=1&amp;ns6=1&amp;ns12=1&amp;ns14=1&amp;ns100=1&amp;ns106=1&amp;searchToken=beuitcldqa9qrp6r90qhc190y#%2Fmedia%2FFile%3ASecretary_Pompeo_Delivers_Remarks_at_the_Hoover_Institution_%2849380885247%29.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ndex.php?sort=relevance&amp;search=press+secretary&amp;title=Special:Search&amp;profile=advanced&amp;fulltext=1&amp;advancedSearch-current=%7B%7D&amp;ns0=1&amp;ns6=1&amp;ns12=1&amp;ns14=1&amp;ns100=1&amp;ns106=1&amp;searchToken=5aif8jw3xvhk1j2yyqr67vb05#%2Fmedia%2FFile%3AWhite_House_Press_Briefing_%2849842842011%29_%28cropped%29.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68.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69.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71.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72.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75.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76.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secretary+of+defense&amp;advancedSearch-current=%7B%7D&amp;searchToken=1wv7v6repbq3lfnbu371gaylu#%2Fmedia%2FFile%3ABush_War_Budget_2003.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77.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78.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79.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80.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81.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pixabay.com/users/dariasophia-9082096/?utm_source=link-attribution&amp;utm_medium=referral&amp;utm_campaign=image&amp;utm_content=3425660" TargetMode="External"/><Relationship Id="rId2" Type="http://schemas.openxmlformats.org/officeDocument/2006/relationships/slide" Target="../slides/slide82.xml"/><Relationship Id="rId1" Type="http://schemas.openxmlformats.org/officeDocument/2006/relationships/notesMaster" Target="../notesMasters/notesMaster1.xml"/><Relationship Id="rId5" Type="http://schemas.openxmlformats.org/officeDocument/2006/relationships/hyperlink" Target="https://pixabay.com/photos/new-york-usa-manhattan-3425660/" TargetMode="External"/><Relationship Id="rId4" Type="http://schemas.openxmlformats.org/officeDocument/2006/relationships/hyperlink" Target="https://pixabay.com/?utm_source=link-attribution&amp;utm_medium=referral&amp;utm_campaign=image&amp;utm_content=3425660"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president+george+washington&amp;advancedSearch-current=%7B%7D&amp;searchToken=z6y7pdbiybt34xmlp9z8vh7h#%2Fmedia%2FFile%3A%27President_George_Washington%27_by_Gilbert_Stuart%2C_El_Paso_Museum_of_Art.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ndex.php?sort=relevance&amp;search=president+Andrew+Jackson&amp;title=Special:Search&amp;profile=advanced&amp;fulltext=1&amp;advancedSearch-current=%7B%7D&amp;ns0=1&amp;ns6=1&amp;ns12=1&amp;ns14=1&amp;ns100=1&amp;ns106=1&amp;searchToken=7oqi1i1v2wg8jyb1p4pa15fsr#%2Fmedia%2FFile%3AAndrew_jackson_headFXD.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ndex.php?sort=relevance&amp;search=World+War+II+posters&amp;title=Special:Search&amp;profile=advanced&amp;fulltext=1&amp;advancedSearch-current=%7B%7D&amp;ns0=1&amp;ns6=1&amp;ns12=1&amp;ns14=1&amp;ns100=1&amp;ns106=1&amp;searchToken=3nz5l6cnee86fhgwaijjx9zbl#%2Fmedia%2FFile%3AUnited_Nations_%22Fight_For_Freedom%22_poster.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WIN-Initiative/Stone/Getty Images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2FC3FA-137B-44D8-847C-0050ED1519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0468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10</a:t>
            </a:fld>
            <a:endParaRPr lang="en-US"/>
          </a:p>
        </p:txBody>
      </p:sp>
    </p:spTree>
    <p:extLst>
      <p:ext uri="{BB962C8B-B14F-4D97-AF65-F5344CB8AC3E}">
        <p14:creationId xmlns:p14="http://schemas.microsoft.com/office/powerpoint/2010/main" val="2238706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Hunters Race</a:t>
            </a:r>
            <a:r>
              <a:rPr lang="en-US" dirty="0"/>
              <a:t> on </a:t>
            </a:r>
            <a:r>
              <a:rPr lang="en-US" dirty="0" err="1">
                <a:hlinkClick r:id="rId4" action="ppaction://hlinkfile"/>
              </a:rPr>
              <a:t>Unsplash</a:t>
            </a:r>
            <a:endParaRPr lang="en-US" dirty="0"/>
          </a:p>
          <a:p>
            <a:r>
              <a:rPr lang="en-US" dirty="0">
                <a:hlinkClick r:id="rId5"/>
              </a:rPr>
              <a:t>https://unsplash.com/photos/MYbhN8KaaEc</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11</a:t>
            </a:fld>
            <a:endParaRPr lang="en-US"/>
          </a:p>
        </p:txBody>
      </p:sp>
    </p:spTree>
    <p:extLst>
      <p:ext uri="{BB962C8B-B14F-4D97-AF65-F5344CB8AC3E}">
        <p14:creationId xmlns:p14="http://schemas.microsoft.com/office/powerpoint/2010/main" val="3111821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U.S. Department of Homeland Security (DHS) - Homeland Security Advisory Council, Public Domain, https://commons.wikimedia.org/w/index.php?curid=68955870</a:t>
            </a:r>
          </a:p>
          <a:p>
            <a:r>
              <a:rPr lang="en-US" dirty="0">
                <a:hlinkClick r:id="rId3"/>
              </a:rPr>
              <a:t>https://commons.wikimedia.org/w/index.php?title=Special:Search&amp;limit=500&amp;offset=0&amp;ns0=1&amp;ns6=1&amp;ns12=1&amp;ns14=1&amp;ns100=1&amp;ns106=1&amp;search=United+States+Department+of+Homeland+Security&amp;advancedSearch-current=%7B%7D&amp;searchToken=3tl8ihupxaefl3qwewcgl07uo#%2Fmedia%2FFile%3AHomeland_Security_Advisory_Council_%2831258664241%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12</a:t>
            </a:fld>
            <a:endParaRPr lang="en-US"/>
          </a:p>
        </p:txBody>
      </p:sp>
    </p:spTree>
    <p:extLst>
      <p:ext uri="{BB962C8B-B14F-4D97-AF65-F5344CB8AC3E}">
        <p14:creationId xmlns:p14="http://schemas.microsoft.com/office/powerpoint/2010/main" val="3211815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Michael Ball - Own work, CC0, https://commons.wikimedia.org/w/index.php?curid=77279000</a:t>
            </a:r>
          </a:p>
          <a:p>
            <a:r>
              <a:rPr lang="en-US" dirty="0">
                <a:hlinkClick r:id="rId3"/>
              </a:rPr>
              <a:t>https://commons.wikimedia.org/w/index.php?title=Special:Search&amp;search=transportation+security+administration&amp;fulltext=1&amp;ns0=1&amp;ns6=1&amp;ns12=1&amp;ns14=1&amp;ns100=1&amp;ns106=1&amp;searchToken=j1wbe0xf5aku9vk5ysz13iyj#%2Fmedia%2FFile%3ATransportation_Security_Administration_Checkpoint_at_John_Glenn_Columbus_International_Airport.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18</a:t>
            </a:fld>
            <a:endParaRPr lang="en-US"/>
          </a:p>
        </p:txBody>
      </p:sp>
    </p:spTree>
    <p:extLst>
      <p:ext uri="{BB962C8B-B14F-4D97-AF65-F5344CB8AC3E}">
        <p14:creationId xmlns:p14="http://schemas.microsoft.com/office/powerpoint/2010/main" val="168919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Unknown author - WhiteHouse.gov: A Remarkable Career in Photos: Judge Kavanaugh to Testify Before the Senate, CC BY 3.0, https://commons.wikimedia.org/w/index.php?curid=72408528</a:t>
            </a:r>
          </a:p>
          <a:p>
            <a:r>
              <a:rPr lang="en-US" dirty="0">
                <a:hlinkClick r:id="rId3"/>
              </a:rPr>
              <a:t>https://commons.wikimedia.org/w/index.php?title=Special:Search&amp;limit=500&amp;offset=0&amp;ns0=1&amp;ns6=1&amp;ns12=1&amp;ns14=1&amp;ns100=1&amp;ns106=1&amp;search=white+house+staff&amp;advancedSearch-current=%7B%7D&amp;searchToken=9fgwvydrenpzbxgo8jcljgtgs#%2Fmedia%2FFile%3AGeorge_W._Bush_with_White_House_Staff.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19</a:t>
            </a:fld>
            <a:endParaRPr lang="en-US"/>
          </a:p>
        </p:txBody>
      </p:sp>
    </p:spTree>
    <p:extLst>
      <p:ext uri="{BB962C8B-B14F-4D97-AF65-F5344CB8AC3E}">
        <p14:creationId xmlns:p14="http://schemas.microsoft.com/office/powerpoint/2010/main" val="1536466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Moore, Robert, White House photographer, Photographer (NARA record: 5445197) - U.S. National Archives and Records Administration, Public Domain, https://commons.wikimedia.org/w/index.php?curid=16457656</a:t>
            </a:r>
          </a:p>
          <a:p>
            <a:r>
              <a:rPr lang="en-US" dirty="0">
                <a:hlinkClick r:id="rId3"/>
              </a:rPr>
              <a:t>https://commons.wikimedia.org/w/index.php?title=Special:Search&amp;limit=500&amp;offset=0&amp;ns0=1&amp;ns6=1&amp;ns12=1&amp;ns14=1&amp;ns100=1&amp;ns106=1&amp;search=white+house+staff&amp;advancedSearch-current=%7B%7D&amp;searchToken=9fgwvydrenpzbxgo8jcljgtgs#%2Fmedia%2FFile%3ANixon_addressing_this_cabinet_and_White_House_staff_in_the_East_Room_of_the_White_House_prior_to_his_departure._-_NARA_-_194596.tif</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20</a:t>
            </a:fld>
            <a:endParaRPr lang="en-US"/>
          </a:p>
        </p:txBody>
      </p:sp>
    </p:spTree>
    <p:extLst>
      <p:ext uri="{BB962C8B-B14F-4D97-AF65-F5344CB8AC3E}">
        <p14:creationId xmlns:p14="http://schemas.microsoft.com/office/powerpoint/2010/main" val="2196288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Shealah</a:t>
            </a:r>
            <a:r>
              <a:rPr lang="en-US" dirty="0"/>
              <a:t> Craighead - Photo of the Day: April 7, 2017 on whitehouse.gov, Public Domain, https://commons.wikimedia.org/w/index.php?curid=57795087</a:t>
            </a:r>
          </a:p>
          <a:p>
            <a:r>
              <a:rPr lang="en-US" dirty="0">
                <a:hlinkClick r:id="rId3"/>
              </a:rPr>
              <a:t>https://commons.wikimedia.org/w/index.php?title=Special:Search&amp;limit=500&amp;offset=0&amp;ns0=1&amp;ns6=1&amp;ns12=1&amp;ns14=1&amp;ns100=1&amp;ns106=1&amp;search=donald+trump+white+house+staff&amp;advancedSearch-current=%7B%7D&amp;searchToken=b4uv6bgy1m9z0i7oowz76f7bw#%2Fmedia%2FFile%3APresident_Donald_Trump_receives_a_briefing_on_a_military_strike.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21</a:t>
            </a:fld>
            <a:endParaRPr lang="en-US"/>
          </a:p>
        </p:txBody>
      </p:sp>
    </p:spTree>
    <p:extLst>
      <p:ext uri="{BB962C8B-B14F-4D97-AF65-F5344CB8AC3E}">
        <p14:creationId xmlns:p14="http://schemas.microsoft.com/office/powerpoint/2010/main" val="507226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Josh Berglund from Richardson, United States - The West Wing, CC BY 2.0, https://commons.wikimedia.org/w/index.php?curid=3469849</a:t>
            </a:r>
          </a:p>
          <a:p>
            <a:r>
              <a:rPr lang="en-US" dirty="0">
                <a:hlinkClick r:id="rId3"/>
              </a:rPr>
              <a:t>https://commons.wikimedia.org/w/index.php?sort=relevance&amp;search=white+house+the+west+wing&amp;title=Special:Search&amp;profile=advanced&amp;fulltext=1&amp;advancedSearch-current=%7B%7D&amp;ns0=1&amp;ns6=1&amp;ns12=1&amp;ns14=1&amp;ns100=1&amp;ns106=1&amp;searchToken=a5nurox8o2flpmo7s4nke8car#%2Fmedia%2FFile%3AWhite_House_West_Wing.jpg</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22</a:t>
            </a:fld>
            <a:endParaRPr lang="en-US"/>
          </a:p>
        </p:txBody>
      </p:sp>
    </p:spTree>
    <p:extLst>
      <p:ext uri="{BB962C8B-B14F-4D97-AF65-F5344CB8AC3E}">
        <p14:creationId xmlns:p14="http://schemas.microsoft.com/office/powerpoint/2010/main" val="3089450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White House from Washington, DC - First Lady Melania Trump at an East Wing Tour, Public Domain, https://commons.wikimedia.org/w/index.php?curid=85875927</a:t>
            </a:r>
          </a:p>
          <a:p>
            <a:r>
              <a:rPr lang="en-US" dirty="0">
                <a:hlinkClick r:id="rId3"/>
              </a:rPr>
              <a:t>https://commons.wikimedia.org/w/index.php?title=Special:Search&amp;limit=500&amp;offset=0&amp;ns0=1&amp;ns6=1&amp;ns12=1&amp;ns14=1&amp;ns100=1&amp;ns106=1&amp;search=white+house+east+wing&amp;advancedSearch-current=%7B%7D&amp;searchToken=nf6lfsubxmza36yd8665bgtr#%2Fmedia%2FFile%3AFirst_Lady_Melania_Trump_at_an_East_Wing_Tour_%2849379471068%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23</a:t>
            </a:fld>
            <a:endParaRPr lang="en-US"/>
          </a:p>
        </p:txBody>
      </p:sp>
    </p:spTree>
    <p:extLst>
      <p:ext uri="{BB962C8B-B14F-4D97-AF65-F5344CB8AC3E}">
        <p14:creationId xmlns:p14="http://schemas.microsoft.com/office/powerpoint/2010/main" val="380595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Chuck Kennedy - P091009CK-0040.jpg on The Official White House </a:t>
            </a:r>
            <a:r>
              <a:rPr lang="en-US" dirty="0" err="1"/>
              <a:t>Photostream</a:t>
            </a:r>
            <a:r>
              <a:rPr lang="en-US" dirty="0"/>
              <a:t>, Public Domain, https://commons.wikimedia.org/w/index.php?curid=7814091</a:t>
            </a:r>
          </a:p>
          <a:p>
            <a:r>
              <a:rPr lang="en-US" dirty="0">
                <a:hlinkClick r:id="rId3"/>
              </a:rPr>
              <a:t>https://commons.wikimedia.org/w/index.php?sort=relevance&amp;search=white+house+staff&amp;title=Special:Search&amp;profile=advanced&amp;fulltext=1&amp;advancedSearch-current=%7B%7D&amp;ns0=1&amp;ns6=1&amp;ns12=1&amp;ns14=1&amp;ns100=1&amp;ns106=1&amp;searchToken=blwtiqhzskztafx6uuh7podmv#%2Fmedia%2FFile%3APresident_Barack_Obama_with_full_cabinet_09-10-09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24</a:t>
            </a:fld>
            <a:endParaRPr lang="en-US"/>
          </a:p>
        </p:txBody>
      </p:sp>
    </p:spTree>
    <p:extLst>
      <p:ext uri="{BB962C8B-B14F-4D97-AF65-F5344CB8AC3E}">
        <p14:creationId xmlns:p14="http://schemas.microsoft.com/office/powerpoint/2010/main" val="4128726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https://pixabay.com/photos/washington-dc-c-city-cities-urban-1624419/</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a:t>
            </a:fld>
            <a:endParaRPr lang="en-US"/>
          </a:p>
        </p:txBody>
      </p:sp>
    </p:spTree>
    <p:extLst>
      <p:ext uri="{BB962C8B-B14F-4D97-AF65-F5344CB8AC3E}">
        <p14:creationId xmlns:p14="http://schemas.microsoft.com/office/powerpoint/2010/main" val="2521964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Office of the President of the United States - @realDonaldTrump on Twitter, Public Domain, https://commons.wikimedia.org/w/index.php?curid=57074244</a:t>
            </a:r>
          </a:p>
          <a:p>
            <a:r>
              <a:rPr lang="en-US" dirty="0">
                <a:hlinkClick r:id="rId3"/>
              </a:rPr>
              <a:t>https://commons.wikimedia.org/w/index.php?sort=relevance&amp;search=trump+cabinet&amp;title=Special:Search&amp;profile=advanced&amp;fulltext=1&amp;advancedSearch-current=%7B%7D&amp;ns0=1&amp;ns6=1&amp;ns12=1&amp;ns14=1&amp;ns100=1&amp;ns106=1&amp;searchToken=306vn4lfkszz1fa9ycq74s6hk#%2Fmedia%2FFile%3ADonald_Trump_Cabinet_meeting_2017-03-13_02.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25</a:t>
            </a:fld>
            <a:endParaRPr lang="en-US"/>
          </a:p>
        </p:txBody>
      </p:sp>
    </p:spTree>
    <p:extLst>
      <p:ext uri="{BB962C8B-B14F-4D97-AF65-F5344CB8AC3E}">
        <p14:creationId xmlns:p14="http://schemas.microsoft.com/office/powerpoint/2010/main" val="833947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Office of the President of the United States - @realDonaldTrump on Twitter, Public Domain, https://commons.wikimedia.org/w/index.php?curid=57074244</a:t>
            </a:r>
          </a:p>
          <a:p>
            <a:r>
              <a:rPr lang="en-US" dirty="0">
                <a:hlinkClick r:id="rId3"/>
              </a:rPr>
              <a:t>https://commons.wikimedia.org/w/index.php?sort=relevance&amp;search=trump+cabinet&amp;title=Special:Search&amp;profile=advanced&amp;fulltext=1&amp;advancedSearch-current=%7B%7D&amp;ns0=1&amp;ns6=1&amp;ns12=1&amp;ns14=1&amp;ns100=1&amp;ns106=1&amp;searchToken=306vn4lfkszz1fa9ycq74s6hk#%2Fmedia%2FFile%3ADonald_Trump_Cabinet_meeting_2017-03-13_02.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26</a:t>
            </a:fld>
            <a:endParaRPr lang="en-US"/>
          </a:p>
        </p:txBody>
      </p:sp>
    </p:spTree>
    <p:extLst>
      <p:ext uri="{BB962C8B-B14F-4D97-AF65-F5344CB8AC3E}">
        <p14:creationId xmlns:p14="http://schemas.microsoft.com/office/powerpoint/2010/main" val="3687952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Office of the President of the United States - @realDonaldTrump on Twitter, Public Domain, https://commons.wikimedia.org/w/index.php?curid=57074244</a:t>
            </a:r>
          </a:p>
          <a:p>
            <a:r>
              <a:rPr lang="en-US" dirty="0">
                <a:hlinkClick r:id="rId3"/>
              </a:rPr>
              <a:t>https://commons.wikimedia.org/w/index.php?sort=relevance&amp;search=trump+cabinet&amp;title=Special:Search&amp;profile=advanced&amp;fulltext=1&amp;advancedSearch-current=%7B%7D&amp;ns0=1&amp;ns6=1&amp;ns12=1&amp;ns14=1&amp;ns100=1&amp;ns106=1&amp;searchToken=306vn4lfkszz1fa9ycq74s6hk#%2Fmedia%2FFile%3ADonald_Trump_Cabinet_meeting_2017-03-13_02.jpg</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27</a:t>
            </a:fld>
            <a:endParaRPr lang="en-US"/>
          </a:p>
        </p:txBody>
      </p:sp>
    </p:spTree>
    <p:extLst>
      <p:ext uri="{BB962C8B-B14F-4D97-AF65-F5344CB8AC3E}">
        <p14:creationId xmlns:p14="http://schemas.microsoft.com/office/powerpoint/2010/main" val="199676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NASA - http://spaceflight.nasa.gov/gallery/images/shuttle/sts-130/html/iss022e066880.html, Public Domain, https://commons.wikimedia.org/w/index.php?curid=9501141</a:t>
            </a:r>
          </a:p>
          <a:p>
            <a:r>
              <a:rPr lang="en-US" dirty="0">
                <a:hlinkClick r:id="rId3"/>
              </a:rPr>
              <a:t>https://commons.wikimedia.org/w/index.php?sort=relevance&amp;search=NASA&amp;title=Special:Search&amp;profile=advanced&amp;fulltext=1&amp;advancedSearch-current=%7B%7D&amp;ns0=1&amp;ns6=1&amp;ns12=1&amp;ns14=1&amp;ns100=1&amp;ns106=1&amp;searchToken=6umk72ik42zfd12qx0hel55lf#%2Fmedia%2FFile%3ASTS-130_EVA3_Nicholas_Patrick_1.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28</a:t>
            </a:fld>
            <a:endParaRPr lang="en-US"/>
          </a:p>
        </p:txBody>
      </p:sp>
    </p:spTree>
    <p:extLst>
      <p:ext uri="{BB962C8B-B14F-4D97-AF65-F5344CB8AC3E}">
        <p14:creationId xmlns:p14="http://schemas.microsoft.com/office/powerpoint/2010/main" val="789486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29</a:t>
            </a:fld>
            <a:endParaRPr lang="en-US"/>
          </a:p>
        </p:txBody>
      </p:sp>
    </p:spTree>
    <p:extLst>
      <p:ext uri="{BB962C8B-B14F-4D97-AF65-F5344CB8AC3E}">
        <p14:creationId xmlns:p14="http://schemas.microsoft.com/office/powerpoint/2010/main" val="1403682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Brunswyk</a:t>
            </a:r>
            <a:r>
              <a:rPr lang="en-US" dirty="0"/>
              <a:t> - Own work, CC BY-SA 3.0, https://commons.wikimedia.org/w/index.php?curid=20359850</a:t>
            </a:r>
          </a:p>
          <a:p>
            <a:r>
              <a:rPr lang="en-US" dirty="0">
                <a:hlinkClick r:id="rId3"/>
              </a:rPr>
              <a:t>https://commons.wikimedia.org/w/index.php?sort=relevance&amp;search=FBI+building&amp;title=Special:Search&amp;profile=advanced&amp;fulltext=1&amp;advancedSearch-current=%7B%7D&amp;ns0=1&amp;ns6=1&amp;ns12=1&amp;ns14=1&amp;ns100=1&amp;ns106=1&amp;searchToken=5ex41oot0kp4hf6t4c0per33x#%2Fmedia%2FFile%3AWashington_DC_FBI_J._Edgar_Hoover_Building_Brunswyk_%282012%29._Edgar_Hoover_Building_Brunswyk_%282012%29_retouched.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30</a:t>
            </a:fld>
            <a:endParaRPr lang="en-US"/>
          </a:p>
        </p:txBody>
      </p:sp>
    </p:spTree>
    <p:extLst>
      <p:ext uri="{BB962C8B-B14F-4D97-AF65-F5344CB8AC3E}">
        <p14:creationId xmlns:p14="http://schemas.microsoft.com/office/powerpoint/2010/main" val="289179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Brunswyk</a:t>
            </a:r>
            <a:r>
              <a:rPr lang="en-US" dirty="0"/>
              <a:t> - Own work, CC BY-SA 3.0, https://commons.wikimedia.org/w/index.php?curid=20359850</a:t>
            </a:r>
          </a:p>
          <a:p>
            <a:r>
              <a:rPr lang="en-US" dirty="0">
                <a:hlinkClick r:id="rId3"/>
              </a:rPr>
              <a:t>https://commons.wikimedia.org/w/index.php?sort=relevance&amp;search=FBI+building&amp;title=Special:Search&amp;profile=advanced&amp;fulltext=1&amp;advancedSearch-current=%7B%7D&amp;ns0=1&amp;ns6=1&amp;ns12=1&amp;ns14=1&amp;ns100=1&amp;ns106=1&amp;searchToken=5ex41oot0kp4hf6t4c0per33x#%2Fmedia%2FFile%3AWashington_DC_FBI_J._Edgar_Hoover_Building_Brunswyk_%282012%29._Edgar_Hoover_Building_Brunswyk_%282012%29_retouched.jpg</a:t>
            </a:r>
            <a:endParaRPr lang="en-US" dirty="0"/>
          </a:p>
          <a:p>
            <a:endParaRPr lang="en-US" dirty="0"/>
          </a:p>
          <a:p>
            <a:r>
              <a:rPr lang="en-US" dirty="0"/>
              <a:t>By The original uploader was K. </a:t>
            </a:r>
            <a:r>
              <a:rPr lang="en-US" dirty="0" err="1"/>
              <a:t>Aainsqatsi</a:t>
            </a:r>
            <a:r>
              <a:rPr lang="en-US" dirty="0"/>
              <a:t> at English Wikipedia. - Transferred from </a:t>
            </a:r>
            <a:r>
              <a:rPr lang="en-US" dirty="0" err="1"/>
              <a:t>en.wikipedia</a:t>
            </a:r>
            <a:r>
              <a:rPr lang="en-US" dirty="0"/>
              <a:t> to Commons., Public Domain, https://commons.wikimedia.org/w/index.php?curid=2302384</a:t>
            </a:r>
          </a:p>
          <a:p>
            <a:r>
              <a:rPr lang="en-US" dirty="0">
                <a:hlinkClick r:id="rId4"/>
              </a:rPr>
              <a:t>https://commons.wikimedia.org/w/index.php?sort=relevance&amp;search=Department+of+energy&amp;title=Special:Search&amp;profile=advanced&amp;fulltext=1&amp;advancedSearch-current=%7B%7D&amp;ns0=1&amp;ns6=1&amp;ns12=1&amp;ns14=1&amp;ns100=1&amp;ns106=1&amp;searchToken=92et9hja04ltbzv2e1nj2gmr0#%2Fmedia%2FFile%3ASeal_of_the_United_States_Department_of_Energy.svg</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31</a:t>
            </a:fld>
            <a:endParaRPr lang="en-US"/>
          </a:p>
        </p:txBody>
      </p:sp>
    </p:spTree>
    <p:extLst>
      <p:ext uri="{BB962C8B-B14F-4D97-AF65-F5344CB8AC3E}">
        <p14:creationId xmlns:p14="http://schemas.microsoft.com/office/powerpoint/2010/main" val="84971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White House - https://www.flickr.com/photos/whitehouse/6088867979/, Public Domain, https://commons.wikimedia.org/w/index.php?curid=16317105</a:t>
            </a:r>
          </a:p>
          <a:p>
            <a:r>
              <a:rPr lang="en-US" dirty="0">
                <a:hlinkClick r:id="rId3"/>
              </a:rPr>
              <a:t>https://commons.wikimedia.org/w/index.php?sort=relevance&amp;search=White+House+Situation+Room&amp;title=Special:Search&amp;profile=advanced&amp;fulltext=1&amp;advancedSearch-current=%7B%7D&amp;ns0=1&amp;ns6=1&amp;ns12=1&amp;ns14=1&amp;ns100=1&amp;ns106=1&amp;searchToken=7m42d73sv9p61cq3ccmxat2ql#%2Fmedia%2FFile%3AObama_in_Situation_Room_receiving_update_on_Hurricane_Irene.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38</a:t>
            </a:fld>
            <a:endParaRPr lang="en-US"/>
          </a:p>
        </p:txBody>
      </p:sp>
    </p:spTree>
    <p:extLst>
      <p:ext uri="{BB962C8B-B14F-4D97-AF65-F5344CB8AC3E}">
        <p14:creationId xmlns:p14="http://schemas.microsoft.com/office/powerpoint/2010/main" val="2272289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Public Domain, https://commons.wikimedia.org/w/index.php?curid=596039</a:t>
            </a:r>
          </a:p>
          <a:p>
            <a:r>
              <a:rPr lang="en-US" dirty="0">
                <a:hlinkClick r:id="rId3"/>
              </a:rPr>
              <a:t>https://commons.wikimedia.org/w/index.php?sort=relevance&amp;search=White+House+Situation+Room&amp;title=Special:Search&amp;profile=advanced&amp;fulltext=1&amp;advancedSearch-current=%7B%7D&amp;ns0=1&amp;ns6=1&amp;ns12=1&amp;ns14=1&amp;ns100=1&amp;ns106=1&amp;searchToken=7m42d73sv9p61cq3ccmxat2ql#%2Fmedia%2FFile%3AL_B_Johnson_Model_Khe_Sanh.jpe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39</a:t>
            </a:fld>
            <a:endParaRPr lang="en-US"/>
          </a:p>
        </p:txBody>
      </p:sp>
    </p:spTree>
    <p:extLst>
      <p:ext uri="{BB962C8B-B14F-4D97-AF65-F5344CB8AC3E}">
        <p14:creationId xmlns:p14="http://schemas.microsoft.com/office/powerpoint/2010/main" val="1272671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U.S. Department of Homeland Security (DHS) - Homeland Security Advisory Council, Public Domain, https://commons.wikimedia.org/w/index.php?curid=68955871</a:t>
            </a:r>
          </a:p>
          <a:p>
            <a:r>
              <a:rPr lang="en-US" dirty="0">
                <a:hlinkClick r:id="rId3"/>
              </a:rPr>
              <a:t>https://commons.wikimedia.org/w/index.php?title=Special:Search&amp;limit=500&amp;offset=0&amp;ns0=1&amp;ns6=1&amp;ns12=1&amp;ns14=1&amp;ns100=1&amp;ns106=1&amp;search=Department+of+Homeland+Security&amp;advancedSearch-current=%7B%7D&amp;searchToken=9mjjf1j9o69vyoyxpfngp4pfe#%2Fmedia%2FFile%3AHomeland_Security_Advisory_Council_%2831337240816%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40</a:t>
            </a:fld>
            <a:endParaRPr lang="en-US"/>
          </a:p>
        </p:txBody>
      </p:sp>
    </p:spTree>
    <p:extLst>
      <p:ext uri="{BB962C8B-B14F-4D97-AF65-F5344CB8AC3E}">
        <p14:creationId xmlns:p14="http://schemas.microsoft.com/office/powerpoint/2010/main" val="1177476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StartupStockPhotos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https://pixabay.com/photos/office-startup-business-home-office-594132/</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a:t>
            </a:fld>
            <a:endParaRPr lang="en-US"/>
          </a:p>
        </p:txBody>
      </p:sp>
    </p:spTree>
    <p:extLst>
      <p:ext uri="{BB962C8B-B14F-4D97-AF65-F5344CB8AC3E}">
        <p14:creationId xmlns:p14="http://schemas.microsoft.com/office/powerpoint/2010/main" val="3627185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U.S. Government - Extracted from PDF version of Volume 1 of the Exposure Draft GAO/PCIE Financial Audit Manual (direct PDF URL [1]), and colorized based on </a:t>
            </a:r>
            <a:r>
              <a:rPr lang="en-US" dirty="0" err="1"/>
              <a:t>Image:US</a:t>
            </a:r>
            <a:r>
              <a:rPr lang="en-US" dirty="0"/>
              <a:t> Government Accountability Office seal.gif. The eagle's head and tail feathers are now white, based on the GAO seal page (direct image of new version here)., Public Domain, https://commons.wikimedia.org/w/index.php?curid=3764498</a:t>
            </a:r>
          </a:p>
          <a:p>
            <a:r>
              <a:rPr lang="en-US" dirty="0">
                <a:hlinkClick r:id="rId3"/>
              </a:rPr>
              <a:t>https://commons.wikimedia.org/w/index.php?sort=relevance&amp;search=Government+Accountability+Office&amp;title=Special:Search&amp;profile=advanced&amp;fulltext=1&amp;advancedSearch-current=%7B%7D&amp;ns0=1&amp;ns6=1&amp;ns12=1&amp;ns14=1&amp;ns100=1&amp;ns106=1&amp;searchToken=7h9kiw2z8ez44jzgrvmh5hf5a#%2Fmedia%2FFile%3ASeal_of_the_United_States_Government_Accountability_Office.sv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41</a:t>
            </a:fld>
            <a:endParaRPr lang="en-US"/>
          </a:p>
        </p:txBody>
      </p:sp>
    </p:spTree>
    <p:extLst>
      <p:ext uri="{BB962C8B-B14F-4D97-AF65-F5344CB8AC3E}">
        <p14:creationId xmlns:p14="http://schemas.microsoft.com/office/powerpoint/2010/main" val="1277780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U.S. Government - Extracted from PDF version of Volume 1 of the Exposure Draft GAO/PCIE Financial Audit Manual (direct PDF URL [1]), and colorized based on </a:t>
            </a:r>
            <a:r>
              <a:rPr lang="en-US" dirty="0" err="1"/>
              <a:t>Image:US</a:t>
            </a:r>
            <a:r>
              <a:rPr lang="en-US" dirty="0"/>
              <a:t> Government Accountability Office seal.gif. The eagle's head and tail feathers are now white, based on the GAO seal page (direct image of new version here)., Public Domain, https://commons.wikimedia.org/w/index.php?curid=3764498</a:t>
            </a:r>
          </a:p>
          <a:p>
            <a:r>
              <a:rPr lang="en-US" dirty="0">
                <a:hlinkClick r:id="rId3"/>
              </a:rPr>
              <a:t>https://commons.wikimedia.org/w/index.php?sort=relevance&amp;search=Government+Accountability+Office&amp;title=Special:Search&amp;profile=advanced&amp;fulltext=1&amp;advancedSearch-current=%7B%7D&amp;ns0=1&amp;ns6=1&amp;ns12=1&amp;ns14=1&amp;ns100=1&amp;ns106=1&amp;searchToken=7h9kiw2z8ez44jzgrvmh5hf5a#%2Fmedia%2FFile%3ASeal_of_the_United_States_Government_Accountability_Office.sv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42</a:t>
            </a:fld>
            <a:endParaRPr lang="en-US"/>
          </a:p>
        </p:txBody>
      </p:sp>
    </p:spTree>
    <p:extLst>
      <p:ext uri="{BB962C8B-B14F-4D97-AF65-F5344CB8AC3E}">
        <p14:creationId xmlns:p14="http://schemas.microsoft.com/office/powerpoint/2010/main" val="1277405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Free-Photos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hlinkClick r:id="rId5"/>
            </a:endParaRPr>
          </a:p>
          <a:p>
            <a:r>
              <a:rPr lang="en-US" dirty="0">
                <a:hlinkClick r:id="rId6"/>
              </a:rPr>
              <a:t>https://pixabay.com/photos/writing-pen-man-ink-paper-pencils-1149962/</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43</a:t>
            </a:fld>
            <a:endParaRPr lang="en-US"/>
          </a:p>
        </p:txBody>
      </p:sp>
    </p:spTree>
    <p:extLst>
      <p:ext uri="{BB962C8B-B14F-4D97-AF65-F5344CB8AC3E}">
        <p14:creationId xmlns:p14="http://schemas.microsoft.com/office/powerpoint/2010/main" val="309783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Jana Schneider</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https://pixabay.com/photos/bureaucracy-aktenordner-paperwork-2106924/</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44</a:t>
            </a:fld>
            <a:endParaRPr lang="en-US"/>
          </a:p>
        </p:txBody>
      </p:sp>
    </p:spTree>
    <p:extLst>
      <p:ext uri="{BB962C8B-B14F-4D97-AF65-F5344CB8AC3E}">
        <p14:creationId xmlns:p14="http://schemas.microsoft.com/office/powerpoint/2010/main" val="3709557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Patrick </a:t>
            </a:r>
            <a:r>
              <a:rPr lang="en-US" dirty="0" err="1">
                <a:hlinkClick r:id="rId3"/>
              </a:rPr>
              <a:t>Tomasso</a:t>
            </a:r>
            <a:r>
              <a:rPr lang="en-US" dirty="0"/>
              <a:t> on </a:t>
            </a:r>
            <a:r>
              <a:rPr lang="en-US" dirty="0" err="1">
                <a:hlinkClick r:id="rId4" action="ppaction://hlinkfile"/>
              </a:rPr>
              <a:t>Unsplash</a:t>
            </a:r>
            <a:endParaRPr lang="en-US" dirty="0"/>
          </a:p>
          <a:p>
            <a:r>
              <a:rPr lang="en-US" dirty="0">
                <a:hlinkClick r:id="rId5"/>
              </a:rPr>
              <a:t>https://unsplash.com/photos/a1bicKTYqMo</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45</a:t>
            </a:fld>
            <a:endParaRPr lang="en-US"/>
          </a:p>
        </p:txBody>
      </p:sp>
    </p:spTree>
    <p:extLst>
      <p:ext uri="{BB962C8B-B14F-4D97-AF65-F5344CB8AC3E}">
        <p14:creationId xmlns:p14="http://schemas.microsoft.com/office/powerpoint/2010/main" val="10915834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Patrick </a:t>
            </a:r>
            <a:r>
              <a:rPr lang="en-US" dirty="0" err="1">
                <a:hlinkClick r:id="rId3"/>
              </a:rPr>
              <a:t>Tomasso</a:t>
            </a:r>
            <a:r>
              <a:rPr lang="en-US" dirty="0"/>
              <a:t> on </a:t>
            </a:r>
            <a:r>
              <a:rPr lang="en-US" dirty="0" err="1">
                <a:hlinkClick r:id="rId4" action="ppaction://hlinkfile"/>
              </a:rPr>
              <a:t>Unsplash</a:t>
            </a:r>
            <a:endParaRPr lang="en-US" dirty="0"/>
          </a:p>
          <a:p>
            <a:r>
              <a:rPr lang="en-US" dirty="0">
                <a:hlinkClick r:id="rId5"/>
              </a:rPr>
              <a:t>https://unsplash.com/photos/a1bicKTYqMo</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46</a:t>
            </a:fld>
            <a:endParaRPr lang="en-US"/>
          </a:p>
        </p:txBody>
      </p:sp>
    </p:spTree>
    <p:extLst>
      <p:ext uri="{BB962C8B-B14F-4D97-AF65-F5344CB8AC3E}">
        <p14:creationId xmlns:p14="http://schemas.microsoft.com/office/powerpoint/2010/main" val="27962128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David Barajas</a:t>
            </a:r>
            <a:r>
              <a:rPr lang="en-US" dirty="0"/>
              <a:t> on </a:t>
            </a:r>
            <a:r>
              <a:rPr lang="en-US" dirty="0" err="1">
                <a:hlinkClick r:id="rId4" action="ppaction://hlinkfile"/>
              </a:rPr>
              <a:t>Unsplash</a:t>
            </a:r>
            <a:endParaRPr lang="en-US" dirty="0"/>
          </a:p>
          <a:p>
            <a:r>
              <a:rPr lang="en-US" dirty="0">
                <a:hlinkClick r:id="rId5"/>
              </a:rPr>
              <a:t>https://unsplash.com/photos/RIQyCVb5IQY</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47</a:t>
            </a:fld>
            <a:endParaRPr lang="en-US"/>
          </a:p>
        </p:txBody>
      </p:sp>
    </p:spTree>
    <p:extLst>
      <p:ext uri="{BB962C8B-B14F-4D97-AF65-F5344CB8AC3E}">
        <p14:creationId xmlns:p14="http://schemas.microsoft.com/office/powerpoint/2010/main" val="119093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54</a:t>
            </a:fld>
            <a:endParaRPr lang="en-US"/>
          </a:p>
        </p:txBody>
      </p:sp>
    </p:spTree>
    <p:extLst>
      <p:ext uri="{BB962C8B-B14F-4D97-AF65-F5344CB8AC3E}">
        <p14:creationId xmlns:p14="http://schemas.microsoft.com/office/powerpoint/2010/main" val="9674149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55</a:t>
            </a:fld>
            <a:endParaRPr lang="en-US"/>
          </a:p>
        </p:txBody>
      </p:sp>
    </p:spTree>
    <p:extLst>
      <p:ext uri="{BB962C8B-B14F-4D97-AF65-F5344CB8AC3E}">
        <p14:creationId xmlns:p14="http://schemas.microsoft.com/office/powerpoint/2010/main" val="37964098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56</a:t>
            </a:fld>
            <a:endParaRPr lang="en-US"/>
          </a:p>
        </p:txBody>
      </p:sp>
    </p:spTree>
    <p:extLst>
      <p:ext uri="{BB962C8B-B14F-4D97-AF65-F5344CB8AC3E}">
        <p14:creationId xmlns:p14="http://schemas.microsoft.com/office/powerpoint/2010/main" val="990095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U.S. Department of State from United States - Secretary Pompeo Delivers Remarks at the Hoover Institution, Public Domain, https://commons.wikimedia.org/w/index.php?curid=85878021</a:t>
            </a:r>
          </a:p>
          <a:p>
            <a:r>
              <a:rPr lang="en-US" dirty="0">
                <a:hlinkClick r:id="rId3"/>
              </a:rPr>
              <a:t>https://commons.wikimedia.org/w/index.php?sort=relevance&amp;search=mike+pompeo&amp;title=Special:Search&amp;profile=advanced&amp;fulltext=1&amp;advancedSearch-current=%7B%7D&amp;ns0=1&amp;ns6=1&amp;ns12=1&amp;ns14=1&amp;ns100=1&amp;ns106=1&amp;searchToken=beuitcldqa9qrp6r90qhc190y#%2Fmedia%2FFile%3ASecretary_Pompeo_Delivers_Remarks_at_the_Hoover_Institution_%2849380885247%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a:t>
            </a:fld>
            <a:endParaRPr lang="en-US"/>
          </a:p>
        </p:txBody>
      </p:sp>
    </p:spTree>
    <p:extLst>
      <p:ext uri="{BB962C8B-B14F-4D97-AF65-F5344CB8AC3E}">
        <p14:creationId xmlns:p14="http://schemas.microsoft.com/office/powerpoint/2010/main" val="12202842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57</a:t>
            </a:fld>
            <a:endParaRPr lang="en-US"/>
          </a:p>
        </p:txBody>
      </p:sp>
    </p:spTree>
    <p:extLst>
      <p:ext uri="{BB962C8B-B14F-4D97-AF65-F5344CB8AC3E}">
        <p14:creationId xmlns:p14="http://schemas.microsoft.com/office/powerpoint/2010/main" val="1038054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58</a:t>
            </a:fld>
            <a:endParaRPr lang="en-US"/>
          </a:p>
        </p:txBody>
      </p:sp>
    </p:spTree>
    <p:extLst>
      <p:ext uri="{BB962C8B-B14F-4D97-AF65-F5344CB8AC3E}">
        <p14:creationId xmlns:p14="http://schemas.microsoft.com/office/powerpoint/2010/main" val="9398178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59</a:t>
            </a:fld>
            <a:endParaRPr lang="en-US"/>
          </a:p>
        </p:txBody>
      </p:sp>
    </p:spTree>
    <p:extLst>
      <p:ext uri="{BB962C8B-B14F-4D97-AF65-F5344CB8AC3E}">
        <p14:creationId xmlns:p14="http://schemas.microsoft.com/office/powerpoint/2010/main" val="41772684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60</a:t>
            </a:fld>
            <a:endParaRPr lang="en-US"/>
          </a:p>
        </p:txBody>
      </p:sp>
    </p:spTree>
    <p:extLst>
      <p:ext uri="{BB962C8B-B14F-4D97-AF65-F5344CB8AC3E}">
        <p14:creationId xmlns:p14="http://schemas.microsoft.com/office/powerpoint/2010/main" val="37274286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61</a:t>
            </a:fld>
            <a:endParaRPr lang="en-US"/>
          </a:p>
        </p:txBody>
      </p:sp>
    </p:spTree>
    <p:extLst>
      <p:ext uri="{BB962C8B-B14F-4D97-AF65-F5344CB8AC3E}">
        <p14:creationId xmlns:p14="http://schemas.microsoft.com/office/powerpoint/2010/main" val="37293717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62</a:t>
            </a:fld>
            <a:endParaRPr lang="en-US"/>
          </a:p>
        </p:txBody>
      </p:sp>
    </p:spTree>
    <p:extLst>
      <p:ext uri="{BB962C8B-B14F-4D97-AF65-F5344CB8AC3E}">
        <p14:creationId xmlns:p14="http://schemas.microsoft.com/office/powerpoint/2010/main" val="5733321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63</a:t>
            </a:fld>
            <a:endParaRPr lang="en-US"/>
          </a:p>
        </p:txBody>
      </p:sp>
    </p:spTree>
    <p:extLst>
      <p:ext uri="{BB962C8B-B14F-4D97-AF65-F5344CB8AC3E}">
        <p14:creationId xmlns:p14="http://schemas.microsoft.com/office/powerpoint/2010/main" val="28572277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64</a:t>
            </a:fld>
            <a:endParaRPr lang="en-US"/>
          </a:p>
        </p:txBody>
      </p:sp>
    </p:spTree>
    <p:extLst>
      <p:ext uri="{BB962C8B-B14F-4D97-AF65-F5344CB8AC3E}">
        <p14:creationId xmlns:p14="http://schemas.microsoft.com/office/powerpoint/2010/main" val="20635507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65</a:t>
            </a:fld>
            <a:endParaRPr lang="en-US"/>
          </a:p>
        </p:txBody>
      </p:sp>
    </p:spTree>
    <p:extLst>
      <p:ext uri="{BB962C8B-B14F-4D97-AF65-F5344CB8AC3E}">
        <p14:creationId xmlns:p14="http://schemas.microsoft.com/office/powerpoint/2010/main" val="37191514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66</a:t>
            </a:fld>
            <a:endParaRPr lang="en-US"/>
          </a:p>
        </p:txBody>
      </p:sp>
    </p:spTree>
    <p:extLst>
      <p:ext uri="{BB962C8B-B14F-4D97-AF65-F5344CB8AC3E}">
        <p14:creationId xmlns:p14="http://schemas.microsoft.com/office/powerpoint/2010/main" val="764515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White House from Washington, DC - https://commons.wikimedia.org/wiki/File:White_House_Press_Briefing_(49842842011).jpg, Public Domain, https://commons.wikimedia.org/w/index.php?curid=89728493</a:t>
            </a:r>
          </a:p>
          <a:p>
            <a:r>
              <a:rPr lang="en-US" dirty="0">
                <a:hlinkClick r:id="rId3"/>
              </a:rPr>
              <a:t>https://commons.wikimedia.org/w/index.php?sort=relevance&amp;search=press+secretary&amp;title=Special:Search&amp;profile=advanced&amp;fulltext=1&amp;advancedSearch-current=%7B%7D&amp;ns0=1&amp;ns6=1&amp;ns12=1&amp;ns14=1&amp;ns100=1&amp;ns106=1&amp;searchToken=5aif8jw3xvhk1j2yyqr67vb05#%2Fmedia%2FFile%3AWhite_House_Press_Briefing_%2849842842011%29_%28cropped%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a:t>
            </a:fld>
            <a:endParaRPr lang="en-US"/>
          </a:p>
        </p:txBody>
      </p:sp>
    </p:spTree>
    <p:extLst>
      <p:ext uri="{BB962C8B-B14F-4D97-AF65-F5344CB8AC3E}">
        <p14:creationId xmlns:p14="http://schemas.microsoft.com/office/powerpoint/2010/main" val="1027404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67</a:t>
            </a:fld>
            <a:endParaRPr lang="en-US"/>
          </a:p>
        </p:txBody>
      </p:sp>
    </p:spTree>
    <p:extLst>
      <p:ext uri="{BB962C8B-B14F-4D97-AF65-F5344CB8AC3E}">
        <p14:creationId xmlns:p14="http://schemas.microsoft.com/office/powerpoint/2010/main" val="3831895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68</a:t>
            </a:fld>
            <a:endParaRPr lang="en-US"/>
          </a:p>
        </p:txBody>
      </p:sp>
    </p:spTree>
    <p:extLst>
      <p:ext uri="{BB962C8B-B14F-4D97-AF65-F5344CB8AC3E}">
        <p14:creationId xmlns:p14="http://schemas.microsoft.com/office/powerpoint/2010/main" val="14069552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69</a:t>
            </a:fld>
            <a:endParaRPr lang="en-US"/>
          </a:p>
        </p:txBody>
      </p:sp>
    </p:spTree>
    <p:extLst>
      <p:ext uri="{BB962C8B-B14F-4D97-AF65-F5344CB8AC3E}">
        <p14:creationId xmlns:p14="http://schemas.microsoft.com/office/powerpoint/2010/main" val="28673738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70</a:t>
            </a:fld>
            <a:endParaRPr lang="en-US"/>
          </a:p>
        </p:txBody>
      </p:sp>
    </p:spTree>
    <p:extLst>
      <p:ext uri="{BB962C8B-B14F-4D97-AF65-F5344CB8AC3E}">
        <p14:creationId xmlns:p14="http://schemas.microsoft.com/office/powerpoint/2010/main" val="1755164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71</a:t>
            </a:fld>
            <a:endParaRPr lang="en-US"/>
          </a:p>
        </p:txBody>
      </p:sp>
    </p:spTree>
    <p:extLst>
      <p:ext uri="{BB962C8B-B14F-4D97-AF65-F5344CB8AC3E}">
        <p14:creationId xmlns:p14="http://schemas.microsoft.com/office/powerpoint/2010/main" val="8420222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72</a:t>
            </a:fld>
            <a:endParaRPr lang="en-US"/>
          </a:p>
        </p:txBody>
      </p:sp>
    </p:spTree>
    <p:extLst>
      <p:ext uri="{BB962C8B-B14F-4D97-AF65-F5344CB8AC3E}">
        <p14:creationId xmlns:p14="http://schemas.microsoft.com/office/powerpoint/2010/main" val="16564020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73</a:t>
            </a:fld>
            <a:endParaRPr lang="en-US"/>
          </a:p>
        </p:txBody>
      </p:sp>
    </p:spTree>
    <p:extLst>
      <p:ext uri="{BB962C8B-B14F-4D97-AF65-F5344CB8AC3E}">
        <p14:creationId xmlns:p14="http://schemas.microsoft.com/office/powerpoint/2010/main" val="8364189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74</a:t>
            </a:fld>
            <a:endParaRPr lang="en-US"/>
          </a:p>
        </p:txBody>
      </p:sp>
    </p:spTree>
    <p:extLst>
      <p:ext uri="{BB962C8B-B14F-4D97-AF65-F5344CB8AC3E}">
        <p14:creationId xmlns:p14="http://schemas.microsoft.com/office/powerpoint/2010/main" val="41851059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75</a:t>
            </a:fld>
            <a:endParaRPr lang="en-US"/>
          </a:p>
        </p:txBody>
      </p:sp>
    </p:spTree>
    <p:extLst>
      <p:ext uri="{BB962C8B-B14F-4D97-AF65-F5344CB8AC3E}">
        <p14:creationId xmlns:p14="http://schemas.microsoft.com/office/powerpoint/2010/main" val="19791816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76</a:t>
            </a:fld>
            <a:endParaRPr lang="en-US"/>
          </a:p>
        </p:txBody>
      </p:sp>
    </p:spTree>
    <p:extLst>
      <p:ext uri="{BB962C8B-B14F-4D97-AF65-F5344CB8AC3E}">
        <p14:creationId xmlns:p14="http://schemas.microsoft.com/office/powerpoint/2010/main" val="2471886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Public Domain, https://commons.wikimedia.org/w/index.php?curid=592706</a:t>
            </a:r>
          </a:p>
          <a:p>
            <a:r>
              <a:rPr lang="en-US" dirty="0">
                <a:hlinkClick r:id="rId3"/>
              </a:rPr>
              <a:t>https://commons.wikimedia.org/w/index.php?title=Special:Search&amp;limit=500&amp;offset=0&amp;ns0=1&amp;ns6=1&amp;ns12=1&amp;ns14=1&amp;ns100=1&amp;ns106=1&amp;search=secretary+of+defense&amp;advancedSearch-current=%7B%7D&amp;searchToken=1wv7v6repbq3lfnbu371gaylu#%2Fmedia%2FFile%3ABush_War_Budget_2003.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a:t>
            </a:fld>
            <a:endParaRPr lang="en-US"/>
          </a:p>
        </p:txBody>
      </p:sp>
    </p:spTree>
    <p:extLst>
      <p:ext uri="{BB962C8B-B14F-4D97-AF65-F5344CB8AC3E}">
        <p14:creationId xmlns:p14="http://schemas.microsoft.com/office/powerpoint/2010/main" val="8828756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77</a:t>
            </a:fld>
            <a:endParaRPr lang="en-US"/>
          </a:p>
        </p:txBody>
      </p:sp>
    </p:spTree>
    <p:extLst>
      <p:ext uri="{BB962C8B-B14F-4D97-AF65-F5344CB8AC3E}">
        <p14:creationId xmlns:p14="http://schemas.microsoft.com/office/powerpoint/2010/main" val="25682132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78</a:t>
            </a:fld>
            <a:endParaRPr lang="en-US"/>
          </a:p>
        </p:txBody>
      </p:sp>
    </p:spTree>
    <p:extLst>
      <p:ext uri="{BB962C8B-B14F-4D97-AF65-F5344CB8AC3E}">
        <p14:creationId xmlns:p14="http://schemas.microsoft.com/office/powerpoint/2010/main" val="14017245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79</a:t>
            </a:fld>
            <a:endParaRPr lang="en-US"/>
          </a:p>
        </p:txBody>
      </p:sp>
    </p:spTree>
    <p:extLst>
      <p:ext uri="{BB962C8B-B14F-4D97-AF65-F5344CB8AC3E}">
        <p14:creationId xmlns:p14="http://schemas.microsoft.com/office/powerpoint/2010/main" val="325145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80</a:t>
            </a:fld>
            <a:endParaRPr lang="en-US"/>
          </a:p>
        </p:txBody>
      </p:sp>
    </p:spTree>
    <p:extLst>
      <p:ext uri="{BB962C8B-B14F-4D97-AF65-F5344CB8AC3E}">
        <p14:creationId xmlns:p14="http://schemas.microsoft.com/office/powerpoint/2010/main" val="18569874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81</a:t>
            </a:fld>
            <a:endParaRPr lang="en-US"/>
          </a:p>
        </p:txBody>
      </p:sp>
    </p:spTree>
    <p:extLst>
      <p:ext uri="{BB962C8B-B14F-4D97-AF65-F5344CB8AC3E}">
        <p14:creationId xmlns:p14="http://schemas.microsoft.com/office/powerpoint/2010/main" val="34865484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dariasophia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https://pixabay.com/photos/new-york-usa-manhattan-3425660/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82</a:t>
            </a:fld>
            <a:endParaRPr lang="en-US"/>
          </a:p>
        </p:txBody>
      </p:sp>
    </p:spTree>
    <p:extLst>
      <p:ext uri="{BB962C8B-B14F-4D97-AF65-F5344CB8AC3E}">
        <p14:creationId xmlns:p14="http://schemas.microsoft.com/office/powerpoint/2010/main" val="2152815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Gilbert Stuart - Own work, Public Domain, https://commons.wikimedia.org/w/index.php?curid=39493581</a:t>
            </a:r>
          </a:p>
          <a:p>
            <a:r>
              <a:rPr lang="en-US" dirty="0">
                <a:hlinkClick r:id="rId3"/>
              </a:rPr>
              <a:t>https://commons.wikimedia.org/w/index.php?title=Special:Search&amp;limit=500&amp;offset=0&amp;ns0=1&amp;ns6=1&amp;ns12=1&amp;ns14=1&amp;ns100=1&amp;ns106=1&amp;search=president+george+washington&amp;advancedSearch-current=%7B%7D&amp;searchToken=z6y7pdbiybt34xmlp9z8vh7h#%2Fmedia%2FFile%3A%27President_George_Washington%27_by_Gilbert_Stuart%2C_El_Paso_Museum_of_Art.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a:t>
            </a:fld>
            <a:endParaRPr lang="en-US"/>
          </a:p>
        </p:txBody>
      </p:sp>
    </p:spTree>
    <p:extLst>
      <p:ext uri="{BB962C8B-B14F-4D97-AF65-F5344CB8AC3E}">
        <p14:creationId xmlns:p14="http://schemas.microsoft.com/office/powerpoint/2010/main" val="2074073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Ralph </a:t>
            </a:r>
            <a:r>
              <a:rPr lang="en-US" dirty="0" err="1"/>
              <a:t>Eleaser</a:t>
            </a:r>
            <a:r>
              <a:rPr lang="en-US" dirty="0"/>
              <a:t> Whiteside Earl - This file was derived from:  Andrew </a:t>
            </a:r>
            <a:r>
              <a:rPr lang="en-US" dirty="0" err="1"/>
              <a:t>jackson</a:t>
            </a:r>
            <a:r>
              <a:rPr lang="en-US" dirty="0"/>
              <a:t> head.jpg:, Public Domain, https://commons.wikimedia.org/w/index.php?curid=71259730</a:t>
            </a:r>
          </a:p>
          <a:p>
            <a:r>
              <a:rPr lang="en-US" dirty="0">
                <a:hlinkClick r:id="rId3"/>
              </a:rPr>
              <a:t>https://commons.wikimedia.org/w/index.php?sort=relevance&amp;search=president+Andrew+Jackson&amp;title=Special:Search&amp;profile=advanced&amp;fulltext=1&amp;advancedSearch-current=%7B%7D&amp;ns0=1&amp;ns6=1&amp;ns12=1&amp;ns14=1&amp;ns100=1&amp;ns106=1&amp;searchToken=7oqi1i1v2wg8jyb1p4pa15fsr#%2Fmedia%2FFile%3AAndrew_jackson_headFXD.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8</a:t>
            </a:fld>
            <a:endParaRPr lang="en-US"/>
          </a:p>
        </p:txBody>
      </p:sp>
    </p:spTree>
    <p:extLst>
      <p:ext uri="{BB962C8B-B14F-4D97-AF65-F5344CB8AC3E}">
        <p14:creationId xmlns:p14="http://schemas.microsoft.com/office/powerpoint/2010/main" val="3149232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Naciones_Unidas_3.jpg: The original uploader was </a:t>
            </a:r>
            <a:r>
              <a:rPr lang="en-US" dirty="0" err="1"/>
              <a:t>Commanderraf</a:t>
            </a:r>
            <a:r>
              <a:rPr lang="en-US" dirty="0"/>
              <a:t> at English </a:t>
            </a:r>
            <a:r>
              <a:rPr lang="en-US" dirty="0" err="1"/>
              <a:t>Wikipedia.derivative</a:t>
            </a:r>
            <a:r>
              <a:rPr lang="en-US" dirty="0"/>
              <a:t> work: </a:t>
            </a:r>
            <a:r>
              <a:rPr lang="en-US" dirty="0" err="1"/>
              <a:t>Beao</a:t>
            </a:r>
            <a:r>
              <a:rPr lang="en-US" dirty="0"/>
              <a:t> - Naciones_Unidas_3.jpg, Public Domain, https://commons.wikimedia.org/w/index.php?curid=9545130</a:t>
            </a:r>
          </a:p>
          <a:p>
            <a:r>
              <a:rPr lang="en-US" dirty="0">
                <a:hlinkClick r:id="rId3"/>
              </a:rPr>
              <a:t>https://commons.wikimedia.org/w/index.php?sort=relevance&amp;search=World+War+II+posters&amp;title=Special:Search&amp;profile=advanced&amp;fulltext=1&amp;advancedSearch-current=%7B%7D&amp;ns0=1&amp;ns6=1&amp;ns12=1&amp;ns14=1&amp;ns100=1&amp;ns106=1&amp;searchToken=3nz5l6cnee86fhgwaijjx9zbl#%2Fmedia%2FFile%3AUnited_Nations_%22Fight_For_Freedom%22_poster.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9</a:t>
            </a:fld>
            <a:endParaRPr lang="en-US"/>
          </a:p>
        </p:txBody>
      </p:sp>
    </p:spTree>
    <p:extLst>
      <p:ext uri="{BB962C8B-B14F-4D97-AF65-F5344CB8AC3E}">
        <p14:creationId xmlns:p14="http://schemas.microsoft.com/office/powerpoint/2010/main" val="499980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72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109824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52695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267191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65224" y="3587757"/>
            <a:ext cx="5960117" cy="1830674"/>
          </a:xfrm>
        </p:spPr>
        <p:txBody>
          <a:bodyPr anchor="b">
            <a:noAutofit/>
          </a:bodyPr>
          <a:lstStyle>
            <a:lvl1pPr algn="ctr">
              <a:defRPr sz="4166">
                <a:solidFill>
                  <a:schemeClr val="tx1">
                    <a:lumMod val="85000"/>
                    <a:lumOff val="15000"/>
                  </a:schemeClr>
                </a:solidFill>
              </a:defRPr>
            </a:lvl1pPr>
          </a:lstStyle>
          <a:p>
            <a:r>
              <a:rPr lang="en-US" dirty="0"/>
              <a:t>Chapter xx</a:t>
            </a:r>
          </a:p>
        </p:txBody>
      </p:sp>
      <p:sp>
        <p:nvSpPr>
          <p:cNvPr id="3" name="Subtitle 2"/>
          <p:cNvSpPr>
            <a:spLocks noGrp="1"/>
          </p:cNvSpPr>
          <p:nvPr>
            <p:ph type="subTitle" idx="1" hasCustomPrompt="1"/>
          </p:nvPr>
        </p:nvSpPr>
        <p:spPr>
          <a:xfrm>
            <a:off x="5365224" y="5418431"/>
            <a:ext cx="5960117" cy="938490"/>
          </a:xfrm>
        </p:spPr>
        <p:txBody>
          <a:bodyPr/>
          <a:lstStyle>
            <a:lvl1pPr marL="0" indent="0" algn="ctr">
              <a:buNone/>
              <a:defRPr sz="2500">
                <a:solidFill>
                  <a:schemeClr val="tx1">
                    <a:lumMod val="85000"/>
                    <a:lumOff val="15000"/>
                  </a:schemeClr>
                </a:solidFill>
              </a:defRPr>
            </a:lvl1pPr>
            <a:lvl2pPr marL="476220" indent="0" algn="ctr">
              <a:buNone/>
              <a:defRPr sz="2083"/>
            </a:lvl2pPr>
            <a:lvl3pPr marL="952439" indent="0" algn="ctr">
              <a:buNone/>
              <a:defRPr sz="1875"/>
            </a:lvl3pPr>
            <a:lvl4pPr marL="1428659" indent="0" algn="ctr">
              <a:buNone/>
              <a:defRPr sz="1667"/>
            </a:lvl4pPr>
            <a:lvl5pPr marL="1904878" indent="0" algn="ctr">
              <a:buNone/>
              <a:defRPr sz="1667"/>
            </a:lvl5pPr>
            <a:lvl6pPr marL="2381098" indent="0" algn="ctr">
              <a:buNone/>
              <a:defRPr sz="1667"/>
            </a:lvl6pPr>
            <a:lvl7pPr marL="2857317" indent="0" algn="ctr">
              <a:buNone/>
              <a:defRPr sz="1667"/>
            </a:lvl7pPr>
            <a:lvl8pPr marL="3333537" indent="0" algn="ctr">
              <a:buNone/>
              <a:defRPr sz="1667"/>
            </a:lvl8pPr>
            <a:lvl9pPr marL="3809756" indent="0" algn="ctr">
              <a:buNone/>
              <a:defRPr sz="1667"/>
            </a:lvl9pPr>
          </a:lstStyle>
          <a:p>
            <a:r>
              <a:rPr lang="en-US" dirty="0"/>
              <a:t>Subtitle/Lesson xxx</a:t>
            </a:r>
          </a:p>
        </p:txBody>
      </p:sp>
      <p:sp>
        <p:nvSpPr>
          <p:cNvPr id="4" name="Date Placeholder 3"/>
          <p:cNvSpPr>
            <a:spLocks noGrp="1"/>
          </p:cNvSpPr>
          <p:nvPr>
            <p:ph type="dt" sz="half" idx="10"/>
          </p:nvPr>
        </p:nvSpPr>
        <p:spPr/>
        <p:txBody>
          <a:bodyPr/>
          <a:lstStyle/>
          <a:p>
            <a:fld id="{7BBCF770-B3AB-4BA0-ABF1-93BA85E8F711}"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16894438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685" y="1206392"/>
            <a:ext cx="10508632" cy="2852677"/>
          </a:xfrm>
        </p:spPr>
        <p:txBody>
          <a:bodyPr anchor="b">
            <a:normAutofit/>
          </a:bodyPr>
          <a:lstStyle>
            <a:lvl1pPr>
              <a:defRPr sz="5000"/>
            </a:lvl1pPr>
          </a:lstStyle>
          <a:p>
            <a:r>
              <a:rPr lang="en-US" dirty="0"/>
              <a:t>Section Title</a:t>
            </a:r>
          </a:p>
        </p:txBody>
      </p:sp>
      <p:sp>
        <p:nvSpPr>
          <p:cNvPr id="3" name="Text Placeholder 2"/>
          <p:cNvSpPr>
            <a:spLocks noGrp="1"/>
          </p:cNvSpPr>
          <p:nvPr>
            <p:ph type="body" idx="1" hasCustomPrompt="1"/>
          </p:nvPr>
        </p:nvSpPr>
        <p:spPr>
          <a:xfrm>
            <a:off x="841684" y="4085529"/>
            <a:ext cx="10508633" cy="1499928"/>
          </a:xfrm>
        </p:spPr>
        <p:txBody>
          <a:bodyPr/>
          <a:lstStyle>
            <a:lvl1pPr marL="0" indent="0">
              <a:buNone/>
              <a:defRPr sz="2500">
                <a:solidFill>
                  <a:schemeClr val="tx1">
                    <a:tint val="75000"/>
                  </a:schemeClr>
                </a:solidFill>
              </a:defRPr>
            </a:lvl1pPr>
            <a:lvl2pPr marL="476220" indent="0">
              <a:buNone/>
              <a:defRPr sz="2083">
                <a:solidFill>
                  <a:schemeClr val="tx1">
                    <a:tint val="75000"/>
                  </a:schemeClr>
                </a:solidFill>
              </a:defRPr>
            </a:lvl2pPr>
            <a:lvl3pPr marL="952439" indent="0">
              <a:buNone/>
              <a:defRPr sz="1875">
                <a:solidFill>
                  <a:schemeClr val="tx1">
                    <a:tint val="75000"/>
                  </a:schemeClr>
                </a:solidFill>
              </a:defRPr>
            </a:lvl3pPr>
            <a:lvl4pPr marL="1428659" indent="0">
              <a:buNone/>
              <a:defRPr sz="1667">
                <a:solidFill>
                  <a:schemeClr val="tx1">
                    <a:tint val="75000"/>
                  </a:schemeClr>
                </a:solidFill>
              </a:defRPr>
            </a:lvl4pPr>
            <a:lvl5pPr marL="1904878" indent="0">
              <a:buNone/>
              <a:defRPr sz="1667">
                <a:solidFill>
                  <a:schemeClr val="tx1">
                    <a:tint val="75000"/>
                  </a:schemeClr>
                </a:solidFill>
              </a:defRPr>
            </a:lvl5pPr>
            <a:lvl6pPr marL="2381098" indent="0">
              <a:buNone/>
              <a:defRPr sz="1667">
                <a:solidFill>
                  <a:schemeClr val="tx1">
                    <a:tint val="75000"/>
                  </a:schemeClr>
                </a:solidFill>
              </a:defRPr>
            </a:lvl6pPr>
            <a:lvl7pPr marL="2857317" indent="0">
              <a:buNone/>
              <a:defRPr sz="1667">
                <a:solidFill>
                  <a:schemeClr val="tx1">
                    <a:tint val="75000"/>
                  </a:schemeClr>
                </a:solidFill>
              </a:defRPr>
            </a:lvl7pPr>
            <a:lvl8pPr marL="3333537" indent="0">
              <a:buNone/>
              <a:defRPr sz="1667">
                <a:solidFill>
                  <a:schemeClr val="tx1">
                    <a:tint val="75000"/>
                  </a:schemeClr>
                </a:solidFill>
              </a:defRPr>
            </a:lvl8pPr>
            <a:lvl9pPr marL="3809756" indent="0">
              <a:buNone/>
              <a:defRPr sz="1667">
                <a:solidFill>
                  <a:schemeClr val="tx1">
                    <a:tint val="75000"/>
                  </a:schemeClr>
                </a:solidFill>
              </a:defRPr>
            </a:lvl9pPr>
          </a:lstStyle>
          <a:p>
            <a:pPr lvl="0"/>
            <a:r>
              <a:rPr lang="en-US" dirty="0"/>
              <a:t>Subtitle</a:t>
            </a:r>
          </a:p>
        </p:txBody>
      </p:sp>
      <p:sp>
        <p:nvSpPr>
          <p:cNvPr id="4" name="Date Placeholder 3"/>
          <p:cNvSpPr>
            <a:spLocks noGrp="1"/>
          </p:cNvSpPr>
          <p:nvPr>
            <p:ph type="dt" sz="half" idx="10"/>
          </p:nvPr>
        </p:nvSpPr>
        <p:spPr/>
        <p:txBody>
          <a:bodyPr/>
          <a:lstStyle/>
          <a:p>
            <a:fld id="{7BBCF770-B3AB-4BA0-ABF1-93BA85E8F711}"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22495185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86608949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76" y="1825714"/>
            <a:ext cx="5177424"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546" y="1825714"/>
            <a:ext cx="5179078"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BCF770-B3AB-4BA0-ABF1-93BA85E8F711}" type="datetimeFigureOut">
              <a:rPr lang="en-US" smtClean="0"/>
              <a:t>7/21/2020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42105889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0" y="365474"/>
            <a:ext cx="10515249" cy="1324634"/>
          </a:xfrm>
        </p:spPr>
        <p:txBody>
          <a:bodyPr/>
          <a:lstStyle/>
          <a:p>
            <a:r>
              <a:rPr lang="en-US"/>
              <a:t>Click to edit Master title style</a:t>
            </a:r>
          </a:p>
        </p:txBody>
      </p:sp>
      <p:sp>
        <p:nvSpPr>
          <p:cNvPr id="3" name="Text Placeholder 2"/>
          <p:cNvSpPr>
            <a:spLocks noGrp="1"/>
          </p:cNvSpPr>
          <p:nvPr>
            <p:ph type="body" idx="1"/>
          </p:nvPr>
        </p:nvSpPr>
        <p:spPr>
          <a:xfrm>
            <a:off x="840030" y="1681840"/>
            <a:ext cx="5157582"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4" name="Content Placeholder 3"/>
          <p:cNvSpPr>
            <a:spLocks noGrp="1"/>
          </p:cNvSpPr>
          <p:nvPr>
            <p:ph sz="half" idx="2"/>
          </p:nvPr>
        </p:nvSpPr>
        <p:spPr>
          <a:xfrm>
            <a:off x="840030" y="2505395"/>
            <a:ext cx="5157582"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893" y="1681840"/>
            <a:ext cx="5182385"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6" name="Content Placeholder 5"/>
          <p:cNvSpPr>
            <a:spLocks noGrp="1"/>
          </p:cNvSpPr>
          <p:nvPr>
            <p:ph sz="quarter" idx="4"/>
          </p:nvPr>
        </p:nvSpPr>
        <p:spPr>
          <a:xfrm>
            <a:off x="6172893" y="2505395"/>
            <a:ext cx="5182385"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BCF770-B3AB-4BA0-ABF1-93BA85E8F711}" type="datetimeFigureOut">
              <a:rPr lang="en-US" smtClean="0"/>
              <a:t>7/21/2020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98314577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BCF770-B3AB-4BA0-ABF1-93BA85E8F711}" type="datetimeFigureOut">
              <a:rPr lang="en-US" smtClean="0"/>
              <a:t>7/21/2020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22560243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CF770-B3AB-4BA0-ABF1-93BA85E8F711}" type="datetimeFigureOut">
              <a:rPr lang="en-US" smtClean="0"/>
              <a:t>7/21/2020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10469409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Content Placeholder 2"/>
          <p:cNvSpPr>
            <a:spLocks noGrp="1"/>
          </p:cNvSpPr>
          <p:nvPr>
            <p:ph idx="1"/>
          </p:nvPr>
        </p:nvSpPr>
        <p:spPr>
          <a:xfrm>
            <a:off x="5182385" y="987275"/>
            <a:ext cx="6172893" cy="4873528"/>
          </a:xfrm>
        </p:spPr>
        <p:txBody>
          <a:bodyPr/>
          <a:lstStyle>
            <a:lvl1pPr>
              <a:defRPr sz="3333"/>
            </a:lvl1pPr>
            <a:lvl2pPr>
              <a:defRPr sz="2916"/>
            </a:lvl2pPr>
            <a:lvl3pPr>
              <a:defRPr sz="2500"/>
            </a:lvl3pPr>
            <a:lvl4pPr>
              <a:defRPr sz="2083"/>
            </a:lvl4pPr>
            <a:lvl5pPr>
              <a:defRPr sz="2083"/>
            </a:lvl5pPr>
            <a:lvl6pPr>
              <a:defRPr sz="2083"/>
            </a:lvl6pPr>
            <a:lvl7pPr>
              <a:defRPr sz="2083"/>
            </a:lvl7pPr>
            <a:lvl8pPr>
              <a:defRPr sz="2083"/>
            </a:lvl8pPr>
            <a:lvl9pPr>
              <a:defRPr sz="208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7/21/2020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8644535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marL="685800" indent="-228600">
              <a:buFont typeface="Courier New" panose="02070309020205020404" pitchFamily="49" charset="0"/>
              <a:buChar char="o"/>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975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Picture Placeholder 2"/>
          <p:cNvSpPr>
            <a:spLocks noGrp="1"/>
          </p:cNvSpPr>
          <p:nvPr>
            <p:ph type="pic" idx="1"/>
          </p:nvPr>
        </p:nvSpPr>
        <p:spPr>
          <a:xfrm>
            <a:off x="5182385" y="987275"/>
            <a:ext cx="6172893" cy="4873528"/>
          </a:xfrm>
        </p:spPr>
        <p:txBody>
          <a:bodyPr/>
          <a:lstStyle>
            <a:lvl1pPr marL="0" indent="0">
              <a:buNone/>
              <a:defRPr sz="3333"/>
            </a:lvl1pPr>
            <a:lvl2pPr marL="476220" indent="0">
              <a:buNone/>
              <a:defRPr sz="2916"/>
            </a:lvl2pPr>
            <a:lvl3pPr marL="952439" indent="0">
              <a:buNone/>
              <a:defRPr sz="2500"/>
            </a:lvl3pPr>
            <a:lvl4pPr marL="1428659" indent="0">
              <a:buNone/>
              <a:defRPr sz="2083"/>
            </a:lvl4pPr>
            <a:lvl5pPr marL="1904878" indent="0">
              <a:buNone/>
              <a:defRPr sz="2083"/>
            </a:lvl5pPr>
            <a:lvl6pPr marL="2381098" indent="0">
              <a:buNone/>
              <a:defRPr sz="2083"/>
            </a:lvl6pPr>
            <a:lvl7pPr marL="2857317" indent="0">
              <a:buNone/>
              <a:defRPr sz="2083"/>
            </a:lvl7pPr>
            <a:lvl8pPr marL="3333537" indent="0">
              <a:buNone/>
              <a:defRPr sz="2083"/>
            </a:lvl8pPr>
            <a:lvl9pPr marL="3809756" indent="0">
              <a:buNone/>
              <a:defRPr sz="2083"/>
            </a:lvl9pPr>
          </a:lstStyle>
          <a:p>
            <a:endParaRPr lang="en-US"/>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7/21/2020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5037507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26249611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53" y="365474"/>
            <a:ext cx="2627571" cy="58111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377" y="365474"/>
            <a:ext cx="7728931" cy="581119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421063772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44046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9570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7/21/2020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164916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7/21/2020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804355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8175796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109687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892173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7/21/2020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263095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76" y="365474"/>
            <a:ext cx="10515248" cy="13246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376" y="1825714"/>
            <a:ext cx="10515248" cy="43509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76" y="6356920"/>
            <a:ext cx="2743323" cy="363820"/>
          </a:xfrm>
          <a:prstGeom prst="rect">
            <a:avLst/>
          </a:prstGeom>
        </p:spPr>
        <p:txBody>
          <a:bodyPr vert="horz" lIns="91440" tIns="45720" rIns="91440" bIns="45720" rtlCol="0" anchor="ctr"/>
          <a:lstStyle>
            <a:lvl1pPr algn="l">
              <a:defRPr sz="1250">
                <a:solidFill>
                  <a:schemeClr val="tx1">
                    <a:tint val="75000"/>
                  </a:schemeClr>
                </a:solidFill>
              </a:defRPr>
            </a:lvl1pPr>
          </a:lstStyle>
          <a:p>
            <a:fld id="{7BBCF770-B3AB-4BA0-ABF1-93BA85E8F711}" type="datetimeFigureOut">
              <a:rPr lang="en-US" smtClean="0"/>
              <a:t>7/21/2020</a:t>
            </a:fld>
            <a:endParaRPr lang="en-US"/>
          </a:p>
        </p:txBody>
      </p:sp>
      <p:sp>
        <p:nvSpPr>
          <p:cNvPr id="5" name="Footer Placeholder 4"/>
          <p:cNvSpPr>
            <a:spLocks noGrp="1"/>
          </p:cNvSpPr>
          <p:nvPr>
            <p:ph type="ftr" sz="quarter" idx="3"/>
          </p:nvPr>
        </p:nvSpPr>
        <p:spPr>
          <a:xfrm>
            <a:off x="4038094" y="6356920"/>
            <a:ext cx="4115813" cy="363820"/>
          </a:xfrm>
          <a:prstGeom prst="rect">
            <a:avLst/>
          </a:prstGeom>
        </p:spPr>
        <p:txBody>
          <a:bodyPr vert="horz" lIns="91440" tIns="45720" rIns="91440" bIns="45720" rtlCol="0" anchor="ctr"/>
          <a:lstStyle>
            <a:lvl1pPr algn="ctr">
              <a:defRPr sz="12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301" y="6356920"/>
            <a:ext cx="2743323" cy="363820"/>
          </a:xfrm>
          <a:prstGeom prst="rect">
            <a:avLst/>
          </a:prstGeom>
        </p:spPr>
        <p:txBody>
          <a:bodyPr vert="horz" lIns="91440" tIns="45720" rIns="91440" bIns="45720" rtlCol="0" anchor="ctr"/>
          <a:lstStyle>
            <a:lvl1pPr algn="r">
              <a:defRPr sz="1250">
                <a:solidFill>
                  <a:schemeClr val="tx1">
                    <a:tint val="75000"/>
                  </a:schemeClr>
                </a:solidFill>
              </a:defRPr>
            </a:lvl1pPr>
          </a:lstStyle>
          <a:p>
            <a:fld id="{10AA3A5A-98D0-447F-A488-6E7BF5B87525}" type="slidenum">
              <a:rPr lang="en-US" smtClean="0"/>
              <a:t>‹#›</a:t>
            </a:fld>
            <a:endParaRPr lang="en-US"/>
          </a:p>
        </p:txBody>
      </p:sp>
    </p:spTree>
    <p:extLst>
      <p:ext uri="{BB962C8B-B14F-4D97-AF65-F5344CB8AC3E}">
        <p14:creationId xmlns:p14="http://schemas.microsoft.com/office/powerpoint/2010/main" val="295899996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fade/>
  </p:transition>
  <p:txStyles>
    <p:titleStyle>
      <a:lvl1pPr algn="l" defTabSz="952439" rtl="0" eaLnBrk="1" latinLnBrk="0" hangingPunct="1">
        <a:lnSpc>
          <a:spcPct val="90000"/>
        </a:lnSpc>
        <a:spcBef>
          <a:spcPct val="0"/>
        </a:spcBef>
        <a:buNone/>
        <a:defRPr sz="4583" b="1" kern="1200">
          <a:solidFill>
            <a:schemeClr val="tx1">
              <a:lumMod val="85000"/>
              <a:lumOff val="15000"/>
            </a:schemeClr>
          </a:solidFill>
          <a:latin typeface="+mj-lt"/>
          <a:ea typeface="+mj-ea"/>
          <a:cs typeface="+mj-cs"/>
        </a:defRPr>
      </a:lvl1pPr>
    </p:titleStyle>
    <p:bodyStyle>
      <a:lvl1pPr marL="238110" indent="-238110" algn="l" defTabSz="952439" rtl="0" eaLnBrk="1" latinLnBrk="0" hangingPunct="1">
        <a:lnSpc>
          <a:spcPct val="90000"/>
        </a:lnSpc>
        <a:spcBef>
          <a:spcPts val="1042"/>
        </a:spcBef>
        <a:buFont typeface="Arial" panose="020B0604020202020204" pitchFamily="34" charset="0"/>
        <a:buChar char="•"/>
        <a:defRPr sz="4166" kern="1200">
          <a:solidFill>
            <a:schemeClr val="tx1">
              <a:lumMod val="85000"/>
              <a:lumOff val="15000"/>
            </a:schemeClr>
          </a:solidFill>
          <a:latin typeface="+mn-lt"/>
          <a:ea typeface="+mn-ea"/>
          <a:cs typeface="+mn-cs"/>
        </a:defRPr>
      </a:lvl1pPr>
      <a:lvl2pPr marL="714329" indent="-238110" algn="l" defTabSz="952439" rtl="0" eaLnBrk="1" latinLnBrk="0" hangingPunct="1">
        <a:lnSpc>
          <a:spcPct val="90000"/>
        </a:lnSpc>
        <a:spcBef>
          <a:spcPts val="521"/>
        </a:spcBef>
        <a:buFont typeface="Arial" panose="020B0604020202020204" pitchFamily="34" charset="0"/>
        <a:buChar char="•"/>
        <a:defRPr sz="3750" kern="1200">
          <a:solidFill>
            <a:schemeClr val="tx1">
              <a:lumMod val="85000"/>
              <a:lumOff val="15000"/>
            </a:schemeClr>
          </a:solidFill>
          <a:latin typeface="+mn-lt"/>
          <a:ea typeface="+mn-ea"/>
          <a:cs typeface="+mn-cs"/>
        </a:defRPr>
      </a:lvl2pPr>
      <a:lvl3pPr marL="1190549" indent="-238110" algn="l" defTabSz="952439" rtl="0" eaLnBrk="1" latinLnBrk="0" hangingPunct="1">
        <a:lnSpc>
          <a:spcPct val="90000"/>
        </a:lnSpc>
        <a:spcBef>
          <a:spcPts val="521"/>
        </a:spcBef>
        <a:buFont typeface="Arial" panose="020B0604020202020204" pitchFamily="34" charset="0"/>
        <a:buChar char="•"/>
        <a:defRPr sz="3333" kern="1200">
          <a:solidFill>
            <a:schemeClr val="tx1">
              <a:lumMod val="85000"/>
              <a:lumOff val="15000"/>
            </a:schemeClr>
          </a:solidFill>
          <a:latin typeface="+mn-lt"/>
          <a:ea typeface="+mn-ea"/>
          <a:cs typeface="+mn-cs"/>
        </a:defRPr>
      </a:lvl3pPr>
      <a:lvl4pPr marL="166676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4pPr>
      <a:lvl5pPr marL="214298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5pPr>
      <a:lvl6pPr marL="261920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6pPr>
      <a:lvl7pPr marL="309542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7pPr>
      <a:lvl8pPr marL="357164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8pPr>
      <a:lvl9pPr marL="404786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9pPr>
    </p:bodyStyle>
    <p:otherStyle>
      <a:defPPr>
        <a:defRPr lang="en-US"/>
      </a:defPPr>
      <a:lvl1pPr marL="0" algn="l" defTabSz="952439" rtl="0" eaLnBrk="1" latinLnBrk="0" hangingPunct="1">
        <a:defRPr sz="1875" kern="1200">
          <a:solidFill>
            <a:schemeClr val="tx1"/>
          </a:solidFill>
          <a:latin typeface="+mn-lt"/>
          <a:ea typeface="+mn-ea"/>
          <a:cs typeface="+mn-cs"/>
        </a:defRPr>
      </a:lvl1pPr>
      <a:lvl2pPr marL="476220" algn="l" defTabSz="952439" rtl="0" eaLnBrk="1" latinLnBrk="0" hangingPunct="1">
        <a:defRPr sz="1875" kern="1200">
          <a:solidFill>
            <a:schemeClr val="tx1"/>
          </a:solidFill>
          <a:latin typeface="+mn-lt"/>
          <a:ea typeface="+mn-ea"/>
          <a:cs typeface="+mn-cs"/>
        </a:defRPr>
      </a:lvl2pPr>
      <a:lvl3pPr marL="952439" algn="l" defTabSz="952439" rtl="0" eaLnBrk="1" latinLnBrk="0" hangingPunct="1">
        <a:defRPr sz="1875" kern="1200">
          <a:solidFill>
            <a:schemeClr val="tx1"/>
          </a:solidFill>
          <a:latin typeface="+mn-lt"/>
          <a:ea typeface="+mn-ea"/>
          <a:cs typeface="+mn-cs"/>
        </a:defRPr>
      </a:lvl3pPr>
      <a:lvl4pPr marL="1428659" algn="l" defTabSz="952439" rtl="0" eaLnBrk="1" latinLnBrk="0" hangingPunct="1">
        <a:defRPr sz="1875" kern="1200">
          <a:solidFill>
            <a:schemeClr val="tx1"/>
          </a:solidFill>
          <a:latin typeface="+mn-lt"/>
          <a:ea typeface="+mn-ea"/>
          <a:cs typeface="+mn-cs"/>
        </a:defRPr>
      </a:lvl4pPr>
      <a:lvl5pPr marL="1904878" algn="l" defTabSz="952439" rtl="0" eaLnBrk="1" latinLnBrk="0" hangingPunct="1">
        <a:defRPr sz="1875" kern="1200">
          <a:solidFill>
            <a:schemeClr val="tx1"/>
          </a:solidFill>
          <a:latin typeface="+mn-lt"/>
          <a:ea typeface="+mn-ea"/>
          <a:cs typeface="+mn-cs"/>
        </a:defRPr>
      </a:lvl5pPr>
      <a:lvl6pPr marL="2381098" algn="l" defTabSz="952439" rtl="0" eaLnBrk="1" latinLnBrk="0" hangingPunct="1">
        <a:defRPr sz="1875" kern="1200">
          <a:solidFill>
            <a:schemeClr val="tx1"/>
          </a:solidFill>
          <a:latin typeface="+mn-lt"/>
          <a:ea typeface="+mn-ea"/>
          <a:cs typeface="+mn-cs"/>
        </a:defRPr>
      </a:lvl6pPr>
      <a:lvl7pPr marL="2857317" algn="l" defTabSz="952439" rtl="0" eaLnBrk="1" latinLnBrk="0" hangingPunct="1">
        <a:defRPr sz="1875" kern="1200">
          <a:solidFill>
            <a:schemeClr val="tx1"/>
          </a:solidFill>
          <a:latin typeface="+mn-lt"/>
          <a:ea typeface="+mn-ea"/>
          <a:cs typeface="+mn-cs"/>
        </a:defRPr>
      </a:lvl7pPr>
      <a:lvl8pPr marL="3333537" algn="l" defTabSz="952439" rtl="0" eaLnBrk="1" latinLnBrk="0" hangingPunct="1">
        <a:defRPr sz="1875" kern="1200">
          <a:solidFill>
            <a:schemeClr val="tx1"/>
          </a:solidFill>
          <a:latin typeface="+mn-lt"/>
          <a:ea typeface="+mn-ea"/>
          <a:cs typeface="+mn-cs"/>
        </a:defRPr>
      </a:lvl8pPr>
      <a:lvl9pPr marL="3809756" algn="l" defTabSz="952439" rtl="0" eaLnBrk="1" latinLnBrk="0" hangingPunct="1">
        <a:defRPr sz="187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73">
          <p15:clr>
            <a:srgbClr val="F26B43"/>
          </p15:clr>
        </p15:guide>
        <p15:guide id="2" pos="3686">
          <p15:clr>
            <a:srgbClr val="F26B43"/>
          </p15:clr>
        </p15:guide>
        <p15:guide id="3" pos="6999">
          <p15:clr>
            <a:srgbClr val="F26B43"/>
          </p15:clr>
        </p15:guide>
        <p15:guide id="4" pos="375">
          <p15:clr>
            <a:srgbClr val="F26B43"/>
          </p15:clr>
        </p15:guide>
        <p15:guide id="5" orient="horz" pos="202">
          <p15:clr>
            <a:srgbClr val="F26B43"/>
          </p15:clr>
        </p15:guide>
        <p15:guide id="6" orient="horz" pos="39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65224" y="3587745"/>
            <a:ext cx="5960117" cy="2935969"/>
          </a:xfrm>
        </p:spPr>
        <p:txBody>
          <a:bodyPr anchor="ctr"/>
          <a:lstStyle/>
          <a:p>
            <a:r>
              <a:rPr lang="en-US" dirty="0"/>
              <a:t>Chapter 12: </a:t>
            </a:r>
            <a:br>
              <a:rPr lang="en-US" dirty="0"/>
            </a:br>
            <a:r>
              <a:rPr lang="en-US" dirty="0"/>
              <a:t>The Federal Bureaucracy</a:t>
            </a:r>
          </a:p>
        </p:txBody>
      </p:sp>
    </p:spTree>
    <p:extLst>
      <p:ext uri="{BB962C8B-B14F-4D97-AF65-F5344CB8AC3E}">
        <p14:creationId xmlns:p14="http://schemas.microsoft.com/office/powerpoint/2010/main" val="8250083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27FDDE3-A032-4318-B27A-D54617487D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0804" y="643467"/>
            <a:ext cx="5990391"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077461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CF43F-190F-46B2-B208-F1E8841384D6}"/>
              </a:ext>
            </a:extLst>
          </p:cNvPr>
          <p:cNvSpPr>
            <a:spLocks noGrp="1"/>
          </p:cNvSpPr>
          <p:nvPr>
            <p:ph type="title"/>
          </p:nvPr>
        </p:nvSpPr>
        <p:spPr>
          <a:xfrm>
            <a:off x="4965430" y="629268"/>
            <a:ext cx="6586491" cy="1286160"/>
          </a:xfrm>
        </p:spPr>
        <p:txBody>
          <a:bodyPr anchor="b">
            <a:normAutofit/>
          </a:bodyPr>
          <a:lstStyle/>
          <a:p>
            <a:r>
              <a:rPr lang="en-US" dirty="0"/>
              <a:t>B. History and Growth</a:t>
            </a:r>
          </a:p>
        </p:txBody>
      </p:sp>
      <p:sp>
        <p:nvSpPr>
          <p:cNvPr id="3" name="Content Placeholder 2">
            <a:extLst>
              <a:ext uri="{FF2B5EF4-FFF2-40B4-BE49-F238E27FC236}">
                <a16:creationId xmlns:a16="http://schemas.microsoft.com/office/drawing/2014/main" id="{81AC077D-AED4-4607-BBD3-0A54BBA2C5DC}"/>
              </a:ext>
            </a:extLst>
          </p:cNvPr>
          <p:cNvSpPr>
            <a:spLocks noGrp="1"/>
          </p:cNvSpPr>
          <p:nvPr>
            <p:ph idx="1"/>
          </p:nvPr>
        </p:nvSpPr>
        <p:spPr>
          <a:xfrm>
            <a:off x="4965431" y="2438400"/>
            <a:ext cx="6586489" cy="3785419"/>
          </a:xfrm>
        </p:spPr>
        <p:txBody>
          <a:bodyPr>
            <a:normAutofit/>
          </a:bodyPr>
          <a:lstStyle/>
          <a:p>
            <a:r>
              <a:rPr lang="en-US" dirty="0"/>
              <a:t>Congress sets the pay and other job conditions for federal workers.</a:t>
            </a:r>
          </a:p>
          <a:p>
            <a:r>
              <a:rPr lang="en-US" dirty="0"/>
              <a:t>Generally, pay for upper-level positions does not compete well with private-sector salaries. </a:t>
            </a:r>
          </a:p>
        </p:txBody>
      </p:sp>
      <p:pic>
        <p:nvPicPr>
          <p:cNvPr id="6" name="Picture 5" descr="A person wearing a suit and tie&#10;&#10;Description automatically generated">
            <a:extLst>
              <a:ext uri="{FF2B5EF4-FFF2-40B4-BE49-F238E27FC236}">
                <a16:creationId xmlns:a16="http://schemas.microsoft.com/office/drawing/2014/main" id="{83B5EABF-7C75-4B23-B652-E4EEF0628E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B946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2B4299F-D12A-4B4A-803F-B27A80F107E0}"/>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587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CF43F-190F-46B2-B208-F1E8841384D6}"/>
              </a:ext>
            </a:extLst>
          </p:cNvPr>
          <p:cNvSpPr>
            <a:spLocks noGrp="1"/>
          </p:cNvSpPr>
          <p:nvPr>
            <p:ph type="title"/>
          </p:nvPr>
        </p:nvSpPr>
        <p:spPr>
          <a:xfrm>
            <a:off x="4965430" y="629268"/>
            <a:ext cx="6586491" cy="1286160"/>
          </a:xfrm>
        </p:spPr>
        <p:txBody>
          <a:bodyPr anchor="b">
            <a:normAutofit/>
          </a:bodyPr>
          <a:lstStyle/>
          <a:p>
            <a:r>
              <a:rPr lang="en-US" dirty="0"/>
              <a:t>B. History and Growth</a:t>
            </a:r>
          </a:p>
        </p:txBody>
      </p:sp>
      <p:sp>
        <p:nvSpPr>
          <p:cNvPr id="3" name="Content Placeholder 2">
            <a:extLst>
              <a:ext uri="{FF2B5EF4-FFF2-40B4-BE49-F238E27FC236}">
                <a16:creationId xmlns:a16="http://schemas.microsoft.com/office/drawing/2014/main" id="{81AC077D-AED4-4607-BBD3-0A54BBA2C5DC}"/>
              </a:ext>
            </a:extLst>
          </p:cNvPr>
          <p:cNvSpPr>
            <a:spLocks noGrp="1"/>
          </p:cNvSpPr>
          <p:nvPr>
            <p:ph idx="1"/>
          </p:nvPr>
        </p:nvSpPr>
        <p:spPr>
          <a:xfrm>
            <a:off x="4965431" y="2438400"/>
            <a:ext cx="6586489" cy="3785419"/>
          </a:xfrm>
        </p:spPr>
        <p:txBody>
          <a:bodyPr>
            <a:normAutofit/>
          </a:bodyPr>
          <a:lstStyle/>
          <a:p>
            <a:r>
              <a:rPr lang="en-US" dirty="0"/>
              <a:t>Federal employees may not be a candidate in partisan elections or participate in party activities while on the job.</a:t>
            </a:r>
          </a:p>
          <a:p>
            <a:r>
              <a:rPr lang="en-US" dirty="0"/>
              <a:t>Today, bureaucrats are promoted based on merit, may hold lifetime tenure if they wish, and are protected from being fired for partisan reasons. </a:t>
            </a:r>
          </a:p>
        </p:txBody>
      </p:sp>
      <p:pic>
        <p:nvPicPr>
          <p:cNvPr id="6" name="Picture 5" descr="A group of people sitting at a table in front of a crowd&#10;&#10;Description automatically generated">
            <a:extLst>
              <a:ext uri="{FF2B5EF4-FFF2-40B4-BE49-F238E27FC236}">
                <a16:creationId xmlns:a16="http://schemas.microsoft.com/office/drawing/2014/main" id="{C43477F7-8324-4E80-9E76-42AF0C5E04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34D7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DAABD42-1265-4A07-8EC9-B558035DD5A4}"/>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332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12.1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Define </a:t>
            </a:r>
            <a:r>
              <a:rPr lang="en-US" i="1" dirty="0"/>
              <a:t>bureaucracy</a:t>
            </a:r>
            <a:r>
              <a:rPr lang="en-US" dirty="0"/>
              <a:t>.</a:t>
            </a:r>
          </a:p>
          <a:p>
            <a:pPr marL="0" indent="0" algn="ctr">
              <a:buNone/>
            </a:pPr>
            <a:r>
              <a:rPr lang="en-US" dirty="0">
                <a:solidFill>
                  <a:srgbClr val="C00000"/>
                </a:solidFill>
              </a:rPr>
              <a:t>an administrative system in which agencies staffed largely by nonelected officials perform specific tasks in accordance with standard procedures (p. 275)</a:t>
            </a:r>
          </a:p>
        </p:txBody>
      </p:sp>
    </p:spTree>
    <p:extLst>
      <p:ext uri="{BB962C8B-B14F-4D97-AF65-F5344CB8AC3E}">
        <p14:creationId xmlns:p14="http://schemas.microsoft.com/office/powerpoint/2010/main" val="19750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12.1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2–4. Identify three benefits of bureaucracy.</a:t>
            </a:r>
          </a:p>
          <a:p>
            <a:pPr marL="0" indent="0" algn="ctr">
              <a:buNone/>
            </a:pPr>
            <a:r>
              <a:rPr lang="en-US" dirty="0">
                <a:solidFill>
                  <a:srgbClr val="C00000"/>
                </a:solidFill>
              </a:rPr>
              <a:t>It has a hierarchical structure that can increase agency speed by limiting conflicts over who has decision-making authority; it promotes efficiency and productivity through job specialization; and it allows work continuity as decisions are based on defined standards rather than personal preferences. (p. 276)</a:t>
            </a:r>
          </a:p>
        </p:txBody>
      </p:sp>
    </p:spTree>
    <p:extLst>
      <p:ext uri="{BB962C8B-B14F-4D97-AF65-F5344CB8AC3E}">
        <p14:creationId xmlns:p14="http://schemas.microsoft.com/office/powerpoint/2010/main" val="174841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12.1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5–6. Contrast the spoils system and the merit system.</a:t>
            </a:r>
          </a:p>
          <a:p>
            <a:pPr marL="0" indent="0" algn="ctr">
              <a:buNone/>
            </a:pPr>
            <a:r>
              <a:rPr lang="en-US" dirty="0">
                <a:solidFill>
                  <a:srgbClr val="C00000"/>
                </a:solidFill>
              </a:rPr>
              <a:t>Under the spoils system, the president used government positions to reward campaign supporters. Since the president could hire or fire at will, the bureaucracy was highly responsive to his wishes. But the spoils system did not necessarily put the most qualified people in office. The merit system, established by the Pendleton Act, based employment on quality (merit). </a:t>
            </a:r>
            <a:br>
              <a:rPr lang="en-US" dirty="0">
                <a:solidFill>
                  <a:srgbClr val="C00000"/>
                </a:solidFill>
              </a:rPr>
            </a:br>
            <a:r>
              <a:rPr lang="en-US" dirty="0">
                <a:solidFill>
                  <a:srgbClr val="C00000"/>
                </a:solidFill>
              </a:rPr>
              <a:t>(pp. 277–278)</a:t>
            </a:r>
          </a:p>
        </p:txBody>
      </p:sp>
    </p:spTree>
    <p:extLst>
      <p:ext uri="{BB962C8B-B14F-4D97-AF65-F5344CB8AC3E}">
        <p14:creationId xmlns:p14="http://schemas.microsoft.com/office/powerpoint/2010/main" val="1677192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12.1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How does war expand bureaucracy?</a:t>
            </a:r>
          </a:p>
          <a:p>
            <a:pPr marL="0" indent="0" algn="ctr">
              <a:buNone/>
            </a:pPr>
            <a:r>
              <a:rPr lang="en-US" dirty="0">
                <a:solidFill>
                  <a:srgbClr val="C00000"/>
                </a:solidFill>
              </a:rPr>
              <a:t>During wartime, restrictions on administrative actions are often set aside to meet the increased needs and demands brought about by war; thus, the number of government employees increases. After the war, many remain in their positions, causing a net growth in government.</a:t>
            </a:r>
          </a:p>
        </p:txBody>
      </p:sp>
    </p:spTree>
    <p:extLst>
      <p:ext uri="{BB962C8B-B14F-4D97-AF65-F5344CB8AC3E}">
        <p14:creationId xmlns:p14="http://schemas.microsoft.com/office/powerpoint/2010/main" val="200751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12.1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Do you think the limitations on the political activities of federal employees are justified? Why or why not?</a:t>
            </a:r>
          </a:p>
          <a:p>
            <a:pPr marL="0" indent="0" algn="ctr">
              <a:buNone/>
            </a:pPr>
            <a:r>
              <a:rPr lang="en-US" dirty="0">
                <a:solidFill>
                  <a:srgbClr val="C00000"/>
                </a:solidFill>
              </a:rPr>
              <a:t>Some will say that the limitations are not justified and cite the First Amendment (though the Supreme Court has rejected several such arguments). Others will say that the limits are justified in order to prevent the use of their positions to influence an election.</a:t>
            </a:r>
          </a:p>
        </p:txBody>
      </p:sp>
    </p:spTree>
    <p:extLst>
      <p:ext uri="{BB962C8B-B14F-4D97-AF65-F5344CB8AC3E}">
        <p14:creationId xmlns:p14="http://schemas.microsoft.com/office/powerpoint/2010/main" val="2413646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tanding in front of a piano&#10;&#10;Description automatically generated">
            <a:extLst>
              <a:ext uri="{FF2B5EF4-FFF2-40B4-BE49-F238E27FC236}">
                <a16:creationId xmlns:a16="http://schemas.microsoft.com/office/drawing/2014/main" id="{AD0DC441-860D-46FE-89E0-F9A4B4653C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1998" cy="6858000"/>
          </a:xfrm>
          <a:prstGeom prst="rect">
            <a:avLst/>
          </a:prstGeom>
        </p:spPr>
      </p:pic>
      <p:sp>
        <p:nvSpPr>
          <p:cNvPr id="18" name="Rectangle 9">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422967" y="5154168"/>
            <a:ext cx="7612265" cy="1261872"/>
          </a:xfrm>
        </p:spPr>
        <p:txBody>
          <a:bodyPr vert="horz" lIns="91440" tIns="45720" rIns="91440" bIns="45720" rtlCol="0" anchor="ctr">
            <a:noAutofit/>
          </a:bodyPr>
          <a:lstStyle/>
          <a:p>
            <a:r>
              <a:rPr lang="en-US" sz="5000" b="1" dirty="0">
                <a:solidFill>
                  <a:schemeClr val="tx1">
                    <a:lumMod val="85000"/>
                    <a:lumOff val="15000"/>
                  </a:schemeClr>
                </a:solidFill>
                <a:effectLst>
                  <a:outerShdw blurRad="38100" dist="38100" dir="2700000" algn="tl">
                    <a:srgbClr val="000000">
                      <a:alpha val="43137"/>
                    </a:srgbClr>
                  </a:outerShdw>
                </a:effectLst>
              </a:rPr>
              <a:t>II. Bureaucratic Structure</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rPr>
              <a:t>Chapter 12.2</a:t>
            </a:r>
          </a:p>
        </p:txBody>
      </p:sp>
      <p:cxnSp>
        <p:nvCxnSpPr>
          <p:cNvPr id="19" name="Straight Connector 11">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360562"/>
      </p:ext>
    </p:extLst>
  </p:cSld>
  <p:clrMapOvr>
    <a:overrideClrMapping bg1="dk1" tx1="lt1" bg2="dk2" tx2="lt2" accent1="accent1" accent2="accent2" accent3="accent3" accent4="accent4" accent5="accent5" accent6="accent6" hlink="hlink" folHlink="folHlink"/>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BE8EC-F6BC-48D5-AB73-22BE939ABC5C}"/>
              </a:ext>
            </a:extLst>
          </p:cNvPr>
          <p:cNvSpPr>
            <a:spLocks noGrp="1"/>
          </p:cNvSpPr>
          <p:nvPr>
            <p:ph type="title"/>
          </p:nvPr>
        </p:nvSpPr>
        <p:spPr>
          <a:xfrm>
            <a:off x="4965430" y="629268"/>
            <a:ext cx="6586491" cy="1286160"/>
          </a:xfrm>
        </p:spPr>
        <p:txBody>
          <a:bodyPr anchor="b">
            <a:noAutofit/>
          </a:bodyPr>
          <a:lstStyle/>
          <a:p>
            <a:r>
              <a:rPr lang="en-US" dirty="0"/>
              <a:t>A. Executive Office of the President</a:t>
            </a:r>
          </a:p>
        </p:txBody>
      </p:sp>
      <p:sp>
        <p:nvSpPr>
          <p:cNvPr id="3" name="Content Placeholder 2">
            <a:extLst>
              <a:ext uri="{FF2B5EF4-FFF2-40B4-BE49-F238E27FC236}">
                <a16:creationId xmlns:a16="http://schemas.microsoft.com/office/drawing/2014/main" id="{0CC0CD95-A196-4275-BEF9-7F2F4F891E98}"/>
              </a:ext>
            </a:extLst>
          </p:cNvPr>
          <p:cNvSpPr>
            <a:spLocks noGrp="1"/>
          </p:cNvSpPr>
          <p:nvPr>
            <p:ph idx="1"/>
          </p:nvPr>
        </p:nvSpPr>
        <p:spPr>
          <a:xfrm>
            <a:off x="4965431" y="2438400"/>
            <a:ext cx="6586489" cy="3785419"/>
          </a:xfrm>
        </p:spPr>
        <p:txBody>
          <a:bodyPr>
            <a:normAutofit/>
          </a:bodyPr>
          <a:lstStyle/>
          <a:p>
            <a:r>
              <a:rPr lang="en-US" dirty="0"/>
              <a:t>The first level of bureaucracy beneath the president is the </a:t>
            </a:r>
            <a:r>
              <a:rPr lang="en-US" b="1" dirty="0"/>
              <a:t>Executive Office of the President </a:t>
            </a:r>
            <a:r>
              <a:rPr lang="en-US" dirty="0"/>
              <a:t>(</a:t>
            </a:r>
            <a:r>
              <a:rPr lang="en-US" b="1" dirty="0"/>
              <a:t>EOP</a:t>
            </a:r>
            <a:r>
              <a:rPr lang="en-US" dirty="0"/>
              <a:t>). </a:t>
            </a:r>
          </a:p>
          <a:p>
            <a:r>
              <a:rPr lang="en-US" dirty="0"/>
              <a:t>The EOP assists the president with policymaking and management. </a:t>
            </a:r>
          </a:p>
        </p:txBody>
      </p:sp>
      <p:pic>
        <p:nvPicPr>
          <p:cNvPr id="8" name="Picture 7" descr="A couple of people that are standing in a room&#10;&#10;Description automatically generated">
            <a:extLst>
              <a:ext uri="{FF2B5EF4-FFF2-40B4-BE49-F238E27FC236}">
                <a16:creationId xmlns:a16="http://schemas.microsoft.com/office/drawing/2014/main" id="{12F3FFF7-5D3C-4114-B3C9-049077FCAE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708"/>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C72C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41D4AAA-088F-42CF-9589-58F2D63E6989}"/>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4393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large body of water with a city in the background&#10;&#10;Description automatically generated">
            <a:extLst>
              <a:ext uri="{FF2B5EF4-FFF2-40B4-BE49-F238E27FC236}">
                <a16:creationId xmlns:a16="http://schemas.microsoft.com/office/drawing/2014/main" id="{40DBC111-1812-4000-A1B1-97933CFC3E03}"/>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520706" y="5154168"/>
            <a:ext cx="7421762" cy="1261872"/>
          </a:xfrm>
        </p:spPr>
        <p:txBody>
          <a:bodyPr vert="horz" lIns="91440" tIns="45720" rIns="91440" bIns="45720" rtlCol="0" anchor="ctr">
            <a:normAutofit/>
          </a:bodyPr>
          <a:lstStyle/>
          <a:p>
            <a:r>
              <a:rPr lang="en-US" sz="4800" b="1" dirty="0">
                <a:solidFill>
                  <a:schemeClr val="tx1">
                    <a:lumMod val="85000"/>
                    <a:lumOff val="15000"/>
                  </a:schemeClr>
                </a:solidFill>
                <a:effectLst>
                  <a:outerShdw blurRad="38100" dist="38100" dir="2700000" algn="tl">
                    <a:srgbClr val="000000">
                      <a:alpha val="43137"/>
                    </a:srgbClr>
                  </a:outerShdw>
                </a:effectLst>
              </a:rPr>
              <a:t>I. Bureaucratic Development</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12.1</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800443"/>
      </p:ext>
    </p:extLst>
  </p:cSld>
  <p:clrMapOvr>
    <a:overrideClrMapping bg1="dk1" tx1="lt1" bg2="dk2" tx2="lt2" accent1="accent1" accent2="accent2" accent3="accent3" accent4="accent4" accent5="accent5" accent6="accent6" hlink="hlink" folHlink="folHlink"/>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BE8EC-F6BC-48D5-AB73-22BE939ABC5C}"/>
              </a:ext>
            </a:extLst>
          </p:cNvPr>
          <p:cNvSpPr>
            <a:spLocks noGrp="1"/>
          </p:cNvSpPr>
          <p:nvPr>
            <p:ph type="title"/>
          </p:nvPr>
        </p:nvSpPr>
        <p:spPr>
          <a:xfrm>
            <a:off x="4965430" y="629268"/>
            <a:ext cx="6586491" cy="1286160"/>
          </a:xfrm>
        </p:spPr>
        <p:txBody>
          <a:bodyPr anchor="b">
            <a:noAutofit/>
          </a:bodyPr>
          <a:lstStyle/>
          <a:p>
            <a:r>
              <a:rPr lang="en-US" dirty="0"/>
              <a:t>A. Executive Office of the President</a:t>
            </a:r>
          </a:p>
        </p:txBody>
      </p:sp>
      <p:sp>
        <p:nvSpPr>
          <p:cNvPr id="3" name="Content Placeholder 2">
            <a:extLst>
              <a:ext uri="{FF2B5EF4-FFF2-40B4-BE49-F238E27FC236}">
                <a16:creationId xmlns:a16="http://schemas.microsoft.com/office/drawing/2014/main" id="{0CC0CD95-A196-4275-BEF9-7F2F4F891E98}"/>
              </a:ext>
            </a:extLst>
          </p:cNvPr>
          <p:cNvSpPr>
            <a:spLocks noGrp="1"/>
          </p:cNvSpPr>
          <p:nvPr>
            <p:ph idx="1"/>
          </p:nvPr>
        </p:nvSpPr>
        <p:spPr>
          <a:xfrm>
            <a:off x="4965431" y="2438400"/>
            <a:ext cx="6586489" cy="3785419"/>
          </a:xfrm>
        </p:spPr>
        <p:txBody>
          <a:bodyPr>
            <a:normAutofit/>
          </a:bodyPr>
          <a:lstStyle/>
          <a:p>
            <a:r>
              <a:rPr lang="en-US" dirty="0"/>
              <a:t>The EOP includes the </a:t>
            </a:r>
            <a:r>
              <a:rPr lang="en-US" b="1" dirty="0"/>
              <a:t>White House staff</a:t>
            </a:r>
            <a:r>
              <a:rPr lang="en-US" dirty="0"/>
              <a:t> who serve the president by communicating his policies to agencies and the public.</a:t>
            </a:r>
          </a:p>
          <a:p>
            <a:r>
              <a:rPr lang="en-US" dirty="0"/>
              <a:t>The </a:t>
            </a:r>
            <a:r>
              <a:rPr lang="en-US" b="1" dirty="0"/>
              <a:t>chief of staff</a:t>
            </a:r>
            <a:r>
              <a:rPr lang="en-US" dirty="0"/>
              <a:t> advises the president and selects key people for the White House staff. </a:t>
            </a:r>
          </a:p>
        </p:txBody>
      </p:sp>
      <p:pic>
        <p:nvPicPr>
          <p:cNvPr id="5" name="Picture 4" descr="A group of people standing in front of a crowd&#10;&#10;Description automatically generated">
            <a:extLst>
              <a:ext uri="{FF2B5EF4-FFF2-40B4-BE49-F238E27FC236}">
                <a16:creationId xmlns:a16="http://schemas.microsoft.com/office/drawing/2014/main" id="{2EA2CAB3-CCFB-45ED-BA6C-949DE26BFD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198026" y="-120267"/>
            <a:ext cx="4833618" cy="7150985"/>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6BA4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8AB0FEF-5017-4CC8-9AC7-3E11E3496272}"/>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851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BE8EC-F6BC-48D5-AB73-22BE939ABC5C}"/>
              </a:ext>
            </a:extLst>
          </p:cNvPr>
          <p:cNvSpPr>
            <a:spLocks noGrp="1"/>
          </p:cNvSpPr>
          <p:nvPr>
            <p:ph type="title"/>
          </p:nvPr>
        </p:nvSpPr>
        <p:spPr>
          <a:xfrm>
            <a:off x="4965430" y="629268"/>
            <a:ext cx="6586491" cy="1286160"/>
          </a:xfrm>
        </p:spPr>
        <p:txBody>
          <a:bodyPr anchor="b">
            <a:noAutofit/>
          </a:bodyPr>
          <a:lstStyle/>
          <a:p>
            <a:r>
              <a:rPr lang="en-US" dirty="0"/>
              <a:t>A. Executive Office of the President</a:t>
            </a:r>
          </a:p>
        </p:txBody>
      </p:sp>
      <p:sp>
        <p:nvSpPr>
          <p:cNvPr id="3" name="Content Placeholder 2">
            <a:extLst>
              <a:ext uri="{FF2B5EF4-FFF2-40B4-BE49-F238E27FC236}">
                <a16:creationId xmlns:a16="http://schemas.microsoft.com/office/drawing/2014/main" id="{0CC0CD95-A196-4275-BEF9-7F2F4F891E98}"/>
              </a:ext>
            </a:extLst>
          </p:cNvPr>
          <p:cNvSpPr>
            <a:spLocks noGrp="1"/>
          </p:cNvSpPr>
          <p:nvPr>
            <p:ph idx="1"/>
          </p:nvPr>
        </p:nvSpPr>
        <p:spPr>
          <a:xfrm>
            <a:off x="4965431" y="2438400"/>
            <a:ext cx="6586489" cy="3785419"/>
          </a:xfrm>
        </p:spPr>
        <p:txBody>
          <a:bodyPr>
            <a:normAutofit/>
          </a:bodyPr>
          <a:lstStyle/>
          <a:p>
            <a:r>
              <a:rPr lang="en-US" dirty="0"/>
              <a:t>Key members of the White House staff include:</a:t>
            </a:r>
          </a:p>
          <a:p>
            <a:pPr marL="749300" lvl="1" indent="-292100"/>
            <a:r>
              <a:rPr lang="en-US" dirty="0"/>
              <a:t>Personnel director</a:t>
            </a:r>
          </a:p>
          <a:p>
            <a:pPr marL="749300" lvl="1" indent="-292100"/>
            <a:r>
              <a:rPr lang="en-US" dirty="0"/>
              <a:t>Counsel for the president</a:t>
            </a:r>
          </a:p>
          <a:p>
            <a:pPr marL="749300" lvl="1" indent="-292100"/>
            <a:r>
              <a:rPr lang="en-US" dirty="0"/>
              <a:t>Press secretary</a:t>
            </a:r>
          </a:p>
          <a:p>
            <a:pPr marL="749300" lvl="1" indent="-292100"/>
            <a:r>
              <a:rPr lang="en-US" dirty="0"/>
              <a:t>Communications director</a:t>
            </a:r>
          </a:p>
        </p:txBody>
      </p:sp>
      <p:pic>
        <p:nvPicPr>
          <p:cNvPr id="5" name="Picture 4" descr="A group of people in a room&#10;&#10;Description automatically generated">
            <a:extLst>
              <a:ext uri="{FF2B5EF4-FFF2-40B4-BE49-F238E27FC236}">
                <a16:creationId xmlns:a16="http://schemas.microsoft.com/office/drawing/2014/main" id="{3E8A1845-50BF-4436-B54B-66D90C2815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E40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427BAD9-7EB3-41A0-B98B-7854A0633FBF}"/>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326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BE8EC-F6BC-48D5-AB73-22BE939ABC5C}"/>
              </a:ext>
            </a:extLst>
          </p:cNvPr>
          <p:cNvSpPr>
            <a:spLocks noGrp="1"/>
          </p:cNvSpPr>
          <p:nvPr>
            <p:ph type="title"/>
          </p:nvPr>
        </p:nvSpPr>
        <p:spPr>
          <a:xfrm>
            <a:off x="4965430" y="629268"/>
            <a:ext cx="6586491" cy="1286160"/>
          </a:xfrm>
        </p:spPr>
        <p:txBody>
          <a:bodyPr anchor="b">
            <a:noAutofit/>
          </a:bodyPr>
          <a:lstStyle/>
          <a:p>
            <a:r>
              <a:rPr lang="en-US" dirty="0"/>
              <a:t>A. Executive Office of the President</a:t>
            </a:r>
          </a:p>
        </p:txBody>
      </p:sp>
      <p:sp>
        <p:nvSpPr>
          <p:cNvPr id="3" name="Content Placeholder 2">
            <a:extLst>
              <a:ext uri="{FF2B5EF4-FFF2-40B4-BE49-F238E27FC236}">
                <a16:creationId xmlns:a16="http://schemas.microsoft.com/office/drawing/2014/main" id="{0CC0CD95-A196-4275-BEF9-7F2F4F891E98}"/>
              </a:ext>
            </a:extLst>
          </p:cNvPr>
          <p:cNvSpPr>
            <a:spLocks noGrp="1"/>
          </p:cNvSpPr>
          <p:nvPr>
            <p:ph idx="1"/>
          </p:nvPr>
        </p:nvSpPr>
        <p:spPr>
          <a:xfrm>
            <a:off x="4965431" y="2438400"/>
            <a:ext cx="6586489" cy="3785419"/>
          </a:xfrm>
        </p:spPr>
        <p:txBody>
          <a:bodyPr>
            <a:normAutofit/>
          </a:bodyPr>
          <a:lstStyle/>
          <a:p>
            <a:r>
              <a:rPr lang="en-US" dirty="0"/>
              <a:t>The </a:t>
            </a:r>
            <a:r>
              <a:rPr lang="en-US" b="1" dirty="0"/>
              <a:t>West Wing</a:t>
            </a:r>
            <a:r>
              <a:rPr lang="en-US" dirty="0"/>
              <a:t> is the center of activity for the White House staff and includes:</a:t>
            </a:r>
          </a:p>
          <a:p>
            <a:pPr marL="749300" lvl="1" indent="-292100"/>
            <a:r>
              <a:rPr lang="en-US" dirty="0"/>
              <a:t>The Oval Office</a:t>
            </a:r>
          </a:p>
          <a:p>
            <a:pPr marL="749300" lvl="1" indent="-292100"/>
            <a:r>
              <a:rPr lang="en-US" dirty="0"/>
              <a:t>Offices of the executive staff</a:t>
            </a:r>
          </a:p>
          <a:p>
            <a:pPr marL="749300" lvl="1" indent="-292100"/>
            <a:r>
              <a:rPr lang="en-US" dirty="0"/>
              <a:t>Cabinet Room</a:t>
            </a:r>
          </a:p>
          <a:p>
            <a:pPr marL="749300" lvl="1" indent="-292100"/>
            <a:r>
              <a:rPr lang="en-US" dirty="0"/>
              <a:t>Roosevelt Room</a:t>
            </a:r>
          </a:p>
          <a:p>
            <a:pPr marL="749300" lvl="1" indent="-292100"/>
            <a:r>
              <a:rPr lang="en-US" dirty="0"/>
              <a:t>Brady Press Briefing Room</a:t>
            </a:r>
          </a:p>
        </p:txBody>
      </p:sp>
      <p:pic>
        <p:nvPicPr>
          <p:cNvPr id="5" name="Picture 4" descr="A road with a building in the background&#10;&#10;Description automatically generated">
            <a:extLst>
              <a:ext uri="{FF2B5EF4-FFF2-40B4-BE49-F238E27FC236}">
                <a16:creationId xmlns:a16="http://schemas.microsoft.com/office/drawing/2014/main" id="{876CDB55-D84D-4B4B-9FB7-22640DFBC9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FBFF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3BB08B0-15CE-49F0-B49D-17E3F0E15A86}"/>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821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BE8EC-F6BC-48D5-AB73-22BE939ABC5C}"/>
              </a:ext>
            </a:extLst>
          </p:cNvPr>
          <p:cNvSpPr>
            <a:spLocks noGrp="1"/>
          </p:cNvSpPr>
          <p:nvPr>
            <p:ph type="title"/>
          </p:nvPr>
        </p:nvSpPr>
        <p:spPr>
          <a:xfrm>
            <a:off x="4965430" y="629268"/>
            <a:ext cx="6586491" cy="1286160"/>
          </a:xfrm>
        </p:spPr>
        <p:txBody>
          <a:bodyPr anchor="b">
            <a:noAutofit/>
          </a:bodyPr>
          <a:lstStyle/>
          <a:p>
            <a:r>
              <a:rPr lang="en-US" dirty="0"/>
              <a:t>A. Executive Office of the President</a:t>
            </a:r>
          </a:p>
        </p:txBody>
      </p:sp>
      <p:sp>
        <p:nvSpPr>
          <p:cNvPr id="3" name="Content Placeholder 2">
            <a:extLst>
              <a:ext uri="{FF2B5EF4-FFF2-40B4-BE49-F238E27FC236}">
                <a16:creationId xmlns:a16="http://schemas.microsoft.com/office/drawing/2014/main" id="{0CC0CD95-A196-4275-BEF9-7F2F4F891E98}"/>
              </a:ext>
            </a:extLst>
          </p:cNvPr>
          <p:cNvSpPr>
            <a:spLocks noGrp="1"/>
          </p:cNvSpPr>
          <p:nvPr>
            <p:ph idx="1"/>
          </p:nvPr>
        </p:nvSpPr>
        <p:spPr>
          <a:xfrm>
            <a:off x="4965431" y="2438400"/>
            <a:ext cx="6586489" cy="3785419"/>
          </a:xfrm>
        </p:spPr>
        <p:txBody>
          <a:bodyPr>
            <a:normAutofit/>
          </a:bodyPr>
          <a:lstStyle/>
          <a:p>
            <a:r>
              <a:rPr lang="en-US" dirty="0"/>
              <a:t>The </a:t>
            </a:r>
            <a:r>
              <a:rPr lang="en-US" b="1" dirty="0"/>
              <a:t>East Wing</a:t>
            </a:r>
            <a:r>
              <a:rPr lang="en-US" dirty="0"/>
              <a:t> includes space for the First Lady and her staff.</a:t>
            </a:r>
          </a:p>
        </p:txBody>
      </p:sp>
      <p:pic>
        <p:nvPicPr>
          <p:cNvPr id="5" name="Picture 4" descr="A group of people walking down the street&#10;&#10;Description automatically generated">
            <a:extLst>
              <a:ext uri="{FF2B5EF4-FFF2-40B4-BE49-F238E27FC236}">
                <a16:creationId xmlns:a16="http://schemas.microsoft.com/office/drawing/2014/main" id="{65A70206-8EC9-4CB8-9E10-7E77D8BD83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AADC874-EA66-4B3E-8438-33A573B29A21}"/>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580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BE8EC-F6BC-48D5-AB73-22BE939ABC5C}"/>
              </a:ext>
            </a:extLst>
          </p:cNvPr>
          <p:cNvSpPr>
            <a:spLocks noGrp="1"/>
          </p:cNvSpPr>
          <p:nvPr>
            <p:ph type="title"/>
          </p:nvPr>
        </p:nvSpPr>
        <p:spPr>
          <a:xfrm>
            <a:off x="4965430" y="629268"/>
            <a:ext cx="6586491" cy="1286160"/>
          </a:xfrm>
        </p:spPr>
        <p:txBody>
          <a:bodyPr anchor="b">
            <a:normAutofit/>
          </a:bodyPr>
          <a:lstStyle/>
          <a:p>
            <a:r>
              <a:rPr lang="en-US" dirty="0"/>
              <a:t>B. Cabinet</a:t>
            </a:r>
          </a:p>
        </p:txBody>
      </p:sp>
      <p:sp>
        <p:nvSpPr>
          <p:cNvPr id="3" name="Content Placeholder 2">
            <a:extLst>
              <a:ext uri="{FF2B5EF4-FFF2-40B4-BE49-F238E27FC236}">
                <a16:creationId xmlns:a16="http://schemas.microsoft.com/office/drawing/2014/main" id="{0CC0CD95-A196-4275-BEF9-7F2F4F891E98}"/>
              </a:ext>
            </a:extLst>
          </p:cNvPr>
          <p:cNvSpPr>
            <a:spLocks noGrp="1"/>
          </p:cNvSpPr>
          <p:nvPr>
            <p:ph idx="1"/>
          </p:nvPr>
        </p:nvSpPr>
        <p:spPr>
          <a:xfrm>
            <a:off x="4965431" y="2438400"/>
            <a:ext cx="6586489" cy="3785419"/>
          </a:xfrm>
        </p:spPr>
        <p:txBody>
          <a:bodyPr>
            <a:normAutofit/>
          </a:bodyPr>
          <a:lstStyle/>
          <a:p>
            <a:r>
              <a:rPr lang="en-US" dirty="0"/>
              <a:t>The </a:t>
            </a:r>
            <a:r>
              <a:rPr lang="en-US" b="1" dirty="0"/>
              <a:t>cabinet</a:t>
            </a:r>
            <a:r>
              <a:rPr lang="en-US" dirty="0"/>
              <a:t> offices of the executive branch assist the president in his constitutional duties.</a:t>
            </a:r>
          </a:p>
          <a:p>
            <a:r>
              <a:rPr lang="en-US" dirty="0"/>
              <a:t>Though not mentioned in the Constitution, many presidents depend on advice from their cabinets while others preferred the counsel of close friends.</a:t>
            </a:r>
          </a:p>
        </p:txBody>
      </p:sp>
      <p:pic>
        <p:nvPicPr>
          <p:cNvPr id="5" name="Picture 4" descr="A group of people posing for the camera&#10;&#10;Description automatically generated">
            <a:extLst>
              <a:ext uri="{FF2B5EF4-FFF2-40B4-BE49-F238E27FC236}">
                <a16:creationId xmlns:a16="http://schemas.microsoft.com/office/drawing/2014/main" id="{7B0F22DC-293E-4866-9AAE-1CDB3D8E59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C095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63E6F9C-9371-4536-846C-95B5EE13CEB1}"/>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616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BE8EC-F6BC-48D5-AB73-22BE939ABC5C}"/>
              </a:ext>
            </a:extLst>
          </p:cNvPr>
          <p:cNvSpPr>
            <a:spLocks noGrp="1"/>
          </p:cNvSpPr>
          <p:nvPr>
            <p:ph type="title"/>
          </p:nvPr>
        </p:nvSpPr>
        <p:spPr>
          <a:xfrm>
            <a:off x="4965430" y="629268"/>
            <a:ext cx="6586491" cy="1286160"/>
          </a:xfrm>
        </p:spPr>
        <p:txBody>
          <a:bodyPr anchor="b">
            <a:normAutofit/>
          </a:bodyPr>
          <a:lstStyle/>
          <a:p>
            <a:r>
              <a:rPr lang="en-US" dirty="0"/>
              <a:t>B. Cabinet</a:t>
            </a:r>
          </a:p>
        </p:txBody>
      </p:sp>
      <p:sp>
        <p:nvSpPr>
          <p:cNvPr id="3" name="Content Placeholder 2">
            <a:extLst>
              <a:ext uri="{FF2B5EF4-FFF2-40B4-BE49-F238E27FC236}">
                <a16:creationId xmlns:a16="http://schemas.microsoft.com/office/drawing/2014/main" id="{0CC0CD95-A196-4275-BEF9-7F2F4F891E98}"/>
              </a:ext>
            </a:extLst>
          </p:cNvPr>
          <p:cNvSpPr>
            <a:spLocks noGrp="1"/>
          </p:cNvSpPr>
          <p:nvPr>
            <p:ph idx="1"/>
          </p:nvPr>
        </p:nvSpPr>
        <p:spPr>
          <a:xfrm>
            <a:off x="4965431" y="2438400"/>
            <a:ext cx="6586489" cy="3785419"/>
          </a:xfrm>
        </p:spPr>
        <p:txBody>
          <a:bodyPr>
            <a:normAutofit/>
          </a:bodyPr>
          <a:lstStyle/>
          <a:p>
            <a:r>
              <a:rPr lang="en-US" dirty="0"/>
              <a:t>Today, there are fifteen cabinet divisions each led by a </a:t>
            </a:r>
            <a:r>
              <a:rPr lang="en-US" b="1" dirty="0"/>
              <a:t>secretary</a:t>
            </a:r>
            <a:r>
              <a:rPr lang="en-US" dirty="0"/>
              <a:t>. </a:t>
            </a:r>
          </a:p>
          <a:p>
            <a:pPr marL="749300" lvl="1" indent="-292100"/>
            <a:r>
              <a:rPr lang="en-US" dirty="0"/>
              <a:t>Department of State</a:t>
            </a:r>
          </a:p>
          <a:p>
            <a:pPr marL="749300" lvl="1" indent="-292100"/>
            <a:r>
              <a:rPr lang="en-US" dirty="0"/>
              <a:t>Department of the Treasury</a:t>
            </a:r>
          </a:p>
          <a:p>
            <a:pPr marL="749300" lvl="1" indent="-292100"/>
            <a:r>
              <a:rPr lang="en-US" dirty="0"/>
              <a:t>Department of Defense</a:t>
            </a:r>
          </a:p>
          <a:p>
            <a:pPr marL="749300" lvl="1" indent="-292100"/>
            <a:r>
              <a:rPr lang="en-US" dirty="0"/>
              <a:t>Department of Justice</a:t>
            </a:r>
          </a:p>
          <a:p>
            <a:pPr marL="749300" lvl="1" indent="-292100"/>
            <a:r>
              <a:rPr lang="en-US" dirty="0"/>
              <a:t>Department of the Interior</a:t>
            </a:r>
          </a:p>
          <a:p>
            <a:pPr marL="749300" lvl="1" indent="-292100"/>
            <a:r>
              <a:rPr lang="en-US" dirty="0"/>
              <a:t>Department of Agriculture</a:t>
            </a:r>
          </a:p>
        </p:txBody>
      </p:sp>
      <p:pic>
        <p:nvPicPr>
          <p:cNvPr id="5" name="Picture 4" descr="A group of people standing around a table&#10;&#10;Description automatically generated">
            <a:extLst>
              <a:ext uri="{FF2B5EF4-FFF2-40B4-BE49-F238E27FC236}">
                <a16:creationId xmlns:a16="http://schemas.microsoft.com/office/drawing/2014/main" id="{88384A30-DFFD-43DE-8D67-E57C809C87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5B05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5327361-01D2-4308-9344-0770D2B4B9CB}"/>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811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BE8EC-F6BC-48D5-AB73-22BE939ABC5C}"/>
              </a:ext>
            </a:extLst>
          </p:cNvPr>
          <p:cNvSpPr>
            <a:spLocks noGrp="1"/>
          </p:cNvSpPr>
          <p:nvPr>
            <p:ph type="title"/>
          </p:nvPr>
        </p:nvSpPr>
        <p:spPr>
          <a:xfrm>
            <a:off x="4965430" y="629268"/>
            <a:ext cx="6586491" cy="1286160"/>
          </a:xfrm>
        </p:spPr>
        <p:txBody>
          <a:bodyPr anchor="b">
            <a:normAutofit/>
          </a:bodyPr>
          <a:lstStyle/>
          <a:p>
            <a:r>
              <a:rPr lang="en-US" dirty="0"/>
              <a:t>B. Cabinet</a:t>
            </a:r>
          </a:p>
        </p:txBody>
      </p:sp>
      <p:sp>
        <p:nvSpPr>
          <p:cNvPr id="3" name="Content Placeholder 2">
            <a:extLst>
              <a:ext uri="{FF2B5EF4-FFF2-40B4-BE49-F238E27FC236}">
                <a16:creationId xmlns:a16="http://schemas.microsoft.com/office/drawing/2014/main" id="{0CC0CD95-A196-4275-BEF9-7F2F4F891E98}"/>
              </a:ext>
            </a:extLst>
          </p:cNvPr>
          <p:cNvSpPr>
            <a:spLocks noGrp="1"/>
          </p:cNvSpPr>
          <p:nvPr>
            <p:ph idx="1"/>
          </p:nvPr>
        </p:nvSpPr>
        <p:spPr>
          <a:xfrm>
            <a:off x="4965431" y="2438400"/>
            <a:ext cx="6586489" cy="4419600"/>
          </a:xfrm>
        </p:spPr>
        <p:txBody>
          <a:bodyPr>
            <a:normAutofit/>
          </a:bodyPr>
          <a:lstStyle/>
          <a:p>
            <a:r>
              <a:rPr lang="en-US" dirty="0"/>
              <a:t>Today, there are fifteen cabinet divisions each led by a </a:t>
            </a:r>
            <a:r>
              <a:rPr lang="en-US" b="1" dirty="0"/>
              <a:t>secretary</a:t>
            </a:r>
            <a:r>
              <a:rPr lang="en-US" dirty="0"/>
              <a:t>. </a:t>
            </a:r>
          </a:p>
          <a:p>
            <a:pPr marL="749300" lvl="1" indent="-292100"/>
            <a:r>
              <a:rPr lang="en-US" dirty="0"/>
              <a:t>Department of Commerce</a:t>
            </a:r>
          </a:p>
          <a:p>
            <a:pPr marL="749300" lvl="1" indent="-292100"/>
            <a:r>
              <a:rPr lang="en-US" dirty="0"/>
              <a:t>Department of Labor</a:t>
            </a:r>
          </a:p>
          <a:p>
            <a:pPr marL="749300" lvl="1" indent="-292100"/>
            <a:r>
              <a:rPr lang="en-US" dirty="0"/>
              <a:t>Department of Health and Human Services</a:t>
            </a:r>
          </a:p>
          <a:p>
            <a:pPr marL="749300" lvl="1" indent="-292100"/>
            <a:r>
              <a:rPr lang="en-US" dirty="0"/>
              <a:t>Department of Housing and Urban Development</a:t>
            </a:r>
          </a:p>
          <a:p>
            <a:pPr marL="749300" lvl="1" indent="-292100"/>
            <a:r>
              <a:rPr lang="en-US" dirty="0"/>
              <a:t>Department of Transportation </a:t>
            </a:r>
          </a:p>
        </p:txBody>
      </p:sp>
      <p:pic>
        <p:nvPicPr>
          <p:cNvPr id="5" name="Picture 4" descr="A group of people standing around a table&#10;&#10;Description automatically generated">
            <a:extLst>
              <a:ext uri="{FF2B5EF4-FFF2-40B4-BE49-F238E27FC236}">
                <a16:creationId xmlns:a16="http://schemas.microsoft.com/office/drawing/2014/main" id="{88384A30-DFFD-43DE-8D67-E57C809C87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5B05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D5631D-50DE-45B4-93AE-2C9B988EF544}"/>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079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BE8EC-F6BC-48D5-AB73-22BE939ABC5C}"/>
              </a:ext>
            </a:extLst>
          </p:cNvPr>
          <p:cNvSpPr>
            <a:spLocks noGrp="1"/>
          </p:cNvSpPr>
          <p:nvPr>
            <p:ph type="title"/>
          </p:nvPr>
        </p:nvSpPr>
        <p:spPr>
          <a:xfrm>
            <a:off x="4965430" y="629268"/>
            <a:ext cx="6586491" cy="1286160"/>
          </a:xfrm>
        </p:spPr>
        <p:txBody>
          <a:bodyPr anchor="b">
            <a:normAutofit/>
          </a:bodyPr>
          <a:lstStyle/>
          <a:p>
            <a:r>
              <a:rPr lang="en-US" dirty="0"/>
              <a:t>B. Cabinet</a:t>
            </a:r>
          </a:p>
        </p:txBody>
      </p:sp>
      <p:sp>
        <p:nvSpPr>
          <p:cNvPr id="3" name="Content Placeholder 2">
            <a:extLst>
              <a:ext uri="{FF2B5EF4-FFF2-40B4-BE49-F238E27FC236}">
                <a16:creationId xmlns:a16="http://schemas.microsoft.com/office/drawing/2014/main" id="{0CC0CD95-A196-4275-BEF9-7F2F4F891E98}"/>
              </a:ext>
            </a:extLst>
          </p:cNvPr>
          <p:cNvSpPr>
            <a:spLocks noGrp="1"/>
          </p:cNvSpPr>
          <p:nvPr>
            <p:ph idx="1"/>
          </p:nvPr>
        </p:nvSpPr>
        <p:spPr>
          <a:xfrm>
            <a:off x="4965431" y="2438400"/>
            <a:ext cx="6586489" cy="3785419"/>
          </a:xfrm>
        </p:spPr>
        <p:txBody>
          <a:bodyPr>
            <a:normAutofit/>
          </a:bodyPr>
          <a:lstStyle/>
          <a:p>
            <a:r>
              <a:rPr lang="en-US" dirty="0"/>
              <a:t>Today, there are fifteen cabinet divisions each led by a </a:t>
            </a:r>
            <a:r>
              <a:rPr lang="en-US" b="1" dirty="0"/>
              <a:t>secretary</a:t>
            </a:r>
            <a:r>
              <a:rPr lang="en-US" dirty="0"/>
              <a:t>. </a:t>
            </a:r>
          </a:p>
          <a:p>
            <a:pPr marL="749300" lvl="1" indent="-292100"/>
            <a:r>
              <a:rPr lang="en-US" dirty="0"/>
              <a:t>Department of Energy</a:t>
            </a:r>
          </a:p>
          <a:p>
            <a:pPr marL="749300" lvl="1" indent="-292100"/>
            <a:r>
              <a:rPr lang="en-US" dirty="0"/>
              <a:t>Department of Education</a:t>
            </a:r>
          </a:p>
          <a:p>
            <a:pPr marL="749300" lvl="1" indent="-292100"/>
            <a:r>
              <a:rPr lang="en-US" dirty="0"/>
              <a:t>Department of Veterans Affairs</a:t>
            </a:r>
          </a:p>
          <a:p>
            <a:pPr marL="749300" lvl="1" indent="-292100"/>
            <a:r>
              <a:rPr lang="en-US" dirty="0"/>
              <a:t>Department of Homeland Security – oversees the </a:t>
            </a:r>
            <a:r>
              <a:rPr lang="en-US" b="1" dirty="0"/>
              <a:t>Transportation Security Administration</a:t>
            </a:r>
            <a:r>
              <a:rPr lang="en-US" dirty="0"/>
              <a:t> (</a:t>
            </a:r>
            <a:r>
              <a:rPr lang="en-US" b="1" dirty="0"/>
              <a:t>TSA</a:t>
            </a:r>
            <a:r>
              <a:rPr lang="en-US" dirty="0"/>
              <a:t>)</a:t>
            </a:r>
          </a:p>
        </p:txBody>
      </p:sp>
      <p:pic>
        <p:nvPicPr>
          <p:cNvPr id="5" name="Picture 4" descr="A group of people standing around a table&#10;&#10;Description automatically generated">
            <a:extLst>
              <a:ext uri="{FF2B5EF4-FFF2-40B4-BE49-F238E27FC236}">
                <a16:creationId xmlns:a16="http://schemas.microsoft.com/office/drawing/2014/main" id="{88384A30-DFFD-43DE-8D67-E57C809C87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5B05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73745B3-3EFA-489C-9077-889B9544BE35}"/>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597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2FD62-97E1-4486-9BFA-E08419FD9950}"/>
              </a:ext>
            </a:extLst>
          </p:cNvPr>
          <p:cNvSpPr>
            <a:spLocks noGrp="1"/>
          </p:cNvSpPr>
          <p:nvPr>
            <p:ph type="title"/>
          </p:nvPr>
        </p:nvSpPr>
        <p:spPr>
          <a:xfrm>
            <a:off x="4965430" y="629268"/>
            <a:ext cx="6586491" cy="1286160"/>
          </a:xfrm>
        </p:spPr>
        <p:txBody>
          <a:bodyPr anchor="b">
            <a:noAutofit/>
          </a:bodyPr>
          <a:lstStyle/>
          <a:p>
            <a:r>
              <a:rPr lang="en-US"/>
              <a:t>C. Independent Agencies</a:t>
            </a:r>
          </a:p>
        </p:txBody>
      </p:sp>
      <p:sp>
        <p:nvSpPr>
          <p:cNvPr id="3" name="Content Placeholder 2">
            <a:extLst>
              <a:ext uri="{FF2B5EF4-FFF2-40B4-BE49-F238E27FC236}">
                <a16:creationId xmlns:a16="http://schemas.microsoft.com/office/drawing/2014/main" id="{902168A0-849E-402A-99F5-D4480E9EA0D9}"/>
              </a:ext>
            </a:extLst>
          </p:cNvPr>
          <p:cNvSpPr>
            <a:spLocks noGrp="1"/>
          </p:cNvSpPr>
          <p:nvPr>
            <p:ph idx="1"/>
          </p:nvPr>
        </p:nvSpPr>
        <p:spPr>
          <a:xfrm>
            <a:off x="4965431" y="2438400"/>
            <a:ext cx="6586489" cy="3785419"/>
          </a:xfrm>
        </p:spPr>
        <p:txBody>
          <a:bodyPr>
            <a:normAutofit/>
          </a:bodyPr>
          <a:lstStyle/>
          <a:p>
            <a:r>
              <a:rPr lang="en-US" dirty="0"/>
              <a:t>Independent agencies are not part of any cabinet department and have specialized functions.</a:t>
            </a:r>
          </a:p>
          <a:p>
            <a:r>
              <a:rPr lang="en-US" dirty="0"/>
              <a:t>They include:</a:t>
            </a:r>
          </a:p>
          <a:p>
            <a:pPr marL="749300" lvl="1" indent="-292100"/>
            <a:r>
              <a:rPr lang="en-US" dirty="0"/>
              <a:t>Independent executive agencies</a:t>
            </a:r>
          </a:p>
          <a:p>
            <a:pPr marL="749300" lvl="1" indent="-292100"/>
            <a:r>
              <a:rPr lang="en-US" dirty="0"/>
              <a:t>Government corporations</a:t>
            </a:r>
          </a:p>
          <a:p>
            <a:pPr marL="749300" lvl="1" indent="-292100"/>
            <a:r>
              <a:rPr lang="en-US" dirty="0"/>
              <a:t>Independent regulatory commissions</a:t>
            </a:r>
          </a:p>
        </p:txBody>
      </p:sp>
      <p:pic>
        <p:nvPicPr>
          <p:cNvPr id="6" name="Picture 5" descr="A satellite in space&#10;&#10;Description automatically generated">
            <a:extLst>
              <a:ext uri="{FF2B5EF4-FFF2-40B4-BE49-F238E27FC236}">
                <a16:creationId xmlns:a16="http://schemas.microsoft.com/office/drawing/2014/main" id="{52D0A7E4-BD0D-40D5-B931-A2033CFC53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767"/>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AC07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559594F-76B6-4298-ACD8-1A6D65D4424B}"/>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DC20A4B-9CB0-4AD5-B7CC-1F4237B927F2}"/>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878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5865F5BC-C626-4D1A-BD09-86C7C76E9B3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val="0"/>
              </a:ext>
            </a:extLst>
          </a:blip>
          <a:stretch>
            <a:fillRect/>
          </a:stretch>
        </p:blipFill>
        <p:spPr>
          <a:xfrm>
            <a:off x="3603223" y="332383"/>
            <a:ext cx="4985554" cy="619323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380755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82ED0-A771-42D1-8AEA-B90B85346905}"/>
              </a:ext>
            </a:extLst>
          </p:cNvPr>
          <p:cNvSpPr>
            <a:spLocks noGrp="1"/>
          </p:cNvSpPr>
          <p:nvPr>
            <p:ph type="title"/>
          </p:nvPr>
        </p:nvSpPr>
        <p:spPr>
          <a:xfrm>
            <a:off x="4965430" y="629268"/>
            <a:ext cx="6586491" cy="1286160"/>
          </a:xfrm>
        </p:spPr>
        <p:txBody>
          <a:bodyPr anchor="b">
            <a:normAutofit/>
          </a:bodyPr>
          <a:lstStyle/>
          <a:p>
            <a:r>
              <a:rPr lang="en-US" dirty="0"/>
              <a:t>A. Overview</a:t>
            </a:r>
          </a:p>
        </p:txBody>
      </p:sp>
      <p:sp>
        <p:nvSpPr>
          <p:cNvPr id="3" name="Content Placeholder 2">
            <a:extLst>
              <a:ext uri="{FF2B5EF4-FFF2-40B4-BE49-F238E27FC236}">
                <a16:creationId xmlns:a16="http://schemas.microsoft.com/office/drawing/2014/main" id="{E124DA87-0055-4538-B4D7-333B69EA99C4}"/>
              </a:ext>
            </a:extLst>
          </p:cNvPr>
          <p:cNvSpPr>
            <a:spLocks noGrp="1"/>
          </p:cNvSpPr>
          <p:nvPr>
            <p:ph idx="1"/>
          </p:nvPr>
        </p:nvSpPr>
        <p:spPr>
          <a:xfrm>
            <a:off x="4965431" y="2438400"/>
            <a:ext cx="6586489" cy="3785419"/>
          </a:xfrm>
        </p:spPr>
        <p:txBody>
          <a:bodyPr>
            <a:normAutofit/>
          </a:bodyPr>
          <a:lstStyle/>
          <a:p>
            <a:r>
              <a:rPr lang="en-US" dirty="0"/>
              <a:t>The term </a:t>
            </a:r>
            <a:r>
              <a:rPr lang="en-US" b="1" i="1" dirty="0"/>
              <a:t>bureaucracy </a:t>
            </a:r>
            <a:r>
              <a:rPr lang="en-US" dirty="0"/>
              <a:t>refers to an administrative system staffed largely by nonelected officials.</a:t>
            </a:r>
          </a:p>
          <a:p>
            <a:r>
              <a:rPr lang="en-US" dirty="0"/>
              <a:t>The executive branch contains many </a:t>
            </a:r>
            <a:r>
              <a:rPr lang="en-US" b="1" dirty="0"/>
              <a:t>bureaucrats</a:t>
            </a:r>
            <a:r>
              <a:rPr lang="en-US" dirty="0"/>
              <a:t> (civil servants).</a:t>
            </a:r>
          </a:p>
          <a:p>
            <a:endParaRPr lang="en-US" sz="2000" dirty="0"/>
          </a:p>
        </p:txBody>
      </p:sp>
      <p:pic>
        <p:nvPicPr>
          <p:cNvPr id="5" name="Picture 4" descr="A person sitting at a table using a computer&#10;&#10;Description automatically generated">
            <a:extLst>
              <a:ext uri="{FF2B5EF4-FFF2-40B4-BE49-F238E27FC236}">
                <a16:creationId xmlns:a16="http://schemas.microsoft.com/office/drawing/2014/main" id="{7D7B929F-25A9-4878-9230-22CFA4032F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99C27"/>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7E0A33C-5EC6-4C36-AC03-2C34900157F7}"/>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3812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2E445-0396-4D4C-936F-6659B3402CF3}"/>
              </a:ext>
            </a:extLst>
          </p:cNvPr>
          <p:cNvSpPr>
            <a:spLocks noGrp="1"/>
          </p:cNvSpPr>
          <p:nvPr>
            <p:ph type="title"/>
          </p:nvPr>
        </p:nvSpPr>
        <p:spPr>
          <a:xfrm>
            <a:off x="4965430" y="629268"/>
            <a:ext cx="6586491" cy="1286160"/>
          </a:xfrm>
        </p:spPr>
        <p:txBody>
          <a:bodyPr anchor="b">
            <a:noAutofit/>
          </a:bodyPr>
          <a:lstStyle/>
          <a:p>
            <a:r>
              <a:rPr lang="en-US" dirty="0"/>
              <a:t>D. Operation of the Bureaucracy</a:t>
            </a:r>
          </a:p>
        </p:txBody>
      </p:sp>
      <p:sp>
        <p:nvSpPr>
          <p:cNvPr id="3" name="Content Placeholder 2">
            <a:extLst>
              <a:ext uri="{FF2B5EF4-FFF2-40B4-BE49-F238E27FC236}">
                <a16:creationId xmlns:a16="http://schemas.microsoft.com/office/drawing/2014/main" id="{9789D3DD-F07E-4F70-9F5C-86F897C2DB59}"/>
              </a:ext>
            </a:extLst>
          </p:cNvPr>
          <p:cNvSpPr>
            <a:spLocks noGrp="1"/>
          </p:cNvSpPr>
          <p:nvPr>
            <p:ph idx="1"/>
          </p:nvPr>
        </p:nvSpPr>
        <p:spPr>
          <a:xfrm>
            <a:off x="4965431" y="2438400"/>
            <a:ext cx="6586489" cy="3785419"/>
          </a:xfrm>
        </p:spPr>
        <p:txBody>
          <a:bodyPr>
            <a:normAutofit/>
          </a:bodyPr>
          <a:lstStyle/>
          <a:p>
            <a:r>
              <a:rPr lang="en-US" dirty="0"/>
              <a:t>The federal bureaucracy has legislative, executive, and judicial responsibilities.</a:t>
            </a:r>
          </a:p>
          <a:p>
            <a:r>
              <a:rPr lang="en-US" dirty="0"/>
              <a:t>While Congress passes bills that become </a:t>
            </a:r>
            <a:r>
              <a:rPr lang="en-US" b="1" dirty="0"/>
              <a:t>statutory law</a:t>
            </a:r>
            <a:r>
              <a:rPr lang="en-US" dirty="0"/>
              <a:t>, regulations created by the bureaucracy are known as </a:t>
            </a:r>
            <a:r>
              <a:rPr lang="en-US" b="1" dirty="0"/>
              <a:t>administrative law</a:t>
            </a:r>
            <a:r>
              <a:rPr lang="en-US" dirty="0"/>
              <a:t>.  </a:t>
            </a:r>
          </a:p>
        </p:txBody>
      </p:sp>
      <p:pic>
        <p:nvPicPr>
          <p:cNvPr id="5" name="Picture 4" descr="A large building in the middle of the street&#10;&#10;Description automatically generated">
            <a:extLst>
              <a:ext uri="{FF2B5EF4-FFF2-40B4-BE49-F238E27FC236}">
                <a16:creationId xmlns:a16="http://schemas.microsoft.com/office/drawing/2014/main" id="{84F9CEF6-8481-452F-A0C9-FC0A357BC0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9C2FD"/>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78DB406-7C17-460F-9D63-265649EF82F7}"/>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298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2E445-0396-4D4C-936F-6659B3402CF3}"/>
              </a:ext>
            </a:extLst>
          </p:cNvPr>
          <p:cNvSpPr>
            <a:spLocks noGrp="1"/>
          </p:cNvSpPr>
          <p:nvPr>
            <p:ph type="title"/>
          </p:nvPr>
        </p:nvSpPr>
        <p:spPr>
          <a:xfrm>
            <a:off x="4965430" y="629268"/>
            <a:ext cx="6586491" cy="1286160"/>
          </a:xfrm>
        </p:spPr>
        <p:txBody>
          <a:bodyPr anchor="b">
            <a:noAutofit/>
          </a:bodyPr>
          <a:lstStyle/>
          <a:p>
            <a:r>
              <a:rPr lang="en-US" dirty="0"/>
              <a:t>D. Operation of the Bureaucracy</a:t>
            </a:r>
          </a:p>
        </p:txBody>
      </p:sp>
      <p:sp>
        <p:nvSpPr>
          <p:cNvPr id="3" name="Content Placeholder 2">
            <a:extLst>
              <a:ext uri="{FF2B5EF4-FFF2-40B4-BE49-F238E27FC236}">
                <a16:creationId xmlns:a16="http://schemas.microsoft.com/office/drawing/2014/main" id="{9789D3DD-F07E-4F70-9F5C-86F897C2DB59}"/>
              </a:ext>
            </a:extLst>
          </p:cNvPr>
          <p:cNvSpPr>
            <a:spLocks noGrp="1"/>
          </p:cNvSpPr>
          <p:nvPr>
            <p:ph idx="1"/>
          </p:nvPr>
        </p:nvSpPr>
        <p:spPr>
          <a:xfrm>
            <a:off x="4965431" y="2438400"/>
            <a:ext cx="6586489" cy="3785419"/>
          </a:xfrm>
        </p:spPr>
        <p:txBody>
          <a:bodyPr>
            <a:normAutofit/>
          </a:bodyPr>
          <a:lstStyle/>
          <a:p>
            <a:r>
              <a:rPr lang="en-US" dirty="0"/>
              <a:t>Most agencies serve a particular group called a </a:t>
            </a:r>
            <a:r>
              <a:rPr lang="en-US" b="1" dirty="0"/>
              <a:t>client</a:t>
            </a:r>
            <a:r>
              <a:rPr lang="en-US" dirty="0"/>
              <a:t>. </a:t>
            </a:r>
          </a:p>
          <a:p>
            <a:r>
              <a:rPr lang="en-US" dirty="0"/>
              <a:t>Agencies use clearly defined procedures known as </a:t>
            </a:r>
            <a:r>
              <a:rPr lang="en-US" b="1" dirty="0"/>
              <a:t>standard operating procedures</a:t>
            </a:r>
            <a:r>
              <a:rPr lang="en-US" dirty="0"/>
              <a:t> (SOPs).</a:t>
            </a:r>
          </a:p>
        </p:txBody>
      </p:sp>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9C2FD"/>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C8D51368-20FD-46B8-85C8-73A2262DF4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426" y="323850"/>
            <a:ext cx="2965553" cy="2961435"/>
          </a:xfrm>
          <a:prstGeom prst="rect">
            <a:avLst/>
          </a:prstGeom>
        </p:spPr>
      </p:pic>
      <p:pic>
        <p:nvPicPr>
          <p:cNvPr id="7" name="Graphic 6">
            <a:extLst>
              <a:ext uri="{FF2B5EF4-FFF2-40B4-BE49-F238E27FC236}">
                <a16:creationId xmlns:a16="http://schemas.microsoft.com/office/drawing/2014/main" id="{C2591E7D-2350-4EA2-886B-205FA3E7F1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0080" y="3429000"/>
            <a:ext cx="3117850" cy="3117850"/>
          </a:xfrm>
          <a:prstGeom prst="rect">
            <a:avLst/>
          </a:prstGeom>
        </p:spPr>
      </p:pic>
      <p:cxnSp>
        <p:nvCxnSpPr>
          <p:cNvPr id="8" name="Straight Connector 7">
            <a:extLst>
              <a:ext uri="{FF2B5EF4-FFF2-40B4-BE49-F238E27FC236}">
                <a16:creationId xmlns:a16="http://schemas.microsoft.com/office/drawing/2014/main" id="{0EB6839A-EA35-4666-8FB7-EF591F585F0C}"/>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847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12.2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515600" cy="4930775"/>
          </a:xfrm>
        </p:spPr>
        <p:txBody>
          <a:bodyPr>
            <a:normAutofit/>
          </a:bodyPr>
          <a:lstStyle/>
          <a:p>
            <a:pPr marL="0" indent="0">
              <a:buNone/>
            </a:pPr>
            <a:r>
              <a:rPr lang="en-US" dirty="0"/>
              <a:t>1. What is the first level of bureaucracy beneath the president?</a:t>
            </a:r>
          </a:p>
          <a:p>
            <a:pPr marL="0" indent="0" algn="ctr">
              <a:buNone/>
            </a:pPr>
            <a:r>
              <a:rPr lang="en-US" dirty="0">
                <a:solidFill>
                  <a:srgbClr val="C00000"/>
                </a:solidFill>
              </a:rPr>
              <a:t>Executive Office of the President (EOP) (p. 280)</a:t>
            </a:r>
          </a:p>
          <a:p>
            <a:pPr marL="0" indent="0">
              <a:buNone/>
            </a:pPr>
            <a:r>
              <a:rPr lang="en-US" dirty="0"/>
              <a:t>2–3. State the purpose of the National Security Council. Describe its origin. </a:t>
            </a:r>
          </a:p>
          <a:p>
            <a:pPr marL="0" indent="0" algn="ctr">
              <a:buNone/>
            </a:pPr>
            <a:r>
              <a:rPr lang="en-US" dirty="0">
                <a:solidFill>
                  <a:srgbClr val="C00000"/>
                </a:solidFill>
              </a:rPr>
              <a:t>To serve as the president’s policymaking group concerning security and intelligence matters; it was formed in 1947, during the Cold War, to advise the president on military policy and covert operations and to serve as a crisis management team. </a:t>
            </a:r>
            <a:br>
              <a:rPr lang="en-US" dirty="0">
                <a:solidFill>
                  <a:srgbClr val="C00000"/>
                </a:solidFill>
              </a:rPr>
            </a:br>
            <a:r>
              <a:rPr lang="en-US" dirty="0">
                <a:solidFill>
                  <a:srgbClr val="C00000"/>
                </a:solidFill>
              </a:rPr>
              <a:t>(p. 282)</a:t>
            </a:r>
          </a:p>
        </p:txBody>
      </p:sp>
    </p:spTree>
    <p:extLst>
      <p:ext uri="{BB962C8B-B14F-4D97-AF65-F5344CB8AC3E}">
        <p14:creationId xmlns:p14="http://schemas.microsoft.com/office/powerpoint/2010/main" val="1015548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12.2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515600" cy="5032375"/>
          </a:xfrm>
        </p:spPr>
        <p:txBody>
          <a:bodyPr>
            <a:normAutofit/>
          </a:bodyPr>
          <a:lstStyle/>
          <a:p>
            <a:pPr marL="0" indent="0">
              <a:buNone/>
            </a:pPr>
            <a:r>
              <a:rPr lang="en-US" dirty="0"/>
              <a:t>4. Define </a:t>
            </a:r>
            <a:r>
              <a:rPr lang="en-US" i="1" dirty="0"/>
              <a:t>cabinet</a:t>
            </a:r>
            <a:r>
              <a:rPr lang="en-US" dirty="0"/>
              <a:t>.</a:t>
            </a:r>
          </a:p>
          <a:p>
            <a:pPr marL="0" indent="0" algn="ctr">
              <a:buNone/>
            </a:pPr>
            <a:r>
              <a:rPr lang="en-US" dirty="0">
                <a:solidFill>
                  <a:srgbClr val="C00000"/>
                </a:solidFill>
              </a:rPr>
              <a:t>offices of the executive branch developed to assist the president in his constitutional duties and to meet the demands of America’s growth (pp. 283–284)</a:t>
            </a:r>
          </a:p>
          <a:p>
            <a:pPr marL="0" indent="0">
              <a:buNone/>
            </a:pPr>
            <a:r>
              <a:rPr lang="en-US" dirty="0"/>
              <a:t>5. Discuss the Constitution’s possible reference to the cabinet.</a:t>
            </a:r>
          </a:p>
          <a:p>
            <a:pPr marL="0" indent="0" algn="ctr">
              <a:buNone/>
            </a:pPr>
            <a:r>
              <a:rPr lang="en-US" dirty="0">
                <a:solidFill>
                  <a:srgbClr val="C00000"/>
                </a:solidFill>
              </a:rPr>
              <a:t>Article II, Section 2, clause 1, gives the president the power to “require the opinion, in writing, of the principal officer in each of the executive departments, upon any subject relating to the duties of their respective offices.” (p. 283)</a:t>
            </a:r>
          </a:p>
        </p:txBody>
      </p:sp>
    </p:spTree>
    <p:extLst>
      <p:ext uri="{BB962C8B-B14F-4D97-AF65-F5344CB8AC3E}">
        <p14:creationId xmlns:p14="http://schemas.microsoft.com/office/powerpoint/2010/main" val="3661653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12.2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6. How do cabinet members obtain their positions?</a:t>
            </a:r>
          </a:p>
          <a:p>
            <a:pPr marL="0" indent="0" algn="ctr">
              <a:buNone/>
            </a:pPr>
            <a:r>
              <a:rPr lang="en-US" dirty="0">
                <a:solidFill>
                  <a:srgbClr val="C00000"/>
                </a:solidFill>
              </a:rPr>
              <a:t>by presidential appointment with Senate approval (p. 284)</a:t>
            </a:r>
          </a:p>
          <a:p>
            <a:pPr marL="0" indent="0">
              <a:buNone/>
            </a:pPr>
            <a:r>
              <a:rPr lang="en-US" dirty="0"/>
              <a:t>7. What was the first government corporation in the United States?</a:t>
            </a:r>
          </a:p>
          <a:p>
            <a:pPr marL="0" indent="0" algn="ctr">
              <a:buNone/>
            </a:pPr>
            <a:r>
              <a:rPr lang="en-US" dirty="0">
                <a:solidFill>
                  <a:srgbClr val="C00000"/>
                </a:solidFill>
              </a:rPr>
              <a:t>the Bank of the United States (p. 291)</a:t>
            </a:r>
          </a:p>
        </p:txBody>
      </p:sp>
    </p:spTree>
    <p:extLst>
      <p:ext uri="{BB962C8B-B14F-4D97-AF65-F5344CB8AC3E}">
        <p14:creationId xmlns:p14="http://schemas.microsoft.com/office/powerpoint/2010/main" val="2025129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12.2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8–9. Contrast statutory and administrative law.</a:t>
            </a:r>
          </a:p>
          <a:p>
            <a:pPr marL="0" indent="0" algn="ctr">
              <a:buNone/>
            </a:pPr>
            <a:r>
              <a:rPr lang="en-US" dirty="0">
                <a:solidFill>
                  <a:srgbClr val="C00000"/>
                </a:solidFill>
              </a:rPr>
              <a:t>Statutory law is passed by the legislature and signed by the president. Administrative law is the collection of regulations developed by the federal bureaucracy to implement congressional statutes. (p. 293)</a:t>
            </a:r>
          </a:p>
          <a:p>
            <a:pPr marL="0" indent="0">
              <a:buNone/>
            </a:pPr>
            <a:r>
              <a:rPr lang="en-US" dirty="0"/>
              <a:t>10. Which agency regulates the development and use of pesticides? </a:t>
            </a:r>
          </a:p>
          <a:p>
            <a:pPr marL="0" indent="0" algn="ctr">
              <a:buNone/>
            </a:pPr>
            <a:r>
              <a:rPr lang="en-US" dirty="0">
                <a:solidFill>
                  <a:srgbClr val="C00000"/>
                </a:solidFill>
              </a:rPr>
              <a:t>Environmental Protection Agency (EPA) (p. 292)</a:t>
            </a:r>
          </a:p>
        </p:txBody>
      </p:sp>
    </p:spTree>
    <p:extLst>
      <p:ext uri="{BB962C8B-B14F-4D97-AF65-F5344CB8AC3E}">
        <p14:creationId xmlns:p14="http://schemas.microsoft.com/office/powerpoint/2010/main" val="2256102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12.2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Why is the Executive Office of the President such a powerful segment of the executive branch?</a:t>
            </a:r>
          </a:p>
          <a:p>
            <a:pPr marL="0" indent="0" algn="ctr">
              <a:buNone/>
            </a:pPr>
            <a:r>
              <a:rPr lang="en-US" dirty="0">
                <a:solidFill>
                  <a:srgbClr val="C00000"/>
                </a:solidFill>
              </a:rPr>
              <a:t>It has the greatest access to the president and is the most responsive to his ideas.</a:t>
            </a:r>
          </a:p>
        </p:txBody>
      </p:sp>
    </p:spTree>
    <p:extLst>
      <p:ext uri="{BB962C8B-B14F-4D97-AF65-F5344CB8AC3E}">
        <p14:creationId xmlns:p14="http://schemas.microsoft.com/office/powerpoint/2010/main" val="4214861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12.2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Why is regulation by the government necessary?</a:t>
            </a:r>
          </a:p>
          <a:p>
            <a:pPr marL="0" indent="0" algn="ctr">
              <a:buNone/>
            </a:pPr>
            <a:r>
              <a:rPr lang="en-US" dirty="0">
                <a:solidFill>
                  <a:srgbClr val="C00000"/>
                </a:solidFill>
              </a:rPr>
              <a:t>Students may say that humans are sinners and will not always do right. Many regulations fulfill the government’s obligations to its citizens in promoting the general welfare.</a:t>
            </a:r>
          </a:p>
        </p:txBody>
      </p:sp>
    </p:spTree>
    <p:extLst>
      <p:ext uri="{BB962C8B-B14F-4D97-AF65-F5344CB8AC3E}">
        <p14:creationId xmlns:p14="http://schemas.microsoft.com/office/powerpoint/2010/main" val="1735472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itting at a table using a computer&#10;&#10;Description automatically generated">
            <a:extLst>
              <a:ext uri="{FF2B5EF4-FFF2-40B4-BE49-F238E27FC236}">
                <a16:creationId xmlns:a16="http://schemas.microsoft.com/office/drawing/2014/main" id="{3AF6F03B-602D-460C-93BB-F38108B00808}"/>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4800" b="1">
                <a:solidFill>
                  <a:schemeClr val="tx1">
                    <a:lumMod val="85000"/>
                    <a:lumOff val="15000"/>
                  </a:schemeClr>
                </a:solidFill>
                <a:effectLst>
                  <a:outerShdw blurRad="38100" dist="38100" dir="2700000" algn="tl">
                    <a:srgbClr val="000000">
                      <a:alpha val="43137"/>
                    </a:srgbClr>
                  </a:outerShdw>
                </a:effectLst>
              </a:rPr>
              <a:t>III. Bureaucratic Practices</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12.3</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3982"/>
      </p:ext>
    </p:extLst>
  </p:cSld>
  <p:clrMapOvr>
    <a:overrideClrMapping bg1="dk1" tx1="lt1" bg2="dk2" tx2="lt2" accent1="accent1" accent2="accent2" accent3="accent3" accent4="accent4" accent5="accent5" accent6="accent6" hlink="hlink" folHlink="folHlink"/>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3BFD-50EA-446E-8AC6-73FA9E7B30B6}"/>
              </a:ext>
            </a:extLst>
          </p:cNvPr>
          <p:cNvSpPr>
            <a:spLocks noGrp="1"/>
          </p:cNvSpPr>
          <p:nvPr>
            <p:ph type="title"/>
          </p:nvPr>
        </p:nvSpPr>
        <p:spPr>
          <a:xfrm>
            <a:off x="4965430" y="629268"/>
            <a:ext cx="6586491" cy="1286160"/>
          </a:xfrm>
        </p:spPr>
        <p:txBody>
          <a:bodyPr anchor="b">
            <a:normAutofit/>
          </a:bodyPr>
          <a:lstStyle/>
          <a:p>
            <a:r>
              <a:rPr lang="en-US" dirty="0"/>
              <a:t>A. The Fourth Branch</a:t>
            </a:r>
          </a:p>
        </p:txBody>
      </p:sp>
      <p:sp>
        <p:nvSpPr>
          <p:cNvPr id="3" name="Content Placeholder 2">
            <a:extLst>
              <a:ext uri="{FF2B5EF4-FFF2-40B4-BE49-F238E27FC236}">
                <a16:creationId xmlns:a16="http://schemas.microsoft.com/office/drawing/2014/main" id="{BE60C0A8-5F8E-40D8-8B26-E1DB0352A72F}"/>
              </a:ext>
            </a:extLst>
          </p:cNvPr>
          <p:cNvSpPr>
            <a:spLocks noGrp="1"/>
          </p:cNvSpPr>
          <p:nvPr>
            <p:ph idx="1"/>
          </p:nvPr>
        </p:nvSpPr>
        <p:spPr>
          <a:xfrm>
            <a:off x="4965431" y="2438400"/>
            <a:ext cx="6586489" cy="3785419"/>
          </a:xfrm>
        </p:spPr>
        <p:txBody>
          <a:bodyPr>
            <a:normAutofit/>
          </a:bodyPr>
          <a:lstStyle/>
          <a:p>
            <a:r>
              <a:rPr lang="en-US" dirty="0"/>
              <a:t>Given its size and power, the federal bureaucracy is sometimes viewed as the </a:t>
            </a:r>
            <a:r>
              <a:rPr lang="en-US" b="1" dirty="0"/>
              <a:t>fourth branch</a:t>
            </a:r>
            <a:r>
              <a:rPr lang="en-US" dirty="0"/>
              <a:t> of government.</a:t>
            </a:r>
          </a:p>
          <a:p>
            <a:r>
              <a:rPr lang="en-US" dirty="0"/>
              <a:t>There are four causes for this: </a:t>
            </a:r>
          </a:p>
          <a:p>
            <a:pPr marL="749300" lvl="1" indent="-292100"/>
            <a:r>
              <a:rPr lang="en-US" dirty="0"/>
              <a:t>Size</a:t>
            </a:r>
          </a:p>
          <a:p>
            <a:pPr marL="749300" lvl="1" indent="-292100"/>
            <a:r>
              <a:rPr lang="en-US" dirty="0"/>
              <a:t>Skills</a:t>
            </a:r>
          </a:p>
          <a:p>
            <a:pPr marL="749300" lvl="1" indent="-292100"/>
            <a:r>
              <a:rPr lang="en-US" dirty="0"/>
              <a:t>Separation of powers</a:t>
            </a:r>
          </a:p>
          <a:p>
            <a:pPr marL="749300" lvl="1" indent="-292100"/>
            <a:r>
              <a:rPr lang="en-US" dirty="0"/>
              <a:t>Desire for security</a:t>
            </a:r>
          </a:p>
        </p:txBody>
      </p:sp>
      <p:pic>
        <p:nvPicPr>
          <p:cNvPr id="6" name="Picture 5" descr="A group of people sitting at a table&#10;&#10;Description automatically generated">
            <a:extLst>
              <a:ext uri="{FF2B5EF4-FFF2-40B4-BE49-F238E27FC236}">
                <a16:creationId xmlns:a16="http://schemas.microsoft.com/office/drawing/2014/main" id="{8DAC1369-90E7-4D24-A0DE-3E65CA1627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87BDF-840C-4F3E-9576-778AC9DF5E89}"/>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26750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82ED0-A771-42D1-8AEA-B90B85346905}"/>
              </a:ext>
            </a:extLst>
          </p:cNvPr>
          <p:cNvSpPr>
            <a:spLocks noGrp="1"/>
          </p:cNvSpPr>
          <p:nvPr>
            <p:ph type="title"/>
          </p:nvPr>
        </p:nvSpPr>
        <p:spPr>
          <a:xfrm>
            <a:off x="4965430" y="629268"/>
            <a:ext cx="6586491" cy="1286160"/>
          </a:xfrm>
        </p:spPr>
        <p:txBody>
          <a:bodyPr anchor="b">
            <a:normAutofit/>
          </a:bodyPr>
          <a:lstStyle/>
          <a:p>
            <a:r>
              <a:rPr lang="en-US" dirty="0"/>
              <a:t>A. Overview</a:t>
            </a:r>
          </a:p>
        </p:txBody>
      </p:sp>
      <p:sp>
        <p:nvSpPr>
          <p:cNvPr id="3" name="Content Placeholder 2">
            <a:extLst>
              <a:ext uri="{FF2B5EF4-FFF2-40B4-BE49-F238E27FC236}">
                <a16:creationId xmlns:a16="http://schemas.microsoft.com/office/drawing/2014/main" id="{E124DA87-0055-4538-B4D7-333B69EA99C4}"/>
              </a:ext>
            </a:extLst>
          </p:cNvPr>
          <p:cNvSpPr>
            <a:spLocks noGrp="1"/>
          </p:cNvSpPr>
          <p:nvPr>
            <p:ph idx="1"/>
          </p:nvPr>
        </p:nvSpPr>
        <p:spPr>
          <a:xfrm>
            <a:off x="4965431" y="2438400"/>
            <a:ext cx="6586489" cy="3785419"/>
          </a:xfrm>
        </p:spPr>
        <p:txBody>
          <a:bodyPr>
            <a:normAutofit/>
          </a:bodyPr>
          <a:lstStyle/>
          <a:p>
            <a:r>
              <a:rPr lang="en-US" dirty="0"/>
              <a:t>Government bureaucracy makes use of the principle of </a:t>
            </a:r>
            <a:r>
              <a:rPr lang="en-US" b="1" dirty="0"/>
              <a:t>delegation</a:t>
            </a:r>
            <a:r>
              <a:rPr lang="en-US" dirty="0"/>
              <a:t> – entrusting a task or power to another.</a:t>
            </a:r>
          </a:p>
          <a:p>
            <a:r>
              <a:rPr lang="en-US" dirty="0"/>
              <a:t>Bureaucracy is necessary because the president cannot fulfill his duties by himself. </a:t>
            </a:r>
          </a:p>
          <a:p>
            <a:endParaRPr lang="en-US" sz="2000" dirty="0"/>
          </a:p>
        </p:txBody>
      </p:sp>
      <p:pic>
        <p:nvPicPr>
          <p:cNvPr id="6" name="Picture 5" descr="A group of people sitting at a table with a vase of flowers&#10;&#10;Description automatically generated">
            <a:extLst>
              <a:ext uri="{FF2B5EF4-FFF2-40B4-BE49-F238E27FC236}">
                <a16:creationId xmlns:a16="http://schemas.microsoft.com/office/drawing/2014/main" id="{B743AA63-99AB-4BE3-B35A-73FED12223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4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E5AD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1671240-B9A8-4723-9EC8-F360F3CB2DAA}"/>
              </a:ext>
            </a:extLst>
          </p:cNvPr>
          <p:cNvCxnSpPr/>
          <p:nvPr/>
        </p:nvCxnSpPr>
        <p:spPr>
          <a:xfrm>
            <a:off x="5080934" y="2115117"/>
            <a:ext cx="630936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653D35F-A29C-4CAF-B9ED-8957080ED31B}"/>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234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F5786-EB6D-4FA5-8CC6-651AF8A82EDE}"/>
              </a:ext>
            </a:extLst>
          </p:cNvPr>
          <p:cNvSpPr>
            <a:spLocks noGrp="1"/>
          </p:cNvSpPr>
          <p:nvPr>
            <p:ph type="title"/>
          </p:nvPr>
        </p:nvSpPr>
        <p:spPr>
          <a:xfrm>
            <a:off x="4965430" y="629268"/>
            <a:ext cx="6586491" cy="1286160"/>
          </a:xfrm>
        </p:spPr>
        <p:txBody>
          <a:bodyPr anchor="b">
            <a:normAutofit/>
          </a:bodyPr>
          <a:lstStyle/>
          <a:p>
            <a:r>
              <a:rPr lang="en-US" dirty="0"/>
              <a:t>B. Accountability</a:t>
            </a:r>
          </a:p>
        </p:txBody>
      </p:sp>
      <p:sp>
        <p:nvSpPr>
          <p:cNvPr id="3" name="Content Placeholder 2">
            <a:extLst>
              <a:ext uri="{FF2B5EF4-FFF2-40B4-BE49-F238E27FC236}">
                <a16:creationId xmlns:a16="http://schemas.microsoft.com/office/drawing/2014/main" id="{41B1F7F9-EE83-4A82-8659-3195ECE2444E}"/>
              </a:ext>
            </a:extLst>
          </p:cNvPr>
          <p:cNvSpPr>
            <a:spLocks noGrp="1"/>
          </p:cNvSpPr>
          <p:nvPr>
            <p:ph idx="1"/>
          </p:nvPr>
        </p:nvSpPr>
        <p:spPr>
          <a:xfrm>
            <a:off x="4965431" y="2438400"/>
            <a:ext cx="6972569" cy="3785419"/>
          </a:xfrm>
        </p:spPr>
        <p:txBody>
          <a:bodyPr>
            <a:noAutofit/>
          </a:bodyPr>
          <a:lstStyle/>
          <a:p>
            <a:r>
              <a:rPr lang="en-US" dirty="0"/>
              <a:t>Bureaucrats operate under congressional </a:t>
            </a:r>
            <a:r>
              <a:rPr lang="en-US" b="1" dirty="0"/>
              <a:t>oversight</a:t>
            </a:r>
            <a:r>
              <a:rPr lang="en-US" dirty="0"/>
              <a:t>. </a:t>
            </a:r>
          </a:p>
          <a:p>
            <a:r>
              <a:rPr lang="en-US" dirty="0"/>
              <a:t>Since the 1960s, Congress has tended to restrict how agencies spend </a:t>
            </a:r>
            <a:r>
              <a:rPr lang="en-US" b="1" dirty="0"/>
              <a:t>appropriations</a:t>
            </a:r>
            <a:r>
              <a:rPr lang="en-US" dirty="0"/>
              <a:t> – money budgeted by Congress to fund programs.</a:t>
            </a:r>
          </a:p>
        </p:txBody>
      </p:sp>
      <p:pic>
        <p:nvPicPr>
          <p:cNvPr id="5" name="Picture 4" descr="A group of people sitting at a table&#10;&#10;Description automatically generated">
            <a:extLst>
              <a:ext uri="{FF2B5EF4-FFF2-40B4-BE49-F238E27FC236}">
                <a16:creationId xmlns:a16="http://schemas.microsoft.com/office/drawing/2014/main" id="{9808B54E-160E-46F1-B0E5-CE207796B1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61647"/>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C745D8A-E6A1-4499-A46E-9C1928B1A8CC}"/>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4537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F5786-EB6D-4FA5-8CC6-651AF8A82EDE}"/>
              </a:ext>
            </a:extLst>
          </p:cNvPr>
          <p:cNvSpPr>
            <a:spLocks noGrp="1"/>
          </p:cNvSpPr>
          <p:nvPr>
            <p:ph type="title"/>
          </p:nvPr>
        </p:nvSpPr>
        <p:spPr>
          <a:xfrm>
            <a:off x="4965430" y="629268"/>
            <a:ext cx="6586491" cy="1286160"/>
          </a:xfrm>
        </p:spPr>
        <p:txBody>
          <a:bodyPr anchor="b">
            <a:normAutofit/>
          </a:bodyPr>
          <a:lstStyle/>
          <a:p>
            <a:r>
              <a:rPr lang="en-US" dirty="0"/>
              <a:t>B. Accountability</a:t>
            </a:r>
          </a:p>
        </p:txBody>
      </p:sp>
      <p:sp>
        <p:nvSpPr>
          <p:cNvPr id="3" name="Content Placeholder 2">
            <a:extLst>
              <a:ext uri="{FF2B5EF4-FFF2-40B4-BE49-F238E27FC236}">
                <a16:creationId xmlns:a16="http://schemas.microsoft.com/office/drawing/2014/main" id="{41B1F7F9-EE83-4A82-8659-3195ECE2444E}"/>
              </a:ext>
            </a:extLst>
          </p:cNvPr>
          <p:cNvSpPr>
            <a:spLocks noGrp="1"/>
          </p:cNvSpPr>
          <p:nvPr>
            <p:ph idx="1"/>
          </p:nvPr>
        </p:nvSpPr>
        <p:spPr>
          <a:xfrm>
            <a:off x="4965431" y="2438400"/>
            <a:ext cx="6586489" cy="4419600"/>
          </a:xfrm>
        </p:spPr>
        <p:txBody>
          <a:bodyPr>
            <a:normAutofit/>
          </a:bodyPr>
          <a:lstStyle/>
          <a:p>
            <a:r>
              <a:rPr lang="en-US" dirty="0"/>
              <a:t>The power of the bureaucracy can be checked by various means:</a:t>
            </a:r>
          </a:p>
          <a:p>
            <a:pPr marL="749300" lvl="1" indent="-292100"/>
            <a:r>
              <a:rPr lang="en-US" dirty="0"/>
              <a:t>Congress can authorize the </a:t>
            </a:r>
            <a:r>
              <a:rPr lang="en-US" b="1" dirty="0"/>
              <a:t>Government Accountability Office </a:t>
            </a:r>
            <a:r>
              <a:rPr lang="en-US" dirty="0"/>
              <a:t>(</a:t>
            </a:r>
            <a:r>
              <a:rPr lang="en-US" b="1" dirty="0"/>
              <a:t>GAO</a:t>
            </a:r>
            <a:r>
              <a:rPr lang="en-US" dirty="0"/>
              <a:t>) to audit an agency’s finances. </a:t>
            </a:r>
          </a:p>
          <a:p>
            <a:pPr marL="749300" lvl="1" indent="-292100"/>
            <a:r>
              <a:rPr lang="en-US" dirty="0"/>
              <a:t>The president can reorganize agencies.</a:t>
            </a:r>
          </a:p>
          <a:p>
            <a:pPr marL="749300" lvl="1" indent="-292100"/>
            <a:r>
              <a:rPr lang="en-US" dirty="0"/>
              <a:t>The </a:t>
            </a:r>
            <a:r>
              <a:rPr lang="en-US" b="1" dirty="0"/>
              <a:t>Freedom of Information Act </a:t>
            </a:r>
            <a:r>
              <a:rPr lang="en-US" dirty="0"/>
              <a:t>(</a:t>
            </a:r>
            <a:r>
              <a:rPr lang="en-US" b="1" dirty="0"/>
              <a:t>FOIA</a:t>
            </a:r>
            <a:r>
              <a:rPr lang="en-US" dirty="0"/>
              <a:t>) gives citizens information about bureaucratic activities.</a:t>
            </a:r>
          </a:p>
        </p:txBody>
      </p:sp>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D9D00"/>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C9EA6EBC-EDB4-4326-84FD-E106432333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2752" y="1441451"/>
            <a:ext cx="3975097" cy="3975097"/>
          </a:xfrm>
          <a:prstGeom prst="rect">
            <a:avLst/>
          </a:prstGeom>
        </p:spPr>
      </p:pic>
      <p:cxnSp>
        <p:nvCxnSpPr>
          <p:cNvPr id="6" name="Straight Connector 5">
            <a:extLst>
              <a:ext uri="{FF2B5EF4-FFF2-40B4-BE49-F238E27FC236}">
                <a16:creationId xmlns:a16="http://schemas.microsoft.com/office/drawing/2014/main" id="{F54B8B27-2865-46A7-AC83-A55389799D3E}"/>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715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F5786-EB6D-4FA5-8CC6-651AF8A82EDE}"/>
              </a:ext>
            </a:extLst>
          </p:cNvPr>
          <p:cNvSpPr>
            <a:spLocks noGrp="1"/>
          </p:cNvSpPr>
          <p:nvPr>
            <p:ph type="title"/>
          </p:nvPr>
        </p:nvSpPr>
        <p:spPr>
          <a:xfrm>
            <a:off x="4965430" y="629268"/>
            <a:ext cx="6586491" cy="1286160"/>
          </a:xfrm>
        </p:spPr>
        <p:txBody>
          <a:bodyPr anchor="b">
            <a:normAutofit/>
          </a:bodyPr>
          <a:lstStyle/>
          <a:p>
            <a:r>
              <a:rPr lang="en-US" dirty="0"/>
              <a:t>B. Accountability</a:t>
            </a:r>
          </a:p>
        </p:txBody>
      </p:sp>
      <p:sp>
        <p:nvSpPr>
          <p:cNvPr id="3" name="Content Placeholder 2">
            <a:extLst>
              <a:ext uri="{FF2B5EF4-FFF2-40B4-BE49-F238E27FC236}">
                <a16:creationId xmlns:a16="http://schemas.microsoft.com/office/drawing/2014/main" id="{41B1F7F9-EE83-4A82-8659-3195ECE2444E}"/>
              </a:ext>
            </a:extLst>
          </p:cNvPr>
          <p:cNvSpPr>
            <a:spLocks noGrp="1"/>
          </p:cNvSpPr>
          <p:nvPr>
            <p:ph idx="1"/>
          </p:nvPr>
        </p:nvSpPr>
        <p:spPr>
          <a:xfrm>
            <a:off x="4965431" y="2438400"/>
            <a:ext cx="6586489" cy="3785419"/>
          </a:xfrm>
        </p:spPr>
        <p:txBody>
          <a:bodyPr>
            <a:normAutofit/>
          </a:bodyPr>
          <a:lstStyle/>
          <a:p>
            <a:r>
              <a:rPr lang="en-US" dirty="0"/>
              <a:t>The power of the bureaucracy can be checked by various means:</a:t>
            </a:r>
          </a:p>
          <a:p>
            <a:pPr marL="749300" lvl="1" indent="-292100"/>
            <a:r>
              <a:rPr lang="en-US" dirty="0"/>
              <a:t>The </a:t>
            </a:r>
            <a:r>
              <a:rPr lang="en-US" b="1" dirty="0"/>
              <a:t>Sunshine Act</a:t>
            </a:r>
            <a:r>
              <a:rPr lang="en-US" dirty="0"/>
              <a:t> (1976) required many bureaucratic hearings to be made public.</a:t>
            </a:r>
          </a:p>
        </p:txBody>
      </p:sp>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D9D00"/>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C9EA6EBC-EDB4-4326-84FD-E106432333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2752" y="1441451"/>
            <a:ext cx="3975097" cy="3975097"/>
          </a:xfrm>
          <a:prstGeom prst="rect">
            <a:avLst/>
          </a:prstGeom>
        </p:spPr>
      </p:pic>
      <p:cxnSp>
        <p:nvCxnSpPr>
          <p:cNvPr id="6" name="Straight Connector 5">
            <a:extLst>
              <a:ext uri="{FF2B5EF4-FFF2-40B4-BE49-F238E27FC236}">
                <a16:creationId xmlns:a16="http://schemas.microsoft.com/office/drawing/2014/main" id="{77F5CEC2-28E4-42CE-9890-9AABF8C587A2}"/>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097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78B5C-B0DB-45B9-948E-0D66FA7C774B}"/>
              </a:ext>
            </a:extLst>
          </p:cNvPr>
          <p:cNvSpPr>
            <a:spLocks noGrp="1"/>
          </p:cNvSpPr>
          <p:nvPr>
            <p:ph type="title"/>
          </p:nvPr>
        </p:nvSpPr>
        <p:spPr>
          <a:xfrm>
            <a:off x="4965430" y="629268"/>
            <a:ext cx="6586491" cy="1286160"/>
          </a:xfrm>
        </p:spPr>
        <p:txBody>
          <a:bodyPr anchor="b">
            <a:normAutofit/>
          </a:bodyPr>
          <a:lstStyle/>
          <a:p>
            <a:r>
              <a:rPr lang="en-US" dirty="0"/>
              <a:t>C. Problems</a:t>
            </a:r>
          </a:p>
        </p:txBody>
      </p:sp>
      <p:sp>
        <p:nvSpPr>
          <p:cNvPr id="3" name="Content Placeholder 2">
            <a:extLst>
              <a:ext uri="{FF2B5EF4-FFF2-40B4-BE49-F238E27FC236}">
                <a16:creationId xmlns:a16="http://schemas.microsoft.com/office/drawing/2014/main" id="{7DEBE83E-3088-4340-BC38-670B9BCE8E33}"/>
              </a:ext>
            </a:extLst>
          </p:cNvPr>
          <p:cNvSpPr>
            <a:spLocks noGrp="1"/>
          </p:cNvSpPr>
          <p:nvPr>
            <p:ph idx="1"/>
          </p:nvPr>
        </p:nvSpPr>
        <p:spPr>
          <a:xfrm>
            <a:off x="4965431" y="2438400"/>
            <a:ext cx="6586489" cy="3785419"/>
          </a:xfrm>
        </p:spPr>
        <p:txBody>
          <a:bodyPr>
            <a:normAutofit/>
          </a:bodyPr>
          <a:lstStyle/>
          <a:p>
            <a:r>
              <a:rPr lang="en-US" dirty="0"/>
              <a:t>Criticism of the bureaucracy focuses on seven problem areas:</a:t>
            </a:r>
          </a:p>
          <a:p>
            <a:pPr marL="749300" lvl="1" indent="-292100"/>
            <a:r>
              <a:rPr lang="en-US" b="1" dirty="0"/>
              <a:t>Waste </a:t>
            </a:r>
            <a:r>
              <a:rPr lang="en-US" dirty="0"/>
              <a:t>– mismanagement of money, time, and personnel</a:t>
            </a:r>
            <a:endParaRPr lang="en-US" b="1" dirty="0"/>
          </a:p>
          <a:p>
            <a:pPr marL="749300" lvl="1" indent="-292100"/>
            <a:r>
              <a:rPr lang="en-US" dirty="0"/>
              <a:t>Conflict</a:t>
            </a:r>
          </a:p>
          <a:p>
            <a:pPr marL="749300" lvl="1" indent="-292100"/>
            <a:r>
              <a:rPr lang="en-US" dirty="0"/>
              <a:t>Duplication</a:t>
            </a:r>
          </a:p>
          <a:p>
            <a:pPr marL="749300" lvl="1" indent="-292100"/>
            <a:r>
              <a:rPr lang="en-US" b="1" dirty="0"/>
              <a:t>Red tape </a:t>
            </a:r>
            <a:r>
              <a:rPr lang="en-US" dirty="0"/>
              <a:t>– bureaucratic paperwork</a:t>
            </a:r>
            <a:endParaRPr lang="en-US" b="1" dirty="0"/>
          </a:p>
        </p:txBody>
      </p:sp>
      <p:pic>
        <p:nvPicPr>
          <p:cNvPr id="5" name="Picture 4" descr="A person sitting at a table&#10;&#10;Description automatically generated">
            <a:extLst>
              <a:ext uri="{FF2B5EF4-FFF2-40B4-BE49-F238E27FC236}">
                <a16:creationId xmlns:a16="http://schemas.microsoft.com/office/drawing/2014/main" id="{7F74128F-2E7F-4566-A209-C76087A561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C7A9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E6DFC84-6331-495A-8044-DA237684B727}"/>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475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78B5C-B0DB-45B9-948E-0D66FA7C774B}"/>
              </a:ext>
            </a:extLst>
          </p:cNvPr>
          <p:cNvSpPr>
            <a:spLocks noGrp="1"/>
          </p:cNvSpPr>
          <p:nvPr>
            <p:ph type="title"/>
          </p:nvPr>
        </p:nvSpPr>
        <p:spPr>
          <a:xfrm>
            <a:off x="4965430" y="629268"/>
            <a:ext cx="6586491" cy="1286160"/>
          </a:xfrm>
        </p:spPr>
        <p:txBody>
          <a:bodyPr anchor="b">
            <a:normAutofit/>
          </a:bodyPr>
          <a:lstStyle/>
          <a:p>
            <a:r>
              <a:rPr lang="en-US" dirty="0"/>
              <a:t>C. Problems</a:t>
            </a:r>
          </a:p>
        </p:txBody>
      </p:sp>
      <p:sp>
        <p:nvSpPr>
          <p:cNvPr id="3" name="Content Placeholder 2">
            <a:extLst>
              <a:ext uri="{FF2B5EF4-FFF2-40B4-BE49-F238E27FC236}">
                <a16:creationId xmlns:a16="http://schemas.microsoft.com/office/drawing/2014/main" id="{7DEBE83E-3088-4340-BC38-670B9BCE8E33}"/>
              </a:ext>
            </a:extLst>
          </p:cNvPr>
          <p:cNvSpPr>
            <a:spLocks noGrp="1"/>
          </p:cNvSpPr>
          <p:nvPr>
            <p:ph idx="1"/>
          </p:nvPr>
        </p:nvSpPr>
        <p:spPr>
          <a:xfrm>
            <a:off x="4965431" y="2438400"/>
            <a:ext cx="6586489" cy="3785419"/>
          </a:xfrm>
        </p:spPr>
        <p:txBody>
          <a:bodyPr>
            <a:normAutofit/>
          </a:bodyPr>
          <a:lstStyle/>
          <a:p>
            <a:r>
              <a:rPr lang="en-US" dirty="0"/>
              <a:t>Criticism of the bureaucracy focuses on seven problem areas:</a:t>
            </a:r>
          </a:p>
          <a:p>
            <a:pPr marL="749300" lvl="1" indent="-292100"/>
            <a:r>
              <a:rPr lang="en-US" dirty="0"/>
              <a:t>Vague goals</a:t>
            </a:r>
          </a:p>
          <a:p>
            <a:pPr marL="749300" lvl="1" indent="-292100"/>
            <a:r>
              <a:rPr lang="en-US" dirty="0"/>
              <a:t>Bureaucratic language – </a:t>
            </a:r>
            <a:r>
              <a:rPr lang="en-US" b="1" dirty="0"/>
              <a:t>bureaucratese</a:t>
            </a:r>
            <a:r>
              <a:rPr lang="en-US" dirty="0"/>
              <a:t> is the use of vague, jargon-filled words</a:t>
            </a:r>
          </a:p>
          <a:p>
            <a:pPr marL="749300" lvl="1" indent="-292100"/>
            <a:r>
              <a:rPr lang="en-US" dirty="0"/>
              <a:t>Resistance to change</a:t>
            </a:r>
          </a:p>
        </p:txBody>
      </p:sp>
      <p:pic>
        <p:nvPicPr>
          <p:cNvPr id="5" name="Picture 4" descr="A picture containing indoor, table, desk, computer&#10;&#10;Description automatically generated">
            <a:extLst>
              <a:ext uri="{FF2B5EF4-FFF2-40B4-BE49-F238E27FC236}">
                <a16:creationId xmlns:a16="http://schemas.microsoft.com/office/drawing/2014/main" id="{56354CF0-7AF4-4978-9D64-EE5C707F3C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5426D"/>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F801913-3B3C-49EA-A372-6819019A0654}"/>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132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1FDCF-3E53-4374-9007-FF62E1D2703C}"/>
              </a:ext>
            </a:extLst>
          </p:cNvPr>
          <p:cNvSpPr>
            <a:spLocks noGrp="1"/>
          </p:cNvSpPr>
          <p:nvPr>
            <p:ph type="title"/>
          </p:nvPr>
        </p:nvSpPr>
        <p:spPr>
          <a:xfrm>
            <a:off x="4965430" y="629268"/>
            <a:ext cx="6586491" cy="1286160"/>
          </a:xfrm>
        </p:spPr>
        <p:txBody>
          <a:bodyPr anchor="b">
            <a:normAutofit/>
          </a:bodyPr>
          <a:lstStyle/>
          <a:p>
            <a:r>
              <a:rPr lang="en-US" dirty="0"/>
              <a:t>D. Distinctiveness</a:t>
            </a:r>
          </a:p>
        </p:txBody>
      </p:sp>
      <p:sp>
        <p:nvSpPr>
          <p:cNvPr id="3" name="Content Placeholder 2">
            <a:extLst>
              <a:ext uri="{FF2B5EF4-FFF2-40B4-BE49-F238E27FC236}">
                <a16:creationId xmlns:a16="http://schemas.microsoft.com/office/drawing/2014/main" id="{D3EDEF51-5B87-4A8C-8338-26E361AD43F2}"/>
              </a:ext>
            </a:extLst>
          </p:cNvPr>
          <p:cNvSpPr>
            <a:spLocks noGrp="1"/>
          </p:cNvSpPr>
          <p:nvPr>
            <p:ph idx="1"/>
          </p:nvPr>
        </p:nvSpPr>
        <p:spPr>
          <a:xfrm>
            <a:off x="4965431" y="2438400"/>
            <a:ext cx="6586489" cy="3785419"/>
          </a:xfrm>
        </p:spPr>
        <p:txBody>
          <a:bodyPr>
            <a:normAutofit/>
          </a:bodyPr>
          <a:lstStyle/>
          <a:p>
            <a:r>
              <a:rPr lang="en-US" dirty="0"/>
              <a:t>Four aspects of the United States’ bureaucracy give it a distinctive character:</a:t>
            </a:r>
          </a:p>
          <a:p>
            <a:pPr marL="749300" lvl="1" indent="-292100"/>
            <a:r>
              <a:rPr lang="en-US" dirty="0"/>
              <a:t>The president and Congress share authority over it.</a:t>
            </a:r>
          </a:p>
          <a:p>
            <a:pPr marL="749300" lvl="1" indent="-292100"/>
            <a:r>
              <a:rPr lang="en-US" dirty="0"/>
              <a:t>Most agencies share functions with other agencies.</a:t>
            </a:r>
          </a:p>
        </p:txBody>
      </p:sp>
      <p:pic>
        <p:nvPicPr>
          <p:cNvPr id="6" name="Picture 5" descr="A red white and blue striped tie&#10;&#10;Description automatically generated">
            <a:extLst>
              <a:ext uri="{FF2B5EF4-FFF2-40B4-BE49-F238E27FC236}">
                <a16:creationId xmlns:a16="http://schemas.microsoft.com/office/drawing/2014/main" id="{60BCCB5A-0E90-4B7F-885C-B894CAE264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3" r="407"/>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DDDF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57B6247-C8DB-454F-9E5A-EC9C1CBC1A5C}"/>
              </a:ext>
            </a:extLst>
          </p:cNvPr>
          <p:cNvCxnSpPr/>
          <p:nvPr/>
        </p:nvCxnSpPr>
        <p:spPr>
          <a:xfrm>
            <a:off x="5080934" y="2115117"/>
            <a:ext cx="625381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2D6E2A1-A9E9-4937-A7AB-1390A0AD0346}"/>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640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1FDCF-3E53-4374-9007-FF62E1D2703C}"/>
              </a:ext>
            </a:extLst>
          </p:cNvPr>
          <p:cNvSpPr>
            <a:spLocks noGrp="1"/>
          </p:cNvSpPr>
          <p:nvPr>
            <p:ph type="title"/>
          </p:nvPr>
        </p:nvSpPr>
        <p:spPr>
          <a:xfrm>
            <a:off x="4965430" y="629268"/>
            <a:ext cx="6586491" cy="1286160"/>
          </a:xfrm>
        </p:spPr>
        <p:txBody>
          <a:bodyPr anchor="b">
            <a:normAutofit/>
          </a:bodyPr>
          <a:lstStyle/>
          <a:p>
            <a:r>
              <a:rPr lang="en-US" dirty="0"/>
              <a:t>D. Distinctiveness</a:t>
            </a:r>
          </a:p>
        </p:txBody>
      </p:sp>
      <p:sp>
        <p:nvSpPr>
          <p:cNvPr id="3" name="Content Placeholder 2">
            <a:extLst>
              <a:ext uri="{FF2B5EF4-FFF2-40B4-BE49-F238E27FC236}">
                <a16:creationId xmlns:a16="http://schemas.microsoft.com/office/drawing/2014/main" id="{D3EDEF51-5B87-4A8C-8338-26E361AD43F2}"/>
              </a:ext>
            </a:extLst>
          </p:cNvPr>
          <p:cNvSpPr>
            <a:spLocks noGrp="1"/>
          </p:cNvSpPr>
          <p:nvPr>
            <p:ph idx="1"/>
          </p:nvPr>
        </p:nvSpPr>
        <p:spPr>
          <a:xfrm>
            <a:off x="4965431" y="2438400"/>
            <a:ext cx="6586489" cy="3785419"/>
          </a:xfrm>
        </p:spPr>
        <p:txBody>
          <a:bodyPr>
            <a:normAutofit/>
          </a:bodyPr>
          <a:lstStyle/>
          <a:p>
            <a:r>
              <a:rPr lang="en-US" dirty="0"/>
              <a:t>Four aspects of the United States’ bureaucracy give it a distinctive character:</a:t>
            </a:r>
          </a:p>
          <a:p>
            <a:pPr marL="749300" lvl="1" indent="-292100"/>
            <a:r>
              <a:rPr lang="en-US" dirty="0"/>
              <a:t>Americans are very interested in preserving their rights.</a:t>
            </a:r>
          </a:p>
          <a:p>
            <a:pPr marL="749300" lvl="1" indent="-292100"/>
            <a:r>
              <a:rPr lang="en-US" dirty="0"/>
              <a:t>The US does not extensively regulate its economy.</a:t>
            </a:r>
          </a:p>
        </p:txBody>
      </p:sp>
      <p:pic>
        <p:nvPicPr>
          <p:cNvPr id="6" name="Picture 5" descr="A red white and blue striped tie&#10;&#10;Description automatically generated">
            <a:extLst>
              <a:ext uri="{FF2B5EF4-FFF2-40B4-BE49-F238E27FC236}">
                <a16:creationId xmlns:a16="http://schemas.microsoft.com/office/drawing/2014/main" id="{60BCCB5A-0E90-4B7F-885C-B894CAE264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3" r="407"/>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DDDF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57B6247-C8DB-454F-9E5A-EC9C1CBC1A5C}"/>
              </a:ext>
            </a:extLst>
          </p:cNvPr>
          <p:cNvCxnSpPr/>
          <p:nvPr/>
        </p:nvCxnSpPr>
        <p:spPr>
          <a:xfrm>
            <a:off x="5080934" y="2115117"/>
            <a:ext cx="625381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00669C8-98B5-4480-AD1E-514CD0760CE4}"/>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6632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E2A3C-02AB-42C9-BB9D-CA0D13301BFB}"/>
              </a:ext>
            </a:extLst>
          </p:cNvPr>
          <p:cNvSpPr>
            <a:spLocks noGrp="1"/>
          </p:cNvSpPr>
          <p:nvPr>
            <p:ph type="title"/>
          </p:nvPr>
        </p:nvSpPr>
        <p:spPr>
          <a:xfrm>
            <a:off x="4965430" y="629268"/>
            <a:ext cx="6586491" cy="1286160"/>
          </a:xfrm>
        </p:spPr>
        <p:txBody>
          <a:bodyPr anchor="b">
            <a:normAutofit/>
          </a:bodyPr>
          <a:lstStyle/>
          <a:p>
            <a:r>
              <a:rPr lang="en-US" dirty="0"/>
              <a:t>E. Achievements</a:t>
            </a:r>
          </a:p>
        </p:txBody>
      </p:sp>
      <p:sp>
        <p:nvSpPr>
          <p:cNvPr id="3" name="Content Placeholder 2">
            <a:extLst>
              <a:ext uri="{FF2B5EF4-FFF2-40B4-BE49-F238E27FC236}">
                <a16:creationId xmlns:a16="http://schemas.microsoft.com/office/drawing/2014/main" id="{71BFCE82-E846-47A6-A650-F68F0846A006}"/>
              </a:ext>
            </a:extLst>
          </p:cNvPr>
          <p:cNvSpPr>
            <a:spLocks noGrp="1"/>
          </p:cNvSpPr>
          <p:nvPr>
            <p:ph idx="1"/>
          </p:nvPr>
        </p:nvSpPr>
        <p:spPr>
          <a:xfrm>
            <a:off x="4965431" y="2438400"/>
            <a:ext cx="6586489" cy="3785419"/>
          </a:xfrm>
        </p:spPr>
        <p:txBody>
          <a:bodyPr>
            <a:normAutofit/>
          </a:bodyPr>
          <a:lstStyle/>
          <a:p>
            <a:r>
              <a:rPr lang="en-US" dirty="0"/>
              <a:t>Achievements of the bureaucracy include:</a:t>
            </a:r>
          </a:p>
          <a:p>
            <a:pPr marL="749300" lvl="1" indent="-292100"/>
            <a:r>
              <a:rPr lang="en-US" dirty="0"/>
              <a:t>The Manhattan Project</a:t>
            </a:r>
          </a:p>
          <a:p>
            <a:pPr marL="749300" lvl="1" indent="-292100"/>
            <a:r>
              <a:rPr lang="en-US" dirty="0"/>
              <a:t>US Postal Service</a:t>
            </a:r>
          </a:p>
          <a:p>
            <a:pPr marL="749300" lvl="1" indent="-292100"/>
            <a:r>
              <a:rPr lang="en-US" dirty="0"/>
              <a:t>Interstate highway system</a:t>
            </a:r>
          </a:p>
        </p:txBody>
      </p:sp>
      <p:pic>
        <p:nvPicPr>
          <p:cNvPr id="5" name="Picture 4">
            <a:extLst>
              <a:ext uri="{FF2B5EF4-FFF2-40B4-BE49-F238E27FC236}">
                <a16:creationId xmlns:a16="http://schemas.microsoft.com/office/drawing/2014/main" id="{C1A11C06-93E7-4669-8622-B7076238E2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46CA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4452563-813E-46D5-87FA-BD00F7246F45}"/>
              </a:ext>
            </a:extLst>
          </p:cNvPr>
          <p:cNvCxnSpPr/>
          <p:nvPr/>
        </p:nvCxnSpPr>
        <p:spPr>
          <a:xfrm>
            <a:off x="5080934" y="2115117"/>
            <a:ext cx="630936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EA2F185-21EF-4C78-A9C1-4DD36F8F9501}"/>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187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12.3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807700" cy="5146675"/>
          </a:xfrm>
        </p:spPr>
        <p:txBody>
          <a:bodyPr>
            <a:normAutofit/>
          </a:bodyPr>
          <a:lstStyle/>
          <a:p>
            <a:pPr marL="0" indent="0">
              <a:buNone/>
            </a:pPr>
            <a:r>
              <a:rPr lang="en-US" dirty="0"/>
              <a:t>1–4. Summarize four reasons why the bureaucracy is sometimes called the fourth branch of government.</a:t>
            </a:r>
          </a:p>
          <a:p>
            <a:pPr marL="0" indent="0" algn="ctr">
              <a:buNone/>
            </a:pPr>
            <a:r>
              <a:rPr lang="en-US" dirty="0">
                <a:solidFill>
                  <a:srgbClr val="C00000"/>
                </a:solidFill>
              </a:rPr>
              <a:t>Size: the bureaucracy is the largest segment of the national government. Skills: bureaucrats, partly because of their expertise, have much influence within the government. Separation of powers: Bureaucracy tends to increase its independence by taking advantage of the separation of powers between the major branches of government. Desire for security: the bureaucracy seeks to control its internal affairs and sometimes hides details regarding </a:t>
            </a:r>
            <a:r>
              <a:rPr lang="en-US" dirty="0" err="1">
                <a:solidFill>
                  <a:srgbClr val="C00000"/>
                </a:solidFill>
              </a:rPr>
              <a:t>bunglings</a:t>
            </a:r>
            <a:r>
              <a:rPr lang="en-US" dirty="0">
                <a:solidFill>
                  <a:srgbClr val="C00000"/>
                </a:solidFill>
              </a:rPr>
              <a:t>. (pp. 294–295)</a:t>
            </a:r>
          </a:p>
        </p:txBody>
      </p:sp>
    </p:spTree>
    <p:extLst>
      <p:ext uri="{BB962C8B-B14F-4D97-AF65-F5344CB8AC3E}">
        <p14:creationId xmlns:p14="http://schemas.microsoft.com/office/powerpoint/2010/main" val="4225583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12.3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5. Describe how Congress uses the Government Accountability Office to check the federal bureaucracy.</a:t>
            </a:r>
          </a:p>
          <a:p>
            <a:pPr marL="0" indent="0" algn="ctr">
              <a:buNone/>
            </a:pPr>
            <a:r>
              <a:rPr lang="en-US" dirty="0">
                <a:solidFill>
                  <a:srgbClr val="C00000"/>
                </a:solidFill>
              </a:rPr>
              <a:t>It can authorize the GAO to audit an agency’s finances and monitor its activities. It can also request public hearings about the agency’s programs. (pp. 295–296)</a:t>
            </a:r>
          </a:p>
        </p:txBody>
      </p:sp>
    </p:spTree>
    <p:extLst>
      <p:ext uri="{BB962C8B-B14F-4D97-AF65-F5344CB8AC3E}">
        <p14:creationId xmlns:p14="http://schemas.microsoft.com/office/powerpoint/2010/main" val="2741176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82ED0-A771-42D1-8AEA-B90B85346905}"/>
              </a:ext>
            </a:extLst>
          </p:cNvPr>
          <p:cNvSpPr>
            <a:spLocks noGrp="1"/>
          </p:cNvSpPr>
          <p:nvPr>
            <p:ph type="title"/>
          </p:nvPr>
        </p:nvSpPr>
        <p:spPr>
          <a:xfrm>
            <a:off x="4965430" y="629268"/>
            <a:ext cx="6586491" cy="1286160"/>
          </a:xfrm>
        </p:spPr>
        <p:txBody>
          <a:bodyPr anchor="b">
            <a:normAutofit/>
          </a:bodyPr>
          <a:lstStyle/>
          <a:p>
            <a:r>
              <a:rPr lang="en-US" dirty="0"/>
              <a:t>A. Overview</a:t>
            </a:r>
          </a:p>
        </p:txBody>
      </p:sp>
      <p:sp>
        <p:nvSpPr>
          <p:cNvPr id="3" name="Content Placeholder 2">
            <a:extLst>
              <a:ext uri="{FF2B5EF4-FFF2-40B4-BE49-F238E27FC236}">
                <a16:creationId xmlns:a16="http://schemas.microsoft.com/office/drawing/2014/main" id="{E124DA87-0055-4538-B4D7-333B69EA99C4}"/>
              </a:ext>
            </a:extLst>
          </p:cNvPr>
          <p:cNvSpPr>
            <a:spLocks noGrp="1"/>
          </p:cNvSpPr>
          <p:nvPr>
            <p:ph idx="1"/>
          </p:nvPr>
        </p:nvSpPr>
        <p:spPr>
          <a:xfrm>
            <a:off x="4965431" y="2438400"/>
            <a:ext cx="6586489" cy="3785419"/>
          </a:xfrm>
        </p:spPr>
        <p:txBody>
          <a:bodyPr>
            <a:normAutofit/>
          </a:bodyPr>
          <a:lstStyle/>
          <a:p>
            <a:r>
              <a:rPr lang="en-US" dirty="0"/>
              <a:t>America’s bureaucracy has three key features:</a:t>
            </a:r>
          </a:p>
          <a:p>
            <a:pPr marL="749300" lvl="1" indent="-292100"/>
            <a:r>
              <a:rPr lang="en-US" dirty="0"/>
              <a:t>Hierarchical authority</a:t>
            </a:r>
          </a:p>
          <a:p>
            <a:pPr marL="749300" lvl="1" indent="-292100"/>
            <a:r>
              <a:rPr lang="en-US" dirty="0"/>
              <a:t>Job specialization </a:t>
            </a:r>
          </a:p>
          <a:p>
            <a:pPr marL="749300" lvl="1" indent="-292100"/>
            <a:r>
              <a:rPr lang="en-US" dirty="0"/>
              <a:t>Formalized rules</a:t>
            </a:r>
          </a:p>
          <a:p>
            <a:endParaRPr lang="en-US" sz="2000" dirty="0"/>
          </a:p>
        </p:txBody>
      </p:sp>
      <p:pic>
        <p:nvPicPr>
          <p:cNvPr id="5" name="Picture 4" descr="A person standing in front of a building&#10;&#10;Description automatically generated">
            <a:extLst>
              <a:ext uri="{FF2B5EF4-FFF2-40B4-BE49-F238E27FC236}">
                <a16:creationId xmlns:a16="http://schemas.microsoft.com/office/drawing/2014/main" id="{00501350-AC07-474D-B229-D0B50A28BA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0A13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F0FDFBF-C79F-4617-BF9B-630FC0E0B8ED}"/>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758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12.3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6–7. Name two ways in which the president can restrict bureaucratic power.</a:t>
            </a:r>
          </a:p>
          <a:p>
            <a:pPr marL="0" indent="0" algn="ctr">
              <a:buNone/>
            </a:pPr>
            <a:r>
              <a:rPr lang="en-US" dirty="0">
                <a:solidFill>
                  <a:srgbClr val="C00000"/>
                </a:solidFill>
              </a:rPr>
              <a:t>by reorganizing parts of the bureaucracy which might eliminate jobs; by appointing an investigative task force (p. 299)</a:t>
            </a:r>
          </a:p>
        </p:txBody>
      </p:sp>
    </p:spTree>
    <p:extLst>
      <p:ext uri="{BB962C8B-B14F-4D97-AF65-F5344CB8AC3E}">
        <p14:creationId xmlns:p14="http://schemas.microsoft.com/office/powerpoint/2010/main" val="1478735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12.3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What are the advantages and disadvantages of the Freedom of Information Act (FOIA)?</a:t>
            </a:r>
          </a:p>
          <a:p>
            <a:pPr marL="0" indent="0" algn="ctr">
              <a:buNone/>
            </a:pPr>
            <a:r>
              <a:rPr lang="en-US" dirty="0">
                <a:solidFill>
                  <a:srgbClr val="C00000"/>
                </a:solidFill>
              </a:rPr>
              <a:t>Having access to information dealing with bureaucratic activities permits concerned citizens to more effectively challenge the government and have greater control over its work. It can be a helpful tool in restricting bureaucracy. However, there are dangers as well. </a:t>
            </a:r>
          </a:p>
        </p:txBody>
      </p:sp>
    </p:spTree>
    <p:extLst>
      <p:ext uri="{BB962C8B-B14F-4D97-AF65-F5344CB8AC3E}">
        <p14:creationId xmlns:p14="http://schemas.microsoft.com/office/powerpoint/2010/main" val="1608227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12.3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What are the advantages and disadvantages of the Freedom of Information Act (FOIA)?</a:t>
            </a:r>
          </a:p>
          <a:p>
            <a:pPr marL="0" indent="0" algn="ctr">
              <a:buNone/>
            </a:pPr>
            <a:r>
              <a:rPr lang="en-US" dirty="0">
                <a:solidFill>
                  <a:srgbClr val="C00000"/>
                </a:solidFill>
              </a:rPr>
              <a:t>Someone could try to acquire and exploit sensitive information about national security by using the FOIA. Information about medical records and law enforcement activities may be shared that could cause harm to individuals or investigations. Consequently, some information can be redacted (blacked out). This can make some documents meaningless.</a:t>
            </a:r>
          </a:p>
        </p:txBody>
      </p:sp>
    </p:spTree>
    <p:extLst>
      <p:ext uri="{BB962C8B-B14F-4D97-AF65-F5344CB8AC3E}">
        <p14:creationId xmlns:p14="http://schemas.microsoft.com/office/powerpoint/2010/main" val="4144436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12.3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List seven categories of bureaucratic problems. Which do you think is the worst? Explain your answer.</a:t>
            </a:r>
          </a:p>
          <a:p>
            <a:pPr marL="0" indent="0" algn="ctr">
              <a:buNone/>
            </a:pPr>
            <a:r>
              <a:rPr lang="en-US" dirty="0">
                <a:solidFill>
                  <a:srgbClr val="C00000"/>
                </a:solidFill>
              </a:rPr>
              <a:t>Bureaucratic problems fall under the categories of waste, conflict, duplication, red tape, vague goals, obscure bureaucratic language, and resistance to change.</a:t>
            </a:r>
          </a:p>
        </p:txBody>
      </p:sp>
    </p:spTree>
    <p:extLst>
      <p:ext uri="{BB962C8B-B14F-4D97-AF65-F5344CB8AC3E}">
        <p14:creationId xmlns:p14="http://schemas.microsoft.com/office/powerpoint/2010/main" val="40773802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outdoor, water, building, large&#10;&#10;Description automatically generated">
            <a:extLst>
              <a:ext uri="{FF2B5EF4-FFF2-40B4-BE49-F238E27FC236}">
                <a16:creationId xmlns:a16="http://schemas.microsoft.com/office/drawing/2014/main" id="{D7E2E29D-4154-4562-9981-C024838494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F8CAD3-D0F3-44BA-AC3A-F13B65D38727}"/>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5400" dirty="0">
                <a:effectLst>
                  <a:outerShdw blurRad="38100" dist="38100" dir="2700000" algn="tl">
                    <a:srgbClr val="000000">
                      <a:alpha val="43137"/>
                    </a:srgbClr>
                  </a:outerShdw>
                </a:effectLst>
              </a:rPr>
              <a:t>Chapter 12 Terms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941E75D-6B19-4337-A611-7A3DFC605080}"/>
              </a:ext>
            </a:extLst>
          </p:cNvPr>
          <p:cNvSpPr/>
          <p:nvPr/>
        </p:nvSpPr>
        <p:spPr>
          <a:xfrm>
            <a:off x="334246" y="457435"/>
            <a:ext cx="939597" cy="454221"/>
          </a:xfrm>
          <a:prstGeom prst="rect">
            <a:avLst/>
          </a:prstGeom>
          <a:solidFill>
            <a:srgbClr val="005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7824"/>
            <a:endParaRPr lang="en-US" sz="1728">
              <a:solidFill>
                <a:srgbClr val="E7E6E6"/>
              </a:solidFill>
              <a:latin typeface="Rockwell" panose="02060603020205020403"/>
            </a:endParaRPr>
          </a:p>
        </p:txBody>
      </p:sp>
    </p:spTree>
    <p:extLst>
      <p:ext uri="{BB962C8B-B14F-4D97-AF65-F5344CB8AC3E}">
        <p14:creationId xmlns:p14="http://schemas.microsoft.com/office/powerpoint/2010/main" val="3675578805"/>
      </p:ext>
    </p:extLst>
  </p:cSld>
  <p:clrMapOvr>
    <a:overrideClrMapping bg1="dk1" tx1="lt1" bg2="dk2" tx2="lt2" accent1="accent1" accent2="accent2" accent3="accent3" accent4="accent4" accent5="accent5" accent6="accent6" hlink="hlink" folHlink="folHlink"/>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6586491" cy="1286160"/>
          </a:xfrm>
        </p:spPr>
        <p:txBody>
          <a:bodyPr anchor="b">
            <a:normAutofit/>
          </a:bodyPr>
          <a:lstStyle/>
          <a:p>
            <a:r>
              <a:rPr lang="en-US" dirty="0"/>
              <a:t>bureaucracy</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4064" y="2350008"/>
            <a:ext cx="6586490" cy="3046988"/>
          </a:xfrm>
          <a:prstGeom prst="rect">
            <a:avLst/>
          </a:prstGeom>
          <a:noFill/>
        </p:spPr>
        <p:txBody>
          <a:bodyPr wrap="square" rtlCol="0">
            <a:spAutoFit/>
          </a:bodyPr>
          <a:lstStyle/>
          <a:p>
            <a:r>
              <a:rPr lang="en-US" sz="3200" dirty="0"/>
              <a:t>an administrative system staffed largely by nonelected officials who perform specific tasks in accordance with standard procedures; much of this work involves the implementation and administration of laws and programs</a:t>
            </a:r>
          </a:p>
        </p:txBody>
      </p:sp>
      <p:cxnSp>
        <p:nvCxnSpPr>
          <p:cNvPr id="7" name="Straight Connector 6">
            <a:extLst>
              <a:ext uri="{FF2B5EF4-FFF2-40B4-BE49-F238E27FC236}">
                <a16:creationId xmlns:a16="http://schemas.microsoft.com/office/drawing/2014/main" id="{7E3493E6-F59C-4EE4-AD35-264EA7B6D260}"/>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7667724"/>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6586491" cy="1286160"/>
          </a:xfrm>
        </p:spPr>
        <p:txBody>
          <a:bodyPr anchor="b">
            <a:normAutofit/>
          </a:bodyPr>
          <a:lstStyle/>
          <a:p>
            <a:r>
              <a:rPr lang="en-US" dirty="0"/>
              <a:t>bureaucrat</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1077218"/>
          </a:xfrm>
          <a:prstGeom prst="rect">
            <a:avLst/>
          </a:prstGeom>
          <a:noFill/>
        </p:spPr>
        <p:txBody>
          <a:bodyPr wrap="square" rtlCol="0">
            <a:spAutoFit/>
          </a:bodyPr>
          <a:lstStyle/>
          <a:p>
            <a:r>
              <a:rPr lang="en-US" sz="3200" dirty="0"/>
              <a:t>a civil servant dedicated to the details of administrative procedure</a:t>
            </a:r>
          </a:p>
        </p:txBody>
      </p:sp>
      <p:cxnSp>
        <p:nvCxnSpPr>
          <p:cNvPr id="7" name="Straight Connector 6">
            <a:extLst>
              <a:ext uri="{FF2B5EF4-FFF2-40B4-BE49-F238E27FC236}">
                <a16:creationId xmlns:a16="http://schemas.microsoft.com/office/drawing/2014/main" id="{D8CEC978-23DF-49C4-84B5-EA39D8054BBA}"/>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506651"/>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6586491" cy="1286160"/>
          </a:xfrm>
        </p:spPr>
        <p:txBody>
          <a:bodyPr anchor="b">
            <a:normAutofit/>
          </a:bodyPr>
          <a:lstStyle/>
          <a:p>
            <a:r>
              <a:rPr lang="en-US" dirty="0"/>
              <a:t>delegation</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1077218"/>
          </a:xfrm>
          <a:prstGeom prst="rect">
            <a:avLst/>
          </a:prstGeom>
          <a:noFill/>
        </p:spPr>
        <p:txBody>
          <a:bodyPr wrap="square" rtlCol="0">
            <a:spAutoFit/>
          </a:bodyPr>
          <a:lstStyle/>
          <a:p>
            <a:r>
              <a:rPr lang="en-US" sz="3200" dirty="0"/>
              <a:t>the act of committing, or entrusting, </a:t>
            </a:r>
            <a:br>
              <a:rPr lang="en-US" sz="3200" dirty="0"/>
            </a:br>
            <a:r>
              <a:rPr lang="en-US" sz="3200" dirty="0"/>
              <a:t>a task or power to another</a:t>
            </a:r>
          </a:p>
        </p:txBody>
      </p:sp>
      <p:cxnSp>
        <p:nvCxnSpPr>
          <p:cNvPr id="7" name="Straight Connector 6">
            <a:extLst>
              <a:ext uri="{FF2B5EF4-FFF2-40B4-BE49-F238E27FC236}">
                <a16:creationId xmlns:a16="http://schemas.microsoft.com/office/drawing/2014/main" id="{8D0435C3-7068-4F83-B172-81F8726AFA61}"/>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066271"/>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6586491" cy="1286160"/>
          </a:xfrm>
        </p:spPr>
        <p:txBody>
          <a:bodyPr anchor="b">
            <a:normAutofit/>
          </a:bodyPr>
          <a:lstStyle/>
          <a:p>
            <a:r>
              <a:rPr lang="en-US" dirty="0"/>
              <a:t>civil service</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2062103"/>
          </a:xfrm>
          <a:prstGeom prst="rect">
            <a:avLst/>
          </a:prstGeom>
          <a:noFill/>
        </p:spPr>
        <p:txBody>
          <a:bodyPr wrap="square" rtlCol="0">
            <a:spAutoFit/>
          </a:bodyPr>
          <a:lstStyle/>
          <a:p>
            <a:r>
              <a:rPr lang="en-US" sz="3200" dirty="0"/>
              <a:t>the civilian employees of the bureaucracy who carry out the administrative tasks of the government</a:t>
            </a:r>
          </a:p>
        </p:txBody>
      </p:sp>
      <p:cxnSp>
        <p:nvCxnSpPr>
          <p:cNvPr id="7" name="Straight Connector 6">
            <a:extLst>
              <a:ext uri="{FF2B5EF4-FFF2-40B4-BE49-F238E27FC236}">
                <a16:creationId xmlns:a16="http://schemas.microsoft.com/office/drawing/2014/main" id="{F3EE9E92-3189-45B2-909E-48F1C05DD9F0}"/>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738911"/>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6586491" cy="1286160"/>
          </a:xfrm>
        </p:spPr>
        <p:txBody>
          <a:bodyPr anchor="b">
            <a:normAutofit/>
          </a:bodyPr>
          <a:lstStyle/>
          <a:p>
            <a:r>
              <a:rPr lang="en-US" dirty="0"/>
              <a:t>Pendleton Act</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3046988"/>
          </a:xfrm>
          <a:prstGeom prst="rect">
            <a:avLst/>
          </a:prstGeom>
          <a:noFill/>
        </p:spPr>
        <p:txBody>
          <a:bodyPr wrap="square" rtlCol="0">
            <a:spAutoFit/>
          </a:bodyPr>
          <a:lstStyle/>
          <a:p>
            <a:r>
              <a:rPr lang="en-US" sz="3200" dirty="0"/>
              <a:t>established the Civil Service Commission; set quality of work as the new standard for hiring and promotion of civil employees and abolished the old patronage (spoils) system</a:t>
            </a:r>
          </a:p>
        </p:txBody>
      </p:sp>
      <p:cxnSp>
        <p:nvCxnSpPr>
          <p:cNvPr id="7" name="Straight Connector 6">
            <a:extLst>
              <a:ext uri="{FF2B5EF4-FFF2-40B4-BE49-F238E27FC236}">
                <a16:creationId xmlns:a16="http://schemas.microsoft.com/office/drawing/2014/main" id="{6A557E6C-A3F1-4E07-9260-3FC7782FD30E}"/>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80536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82ED0-A771-42D1-8AEA-B90B85346905}"/>
              </a:ext>
            </a:extLst>
          </p:cNvPr>
          <p:cNvSpPr>
            <a:spLocks noGrp="1"/>
          </p:cNvSpPr>
          <p:nvPr>
            <p:ph type="title"/>
          </p:nvPr>
        </p:nvSpPr>
        <p:spPr>
          <a:xfrm>
            <a:off x="4965430" y="629268"/>
            <a:ext cx="6586491" cy="1286160"/>
          </a:xfrm>
        </p:spPr>
        <p:txBody>
          <a:bodyPr anchor="b">
            <a:normAutofit/>
          </a:bodyPr>
          <a:lstStyle/>
          <a:p>
            <a:r>
              <a:rPr lang="en-US" dirty="0"/>
              <a:t>A. Overview</a:t>
            </a:r>
          </a:p>
        </p:txBody>
      </p:sp>
      <p:sp>
        <p:nvSpPr>
          <p:cNvPr id="3" name="Content Placeholder 2">
            <a:extLst>
              <a:ext uri="{FF2B5EF4-FFF2-40B4-BE49-F238E27FC236}">
                <a16:creationId xmlns:a16="http://schemas.microsoft.com/office/drawing/2014/main" id="{E124DA87-0055-4538-B4D7-333B69EA99C4}"/>
              </a:ext>
            </a:extLst>
          </p:cNvPr>
          <p:cNvSpPr>
            <a:spLocks noGrp="1"/>
          </p:cNvSpPr>
          <p:nvPr>
            <p:ph idx="1"/>
          </p:nvPr>
        </p:nvSpPr>
        <p:spPr>
          <a:xfrm>
            <a:off x="4965431" y="2438400"/>
            <a:ext cx="6586489" cy="3785419"/>
          </a:xfrm>
        </p:spPr>
        <p:txBody>
          <a:bodyPr>
            <a:noAutofit/>
          </a:bodyPr>
          <a:lstStyle/>
          <a:p>
            <a:r>
              <a:rPr lang="en-US" dirty="0"/>
              <a:t>These bureaucratic features produce three benefits:</a:t>
            </a:r>
          </a:p>
          <a:p>
            <a:pPr marL="749300" lvl="1" indent="-292100"/>
            <a:r>
              <a:rPr lang="en-US" dirty="0"/>
              <a:t>Limits conflicts concerning who has the authority to make decisions</a:t>
            </a:r>
          </a:p>
          <a:p>
            <a:pPr marL="749300" lvl="1" indent="-292100"/>
            <a:r>
              <a:rPr lang="en-US" dirty="0"/>
              <a:t>Specialization encourages efficiency and productivity</a:t>
            </a:r>
          </a:p>
          <a:p>
            <a:pPr marL="749300" lvl="1" indent="-292100"/>
            <a:r>
              <a:rPr lang="en-US" dirty="0"/>
              <a:t>Defined standards ensure that work can continue when employees leave and are replaced by new workers</a:t>
            </a:r>
          </a:p>
          <a:p>
            <a:endParaRPr lang="en-US" sz="2000" dirty="0"/>
          </a:p>
        </p:txBody>
      </p:sp>
      <p:pic>
        <p:nvPicPr>
          <p:cNvPr id="6" name="Picture 5" descr="A person wearing a suit and tie&#10;&#10;Description automatically generated">
            <a:extLst>
              <a:ext uri="{FF2B5EF4-FFF2-40B4-BE49-F238E27FC236}">
                <a16:creationId xmlns:a16="http://schemas.microsoft.com/office/drawing/2014/main" id="{B0FBA180-480F-4BBD-B2A2-730481AFCA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34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6AD6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C575B77-12FF-4C8B-81C3-9BC55C55841F}"/>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027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6586491" cy="1286160"/>
          </a:xfrm>
        </p:spPr>
        <p:txBody>
          <a:bodyPr anchor="b">
            <a:normAutofit/>
          </a:bodyPr>
          <a:lstStyle/>
          <a:p>
            <a:r>
              <a:rPr lang="en-US" dirty="0"/>
              <a:t>merit</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1077218"/>
          </a:xfrm>
          <a:prstGeom prst="rect">
            <a:avLst/>
          </a:prstGeom>
          <a:noFill/>
        </p:spPr>
        <p:txBody>
          <a:bodyPr wrap="square" rtlCol="0">
            <a:spAutoFit/>
          </a:bodyPr>
          <a:lstStyle/>
          <a:p>
            <a:r>
              <a:rPr lang="en-US" sz="3200" dirty="0"/>
              <a:t>the quality of one’s work; in the civil service, the standard for employment</a:t>
            </a:r>
          </a:p>
        </p:txBody>
      </p:sp>
      <p:cxnSp>
        <p:nvCxnSpPr>
          <p:cNvPr id="7" name="Straight Connector 6">
            <a:extLst>
              <a:ext uri="{FF2B5EF4-FFF2-40B4-BE49-F238E27FC236}">
                <a16:creationId xmlns:a16="http://schemas.microsoft.com/office/drawing/2014/main" id="{571BA1A7-2FDE-4505-B8D5-4B0E4D3ACF6A}"/>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69206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6586491" cy="1286160"/>
          </a:xfrm>
        </p:spPr>
        <p:txBody>
          <a:bodyPr anchor="b">
            <a:noAutofit/>
          </a:bodyPr>
          <a:lstStyle/>
          <a:p>
            <a:r>
              <a:rPr lang="en-US" dirty="0"/>
              <a:t>Executive Office of the President (EOP)</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1077218"/>
          </a:xfrm>
          <a:prstGeom prst="rect">
            <a:avLst/>
          </a:prstGeom>
          <a:noFill/>
        </p:spPr>
        <p:txBody>
          <a:bodyPr wrap="square" rtlCol="0">
            <a:spAutoFit/>
          </a:bodyPr>
          <a:lstStyle/>
          <a:p>
            <a:r>
              <a:rPr lang="en-US" sz="3200" dirty="0"/>
              <a:t>the first level of bureaucracy beneath the president</a:t>
            </a:r>
          </a:p>
        </p:txBody>
      </p:sp>
      <p:cxnSp>
        <p:nvCxnSpPr>
          <p:cNvPr id="7" name="Straight Connector 6">
            <a:extLst>
              <a:ext uri="{FF2B5EF4-FFF2-40B4-BE49-F238E27FC236}">
                <a16:creationId xmlns:a16="http://schemas.microsoft.com/office/drawing/2014/main" id="{6907F644-C531-42DB-94A8-A3CC18092077}"/>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710762"/>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6586491" cy="1286160"/>
          </a:xfrm>
        </p:spPr>
        <p:txBody>
          <a:bodyPr anchor="b">
            <a:normAutofit/>
          </a:bodyPr>
          <a:lstStyle/>
          <a:p>
            <a:r>
              <a:rPr lang="en-US" dirty="0"/>
              <a:t>White House staff</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2062103"/>
          </a:xfrm>
          <a:prstGeom prst="rect">
            <a:avLst/>
          </a:prstGeom>
          <a:noFill/>
        </p:spPr>
        <p:txBody>
          <a:bodyPr wrap="square" rtlCol="0">
            <a:spAutoFit/>
          </a:bodyPr>
          <a:lstStyle/>
          <a:p>
            <a:r>
              <a:rPr lang="en-US" sz="3200" dirty="0"/>
              <a:t>part of the EOP; its members serve the president by communicating his policies to both the appropriate agencies and the American public</a:t>
            </a:r>
          </a:p>
        </p:txBody>
      </p:sp>
      <p:cxnSp>
        <p:nvCxnSpPr>
          <p:cNvPr id="7" name="Straight Connector 6">
            <a:extLst>
              <a:ext uri="{FF2B5EF4-FFF2-40B4-BE49-F238E27FC236}">
                <a16:creationId xmlns:a16="http://schemas.microsoft.com/office/drawing/2014/main" id="{92BDFC2A-870E-4ED0-B917-875B3E0890DC}"/>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7068061"/>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6586491" cy="1286160"/>
          </a:xfrm>
        </p:spPr>
        <p:txBody>
          <a:bodyPr anchor="b">
            <a:normAutofit/>
          </a:bodyPr>
          <a:lstStyle/>
          <a:p>
            <a:r>
              <a:rPr lang="en-US" dirty="0"/>
              <a:t>chief of staff</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882466" cy="3539430"/>
          </a:xfrm>
          <a:prstGeom prst="rect">
            <a:avLst/>
          </a:prstGeom>
          <a:noFill/>
        </p:spPr>
        <p:txBody>
          <a:bodyPr wrap="square" rtlCol="0">
            <a:spAutoFit/>
          </a:bodyPr>
          <a:lstStyle/>
          <a:p>
            <a:r>
              <a:rPr lang="en-US" sz="3200" dirty="0"/>
              <a:t>member of the president’s staff who advises the president on issues of politics, policy, and management; selects key people for the White House staff; controls and manages staff members, their work, and the information and paperwork that reach the Oval Office</a:t>
            </a:r>
          </a:p>
        </p:txBody>
      </p:sp>
      <p:cxnSp>
        <p:nvCxnSpPr>
          <p:cNvPr id="7" name="Straight Connector 6">
            <a:extLst>
              <a:ext uri="{FF2B5EF4-FFF2-40B4-BE49-F238E27FC236}">
                <a16:creationId xmlns:a16="http://schemas.microsoft.com/office/drawing/2014/main" id="{05AACE5C-2477-4B58-B0B9-41776BAB9FBC}"/>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638994"/>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6586491" cy="1286160"/>
          </a:xfrm>
        </p:spPr>
        <p:txBody>
          <a:bodyPr anchor="b">
            <a:normAutofit/>
          </a:bodyPr>
          <a:lstStyle/>
          <a:p>
            <a:r>
              <a:rPr lang="en-US" dirty="0"/>
              <a:t>press secretary</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2062103"/>
          </a:xfrm>
          <a:prstGeom prst="rect">
            <a:avLst/>
          </a:prstGeom>
          <a:noFill/>
        </p:spPr>
        <p:txBody>
          <a:bodyPr wrap="square" rtlCol="0">
            <a:spAutoFit/>
          </a:bodyPr>
          <a:lstStyle/>
          <a:p>
            <a:r>
              <a:rPr lang="en-US" sz="3200" dirty="0"/>
              <a:t>official spokesman for the White House administration who meets daily with the White House press corps</a:t>
            </a:r>
          </a:p>
        </p:txBody>
      </p:sp>
      <p:cxnSp>
        <p:nvCxnSpPr>
          <p:cNvPr id="7" name="Straight Connector 6">
            <a:extLst>
              <a:ext uri="{FF2B5EF4-FFF2-40B4-BE49-F238E27FC236}">
                <a16:creationId xmlns:a16="http://schemas.microsoft.com/office/drawing/2014/main" id="{D1CE6972-1A60-4AF8-BE6D-A1C030E1F23D}"/>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365372"/>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6586491" cy="1286160"/>
          </a:xfrm>
        </p:spPr>
        <p:txBody>
          <a:bodyPr anchor="b">
            <a:normAutofit/>
          </a:bodyPr>
          <a:lstStyle/>
          <a:p>
            <a:r>
              <a:rPr lang="en-US" dirty="0"/>
              <a:t>West Wing</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1077218"/>
          </a:xfrm>
          <a:prstGeom prst="rect">
            <a:avLst/>
          </a:prstGeom>
          <a:noFill/>
        </p:spPr>
        <p:txBody>
          <a:bodyPr wrap="square" rtlCol="0">
            <a:spAutoFit/>
          </a:bodyPr>
          <a:lstStyle/>
          <a:p>
            <a:r>
              <a:rPr lang="en-US" sz="3200" dirty="0"/>
              <a:t>the center of activity for the White House staff</a:t>
            </a:r>
          </a:p>
        </p:txBody>
      </p:sp>
      <p:cxnSp>
        <p:nvCxnSpPr>
          <p:cNvPr id="7" name="Straight Connector 6">
            <a:extLst>
              <a:ext uri="{FF2B5EF4-FFF2-40B4-BE49-F238E27FC236}">
                <a16:creationId xmlns:a16="http://schemas.microsoft.com/office/drawing/2014/main" id="{98D3CABB-7387-440D-9219-914C850B5E1E}"/>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399549"/>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6586491" cy="1286160"/>
          </a:xfrm>
        </p:spPr>
        <p:txBody>
          <a:bodyPr anchor="b">
            <a:normAutofit/>
          </a:bodyPr>
          <a:lstStyle/>
          <a:p>
            <a:r>
              <a:rPr lang="en-US" dirty="0"/>
              <a:t>East Wing</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1569660"/>
          </a:xfrm>
          <a:prstGeom prst="rect">
            <a:avLst/>
          </a:prstGeom>
          <a:noFill/>
        </p:spPr>
        <p:txBody>
          <a:bodyPr wrap="square" rtlCol="0">
            <a:spAutoFit/>
          </a:bodyPr>
          <a:lstStyle/>
          <a:p>
            <a:r>
              <a:rPr lang="en-US" sz="3200" dirty="0"/>
              <a:t>the section of the White House accommodating the First Lady and her staff</a:t>
            </a:r>
          </a:p>
        </p:txBody>
      </p:sp>
      <p:cxnSp>
        <p:nvCxnSpPr>
          <p:cNvPr id="7" name="Straight Connector 6">
            <a:extLst>
              <a:ext uri="{FF2B5EF4-FFF2-40B4-BE49-F238E27FC236}">
                <a16:creationId xmlns:a16="http://schemas.microsoft.com/office/drawing/2014/main" id="{D61E8054-E3EE-4705-865E-1229AE53CC45}"/>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86938"/>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6586491" cy="1286160"/>
          </a:xfrm>
        </p:spPr>
        <p:txBody>
          <a:bodyPr anchor="b">
            <a:normAutofit/>
          </a:bodyPr>
          <a:lstStyle/>
          <a:p>
            <a:r>
              <a:rPr lang="en-US" dirty="0"/>
              <a:t>cabinet</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3046988"/>
          </a:xfrm>
          <a:prstGeom prst="rect">
            <a:avLst/>
          </a:prstGeom>
          <a:noFill/>
        </p:spPr>
        <p:txBody>
          <a:bodyPr wrap="square" rtlCol="0">
            <a:spAutoFit/>
          </a:bodyPr>
          <a:lstStyle/>
          <a:p>
            <a:r>
              <a:rPr lang="en-US" sz="3200" dirty="0"/>
              <a:t>offices of the executive branch developed to assist the president in his constitutional duties and to meet the demands of America’s growth; currently consists of fifteen departments</a:t>
            </a:r>
          </a:p>
        </p:txBody>
      </p:sp>
      <p:cxnSp>
        <p:nvCxnSpPr>
          <p:cNvPr id="7" name="Straight Connector 6">
            <a:extLst>
              <a:ext uri="{FF2B5EF4-FFF2-40B4-BE49-F238E27FC236}">
                <a16:creationId xmlns:a16="http://schemas.microsoft.com/office/drawing/2014/main" id="{F6AEC672-3BEA-45C2-8FEC-444E916FCE7B}"/>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866869"/>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6586491" cy="1286160"/>
          </a:xfrm>
        </p:spPr>
        <p:txBody>
          <a:bodyPr anchor="b">
            <a:normAutofit/>
          </a:bodyPr>
          <a:lstStyle/>
          <a:p>
            <a:r>
              <a:rPr lang="en-US" dirty="0"/>
              <a:t>secretary</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1077218"/>
          </a:xfrm>
          <a:prstGeom prst="rect">
            <a:avLst/>
          </a:prstGeom>
          <a:noFill/>
        </p:spPr>
        <p:txBody>
          <a:bodyPr wrap="square" rtlCol="0">
            <a:spAutoFit/>
          </a:bodyPr>
          <a:lstStyle/>
          <a:p>
            <a:r>
              <a:rPr lang="en-US" sz="3200" dirty="0"/>
              <a:t>the head of a cabinet department appointed by the president</a:t>
            </a:r>
          </a:p>
        </p:txBody>
      </p:sp>
      <p:cxnSp>
        <p:nvCxnSpPr>
          <p:cNvPr id="7" name="Straight Connector 6">
            <a:extLst>
              <a:ext uri="{FF2B5EF4-FFF2-40B4-BE49-F238E27FC236}">
                <a16:creationId xmlns:a16="http://schemas.microsoft.com/office/drawing/2014/main" id="{01E61C4B-3DEB-4D78-898C-1481AAB4C83D}"/>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799922"/>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6586491" cy="1286160"/>
          </a:xfrm>
        </p:spPr>
        <p:txBody>
          <a:bodyPr anchor="b">
            <a:noAutofit/>
          </a:bodyPr>
          <a:lstStyle/>
          <a:p>
            <a:r>
              <a:rPr lang="en-US" dirty="0"/>
              <a:t>Transportation Security Administration (TSA)</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1569660"/>
          </a:xfrm>
          <a:prstGeom prst="rect">
            <a:avLst/>
          </a:prstGeom>
          <a:noFill/>
        </p:spPr>
        <p:txBody>
          <a:bodyPr wrap="square" rtlCol="0">
            <a:spAutoFit/>
          </a:bodyPr>
          <a:lstStyle/>
          <a:p>
            <a:r>
              <a:rPr lang="en-US" sz="3200" dirty="0"/>
              <a:t>agency created after the 9/11 terrorist attacks that screens all passengers and baggage at airports </a:t>
            </a:r>
          </a:p>
        </p:txBody>
      </p:sp>
      <p:cxnSp>
        <p:nvCxnSpPr>
          <p:cNvPr id="7" name="Straight Connector 6">
            <a:extLst>
              <a:ext uri="{FF2B5EF4-FFF2-40B4-BE49-F238E27FC236}">
                <a16:creationId xmlns:a16="http://schemas.microsoft.com/office/drawing/2014/main" id="{EC21C4DB-8202-4FF8-AE3E-F85654819390}"/>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94143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CF43F-190F-46B2-B208-F1E8841384D6}"/>
              </a:ext>
            </a:extLst>
          </p:cNvPr>
          <p:cNvSpPr>
            <a:spLocks noGrp="1"/>
          </p:cNvSpPr>
          <p:nvPr>
            <p:ph type="title"/>
          </p:nvPr>
        </p:nvSpPr>
        <p:spPr>
          <a:xfrm>
            <a:off x="4965430" y="629268"/>
            <a:ext cx="6586491" cy="1286160"/>
          </a:xfrm>
        </p:spPr>
        <p:txBody>
          <a:bodyPr anchor="b">
            <a:normAutofit/>
          </a:bodyPr>
          <a:lstStyle/>
          <a:p>
            <a:r>
              <a:rPr lang="en-US" dirty="0"/>
              <a:t>B. History and Growth</a:t>
            </a:r>
          </a:p>
        </p:txBody>
      </p:sp>
      <p:sp>
        <p:nvSpPr>
          <p:cNvPr id="3" name="Content Placeholder 2">
            <a:extLst>
              <a:ext uri="{FF2B5EF4-FFF2-40B4-BE49-F238E27FC236}">
                <a16:creationId xmlns:a16="http://schemas.microsoft.com/office/drawing/2014/main" id="{81AC077D-AED4-4607-BBD3-0A54BBA2C5DC}"/>
              </a:ext>
            </a:extLst>
          </p:cNvPr>
          <p:cNvSpPr>
            <a:spLocks noGrp="1"/>
          </p:cNvSpPr>
          <p:nvPr>
            <p:ph idx="1"/>
          </p:nvPr>
        </p:nvSpPr>
        <p:spPr>
          <a:xfrm>
            <a:off x="4965431" y="2438400"/>
            <a:ext cx="6586489" cy="3785419"/>
          </a:xfrm>
        </p:spPr>
        <p:txBody>
          <a:bodyPr>
            <a:normAutofit/>
          </a:bodyPr>
          <a:lstStyle/>
          <a:p>
            <a:r>
              <a:rPr lang="en-US" dirty="0"/>
              <a:t>In 1789, James Madison successfully argued that the president should be able to remove officials from the State Department.</a:t>
            </a:r>
          </a:p>
          <a:p>
            <a:r>
              <a:rPr lang="en-US" dirty="0"/>
              <a:t>The Washington administration set the early standards for the </a:t>
            </a:r>
            <a:r>
              <a:rPr lang="en-US" b="1" dirty="0"/>
              <a:t>civil service</a:t>
            </a:r>
            <a:r>
              <a:rPr lang="en-US" dirty="0"/>
              <a:t> – civilian employees who perform the administrative tasks of government.</a:t>
            </a:r>
          </a:p>
        </p:txBody>
      </p:sp>
      <p:pic>
        <p:nvPicPr>
          <p:cNvPr id="5" name="Picture 4" descr="A person wearing a suit and tie&#10;&#10;Description automatically generated">
            <a:extLst>
              <a:ext uri="{FF2B5EF4-FFF2-40B4-BE49-F238E27FC236}">
                <a16:creationId xmlns:a16="http://schemas.microsoft.com/office/drawing/2014/main" id="{B1A5588E-1ED4-4B50-B86F-B7D28659FC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16D5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A9F97F6-A0C8-4BFC-9FEC-523D88962FCF}"/>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972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6586491" cy="1286160"/>
          </a:xfrm>
        </p:spPr>
        <p:txBody>
          <a:bodyPr anchor="b">
            <a:normAutofit/>
          </a:bodyPr>
          <a:lstStyle/>
          <a:p>
            <a:r>
              <a:rPr lang="en-US" dirty="0"/>
              <a:t>statutory law</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1569660"/>
          </a:xfrm>
          <a:prstGeom prst="rect">
            <a:avLst/>
          </a:prstGeom>
          <a:noFill/>
        </p:spPr>
        <p:txBody>
          <a:bodyPr wrap="square" rtlCol="0">
            <a:spAutoFit/>
          </a:bodyPr>
          <a:lstStyle/>
          <a:p>
            <a:r>
              <a:rPr lang="en-US" sz="3200" dirty="0"/>
              <a:t>law that has been passed by the legislature and signed by the president</a:t>
            </a:r>
          </a:p>
        </p:txBody>
      </p:sp>
      <p:cxnSp>
        <p:nvCxnSpPr>
          <p:cNvPr id="7" name="Straight Connector 6">
            <a:extLst>
              <a:ext uri="{FF2B5EF4-FFF2-40B4-BE49-F238E27FC236}">
                <a16:creationId xmlns:a16="http://schemas.microsoft.com/office/drawing/2014/main" id="{8C9A9490-2EF0-4D80-A179-3A7A78FA08B8}"/>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580603"/>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6586491" cy="1286160"/>
          </a:xfrm>
        </p:spPr>
        <p:txBody>
          <a:bodyPr anchor="b">
            <a:normAutofit/>
          </a:bodyPr>
          <a:lstStyle/>
          <a:p>
            <a:r>
              <a:rPr lang="en-US" dirty="0"/>
              <a:t>administrative law</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2062103"/>
          </a:xfrm>
          <a:prstGeom prst="rect">
            <a:avLst/>
          </a:prstGeom>
          <a:noFill/>
        </p:spPr>
        <p:txBody>
          <a:bodyPr wrap="square" rtlCol="0">
            <a:spAutoFit/>
          </a:bodyPr>
          <a:lstStyle/>
          <a:p>
            <a:r>
              <a:rPr lang="en-US" sz="3200" dirty="0"/>
              <a:t>regulations that have the force of law and are drawn up by government bureaucracy to implement congressional statutes</a:t>
            </a:r>
          </a:p>
        </p:txBody>
      </p:sp>
      <p:cxnSp>
        <p:nvCxnSpPr>
          <p:cNvPr id="7" name="Straight Connector 6">
            <a:extLst>
              <a:ext uri="{FF2B5EF4-FFF2-40B4-BE49-F238E27FC236}">
                <a16:creationId xmlns:a16="http://schemas.microsoft.com/office/drawing/2014/main" id="{5DAD5D4E-054D-4695-BEA9-0BCB96473CDF}"/>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944302"/>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6586491" cy="1286160"/>
          </a:xfrm>
        </p:spPr>
        <p:txBody>
          <a:bodyPr anchor="b">
            <a:normAutofit/>
          </a:bodyPr>
          <a:lstStyle/>
          <a:p>
            <a:r>
              <a:rPr lang="en-US" dirty="0"/>
              <a:t>clients</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1077218"/>
          </a:xfrm>
          <a:prstGeom prst="rect">
            <a:avLst/>
          </a:prstGeom>
          <a:noFill/>
        </p:spPr>
        <p:txBody>
          <a:bodyPr wrap="square" rtlCol="0">
            <a:spAutoFit/>
          </a:bodyPr>
          <a:lstStyle/>
          <a:p>
            <a:r>
              <a:rPr lang="en-US" sz="3200" dirty="0"/>
              <a:t>members of groups whose needs are served by government agencies</a:t>
            </a:r>
          </a:p>
        </p:txBody>
      </p:sp>
      <p:cxnSp>
        <p:nvCxnSpPr>
          <p:cNvPr id="7" name="Straight Connector 6">
            <a:extLst>
              <a:ext uri="{FF2B5EF4-FFF2-40B4-BE49-F238E27FC236}">
                <a16:creationId xmlns:a16="http://schemas.microsoft.com/office/drawing/2014/main" id="{9A6EE15D-D3BC-4EAF-A7FD-C23BC15590EB}"/>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697705"/>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6586491" cy="1286160"/>
          </a:xfrm>
        </p:spPr>
        <p:txBody>
          <a:bodyPr anchor="b">
            <a:noAutofit/>
          </a:bodyPr>
          <a:lstStyle/>
          <a:p>
            <a:r>
              <a:rPr lang="en-US" dirty="0"/>
              <a:t>standard operating procedures</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1077218"/>
          </a:xfrm>
          <a:prstGeom prst="rect">
            <a:avLst/>
          </a:prstGeom>
          <a:noFill/>
        </p:spPr>
        <p:txBody>
          <a:bodyPr wrap="square" rtlCol="0">
            <a:spAutoFit/>
          </a:bodyPr>
          <a:lstStyle/>
          <a:p>
            <a:r>
              <a:rPr lang="en-US" sz="3200" dirty="0"/>
              <a:t>clearly defined procedures that bureaucracies operate within</a:t>
            </a:r>
          </a:p>
        </p:txBody>
      </p:sp>
      <p:cxnSp>
        <p:nvCxnSpPr>
          <p:cNvPr id="7" name="Straight Connector 6">
            <a:extLst>
              <a:ext uri="{FF2B5EF4-FFF2-40B4-BE49-F238E27FC236}">
                <a16:creationId xmlns:a16="http://schemas.microsoft.com/office/drawing/2014/main" id="{CF6DF184-2CF2-42C2-8A57-9D2C4E8CF092}"/>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39896"/>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6586491" cy="1286160"/>
          </a:xfrm>
        </p:spPr>
        <p:txBody>
          <a:bodyPr anchor="b">
            <a:normAutofit/>
          </a:bodyPr>
          <a:lstStyle/>
          <a:p>
            <a:r>
              <a:rPr lang="en-US" dirty="0"/>
              <a:t>fourth branch</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2062103"/>
          </a:xfrm>
          <a:prstGeom prst="rect">
            <a:avLst/>
          </a:prstGeom>
          <a:noFill/>
        </p:spPr>
        <p:txBody>
          <a:bodyPr wrap="square" rtlCol="0">
            <a:spAutoFit/>
          </a:bodyPr>
          <a:lstStyle/>
          <a:p>
            <a:r>
              <a:rPr lang="en-US" sz="3200" dirty="0"/>
              <a:t>term applied to the federal bureaucracy because of the bureaucracy’s power and pervasiveness</a:t>
            </a:r>
          </a:p>
        </p:txBody>
      </p:sp>
      <p:cxnSp>
        <p:nvCxnSpPr>
          <p:cNvPr id="7" name="Straight Connector 6">
            <a:extLst>
              <a:ext uri="{FF2B5EF4-FFF2-40B4-BE49-F238E27FC236}">
                <a16:creationId xmlns:a16="http://schemas.microsoft.com/office/drawing/2014/main" id="{5743689D-D3B8-4994-935A-3DE955CD0FD6}"/>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646158"/>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6586491" cy="1286160"/>
          </a:xfrm>
        </p:spPr>
        <p:txBody>
          <a:bodyPr anchor="b">
            <a:normAutofit/>
          </a:bodyPr>
          <a:lstStyle/>
          <a:p>
            <a:r>
              <a:rPr lang="en-US" dirty="0"/>
              <a:t>oversight</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2062103"/>
          </a:xfrm>
          <a:prstGeom prst="rect">
            <a:avLst/>
          </a:prstGeom>
          <a:noFill/>
        </p:spPr>
        <p:txBody>
          <a:bodyPr wrap="square" rtlCol="0">
            <a:spAutoFit/>
          </a:bodyPr>
          <a:lstStyle/>
          <a:p>
            <a:r>
              <a:rPr lang="en-US" sz="3200" dirty="0"/>
              <a:t>the process by which Congress examines a government department’s compliance with the law and scrutinizes its budget requests</a:t>
            </a:r>
          </a:p>
        </p:txBody>
      </p:sp>
      <p:cxnSp>
        <p:nvCxnSpPr>
          <p:cNvPr id="7" name="Straight Connector 6">
            <a:extLst>
              <a:ext uri="{FF2B5EF4-FFF2-40B4-BE49-F238E27FC236}">
                <a16:creationId xmlns:a16="http://schemas.microsoft.com/office/drawing/2014/main" id="{F613799C-DBF1-49F9-BE8E-D2E4ABCA4AD6}"/>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594025"/>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6586491" cy="1286160"/>
          </a:xfrm>
        </p:spPr>
        <p:txBody>
          <a:bodyPr anchor="b">
            <a:normAutofit/>
          </a:bodyPr>
          <a:lstStyle/>
          <a:p>
            <a:r>
              <a:rPr lang="en-US" dirty="0"/>
              <a:t>appropriations</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1569660"/>
          </a:xfrm>
          <a:prstGeom prst="rect">
            <a:avLst/>
          </a:prstGeom>
          <a:noFill/>
        </p:spPr>
        <p:txBody>
          <a:bodyPr wrap="square" rtlCol="0">
            <a:spAutoFit/>
          </a:bodyPr>
          <a:lstStyle/>
          <a:p>
            <a:r>
              <a:rPr lang="en-US" sz="3200" dirty="0"/>
              <a:t>a grant of money allocated (budgeted) by Congress </a:t>
            </a:r>
            <a:br>
              <a:rPr lang="en-US" sz="3200" dirty="0"/>
            </a:br>
            <a:r>
              <a:rPr lang="en-US" sz="3200" dirty="0"/>
              <a:t>to finance government programs</a:t>
            </a:r>
          </a:p>
        </p:txBody>
      </p:sp>
      <p:cxnSp>
        <p:nvCxnSpPr>
          <p:cNvPr id="7" name="Straight Connector 6">
            <a:extLst>
              <a:ext uri="{FF2B5EF4-FFF2-40B4-BE49-F238E27FC236}">
                <a16:creationId xmlns:a16="http://schemas.microsoft.com/office/drawing/2014/main" id="{CD87394E-3E08-4443-A0BE-3AEE6C03F0A2}"/>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84134"/>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7055120" cy="1286160"/>
          </a:xfrm>
        </p:spPr>
        <p:txBody>
          <a:bodyPr anchor="b">
            <a:noAutofit/>
          </a:bodyPr>
          <a:lstStyle/>
          <a:p>
            <a:r>
              <a:rPr lang="en-US" sz="4800" dirty="0"/>
              <a:t>Government Accountability Office (GAO)</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2554545"/>
          </a:xfrm>
          <a:prstGeom prst="rect">
            <a:avLst/>
          </a:prstGeom>
          <a:noFill/>
        </p:spPr>
        <p:txBody>
          <a:bodyPr wrap="square" rtlCol="0">
            <a:spAutoFit/>
          </a:bodyPr>
          <a:lstStyle/>
          <a:p>
            <a:r>
              <a:rPr lang="en-US" sz="3200" dirty="0"/>
              <a:t>congressional office that is authorized to audit an agency’s finances, monitor its activities, and request public hearings about its programs</a:t>
            </a:r>
          </a:p>
        </p:txBody>
      </p:sp>
      <p:cxnSp>
        <p:nvCxnSpPr>
          <p:cNvPr id="7" name="Straight Connector 6">
            <a:extLst>
              <a:ext uri="{FF2B5EF4-FFF2-40B4-BE49-F238E27FC236}">
                <a16:creationId xmlns:a16="http://schemas.microsoft.com/office/drawing/2014/main" id="{FD1C9004-2C4D-4EE6-A1EC-99FFC7443965}"/>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277172"/>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7055120" cy="1286160"/>
          </a:xfrm>
        </p:spPr>
        <p:txBody>
          <a:bodyPr anchor="b">
            <a:noAutofit/>
          </a:bodyPr>
          <a:lstStyle/>
          <a:p>
            <a:r>
              <a:rPr lang="en-US" dirty="0"/>
              <a:t>Freedom of Information Act (FOIA)</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2554545"/>
          </a:xfrm>
          <a:prstGeom prst="rect">
            <a:avLst/>
          </a:prstGeom>
          <a:noFill/>
        </p:spPr>
        <p:txBody>
          <a:bodyPr wrap="square" rtlCol="0">
            <a:spAutoFit/>
          </a:bodyPr>
          <a:lstStyle/>
          <a:p>
            <a:r>
              <a:rPr lang="en-US" sz="3200" dirty="0"/>
              <a:t>an act of Congress that gives individual citizens and the media the right to access and examine previously withheld government files and information</a:t>
            </a:r>
          </a:p>
        </p:txBody>
      </p:sp>
      <p:cxnSp>
        <p:nvCxnSpPr>
          <p:cNvPr id="7" name="Straight Connector 6">
            <a:extLst>
              <a:ext uri="{FF2B5EF4-FFF2-40B4-BE49-F238E27FC236}">
                <a16:creationId xmlns:a16="http://schemas.microsoft.com/office/drawing/2014/main" id="{F15562E3-B9BD-4AFE-B0A2-A1419E00C3C3}"/>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2288"/>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7055120" cy="1286160"/>
          </a:xfrm>
        </p:spPr>
        <p:txBody>
          <a:bodyPr anchor="b">
            <a:noAutofit/>
          </a:bodyPr>
          <a:lstStyle/>
          <a:p>
            <a:r>
              <a:rPr lang="en-US" dirty="0"/>
              <a:t>Sunshine Act</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3046988"/>
          </a:xfrm>
          <a:prstGeom prst="rect">
            <a:avLst/>
          </a:prstGeom>
          <a:noFill/>
        </p:spPr>
        <p:txBody>
          <a:bodyPr wrap="square" rtlCol="0">
            <a:spAutoFit/>
          </a:bodyPr>
          <a:lstStyle/>
          <a:p>
            <a:r>
              <a:rPr lang="en-US" sz="3200" dirty="0"/>
              <a:t>a congressional act requiring federal agencies to hold well-announced public hearings and allowing citizens access to agency officials and a stronger voice in bureaucratic proceedings</a:t>
            </a:r>
          </a:p>
        </p:txBody>
      </p:sp>
      <p:cxnSp>
        <p:nvCxnSpPr>
          <p:cNvPr id="7" name="Straight Connector 6">
            <a:extLst>
              <a:ext uri="{FF2B5EF4-FFF2-40B4-BE49-F238E27FC236}">
                <a16:creationId xmlns:a16="http://schemas.microsoft.com/office/drawing/2014/main" id="{767E4089-BF85-4045-894D-FF3A23868244}"/>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77092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CF43F-190F-46B2-B208-F1E8841384D6}"/>
              </a:ext>
            </a:extLst>
          </p:cNvPr>
          <p:cNvSpPr>
            <a:spLocks noGrp="1"/>
          </p:cNvSpPr>
          <p:nvPr>
            <p:ph type="title"/>
          </p:nvPr>
        </p:nvSpPr>
        <p:spPr>
          <a:xfrm>
            <a:off x="4965430" y="629268"/>
            <a:ext cx="6586491" cy="1286160"/>
          </a:xfrm>
        </p:spPr>
        <p:txBody>
          <a:bodyPr anchor="b">
            <a:normAutofit/>
          </a:bodyPr>
          <a:lstStyle/>
          <a:p>
            <a:r>
              <a:rPr lang="en-US" dirty="0"/>
              <a:t>B. History and Growth</a:t>
            </a:r>
          </a:p>
        </p:txBody>
      </p:sp>
      <p:sp>
        <p:nvSpPr>
          <p:cNvPr id="3" name="Content Placeholder 2">
            <a:extLst>
              <a:ext uri="{FF2B5EF4-FFF2-40B4-BE49-F238E27FC236}">
                <a16:creationId xmlns:a16="http://schemas.microsoft.com/office/drawing/2014/main" id="{81AC077D-AED4-4607-BBD3-0A54BBA2C5DC}"/>
              </a:ext>
            </a:extLst>
          </p:cNvPr>
          <p:cNvSpPr>
            <a:spLocks noGrp="1"/>
          </p:cNvSpPr>
          <p:nvPr>
            <p:ph idx="1"/>
          </p:nvPr>
        </p:nvSpPr>
        <p:spPr>
          <a:xfrm>
            <a:off x="4965431" y="2438400"/>
            <a:ext cx="6586489" cy="3785419"/>
          </a:xfrm>
        </p:spPr>
        <p:txBody>
          <a:bodyPr>
            <a:normAutofit/>
          </a:bodyPr>
          <a:lstStyle/>
          <a:p>
            <a:r>
              <a:rPr lang="en-US" dirty="0"/>
              <a:t>In 1829, Andrew Jackson created the spoils system when he gave government posts to supporters regardless of merit.</a:t>
            </a:r>
          </a:p>
          <a:p>
            <a:r>
              <a:rPr lang="en-US" dirty="0"/>
              <a:t>During the Civil War, the bureaucracy grew to meet the demands of industrialization.</a:t>
            </a:r>
          </a:p>
        </p:txBody>
      </p:sp>
      <p:pic>
        <p:nvPicPr>
          <p:cNvPr id="5" name="Picture 4" descr="A person in a dark room&#10;&#10;Description automatically generated">
            <a:extLst>
              <a:ext uri="{FF2B5EF4-FFF2-40B4-BE49-F238E27FC236}">
                <a16:creationId xmlns:a16="http://schemas.microsoft.com/office/drawing/2014/main" id="{5896B7F1-085C-4BE1-9936-550E4F3F4F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D564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19F9B58-4518-4565-962A-23C8C6BB7C96}"/>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584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7055120" cy="1286160"/>
          </a:xfrm>
        </p:spPr>
        <p:txBody>
          <a:bodyPr anchor="b">
            <a:noAutofit/>
          </a:bodyPr>
          <a:lstStyle/>
          <a:p>
            <a:r>
              <a:rPr lang="en-US" dirty="0"/>
              <a:t>waste</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1077218"/>
          </a:xfrm>
          <a:prstGeom prst="rect">
            <a:avLst/>
          </a:prstGeom>
          <a:noFill/>
        </p:spPr>
        <p:txBody>
          <a:bodyPr wrap="square" rtlCol="0">
            <a:spAutoFit/>
          </a:bodyPr>
          <a:lstStyle/>
          <a:p>
            <a:r>
              <a:rPr lang="en-US" sz="3200" dirty="0"/>
              <a:t>bureaucratic mismanagement of money, time, and personnel</a:t>
            </a:r>
          </a:p>
        </p:txBody>
      </p:sp>
      <p:cxnSp>
        <p:nvCxnSpPr>
          <p:cNvPr id="7" name="Straight Connector 6">
            <a:extLst>
              <a:ext uri="{FF2B5EF4-FFF2-40B4-BE49-F238E27FC236}">
                <a16:creationId xmlns:a16="http://schemas.microsoft.com/office/drawing/2014/main" id="{1C0845F8-A522-4DA9-A7C3-F44DC79F1C88}"/>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2724989"/>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7055120" cy="1286160"/>
          </a:xfrm>
        </p:spPr>
        <p:txBody>
          <a:bodyPr anchor="b">
            <a:noAutofit/>
          </a:bodyPr>
          <a:lstStyle/>
          <a:p>
            <a:r>
              <a:rPr lang="en-US" dirty="0"/>
              <a:t>red tape</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584775"/>
          </a:xfrm>
          <a:prstGeom prst="rect">
            <a:avLst/>
          </a:prstGeom>
          <a:noFill/>
        </p:spPr>
        <p:txBody>
          <a:bodyPr wrap="square" rtlCol="0">
            <a:spAutoFit/>
          </a:bodyPr>
          <a:lstStyle/>
          <a:p>
            <a:r>
              <a:rPr lang="en-US" sz="3200" dirty="0"/>
              <a:t>bureaucratic paperwork</a:t>
            </a:r>
          </a:p>
        </p:txBody>
      </p:sp>
      <p:cxnSp>
        <p:nvCxnSpPr>
          <p:cNvPr id="7" name="Straight Connector 6">
            <a:extLst>
              <a:ext uri="{FF2B5EF4-FFF2-40B4-BE49-F238E27FC236}">
                <a16:creationId xmlns:a16="http://schemas.microsoft.com/office/drawing/2014/main" id="{369CA7F2-99D7-40FB-95EB-F0DD6D1E26A6}"/>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363800"/>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8289-86C9-4198-8076-EE5A2AEC30D8}"/>
              </a:ext>
            </a:extLst>
          </p:cNvPr>
          <p:cNvSpPr>
            <a:spLocks noGrp="1"/>
          </p:cNvSpPr>
          <p:nvPr>
            <p:ph type="title"/>
          </p:nvPr>
        </p:nvSpPr>
        <p:spPr>
          <a:xfrm>
            <a:off x="4965430" y="629268"/>
            <a:ext cx="7055120" cy="1286160"/>
          </a:xfrm>
        </p:spPr>
        <p:txBody>
          <a:bodyPr anchor="b">
            <a:noAutofit/>
          </a:bodyPr>
          <a:lstStyle/>
          <a:p>
            <a:r>
              <a:rPr lang="en-US" dirty="0"/>
              <a:t>bureaucratese</a:t>
            </a:r>
          </a:p>
        </p:txBody>
      </p:sp>
      <p:pic>
        <p:nvPicPr>
          <p:cNvPr id="5" name="Picture 4" descr="A picture containing outdoor, water, building, large&#10;&#10;Description automatically generated">
            <a:extLst>
              <a:ext uri="{FF2B5EF4-FFF2-40B4-BE49-F238E27FC236}">
                <a16:creationId xmlns:a16="http://schemas.microsoft.com/office/drawing/2014/main" id="{FBAD5908-AC8B-4AB0-8116-FAA118B01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E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4DBF02-7A94-4E89-849D-45B0B9592D11}"/>
              </a:ext>
            </a:extLst>
          </p:cNvPr>
          <p:cNvSpPr txBox="1"/>
          <p:nvPr/>
        </p:nvSpPr>
        <p:spPr>
          <a:xfrm>
            <a:off x="5080934" y="2351782"/>
            <a:ext cx="6253144" cy="1569660"/>
          </a:xfrm>
          <a:prstGeom prst="rect">
            <a:avLst/>
          </a:prstGeom>
          <a:noFill/>
        </p:spPr>
        <p:txBody>
          <a:bodyPr wrap="square" rtlCol="0">
            <a:spAutoFit/>
          </a:bodyPr>
          <a:lstStyle/>
          <a:p>
            <a:r>
              <a:rPr lang="en-US" sz="3200" dirty="0"/>
              <a:t>the vague, sprawling language and wordy jargon used in bureaucratic regulations and documents</a:t>
            </a:r>
          </a:p>
        </p:txBody>
      </p:sp>
      <p:cxnSp>
        <p:nvCxnSpPr>
          <p:cNvPr id="7" name="Straight Connector 6">
            <a:extLst>
              <a:ext uri="{FF2B5EF4-FFF2-40B4-BE49-F238E27FC236}">
                <a16:creationId xmlns:a16="http://schemas.microsoft.com/office/drawing/2014/main" id="{F3A9EF19-747B-46C5-8D65-76A68A1DE2ED}"/>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20396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CF43F-190F-46B2-B208-F1E8841384D6}"/>
              </a:ext>
            </a:extLst>
          </p:cNvPr>
          <p:cNvSpPr>
            <a:spLocks noGrp="1"/>
          </p:cNvSpPr>
          <p:nvPr>
            <p:ph type="title"/>
          </p:nvPr>
        </p:nvSpPr>
        <p:spPr>
          <a:xfrm>
            <a:off x="4965430" y="629268"/>
            <a:ext cx="6586491" cy="1286160"/>
          </a:xfrm>
        </p:spPr>
        <p:txBody>
          <a:bodyPr anchor="b">
            <a:normAutofit/>
          </a:bodyPr>
          <a:lstStyle/>
          <a:p>
            <a:r>
              <a:rPr lang="en-US" dirty="0"/>
              <a:t>B. History and Growth</a:t>
            </a:r>
          </a:p>
        </p:txBody>
      </p:sp>
      <p:sp>
        <p:nvSpPr>
          <p:cNvPr id="3" name="Content Placeholder 2">
            <a:extLst>
              <a:ext uri="{FF2B5EF4-FFF2-40B4-BE49-F238E27FC236}">
                <a16:creationId xmlns:a16="http://schemas.microsoft.com/office/drawing/2014/main" id="{81AC077D-AED4-4607-BBD3-0A54BBA2C5DC}"/>
              </a:ext>
            </a:extLst>
          </p:cNvPr>
          <p:cNvSpPr>
            <a:spLocks noGrp="1"/>
          </p:cNvSpPr>
          <p:nvPr>
            <p:ph idx="1"/>
          </p:nvPr>
        </p:nvSpPr>
        <p:spPr>
          <a:xfrm>
            <a:off x="4965431" y="2438400"/>
            <a:ext cx="6586489" cy="3785419"/>
          </a:xfrm>
        </p:spPr>
        <p:txBody>
          <a:bodyPr>
            <a:normAutofit/>
          </a:bodyPr>
          <a:lstStyle/>
          <a:p>
            <a:r>
              <a:rPr lang="en-US" dirty="0"/>
              <a:t>The bureaucracy was reformed by the </a:t>
            </a:r>
            <a:r>
              <a:rPr lang="en-US" b="1" dirty="0"/>
              <a:t>Pendleton Act</a:t>
            </a:r>
            <a:r>
              <a:rPr lang="en-US" dirty="0"/>
              <a:t> of 1883 which stated that </a:t>
            </a:r>
            <a:r>
              <a:rPr lang="en-US" b="1" dirty="0"/>
              <a:t>merit</a:t>
            </a:r>
            <a:r>
              <a:rPr lang="en-US" dirty="0"/>
              <a:t> would be the standard for hiring government officials.</a:t>
            </a:r>
          </a:p>
          <a:p>
            <a:r>
              <a:rPr lang="en-US" dirty="0"/>
              <a:t>Government regulation of the economy greatly expanded during World War I, the New Deal, and World War II.</a:t>
            </a:r>
          </a:p>
        </p:txBody>
      </p:sp>
      <p:pic>
        <p:nvPicPr>
          <p:cNvPr id="5" name="Picture 4" descr="A picture containing table, computer, man&#10;&#10;Description automatically generated">
            <a:extLst>
              <a:ext uri="{FF2B5EF4-FFF2-40B4-BE49-F238E27FC236}">
                <a16:creationId xmlns:a16="http://schemas.microsoft.com/office/drawing/2014/main" id="{0B24C37F-A6E1-4081-A9F2-E89B7596E4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2853D"/>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ED4FCDF-5BEB-457B-8B67-F7951B0F4BDD}"/>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243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merican Government 4th ed.">
      <a:dk1>
        <a:srgbClr val="0054A6"/>
      </a:dk1>
      <a:lt1>
        <a:srgbClr val="E7E6E6"/>
      </a:lt1>
      <a:dk2>
        <a:srgbClr val="0054A6"/>
      </a:dk2>
      <a:lt2>
        <a:srgbClr val="E7E6E6"/>
      </a:lt2>
      <a:accent1>
        <a:srgbClr val="C9252B"/>
      </a:accent1>
      <a:accent2>
        <a:srgbClr val="D56349"/>
      </a:accent2>
      <a:accent3>
        <a:srgbClr val="FFFDFD"/>
      </a:accent3>
      <a:accent4>
        <a:srgbClr val="0054A6"/>
      </a:accent4>
      <a:accent5>
        <a:srgbClr val="E0E4F3"/>
      </a:accent5>
      <a:accent6>
        <a:srgbClr val="B4C6E7"/>
      </a:accent6>
      <a:hlink>
        <a:srgbClr val="0563C1"/>
      </a:hlink>
      <a:folHlink>
        <a:srgbClr val="954F72"/>
      </a:folHlink>
    </a:clrScheme>
    <a:fontScheme name="Custom 5">
      <a:majorFont>
        <a:latin typeface="Tw Cen MT"/>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merican Government, 4th 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6536</Words>
  <Application>Microsoft Office PowerPoint</Application>
  <PresentationFormat>Widescreen</PresentationFormat>
  <Paragraphs>448</Paragraphs>
  <Slides>82</Slides>
  <Notes>65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82</vt:i4>
      </vt:variant>
    </vt:vector>
  </HeadingPairs>
  <TitlesOfParts>
    <vt:vector size="91" baseType="lpstr">
      <vt:lpstr>Arial</vt:lpstr>
      <vt:lpstr>Calibri</vt:lpstr>
      <vt:lpstr>Courier New</vt:lpstr>
      <vt:lpstr>Rockwell</vt:lpstr>
      <vt:lpstr>Tahoma</vt:lpstr>
      <vt:lpstr>Tw Cen MT</vt:lpstr>
      <vt:lpstr>Wingdings</vt:lpstr>
      <vt:lpstr>Office Theme</vt:lpstr>
      <vt:lpstr>American Government, 4th ed.</vt:lpstr>
      <vt:lpstr>Chapter 12:  The Federal Bureaucracy</vt:lpstr>
      <vt:lpstr>I. Bureaucratic Development</vt:lpstr>
      <vt:lpstr>A. Overview</vt:lpstr>
      <vt:lpstr>A. Overview</vt:lpstr>
      <vt:lpstr>A. Overview</vt:lpstr>
      <vt:lpstr>A. Overview</vt:lpstr>
      <vt:lpstr>B. History and Growth</vt:lpstr>
      <vt:lpstr>B. History and Growth</vt:lpstr>
      <vt:lpstr>B. History and Growth</vt:lpstr>
      <vt:lpstr>PowerPoint Presentation</vt:lpstr>
      <vt:lpstr>B. History and Growth</vt:lpstr>
      <vt:lpstr>B. History and Growth</vt:lpstr>
      <vt:lpstr>Section Review – Chapter 12.1</vt:lpstr>
      <vt:lpstr>Section Review – Chapter 12.1</vt:lpstr>
      <vt:lpstr>Section Review – Chapter 12.1</vt:lpstr>
      <vt:lpstr>Section Review – Chapter 12.1</vt:lpstr>
      <vt:lpstr>Section Review – Chapter 12.1</vt:lpstr>
      <vt:lpstr>II. Bureaucratic Structure</vt:lpstr>
      <vt:lpstr>A. Executive Office of the President</vt:lpstr>
      <vt:lpstr>A. Executive Office of the President</vt:lpstr>
      <vt:lpstr>A. Executive Office of the President</vt:lpstr>
      <vt:lpstr>A. Executive Office of the President</vt:lpstr>
      <vt:lpstr>A. Executive Office of the President</vt:lpstr>
      <vt:lpstr>B. Cabinet</vt:lpstr>
      <vt:lpstr>B. Cabinet</vt:lpstr>
      <vt:lpstr>B. Cabinet</vt:lpstr>
      <vt:lpstr>B. Cabinet</vt:lpstr>
      <vt:lpstr>C. Independent Agencies</vt:lpstr>
      <vt:lpstr>PowerPoint Presentation</vt:lpstr>
      <vt:lpstr>D. Operation of the Bureaucracy</vt:lpstr>
      <vt:lpstr>D. Operation of the Bureaucracy</vt:lpstr>
      <vt:lpstr>Section Review – Chapter 12.2</vt:lpstr>
      <vt:lpstr>Section Review – Chapter 12.2</vt:lpstr>
      <vt:lpstr>Section Review – Chapter 12.2</vt:lpstr>
      <vt:lpstr>Section Review – Chapter 12.2</vt:lpstr>
      <vt:lpstr>Section Review – Chapter 12.2</vt:lpstr>
      <vt:lpstr>Section Review – Chapter 12.2</vt:lpstr>
      <vt:lpstr>III. Bureaucratic Practices</vt:lpstr>
      <vt:lpstr>A. The Fourth Branch</vt:lpstr>
      <vt:lpstr>B. Accountability</vt:lpstr>
      <vt:lpstr>B. Accountability</vt:lpstr>
      <vt:lpstr>B. Accountability</vt:lpstr>
      <vt:lpstr>C. Problems</vt:lpstr>
      <vt:lpstr>C. Problems</vt:lpstr>
      <vt:lpstr>D. Distinctiveness</vt:lpstr>
      <vt:lpstr>D. Distinctiveness</vt:lpstr>
      <vt:lpstr>E. Achievements</vt:lpstr>
      <vt:lpstr>Section Review – Chapter 12.3</vt:lpstr>
      <vt:lpstr>Section Review – Chapter 12.3</vt:lpstr>
      <vt:lpstr>Section Review – Chapter 12.3</vt:lpstr>
      <vt:lpstr>Section Review – Chapter 12.3</vt:lpstr>
      <vt:lpstr>Section Review – Chapter 12.3</vt:lpstr>
      <vt:lpstr>Section Review – Chapter 12.3</vt:lpstr>
      <vt:lpstr>Chapter 12 Terms</vt:lpstr>
      <vt:lpstr>bureaucracy</vt:lpstr>
      <vt:lpstr>bureaucrat</vt:lpstr>
      <vt:lpstr>delegation</vt:lpstr>
      <vt:lpstr>civil service</vt:lpstr>
      <vt:lpstr>Pendleton Act</vt:lpstr>
      <vt:lpstr>merit</vt:lpstr>
      <vt:lpstr>Executive Office of the President (EOP)</vt:lpstr>
      <vt:lpstr>White House staff</vt:lpstr>
      <vt:lpstr>chief of staff</vt:lpstr>
      <vt:lpstr>press secretary</vt:lpstr>
      <vt:lpstr>West Wing</vt:lpstr>
      <vt:lpstr>East Wing</vt:lpstr>
      <vt:lpstr>cabinet</vt:lpstr>
      <vt:lpstr>secretary</vt:lpstr>
      <vt:lpstr>Transportation Security Administration (TSA)</vt:lpstr>
      <vt:lpstr>statutory law</vt:lpstr>
      <vt:lpstr>administrative law</vt:lpstr>
      <vt:lpstr>clients</vt:lpstr>
      <vt:lpstr>standard operating procedures</vt:lpstr>
      <vt:lpstr>fourth branch</vt:lpstr>
      <vt:lpstr>oversight</vt:lpstr>
      <vt:lpstr>appropriations</vt:lpstr>
      <vt:lpstr>Government Accountability Office (GAO)</vt:lpstr>
      <vt:lpstr>Freedom of Information Act (FOIA)</vt:lpstr>
      <vt:lpstr>Sunshine Act</vt:lpstr>
      <vt:lpstr>waste</vt:lpstr>
      <vt:lpstr>red tape</vt:lpstr>
      <vt:lpstr>bureaucratese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12:  The Federal Bureaucracy</dc:title>
  <dc:creator>Bowers, Hannah</dc:creator>
  <cp:lastModifiedBy>Matesevac, Ken</cp:lastModifiedBy>
  <cp:revision>7</cp:revision>
  <dcterms:created xsi:type="dcterms:W3CDTF">2020-06-22T18:43:24Z</dcterms:created>
  <dcterms:modified xsi:type="dcterms:W3CDTF">2020-07-21T14:38:06Z</dcterms:modified>
</cp:coreProperties>
</file>