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75"/>
  </p:notesMasterIdLst>
  <p:handoutMasterIdLst>
    <p:handoutMasterId r:id="rId76"/>
  </p:handoutMasterIdLst>
  <p:sldIdLst>
    <p:sldId id="413" r:id="rId3"/>
    <p:sldId id="260" r:id="rId4"/>
    <p:sldId id="306" r:id="rId5"/>
    <p:sldId id="414" r:id="rId6"/>
    <p:sldId id="307" r:id="rId7"/>
    <p:sldId id="308" r:id="rId8"/>
    <p:sldId id="309" r:id="rId9"/>
    <p:sldId id="310" r:id="rId10"/>
    <p:sldId id="286" r:id="rId11"/>
    <p:sldId id="288" r:id="rId12"/>
    <p:sldId id="287" r:id="rId13"/>
    <p:sldId id="311" r:id="rId14"/>
    <p:sldId id="289" r:id="rId15"/>
    <p:sldId id="312" r:id="rId16"/>
    <p:sldId id="313" r:id="rId17"/>
    <p:sldId id="314" r:id="rId18"/>
    <p:sldId id="315" r:id="rId19"/>
    <p:sldId id="316" r:id="rId20"/>
    <p:sldId id="317" r:id="rId21"/>
    <p:sldId id="318" r:id="rId22"/>
    <p:sldId id="320" r:id="rId23"/>
    <p:sldId id="293" r:id="rId24"/>
    <p:sldId id="294" r:id="rId25"/>
    <p:sldId id="333" r:id="rId26"/>
    <p:sldId id="319" r:id="rId27"/>
    <p:sldId id="295" r:id="rId28"/>
    <p:sldId id="290" r:id="rId29"/>
    <p:sldId id="321" r:id="rId30"/>
    <p:sldId id="322" r:id="rId31"/>
    <p:sldId id="323" r:id="rId32"/>
    <p:sldId id="332" r:id="rId33"/>
    <p:sldId id="415" r:id="rId34"/>
    <p:sldId id="324" r:id="rId35"/>
    <p:sldId id="325" r:id="rId36"/>
    <p:sldId id="326" r:id="rId37"/>
    <p:sldId id="327" r:id="rId38"/>
    <p:sldId id="328" r:id="rId39"/>
    <p:sldId id="329" r:id="rId40"/>
    <p:sldId id="296" r:id="rId41"/>
    <p:sldId id="297" r:id="rId42"/>
    <p:sldId id="331" r:id="rId43"/>
    <p:sldId id="298" r:id="rId44"/>
    <p:sldId id="330" r:id="rId45"/>
    <p:sldId id="291" r:id="rId46"/>
    <p:sldId id="335" r:id="rId47"/>
    <p:sldId id="336" r:id="rId48"/>
    <p:sldId id="337" r:id="rId49"/>
    <p:sldId id="339" r:id="rId50"/>
    <p:sldId id="350" r:id="rId51"/>
    <p:sldId id="351" r:id="rId52"/>
    <p:sldId id="352" r:id="rId53"/>
    <p:sldId id="342" r:id="rId54"/>
    <p:sldId id="343" r:id="rId55"/>
    <p:sldId id="344" r:id="rId56"/>
    <p:sldId id="345" r:id="rId57"/>
    <p:sldId id="346" r:id="rId58"/>
    <p:sldId id="347" r:id="rId59"/>
    <p:sldId id="348" r:id="rId60"/>
    <p:sldId id="299" r:id="rId61"/>
    <p:sldId id="300" r:id="rId62"/>
    <p:sldId id="301" r:id="rId63"/>
    <p:sldId id="349" r:id="rId64"/>
    <p:sldId id="292" r:id="rId65"/>
    <p:sldId id="353" r:id="rId66"/>
    <p:sldId id="354" r:id="rId67"/>
    <p:sldId id="358" r:id="rId68"/>
    <p:sldId id="355" r:id="rId69"/>
    <p:sldId id="356" r:id="rId70"/>
    <p:sldId id="357" r:id="rId71"/>
    <p:sldId id="302" r:id="rId72"/>
    <p:sldId id="303" r:id="rId73"/>
    <p:sldId id="304"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F5D0F7-9B0E-872B-CB65-B952CD16A108}" v="5" dt="2020-01-30T16:07:19.213"/>
    <p1510:client id="{A01D3172-6991-90B5-67E8-B079BE9952E4}" v="2" dt="2020-02-12T21:42:45.8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92238" autoAdjust="0"/>
  </p:normalViewPr>
  <p:slideViewPr>
    <p:cSldViewPr snapToGrid="0" showGuides="1">
      <p:cViewPr>
        <p:scale>
          <a:sx n="100" d="100"/>
          <a:sy n="100" d="100"/>
        </p:scale>
        <p:origin x="-270" y="-588"/>
      </p:cViewPr>
      <p:guideLst>
        <p:guide orient="horz" pos="2160"/>
        <p:guide pos="3840"/>
      </p:guideLst>
    </p:cSldViewPr>
  </p:slideViewPr>
  <p:notesTextViewPr>
    <p:cViewPr>
      <p:scale>
        <a:sx n="1" d="1"/>
        <a:sy n="1" d="1"/>
      </p:scale>
      <p:origin x="0" y="0"/>
    </p:cViewPr>
  </p:notesTextViewPr>
  <p:notesViewPr>
    <p:cSldViewPr snapToGrid="0">
      <p:cViewPr varScale="1">
        <p:scale>
          <a:sx n="123" d="100"/>
          <a:sy n="123" d="100"/>
        </p:scale>
        <p:origin x="497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136"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2D99DC-A11F-4F46-8C7B-D1CE664D00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58AC6A-1ABC-4B0F-B000-6C40989857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3E0F9A-93BC-4657-8112-1BABFA671695}" type="datetimeFigureOut">
              <a:rPr lang="en-US" smtClean="0"/>
              <a:t>1/22/2024</a:t>
            </a:fld>
            <a:endParaRPr lang="en-US"/>
          </a:p>
        </p:txBody>
      </p:sp>
      <p:sp>
        <p:nvSpPr>
          <p:cNvPr id="4" name="Footer Placeholder 3">
            <a:extLst>
              <a:ext uri="{FF2B5EF4-FFF2-40B4-BE49-F238E27FC236}">
                <a16:creationId xmlns:a16="http://schemas.microsoft.com/office/drawing/2014/main" id="{477E91DA-C66D-44FD-9ACC-F30C9C052A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23EE83D-3239-4CDC-813E-97A800A1648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F2DA02-F1B5-4DED-98F9-666080CB0C44}" type="slidenum">
              <a:rPr lang="en-US" smtClean="0"/>
              <a:t>‹#›</a:t>
            </a:fld>
            <a:endParaRPr lang="en-US"/>
          </a:p>
        </p:txBody>
      </p:sp>
    </p:spTree>
    <p:extLst>
      <p:ext uri="{BB962C8B-B14F-4D97-AF65-F5344CB8AC3E}">
        <p14:creationId xmlns:p14="http://schemas.microsoft.com/office/powerpoint/2010/main" val="2709284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A8FB-86E7-4B73-8683-5C72402EDCD7}"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68FC2-D8AD-42B7-A68E-A50B533245D2}" type="slidenum">
              <a:rPr lang="en-US" smtClean="0"/>
              <a:t>‹#›</a:t>
            </a:fld>
            <a:endParaRPr lang="en-US"/>
          </a:p>
        </p:txBody>
      </p:sp>
    </p:spTree>
    <p:extLst>
      <p:ext uri="{BB962C8B-B14F-4D97-AF65-F5344CB8AC3E}">
        <p14:creationId xmlns:p14="http://schemas.microsoft.com/office/powerpoint/2010/main" val="18335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ndex.php?sort=relevance&amp;search=monroe+doctrine&amp;title=Special:Search&amp;profile=advanced&amp;fulltext=1&amp;advancedSearch-current=%7b%7d&amp;ns0=1&amp;ns6=1&amp;ns12=1&amp;ns14=1&amp;ns100=1&amp;ns106=1&amp;searchToken=a452wgulaa40flv3gnqmjfkhr#%2Fmedia%2FFile%3AJames_Monroe_White_House_portrait_1819.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ndex.php?sort=relevance&amp;search=battle+of+santiago+de+cuba&amp;title=Special:Search&amp;profile=advanced&amp;fulltext=1&amp;advancedSearch-current=%7b%7d&amp;ns0=1&amp;ns6=1&amp;ns12=1&amp;ns14=1&amp;ns100=1&amp;ns106=1&amp;searchToken=cfo4xsqzv5j38mclfss2nnvh7#%2Fmedia%2FFile%3AAdm._William_T._Sampson%2C_commanding%2C_U._S._Navy_fleet%2C_Santaigo_Cuba%2C_1898.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ndex.php?sort=relevance&amp;search=imperialism+cartoon&amp;title=Special:Search&amp;profile=advanced&amp;fulltext=1&amp;advancedSearch-current=%7b%7d&amp;ns0=1&amp;ns6=1&amp;ns12=1&amp;ns14=1&amp;ns100=1&amp;ns106=1&amp;searchToken=1vt8lve7w5ff7vgcw6usvuyyu#%2Fmedia%2FFile%3AChina_imperialism_cartoon.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ixabay.com/users/janeb13-725943/?utm_source=link-attribution&amp;utm_medium=referral&amp;utm_campaign=image&amp;utm_content=1172111"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pixabay.com/photos/war-soldiers-marine-1172111/" TargetMode="External"/><Relationship Id="rId4" Type="http://schemas.openxmlformats.org/officeDocument/2006/relationships/hyperlink" Target="https://pixabay.com/?utm_source=link-attribution&amp;utm_medium=referral&amp;utm_campaign=image&amp;utm_content=1172111"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xabay.com/users/geralt-9301/?utm_source=link-attribution&amp;utm_medium=referral&amp;utm_campaign=image&amp;utm_content=1011738"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pixabay.com/photos/atomic-bomb-mushroom-cloud-explosion-1011738/" TargetMode="External"/><Relationship Id="rId4" Type="http://schemas.openxmlformats.org/officeDocument/2006/relationships/hyperlink" Target="https://pixabay.com/?utm_source=link-attribution&amp;utm_medium=referral&amp;utm_campaign=image&amp;utm_content=1011738"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ixabay.com/users/FotoshopTofs-2171839/?utm_source=link-attribution&amp;utm_medium=referral&amp;utm_campaign=image&amp;utm_content=1348281"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pixabay.com/photos/military-vietnam-war-soldiers-1348281/" TargetMode="External"/><Relationship Id="rId4" Type="http://schemas.openxmlformats.org/officeDocument/2006/relationships/hyperlink" Target="https://pixabay.com/?utm_source=link-attribution&amp;utm_medium=referral&amp;utm_campaign=image&amp;utm_content=1348281"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0569"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pixabay.com/photos/pentagon-stop-11-september-2001-60569/" TargetMode="External"/><Relationship Id="rId4" Type="http://schemas.openxmlformats.org/officeDocument/2006/relationships/hyperlink" Target="https://pixabay.com/?utm_source=link-attribution&amp;utm_medium=referral&amp;utm_campaign=image&amp;utm_content=6056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0542"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pixabay.com/photos/howitzer-mortar-grenade-weapon-60542/" TargetMode="External"/><Relationship Id="rId4" Type="http://schemas.openxmlformats.org/officeDocument/2006/relationships/hyperlink" Target="https://pixabay.com/?utm_source=link-attribution&amp;utm_medium=referral&amp;utm_campaign=image&amp;utm_content=60542"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national+security+council+meeting&amp;advancedSearch-current=%7b%7d&amp;searchToken=6vf811olkyosv3maos2y0c63f#%2Fmedia%2FFile%3AMeeting_of_the_Executive_Committee_of_the_National_Security_Council-_Cuba_Crisis._President_Kennedy%2C_Secretary_of..._-_NARA_-_194246.tif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national+security+council+trump&amp;advancedSearch-current=%7b%7d&amp;searchToken=bo0a3n6y6a03op5b59xzhsmk1#%2Fmedia%2FFile%3ASD_National_Security_Council_with_POTUS_and_VPOTUS_170720-D-PB383-002.jp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ndex.php?sort=relevance&amp;search=Camp+David+accords&amp;title=Special:Search&amp;profile=advanced&amp;fulltext=1&amp;advancedSearch-current=%7b%7d&amp;ns0=1&amp;ns6=1&amp;ns12=1&amp;ns14=1&amp;ns100=1&amp;ns106=1&amp;searchToken=53bli60rxo9cmt1i6dr2esqog#%2Fmedia%2FFile%3AAnwar_Sadat_Jimmy_Carter_Menachem_Begin_sign_Camp_David_Accords-1978.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National+Security+Council&amp;advancedSearch-current=%7b%7d&amp;searchToken=1712fx90a155dc38tbxi1zt13#%2Fmedia%2FFile%3AFord_National_Security_Council.jp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ommons.wikimedia.org/w/index.php?sort=relevance&amp;search=secretary+of+state+mike+pompeo&amp;title=Special:Search&amp;profile=advanced&amp;fulltext=1&amp;advancedSearch-current=%7b%7d&amp;ns0=1&amp;ns6=1&amp;ns12=1&amp;ns14=1&amp;ns100=1&amp;ns106=1&amp;searchToken=23ix1xw7zp2fgnut04h2ifuw8#%2Fmedia%2FFile%3ASecretary_of_the_Treasury_Steven_Mnuchin_and_Secretary_of_State_Mike_Pompeo_Participate_in_a_Press_Conference_%2849380113462%29.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ommons.wikimedia.org/w/index.php?sort=relevance&amp;search=secretary+of+state+mike+pompeo&amp;title=Special:Search&amp;profile=advanced&amp;fulltext=1&amp;advancedSearch-current=%7b%7d&amp;ns0=1&amp;ns6=1&amp;ns12=1&amp;ns14=1&amp;ns100=1&amp;ns106=1&amp;searchToken=23ix1xw7zp2fgnut04h2ifuw8#%2Fmedia%2FFile%3ASecretary_of_the_Treasury_Steven_Mnuchin_and_Secretary_of_State_Mike_Pompeo_Participate_in_a_Press_Conference_%2849380113462%29.jp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mmons.wikimedia.org/w/index.php?sort=relevance&amp;search=Mark+T.+Esper&amp;title=Special:Search&amp;profile=advanced&amp;fulltext=1&amp;advancedSearch-current=%7b%7d&amp;ns0=1&amp;ns6=1&amp;ns12=1&amp;ns14=1&amp;ns100=1&amp;ns106=1&amp;searchToken=4ucyc55xq57jypwl7vd0otts4#%2Fmedia%2FFile%3AMilley_Esper_Testify_to_Congress_on_Syria_and_ME.jp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ons.wikimedia.org/w/index.php?sort=relevance&amp;search=the+pentagon&amp;title=Special:Search&amp;profile=advanced&amp;fulltext=1&amp;advancedSearch-current=%7b%7d&amp;ns0=1&amp;ns6=1&amp;ns12=1&amp;ns14=1&amp;ns100=1&amp;ns106=1&amp;searchToken=66ia64wzmz7ub131r521sk0k#%2Fmedia%2FFile%3AThe_Pentagon%2C_cropped_square.pn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ndex.php?sort=relevance&amp;search=president+george+w+bush&amp;title=Special:Search&amp;profile=advanced&amp;fulltext=1&amp;advancedSearch-current=%7b%7d&amp;ns0=1&amp;ns6=1&amp;ns12=1&amp;ns14=1&amp;ns100=1&amp;ns106=1&amp;searchToken=7wa93amh0izcaqc8drmborlzu#%2Fmedia%2FFile%3APresident_George_W._Bush_and_Prime_Minister_Tony_Blair_of_Great_Britain_at_Meeting_of_the_NATO-Russia_Council.jp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loc.gov/pictures/resource/highsm.16449/"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mmons.wikimedia.org/w/index.php?sort=relevance&amp;search=woodrow+wilson+speech&amp;title=Special:Search&amp;profile=advanced&amp;fulltext=1&amp;advancedSearch-current=%7b%7d&amp;ns0=1&amp;ns6=1&amp;ns12=1&amp;ns14=1&amp;ns100=1&amp;ns106=1&amp;searchToken=92u0rw16lxmnovz4syho2wtu4#%2Fmedia%2FFile%3APresident_Woodrow_Wilson_asking_Congress_to_declare_war_on_Germany%2C_2_April_1917.jp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unsplash.com/@fredasem?utm_source=unsplash&amp;utm_medium=referral&amp;utm_content=creditCopyText"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unsplash.com/photos/56XYfmP-NGs" TargetMode="External"/><Relationship Id="rId4" Type="http://schemas.openxmlformats.org/officeDocument/2006/relationships/hyperlink" Target="/s/photos/reporter?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ndex.php?sort=relevance&amp;search=NATO+meeting&amp;title=Special:Search&amp;profile=advanced&amp;fulltext=1&amp;advancedSearch-current=%7b%7d&amp;ns0=1&amp;ns6=1&amp;ns12=1&amp;ns14=1&amp;ns100=1&amp;ns106=1&amp;searchToken=94tv05rg83l3yol3nacfwmmxf#%2Fmedia%2FFile%3ANATO_Ministers_of_Defense_and_of_Foreign_Affairs_meet_at_NATO_headquarters_in_Brussels_2010.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ommons.wikimedia.org/w/index.php?sort=relevance&amp;search=united+nations&amp;title=Special:Search&amp;profile=advanced&amp;fulltext=1&amp;advancedSearch-current=%7b%7d&amp;ns0=1&amp;ns6=1&amp;ns12=1&amp;ns14=1&amp;ns100=1&amp;ns106=1&amp;searchToken=4afx04fztuls0yz6hpoz30hg6#%2Fmedia%2FFile%3AUnited_Nations_Flags_-_cropped.jp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ommons.wikimedia.org/w/index.php?sort=relevance&amp;search=secretary+of+state+john+kerry&amp;title=Special:Search&amp;profile=advanced&amp;fulltext=1&amp;advancedSearch-current=%7b%7d&amp;ns0=1&amp;ns6=1&amp;ns12=1&amp;ns14=1&amp;ns100=1&amp;ns106=1&amp;searchToken=72dzejc5kmvf0hqf2lppbfmq0#%2Fmedia%2FFile%3AForeign_Secretary_William_Hague_%26_US_Secretary_of_State_John_Kerry_%2810420046584%29.jp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ommons.wikimedia.org/w/index.php?sort=relevance&amp;search=Donald+Trump+meeting&amp;title=Special:Search&amp;profile=advanced&amp;fulltext=1&amp;advancedSearch-current=%7b%7d&amp;ns0=1&amp;ns6=1&amp;ns12=1&amp;ns14=1&amp;ns100=1&amp;ns106=1&amp;searchToken=d7ibq89130e29cqpx96i4p6jr#%2Fmedia%2FFile%3ADonald_Trump_and_Shinz%C5%8D_Abe_at_43rd_G7_summit.jp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nsplash.com/@kylry?utm_source=unsplash&amp;utm_medium=referral&amp;utm_content=creditCopyText"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unsplash.com/photos/pSyfecRCBQA" TargetMode="External"/><Relationship Id="rId4" Type="http://schemas.openxmlformats.org/officeDocument/2006/relationships/hyperlink" Target="/s/photos/globalization?utm_source=unsplash&amp;utm_medium=referral&amp;utm_content=creditCopyText"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commons.wikimedia.org/w/index.php?sort=relevance&amp;search=united+nations+general+assembly&amp;title=Special:Search&amp;profile=advanced&amp;fulltext=1&amp;advancedSearch-current=%7b%7d&amp;ns0=1&amp;ns6=1&amp;ns12=1&amp;ns14=1&amp;ns100=1&amp;ns106=1&amp;searchToken=cumvthjqyyo3c0h46nosiel5g#%2Fmedia%2FFile%3AUN_General_Assembly_hall.jp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ommons.wikimedia.org/w/index.php?sort=relevance&amp;search=united+nations+general+assembly&amp;title=Special:Search&amp;profile=advanced&amp;fulltext=1&amp;advancedSearch-current=%7b%7d&amp;ns0=1&amp;ns6=1&amp;ns12=1&amp;ns14=1&amp;ns100=1&amp;ns106=1&amp;searchToken=cumvthjqyyo3c0h46nosiel5g#%2Fmedia%2FFile%3AUN_General_Assembly_hall.jp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ommons.wikimedia.org/w/index.php?sort=relevance&amp;search=united+nations+general+assembly&amp;title=Special:Search&amp;profile=advanced&amp;fulltext=1&amp;advancedSearch-current=%7b%7d&amp;ns0=1&amp;ns6=1&amp;ns12=1&amp;ns14=1&amp;ns100=1&amp;ns106=1&amp;searchToken=cumvthjqyyo3c0h46nosiel5g#%2Fmedia%2FFile%3AUN_General_Assembly_hall.jp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ommons.wikimedia.org/w/index.php?sort=relevance&amp;search=united+nations+general+assembly&amp;title=Special:Search&amp;profile=advanced&amp;fulltext=1&amp;advancedSearch-current=%7b%7d&amp;ns0=1&amp;ns6=1&amp;ns12=1&amp;ns14=1&amp;ns100=1&amp;ns106=1&amp;searchToken=cumvthjqyyo3c0h46nosiel5g#%2Fmedia%2FFile%3AUN_General_Assembly_hall.jp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ommons.wikimedia.org/w/index.php?sort=relevance&amp;search=North+Atlantic+Treaty+Organization&amp;title=Special:Search&amp;profile=advanced&amp;fulltext=1&amp;advancedSearch-current=%7b%7d&amp;ns0=1&amp;ns6=1&amp;ns12=1&amp;ns14=1&amp;ns100=1&amp;ns106=1&amp;searchToken=18lviwvr6olqiaome5ti91go6#%2Fmedia%2FFile%3AUS_Navy_050520-N-0780F-003_Guided_missile_frigate_USS_Taylor_%28FFG_50%29_is_followed_by_other_North_Atlantic_Treaty_Organization_%28NATO%29_nations%27_vessels.jpg"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European+Union+flag&amp;advancedSearch-current=%7b%7d&amp;searchToken=4o6d3x4hmju2v9i44s89i4vm5#%2Fmedia%2FFile%3AEuropean_flag_%285089731954%29.jpg"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commons.wikimedia.org/w/index.php?sort=relevance&amp;search=World+Trade+Organization&amp;title=Special:Search&amp;profile=advanced&amp;fulltext=1&amp;advancedSearch-current=%7b%7d&amp;ns0=1&amp;ns6=1&amp;ns12=1&amp;ns14=1&amp;ns100=1&amp;ns106=1&amp;searchToken=9eidnhxt7eil6ntmgboifmi37#%2Fmedia%2FFile%3AHeads_of_Delegation_meeting%2C_11_December_%2824152874237%29.jpg"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pixabay.com/users/papazachariasa-12696704/?utm_source=link-attribution&amp;utm_medium=referral&amp;utm_campaign=image&amp;utm_content=5215108"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pixabay.com/photos/ship-cargo-vessel-container-5215108/" TargetMode="External"/><Relationship Id="rId4" Type="http://schemas.openxmlformats.org/officeDocument/2006/relationships/hyperlink" Target="https://pixabay.com/?utm_source=link-attribution&amp;utm_medium=referral&amp;utm_campaign=image&amp;utm_content=5215108"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sanctions&amp;advancedSearch-current=%7b%7d&amp;searchToken=9vefn4pnwi2q861l78fp2mte#%2Fmedia%2FFile%3ADonald_Trump_signing_EO_on_Iran_sanctions_P20180805SC-0480.jp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unsplash.com/@candidbcolette?utm_source=unsplash&amp;utm_medium=referral&amp;utm_content=creditCopyText"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unsplash.com/photos/zKj_cKc0fWU" TargetMode="External"/><Relationship Id="rId4" Type="http://schemas.openxmlformats.org/officeDocument/2006/relationships/hyperlink" Target="/s/photos/arlington-national-cemetery?utm_source=unsplash&amp;utm_medium=referral&amp;utm_content=creditCopyText"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National+Security+Agency&amp;advancedSearch-current=%7b%7d&amp;searchToken=livagzqzc1tmyy3g46759gmj#%2Fmedia%2FFile%3ANational_Security_Agency%2C_2013.jpg"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pixabay.com/users/skeeze-272447/?utm_source=link-attribution&amp;utm_medium=referral&amp;utm_campaign=image&amp;utm_content=381847"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pixabay.com/photos/american-soldier-humanity-marine-381847/" TargetMode="External"/><Relationship Id="rId4" Type="http://schemas.openxmlformats.org/officeDocument/2006/relationships/hyperlink" Target="https://pixabay.com/?utm_source=link-attribution&amp;utm_medium=referral&amp;utm_campaign=image&amp;utm_content=381847"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pixabay.com/users/12019-12019/?utm_source=link-attribution&amp;utm_medium=referral&amp;utm_campaign=image&amp;utm_content=81886"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pixabay.com/photos/ground-zero-new-york-city-terrorism-81886/" TargetMode="External"/><Relationship Id="rId4" Type="http://schemas.openxmlformats.org/officeDocument/2006/relationships/hyperlink" Target="https://pixabay.com/?utm_source=link-attribution&amp;utm_medium=referral&amp;utm_campaign=image&amp;utm_content=81886"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commons.wikimedia.org/w/index.php?sort=relevance&amp;search=iran+president&amp;title=Special:Search&amp;profile=advanced&amp;fulltext=1&amp;advancedSearch-current=%7b%7d&amp;ns0=1&amp;ns6=1&amp;ns12=1&amp;ns14=1&amp;ns100=1&amp;ns106=1&amp;searchToken=c8zq2d7k92avafhsvxt5mufss#%2Fmedia%2FFile%3ANicol%C3%A1s_Maduro_in_meeting_with_Iranian_President_Hassan_Rouhani_in_Saadabad_Palace.jpg"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unsplash.com/@jannerboy62?utm_source=unsplash&amp;utm_medium=referral&amp;utm_content=creditCopyText"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unsplash.com/photos/zqwV28pcUTg" TargetMode="External"/><Relationship Id="rId4" Type="http://schemas.openxmlformats.org/officeDocument/2006/relationships/hyperlink" Target="/s/photos/china-communism?utm_source=unsplash&amp;utm_medium=referral&amp;utm_content=creditCopyText"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unsplash.com/@nasa?utm_source=unsplash&amp;utm_medium=referral&amp;utm_content=creditCopyText"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s://unsplash.com/photos/Q1p7bh3SHj8" TargetMode="External"/><Relationship Id="rId4" Type="http://schemas.openxmlformats.org/officeDocument/2006/relationships/hyperlink" Target="/s/photos/globe?utm_source=unsplash&amp;utm_medium=referral&amp;utm_content=creditCopyText"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0527"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pixabay.com/photos/landing-dropship-normandy-d-day-60527/" TargetMode="External"/><Relationship Id="rId4" Type="http://schemas.openxmlformats.org/officeDocument/2006/relationships/hyperlink" Target="https://pixabay.com/?utm_source=link-attribution&amp;utm_medium=referral&amp;utm_campaign=image&amp;utm_content=60527"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pixabay.com/users/skeeze-272447/?utm_source=link-attribution&amp;utm_medium=referral&amp;utm_campaign=image&amp;utm_content=1906870"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s://pixabay.com/photos/ship-aircraft-carrier-us-navy-1906870/" TargetMode="External"/><Relationship Id="rId4" Type="http://schemas.openxmlformats.org/officeDocument/2006/relationships/hyperlink" Target="https://pixabay.com/?utm_source=link-attribution&amp;utm_medium=referral&amp;utm_campaign=image&amp;utm_content=1906870"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pixabay.com/users/reenablack-2245311/?utm_source=link-attribution&amp;utm_medium=referral&amp;utm_campaign=image&amp;utm_content=1308663"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s://pixabay.com/photos/prayer-bible-christian-folded-hands-1308663/" TargetMode="External"/><Relationship Id="rId4" Type="http://schemas.openxmlformats.org/officeDocument/2006/relationships/hyperlink" Target="https://pixabay.com/?utm_source=link-attribution&amp;utm_medium=referral&amp;utm_campaign=image&amp;utm_content=1308663"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ndex.php?sort=relevance&amp;search=NATO+exercise&amp;title=Special:Search&amp;profile=advanced&amp;fulltext=1&amp;advancedSearch-current=%7b%7d&amp;ns0=1&amp;ns6=1&amp;ns12=1&amp;ns14=1&amp;ns100=1&amp;ns106=1&amp;searchToken=xycl3ue5i51b4xi9wu0qt96m#%2Fmedia%2FFile%3ANATO_exercise_141113-A-WU248-603.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united+nations+security+council+meeting&amp;advancedSearch-current=%7b%7d&amp;searchToken=9yx60sc42dpufvg1vryfxwvfx#%2Fmedia%2FFile%3AUnited_Nations_Security_Council_-_Meeting_about_DPRK.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the+marshall+plan&amp;advancedSearch-current=%7b%7d&amp;searchToken=dcuram2x3qiykz46w8i0xgdta#%2Fmedia%2FFile%3AEurope_Plan_Marshall._Poster_1947.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ndex.php?title=Special:Search&amp;limit=500&amp;offset=0&amp;ns0=1&amp;ns6=1&amp;ns12=1&amp;ns14=1&amp;ns100=1&amp;ns106=1&amp;search=monroe+doctrine&amp;advancedSearch-current=%7b%7d&amp;searchToken=2af8onbcwxlhzxsxu6gux7s4t#%2Fmedia%2FFile%3AJames_Monroe_Cabinet.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WIN-Initiative/Stone/Getty Images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FC3FA-137B-44D8-847C-0050ED1519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3486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Samuel Morse - https://www.whitehousehistory.org/photos/james-monroe, Public Domain, https://commons.wikimedia.org/w/index.php?curid=71911950</a:t>
            </a:r>
          </a:p>
          <a:p>
            <a:r>
              <a:rPr lang="en-US" dirty="0">
                <a:hlinkClick r:id="rId3"/>
              </a:rPr>
              <a:t>https://commons.wikimedia.org/w/index.php?sort=relevance&amp;search=monroe+doctrine&amp;title=Special:Search&amp;profile=advanced&amp;fulltext=1&amp;advancedSearch-current=%7B%7D&amp;ns0=1&amp;ns6=1&amp;ns12=1&amp;ns14=1&amp;ns100=1&amp;ns106=1&amp;searchToken=a452wgulaa40flv3gnqmjfkhr#%2Fmedia%2FFile%3AJames_Monroe_White_House_portrait_1819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14</a:t>
            </a:fld>
            <a:endParaRPr lang="en-US"/>
          </a:p>
        </p:txBody>
      </p:sp>
    </p:spTree>
    <p:extLst>
      <p:ext uri="{BB962C8B-B14F-4D97-AF65-F5344CB8AC3E}">
        <p14:creationId xmlns:p14="http://schemas.microsoft.com/office/powerpoint/2010/main" val="502097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Alfonso Sanz - ARMY AND NAVY CLUB OF </a:t>
            </a:r>
            <a:r>
              <a:rPr lang="en-US" dirty="0" err="1"/>
              <a:t>WASHINGTONMarylanders</a:t>
            </a:r>
            <a:r>
              <a:rPr lang="en-US" dirty="0"/>
              <a:t> All: Ten Unsung Heroes of Dorchester County by </a:t>
            </a:r>
            <a:r>
              <a:rPr lang="en-US" dirty="0" err="1"/>
              <a:t>By</a:t>
            </a:r>
            <a:r>
              <a:rPr lang="en-US" dirty="0"/>
              <a:t> Earl E. </a:t>
            </a:r>
            <a:r>
              <a:rPr lang="en-US" dirty="0" err="1"/>
              <a:t>Brannock</a:t>
            </a:r>
            <a:r>
              <a:rPr lang="en-US" dirty="0"/>
              <a:t>, Public Domain, https://commons.wikimedia.org/w/index.php?curid=87083761</a:t>
            </a:r>
          </a:p>
          <a:p>
            <a:r>
              <a:rPr lang="en-US" dirty="0">
                <a:hlinkClick r:id="rId3"/>
              </a:rPr>
              <a:t>https://commons.wikimedia.org/w/index.php?sort=relevance&amp;search=battle+of+santiago+de+cuba&amp;title=Special:Search&amp;profile=advanced&amp;fulltext=1&amp;advancedSearch-current=%7B%7D&amp;ns0=1&amp;ns6=1&amp;ns12=1&amp;ns14=1&amp;ns100=1&amp;ns106=1&amp;searchToken=cfo4xsqzv5j38mclfss2nnvh7#%2Fmedia%2FFile%3AAdm._William_T._Sampson%2C_commanding%2C_U._S._Navy_fleet%2C_Santaigo_Cuba%2C_1898.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15</a:t>
            </a:fld>
            <a:endParaRPr lang="en-US"/>
          </a:p>
        </p:txBody>
      </p:sp>
    </p:spTree>
    <p:extLst>
      <p:ext uri="{BB962C8B-B14F-4D97-AF65-F5344CB8AC3E}">
        <p14:creationId xmlns:p14="http://schemas.microsoft.com/office/powerpoint/2010/main" val="4170347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By Henri Meyer - Bibliothèque nationale de France, Public Domain, https://commons.wikimedia.org/w/index.php?curid=62229</a:t>
            </a:r>
          </a:p>
          <a:p>
            <a:r>
              <a:rPr lang="en-US" dirty="0">
                <a:hlinkClick r:id="rId3"/>
              </a:rPr>
              <a:t>https://commons.wikimedia.org/w/index.php?sort=relevance&amp;search=imperialism+cartoon&amp;title=Special:Search&amp;profile=advanced&amp;fulltext=1&amp;advancedSearch-current=%7B%7D&amp;ns0=1&amp;ns6=1&amp;ns12=1&amp;ns14=1&amp;ns100=1&amp;ns106=1&amp;searchToken=1vt8lve7w5ff7vgcw6usvuyyu#%2Fmedia%2FFile%3AChina_imperialism_cartoon.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16</a:t>
            </a:fld>
            <a:endParaRPr lang="en-US"/>
          </a:p>
        </p:txBody>
      </p:sp>
    </p:spTree>
    <p:extLst>
      <p:ext uri="{BB962C8B-B14F-4D97-AF65-F5344CB8AC3E}">
        <p14:creationId xmlns:p14="http://schemas.microsoft.com/office/powerpoint/2010/main" val="2497990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Welcome to all and thank you for your visit ! </a:t>
            </a:r>
            <a:r>
              <a:rPr lang="ja-JP" altLang="en-US" sz="1200" b="0" i="0" u="sng" kern="1200" dirty="0">
                <a:solidFill>
                  <a:schemeClr val="tx1"/>
                </a:solidFill>
                <a:effectLst/>
                <a:latin typeface="+mn-lt"/>
                <a:ea typeface="+mn-ea"/>
                <a:cs typeface="+mn-cs"/>
                <a:hlinkClick r:id="rId3"/>
              </a:rPr>
              <a:t>ツ</a:t>
            </a:r>
            <a:r>
              <a:rPr lang="ja-JP" alt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https://pixabay.com/photos/war-soldiers-marine-1172111/</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17</a:t>
            </a:fld>
            <a:endParaRPr lang="en-US"/>
          </a:p>
        </p:txBody>
      </p:sp>
    </p:spTree>
    <p:extLst>
      <p:ext uri="{BB962C8B-B14F-4D97-AF65-F5344CB8AC3E}">
        <p14:creationId xmlns:p14="http://schemas.microsoft.com/office/powerpoint/2010/main" val="2104741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Gerd Altmann</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https://pixabay.com/photos/atomic-bomb-mushroom-cloud-explosion-1011738/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18</a:t>
            </a:fld>
            <a:endParaRPr lang="en-US"/>
          </a:p>
        </p:txBody>
      </p:sp>
    </p:spTree>
    <p:extLst>
      <p:ext uri="{BB962C8B-B14F-4D97-AF65-F5344CB8AC3E}">
        <p14:creationId xmlns:p14="http://schemas.microsoft.com/office/powerpoint/2010/main" val="3316874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Welcome to all and thank you for your visit ! </a:t>
            </a:r>
            <a:r>
              <a:rPr lang="ja-JP" altLang="en-US" sz="1200" b="0" i="0" u="sng" kern="1200" dirty="0">
                <a:solidFill>
                  <a:schemeClr val="tx1"/>
                </a:solidFill>
                <a:effectLst/>
                <a:latin typeface="+mn-lt"/>
                <a:ea typeface="+mn-ea"/>
                <a:cs typeface="+mn-cs"/>
                <a:hlinkClick r:id="rId3"/>
              </a:rPr>
              <a:t>ツ</a:t>
            </a:r>
            <a:r>
              <a:rPr lang="ja-JP" altLang="en-US"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https://pixabay.com/photos/military-vietnam-war-soldiers-1348281/</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19</a:t>
            </a:fld>
            <a:endParaRPr lang="en-US"/>
          </a:p>
        </p:txBody>
      </p:sp>
    </p:spTree>
    <p:extLst>
      <p:ext uri="{BB962C8B-B14F-4D97-AF65-F5344CB8AC3E}">
        <p14:creationId xmlns:p14="http://schemas.microsoft.com/office/powerpoint/2010/main" val="436607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WikiImages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https://pixabay.com/photos/pentagon-stop-11-september-2001-60569/</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20</a:t>
            </a:fld>
            <a:endParaRPr lang="en-US"/>
          </a:p>
        </p:txBody>
      </p:sp>
    </p:spTree>
    <p:extLst>
      <p:ext uri="{BB962C8B-B14F-4D97-AF65-F5344CB8AC3E}">
        <p14:creationId xmlns:p14="http://schemas.microsoft.com/office/powerpoint/2010/main" val="1440595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WikiImages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https://pixabay.com/photos/howitzer-mortar-grenade-weapon-60542/</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21</a:t>
            </a:fld>
            <a:endParaRPr lang="en-US"/>
          </a:p>
        </p:txBody>
      </p:sp>
    </p:spTree>
    <p:extLst>
      <p:ext uri="{BB962C8B-B14F-4D97-AF65-F5344CB8AC3E}">
        <p14:creationId xmlns:p14="http://schemas.microsoft.com/office/powerpoint/2010/main" val="1768521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Cecil (Cecil William) Stoughton, 1920-2008, Photographer (NARA record: 4538278) - U.S. National Archives and Records Administration, Public Domain, https://commons.wikimedia.org/w/index.php?curid=16097837</a:t>
            </a:r>
          </a:p>
          <a:p>
            <a:r>
              <a:rPr lang="en-US" dirty="0">
                <a:hlinkClick r:id="rId3"/>
              </a:rPr>
              <a:t>https://commons.wikimedia.org/w/</a:t>
            </a:r>
            <a:r>
              <a:rPr lang="en-US" dirty="0" err="1">
                <a:hlinkClick r:id="rId3"/>
              </a:rPr>
              <a:t>index.php?title</a:t>
            </a:r>
            <a:r>
              <a:rPr lang="en-US" dirty="0">
                <a:hlinkClick r:id="rId3"/>
              </a:rPr>
              <a:t>=</a:t>
            </a:r>
            <a:r>
              <a:rPr lang="en-US" dirty="0" err="1">
                <a:hlinkClick r:id="rId3"/>
              </a:rPr>
              <a:t>Special:Search&amp;limit</a:t>
            </a:r>
            <a:r>
              <a:rPr lang="en-US" dirty="0">
                <a:hlinkClick r:id="rId3"/>
              </a:rPr>
              <a:t>=500&amp;offset=0&amp;ns0=1&amp;ns6=1&amp;ns12=1&amp;ns14=1&amp;ns100=1&amp;ns106=1&amp;search=</a:t>
            </a:r>
            <a:r>
              <a:rPr lang="en-US" dirty="0" err="1">
                <a:hlinkClick r:id="rId3"/>
              </a:rPr>
              <a:t>national+security+council+meeting&amp;advancedSearch-current</a:t>
            </a:r>
            <a:r>
              <a:rPr lang="en-US" dirty="0">
                <a:hlinkClick r:id="rId3"/>
              </a:rPr>
              <a:t>=%7B%7D&amp;searchToken=6vf811olkyosv3maos2y0c63f#%2Fmedia%2FFile%3AMeeting_of_the_Executive_Committee_of_the_National_Security_Council-_Cuba_Crisis._President_Kennedy%2C_Secretary_of..._-_NARA_-_194246.tiff</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27</a:t>
            </a:fld>
            <a:endParaRPr lang="en-US"/>
          </a:p>
        </p:txBody>
      </p:sp>
    </p:spTree>
    <p:extLst>
      <p:ext uri="{BB962C8B-B14F-4D97-AF65-F5344CB8AC3E}">
        <p14:creationId xmlns:p14="http://schemas.microsoft.com/office/powerpoint/2010/main" val="1534332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Petty Officer 2nd Class Dominique </a:t>
            </a:r>
            <a:r>
              <a:rPr lang="en-US" dirty="0" err="1"/>
              <a:t>Pineiro</a:t>
            </a:r>
            <a:r>
              <a:rPr lang="en-US" dirty="0"/>
              <a:t> - https://www.dvidshub.net/image/3591185/sd-national-security-council-with-potus-and-vpotus, Public Domain, https://commons.wikimedia.org/w/index.php?curid=61759052</a:t>
            </a:r>
          </a:p>
          <a:p>
            <a:r>
              <a:rPr lang="en-US" dirty="0">
                <a:hlinkClick r:id="rId3"/>
              </a:rPr>
              <a:t>https://commons.wikimedia.org/w/index.php?title=Special:Search&amp;limit=500&amp;offset=0&amp;ns0=1&amp;ns6=1&amp;ns12=1&amp;ns14=1&amp;ns100=1&amp;ns106=1&amp;search=national+security+council+trump&amp;advancedSearch-current=%7B%7D&amp;searchToken=bo0a3n6y6a03op5b59xzhsmk1#%2Fmedia%2FFile%3ASD_National_Security_Council_with_POTUS_and_VPOTUS_170720-D-PB383-002.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28</a:t>
            </a:fld>
            <a:endParaRPr lang="en-US"/>
          </a:p>
        </p:txBody>
      </p:sp>
    </p:spTree>
    <p:extLst>
      <p:ext uri="{BB962C8B-B14F-4D97-AF65-F5344CB8AC3E}">
        <p14:creationId xmlns:p14="http://schemas.microsoft.com/office/powerpoint/2010/main" val="37175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Not know or unknown - U.S. National Archives and Records Administration, Public Domain, https://commons.wikimedia.org/w/index.php?curid=35847743</a:t>
            </a:r>
          </a:p>
          <a:p>
            <a:r>
              <a:rPr lang="en-US" dirty="0">
                <a:hlinkClick r:id="rId3"/>
              </a:rPr>
              <a:t>https://commons.wikimedia.org/w/index.php?sort=relevance&amp;search=Camp+David+accords&amp;title=Special:Search&amp;profile=advanced&amp;fulltext=1&amp;advancedSearch-current=%7B%7D&amp;ns0=1&amp;ns6=1&amp;ns12=1&amp;ns14=1&amp;ns100=1&amp;ns106=1&amp;searchToken=53bli60rxo9cmt1i6dr2esqog#%2Fmedia%2FFile%3AAnwar_Sadat_Jimmy_Carter_Menachem_Begin_sign_Camp_David_Accords-1978.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a:t>
            </a:fld>
            <a:endParaRPr lang="en-US"/>
          </a:p>
        </p:txBody>
      </p:sp>
    </p:spTree>
    <p:extLst>
      <p:ext uri="{BB962C8B-B14F-4D97-AF65-F5344CB8AC3E}">
        <p14:creationId xmlns:p14="http://schemas.microsoft.com/office/powerpoint/2010/main" val="2521964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Thomas J. O'Halloran and Warren K. Leffler, U.S. News &amp; World Report Magazine - This image is available from the United States Library of Congress's Prints and Photographs </a:t>
            </a:r>
            <a:r>
              <a:rPr lang="en-US" dirty="0" err="1"/>
              <a:t>divisionunder</a:t>
            </a:r>
            <a:r>
              <a:rPr lang="en-US" dirty="0"/>
              <a:t> the digital ID ppmsca.08441.This tag does not indicate the copyright status of the attached work. A normal copyright tag is still required. See </a:t>
            </a:r>
            <a:r>
              <a:rPr lang="en-US" dirty="0" err="1"/>
              <a:t>Commons:Licensing</a:t>
            </a:r>
            <a:r>
              <a:rPr lang="en-US" dirty="0"/>
              <a:t> for more information., Public Domain, https://commons.wikimedia.org/w/index.php?curid=1596950</a:t>
            </a:r>
          </a:p>
          <a:p>
            <a:r>
              <a:rPr lang="en-US" dirty="0">
                <a:hlinkClick r:id="rId3"/>
              </a:rPr>
              <a:t>https://commons.wikimedia.org/w/index.php?title=Special:Search&amp;limit=500&amp;offset=0&amp;ns0=1&amp;ns6=1&amp;ns12=1&amp;ns14=1&amp;ns100=1&amp;ns106=1&amp;search=National+Security+Council&amp;advancedSearch-current=%7B%7D&amp;searchToken=1712fx90a155dc38tbxi1zt13#%2Fmedia%2FFile%3AFord_National_Security_Council.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29</a:t>
            </a:fld>
            <a:endParaRPr lang="en-US"/>
          </a:p>
        </p:txBody>
      </p:sp>
    </p:spTree>
    <p:extLst>
      <p:ext uri="{BB962C8B-B14F-4D97-AF65-F5344CB8AC3E}">
        <p14:creationId xmlns:p14="http://schemas.microsoft.com/office/powerpoint/2010/main" val="813186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White House from Washington, DC - Secretary of the Treasury Steven Mnuchin and Secretary of State Mike Pompeo Participate in a Press Conference, Public Domain, https://commons.wikimedia.org/w/index.php?curid=85878354</a:t>
            </a:r>
          </a:p>
          <a:p>
            <a:r>
              <a:rPr lang="en-US" dirty="0">
                <a:hlinkClick r:id="rId3"/>
              </a:rPr>
              <a:t>https://commons.wikimedia.org/w/index.php?sort=relevance&amp;search=secretary+of+state+mike+pompeo&amp;title=Special:Search&amp;profile=advanced&amp;fulltext=1&amp;advancedSearch-current=%7B%7D&amp;ns0=1&amp;ns6=1&amp;ns12=1&amp;ns14=1&amp;ns100=1&amp;ns106=1&amp;searchToken=23ix1xw7zp2fgnut04h2ifuw8#%2Fmedia%2FFile%3ASecretary_of_the_Treasury_Steven_Mnuchin_and_Secretary_of_State_Mike_Pompeo_Participate_in_a_Press_Conference_%2849380113462%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30</a:t>
            </a:fld>
            <a:endParaRPr lang="en-US"/>
          </a:p>
        </p:txBody>
      </p:sp>
    </p:spTree>
    <p:extLst>
      <p:ext uri="{BB962C8B-B14F-4D97-AF65-F5344CB8AC3E}">
        <p14:creationId xmlns:p14="http://schemas.microsoft.com/office/powerpoint/2010/main" val="836119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White House from Washington, DC - Secretary of the Treasury Steven Mnuchin and Secretary of State Mike Pompeo Participate in a Press Conference, Public Domain, https://commons.wikimedia.org/w/index.php?curid=85878354</a:t>
            </a:r>
          </a:p>
          <a:p>
            <a:r>
              <a:rPr lang="en-US" dirty="0">
                <a:hlinkClick r:id="rId3"/>
              </a:rPr>
              <a:t>https://commons.wikimedia.org/w/index.php?sort=relevance&amp;search=secretary+of+state+mike+pompeo&amp;title=Special:Search&amp;profile=advanced&amp;fulltext=1&amp;advancedSearch-current=%7B%7D&amp;ns0=1&amp;ns6=1&amp;ns12=1&amp;ns14=1&amp;ns100=1&amp;ns106=1&amp;searchToken=23ix1xw7zp2fgnut04h2ifuw8#%2Fmedia%2FFile%3ASecretary_of_the_Treasury_Steven_Mnuchin_and_Secretary_of_State_Mike_Pompeo_Participate_in_a_Press_Conference_%2849380113462%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31</a:t>
            </a:fld>
            <a:endParaRPr lang="en-US"/>
          </a:p>
        </p:txBody>
      </p:sp>
    </p:spTree>
    <p:extLst>
      <p:ext uri="{BB962C8B-B14F-4D97-AF65-F5344CB8AC3E}">
        <p14:creationId xmlns:p14="http://schemas.microsoft.com/office/powerpoint/2010/main" val="1234160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32</a:t>
            </a:fld>
            <a:endParaRPr lang="en-US"/>
          </a:p>
        </p:txBody>
      </p:sp>
    </p:spTree>
    <p:extLst>
      <p:ext uri="{BB962C8B-B14F-4D97-AF65-F5344CB8AC3E}">
        <p14:creationId xmlns:p14="http://schemas.microsoft.com/office/powerpoint/2010/main" val="620245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Army Sgt. 1st Class Chuck Burden - This Image was released by the United States Department of Defense with the ID 191211-D-HD608-0008 (next).This tag does not indicate the copyright status of the attached work. A normal copyright tag is still required. See </a:t>
            </a:r>
            <a:r>
              <a:rPr lang="en-US" dirty="0" err="1"/>
              <a:t>Commons:Licensing</a:t>
            </a:r>
            <a:r>
              <a:rPr lang="en-US" dirty="0"/>
              <a:t>.</a:t>
            </a:r>
            <a:r>
              <a:rPr lang="ps-AF" dirty="0"/>
              <a:t>العربية | </a:t>
            </a:r>
            <a:r>
              <a:rPr lang="as-IN" dirty="0"/>
              <a:t>বাংলা | </a:t>
            </a:r>
            <a:r>
              <a:rPr lang="en-US" dirty="0"/>
              <a:t>Deutsch | English | </a:t>
            </a:r>
            <a:r>
              <a:rPr lang="en-US" dirty="0" err="1"/>
              <a:t>español</a:t>
            </a:r>
            <a:r>
              <a:rPr lang="en-US" dirty="0"/>
              <a:t> | </a:t>
            </a:r>
            <a:r>
              <a:rPr lang="en-US" dirty="0" err="1"/>
              <a:t>euskara</a:t>
            </a:r>
            <a:r>
              <a:rPr lang="en-US" dirty="0"/>
              <a:t> | </a:t>
            </a:r>
            <a:r>
              <a:rPr lang="ps-AF" dirty="0"/>
              <a:t>فارسی | </a:t>
            </a:r>
            <a:r>
              <a:rPr lang="en-US" dirty="0" err="1"/>
              <a:t>français</a:t>
            </a:r>
            <a:r>
              <a:rPr lang="en-US" dirty="0"/>
              <a:t> | </a:t>
            </a:r>
            <a:r>
              <a:rPr lang="en-US" dirty="0" err="1"/>
              <a:t>italiano</a:t>
            </a:r>
            <a:r>
              <a:rPr lang="en-US" dirty="0"/>
              <a:t> | </a:t>
            </a:r>
            <a:r>
              <a:rPr lang="ja-JP" altLang="en-US" dirty="0"/>
              <a:t>日本語 </a:t>
            </a:r>
            <a:r>
              <a:rPr lang="en-US" altLang="ja-JP" dirty="0"/>
              <a:t>| </a:t>
            </a:r>
            <a:r>
              <a:rPr lang="ko-KR" altLang="en-US" dirty="0"/>
              <a:t>한국어 </a:t>
            </a:r>
            <a:r>
              <a:rPr lang="en-US" altLang="ko-KR" dirty="0"/>
              <a:t>| </a:t>
            </a:r>
            <a:r>
              <a:rPr lang="az-Cyrl-AZ" dirty="0"/>
              <a:t>македонски | </a:t>
            </a:r>
            <a:r>
              <a:rPr lang="ml-IN" dirty="0"/>
              <a:t>മലയാളം | </a:t>
            </a:r>
            <a:r>
              <a:rPr lang="en-US" dirty="0" err="1"/>
              <a:t>Plattdüütsch</a:t>
            </a:r>
            <a:r>
              <a:rPr lang="en-US" dirty="0"/>
              <a:t> | </a:t>
            </a:r>
            <a:r>
              <a:rPr lang="en-US" dirty="0" err="1"/>
              <a:t>Nederlands</a:t>
            </a:r>
            <a:r>
              <a:rPr lang="en-US" dirty="0"/>
              <a:t> | </a:t>
            </a:r>
            <a:r>
              <a:rPr lang="en-US" dirty="0" err="1"/>
              <a:t>polski</a:t>
            </a:r>
            <a:r>
              <a:rPr lang="en-US" dirty="0"/>
              <a:t> | </a:t>
            </a:r>
            <a:r>
              <a:rPr lang="ps-AF" dirty="0"/>
              <a:t>پښتو | </a:t>
            </a:r>
            <a:r>
              <a:rPr lang="en-US" dirty="0" err="1"/>
              <a:t>português</a:t>
            </a:r>
            <a:r>
              <a:rPr lang="en-US" dirty="0"/>
              <a:t> | </a:t>
            </a:r>
            <a:r>
              <a:rPr lang="en-US" dirty="0" err="1"/>
              <a:t>svenska</a:t>
            </a:r>
            <a:r>
              <a:rPr lang="en-US" dirty="0"/>
              <a:t> | </a:t>
            </a:r>
            <a:r>
              <a:rPr lang="en-US" dirty="0" err="1"/>
              <a:t>Türkçe</a:t>
            </a:r>
            <a:r>
              <a:rPr lang="en-US" dirty="0"/>
              <a:t> | </a:t>
            </a:r>
            <a:r>
              <a:rPr lang="az-Cyrl-AZ" dirty="0"/>
              <a:t>українська | </a:t>
            </a:r>
            <a:r>
              <a:rPr lang="ja-JP" altLang="en-US" dirty="0"/>
              <a:t>中文 </a:t>
            </a:r>
            <a:r>
              <a:rPr lang="en-US" altLang="ja-JP" dirty="0"/>
              <a:t>| </a:t>
            </a:r>
            <a:r>
              <a:rPr lang="ja-JP" altLang="en-US" dirty="0"/>
              <a:t>中文（简体）‎ </a:t>
            </a:r>
            <a:r>
              <a:rPr lang="en-US" altLang="ja-JP" dirty="0"/>
              <a:t>| +/−, </a:t>
            </a:r>
            <a:r>
              <a:rPr lang="en-US" dirty="0"/>
              <a:t>Public Domain, https://commons.wikimedia.org/w/index.php?curid=84908265</a:t>
            </a:r>
          </a:p>
          <a:p>
            <a:r>
              <a:rPr lang="en-US" dirty="0">
                <a:hlinkClick r:id="rId3"/>
              </a:rPr>
              <a:t>https://commons.wikimedia.org/w/index.php?sort=relevance&amp;search=Mark+T.+Esper&amp;title=Special:Search&amp;profile=advanced&amp;fulltext=1&amp;advancedSearch-current=%7B%7D&amp;ns0=1&amp;ns6=1&amp;ns12=1&amp;ns14=1&amp;ns100=1&amp;ns106=1&amp;searchToken=4ucyc55xq57jypwl7vd0otts4#%2Fmedia%2FFile%3AMilley_Esper_Testify_to_Congress_on_Syria_and_ME.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33</a:t>
            </a:fld>
            <a:endParaRPr lang="en-US"/>
          </a:p>
        </p:txBody>
      </p:sp>
    </p:spTree>
    <p:extLst>
      <p:ext uri="{BB962C8B-B14F-4D97-AF65-F5344CB8AC3E}">
        <p14:creationId xmlns:p14="http://schemas.microsoft.com/office/powerpoint/2010/main" val="1556451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Touch Of Light - Own work, CC BY-SA 4.0, https://commons.wikimedia.org/w/index.php?curid=72600649</a:t>
            </a:r>
          </a:p>
          <a:p>
            <a:r>
              <a:rPr lang="en-US" dirty="0">
                <a:hlinkClick r:id="rId3"/>
              </a:rPr>
              <a:t>https://commons.wikimedia.org/w/index.php?sort=relevance&amp;search=the+pentagon&amp;title=Special:Search&amp;profile=advanced&amp;fulltext=1&amp;advancedSearch-current=%7B%7D&amp;ns0=1&amp;ns6=1&amp;ns12=1&amp;ns14=1&amp;ns100=1&amp;ns106=1&amp;searchToken=66ia64wzmz7ub131r521sk0k#%2Fmedia%2FFile%3AThe_Pentagon%2C_cropped_square.pn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34</a:t>
            </a:fld>
            <a:endParaRPr lang="en-US"/>
          </a:p>
        </p:txBody>
      </p:sp>
    </p:spTree>
    <p:extLst>
      <p:ext uri="{BB962C8B-B14F-4D97-AF65-F5344CB8AC3E}">
        <p14:creationId xmlns:p14="http://schemas.microsoft.com/office/powerpoint/2010/main" val="913046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Paul Morse - This media is available in the holdings of the National Archives and Records Administration, cataloged under the National Archives Identifier (NAID) 7369347., Public Domain, https://commons.wikimedia.org/w/index.php?curid=69900142</a:t>
            </a:r>
          </a:p>
          <a:p>
            <a:r>
              <a:rPr lang="en-US" dirty="0">
                <a:hlinkClick r:id="rId3"/>
              </a:rPr>
              <a:t>https://commons.wikimedia.org/w/index.php?sort=relevance&amp;search=president+george+w+bush&amp;title=Special:Search&amp;profile=advanced&amp;fulltext=1&amp;advancedSearch-current=%7B%7D&amp;ns0=1&amp;ns6=1&amp;ns12=1&amp;ns14=1&amp;ns100=1&amp;ns106=1&amp;searchToken=7wa93amh0izcaqc8drmborlzu#%2Fmedia%2FFile%3APresident_George_W._Bush_and_Prime_Minister_Tony_Blair_of_Great_Britain_at_Meeting_of_the_NATO-Russia_Council.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35</a:t>
            </a:fld>
            <a:endParaRPr lang="en-US"/>
          </a:p>
        </p:txBody>
      </p:sp>
    </p:spTree>
    <p:extLst>
      <p:ext uri="{BB962C8B-B14F-4D97-AF65-F5344CB8AC3E}">
        <p14:creationId xmlns:p14="http://schemas.microsoft.com/office/powerpoint/2010/main" val="3789659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http://loc.gov/pictures/resource/highsm.16449/</a:t>
            </a:r>
            <a:r>
              <a:rPr lang="en-US" dirty="0"/>
              <a:t>; Library of Congress, </a:t>
            </a:r>
            <a:r>
              <a:rPr lang="en-US" b="0" i="0" dirty="0">
                <a:solidFill>
                  <a:srgbClr val="555555"/>
                </a:solidFill>
                <a:effectLst/>
                <a:latin typeface="Verdana" panose="020B0604030504040204" pitchFamily="34" charset="0"/>
              </a:rPr>
              <a:t>LC-HS503-6307</a:t>
            </a:r>
            <a:endParaRPr lang="en-US" b="0" i="0" dirty="0">
              <a:solidFill>
                <a:srgbClr val="000000"/>
              </a:solidFill>
              <a:effectLst/>
              <a:latin typeface="Linux Libertine"/>
            </a:endParaRPr>
          </a:p>
        </p:txBody>
      </p:sp>
      <p:sp>
        <p:nvSpPr>
          <p:cNvPr id="4" name="Slide Number Placeholder 3"/>
          <p:cNvSpPr>
            <a:spLocks noGrp="1"/>
          </p:cNvSpPr>
          <p:nvPr>
            <p:ph type="sldNum" sz="quarter" idx="5"/>
          </p:nvPr>
        </p:nvSpPr>
        <p:spPr/>
        <p:txBody>
          <a:bodyPr/>
          <a:lstStyle/>
          <a:p>
            <a:fld id="{B0868FC2-D8AD-42B7-A68E-A50B533245D2}" type="slidenum">
              <a:rPr lang="en-US" smtClean="0"/>
              <a:t>36</a:t>
            </a:fld>
            <a:endParaRPr lang="en-US"/>
          </a:p>
        </p:txBody>
      </p:sp>
    </p:spTree>
    <p:extLst>
      <p:ext uri="{BB962C8B-B14F-4D97-AF65-F5344CB8AC3E}">
        <p14:creationId xmlns:p14="http://schemas.microsoft.com/office/powerpoint/2010/main" val="3527967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Unknown author - The Library of Congress, Public Domain, https://commons.wikimedia.org/w/index.php?curid=11224175</a:t>
            </a:r>
          </a:p>
          <a:p>
            <a:r>
              <a:rPr lang="en-US" dirty="0">
                <a:hlinkClick r:id="rId3"/>
              </a:rPr>
              <a:t>https://commons.wikimedia.org/w/index.php?sort=relevance&amp;search=woodrow+wilson+speech&amp;title=Special:Search&amp;profile=advanced&amp;fulltext=1&amp;advancedSearch-current=%7B%7D&amp;ns0=1&amp;ns6=1&amp;ns12=1&amp;ns14=1&amp;ns100=1&amp;ns106=1&amp;searchToken=92u0rw16lxmnovz4syho2wtu4#%2Fmedia%2FFile%3APresident_Woodrow_Wilson_asking_Congress_to_declare_war_on_Germany%2C_2_April_1917.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37</a:t>
            </a:fld>
            <a:endParaRPr lang="en-US"/>
          </a:p>
        </p:txBody>
      </p:sp>
    </p:spTree>
    <p:extLst>
      <p:ext uri="{BB962C8B-B14F-4D97-AF65-F5344CB8AC3E}">
        <p14:creationId xmlns:p14="http://schemas.microsoft.com/office/powerpoint/2010/main" val="2810448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Fred Kearney</a:t>
            </a:r>
            <a:r>
              <a:rPr lang="en-US" dirty="0"/>
              <a:t> on </a:t>
            </a:r>
            <a:r>
              <a:rPr lang="en-US" dirty="0" err="1">
                <a:hlinkClick r:id="rId4" action="ppaction://hlinkfile"/>
              </a:rPr>
              <a:t>Unsplash</a:t>
            </a:r>
            <a:endParaRPr lang="en-US" dirty="0"/>
          </a:p>
          <a:p>
            <a:r>
              <a:rPr lang="en-US" dirty="0">
                <a:hlinkClick r:id="rId5"/>
              </a:rPr>
              <a:t>https://unsplash.com/photos/56XYfmP-NGs</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38</a:t>
            </a:fld>
            <a:endParaRPr lang="en-US"/>
          </a:p>
        </p:txBody>
      </p:sp>
    </p:spTree>
    <p:extLst>
      <p:ext uri="{BB962C8B-B14F-4D97-AF65-F5344CB8AC3E}">
        <p14:creationId xmlns:p14="http://schemas.microsoft.com/office/powerpoint/2010/main" val="3512693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DOD photo by U.S. Air Force Master Sgt. Jerry Morrison - http://www.defense.gov/PhotoEssays/PhotoEssaySS.aspx?ID=1904 http://www.defense.gov/dodcmsshare/photoessay/2010-10/hires_101014-F-6655M-005a.jpg, Public Domain, https://commons.wikimedia.org/w/index.php?curid=11785168</a:t>
            </a:r>
          </a:p>
          <a:p>
            <a:r>
              <a:rPr lang="en-US" dirty="0">
                <a:hlinkClick r:id="rId3"/>
              </a:rPr>
              <a:t>https://commons.wikimedia.org/w/index.php?sort=relevance&amp;search=NATO+meeting&amp;title=Special:Search&amp;profile=advanced&amp;fulltext=1&amp;advancedSearch-current=%7B%7D&amp;ns0=1&amp;ns6=1&amp;ns12=1&amp;ns14=1&amp;ns100=1&amp;ns106=1&amp;searchToken=94tv05rg83l3yol3nacfwmmxf#%2Fmedia%2FFile%3ANATO_Ministers_of_Defense_and_of_Foreign_Affairs_meet_at_NATO_headquarters_in_Brussels_2010.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a:t>
            </a:fld>
            <a:endParaRPr lang="en-US"/>
          </a:p>
        </p:txBody>
      </p:sp>
    </p:spTree>
    <p:extLst>
      <p:ext uri="{BB962C8B-B14F-4D97-AF65-F5344CB8AC3E}">
        <p14:creationId xmlns:p14="http://schemas.microsoft.com/office/powerpoint/2010/main" val="1729351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Tom Page - Flickr: IMG_1965, CC BY-SA 2.0, https://commons.wikimedia.org/w/index.php?curid=25912446</a:t>
            </a:r>
          </a:p>
          <a:p>
            <a:r>
              <a:rPr lang="en-US" dirty="0">
                <a:hlinkClick r:id="rId3"/>
              </a:rPr>
              <a:t>https://commons.wikimedia.org/w/index.php?sort=relevance&amp;search=united+nations&amp;title=Special:Search&amp;profile=advanced&amp;fulltext=1&amp;advancedSearch-current=%7B%7D&amp;ns0=1&amp;ns6=1&amp;ns12=1&amp;ns14=1&amp;ns100=1&amp;ns106=1&amp;searchToken=4afx04fztuls0yz6hpoz30hg6#%2Fmedia%2FFile%3AUnited_Nations_Flags_-_cropped.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44</a:t>
            </a:fld>
            <a:endParaRPr lang="en-US"/>
          </a:p>
        </p:txBody>
      </p:sp>
    </p:spTree>
    <p:extLst>
      <p:ext uri="{BB962C8B-B14F-4D97-AF65-F5344CB8AC3E}">
        <p14:creationId xmlns:p14="http://schemas.microsoft.com/office/powerpoint/2010/main" val="3618221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Foreign and Commonwealth Office - Flickr, OGL v1.0, https://commons.wikimedia.org/w/index.php?curid=32107727</a:t>
            </a:r>
          </a:p>
          <a:p>
            <a:r>
              <a:rPr lang="en-US" dirty="0">
                <a:hlinkClick r:id="rId3"/>
              </a:rPr>
              <a:t>https://commons.wikimedia.org/w/index.php?sort=relevance&amp;search=secretary+of+state+john+kerry&amp;title=Special:Search&amp;profile=advanced&amp;fulltext=1&amp;advancedSearch-current=%7B%7D&amp;ns0=1&amp;ns6=1&amp;ns12=1&amp;ns14=1&amp;ns100=1&amp;ns106=1&amp;searchToken=72dzejc5kmvf0hqf2lppbfmq0#%2Fmedia%2FFile%3AForeign_Secretary_William_Hague_%26_US_Secretary_of_State_John_Kerry_%2810420046584%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45</a:t>
            </a:fld>
            <a:endParaRPr lang="en-US"/>
          </a:p>
        </p:txBody>
      </p:sp>
    </p:spTree>
    <p:extLst>
      <p:ext uri="{BB962C8B-B14F-4D97-AF65-F5344CB8AC3E}">
        <p14:creationId xmlns:p14="http://schemas.microsoft.com/office/powerpoint/2010/main" val="668981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Shealah</a:t>
            </a:r>
            <a:r>
              <a:rPr lang="en-US" dirty="0"/>
              <a:t> Craighead - www.whitehouse.gov, Public Domain, https://commons.wikimedia.org/w/index.php?curid=59450339</a:t>
            </a:r>
          </a:p>
          <a:p>
            <a:r>
              <a:rPr lang="en-US" dirty="0">
                <a:hlinkClick r:id="rId3"/>
              </a:rPr>
              <a:t>https://commons.wikimedia.org/w/index.php?sort=relevance&amp;search=Donald+Trump+meeting&amp;title=Special:Search&amp;profile=advanced&amp;fulltext=1&amp;advancedSearch-current=%7B%7D&amp;ns0=1&amp;ns6=1&amp;ns12=1&amp;ns14=1&amp;ns100=1&amp;ns106=1&amp;searchToken=d7ibq89130e29cqpx96i4p6jr#%2Fmedia%2FFile%3ADonald_Trump_and_Shinz%C5%8D_Abe_at_43rd_G7_summit.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46</a:t>
            </a:fld>
            <a:endParaRPr lang="en-US"/>
          </a:p>
        </p:txBody>
      </p:sp>
    </p:spTree>
    <p:extLst>
      <p:ext uri="{BB962C8B-B14F-4D97-AF65-F5344CB8AC3E}">
        <p14:creationId xmlns:p14="http://schemas.microsoft.com/office/powerpoint/2010/main" val="2599301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Kyle Ryan</a:t>
            </a:r>
            <a:r>
              <a:rPr lang="en-US" dirty="0"/>
              <a:t> on </a:t>
            </a:r>
            <a:r>
              <a:rPr lang="en-US" dirty="0" err="1">
                <a:hlinkClick r:id="rId4" action="ppaction://hlinkfile"/>
              </a:rPr>
              <a:t>Unsplash</a:t>
            </a:r>
            <a:endParaRPr lang="en-US" dirty="0"/>
          </a:p>
          <a:p>
            <a:r>
              <a:rPr lang="en-US" dirty="0">
                <a:hlinkClick r:id="rId5"/>
              </a:rPr>
              <a:t>https://unsplash.com/photos/pSyfecRCBQA</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47</a:t>
            </a:fld>
            <a:endParaRPr lang="en-US"/>
          </a:p>
        </p:txBody>
      </p:sp>
    </p:spTree>
    <p:extLst>
      <p:ext uri="{BB962C8B-B14F-4D97-AF65-F5344CB8AC3E}">
        <p14:creationId xmlns:p14="http://schemas.microsoft.com/office/powerpoint/2010/main" val="1563202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Patrick </a:t>
            </a:r>
            <a:r>
              <a:rPr lang="en-US" dirty="0" err="1"/>
              <a:t>Gruban</a:t>
            </a:r>
            <a:r>
              <a:rPr lang="en-US" dirty="0"/>
              <a:t>, cropped and </a:t>
            </a:r>
            <a:r>
              <a:rPr lang="en-US" dirty="0" err="1"/>
              <a:t>downsampled</a:t>
            </a:r>
            <a:r>
              <a:rPr lang="en-US" dirty="0"/>
              <a:t> by Pine - originally posted to Flickr as UN General Assembly, CC BY-SA 2.0, https://commons.wikimedia.org/w/index.php?curid=4806869</a:t>
            </a:r>
          </a:p>
          <a:p>
            <a:r>
              <a:rPr lang="en-US" dirty="0">
                <a:hlinkClick r:id="rId3"/>
              </a:rPr>
              <a:t>https://commons.wikimedia.org/w/index.php?sort=relevance&amp;search=united+nations+general+assembly&amp;title=Special:Search&amp;profile=advanced&amp;fulltext=1&amp;advancedSearch-current=%7B%7D&amp;ns0=1&amp;ns6=1&amp;ns12=1&amp;ns14=1&amp;ns100=1&amp;ns106=1&amp;searchToken=cumvthjqyyo3c0h46nosiel5g#%2Fmedia%2FFile%3AUN_General_Assembly_hall.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48</a:t>
            </a:fld>
            <a:endParaRPr lang="en-US"/>
          </a:p>
        </p:txBody>
      </p:sp>
    </p:spTree>
    <p:extLst>
      <p:ext uri="{BB962C8B-B14F-4D97-AF65-F5344CB8AC3E}">
        <p14:creationId xmlns:p14="http://schemas.microsoft.com/office/powerpoint/2010/main" val="3315546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Patrick </a:t>
            </a:r>
            <a:r>
              <a:rPr lang="en-US" dirty="0" err="1"/>
              <a:t>Gruban</a:t>
            </a:r>
            <a:r>
              <a:rPr lang="en-US" dirty="0"/>
              <a:t>, cropped and </a:t>
            </a:r>
            <a:r>
              <a:rPr lang="en-US" dirty="0" err="1"/>
              <a:t>downsampled</a:t>
            </a:r>
            <a:r>
              <a:rPr lang="en-US" dirty="0"/>
              <a:t> by Pine - originally posted to Flickr as UN General Assembly, CC BY-SA 2.0, https://commons.wikimedia.org/w/index.php?curid=4806869</a:t>
            </a:r>
          </a:p>
          <a:p>
            <a:r>
              <a:rPr lang="en-US" dirty="0">
                <a:hlinkClick r:id="rId3"/>
              </a:rPr>
              <a:t>https://commons.wikimedia.org/w/index.php?sort=relevance&amp;search=united+nations+general+assembly&amp;title=Special:Search&amp;profile=advanced&amp;fulltext=1&amp;advancedSearch-current=%7B%7D&amp;ns0=1&amp;ns6=1&amp;ns12=1&amp;ns14=1&amp;ns100=1&amp;ns106=1&amp;searchToken=cumvthjqyyo3c0h46nosiel5g#%2Fmedia%2FFile%3AUN_General_Assembly_hall.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49</a:t>
            </a:fld>
            <a:endParaRPr lang="en-US"/>
          </a:p>
        </p:txBody>
      </p:sp>
    </p:spTree>
    <p:extLst>
      <p:ext uri="{BB962C8B-B14F-4D97-AF65-F5344CB8AC3E}">
        <p14:creationId xmlns:p14="http://schemas.microsoft.com/office/powerpoint/2010/main" val="605788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Patrick </a:t>
            </a:r>
            <a:r>
              <a:rPr lang="en-US" dirty="0" err="1"/>
              <a:t>Gruban</a:t>
            </a:r>
            <a:r>
              <a:rPr lang="en-US" dirty="0"/>
              <a:t>, cropped and </a:t>
            </a:r>
            <a:r>
              <a:rPr lang="en-US" dirty="0" err="1"/>
              <a:t>downsampled</a:t>
            </a:r>
            <a:r>
              <a:rPr lang="en-US" dirty="0"/>
              <a:t> by Pine - originally posted to Flickr as UN General Assembly, CC BY-SA 2.0, https://commons.wikimedia.org/w/index.php?curid=4806869</a:t>
            </a:r>
          </a:p>
          <a:p>
            <a:r>
              <a:rPr lang="en-US" dirty="0">
                <a:hlinkClick r:id="rId3"/>
              </a:rPr>
              <a:t>https://commons.wikimedia.org/w/index.php?sort=relevance&amp;search=united+nations+general+assembly&amp;title=Special:Search&amp;profile=advanced&amp;fulltext=1&amp;advancedSearch-current=%7B%7D&amp;ns0=1&amp;ns6=1&amp;ns12=1&amp;ns14=1&amp;ns100=1&amp;ns106=1&amp;searchToken=cumvthjqyyo3c0h46nosiel5g#%2Fmedia%2FFile%3AUN_General_Assembly_hall.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50</a:t>
            </a:fld>
            <a:endParaRPr lang="en-US"/>
          </a:p>
        </p:txBody>
      </p:sp>
    </p:spTree>
    <p:extLst>
      <p:ext uri="{BB962C8B-B14F-4D97-AF65-F5344CB8AC3E}">
        <p14:creationId xmlns:p14="http://schemas.microsoft.com/office/powerpoint/2010/main" val="13194299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Patrick </a:t>
            </a:r>
            <a:r>
              <a:rPr lang="en-US" dirty="0" err="1"/>
              <a:t>Gruban</a:t>
            </a:r>
            <a:r>
              <a:rPr lang="en-US" dirty="0"/>
              <a:t>, cropped and </a:t>
            </a:r>
            <a:r>
              <a:rPr lang="en-US" dirty="0" err="1"/>
              <a:t>downsampled</a:t>
            </a:r>
            <a:r>
              <a:rPr lang="en-US" dirty="0"/>
              <a:t> by Pine - originally posted to Flickr as UN General Assembly, CC BY-SA 2.0, https://commons.wikimedia.org/w/index.php?curid=4806869</a:t>
            </a:r>
          </a:p>
          <a:p>
            <a:r>
              <a:rPr lang="en-US" dirty="0">
                <a:hlinkClick r:id="rId3"/>
              </a:rPr>
              <a:t>https://commons.wikimedia.org/w/index.php?sort=relevance&amp;search=united+nations+general+assembly&amp;title=Special:Search&amp;profile=advanced&amp;fulltext=1&amp;advancedSearch-current=%7B%7D&amp;ns0=1&amp;ns6=1&amp;ns12=1&amp;ns14=1&amp;ns100=1&amp;ns106=1&amp;searchToken=cumvthjqyyo3c0h46nosiel5g#%2Fmedia%2FFile%3AUN_General_Assembly_hall.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51</a:t>
            </a:fld>
            <a:endParaRPr lang="en-US"/>
          </a:p>
        </p:txBody>
      </p:sp>
    </p:spTree>
    <p:extLst>
      <p:ext uri="{BB962C8B-B14F-4D97-AF65-F5344CB8AC3E}">
        <p14:creationId xmlns:p14="http://schemas.microsoft.com/office/powerpoint/2010/main" val="1504422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 Navy photo by Paul Farley - This Image was released by the United States Navy with the ID 050520-N-0780F-003 (next).This tag does not indicate the copyright status of the attached work. A normal copyright tag is still required. See </a:t>
            </a:r>
            <a:r>
              <a:rPr lang="en-US" dirty="0" err="1"/>
              <a:t>Commons:Licensing</a:t>
            </a:r>
            <a:r>
              <a:rPr lang="en-US" dirty="0"/>
              <a:t>.</a:t>
            </a:r>
            <a:r>
              <a:rPr lang="ps-AF" dirty="0"/>
              <a:t>العربية | </a:t>
            </a:r>
            <a:r>
              <a:rPr lang="as-IN" dirty="0"/>
              <a:t>বাংলা | </a:t>
            </a:r>
            <a:r>
              <a:rPr lang="en-US" dirty="0"/>
              <a:t>Deutsch | English | </a:t>
            </a:r>
            <a:r>
              <a:rPr lang="en-US" dirty="0" err="1"/>
              <a:t>español</a:t>
            </a:r>
            <a:r>
              <a:rPr lang="en-US" dirty="0"/>
              <a:t> | </a:t>
            </a:r>
            <a:r>
              <a:rPr lang="en-US" dirty="0" err="1"/>
              <a:t>euskara</a:t>
            </a:r>
            <a:r>
              <a:rPr lang="en-US" dirty="0"/>
              <a:t> | </a:t>
            </a:r>
            <a:r>
              <a:rPr lang="ps-AF" dirty="0"/>
              <a:t>فارسی | </a:t>
            </a:r>
            <a:r>
              <a:rPr lang="en-US" dirty="0" err="1"/>
              <a:t>français</a:t>
            </a:r>
            <a:r>
              <a:rPr lang="en-US" dirty="0"/>
              <a:t> | </a:t>
            </a:r>
            <a:r>
              <a:rPr lang="en-US" dirty="0" err="1"/>
              <a:t>italiano</a:t>
            </a:r>
            <a:r>
              <a:rPr lang="en-US" dirty="0"/>
              <a:t> | </a:t>
            </a:r>
            <a:r>
              <a:rPr lang="ja-JP" altLang="en-US" dirty="0"/>
              <a:t>日本語 </a:t>
            </a:r>
            <a:r>
              <a:rPr lang="en-US" altLang="ja-JP" dirty="0"/>
              <a:t>| </a:t>
            </a:r>
            <a:r>
              <a:rPr lang="ko-KR" altLang="en-US" dirty="0"/>
              <a:t>한국어 </a:t>
            </a:r>
            <a:r>
              <a:rPr lang="en-US" altLang="ko-KR" dirty="0"/>
              <a:t>| </a:t>
            </a:r>
            <a:r>
              <a:rPr lang="az-Cyrl-AZ" dirty="0"/>
              <a:t>македонски | </a:t>
            </a:r>
            <a:r>
              <a:rPr lang="ml-IN" dirty="0"/>
              <a:t>മലയാളം | </a:t>
            </a:r>
            <a:r>
              <a:rPr lang="en-US" dirty="0" err="1"/>
              <a:t>Plattdüütsch</a:t>
            </a:r>
            <a:r>
              <a:rPr lang="en-US" dirty="0"/>
              <a:t> | </a:t>
            </a:r>
            <a:r>
              <a:rPr lang="en-US" dirty="0" err="1"/>
              <a:t>Nederlands</a:t>
            </a:r>
            <a:r>
              <a:rPr lang="en-US" dirty="0"/>
              <a:t> | </a:t>
            </a:r>
            <a:r>
              <a:rPr lang="en-US" dirty="0" err="1"/>
              <a:t>polski</a:t>
            </a:r>
            <a:r>
              <a:rPr lang="en-US" dirty="0"/>
              <a:t> | </a:t>
            </a:r>
            <a:r>
              <a:rPr lang="ps-AF" dirty="0"/>
              <a:t>پښتو | </a:t>
            </a:r>
            <a:r>
              <a:rPr lang="en-US" dirty="0" err="1"/>
              <a:t>português</a:t>
            </a:r>
            <a:r>
              <a:rPr lang="en-US" dirty="0"/>
              <a:t> | </a:t>
            </a:r>
            <a:r>
              <a:rPr lang="en-US" dirty="0" err="1"/>
              <a:t>svenska</a:t>
            </a:r>
            <a:r>
              <a:rPr lang="en-US" dirty="0"/>
              <a:t> | </a:t>
            </a:r>
            <a:r>
              <a:rPr lang="en-US" dirty="0" err="1"/>
              <a:t>Türkçe</a:t>
            </a:r>
            <a:r>
              <a:rPr lang="en-US" dirty="0"/>
              <a:t> | </a:t>
            </a:r>
            <a:r>
              <a:rPr lang="az-Cyrl-AZ" dirty="0"/>
              <a:t>українська | </a:t>
            </a:r>
            <a:r>
              <a:rPr lang="ja-JP" altLang="en-US" dirty="0"/>
              <a:t>中文 </a:t>
            </a:r>
            <a:r>
              <a:rPr lang="en-US" altLang="ja-JP" dirty="0"/>
              <a:t>| </a:t>
            </a:r>
            <a:r>
              <a:rPr lang="ja-JP" altLang="en-US" dirty="0"/>
              <a:t>中文（简体）‎ </a:t>
            </a:r>
            <a:r>
              <a:rPr lang="en-US" altLang="ja-JP" dirty="0"/>
              <a:t>| +/−, </a:t>
            </a:r>
            <a:r>
              <a:rPr lang="en-US" dirty="0"/>
              <a:t>Public Domain, https://commons.wikimedia.org/w/index.php?curid=8203641</a:t>
            </a:r>
          </a:p>
          <a:p>
            <a:r>
              <a:rPr lang="en-US" dirty="0">
                <a:hlinkClick r:id="rId3"/>
              </a:rPr>
              <a:t>https://commons.wikimedia.org/w/index.php?sort=relevance&amp;search=North+Atlantic+Treaty+Organization&amp;title=Special:Search&amp;profile=advanced&amp;fulltext=1&amp;advancedSearch-current=%7B%7D&amp;ns0=1&amp;ns6=1&amp;ns12=1&amp;ns14=1&amp;ns100=1&amp;ns106=1&amp;searchToken=18lviwvr6olqiaome5ti91go6#%2Fmedia%2FFile%3AUS_Navy_050520-N-0780F-003_Guided_missile_frigate_USS_Taylor_%28FFG_50%29_is_followed_by_other_North_Atlantic_Treaty_Organization_%28NATO%29_nations%27_vessels.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52</a:t>
            </a:fld>
            <a:endParaRPr lang="en-US"/>
          </a:p>
        </p:txBody>
      </p:sp>
    </p:spTree>
    <p:extLst>
      <p:ext uri="{BB962C8B-B14F-4D97-AF65-F5344CB8AC3E}">
        <p14:creationId xmlns:p14="http://schemas.microsoft.com/office/powerpoint/2010/main" val="734177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fdecomite</a:t>
            </a:r>
            <a:r>
              <a:rPr lang="en-US" dirty="0"/>
              <a:t> - European </a:t>
            </a:r>
            <a:r>
              <a:rPr lang="en-US" dirty="0" err="1"/>
              <a:t>flagUploaded</a:t>
            </a:r>
            <a:r>
              <a:rPr lang="en-US" dirty="0"/>
              <a:t> by tm, CC BY 2.0, https://commons.wikimedia.org/w/index.php?curid=27906965</a:t>
            </a:r>
          </a:p>
          <a:p>
            <a:r>
              <a:rPr lang="en-US" dirty="0">
                <a:hlinkClick r:id="rId3"/>
              </a:rPr>
              <a:t>https://commons.wikimedia.org/w/index.php?title=Special:Search&amp;limit=500&amp;offset=0&amp;ns0=1&amp;ns6=1&amp;ns12=1&amp;ns14=1&amp;ns100=1&amp;ns106=1&amp;search=European+Union+flag&amp;advancedSearch-current=%7B%7D&amp;searchToken=4o6d3x4hmju2v9i44s89i4vm5#%2Fmedia%2FFile%3AEuropean_flag_%285089731954%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53</a:t>
            </a:fld>
            <a:endParaRPr lang="en-US"/>
          </a:p>
        </p:txBody>
      </p:sp>
    </p:spTree>
    <p:extLst>
      <p:ext uri="{BB962C8B-B14F-4D97-AF65-F5344CB8AC3E}">
        <p14:creationId xmlns:p14="http://schemas.microsoft.com/office/powerpoint/2010/main" val="2849785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4</a:t>
            </a:fld>
            <a:endParaRPr lang="en-US"/>
          </a:p>
        </p:txBody>
      </p:sp>
    </p:spTree>
    <p:extLst>
      <p:ext uri="{BB962C8B-B14F-4D97-AF65-F5344CB8AC3E}">
        <p14:creationId xmlns:p14="http://schemas.microsoft.com/office/powerpoint/2010/main" val="40481627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World Trade Organization from Switzerland - Heads of Delegation meeting, 11 December, CC BY-SA 2.0, https://commons.wikimedia.org/w/index.php?curid=80093899</a:t>
            </a:r>
          </a:p>
          <a:p>
            <a:r>
              <a:rPr lang="en-US" dirty="0">
                <a:hlinkClick r:id="rId3"/>
              </a:rPr>
              <a:t>https://commons.wikimedia.org/w/index.php?sort=relevance&amp;search=World+Trade+Organization&amp;title=Special:Search&amp;profile=advanced&amp;fulltext=1&amp;advancedSearch-current=%7B%7D&amp;ns0=1&amp;ns6=1&amp;ns12=1&amp;ns14=1&amp;ns100=1&amp;ns106=1&amp;searchToken=9eidnhxt7eil6ntmgboifmi37#%2Fmedia%2FFile%3AHeads_of_Delegation_meeting%2C_11_December_%2824152874237%29.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54</a:t>
            </a:fld>
            <a:endParaRPr lang="en-US"/>
          </a:p>
        </p:txBody>
      </p:sp>
    </p:spTree>
    <p:extLst>
      <p:ext uri="{BB962C8B-B14F-4D97-AF65-F5344CB8AC3E}">
        <p14:creationId xmlns:p14="http://schemas.microsoft.com/office/powerpoint/2010/main" val="25258254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Thanasis </a:t>
            </a:r>
            <a:r>
              <a:rPr lang="en-US" sz="1200" b="0" i="0" u="sng" kern="1200" dirty="0" err="1">
                <a:solidFill>
                  <a:schemeClr val="tx1"/>
                </a:solidFill>
                <a:effectLst/>
                <a:latin typeface="+mn-lt"/>
                <a:ea typeface="+mn-ea"/>
                <a:cs typeface="+mn-cs"/>
                <a:hlinkClick r:id="rId3"/>
              </a:rPr>
              <a:t>Papazacharias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https://pixabay.com/photos/ship-cargo-vessel-container-5215108/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55</a:t>
            </a:fld>
            <a:endParaRPr lang="en-US"/>
          </a:p>
        </p:txBody>
      </p:sp>
    </p:spTree>
    <p:extLst>
      <p:ext uri="{BB962C8B-B14F-4D97-AF65-F5344CB8AC3E}">
        <p14:creationId xmlns:p14="http://schemas.microsoft.com/office/powerpoint/2010/main" val="16857307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Shealah</a:t>
            </a:r>
            <a:r>
              <a:rPr lang="en-US" dirty="0"/>
              <a:t> Craighead - https://www.whitehouse.gov/briefings-statements/statement-president-reimposition-united-states-sanctions-respect-iran/, Public Domain, https://commons.wikimedia.org/w/index.php?curid=71468881</a:t>
            </a:r>
          </a:p>
          <a:p>
            <a:r>
              <a:rPr lang="en-US" dirty="0">
                <a:hlinkClick r:id="rId3"/>
              </a:rPr>
              <a:t>https://commons.wikimedia.org/w/index.php?title=Special:Search&amp;limit=500&amp;offset=0&amp;ns0=1&amp;ns6=1&amp;ns12=1&amp;ns14=1&amp;ns100=1&amp;ns106=1&amp;search=sanctions&amp;advancedSearch-current=%7B%7D&amp;searchToken=9vefn4pnwi2q861l78fp2mte#%2Fmedia%2FFile%3ADonald_Trump_signing_EO_on_Iran_sanctions_P20180805SC-0480.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56</a:t>
            </a:fld>
            <a:endParaRPr lang="en-US"/>
          </a:p>
        </p:txBody>
      </p:sp>
    </p:spTree>
    <p:extLst>
      <p:ext uri="{BB962C8B-B14F-4D97-AF65-F5344CB8AC3E}">
        <p14:creationId xmlns:p14="http://schemas.microsoft.com/office/powerpoint/2010/main" val="499931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Brittany Colette</a:t>
            </a:r>
            <a:r>
              <a:rPr lang="en-US" dirty="0"/>
              <a:t> on </a:t>
            </a:r>
            <a:r>
              <a:rPr lang="en-US" dirty="0" err="1">
                <a:hlinkClick r:id="rId4" action="ppaction://hlinkfile"/>
              </a:rPr>
              <a:t>Unsplash</a:t>
            </a:r>
            <a:endParaRPr lang="en-US" dirty="0"/>
          </a:p>
          <a:p>
            <a:r>
              <a:rPr lang="en-US" dirty="0">
                <a:hlinkClick r:id="rId5"/>
              </a:rPr>
              <a:t>https://unsplash.com/photos/zKj_cKc0fWU</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57</a:t>
            </a:fld>
            <a:endParaRPr lang="en-US"/>
          </a:p>
        </p:txBody>
      </p:sp>
    </p:spTree>
    <p:extLst>
      <p:ext uri="{BB962C8B-B14F-4D97-AF65-F5344CB8AC3E}">
        <p14:creationId xmlns:p14="http://schemas.microsoft.com/office/powerpoint/2010/main" val="41571035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Trevor </a:t>
            </a:r>
            <a:r>
              <a:rPr lang="en-US" dirty="0" err="1"/>
              <a:t>Paglen</a:t>
            </a:r>
            <a:r>
              <a:rPr lang="en-US" dirty="0"/>
              <a:t> - Own work, CC0, https://commons.wikimedia.org/w/index.php?curid=31089891</a:t>
            </a:r>
          </a:p>
          <a:p>
            <a:r>
              <a:rPr lang="en-US" dirty="0">
                <a:hlinkClick r:id="rId3"/>
              </a:rPr>
              <a:t>https://commons.wikimedia.org/w/index.php?title=Special:Search&amp;limit=500&amp;offset=0&amp;ns0=1&amp;ns6=1&amp;ns12=1&amp;ns14=1&amp;ns100=1&amp;ns106=1&amp;search=National+Security+Agency&amp;advancedSearch-current=%7B%7D&amp;searchToken=livagzqzc1tmyy3g46759gmj#%2Fmedia%2FFile%3ANational_Security_Agency%2C_2013.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58</a:t>
            </a:fld>
            <a:endParaRPr lang="en-US"/>
          </a:p>
        </p:txBody>
      </p:sp>
    </p:spTree>
    <p:extLst>
      <p:ext uri="{BB962C8B-B14F-4D97-AF65-F5344CB8AC3E}">
        <p14:creationId xmlns:p14="http://schemas.microsoft.com/office/powerpoint/2010/main" val="500301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skeeze</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https://pixabay.com/photos/american-soldier-humanity-marine-381847/</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63</a:t>
            </a:fld>
            <a:endParaRPr lang="en-US"/>
          </a:p>
        </p:txBody>
      </p:sp>
    </p:spTree>
    <p:extLst>
      <p:ext uri="{BB962C8B-B14F-4D97-AF65-F5344CB8AC3E}">
        <p14:creationId xmlns:p14="http://schemas.microsoft.com/office/powerpoint/2010/main" val="19703990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David Mark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https://pixabay.com/photos/ground-zero-new-york-city-terrorism-81886/</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64</a:t>
            </a:fld>
            <a:endParaRPr lang="en-US"/>
          </a:p>
        </p:txBody>
      </p:sp>
    </p:spTree>
    <p:extLst>
      <p:ext uri="{BB962C8B-B14F-4D97-AF65-F5344CB8AC3E}">
        <p14:creationId xmlns:p14="http://schemas.microsoft.com/office/powerpoint/2010/main" val="30067453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Tasnim</a:t>
            </a:r>
            <a:r>
              <a:rPr lang="en-US" dirty="0"/>
              <a:t> News Agency, CC BY 4.0, https://commons.wikimedia.org/w/index.php?curid=47896520</a:t>
            </a:r>
          </a:p>
          <a:p>
            <a:r>
              <a:rPr lang="en-US" dirty="0">
                <a:hlinkClick r:id="rId3"/>
              </a:rPr>
              <a:t>https://commons.wikimedia.org/w/index.php?sort=relevance&amp;search=iran+president&amp;title=Special:Search&amp;profile=advanced&amp;fulltext=1&amp;advancedSearch-current=%7B%7D&amp;ns0=1&amp;ns6=1&amp;ns12=1&amp;ns14=1&amp;ns100=1&amp;ns106=1&amp;searchToken=c8zq2d7k92avafhsvxt5mufss#%2Fmedia%2FFile%3ANicol%C3%A1s_Maduro_in_meeting_with_Iranian_President_Hassan_Rouhani_in_Saadabad_Palace.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65</a:t>
            </a:fld>
            <a:endParaRPr lang="en-US"/>
          </a:p>
        </p:txBody>
      </p:sp>
    </p:spTree>
    <p:extLst>
      <p:ext uri="{BB962C8B-B14F-4D97-AF65-F5344CB8AC3E}">
        <p14:creationId xmlns:p14="http://schemas.microsoft.com/office/powerpoint/2010/main" val="9508522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Nick Fewings</a:t>
            </a:r>
            <a:r>
              <a:rPr lang="en-US" dirty="0"/>
              <a:t> on </a:t>
            </a:r>
            <a:r>
              <a:rPr lang="en-US" dirty="0" err="1">
                <a:hlinkClick r:id="rId4" action="ppaction://hlinkfile"/>
              </a:rPr>
              <a:t>Unsplash</a:t>
            </a:r>
            <a:endParaRPr lang="en-US" dirty="0"/>
          </a:p>
          <a:p>
            <a:r>
              <a:rPr lang="en-US" dirty="0">
                <a:hlinkClick r:id="rId5"/>
              </a:rPr>
              <a:t>https://unsplash.com/photos/zqwV28pcUTg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66</a:t>
            </a:fld>
            <a:endParaRPr lang="en-US"/>
          </a:p>
        </p:txBody>
      </p:sp>
    </p:spTree>
    <p:extLst>
      <p:ext uri="{BB962C8B-B14F-4D97-AF65-F5344CB8AC3E}">
        <p14:creationId xmlns:p14="http://schemas.microsoft.com/office/powerpoint/2010/main" val="4255691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NASA</a:t>
            </a:r>
            <a:r>
              <a:rPr lang="en-US" dirty="0"/>
              <a:t> on </a:t>
            </a:r>
            <a:r>
              <a:rPr lang="en-US" dirty="0" err="1">
                <a:hlinkClick r:id="rId4" action="ppaction://hlinkfile"/>
              </a:rPr>
              <a:t>Unsplash</a:t>
            </a:r>
            <a:endParaRPr lang="en-US" dirty="0"/>
          </a:p>
          <a:p>
            <a:r>
              <a:rPr lang="en-US" dirty="0">
                <a:hlinkClick r:id="rId5"/>
              </a:rPr>
              <a:t>https://unsplash.com/photos/Q1p7bh3SHj8</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67</a:t>
            </a:fld>
            <a:endParaRPr lang="en-US"/>
          </a:p>
        </p:txBody>
      </p:sp>
    </p:spTree>
    <p:extLst>
      <p:ext uri="{BB962C8B-B14F-4D97-AF65-F5344CB8AC3E}">
        <p14:creationId xmlns:p14="http://schemas.microsoft.com/office/powerpoint/2010/main" val="3901102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WikiImages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https://pixabay.com/photos/landing-dropship-normandy-d-day-60527/</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a:t>
            </a:fld>
            <a:endParaRPr lang="en-US"/>
          </a:p>
        </p:txBody>
      </p:sp>
    </p:spTree>
    <p:extLst>
      <p:ext uri="{BB962C8B-B14F-4D97-AF65-F5344CB8AC3E}">
        <p14:creationId xmlns:p14="http://schemas.microsoft.com/office/powerpoint/2010/main" val="14290778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skeeze</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https://pixabay.com/photos/ship-aircraft-carrier-us-navy-1906870/</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68</a:t>
            </a:fld>
            <a:endParaRPr lang="en-US"/>
          </a:p>
        </p:txBody>
      </p:sp>
    </p:spTree>
    <p:extLst>
      <p:ext uri="{BB962C8B-B14F-4D97-AF65-F5344CB8AC3E}">
        <p14:creationId xmlns:p14="http://schemas.microsoft.com/office/powerpoint/2010/main" val="5006564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reenablack</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https://pixabay.com/photos/prayer-bible-christian-folded-hands-1308663/</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69</a:t>
            </a:fld>
            <a:endParaRPr lang="en-US"/>
          </a:p>
        </p:txBody>
      </p:sp>
    </p:spTree>
    <p:extLst>
      <p:ext uri="{BB962C8B-B14F-4D97-AF65-F5344CB8AC3E}">
        <p14:creationId xmlns:p14="http://schemas.microsoft.com/office/powerpoint/2010/main" val="1362622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Staff Sgt. Keith Anderson - https://www.dvidshub.net/image/1657360, Public Domain, https://commons.wikimedia.org/w/index.php?curid=39650499</a:t>
            </a:r>
          </a:p>
          <a:p>
            <a:r>
              <a:rPr lang="en-US" dirty="0">
                <a:hlinkClick r:id="rId3"/>
              </a:rPr>
              <a:t>https://commons.wikimedia.org/w/index.php?sort=relevance&amp;search=NATO+exercise&amp;title=Special:Search&amp;profile=advanced&amp;fulltext=1&amp;advancedSearch-current=%7B%7D&amp;ns0=1&amp;ns6=1&amp;ns12=1&amp;ns14=1&amp;ns100=1&amp;ns106=1&amp;searchToken=xycl3ue5i51b4xi9wu0qt96m#%2Fmedia%2FFile%3ANATO_exercise_141113-A-WU248-603.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a:t>
            </a:fld>
            <a:endParaRPr lang="en-US"/>
          </a:p>
        </p:txBody>
      </p:sp>
    </p:spTree>
    <p:extLst>
      <p:ext uri="{BB962C8B-B14F-4D97-AF65-F5344CB8AC3E}">
        <p14:creationId xmlns:p14="http://schemas.microsoft.com/office/powerpoint/2010/main" val="319806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Cancillería</a:t>
            </a:r>
            <a:r>
              <a:rPr lang="en-US" dirty="0"/>
              <a:t> Argentina - https://www.flickr.com/photos/mrecic-argentina/34192880001/, CC BY 2.0, https://commons.wikimedia.org/w/index.php?curid=81386779</a:t>
            </a:r>
          </a:p>
          <a:p>
            <a:r>
              <a:rPr lang="en-US" dirty="0">
                <a:hlinkClick r:id="rId3"/>
              </a:rPr>
              <a:t>https://commons.wikimedia.org/w/index.php?title=Special:Search&amp;limit=500&amp;offset=0&amp;ns0=1&amp;ns6=1&amp;ns12=1&amp;ns14=1&amp;ns100=1&amp;ns106=1&amp;search=united+nations+security+council+meeting&amp;advancedSearch-current=%7B%7D&amp;searchToken=9yx60sc42dpufvg1vryfxwvfx#%2Fmedia%2FFile%3AUnited_Nations_Security_Council_-_Meeting_about_DPRK.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a:t>
            </a:fld>
            <a:endParaRPr lang="en-US"/>
          </a:p>
        </p:txBody>
      </p:sp>
    </p:spTree>
    <p:extLst>
      <p:ext uri="{BB962C8B-B14F-4D97-AF65-F5344CB8AC3E}">
        <p14:creationId xmlns:p14="http://schemas.microsoft.com/office/powerpoint/2010/main" val="3148268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Reijn</a:t>
            </a:r>
            <a:r>
              <a:rPr lang="en-US" dirty="0"/>
              <a:t> Dirksen, published Economic Cooperation Administration - Source, Public Domain, https://commons.wikimedia.org/w/index.php?curid=3745164</a:t>
            </a:r>
          </a:p>
          <a:p>
            <a:r>
              <a:rPr lang="en-US" dirty="0">
                <a:hlinkClick r:id="rId3"/>
              </a:rPr>
              <a:t>https://commons.wikimedia.org/w/index.php?title=Special:Search&amp;limit=500&amp;offset=0&amp;ns0=1&amp;ns6=1&amp;ns12=1&amp;ns14=1&amp;ns100=1&amp;ns106=1&amp;search=the+marshall+plan&amp;advancedSearch-current=%7B%7D&amp;searchToken=dcuram2x3qiykz46w8i0xgdta#%2Fmedia%2FFile%3AEurope_Plan_Marshall._Poster_1947.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8</a:t>
            </a:fld>
            <a:endParaRPr lang="en-US"/>
          </a:p>
        </p:txBody>
      </p:sp>
    </p:spTree>
    <p:extLst>
      <p:ext uri="{BB962C8B-B14F-4D97-AF65-F5344CB8AC3E}">
        <p14:creationId xmlns:p14="http://schemas.microsoft.com/office/powerpoint/2010/main" val="2411142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Clyde O. DeLand - Image of Monroe Doctrine, 1823. Granger - Historical Picture Archive. The Granger Collection. Retrieved on 2018-09-02., Public Domain, https://commons.wikimedia.org/w/index.php?curid=20237245</a:t>
            </a:r>
          </a:p>
          <a:p>
            <a:r>
              <a:rPr lang="en-US" dirty="0">
                <a:hlinkClick r:id="rId3"/>
              </a:rPr>
              <a:t>https://commons.wikimedia.org/w/index.php?title=Special:Search&amp;limit=500&amp;offset=0&amp;ns0=1&amp;ns6=1&amp;ns12=1&amp;ns14=1&amp;ns100=1&amp;ns106=1&amp;search=monroe+doctrine&amp;advancedSearch-current=%7B%7D&amp;searchToken=2af8onbcwxlhzxsxu6gux7s4t#%2Fmedia%2FFile%3AJames_Monroe_Cabinet.jp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13</a:t>
            </a:fld>
            <a:endParaRPr lang="en-US"/>
          </a:p>
        </p:txBody>
      </p:sp>
    </p:spTree>
    <p:extLst>
      <p:ext uri="{BB962C8B-B14F-4D97-AF65-F5344CB8AC3E}">
        <p14:creationId xmlns:p14="http://schemas.microsoft.com/office/powerpoint/2010/main" val="2766735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72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10982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52695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67191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65224" y="3587757"/>
            <a:ext cx="5960117" cy="1830674"/>
          </a:xfrm>
        </p:spPr>
        <p:txBody>
          <a:bodyPr anchor="b">
            <a:noAutofit/>
          </a:bodyPr>
          <a:lstStyle>
            <a:lvl1pPr algn="ctr">
              <a:defRPr sz="4166">
                <a:solidFill>
                  <a:schemeClr val="tx1">
                    <a:lumMod val="85000"/>
                    <a:lumOff val="15000"/>
                  </a:schemeClr>
                </a:solidFill>
              </a:defRPr>
            </a:lvl1pPr>
          </a:lstStyle>
          <a:p>
            <a:r>
              <a:rPr lang="en-US" dirty="0"/>
              <a:t>Chapter xx</a:t>
            </a:r>
          </a:p>
        </p:txBody>
      </p:sp>
      <p:sp>
        <p:nvSpPr>
          <p:cNvPr id="3" name="Subtitle 2"/>
          <p:cNvSpPr>
            <a:spLocks noGrp="1"/>
          </p:cNvSpPr>
          <p:nvPr>
            <p:ph type="subTitle" idx="1" hasCustomPrompt="1"/>
          </p:nvPr>
        </p:nvSpPr>
        <p:spPr>
          <a:xfrm>
            <a:off x="5365224" y="5418431"/>
            <a:ext cx="5960117" cy="938490"/>
          </a:xfrm>
        </p:spPr>
        <p:txBody>
          <a:bodyPr/>
          <a:lstStyle>
            <a:lvl1pPr marL="0" indent="0" algn="ctr">
              <a:buNone/>
              <a:defRPr sz="2500">
                <a:solidFill>
                  <a:schemeClr val="tx1">
                    <a:lumMod val="85000"/>
                    <a:lumOff val="15000"/>
                  </a:schemeClr>
                </a:solidFill>
              </a:defRPr>
            </a:lvl1pPr>
            <a:lvl2pPr marL="476220" indent="0" algn="ctr">
              <a:buNone/>
              <a:defRPr sz="2083"/>
            </a:lvl2pPr>
            <a:lvl3pPr marL="952439" indent="0" algn="ctr">
              <a:buNone/>
              <a:defRPr sz="1875"/>
            </a:lvl3pPr>
            <a:lvl4pPr marL="1428659" indent="0" algn="ctr">
              <a:buNone/>
              <a:defRPr sz="1667"/>
            </a:lvl4pPr>
            <a:lvl5pPr marL="1904878" indent="0" algn="ctr">
              <a:buNone/>
              <a:defRPr sz="1667"/>
            </a:lvl5pPr>
            <a:lvl6pPr marL="2381098" indent="0" algn="ctr">
              <a:buNone/>
              <a:defRPr sz="1667"/>
            </a:lvl6pPr>
            <a:lvl7pPr marL="2857317" indent="0" algn="ctr">
              <a:buNone/>
              <a:defRPr sz="1667"/>
            </a:lvl7pPr>
            <a:lvl8pPr marL="3333537" indent="0" algn="ctr">
              <a:buNone/>
              <a:defRPr sz="1667"/>
            </a:lvl8pPr>
            <a:lvl9pPr marL="3809756" indent="0" algn="ctr">
              <a:buNone/>
              <a:defRPr sz="1667"/>
            </a:lvl9pPr>
          </a:lstStyle>
          <a:p>
            <a:r>
              <a:rPr lang="en-US" dirty="0"/>
              <a:t>Subtitle/Lesson xxx</a:t>
            </a:r>
          </a:p>
        </p:txBody>
      </p:sp>
      <p:sp>
        <p:nvSpPr>
          <p:cNvPr id="4" name="Date Placeholder 3"/>
          <p:cNvSpPr>
            <a:spLocks noGrp="1"/>
          </p:cNvSpPr>
          <p:nvPr>
            <p:ph type="dt" sz="half" idx="10"/>
          </p:nvPr>
        </p:nvSpPr>
        <p:spPr/>
        <p:txBody>
          <a:bodyPr/>
          <a:lstStyle/>
          <a:p>
            <a:fld id="{7BBCF770-B3AB-4BA0-ABF1-93BA85E8F711}"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98596903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685" y="1206392"/>
            <a:ext cx="10508632" cy="2852677"/>
          </a:xfrm>
        </p:spPr>
        <p:txBody>
          <a:bodyPr anchor="b">
            <a:normAutofit/>
          </a:bodyPr>
          <a:lstStyle>
            <a:lvl1pPr>
              <a:defRPr sz="5000"/>
            </a:lvl1pPr>
          </a:lstStyle>
          <a:p>
            <a:r>
              <a:rPr lang="en-US" dirty="0"/>
              <a:t>Section Title</a:t>
            </a:r>
          </a:p>
        </p:txBody>
      </p:sp>
      <p:sp>
        <p:nvSpPr>
          <p:cNvPr id="3" name="Text Placeholder 2"/>
          <p:cNvSpPr>
            <a:spLocks noGrp="1"/>
          </p:cNvSpPr>
          <p:nvPr>
            <p:ph type="body" idx="1" hasCustomPrompt="1"/>
          </p:nvPr>
        </p:nvSpPr>
        <p:spPr>
          <a:xfrm>
            <a:off x="841684" y="4085529"/>
            <a:ext cx="10508633" cy="1499928"/>
          </a:xfrm>
        </p:spPr>
        <p:txBody>
          <a:bodyPr/>
          <a:lstStyle>
            <a:lvl1pPr marL="0" indent="0">
              <a:buNone/>
              <a:defRPr sz="2500">
                <a:solidFill>
                  <a:schemeClr val="tx1">
                    <a:tint val="75000"/>
                  </a:schemeClr>
                </a:solidFill>
              </a:defRPr>
            </a:lvl1pPr>
            <a:lvl2pPr marL="476220" indent="0">
              <a:buNone/>
              <a:defRPr sz="2083">
                <a:solidFill>
                  <a:schemeClr val="tx1">
                    <a:tint val="75000"/>
                  </a:schemeClr>
                </a:solidFill>
              </a:defRPr>
            </a:lvl2pPr>
            <a:lvl3pPr marL="952439" indent="0">
              <a:buNone/>
              <a:defRPr sz="1875">
                <a:solidFill>
                  <a:schemeClr val="tx1">
                    <a:tint val="75000"/>
                  </a:schemeClr>
                </a:solidFill>
              </a:defRPr>
            </a:lvl3pPr>
            <a:lvl4pPr marL="1428659" indent="0">
              <a:buNone/>
              <a:defRPr sz="1667">
                <a:solidFill>
                  <a:schemeClr val="tx1">
                    <a:tint val="75000"/>
                  </a:schemeClr>
                </a:solidFill>
              </a:defRPr>
            </a:lvl4pPr>
            <a:lvl5pPr marL="1904878" indent="0">
              <a:buNone/>
              <a:defRPr sz="1667">
                <a:solidFill>
                  <a:schemeClr val="tx1">
                    <a:tint val="75000"/>
                  </a:schemeClr>
                </a:solidFill>
              </a:defRPr>
            </a:lvl5pPr>
            <a:lvl6pPr marL="2381098" indent="0">
              <a:buNone/>
              <a:defRPr sz="1667">
                <a:solidFill>
                  <a:schemeClr val="tx1">
                    <a:tint val="75000"/>
                  </a:schemeClr>
                </a:solidFill>
              </a:defRPr>
            </a:lvl6pPr>
            <a:lvl7pPr marL="2857317" indent="0">
              <a:buNone/>
              <a:defRPr sz="1667">
                <a:solidFill>
                  <a:schemeClr val="tx1">
                    <a:tint val="75000"/>
                  </a:schemeClr>
                </a:solidFill>
              </a:defRPr>
            </a:lvl7pPr>
            <a:lvl8pPr marL="3333537" indent="0">
              <a:buNone/>
              <a:defRPr sz="1667">
                <a:solidFill>
                  <a:schemeClr val="tx1">
                    <a:tint val="75000"/>
                  </a:schemeClr>
                </a:solidFill>
              </a:defRPr>
            </a:lvl8pPr>
            <a:lvl9pPr marL="3809756" indent="0">
              <a:buNone/>
              <a:defRPr sz="1667">
                <a:solidFill>
                  <a:schemeClr val="tx1">
                    <a:tint val="75000"/>
                  </a:schemeClr>
                </a:solidFill>
              </a:defRPr>
            </a:lvl9pPr>
          </a:lstStyle>
          <a:p>
            <a:pPr lvl="0"/>
            <a:r>
              <a:rPr lang="en-US" dirty="0"/>
              <a:t>Subtitle</a:t>
            </a:r>
          </a:p>
        </p:txBody>
      </p:sp>
      <p:sp>
        <p:nvSpPr>
          <p:cNvPr id="4" name="Date Placeholder 3"/>
          <p:cNvSpPr>
            <a:spLocks noGrp="1"/>
          </p:cNvSpPr>
          <p:nvPr>
            <p:ph type="dt" sz="half" idx="10"/>
          </p:nvPr>
        </p:nvSpPr>
        <p:spPr/>
        <p:txBody>
          <a:bodyPr/>
          <a:lstStyle/>
          <a:p>
            <a:fld id="{7BBCF770-B3AB-4BA0-ABF1-93BA85E8F711}"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72015606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3599076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76" y="1825714"/>
            <a:ext cx="5177424"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546" y="1825714"/>
            <a:ext cx="5179078"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CF770-B3AB-4BA0-ABF1-93BA85E8F711}"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2021341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0" y="365474"/>
            <a:ext cx="10515249" cy="1324634"/>
          </a:xfrm>
        </p:spPr>
        <p:txBody>
          <a:bodyPr/>
          <a:lstStyle/>
          <a:p>
            <a:r>
              <a:rPr lang="en-US"/>
              <a:t>Click to edit Master title style</a:t>
            </a:r>
          </a:p>
        </p:txBody>
      </p:sp>
      <p:sp>
        <p:nvSpPr>
          <p:cNvPr id="3" name="Text Placeholder 2"/>
          <p:cNvSpPr>
            <a:spLocks noGrp="1"/>
          </p:cNvSpPr>
          <p:nvPr>
            <p:ph type="body" idx="1"/>
          </p:nvPr>
        </p:nvSpPr>
        <p:spPr>
          <a:xfrm>
            <a:off x="840030" y="1681840"/>
            <a:ext cx="5157582"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4" name="Content Placeholder 3"/>
          <p:cNvSpPr>
            <a:spLocks noGrp="1"/>
          </p:cNvSpPr>
          <p:nvPr>
            <p:ph sz="half" idx="2"/>
          </p:nvPr>
        </p:nvSpPr>
        <p:spPr>
          <a:xfrm>
            <a:off x="840030" y="2505395"/>
            <a:ext cx="5157582"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93" y="1681840"/>
            <a:ext cx="5182385"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6" name="Content Placeholder 5"/>
          <p:cNvSpPr>
            <a:spLocks noGrp="1"/>
          </p:cNvSpPr>
          <p:nvPr>
            <p:ph sz="quarter" idx="4"/>
          </p:nvPr>
        </p:nvSpPr>
        <p:spPr>
          <a:xfrm>
            <a:off x="6172893" y="2505395"/>
            <a:ext cx="5182385"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CF770-B3AB-4BA0-ABF1-93BA85E8F711}" type="datetimeFigureOut">
              <a:rPr lang="en-US" smtClean="0"/>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91734136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CF770-B3AB-4BA0-ABF1-93BA85E8F711}" type="datetimeFigureOut">
              <a:rPr lang="en-US" smtClean="0"/>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5274573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CF770-B3AB-4BA0-ABF1-93BA85E8F711}" type="datetimeFigureOut">
              <a:rPr lang="en-US" smtClean="0"/>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71531601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Content Placeholder 2"/>
          <p:cNvSpPr>
            <a:spLocks noGrp="1"/>
          </p:cNvSpPr>
          <p:nvPr>
            <p:ph idx="1"/>
          </p:nvPr>
        </p:nvSpPr>
        <p:spPr>
          <a:xfrm>
            <a:off x="5182385" y="987275"/>
            <a:ext cx="6172893" cy="4873528"/>
          </a:xfrm>
        </p:spPr>
        <p:txBody>
          <a:bodyPr/>
          <a:lstStyle>
            <a:lvl1pPr>
              <a:defRPr sz="3333"/>
            </a:lvl1pPr>
            <a:lvl2pPr>
              <a:defRPr sz="2916"/>
            </a:lvl2pPr>
            <a:lvl3pPr>
              <a:defRPr sz="2500"/>
            </a:lvl3pPr>
            <a:lvl4pPr>
              <a:defRPr sz="2083"/>
            </a:lvl4pPr>
            <a:lvl5pPr>
              <a:defRPr sz="2083"/>
            </a:lvl5pPr>
            <a:lvl6pPr>
              <a:defRPr sz="2083"/>
            </a:lvl6pPr>
            <a:lvl7pPr>
              <a:defRPr sz="2083"/>
            </a:lvl7pPr>
            <a:lvl8pPr>
              <a:defRPr sz="2083"/>
            </a:lvl8pPr>
            <a:lvl9pPr>
              <a:defRPr sz="208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5478217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marL="685800" indent="-228600">
              <a:buFont typeface="Courier New" panose="02070309020205020404" pitchFamily="49" charset="0"/>
              <a:buChar char="o"/>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975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Picture Placeholder 2"/>
          <p:cNvSpPr>
            <a:spLocks noGrp="1"/>
          </p:cNvSpPr>
          <p:nvPr>
            <p:ph type="pic" idx="1"/>
          </p:nvPr>
        </p:nvSpPr>
        <p:spPr>
          <a:xfrm>
            <a:off x="5182385" y="987275"/>
            <a:ext cx="6172893" cy="4873528"/>
          </a:xfrm>
        </p:spPr>
        <p:txBody>
          <a:bodyPr/>
          <a:lstStyle>
            <a:lvl1pPr marL="0" indent="0">
              <a:buNone/>
              <a:defRPr sz="3333"/>
            </a:lvl1pPr>
            <a:lvl2pPr marL="476220" indent="0">
              <a:buNone/>
              <a:defRPr sz="2916"/>
            </a:lvl2pPr>
            <a:lvl3pPr marL="952439" indent="0">
              <a:buNone/>
              <a:defRPr sz="2500"/>
            </a:lvl3pPr>
            <a:lvl4pPr marL="1428659" indent="0">
              <a:buNone/>
              <a:defRPr sz="2083"/>
            </a:lvl4pPr>
            <a:lvl5pPr marL="1904878" indent="0">
              <a:buNone/>
              <a:defRPr sz="2083"/>
            </a:lvl5pPr>
            <a:lvl6pPr marL="2381098" indent="0">
              <a:buNone/>
              <a:defRPr sz="2083"/>
            </a:lvl6pPr>
            <a:lvl7pPr marL="2857317" indent="0">
              <a:buNone/>
              <a:defRPr sz="2083"/>
            </a:lvl7pPr>
            <a:lvl8pPr marL="3333537" indent="0">
              <a:buNone/>
              <a:defRPr sz="2083"/>
            </a:lvl8pPr>
            <a:lvl9pPr marL="3809756" indent="0">
              <a:buNone/>
              <a:defRPr sz="2083"/>
            </a:lvl9pPr>
          </a:lstStyle>
          <a:p>
            <a:endParaRPr lang="en-US"/>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9499236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7105353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53" y="365474"/>
            <a:ext cx="2627571" cy="58111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77" y="365474"/>
            <a:ext cx="7728931" cy="58111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4940711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44046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9570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64916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80435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175796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109687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921738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263095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76" y="365474"/>
            <a:ext cx="10515248" cy="13246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76" y="1825714"/>
            <a:ext cx="10515248" cy="4350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76" y="6356920"/>
            <a:ext cx="2743323" cy="363820"/>
          </a:xfrm>
          <a:prstGeom prst="rect">
            <a:avLst/>
          </a:prstGeom>
        </p:spPr>
        <p:txBody>
          <a:bodyPr vert="horz" lIns="91440" tIns="45720" rIns="91440" bIns="45720" rtlCol="0" anchor="ctr"/>
          <a:lstStyle>
            <a:lvl1pPr algn="l">
              <a:defRPr sz="1250">
                <a:solidFill>
                  <a:schemeClr val="tx1">
                    <a:tint val="75000"/>
                  </a:schemeClr>
                </a:solidFill>
              </a:defRPr>
            </a:lvl1pPr>
          </a:lstStyle>
          <a:p>
            <a:fld id="{7BBCF770-B3AB-4BA0-ABF1-93BA85E8F711}" type="datetimeFigureOut">
              <a:rPr lang="en-US" smtClean="0"/>
              <a:t>1/22/2024</a:t>
            </a:fld>
            <a:endParaRPr lang="en-US"/>
          </a:p>
        </p:txBody>
      </p:sp>
      <p:sp>
        <p:nvSpPr>
          <p:cNvPr id="5" name="Footer Placeholder 4"/>
          <p:cNvSpPr>
            <a:spLocks noGrp="1"/>
          </p:cNvSpPr>
          <p:nvPr>
            <p:ph type="ftr" sz="quarter" idx="3"/>
          </p:nvPr>
        </p:nvSpPr>
        <p:spPr>
          <a:xfrm>
            <a:off x="4038094" y="6356920"/>
            <a:ext cx="4115813" cy="363820"/>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301" y="6356920"/>
            <a:ext cx="2743323" cy="363820"/>
          </a:xfrm>
          <a:prstGeom prst="rect">
            <a:avLst/>
          </a:prstGeom>
        </p:spPr>
        <p:txBody>
          <a:bodyPr vert="horz" lIns="91440" tIns="45720" rIns="91440" bIns="45720" rtlCol="0" anchor="ctr"/>
          <a:lstStyle>
            <a:lvl1pPr algn="r">
              <a:defRPr sz="1250">
                <a:solidFill>
                  <a:schemeClr val="tx1">
                    <a:tint val="75000"/>
                  </a:schemeClr>
                </a:solidFill>
              </a:defRPr>
            </a:lvl1pPr>
          </a:lstStyle>
          <a:p>
            <a:fld id="{10AA3A5A-98D0-447F-A488-6E7BF5B87525}" type="slidenum">
              <a:rPr lang="en-US" smtClean="0"/>
              <a:t>‹#›</a:t>
            </a:fld>
            <a:endParaRPr lang="en-US"/>
          </a:p>
        </p:txBody>
      </p:sp>
    </p:spTree>
    <p:extLst>
      <p:ext uri="{BB962C8B-B14F-4D97-AF65-F5344CB8AC3E}">
        <p14:creationId xmlns:p14="http://schemas.microsoft.com/office/powerpoint/2010/main" val="47973993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p:transition>
  <p:txStyles>
    <p:titleStyle>
      <a:lvl1pPr algn="l" defTabSz="952439" rtl="0" eaLnBrk="1" latinLnBrk="0" hangingPunct="1">
        <a:lnSpc>
          <a:spcPct val="90000"/>
        </a:lnSpc>
        <a:spcBef>
          <a:spcPct val="0"/>
        </a:spcBef>
        <a:buNone/>
        <a:defRPr sz="4583" b="1" kern="1200">
          <a:solidFill>
            <a:schemeClr val="tx1">
              <a:lumMod val="85000"/>
              <a:lumOff val="15000"/>
            </a:schemeClr>
          </a:solidFill>
          <a:latin typeface="+mj-lt"/>
          <a:ea typeface="+mj-ea"/>
          <a:cs typeface="+mj-cs"/>
        </a:defRPr>
      </a:lvl1pPr>
    </p:titleStyle>
    <p:bodyStyle>
      <a:lvl1pPr marL="238110" indent="-238110" algn="l" defTabSz="952439" rtl="0" eaLnBrk="1" latinLnBrk="0" hangingPunct="1">
        <a:lnSpc>
          <a:spcPct val="90000"/>
        </a:lnSpc>
        <a:spcBef>
          <a:spcPts val="1042"/>
        </a:spcBef>
        <a:buFont typeface="Arial" panose="020B0604020202020204" pitchFamily="34" charset="0"/>
        <a:buChar char="•"/>
        <a:defRPr sz="4166" kern="1200">
          <a:solidFill>
            <a:schemeClr val="tx1">
              <a:lumMod val="85000"/>
              <a:lumOff val="15000"/>
            </a:schemeClr>
          </a:solidFill>
          <a:latin typeface="+mn-lt"/>
          <a:ea typeface="+mn-ea"/>
          <a:cs typeface="+mn-cs"/>
        </a:defRPr>
      </a:lvl1pPr>
      <a:lvl2pPr marL="714329" indent="-238110" algn="l" defTabSz="952439" rtl="0" eaLnBrk="1" latinLnBrk="0" hangingPunct="1">
        <a:lnSpc>
          <a:spcPct val="90000"/>
        </a:lnSpc>
        <a:spcBef>
          <a:spcPts val="521"/>
        </a:spcBef>
        <a:buFont typeface="Arial" panose="020B0604020202020204" pitchFamily="34" charset="0"/>
        <a:buChar char="•"/>
        <a:defRPr sz="3750" kern="1200">
          <a:solidFill>
            <a:schemeClr val="tx1">
              <a:lumMod val="85000"/>
              <a:lumOff val="15000"/>
            </a:schemeClr>
          </a:solidFill>
          <a:latin typeface="+mn-lt"/>
          <a:ea typeface="+mn-ea"/>
          <a:cs typeface="+mn-cs"/>
        </a:defRPr>
      </a:lvl2pPr>
      <a:lvl3pPr marL="1190549" indent="-238110" algn="l" defTabSz="952439" rtl="0" eaLnBrk="1" latinLnBrk="0" hangingPunct="1">
        <a:lnSpc>
          <a:spcPct val="90000"/>
        </a:lnSpc>
        <a:spcBef>
          <a:spcPts val="521"/>
        </a:spcBef>
        <a:buFont typeface="Arial" panose="020B0604020202020204" pitchFamily="34" charset="0"/>
        <a:buChar char="•"/>
        <a:defRPr sz="3333" kern="1200">
          <a:solidFill>
            <a:schemeClr val="tx1">
              <a:lumMod val="85000"/>
              <a:lumOff val="15000"/>
            </a:schemeClr>
          </a:solidFill>
          <a:latin typeface="+mn-lt"/>
          <a:ea typeface="+mn-ea"/>
          <a:cs typeface="+mn-cs"/>
        </a:defRPr>
      </a:lvl3pPr>
      <a:lvl4pPr marL="166676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4pPr>
      <a:lvl5pPr marL="214298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5pPr>
      <a:lvl6pPr marL="261920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6pPr>
      <a:lvl7pPr marL="309542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7pPr>
      <a:lvl8pPr marL="357164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8pPr>
      <a:lvl9pPr marL="404786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952439" rtl="0" eaLnBrk="1" latinLnBrk="0" hangingPunct="1">
        <a:defRPr sz="1875" kern="1200">
          <a:solidFill>
            <a:schemeClr val="tx1"/>
          </a:solidFill>
          <a:latin typeface="+mn-lt"/>
          <a:ea typeface="+mn-ea"/>
          <a:cs typeface="+mn-cs"/>
        </a:defRPr>
      </a:lvl1pPr>
      <a:lvl2pPr marL="476220" algn="l" defTabSz="952439" rtl="0" eaLnBrk="1" latinLnBrk="0" hangingPunct="1">
        <a:defRPr sz="1875" kern="1200">
          <a:solidFill>
            <a:schemeClr val="tx1"/>
          </a:solidFill>
          <a:latin typeface="+mn-lt"/>
          <a:ea typeface="+mn-ea"/>
          <a:cs typeface="+mn-cs"/>
        </a:defRPr>
      </a:lvl2pPr>
      <a:lvl3pPr marL="952439" algn="l" defTabSz="952439" rtl="0" eaLnBrk="1" latinLnBrk="0" hangingPunct="1">
        <a:defRPr sz="1875" kern="1200">
          <a:solidFill>
            <a:schemeClr val="tx1"/>
          </a:solidFill>
          <a:latin typeface="+mn-lt"/>
          <a:ea typeface="+mn-ea"/>
          <a:cs typeface="+mn-cs"/>
        </a:defRPr>
      </a:lvl3pPr>
      <a:lvl4pPr marL="1428659" algn="l" defTabSz="952439" rtl="0" eaLnBrk="1" latinLnBrk="0" hangingPunct="1">
        <a:defRPr sz="1875" kern="1200">
          <a:solidFill>
            <a:schemeClr val="tx1"/>
          </a:solidFill>
          <a:latin typeface="+mn-lt"/>
          <a:ea typeface="+mn-ea"/>
          <a:cs typeface="+mn-cs"/>
        </a:defRPr>
      </a:lvl4pPr>
      <a:lvl5pPr marL="1904878" algn="l" defTabSz="952439" rtl="0" eaLnBrk="1" latinLnBrk="0" hangingPunct="1">
        <a:defRPr sz="1875" kern="1200">
          <a:solidFill>
            <a:schemeClr val="tx1"/>
          </a:solidFill>
          <a:latin typeface="+mn-lt"/>
          <a:ea typeface="+mn-ea"/>
          <a:cs typeface="+mn-cs"/>
        </a:defRPr>
      </a:lvl5pPr>
      <a:lvl6pPr marL="2381098" algn="l" defTabSz="952439" rtl="0" eaLnBrk="1" latinLnBrk="0" hangingPunct="1">
        <a:defRPr sz="1875" kern="1200">
          <a:solidFill>
            <a:schemeClr val="tx1"/>
          </a:solidFill>
          <a:latin typeface="+mn-lt"/>
          <a:ea typeface="+mn-ea"/>
          <a:cs typeface="+mn-cs"/>
        </a:defRPr>
      </a:lvl6pPr>
      <a:lvl7pPr marL="2857317" algn="l" defTabSz="952439" rtl="0" eaLnBrk="1" latinLnBrk="0" hangingPunct="1">
        <a:defRPr sz="1875" kern="1200">
          <a:solidFill>
            <a:schemeClr val="tx1"/>
          </a:solidFill>
          <a:latin typeface="+mn-lt"/>
          <a:ea typeface="+mn-ea"/>
          <a:cs typeface="+mn-cs"/>
        </a:defRPr>
      </a:lvl7pPr>
      <a:lvl8pPr marL="3333537" algn="l" defTabSz="952439" rtl="0" eaLnBrk="1" latinLnBrk="0" hangingPunct="1">
        <a:defRPr sz="1875" kern="1200">
          <a:solidFill>
            <a:schemeClr val="tx1"/>
          </a:solidFill>
          <a:latin typeface="+mn-lt"/>
          <a:ea typeface="+mn-ea"/>
          <a:cs typeface="+mn-cs"/>
        </a:defRPr>
      </a:lvl8pPr>
      <a:lvl9pPr marL="3809756" algn="l" defTabSz="952439" rtl="0" eaLnBrk="1" latinLnBrk="0" hangingPunct="1">
        <a:defRPr sz="18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guide id="3" pos="6999">
          <p15:clr>
            <a:srgbClr val="F26B43"/>
          </p15:clr>
        </p15:guide>
        <p15:guide id="4" pos="375">
          <p15:clr>
            <a:srgbClr val="F26B43"/>
          </p15:clr>
        </p15:guide>
        <p15:guide id="5" orient="horz" pos="202">
          <p15:clr>
            <a:srgbClr val="F26B43"/>
          </p15:clr>
        </p15:guide>
        <p15:guide id="6" orient="horz" pos="39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65224" y="3587745"/>
            <a:ext cx="5960117" cy="2935969"/>
          </a:xfrm>
        </p:spPr>
        <p:txBody>
          <a:bodyPr anchor="ctr"/>
          <a:lstStyle/>
          <a:p>
            <a:r>
              <a:rPr lang="en-US" dirty="0"/>
              <a:t>Chapter 13: </a:t>
            </a:r>
            <a:br>
              <a:rPr lang="en-US" dirty="0"/>
            </a:br>
            <a:r>
              <a:rPr lang="en-US" dirty="0"/>
              <a:t>Foreign Policy</a:t>
            </a:r>
          </a:p>
        </p:txBody>
      </p:sp>
    </p:spTree>
    <p:extLst>
      <p:ext uri="{BB962C8B-B14F-4D97-AF65-F5344CB8AC3E}">
        <p14:creationId xmlns:p14="http://schemas.microsoft.com/office/powerpoint/2010/main" val="167139669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6. After the collapse of the Soviet Union, why was national security still an important concern?</a:t>
            </a:r>
          </a:p>
          <a:p>
            <a:pPr marL="0" indent="0" algn="ctr">
              <a:buNone/>
            </a:pPr>
            <a:r>
              <a:rPr lang="en-US" dirty="0">
                <a:solidFill>
                  <a:srgbClr val="C00000"/>
                </a:solidFill>
              </a:rPr>
              <a:t>international terrorism (p. 304)</a:t>
            </a:r>
          </a:p>
          <a:p>
            <a:pPr marL="0" indent="0">
              <a:buNone/>
            </a:pPr>
            <a:r>
              <a:rPr lang="en-US" dirty="0"/>
              <a:t>7. How has the growing interdependence of nations affected foreign policy?</a:t>
            </a:r>
          </a:p>
          <a:p>
            <a:pPr marL="0" indent="0" algn="ctr">
              <a:buNone/>
            </a:pPr>
            <a:r>
              <a:rPr lang="en-US" dirty="0">
                <a:solidFill>
                  <a:srgbClr val="C00000"/>
                </a:solidFill>
              </a:rPr>
              <a:t>Interdependence makes intervention to halt the spread of violence crucially important. (p. 304)</a:t>
            </a:r>
          </a:p>
        </p:txBody>
      </p:sp>
    </p:spTree>
    <p:extLst>
      <p:ext uri="{BB962C8B-B14F-4D97-AF65-F5344CB8AC3E}">
        <p14:creationId xmlns:p14="http://schemas.microsoft.com/office/powerpoint/2010/main" val="1677192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What is the relationship between foreign policy and the biblical purposes of government?</a:t>
            </a:r>
          </a:p>
          <a:p>
            <a:pPr marL="0" indent="0" algn="ctr">
              <a:buNone/>
            </a:pPr>
            <a:r>
              <a:rPr lang="en-US" dirty="0">
                <a:solidFill>
                  <a:srgbClr val="C00000"/>
                </a:solidFill>
              </a:rPr>
              <a:t>A primary goal of foreign policy is national security. One of the biblical purposes of government is to provide national defense and public safety for a nation’s citizens.</a:t>
            </a:r>
          </a:p>
        </p:txBody>
      </p:sp>
    </p:spTree>
    <p:extLst>
      <p:ext uri="{BB962C8B-B14F-4D97-AF65-F5344CB8AC3E}">
        <p14:creationId xmlns:p14="http://schemas.microsoft.com/office/powerpoint/2010/main" val="200751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What are the potential effects of economic development for both the receiving nation and the donor country? In your opinion, which country benefits more?</a:t>
            </a:r>
          </a:p>
          <a:p>
            <a:pPr marL="0" indent="0" algn="ctr">
              <a:buNone/>
            </a:pPr>
            <a:r>
              <a:rPr lang="en-US" dirty="0">
                <a:solidFill>
                  <a:srgbClr val="C00000"/>
                </a:solidFill>
              </a:rPr>
              <a:t>Answers may mention that the recipient country could move toward greater economic success and greater political freedom while the donor country could gain markets for its goods and a better relationship with the recipient nation. </a:t>
            </a:r>
          </a:p>
        </p:txBody>
      </p:sp>
    </p:spTree>
    <p:extLst>
      <p:ext uri="{BB962C8B-B14F-4D97-AF65-F5344CB8AC3E}">
        <p14:creationId xmlns:p14="http://schemas.microsoft.com/office/powerpoint/2010/main" val="651160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in a room&#10;&#10;Description automatically generated">
            <a:extLst>
              <a:ext uri="{FF2B5EF4-FFF2-40B4-BE49-F238E27FC236}">
                <a16:creationId xmlns:a16="http://schemas.microsoft.com/office/drawing/2014/main" id="{3BD2E3FB-B892-4B11-AB31-D1AE75F55C00}"/>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209551" y="5154168"/>
            <a:ext cx="7732917" cy="1261872"/>
          </a:xfrm>
        </p:spPr>
        <p:txBody>
          <a:bodyPr vert="horz" lIns="91440" tIns="45720" rIns="91440" bIns="45720" rtlCol="0" anchor="ctr">
            <a:noAutofit/>
          </a:bodyPr>
          <a:lstStyle/>
          <a:p>
            <a:r>
              <a:rPr lang="en-US" sz="4700" b="1" dirty="0">
                <a:solidFill>
                  <a:schemeClr val="tx1">
                    <a:lumMod val="85000"/>
                    <a:lumOff val="15000"/>
                  </a:schemeClr>
                </a:solidFill>
                <a:effectLst>
                  <a:outerShdw blurRad="38100" dist="38100" dir="2700000" algn="tl">
                    <a:srgbClr val="000000">
                      <a:alpha val="43137"/>
                    </a:srgbClr>
                  </a:outerShdw>
                </a:effectLst>
              </a:rPr>
              <a:t>II. Foreign Policy Development</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13.2</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2145604"/>
      </p:ext>
    </p:extLst>
  </p:cSld>
  <p:clrMapOvr>
    <a:overrideClrMapping bg1="dk1" tx1="lt1" bg2="dk2" tx2="lt2" accent1="accent1" accent2="accent2" accent3="accent3" accent4="accent4" accent5="accent5" accent6="accent6" hlink="hlink" folHlink="folHlink"/>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D9328-8087-430E-BA35-EA4053849173}"/>
              </a:ext>
            </a:extLst>
          </p:cNvPr>
          <p:cNvSpPr>
            <a:spLocks noGrp="1"/>
          </p:cNvSpPr>
          <p:nvPr>
            <p:ph type="title"/>
          </p:nvPr>
        </p:nvSpPr>
        <p:spPr>
          <a:xfrm>
            <a:off x="4965430" y="629268"/>
            <a:ext cx="6586491" cy="1286160"/>
          </a:xfrm>
        </p:spPr>
        <p:txBody>
          <a:bodyPr anchor="b">
            <a:noAutofit/>
          </a:bodyPr>
          <a:lstStyle/>
          <a:p>
            <a:r>
              <a:rPr lang="en-US" dirty="0"/>
              <a:t>A. Isolation: </a:t>
            </a:r>
            <a:br>
              <a:rPr lang="en-US" dirty="0"/>
            </a:br>
            <a:r>
              <a:rPr lang="en-US" dirty="0"/>
              <a:t>1790–1890</a:t>
            </a:r>
          </a:p>
        </p:txBody>
      </p:sp>
      <p:sp>
        <p:nvSpPr>
          <p:cNvPr id="3" name="Content Placeholder 2">
            <a:extLst>
              <a:ext uri="{FF2B5EF4-FFF2-40B4-BE49-F238E27FC236}">
                <a16:creationId xmlns:a16="http://schemas.microsoft.com/office/drawing/2014/main" id="{74DEA4EC-2E69-4388-AFB6-EE9353869C09}"/>
              </a:ext>
            </a:extLst>
          </p:cNvPr>
          <p:cNvSpPr>
            <a:spLocks noGrp="1"/>
          </p:cNvSpPr>
          <p:nvPr>
            <p:ph idx="1"/>
          </p:nvPr>
        </p:nvSpPr>
        <p:spPr>
          <a:xfrm>
            <a:off x="4965431" y="2438400"/>
            <a:ext cx="6586489" cy="3785419"/>
          </a:xfrm>
        </p:spPr>
        <p:txBody>
          <a:bodyPr>
            <a:normAutofit/>
          </a:bodyPr>
          <a:lstStyle/>
          <a:p>
            <a:r>
              <a:rPr lang="en-US" dirty="0"/>
              <a:t>The dominant theme of foreign policy during America’s first century was </a:t>
            </a:r>
            <a:r>
              <a:rPr lang="en-US" b="1" dirty="0"/>
              <a:t>isolationism</a:t>
            </a:r>
            <a:r>
              <a:rPr lang="en-US" dirty="0"/>
              <a:t>.</a:t>
            </a:r>
          </a:p>
          <a:p>
            <a:r>
              <a:rPr lang="en-US" dirty="0"/>
              <a:t>The </a:t>
            </a:r>
            <a:r>
              <a:rPr lang="en-US" b="1" dirty="0"/>
              <a:t>Monroe Doctrine</a:t>
            </a:r>
            <a:r>
              <a:rPr lang="en-US" dirty="0"/>
              <a:t> declared America’s neutrality in European affairs while opposing European interference in Latin America.</a:t>
            </a:r>
          </a:p>
        </p:txBody>
      </p:sp>
      <p:pic>
        <p:nvPicPr>
          <p:cNvPr id="10" name="Picture 9" descr="A person wearing a suit and tie&#10;&#10;Description automatically generated">
            <a:extLst>
              <a:ext uri="{FF2B5EF4-FFF2-40B4-BE49-F238E27FC236}">
                <a16:creationId xmlns:a16="http://schemas.microsoft.com/office/drawing/2014/main" id="{A76071AE-EFA2-4528-A683-4843A5B8F4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21" name="Straight Connector 2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E411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EEC618D-EEA0-4FF0-844B-FC183529308E}"/>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851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64C26-480E-45FD-AA1E-2EE9C895BFC8}"/>
              </a:ext>
            </a:extLst>
          </p:cNvPr>
          <p:cNvSpPr>
            <a:spLocks noGrp="1"/>
          </p:cNvSpPr>
          <p:nvPr>
            <p:ph type="title"/>
          </p:nvPr>
        </p:nvSpPr>
        <p:spPr>
          <a:xfrm>
            <a:off x="4965430" y="629268"/>
            <a:ext cx="6586491" cy="1286160"/>
          </a:xfrm>
        </p:spPr>
        <p:txBody>
          <a:bodyPr anchor="b">
            <a:noAutofit/>
          </a:bodyPr>
          <a:lstStyle/>
          <a:p>
            <a:r>
              <a:rPr lang="en-US" dirty="0"/>
              <a:t>B. Expansion: </a:t>
            </a:r>
            <a:br>
              <a:rPr lang="en-US" dirty="0"/>
            </a:br>
            <a:r>
              <a:rPr lang="en-US" dirty="0"/>
              <a:t>1890–1910</a:t>
            </a:r>
          </a:p>
        </p:txBody>
      </p:sp>
      <p:sp>
        <p:nvSpPr>
          <p:cNvPr id="3" name="Content Placeholder 2">
            <a:extLst>
              <a:ext uri="{FF2B5EF4-FFF2-40B4-BE49-F238E27FC236}">
                <a16:creationId xmlns:a16="http://schemas.microsoft.com/office/drawing/2014/main" id="{37C5FE06-B5C0-4AE9-9362-0507505BD0FC}"/>
              </a:ext>
            </a:extLst>
          </p:cNvPr>
          <p:cNvSpPr>
            <a:spLocks noGrp="1"/>
          </p:cNvSpPr>
          <p:nvPr>
            <p:ph idx="1"/>
          </p:nvPr>
        </p:nvSpPr>
        <p:spPr>
          <a:xfrm>
            <a:off x="4965431" y="2438400"/>
            <a:ext cx="6586489" cy="3785419"/>
          </a:xfrm>
        </p:spPr>
        <p:txBody>
          <a:bodyPr>
            <a:normAutofit/>
          </a:bodyPr>
          <a:lstStyle/>
          <a:p>
            <a:r>
              <a:rPr lang="en-US" dirty="0"/>
              <a:t>In the late 19</a:t>
            </a:r>
            <a:r>
              <a:rPr lang="en-US" baseline="30000" dirty="0"/>
              <a:t>th</a:t>
            </a:r>
            <a:r>
              <a:rPr lang="en-US" dirty="0"/>
              <a:t> century, America’s economic growth spurred interest in expanding overseas. </a:t>
            </a:r>
          </a:p>
          <a:p>
            <a:r>
              <a:rPr lang="en-US" dirty="0"/>
              <a:t>In 1898, the US annexed Hawaii and acquired the Philippines, Guam, and Puerto Rico from Spain, cementing the US as a major world power.</a:t>
            </a:r>
          </a:p>
        </p:txBody>
      </p:sp>
      <p:pic>
        <p:nvPicPr>
          <p:cNvPr id="6" name="Picture 5" descr="A small boat in a large body of water&#10;&#10;Description automatically generated">
            <a:extLst>
              <a:ext uri="{FF2B5EF4-FFF2-40B4-BE49-F238E27FC236}">
                <a16:creationId xmlns:a16="http://schemas.microsoft.com/office/drawing/2014/main" id="{CE61903D-3083-481A-AD75-9F8D0BA0D3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01" r="22224"/>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0A27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290E5F7-1FA6-4191-B530-D033C7C37669}"/>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379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6B6E4-2CE8-4B4F-9163-3C58EDE2933C}"/>
              </a:ext>
            </a:extLst>
          </p:cNvPr>
          <p:cNvSpPr>
            <a:spLocks noGrp="1"/>
          </p:cNvSpPr>
          <p:nvPr>
            <p:ph type="title"/>
          </p:nvPr>
        </p:nvSpPr>
        <p:spPr>
          <a:xfrm>
            <a:off x="4965430" y="629268"/>
            <a:ext cx="6586491" cy="1286160"/>
          </a:xfrm>
        </p:spPr>
        <p:txBody>
          <a:bodyPr anchor="b">
            <a:noAutofit/>
          </a:bodyPr>
          <a:lstStyle/>
          <a:p>
            <a:r>
              <a:rPr lang="en-US" dirty="0"/>
              <a:t>C. Vacillation and Uncertainty: 1910–40</a:t>
            </a:r>
          </a:p>
        </p:txBody>
      </p:sp>
      <p:sp>
        <p:nvSpPr>
          <p:cNvPr id="3" name="Content Placeholder 2">
            <a:extLst>
              <a:ext uri="{FF2B5EF4-FFF2-40B4-BE49-F238E27FC236}">
                <a16:creationId xmlns:a16="http://schemas.microsoft.com/office/drawing/2014/main" id="{BBC21DA7-BEC9-47E8-8530-D4BE32274037}"/>
              </a:ext>
            </a:extLst>
          </p:cNvPr>
          <p:cNvSpPr>
            <a:spLocks noGrp="1"/>
          </p:cNvSpPr>
          <p:nvPr>
            <p:ph idx="1"/>
          </p:nvPr>
        </p:nvSpPr>
        <p:spPr>
          <a:xfrm>
            <a:off x="4965431" y="2438400"/>
            <a:ext cx="6586489" cy="3785419"/>
          </a:xfrm>
        </p:spPr>
        <p:txBody>
          <a:bodyPr>
            <a:normAutofit/>
          </a:bodyPr>
          <a:lstStyle/>
          <a:p>
            <a:r>
              <a:rPr lang="en-US" dirty="0"/>
              <a:t>America’s participation in 19</a:t>
            </a:r>
            <a:r>
              <a:rPr lang="en-US" baseline="30000" dirty="0"/>
              <a:t>th</a:t>
            </a:r>
            <a:r>
              <a:rPr lang="en-US" dirty="0"/>
              <a:t> century </a:t>
            </a:r>
            <a:r>
              <a:rPr lang="en-US" b="1" dirty="0"/>
              <a:t>imperialism</a:t>
            </a:r>
            <a:r>
              <a:rPr lang="en-US" dirty="0"/>
              <a:t> was brief but intense. </a:t>
            </a:r>
          </a:p>
          <a:p>
            <a:r>
              <a:rPr lang="en-US" dirty="0"/>
              <a:t>Despite participating in World War I, the US returned to isolationism until World War II. </a:t>
            </a:r>
          </a:p>
        </p:txBody>
      </p:sp>
      <p:pic>
        <p:nvPicPr>
          <p:cNvPr id="5" name="Picture 4" descr="A picture containing text, book&#10;&#10;Description automatically generated">
            <a:extLst>
              <a:ext uri="{FF2B5EF4-FFF2-40B4-BE49-F238E27FC236}">
                <a16:creationId xmlns:a16="http://schemas.microsoft.com/office/drawing/2014/main" id="{0EEE6E16-43E2-415A-B8CA-2BAEC8790C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19E6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B8FA9FD-537D-413B-B1FA-39AD815F4744}"/>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86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EFBA8-9612-4BE3-96A6-1C780CC53AE0}"/>
              </a:ext>
            </a:extLst>
          </p:cNvPr>
          <p:cNvSpPr>
            <a:spLocks noGrp="1"/>
          </p:cNvSpPr>
          <p:nvPr>
            <p:ph type="title"/>
          </p:nvPr>
        </p:nvSpPr>
        <p:spPr>
          <a:xfrm>
            <a:off x="4965430" y="629268"/>
            <a:ext cx="6586491" cy="1286160"/>
          </a:xfrm>
        </p:spPr>
        <p:txBody>
          <a:bodyPr anchor="b">
            <a:noAutofit/>
          </a:bodyPr>
          <a:lstStyle/>
          <a:p>
            <a:r>
              <a:rPr lang="en-US" dirty="0"/>
              <a:t>D. Obligation: </a:t>
            </a:r>
            <a:br>
              <a:rPr lang="en-US" dirty="0"/>
            </a:br>
            <a:r>
              <a:rPr lang="en-US" dirty="0"/>
              <a:t>1941–91</a:t>
            </a:r>
          </a:p>
        </p:txBody>
      </p:sp>
      <p:sp>
        <p:nvSpPr>
          <p:cNvPr id="3" name="Content Placeholder 2">
            <a:extLst>
              <a:ext uri="{FF2B5EF4-FFF2-40B4-BE49-F238E27FC236}">
                <a16:creationId xmlns:a16="http://schemas.microsoft.com/office/drawing/2014/main" id="{A097F7C3-2EB5-40BF-8386-D323558B2EF8}"/>
              </a:ext>
            </a:extLst>
          </p:cNvPr>
          <p:cNvSpPr>
            <a:spLocks noGrp="1"/>
          </p:cNvSpPr>
          <p:nvPr>
            <p:ph idx="1"/>
          </p:nvPr>
        </p:nvSpPr>
        <p:spPr>
          <a:xfrm>
            <a:off x="4965431" y="2438400"/>
            <a:ext cx="6586489" cy="3785419"/>
          </a:xfrm>
        </p:spPr>
        <p:txBody>
          <a:bodyPr>
            <a:normAutofit/>
          </a:bodyPr>
          <a:lstStyle/>
          <a:p>
            <a:r>
              <a:rPr lang="en-US" dirty="0"/>
              <a:t>America’s involvement in World War II helped propel it to superpower status.</a:t>
            </a:r>
          </a:p>
          <a:p>
            <a:r>
              <a:rPr lang="en-US" dirty="0"/>
              <a:t>After the war, hostilities between the US and USSR led to the </a:t>
            </a:r>
            <a:r>
              <a:rPr lang="en-US" b="1" dirty="0"/>
              <a:t>Cold War</a:t>
            </a:r>
            <a:r>
              <a:rPr lang="en-US" dirty="0"/>
              <a:t>.</a:t>
            </a:r>
          </a:p>
        </p:txBody>
      </p:sp>
      <p:pic>
        <p:nvPicPr>
          <p:cNvPr id="5" name="Picture 4" descr="A person standing on a dry grass field&#10;&#10;Description automatically generated">
            <a:extLst>
              <a:ext uri="{FF2B5EF4-FFF2-40B4-BE49-F238E27FC236}">
                <a16:creationId xmlns:a16="http://schemas.microsoft.com/office/drawing/2014/main" id="{89CB742F-DBE4-4DFF-9082-361C707B59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8A23FD8-9B74-447D-8672-210A769011EA}"/>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331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EFBA8-9612-4BE3-96A6-1C780CC53AE0}"/>
              </a:ext>
            </a:extLst>
          </p:cNvPr>
          <p:cNvSpPr>
            <a:spLocks noGrp="1"/>
          </p:cNvSpPr>
          <p:nvPr>
            <p:ph type="title"/>
          </p:nvPr>
        </p:nvSpPr>
        <p:spPr>
          <a:xfrm>
            <a:off x="4965430" y="629268"/>
            <a:ext cx="6586491" cy="1286160"/>
          </a:xfrm>
        </p:spPr>
        <p:txBody>
          <a:bodyPr anchor="b">
            <a:noAutofit/>
          </a:bodyPr>
          <a:lstStyle/>
          <a:p>
            <a:r>
              <a:rPr lang="en-US" dirty="0"/>
              <a:t>D. Obligation: </a:t>
            </a:r>
            <a:br>
              <a:rPr lang="en-US" dirty="0"/>
            </a:br>
            <a:r>
              <a:rPr lang="en-US" dirty="0"/>
              <a:t>1941–91</a:t>
            </a:r>
          </a:p>
        </p:txBody>
      </p:sp>
      <p:sp>
        <p:nvSpPr>
          <p:cNvPr id="3" name="Content Placeholder 2">
            <a:extLst>
              <a:ext uri="{FF2B5EF4-FFF2-40B4-BE49-F238E27FC236}">
                <a16:creationId xmlns:a16="http://schemas.microsoft.com/office/drawing/2014/main" id="{A097F7C3-2EB5-40BF-8386-D323558B2EF8}"/>
              </a:ext>
            </a:extLst>
          </p:cNvPr>
          <p:cNvSpPr>
            <a:spLocks noGrp="1"/>
          </p:cNvSpPr>
          <p:nvPr>
            <p:ph idx="1"/>
          </p:nvPr>
        </p:nvSpPr>
        <p:spPr>
          <a:xfrm>
            <a:off x="4965431" y="2438400"/>
            <a:ext cx="6586489" cy="3785419"/>
          </a:xfrm>
        </p:spPr>
        <p:txBody>
          <a:bodyPr>
            <a:normAutofit/>
          </a:bodyPr>
          <a:lstStyle/>
          <a:p>
            <a:r>
              <a:rPr lang="en-US" dirty="0"/>
              <a:t>Three strategies shaped American foreign policy during this period:</a:t>
            </a:r>
          </a:p>
          <a:p>
            <a:pPr lvl="1"/>
            <a:r>
              <a:rPr lang="en-US" b="1" dirty="0"/>
              <a:t>Nuclear deterrence</a:t>
            </a:r>
            <a:endParaRPr lang="en-US" dirty="0"/>
          </a:p>
          <a:p>
            <a:pPr lvl="1"/>
            <a:r>
              <a:rPr lang="en-US" b="1" dirty="0"/>
              <a:t>Mutual assured destruction </a:t>
            </a:r>
            <a:r>
              <a:rPr lang="en-US" dirty="0"/>
              <a:t>(</a:t>
            </a:r>
            <a:r>
              <a:rPr lang="en-US" b="1" dirty="0"/>
              <a:t>MAD</a:t>
            </a:r>
            <a:r>
              <a:rPr lang="en-US" dirty="0"/>
              <a:t>)</a:t>
            </a:r>
          </a:p>
          <a:p>
            <a:pPr lvl="1"/>
            <a:r>
              <a:rPr lang="en-US" b="1" dirty="0"/>
              <a:t>containment</a:t>
            </a:r>
          </a:p>
        </p:txBody>
      </p:sp>
      <p:pic>
        <p:nvPicPr>
          <p:cNvPr id="5" name="Picture 4" descr="A picture containing bomb, sitting, front, dark&#10;&#10;Description automatically generated">
            <a:extLst>
              <a:ext uri="{FF2B5EF4-FFF2-40B4-BE49-F238E27FC236}">
                <a16:creationId xmlns:a16="http://schemas.microsoft.com/office/drawing/2014/main" id="{DBECE011-23A3-491E-A20B-9CAC8D322C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8A52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FF1A3A2-D336-4A13-9044-56CC93350093}"/>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045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EFBA8-9612-4BE3-96A6-1C780CC53AE0}"/>
              </a:ext>
            </a:extLst>
          </p:cNvPr>
          <p:cNvSpPr>
            <a:spLocks noGrp="1"/>
          </p:cNvSpPr>
          <p:nvPr>
            <p:ph type="title"/>
          </p:nvPr>
        </p:nvSpPr>
        <p:spPr>
          <a:xfrm>
            <a:off x="4965430" y="629268"/>
            <a:ext cx="6586491" cy="1286160"/>
          </a:xfrm>
        </p:spPr>
        <p:txBody>
          <a:bodyPr anchor="b">
            <a:noAutofit/>
          </a:bodyPr>
          <a:lstStyle/>
          <a:p>
            <a:r>
              <a:rPr lang="en-US" dirty="0"/>
              <a:t>D. Obligation: </a:t>
            </a:r>
            <a:br>
              <a:rPr lang="en-US" dirty="0"/>
            </a:br>
            <a:r>
              <a:rPr lang="en-US" dirty="0"/>
              <a:t>1941–91</a:t>
            </a:r>
          </a:p>
        </p:txBody>
      </p:sp>
      <p:sp>
        <p:nvSpPr>
          <p:cNvPr id="3" name="Content Placeholder 2">
            <a:extLst>
              <a:ext uri="{FF2B5EF4-FFF2-40B4-BE49-F238E27FC236}">
                <a16:creationId xmlns:a16="http://schemas.microsoft.com/office/drawing/2014/main" id="{A097F7C3-2EB5-40BF-8386-D323558B2EF8}"/>
              </a:ext>
            </a:extLst>
          </p:cNvPr>
          <p:cNvSpPr>
            <a:spLocks noGrp="1"/>
          </p:cNvSpPr>
          <p:nvPr>
            <p:ph idx="1"/>
          </p:nvPr>
        </p:nvSpPr>
        <p:spPr>
          <a:xfrm>
            <a:off x="4965431" y="2438400"/>
            <a:ext cx="6586489" cy="3785419"/>
          </a:xfrm>
        </p:spPr>
        <p:txBody>
          <a:bodyPr>
            <a:normAutofit/>
          </a:bodyPr>
          <a:lstStyle/>
          <a:p>
            <a:r>
              <a:rPr lang="en-US" dirty="0"/>
              <a:t>America’s foreign policy was severely challenged by its defeat in Vietnam.</a:t>
            </a:r>
          </a:p>
          <a:p>
            <a:r>
              <a:rPr lang="en-US" dirty="0"/>
              <a:t>Weakened by its war in Afghanistan and its weak economy, the Soviet Union collapsed in 1991.</a:t>
            </a:r>
          </a:p>
        </p:txBody>
      </p:sp>
      <p:pic>
        <p:nvPicPr>
          <p:cNvPr id="5" name="Picture 4" descr="A group of people in a field&#10;&#10;Description automatically generated">
            <a:extLst>
              <a:ext uri="{FF2B5EF4-FFF2-40B4-BE49-F238E27FC236}">
                <a16:creationId xmlns:a16="http://schemas.microsoft.com/office/drawing/2014/main" id="{915B3154-A164-4706-B9F1-6D78D97DFE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191C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6E8C1F9-CBF0-4764-BB22-4DD09D09906B}"/>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741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715DBE2B-DADD-4543-BA2D-29971C7BDC2F}"/>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 Foreign Policy Goals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13.1</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00443"/>
      </p:ext>
    </p:extLst>
  </p:cSld>
  <p:clrMapOvr>
    <a:overrideClrMapping bg1="dk1" tx1="lt1" bg2="dk2" tx2="lt2" accent1="accent1" accent2="accent2" accent3="accent3" accent4="accent4" accent5="accent5" accent6="accent6" hlink="hlink" folHlink="folHlink"/>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5EFC-EF9B-4E4A-A88A-D5539356B800}"/>
              </a:ext>
            </a:extLst>
          </p:cNvPr>
          <p:cNvSpPr>
            <a:spLocks noGrp="1"/>
          </p:cNvSpPr>
          <p:nvPr>
            <p:ph type="title"/>
          </p:nvPr>
        </p:nvSpPr>
        <p:spPr>
          <a:xfrm>
            <a:off x="4965430" y="629268"/>
            <a:ext cx="6586491" cy="1286160"/>
          </a:xfrm>
        </p:spPr>
        <p:txBody>
          <a:bodyPr anchor="b">
            <a:noAutofit/>
          </a:bodyPr>
          <a:lstStyle/>
          <a:p>
            <a:r>
              <a:rPr lang="en-US" dirty="0"/>
              <a:t>E. Transition: 1991 to the Present</a:t>
            </a:r>
          </a:p>
        </p:txBody>
      </p:sp>
      <p:sp>
        <p:nvSpPr>
          <p:cNvPr id="3" name="Content Placeholder 2">
            <a:extLst>
              <a:ext uri="{FF2B5EF4-FFF2-40B4-BE49-F238E27FC236}">
                <a16:creationId xmlns:a16="http://schemas.microsoft.com/office/drawing/2014/main" id="{ACB24522-8BB0-4D71-BF0C-2615A7495BD3}"/>
              </a:ext>
            </a:extLst>
          </p:cNvPr>
          <p:cNvSpPr>
            <a:spLocks noGrp="1"/>
          </p:cNvSpPr>
          <p:nvPr>
            <p:ph idx="1"/>
          </p:nvPr>
        </p:nvSpPr>
        <p:spPr>
          <a:xfrm>
            <a:off x="4965431" y="2438400"/>
            <a:ext cx="6586489" cy="3785419"/>
          </a:xfrm>
        </p:spPr>
        <p:txBody>
          <a:bodyPr>
            <a:noAutofit/>
          </a:bodyPr>
          <a:lstStyle/>
          <a:p>
            <a:r>
              <a:rPr lang="en-US" dirty="0"/>
              <a:t>After the end of the Cold War, US foreign policy focused on smaller, less predictable threats.</a:t>
            </a:r>
          </a:p>
          <a:p>
            <a:r>
              <a:rPr lang="en-US" dirty="0"/>
              <a:t>The 9/11 terrorist attacks by </a:t>
            </a:r>
            <a:br>
              <a:rPr lang="en-US" dirty="0"/>
            </a:br>
            <a:r>
              <a:rPr lang="en-US" b="1" dirty="0"/>
              <a:t>al-Qaeda</a:t>
            </a:r>
            <a:r>
              <a:rPr lang="en-US" dirty="0"/>
              <a:t> led to American wars in Afghanistan and Iraq.</a:t>
            </a:r>
          </a:p>
        </p:txBody>
      </p:sp>
      <p:pic>
        <p:nvPicPr>
          <p:cNvPr id="5" name="Picture 4" descr="A large building&#10;&#10;Description automatically generated">
            <a:extLst>
              <a:ext uri="{FF2B5EF4-FFF2-40B4-BE49-F238E27FC236}">
                <a16:creationId xmlns:a16="http://schemas.microsoft.com/office/drawing/2014/main" id="{D48C8022-AD00-45F3-AA1D-FB95021EAD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0DB3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8F38DA-599E-4AD0-8634-573EE09584F3}"/>
              </a:ext>
            </a:extLst>
          </p:cNvPr>
          <p:cNvCxnSpPr/>
          <p:nvPr/>
        </p:nvCxnSpPr>
        <p:spPr>
          <a:xfrm>
            <a:off x="5080934" y="2115117"/>
            <a:ext cx="630936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634138A-7487-49E8-94D7-4A4FB34C35A8}"/>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458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5EFC-EF9B-4E4A-A88A-D5539356B800}"/>
              </a:ext>
            </a:extLst>
          </p:cNvPr>
          <p:cNvSpPr>
            <a:spLocks noGrp="1"/>
          </p:cNvSpPr>
          <p:nvPr>
            <p:ph type="title"/>
          </p:nvPr>
        </p:nvSpPr>
        <p:spPr>
          <a:xfrm>
            <a:off x="4965430" y="629268"/>
            <a:ext cx="6586491" cy="1286160"/>
          </a:xfrm>
        </p:spPr>
        <p:txBody>
          <a:bodyPr anchor="b">
            <a:noAutofit/>
          </a:bodyPr>
          <a:lstStyle/>
          <a:p>
            <a:r>
              <a:rPr lang="en-US" dirty="0"/>
              <a:t>E. Transition: 1991 to the Present</a:t>
            </a:r>
          </a:p>
        </p:txBody>
      </p:sp>
      <p:sp>
        <p:nvSpPr>
          <p:cNvPr id="3" name="Content Placeholder 2">
            <a:extLst>
              <a:ext uri="{FF2B5EF4-FFF2-40B4-BE49-F238E27FC236}">
                <a16:creationId xmlns:a16="http://schemas.microsoft.com/office/drawing/2014/main" id="{ACB24522-8BB0-4D71-BF0C-2615A7495BD3}"/>
              </a:ext>
            </a:extLst>
          </p:cNvPr>
          <p:cNvSpPr>
            <a:spLocks noGrp="1"/>
          </p:cNvSpPr>
          <p:nvPr>
            <p:ph idx="1"/>
          </p:nvPr>
        </p:nvSpPr>
        <p:spPr>
          <a:xfrm>
            <a:off x="4965431" y="2438400"/>
            <a:ext cx="6586489" cy="3785419"/>
          </a:xfrm>
        </p:spPr>
        <p:txBody>
          <a:bodyPr>
            <a:normAutofit/>
          </a:bodyPr>
          <a:lstStyle/>
          <a:p>
            <a:r>
              <a:rPr lang="en-US" dirty="0"/>
              <a:t>The complicated problem of maintaining American security remains a challenge. </a:t>
            </a:r>
          </a:p>
        </p:txBody>
      </p:sp>
      <p:pic>
        <p:nvPicPr>
          <p:cNvPr id="6" name="Picture 5" descr="A pile of smoke&#10;&#10;Description automatically generated">
            <a:extLst>
              <a:ext uri="{FF2B5EF4-FFF2-40B4-BE49-F238E27FC236}">
                <a16:creationId xmlns:a16="http://schemas.microsoft.com/office/drawing/2014/main" id="{FD1DDA46-1E96-4F54-B7D1-7FA8BB47B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390A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920D689-9734-4EEC-B5F5-CF79397B2B8D}"/>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329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Explain how the Monroe Doctrine demonstrated isolationism.</a:t>
            </a:r>
          </a:p>
          <a:p>
            <a:pPr marL="0" indent="0" algn="ctr">
              <a:buNone/>
            </a:pPr>
            <a:r>
              <a:rPr lang="en-US" dirty="0">
                <a:solidFill>
                  <a:srgbClr val="C00000"/>
                </a:solidFill>
              </a:rPr>
              <a:t>The Monroe Doctrine sought to preserve American independence (isolationism) by ensuring that other countries were not involved in the affairs of the Western Hemisphere. (pp. 306–307)</a:t>
            </a:r>
          </a:p>
          <a:p>
            <a:pPr marL="0" indent="0">
              <a:buNone/>
            </a:pPr>
            <a:r>
              <a:rPr lang="en-US" dirty="0"/>
              <a:t>2–7. List six areas the United States acquired during the 1890s.</a:t>
            </a:r>
          </a:p>
          <a:p>
            <a:pPr marL="0" indent="0" algn="ctr">
              <a:buNone/>
            </a:pPr>
            <a:r>
              <a:rPr lang="en-US" dirty="0">
                <a:solidFill>
                  <a:srgbClr val="C00000"/>
                </a:solidFill>
              </a:rPr>
              <a:t>the Hawaiian Islands, the Philippines, Guam, Puerto Rico, some of the Samoan Islands, and Wake Island (p. 307)</a:t>
            </a:r>
          </a:p>
        </p:txBody>
      </p:sp>
    </p:spTree>
    <p:extLst>
      <p:ext uri="{BB962C8B-B14F-4D97-AF65-F5344CB8AC3E}">
        <p14:creationId xmlns:p14="http://schemas.microsoft.com/office/powerpoint/2010/main" val="1571205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8. Explain why the period from 1910 to 1940 is referred to as a time of vacillation in American foreign policy.</a:t>
            </a:r>
          </a:p>
          <a:p>
            <a:pPr marL="0" indent="0" algn="ctr">
              <a:buNone/>
            </a:pPr>
            <a:r>
              <a:rPr lang="en-US" dirty="0">
                <a:solidFill>
                  <a:srgbClr val="C00000"/>
                </a:solidFill>
              </a:rPr>
              <a:t>During this period, America moved between a policy of isolation (which it followed before and after World War I) and a policy of global involvement (which it followed during the world wars). (pp. 307–308)</a:t>
            </a:r>
          </a:p>
        </p:txBody>
      </p:sp>
    </p:spTree>
    <p:extLst>
      <p:ext uri="{BB962C8B-B14F-4D97-AF65-F5344CB8AC3E}">
        <p14:creationId xmlns:p14="http://schemas.microsoft.com/office/powerpoint/2010/main" val="1707386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960100" cy="5032375"/>
          </a:xfrm>
        </p:spPr>
        <p:txBody>
          <a:bodyPr>
            <a:normAutofit/>
          </a:bodyPr>
          <a:lstStyle/>
          <a:p>
            <a:pPr marL="0" indent="0">
              <a:buNone/>
            </a:pPr>
            <a:r>
              <a:rPr lang="en-US" dirty="0"/>
              <a:t>9–11. Explain the three strategies that shaped US foreign policy during the Cold War.</a:t>
            </a:r>
          </a:p>
          <a:p>
            <a:pPr marL="0" indent="0" algn="ctr">
              <a:buNone/>
            </a:pPr>
            <a:r>
              <a:rPr lang="en-US" sz="3000" dirty="0">
                <a:solidFill>
                  <a:srgbClr val="C00000"/>
                </a:solidFill>
              </a:rPr>
              <a:t>The three strategies that shaped US foreign policy during the Cold War were nuclear deterrence (discouraging Soviet aggression by building a nuclear arsenal so large that the Soviets faced massive retaliation if they attacked the United States or its allies), mutual assured destruction (also called MAD, this policy was based on the idea that the superpowers would refrain from attacking each other because of the certainty that each would be destroyed), and containment (confronting the Communists with counterforce whenever they tried to expand their empire). (p. 308)</a:t>
            </a:r>
          </a:p>
        </p:txBody>
      </p:sp>
    </p:spTree>
    <p:extLst>
      <p:ext uri="{BB962C8B-B14F-4D97-AF65-F5344CB8AC3E}">
        <p14:creationId xmlns:p14="http://schemas.microsoft.com/office/powerpoint/2010/main" val="2904500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12. What was the greatest blow to the idea of containment?</a:t>
            </a:r>
          </a:p>
          <a:p>
            <a:pPr marL="0" indent="0" algn="ctr">
              <a:buNone/>
            </a:pPr>
            <a:r>
              <a:rPr lang="en-US" dirty="0">
                <a:solidFill>
                  <a:srgbClr val="C00000"/>
                </a:solidFill>
              </a:rPr>
              <a:t>the fall of South Vietnam to communism (p. 309)</a:t>
            </a:r>
          </a:p>
        </p:txBody>
      </p:sp>
    </p:spTree>
    <p:extLst>
      <p:ext uri="{BB962C8B-B14F-4D97-AF65-F5344CB8AC3E}">
        <p14:creationId xmlns:p14="http://schemas.microsoft.com/office/powerpoint/2010/main" val="2817717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How did the terrorist attacks of September 11, 2001, affect American foreign policy? Evaluate the success of the actions taken after the 9/11 attacks.</a:t>
            </a:r>
          </a:p>
          <a:p>
            <a:pPr marL="0" indent="0" algn="ctr">
              <a:buNone/>
            </a:pPr>
            <a:r>
              <a:rPr lang="en-US" dirty="0">
                <a:solidFill>
                  <a:srgbClr val="C00000"/>
                </a:solidFill>
              </a:rPr>
              <a:t>The attacks precipitated two foreign wars (in Afghanistan and Iraq). Those wars had mixed results. The Taliban was driven out of Afghanistan temporarily, but it has retaken control of some areas. The war in Iraq removed Saddam Hussein from power, but infighting between Muslim factions continues, and US prestige in the region has suffered. </a:t>
            </a:r>
          </a:p>
        </p:txBody>
      </p:sp>
    </p:spTree>
    <p:extLst>
      <p:ext uri="{BB962C8B-B14F-4D97-AF65-F5344CB8AC3E}">
        <p14:creationId xmlns:p14="http://schemas.microsoft.com/office/powerpoint/2010/main" val="4282400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E6FBC86C-31E0-401C-B93D-ECB33EA6FD9E}"/>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III. Policymakers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13.3</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759816"/>
      </p:ext>
    </p:extLst>
  </p:cSld>
  <p:clrMapOvr>
    <a:overrideClrMapping bg1="dk1" tx1="lt1" bg2="dk2" tx2="lt2" accent1="accent1" accent2="accent2" accent3="accent3" accent4="accent4" accent5="accent5" accent6="accent6" hlink="hlink" folHlink="folHlink"/>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3B402-B3C6-4886-A6B3-332AD2110562}"/>
              </a:ext>
            </a:extLst>
          </p:cNvPr>
          <p:cNvSpPr>
            <a:spLocks noGrp="1"/>
          </p:cNvSpPr>
          <p:nvPr>
            <p:ph type="title"/>
          </p:nvPr>
        </p:nvSpPr>
        <p:spPr>
          <a:xfrm>
            <a:off x="4965430" y="629268"/>
            <a:ext cx="6586491" cy="1286160"/>
          </a:xfrm>
        </p:spPr>
        <p:txBody>
          <a:bodyPr anchor="b">
            <a:normAutofit/>
          </a:bodyPr>
          <a:lstStyle/>
          <a:p>
            <a:r>
              <a:rPr lang="en-US" dirty="0"/>
              <a:t>A. The President</a:t>
            </a:r>
          </a:p>
        </p:txBody>
      </p:sp>
      <p:sp>
        <p:nvSpPr>
          <p:cNvPr id="3" name="Content Placeholder 2">
            <a:extLst>
              <a:ext uri="{FF2B5EF4-FFF2-40B4-BE49-F238E27FC236}">
                <a16:creationId xmlns:a16="http://schemas.microsoft.com/office/drawing/2014/main" id="{F9B9EDFB-54DC-4EB1-B955-05D9BE2CEA86}"/>
              </a:ext>
            </a:extLst>
          </p:cNvPr>
          <p:cNvSpPr>
            <a:spLocks noGrp="1"/>
          </p:cNvSpPr>
          <p:nvPr>
            <p:ph idx="1"/>
          </p:nvPr>
        </p:nvSpPr>
        <p:spPr>
          <a:xfrm>
            <a:off x="4965431" y="2438400"/>
            <a:ext cx="6586489" cy="3785419"/>
          </a:xfrm>
        </p:spPr>
        <p:txBody>
          <a:bodyPr>
            <a:noAutofit/>
          </a:bodyPr>
          <a:lstStyle/>
          <a:p>
            <a:r>
              <a:rPr lang="en-US" dirty="0"/>
              <a:t>The president occupies center stage in the making of foreign policy.</a:t>
            </a:r>
          </a:p>
          <a:p>
            <a:r>
              <a:rPr lang="en-US" dirty="0"/>
              <a:t>Some presidents have used American power aggressively to deter potential enemies.</a:t>
            </a:r>
          </a:p>
          <a:p>
            <a:r>
              <a:rPr lang="en-US" dirty="0"/>
              <a:t>These policies sometimes alienate other nations who resent American interference in their nations. </a:t>
            </a:r>
          </a:p>
        </p:txBody>
      </p:sp>
      <p:pic>
        <p:nvPicPr>
          <p:cNvPr id="7" name="Picture 6">
            <a:extLst>
              <a:ext uri="{FF2B5EF4-FFF2-40B4-BE49-F238E27FC236}">
                <a16:creationId xmlns:a16="http://schemas.microsoft.com/office/drawing/2014/main" id="{2736AAFF-DC4B-42AF-BE4F-B0A84A5A6A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04" r="6625"/>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0145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14B2905-E995-4593-91A6-F1A251035C2E}"/>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810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341F-9213-491D-AE15-6801FF3AFEB6}"/>
              </a:ext>
            </a:extLst>
          </p:cNvPr>
          <p:cNvSpPr>
            <a:spLocks noGrp="1"/>
          </p:cNvSpPr>
          <p:nvPr>
            <p:ph type="title"/>
          </p:nvPr>
        </p:nvSpPr>
        <p:spPr>
          <a:xfrm>
            <a:off x="4965430" y="629268"/>
            <a:ext cx="6586491" cy="1286160"/>
          </a:xfrm>
        </p:spPr>
        <p:txBody>
          <a:bodyPr anchor="b">
            <a:noAutofit/>
          </a:bodyPr>
          <a:lstStyle/>
          <a:p>
            <a:r>
              <a:rPr lang="en-US" dirty="0"/>
              <a:t>B. The Foreign Policy Bureaucracy</a:t>
            </a:r>
          </a:p>
        </p:txBody>
      </p:sp>
      <p:sp>
        <p:nvSpPr>
          <p:cNvPr id="3" name="Content Placeholder 2">
            <a:extLst>
              <a:ext uri="{FF2B5EF4-FFF2-40B4-BE49-F238E27FC236}">
                <a16:creationId xmlns:a16="http://schemas.microsoft.com/office/drawing/2014/main" id="{80208DEC-2387-4CD3-8479-F005A8AF5052}"/>
              </a:ext>
            </a:extLst>
          </p:cNvPr>
          <p:cNvSpPr>
            <a:spLocks noGrp="1"/>
          </p:cNvSpPr>
          <p:nvPr>
            <p:ph idx="1"/>
          </p:nvPr>
        </p:nvSpPr>
        <p:spPr>
          <a:xfrm>
            <a:off x="4965431" y="2438400"/>
            <a:ext cx="6586489" cy="3785419"/>
          </a:xfrm>
        </p:spPr>
        <p:txBody>
          <a:bodyPr>
            <a:normAutofit/>
          </a:bodyPr>
          <a:lstStyle/>
          <a:p>
            <a:r>
              <a:rPr lang="en-US" dirty="0"/>
              <a:t>Five agencies within the executive branch are heavily involved in foreign policy.</a:t>
            </a:r>
          </a:p>
          <a:p>
            <a:r>
              <a:rPr lang="en-US" dirty="0"/>
              <a:t>The </a:t>
            </a:r>
            <a:r>
              <a:rPr lang="en-US" b="1" dirty="0"/>
              <a:t>National Security Council </a:t>
            </a:r>
            <a:r>
              <a:rPr lang="en-US" dirty="0"/>
              <a:t>(</a:t>
            </a:r>
            <a:r>
              <a:rPr lang="en-US" b="1" dirty="0"/>
              <a:t>NSC</a:t>
            </a:r>
            <a:r>
              <a:rPr lang="en-US" dirty="0"/>
              <a:t>) supplies information and guidance for the president and is led by the </a:t>
            </a:r>
            <a:r>
              <a:rPr lang="en-US" b="1" dirty="0"/>
              <a:t>national security advisor</a:t>
            </a:r>
            <a:r>
              <a:rPr lang="en-US" dirty="0"/>
              <a:t>. </a:t>
            </a:r>
          </a:p>
        </p:txBody>
      </p:sp>
      <p:pic>
        <p:nvPicPr>
          <p:cNvPr id="7" name="Picture 6" descr="A group of people in a room&#10;&#10;Description automatically generated">
            <a:extLst>
              <a:ext uri="{FF2B5EF4-FFF2-40B4-BE49-F238E27FC236}">
                <a16:creationId xmlns:a16="http://schemas.microsoft.com/office/drawing/2014/main" id="{323DD6FF-75A3-4E2B-B297-1D989B679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863E481-3D2B-4177-A878-88BF3E487F42}"/>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541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62C42-F367-403B-A79F-DD68EC68E249}"/>
              </a:ext>
            </a:extLst>
          </p:cNvPr>
          <p:cNvSpPr>
            <a:spLocks noGrp="1"/>
          </p:cNvSpPr>
          <p:nvPr>
            <p:ph type="title"/>
          </p:nvPr>
        </p:nvSpPr>
        <p:spPr>
          <a:xfrm>
            <a:off x="4965430" y="629268"/>
            <a:ext cx="6586491" cy="1286160"/>
          </a:xfrm>
        </p:spPr>
        <p:txBody>
          <a:bodyPr anchor="b">
            <a:normAutofit/>
          </a:bodyPr>
          <a:lstStyle/>
          <a:p>
            <a:r>
              <a:rPr lang="en-US" dirty="0"/>
              <a:t>I. Foreign Policy Goals</a:t>
            </a:r>
          </a:p>
        </p:txBody>
      </p:sp>
      <p:sp>
        <p:nvSpPr>
          <p:cNvPr id="3" name="Content Placeholder 2">
            <a:extLst>
              <a:ext uri="{FF2B5EF4-FFF2-40B4-BE49-F238E27FC236}">
                <a16:creationId xmlns:a16="http://schemas.microsoft.com/office/drawing/2014/main" id="{A72F6897-CDCC-4EF3-AC5C-7773EFADCCEB}"/>
              </a:ext>
            </a:extLst>
          </p:cNvPr>
          <p:cNvSpPr>
            <a:spLocks noGrp="1"/>
          </p:cNvSpPr>
          <p:nvPr>
            <p:ph idx="1"/>
          </p:nvPr>
        </p:nvSpPr>
        <p:spPr>
          <a:xfrm>
            <a:off x="4965431" y="2438400"/>
            <a:ext cx="6586489" cy="3785419"/>
          </a:xfrm>
        </p:spPr>
        <p:txBody>
          <a:bodyPr>
            <a:normAutofit/>
          </a:bodyPr>
          <a:lstStyle/>
          <a:p>
            <a:r>
              <a:rPr lang="en-US" dirty="0"/>
              <a:t>The United States maintains certain basic goals of </a:t>
            </a:r>
            <a:r>
              <a:rPr lang="en-US" b="1" dirty="0"/>
              <a:t>foreign policy</a:t>
            </a:r>
            <a:r>
              <a:rPr lang="en-US" dirty="0"/>
              <a:t>:</a:t>
            </a:r>
          </a:p>
          <a:p>
            <a:pPr lvl="1"/>
            <a:r>
              <a:rPr lang="en-US" dirty="0"/>
              <a:t>National security</a:t>
            </a:r>
          </a:p>
          <a:p>
            <a:pPr lvl="1"/>
            <a:r>
              <a:rPr lang="en-US" dirty="0"/>
              <a:t>Alliance security</a:t>
            </a:r>
          </a:p>
          <a:p>
            <a:pPr lvl="1"/>
            <a:r>
              <a:rPr lang="en-US" dirty="0"/>
              <a:t>International stability</a:t>
            </a:r>
          </a:p>
          <a:p>
            <a:pPr lvl="1"/>
            <a:r>
              <a:rPr lang="en-US" dirty="0"/>
              <a:t>Economic development </a:t>
            </a:r>
          </a:p>
        </p:txBody>
      </p:sp>
      <p:pic>
        <p:nvPicPr>
          <p:cNvPr id="8" name="Picture 7" descr="A group of people sitting at a table in front of a crowd&#10;&#10;Description automatically generated">
            <a:extLst>
              <a:ext uri="{FF2B5EF4-FFF2-40B4-BE49-F238E27FC236}">
                <a16:creationId xmlns:a16="http://schemas.microsoft.com/office/drawing/2014/main" id="{55CBA6AE-98AC-45E8-8091-1147367FC5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AAAF3"/>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EFE9759-9278-45B6-B84C-027463950129}"/>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A meeting of NATO officials</a:t>
            </a:r>
          </a:p>
        </p:txBody>
      </p:sp>
      <p:cxnSp>
        <p:nvCxnSpPr>
          <p:cNvPr id="7" name="Straight Connector 6">
            <a:extLst>
              <a:ext uri="{FF2B5EF4-FFF2-40B4-BE49-F238E27FC236}">
                <a16:creationId xmlns:a16="http://schemas.microsoft.com/office/drawing/2014/main" id="{43097E7F-9971-456E-8D1C-0CF076331E12}"/>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16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341F-9213-491D-AE15-6801FF3AFEB6}"/>
              </a:ext>
            </a:extLst>
          </p:cNvPr>
          <p:cNvSpPr>
            <a:spLocks noGrp="1"/>
          </p:cNvSpPr>
          <p:nvPr>
            <p:ph type="title"/>
          </p:nvPr>
        </p:nvSpPr>
        <p:spPr>
          <a:xfrm>
            <a:off x="4965430" y="629268"/>
            <a:ext cx="6586491" cy="1286160"/>
          </a:xfrm>
        </p:spPr>
        <p:txBody>
          <a:bodyPr anchor="b">
            <a:noAutofit/>
          </a:bodyPr>
          <a:lstStyle/>
          <a:p>
            <a:r>
              <a:rPr lang="en-US" dirty="0"/>
              <a:t>B. The Foreign Policy Bureaucracy</a:t>
            </a:r>
          </a:p>
        </p:txBody>
      </p:sp>
      <p:sp>
        <p:nvSpPr>
          <p:cNvPr id="3" name="Content Placeholder 2">
            <a:extLst>
              <a:ext uri="{FF2B5EF4-FFF2-40B4-BE49-F238E27FC236}">
                <a16:creationId xmlns:a16="http://schemas.microsoft.com/office/drawing/2014/main" id="{80208DEC-2387-4CD3-8479-F005A8AF5052}"/>
              </a:ext>
            </a:extLst>
          </p:cNvPr>
          <p:cNvSpPr>
            <a:spLocks noGrp="1"/>
          </p:cNvSpPr>
          <p:nvPr>
            <p:ph idx="1"/>
          </p:nvPr>
        </p:nvSpPr>
        <p:spPr>
          <a:xfrm>
            <a:off x="4965431" y="2438400"/>
            <a:ext cx="6586489" cy="3785419"/>
          </a:xfrm>
        </p:spPr>
        <p:txBody>
          <a:bodyPr>
            <a:noAutofit/>
          </a:bodyPr>
          <a:lstStyle/>
          <a:p>
            <a:r>
              <a:rPr lang="en-US" dirty="0"/>
              <a:t>The </a:t>
            </a:r>
            <a:r>
              <a:rPr lang="en-US" b="1" dirty="0"/>
              <a:t>secretary of state</a:t>
            </a:r>
            <a:r>
              <a:rPr lang="en-US" dirty="0"/>
              <a:t> leads the State Department and oversees US diplomatic relations with more than 180 countries.</a:t>
            </a:r>
          </a:p>
          <a:p>
            <a:r>
              <a:rPr lang="en-US" dirty="0"/>
              <a:t>State Department </a:t>
            </a:r>
            <a:r>
              <a:rPr lang="en-US" b="1" dirty="0"/>
              <a:t>embassies </a:t>
            </a:r>
            <a:r>
              <a:rPr lang="en-US" dirty="0"/>
              <a:t>are located in foreign capital cities and each is headed by an </a:t>
            </a:r>
            <a:r>
              <a:rPr lang="en-US" b="1" dirty="0"/>
              <a:t>ambassador</a:t>
            </a:r>
            <a:r>
              <a:rPr lang="en-US" dirty="0"/>
              <a:t>. </a:t>
            </a:r>
          </a:p>
        </p:txBody>
      </p:sp>
      <p:pic>
        <p:nvPicPr>
          <p:cNvPr id="5" name="Picture 4" descr="A group of people standing in front of a crowd&#10;&#10;Description automatically generated">
            <a:extLst>
              <a:ext uri="{FF2B5EF4-FFF2-40B4-BE49-F238E27FC236}">
                <a16:creationId xmlns:a16="http://schemas.microsoft.com/office/drawing/2014/main" id="{80E2CBAD-B4BF-42B9-82AE-10BFB5E9E6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B932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3954343-9A14-4816-90B4-35C789316AC3}"/>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134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341F-9213-491D-AE15-6801FF3AFEB6}"/>
              </a:ext>
            </a:extLst>
          </p:cNvPr>
          <p:cNvSpPr>
            <a:spLocks noGrp="1"/>
          </p:cNvSpPr>
          <p:nvPr>
            <p:ph type="title"/>
          </p:nvPr>
        </p:nvSpPr>
        <p:spPr>
          <a:xfrm>
            <a:off x="4965430" y="629268"/>
            <a:ext cx="6586491" cy="1286160"/>
          </a:xfrm>
        </p:spPr>
        <p:txBody>
          <a:bodyPr anchor="b">
            <a:noAutofit/>
          </a:bodyPr>
          <a:lstStyle/>
          <a:p>
            <a:r>
              <a:rPr lang="en-US" dirty="0"/>
              <a:t>B. The Foreign Policy Bureaucracy</a:t>
            </a:r>
          </a:p>
        </p:txBody>
      </p:sp>
      <p:sp>
        <p:nvSpPr>
          <p:cNvPr id="3" name="Content Placeholder 2">
            <a:extLst>
              <a:ext uri="{FF2B5EF4-FFF2-40B4-BE49-F238E27FC236}">
                <a16:creationId xmlns:a16="http://schemas.microsoft.com/office/drawing/2014/main" id="{80208DEC-2387-4CD3-8479-F005A8AF5052}"/>
              </a:ext>
            </a:extLst>
          </p:cNvPr>
          <p:cNvSpPr>
            <a:spLocks noGrp="1"/>
          </p:cNvSpPr>
          <p:nvPr>
            <p:ph idx="1"/>
          </p:nvPr>
        </p:nvSpPr>
        <p:spPr>
          <a:xfrm>
            <a:off x="4965431" y="2438400"/>
            <a:ext cx="6586489" cy="3785419"/>
          </a:xfrm>
        </p:spPr>
        <p:txBody>
          <a:bodyPr>
            <a:noAutofit/>
          </a:bodyPr>
          <a:lstStyle/>
          <a:p>
            <a:r>
              <a:rPr lang="en-US" dirty="0"/>
              <a:t>Major cities may host a </a:t>
            </a:r>
            <a:r>
              <a:rPr lang="en-US" b="1" dirty="0"/>
              <a:t>consulate</a:t>
            </a:r>
            <a:r>
              <a:rPr lang="en-US" dirty="0"/>
              <a:t> which offers legal assistance to traveling Americans and provides immigration advice.</a:t>
            </a:r>
          </a:p>
        </p:txBody>
      </p:sp>
      <p:pic>
        <p:nvPicPr>
          <p:cNvPr id="5" name="Picture 4" descr="A group of people standing in front of a crowd&#10;&#10;Description automatically generated">
            <a:extLst>
              <a:ext uri="{FF2B5EF4-FFF2-40B4-BE49-F238E27FC236}">
                <a16:creationId xmlns:a16="http://schemas.microsoft.com/office/drawing/2014/main" id="{80E2CBAD-B4BF-42B9-82AE-10BFB5E9E6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B932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D6FB578-91EC-4E65-B9F0-0A96E200DD89}"/>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057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electronics&#10;&#10;Description automatically generated">
            <a:extLst>
              <a:ext uri="{FF2B5EF4-FFF2-40B4-BE49-F238E27FC236}">
                <a16:creationId xmlns:a16="http://schemas.microsoft.com/office/drawing/2014/main" id="{7AC07EC0-A42C-42F0-B10F-12FB691D7C2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val="0"/>
              </a:ext>
            </a:extLst>
          </a:blip>
          <a:stretch>
            <a:fillRect/>
          </a:stretch>
        </p:blipFill>
        <p:spPr>
          <a:xfrm>
            <a:off x="3479017" y="336425"/>
            <a:ext cx="5233966" cy="6050827"/>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034425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EE62-FEC6-4A67-8D69-757B75DC728F}"/>
              </a:ext>
            </a:extLst>
          </p:cNvPr>
          <p:cNvSpPr>
            <a:spLocks noGrp="1"/>
          </p:cNvSpPr>
          <p:nvPr>
            <p:ph type="title"/>
          </p:nvPr>
        </p:nvSpPr>
        <p:spPr>
          <a:xfrm>
            <a:off x="4965430" y="629268"/>
            <a:ext cx="6586491" cy="1286160"/>
          </a:xfrm>
        </p:spPr>
        <p:txBody>
          <a:bodyPr anchor="b">
            <a:noAutofit/>
          </a:bodyPr>
          <a:lstStyle/>
          <a:p>
            <a:r>
              <a:rPr lang="en-US" dirty="0"/>
              <a:t>B. The Foreign Policy Bureaucracy</a:t>
            </a:r>
          </a:p>
        </p:txBody>
      </p:sp>
      <p:sp>
        <p:nvSpPr>
          <p:cNvPr id="3" name="Content Placeholder 2">
            <a:extLst>
              <a:ext uri="{FF2B5EF4-FFF2-40B4-BE49-F238E27FC236}">
                <a16:creationId xmlns:a16="http://schemas.microsoft.com/office/drawing/2014/main" id="{8445E0F8-2092-4A7C-8F9D-7B5DB811DB8E}"/>
              </a:ext>
            </a:extLst>
          </p:cNvPr>
          <p:cNvSpPr>
            <a:spLocks noGrp="1"/>
          </p:cNvSpPr>
          <p:nvPr>
            <p:ph idx="1"/>
          </p:nvPr>
        </p:nvSpPr>
        <p:spPr>
          <a:xfrm>
            <a:off x="4965431" y="2438400"/>
            <a:ext cx="6586489" cy="3785419"/>
          </a:xfrm>
        </p:spPr>
        <p:txBody>
          <a:bodyPr>
            <a:normAutofit/>
          </a:bodyPr>
          <a:lstStyle/>
          <a:p>
            <a:r>
              <a:rPr lang="en-US" dirty="0"/>
              <a:t>The </a:t>
            </a:r>
            <a:r>
              <a:rPr lang="en-US" b="1" dirty="0"/>
              <a:t>secretary of defense </a:t>
            </a:r>
            <a:r>
              <a:rPr lang="en-US" dirty="0"/>
              <a:t>leads the Defense Department which oversees about 1.3 million service members and 700,000 civilian employees.</a:t>
            </a:r>
          </a:p>
          <a:p>
            <a:r>
              <a:rPr lang="en-US" dirty="0"/>
              <a:t>The </a:t>
            </a:r>
            <a:r>
              <a:rPr lang="en-US" b="1" dirty="0"/>
              <a:t>Pentagon</a:t>
            </a:r>
            <a:r>
              <a:rPr lang="en-US" dirty="0"/>
              <a:t> is the headquarters of the Defense Department and hosts the </a:t>
            </a:r>
            <a:r>
              <a:rPr lang="en-US" b="1" dirty="0"/>
              <a:t>Joint Chiefs of Staff </a:t>
            </a:r>
            <a:r>
              <a:rPr lang="en-US" dirty="0"/>
              <a:t>(</a:t>
            </a:r>
            <a:r>
              <a:rPr lang="en-US" b="1" dirty="0"/>
              <a:t>JCS</a:t>
            </a:r>
            <a:r>
              <a:rPr lang="en-US" dirty="0"/>
              <a:t>).</a:t>
            </a:r>
          </a:p>
        </p:txBody>
      </p:sp>
      <p:pic>
        <p:nvPicPr>
          <p:cNvPr id="5" name="Picture 4" descr="A group of people sitting at a table using a computer&#10;&#10;Description automatically generated">
            <a:extLst>
              <a:ext uri="{FF2B5EF4-FFF2-40B4-BE49-F238E27FC236}">
                <a16:creationId xmlns:a16="http://schemas.microsoft.com/office/drawing/2014/main" id="{B6396B60-E5FA-4AEF-8D50-7A50D9DF92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99D4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2146E3F-F302-49CA-BB8C-7AE3D3BEAE25}"/>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558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EE62-FEC6-4A67-8D69-757B75DC728F}"/>
              </a:ext>
            </a:extLst>
          </p:cNvPr>
          <p:cNvSpPr>
            <a:spLocks noGrp="1"/>
          </p:cNvSpPr>
          <p:nvPr>
            <p:ph type="title"/>
          </p:nvPr>
        </p:nvSpPr>
        <p:spPr>
          <a:xfrm>
            <a:off x="4965430" y="629268"/>
            <a:ext cx="6586491" cy="1286160"/>
          </a:xfrm>
        </p:spPr>
        <p:txBody>
          <a:bodyPr anchor="b">
            <a:noAutofit/>
          </a:bodyPr>
          <a:lstStyle/>
          <a:p>
            <a:r>
              <a:rPr lang="en-US" dirty="0"/>
              <a:t>B. The Foreign Policy Bureaucracy</a:t>
            </a:r>
          </a:p>
        </p:txBody>
      </p:sp>
      <p:sp>
        <p:nvSpPr>
          <p:cNvPr id="3" name="Content Placeholder 2">
            <a:extLst>
              <a:ext uri="{FF2B5EF4-FFF2-40B4-BE49-F238E27FC236}">
                <a16:creationId xmlns:a16="http://schemas.microsoft.com/office/drawing/2014/main" id="{8445E0F8-2092-4A7C-8F9D-7B5DB811DB8E}"/>
              </a:ext>
            </a:extLst>
          </p:cNvPr>
          <p:cNvSpPr>
            <a:spLocks noGrp="1"/>
          </p:cNvSpPr>
          <p:nvPr>
            <p:ph idx="1"/>
          </p:nvPr>
        </p:nvSpPr>
        <p:spPr>
          <a:xfrm>
            <a:off x="4965431" y="2438400"/>
            <a:ext cx="6586489" cy="3785419"/>
          </a:xfrm>
        </p:spPr>
        <p:txBody>
          <a:bodyPr>
            <a:normAutofit/>
          </a:bodyPr>
          <a:lstStyle/>
          <a:p>
            <a:r>
              <a:rPr lang="en-US" dirty="0"/>
              <a:t>The US military is further divided into branches:</a:t>
            </a:r>
          </a:p>
          <a:p>
            <a:pPr marL="749300" lvl="1" indent="-292100"/>
            <a:r>
              <a:rPr lang="en-US" dirty="0"/>
              <a:t>Army</a:t>
            </a:r>
          </a:p>
          <a:p>
            <a:pPr marL="749300" lvl="1" indent="-292100"/>
            <a:r>
              <a:rPr lang="en-US" dirty="0"/>
              <a:t>Navy</a:t>
            </a:r>
          </a:p>
          <a:p>
            <a:pPr marL="749300" lvl="1" indent="-292100"/>
            <a:r>
              <a:rPr lang="en-US" dirty="0"/>
              <a:t>Marine Corps</a:t>
            </a:r>
          </a:p>
          <a:p>
            <a:pPr marL="749300" lvl="1" indent="-292100"/>
            <a:r>
              <a:rPr lang="en-US" dirty="0"/>
              <a:t>Air Force</a:t>
            </a:r>
          </a:p>
        </p:txBody>
      </p:sp>
      <p:pic>
        <p:nvPicPr>
          <p:cNvPr id="7" name="Picture 6" descr="A picture containing outdoor, sitting, building, mountain&#10;&#10;Description automatically generated">
            <a:extLst>
              <a:ext uri="{FF2B5EF4-FFF2-40B4-BE49-F238E27FC236}">
                <a16:creationId xmlns:a16="http://schemas.microsoft.com/office/drawing/2014/main" id="{76616631-68D2-4AC7-A720-20E214ADCF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DA97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C1D5833-95F0-41C5-8B12-02C51D83A830}"/>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612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EE62-FEC6-4A67-8D69-757B75DC728F}"/>
              </a:ext>
            </a:extLst>
          </p:cNvPr>
          <p:cNvSpPr>
            <a:spLocks noGrp="1"/>
          </p:cNvSpPr>
          <p:nvPr>
            <p:ph type="title"/>
          </p:nvPr>
        </p:nvSpPr>
        <p:spPr>
          <a:xfrm>
            <a:off x="4965430" y="629268"/>
            <a:ext cx="6586491" cy="1286160"/>
          </a:xfrm>
        </p:spPr>
        <p:txBody>
          <a:bodyPr anchor="b">
            <a:noAutofit/>
          </a:bodyPr>
          <a:lstStyle/>
          <a:p>
            <a:r>
              <a:rPr lang="en-US" dirty="0"/>
              <a:t>B. The Foreign Policy Bureaucracy</a:t>
            </a:r>
          </a:p>
        </p:txBody>
      </p:sp>
      <p:sp>
        <p:nvSpPr>
          <p:cNvPr id="3" name="Content Placeholder 2">
            <a:extLst>
              <a:ext uri="{FF2B5EF4-FFF2-40B4-BE49-F238E27FC236}">
                <a16:creationId xmlns:a16="http://schemas.microsoft.com/office/drawing/2014/main" id="{8445E0F8-2092-4A7C-8F9D-7B5DB811DB8E}"/>
              </a:ext>
            </a:extLst>
          </p:cNvPr>
          <p:cNvSpPr>
            <a:spLocks noGrp="1"/>
          </p:cNvSpPr>
          <p:nvPr>
            <p:ph idx="1"/>
          </p:nvPr>
        </p:nvSpPr>
        <p:spPr>
          <a:xfrm>
            <a:off x="4965431" y="2438400"/>
            <a:ext cx="6586489" cy="3785419"/>
          </a:xfrm>
        </p:spPr>
        <p:txBody>
          <a:bodyPr>
            <a:normAutofit/>
          </a:bodyPr>
          <a:lstStyle/>
          <a:p>
            <a:r>
              <a:rPr lang="en-US" dirty="0"/>
              <a:t>In 2001, President George W. Bush created the </a:t>
            </a:r>
            <a:r>
              <a:rPr lang="en-US" b="1" dirty="0"/>
              <a:t>Department of Homeland Security</a:t>
            </a:r>
            <a:r>
              <a:rPr lang="en-US" dirty="0"/>
              <a:t> which is tasked with preventing terrorist attacks.</a:t>
            </a:r>
          </a:p>
          <a:p>
            <a:r>
              <a:rPr lang="en-US" dirty="0"/>
              <a:t>Many older agencies were reassigned into this new department including the Secret Service and the Coast Guard.</a:t>
            </a:r>
          </a:p>
        </p:txBody>
      </p:sp>
      <p:pic>
        <p:nvPicPr>
          <p:cNvPr id="8" name="Picture 7" descr="A group of people standing next to a person in a suit and tie&#10;&#10;Description automatically generated">
            <a:extLst>
              <a:ext uri="{FF2B5EF4-FFF2-40B4-BE49-F238E27FC236}">
                <a16:creationId xmlns:a16="http://schemas.microsoft.com/office/drawing/2014/main" id="{77DE7B11-602C-4897-8350-C937E5B2C0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994" r="39"/>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901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2C9E90C-8593-49B3-9E33-D268B7F0130D}"/>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715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BEE62-FEC6-4A67-8D69-757B75DC728F}"/>
              </a:ext>
            </a:extLst>
          </p:cNvPr>
          <p:cNvSpPr>
            <a:spLocks noGrp="1"/>
          </p:cNvSpPr>
          <p:nvPr>
            <p:ph type="title"/>
          </p:nvPr>
        </p:nvSpPr>
        <p:spPr>
          <a:xfrm>
            <a:off x="4965430" y="629268"/>
            <a:ext cx="6586491" cy="1286160"/>
          </a:xfrm>
        </p:spPr>
        <p:txBody>
          <a:bodyPr anchor="b">
            <a:noAutofit/>
          </a:bodyPr>
          <a:lstStyle/>
          <a:p>
            <a:r>
              <a:rPr lang="en-US" dirty="0"/>
              <a:t>B. The Foreign Policy Bureaucracy</a:t>
            </a:r>
          </a:p>
        </p:txBody>
      </p:sp>
      <p:sp>
        <p:nvSpPr>
          <p:cNvPr id="3" name="Content Placeholder 2">
            <a:extLst>
              <a:ext uri="{FF2B5EF4-FFF2-40B4-BE49-F238E27FC236}">
                <a16:creationId xmlns:a16="http://schemas.microsoft.com/office/drawing/2014/main" id="{8445E0F8-2092-4A7C-8F9D-7B5DB811DB8E}"/>
              </a:ext>
            </a:extLst>
          </p:cNvPr>
          <p:cNvSpPr>
            <a:spLocks noGrp="1"/>
          </p:cNvSpPr>
          <p:nvPr>
            <p:ph idx="1"/>
          </p:nvPr>
        </p:nvSpPr>
        <p:spPr>
          <a:xfrm>
            <a:off x="4965431" y="2438400"/>
            <a:ext cx="6586489" cy="3785419"/>
          </a:xfrm>
        </p:spPr>
        <p:txBody>
          <a:bodyPr>
            <a:normAutofit/>
          </a:bodyPr>
          <a:lstStyle/>
          <a:p>
            <a:r>
              <a:rPr lang="en-US" dirty="0"/>
              <a:t>The </a:t>
            </a:r>
            <a:r>
              <a:rPr lang="en-US" b="1" dirty="0"/>
              <a:t>Central Intelligence Agency </a:t>
            </a:r>
            <a:r>
              <a:rPr lang="en-US" dirty="0"/>
              <a:t>(</a:t>
            </a:r>
            <a:r>
              <a:rPr lang="en-US" b="1" dirty="0"/>
              <a:t>CIA</a:t>
            </a:r>
            <a:r>
              <a:rPr lang="en-US" dirty="0"/>
              <a:t>) is the chief gatherer of intelligence in foreign countries. </a:t>
            </a:r>
          </a:p>
          <a:p>
            <a:r>
              <a:rPr lang="en-US" dirty="0"/>
              <a:t>The CIA gathers information from obvious sources like newspapers and radio broadcasts as well as through covert operations and satellites. </a:t>
            </a:r>
          </a:p>
        </p:txBody>
      </p:sp>
      <p:pic>
        <p:nvPicPr>
          <p:cNvPr id="5" name="Picture 4" descr="A view of a rocky mountain&#10;&#10;Description automatically generated">
            <a:extLst>
              <a:ext uri="{FF2B5EF4-FFF2-40B4-BE49-F238E27FC236}">
                <a16:creationId xmlns:a16="http://schemas.microsoft.com/office/drawing/2014/main" id="{963B7913-0D41-4542-B88E-5363ADEAD9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290D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9160A7C-F1BA-4C15-9211-2534B951CE47}"/>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358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BE65-A9D8-44D3-B41B-A2678BB30DB6}"/>
              </a:ext>
            </a:extLst>
          </p:cNvPr>
          <p:cNvSpPr>
            <a:spLocks noGrp="1"/>
          </p:cNvSpPr>
          <p:nvPr>
            <p:ph type="title"/>
          </p:nvPr>
        </p:nvSpPr>
        <p:spPr>
          <a:xfrm>
            <a:off x="4965430" y="629268"/>
            <a:ext cx="6586491" cy="1286160"/>
          </a:xfrm>
        </p:spPr>
        <p:txBody>
          <a:bodyPr anchor="b">
            <a:normAutofit/>
          </a:bodyPr>
          <a:lstStyle/>
          <a:p>
            <a:r>
              <a:rPr lang="en-US" dirty="0"/>
              <a:t>C. Congress</a:t>
            </a:r>
          </a:p>
        </p:txBody>
      </p:sp>
      <p:sp>
        <p:nvSpPr>
          <p:cNvPr id="3" name="Content Placeholder 2">
            <a:extLst>
              <a:ext uri="{FF2B5EF4-FFF2-40B4-BE49-F238E27FC236}">
                <a16:creationId xmlns:a16="http://schemas.microsoft.com/office/drawing/2014/main" id="{D1A9C643-78E1-4506-A43E-B13AFB9D3E5D}"/>
              </a:ext>
            </a:extLst>
          </p:cNvPr>
          <p:cNvSpPr>
            <a:spLocks noGrp="1"/>
          </p:cNvSpPr>
          <p:nvPr>
            <p:ph idx="1"/>
          </p:nvPr>
        </p:nvSpPr>
        <p:spPr>
          <a:xfrm>
            <a:off x="4965431" y="2438400"/>
            <a:ext cx="6586489" cy="3785419"/>
          </a:xfrm>
        </p:spPr>
        <p:txBody>
          <a:bodyPr>
            <a:normAutofit/>
          </a:bodyPr>
          <a:lstStyle/>
          <a:p>
            <a:r>
              <a:rPr lang="en-US" dirty="0"/>
              <a:t>The president’s power to make foreign policy is at least nominally shared with Congress.</a:t>
            </a:r>
          </a:p>
          <a:p>
            <a:r>
              <a:rPr lang="en-US" dirty="0"/>
              <a:t>The Senate has the power to ratify treaties and approve nominees for the State and Defense Departments. </a:t>
            </a:r>
          </a:p>
        </p:txBody>
      </p:sp>
      <p:pic>
        <p:nvPicPr>
          <p:cNvPr id="5" name="Picture 4" descr="A picture containing indoor, hall, building, many&#10;&#10;Description automatically generated">
            <a:extLst>
              <a:ext uri="{FF2B5EF4-FFF2-40B4-BE49-F238E27FC236}">
                <a16:creationId xmlns:a16="http://schemas.microsoft.com/office/drawing/2014/main" id="{109172AF-9E08-4A19-A24A-B1211B063D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C2D1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01FB0ED-8FD9-4A51-BE5E-B71B5DC0E687}"/>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809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02B2-A473-4F66-82CE-3F0CC83F4815}"/>
              </a:ext>
            </a:extLst>
          </p:cNvPr>
          <p:cNvSpPr>
            <a:spLocks noGrp="1"/>
          </p:cNvSpPr>
          <p:nvPr>
            <p:ph type="title"/>
          </p:nvPr>
        </p:nvSpPr>
        <p:spPr>
          <a:xfrm>
            <a:off x="4965430" y="629268"/>
            <a:ext cx="6586491" cy="1286160"/>
          </a:xfrm>
        </p:spPr>
        <p:txBody>
          <a:bodyPr anchor="b">
            <a:normAutofit/>
          </a:bodyPr>
          <a:lstStyle/>
          <a:p>
            <a:r>
              <a:rPr lang="en-US" dirty="0"/>
              <a:t>D. The Media</a:t>
            </a:r>
          </a:p>
        </p:txBody>
      </p:sp>
      <p:sp>
        <p:nvSpPr>
          <p:cNvPr id="3" name="Content Placeholder 2">
            <a:extLst>
              <a:ext uri="{FF2B5EF4-FFF2-40B4-BE49-F238E27FC236}">
                <a16:creationId xmlns:a16="http://schemas.microsoft.com/office/drawing/2014/main" id="{36315BFA-403C-40BC-983E-D939C83DAC31}"/>
              </a:ext>
            </a:extLst>
          </p:cNvPr>
          <p:cNvSpPr>
            <a:spLocks noGrp="1"/>
          </p:cNvSpPr>
          <p:nvPr>
            <p:ph idx="1"/>
          </p:nvPr>
        </p:nvSpPr>
        <p:spPr>
          <a:xfrm>
            <a:off x="4965431" y="2438400"/>
            <a:ext cx="6586489" cy="3785419"/>
          </a:xfrm>
        </p:spPr>
        <p:txBody>
          <a:bodyPr>
            <a:noAutofit/>
          </a:bodyPr>
          <a:lstStyle/>
          <a:p>
            <a:r>
              <a:rPr lang="en-US" dirty="0"/>
              <a:t>The media’s power to provide world news almost instantly is a powerful force in shaping public opinion. </a:t>
            </a:r>
          </a:p>
          <a:p>
            <a:r>
              <a:rPr lang="en-US" dirty="0"/>
              <a:t>The media makes the government more accountable, but it can also be accused of bias when it decides what news is covered and how it is presented. </a:t>
            </a:r>
          </a:p>
        </p:txBody>
      </p:sp>
      <p:pic>
        <p:nvPicPr>
          <p:cNvPr id="5" name="Picture 4" descr="A person wearing a suit and tie&#10;&#10;Description automatically generated">
            <a:extLst>
              <a:ext uri="{FF2B5EF4-FFF2-40B4-BE49-F238E27FC236}">
                <a16:creationId xmlns:a16="http://schemas.microsoft.com/office/drawing/2014/main" id="{064582C2-8177-4ED3-A900-575AD39BF5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466C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9007F14-001E-406C-98AE-C4DB63EDB4DB}"/>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239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1–3. Identify three of the president’s constitutional roles that give him primary control over foreign policy.</a:t>
            </a:r>
          </a:p>
          <a:p>
            <a:pPr marL="0" indent="0" algn="ctr">
              <a:buNone/>
            </a:pPr>
            <a:r>
              <a:rPr lang="en-US" dirty="0">
                <a:solidFill>
                  <a:srgbClr val="C00000"/>
                </a:solidFill>
              </a:rPr>
              <a:t>commander in chief, chief diplomat, and chief executive </a:t>
            </a:r>
            <a:br>
              <a:rPr lang="en-US" dirty="0">
                <a:solidFill>
                  <a:srgbClr val="C00000"/>
                </a:solidFill>
              </a:rPr>
            </a:br>
            <a:r>
              <a:rPr lang="en-US" dirty="0">
                <a:solidFill>
                  <a:srgbClr val="C00000"/>
                </a:solidFill>
              </a:rPr>
              <a:t>(p. 311)</a:t>
            </a:r>
          </a:p>
          <a:p>
            <a:pPr marL="0" indent="0">
              <a:buNone/>
            </a:pPr>
            <a:r>
              <a:rPr lang="en-US" dirty="0"/>
              <a:t>4. What is the purpose of the National Security Council?</a:t>
            </a:r>
          </a:p>
          <a:p>
            <a:pPr marL="0" indent="0" algn="ctr">
              <a:buNone/>
            </a:pPr>
            <a:r>
              <a:rPr lang="en-US" dirty="0">
                <a:solidFill>
                  <a:srgbClr val="C00000"/>
                </a:solidFill>
              </a:rPr>
              <a:t>to supply information and guidance for the president concerning matters of national security (p. 311)</a:t>
            </a:r>
          </a:p>
        </p:txBody>
      </p:sp>
    </p:spTree>
    <p:extLst>
      <p:ext uri="{BB962C8B-B14F-4D97-AF65-F5344CB8AC3E}">
        <p14:creationId xmlns:p14="http://schemas.microsoft.com/office/powerpoint/2010/main" val="31476767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clock&#10;&#10;Description automatically generated">
            <a:extLst>
              <a:ext uri="{FF2B5EF4-FFF2-40B4-BE49-F238E27FC236}">
                <a16:creationId xmlns:a16="http://schemas.microsoft.com/office/drawing/2014/main" id="{39D0206F-F413-4522-9BF0-DEA98320F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766" y="643467"/>
            <a:ext cx="5942468"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992739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5. What is the difference between an embassy and a consulate?</a:t>
            </a:r>
          </a:p>
          <a:p>
            <a:pPr marL="0" indent="0" algn="ctr">
              <a:buNone/>
            </a:pPr>
            <a:r>
              <a:rPr lang="en-US" dirty="0">
                <a:solidFill>
                  <a:srgbClr val="C00000"/>
                </a:solidFill>
              </a:rPr>
              <a:t>Embassies are government offices or residences, typically located in foreign capitals, that are headed by ambassadors, who act as personal representatives for the president. The United States has just one ambassador and one embassy in a foreign nation. However, the United States may have several consular offices, or consulates, in large nations; they are usually located in main cities of states or provinces. (p. 312)</a:t>
            </a:r>
          </a:p>
        </p:txBody>
      </p:sp>
    </p:spTree>
    <p:extLst>
      <p:ext uri="{BB962C8B-B14F-4D97-AF65-F5344CB8AC3E}">
        <p14:creationId xmlns:p14="http://schemas.microsoft.com/office/powerpoint/2010/main" val="1273803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6–7. How has Congress sought to ensure that military power in the United States is subordinate to civilian power at both the first and second levels of the Department of Defense?</a:t>
            </a:r>
          </a:p>
          <a:p>
            <a:pPr marL="0" indent="0" algn="ctr">
              <a:buNone/>
            </a:pPr>
            <a:r>
              <a:rPr lang="en-US" dirty="0">
                <a:solidFill>
                  <a:srgbClr val="C00000"/>
                </a:solidFill>
              </a:rPr>
              <a:t>The secretary of defense must be a civilian who has not served in an active duty position for at least seven years. Many civilian officials, including the secretaries of the army, navy, and air force, also work to shape defense policy. (p. 314)</a:t>
            </a:r>
          </a:p>
        </p:txBody>
      </p:sp>
    </p:spTree>
    <p:extLst>
      <p:ext uri="{BB962C8B-B14F-4D97-AF65-F5344CB8AC3E}">
        <p14:creationId xmlns:p14="http://schemas.microsoft.com/office/powerpoint/2010/main" val="2105254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Of the five areas for which the Department of Homeland Security is responsible, which two do you think are most important? Why?</a:t>
            </a:r>
          </a:p>
          <a:p>
            <a:pPr marL="0" indent="0" algn="ctr">
              <a:buNone/>
            </a:pPr>
            <a:endParaRPr lang="en-US" dirty="0">
              <a:solidFill>
                <a:srgbClr val="FF0000"/>
              </a:solidFill>
            </a:endParaRPr>
          </a:p>
        </p:txBody>
      </p:sp>
    </p:spTree>
    <p:extLst>
      <p:ext uri="{BB962C8B-B14F-4D97-AF65-F5344CB8AC3E}">
        <p14:creationId xmlns:p14="http://schemas.microsoft.com/office/powerpoint/2010/main" val="1815136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13.3</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Does media coverage help or hinder American foreign policy? Explain your answer.</a:t>
            </a:r>
          </a:p>
          <a:p>
            <a:pPr marL="0" indent="0" algn="ctr">
              <a:buNone/>
            </a:pPr>
            <a:r>
              <a:rPr lang="en-US" dirty="0">
                <a:solidFill>
                  <a:srgbClr val="C00000"/>
                </a:solidFill>
              </a:rPr>
              <a:t>Some will say that the media’s ability to influence public opinion can make government more responsible by making citizens aware of events. Others will argue that the media can be selective in reporting or present distorted analyses of foreign events.</a:t>
            </a:r>
          </a:p>
        </p:txBody>
      </p:sp>
    </p:spTree>
    <p:extLst>
      <p:ext uri="{BB962C8B-B14F-4D97-AF65-F5344CB8AC3E}">
        <p14:creationId xmlns:p14="http://schemas.microsoft.com/office/powerpoint/2010/main" val="3619637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flying kites in the air&#10;&#10;Description automatically generated">
            <a:extLst>
              <a:ext uri="{FF2B5EF4-FFF2-40B4-BE49-F238E27FC236}">
                <a16:creationId xmlns:a16="http://schemas.microsoft.com/office/drawing/2014/main" id="{69BA7F36-2A16-4B22-B404-D3A69A22C530}"/>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rm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IV. Policy Methods</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13.4</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540388"/>
      </p:ext>
    </p:extLst>
  </p:cSld>
  <p:clrMapOvr>
    <a:overrideClrMapping bg1="dk1" tx1="lt1" bg2="dk2" tx2="lt2" accent1="accent1" accent2="accent2" accent3="accent3" accent4="accent4" accent5="accent5" accent6="accent6" hlink="hlink" folHlink="folHlink"/>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CF240-30A1-4727-99B2-99127E6ABAD9}"/>
              </a:ext>
            </a:extLst>
          </p:cNvPr>
          <p:cNvSpPr>
            <a:spLocks noGrp="1"/>
          </p:cNvSpPr>
          <p:nvPr>
            <p:ph type="title"/>
          </p:nvPr>
        </p:nvSpPr>
        <p:spPr>
          <a:xfrm>
            <a:off x="4965430" y="629268"/>
            <a:ext cx="6586491" cy="1286160"/>
          </a:xfrm>
        </p:spPr>
        <p:txBody>
          <a:bodyPr anchor="b">
            <a:normAutofit/>
          </a:bodyPr>
          <a:lstStyle/>
          <a:p>
            <a:r>
              <a:rPr lang="en-US" dirty="0"/>
              <a:t>A. Diplomacy</a:t>
            </a:r>
          </a:p>
        </p:txBody>
      </p:sp>
      <p:sp>
        <p:nvSpPr>
          <p:cNvPr id="3" name="Content Placeholder 2">
            <a:extLst>
              <a:ext uri="{FF2B5EF4-FFF2-40B4-BE49-F238E27FC236}">
                <a16:creationId xmlns:a16="http://schemas.microsoft.com/office/drawing/2014/main" id="{A84C9094-CEC5-49F8-832D-25D483EB3BA2}"/>
              </a:ext>
            </a:extLst>
          </p:cNvPr>
          <p:cNvSpPr>
            <a:spLocks noGrp="1"/>
          </p:cNvSpPr>
          <p:nvPr>
            <p:ph idx="1"/>
          </p:nvPr>
        </p:nvSpPr>
        <p:spPr>
          <a:xfrm>
            <a:off x="4965431" y="2438400"/>
            <a:ext cx="6718569" cy="3785419"/>
          </a:xfrm>
        </p:spPr>
        <p:txBody>
          <a:bodyPr>
            <a:noAutofit/>
          </a:bodyPr>
          <a:lstStyle/>
          <a:p>
            <a:r>
              <a:rPr lang="en-US" dirty="0"/>
              <a:t>The US maintains diplomatic relations with allies and hostile countries around the world. </a:t>
            </a:r>
          </a:p>
          <a:p>
            <a:r>
              <a:rPr lang="en-US" dirty="0"/>
              <a:t>The US often uses indirect diplomacy to encourage negotiations between other countries. </a:t>
            </a:r>
          </a:p>
        </p:txBody>
      </p:sp>
      <p:pic>
        <p:nvPicPr>
          <p:cNvPr id="5" name="Picture 4" descr="A person wearing a suit and tie standing in front of a building&#10;&#10;Description automatically generated">
            <a:extLst>
              <a:ext uri="{FF2B5EF4-FFF2-40B4-BE49-F238E27FC236}">
                <a16:creationId xmlns:a16="http://schemas.microsoft.com/office/drawing/2014/main" id="{D54D57E8-36CB-43BC-8DBA-A1DECECA8B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8B87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DC4B9CE-4869-4ECE-8753-BE4C6BA89886}"/>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852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95C5-4F6C-4DC2-8B04-F98ADD046E6A}"/>
              </a:ext>
            </a:extLst>
          </p:cNvPr>
          <p:cNvSpPr>
            <a:spLocks noGrp="1"/>
          </p:cNvSpPr>
          <p:nvPr>
            <p:ph type="title"/>
          </p:nvPr>
        </p:nvSpPr>
        <p:spPr>
          <a:xfrm>
            <a:off x="4965430" y="158758"/>
            <a:ext cx="6921770" cy="1756670"/>
          </a:xfrm>
        </p:spPr>
        <p:txBody>
          <a:bodyPr anchor="b">
            <a:noAutofit/>
          </a:bodyPr>
          <a:lstStyle/>
          <a:p>
            <a:r>
              <a:rPr lang="en-US" sz="4800" dirty="0"/>
              <a:t>B. Treaties and Multinational Organizations</a:t>
            </a:r>
          </a:p>
        </p:txBody>
      </p:sp>
      <p:sp>
        <p:nvSpPr>
          <p:cNvPr id="3" name="Content Placeholder 2">
            <a:extLst>
              <a:ext uri="{FF2B5EF4-FFF2-40B4-BE49-F238E27FC236}">
                <a16:creationId xmlns:a16="http://schemas.microsoft.com/office/drawing/2014/main" id="{75ECDE28-6AEB-4FB4-8BF5-9C95C11A252F}"/>
              </a:ext>
            </a:extLst>
          </p:cNvPr>
          <p:cNvSpPr>
            <a:spLocks noGrp="1"/>
          </p:cNvSpPr>
          <p:nvPr>
            <p:ph idx="1"/>
          </p:nvPr>
        </p:nvSpPr>
        <p:spPr>
          <a:xfrm>
            <a:off x="4965431" y="2438400"/>
            <a:ext cx="6586489" cy="3785419"/>
          </a:xfrm>
        </p:spPr>
        <p:txBody>
          <a:bodyPr>
            <a:normAutofit/>
          </a:bodyPr>
          <a:lstStyle/>
          <a:p>
            <a:r>
              <a:rPr lang="en-US" b="1" dirty="0"/>
              <a:t>Treaties</a:t>
            </a:r>
            <a:r>
              <a:rPr lang="en-US" dirty="0"/>
              <a:t> are formal agreements made between nations or groups of nations.</a:t>
            </a:r>
          </a:p>
          <a:p>
            <a:r>
              <a:rPr lang="en-US" dirty="0"/>
              <a:t>While the Senate must approve treaties, the president does have the power to make </a:t>
            </a:r>
            <a:r>
              <a:rPr lang="en-US" b="1" dirty="0"/>
              <a:t>executive agreements</a:t>
            </a:r>
            <a:r>
              <a:rPr lang="en-US" dirty="0"/>
              <a:t> with other heads of state.</a:t>
            </a:r>
          </a:p>
        </p:txBody>
      </p:sp>
      <p:pic>
        <p:nvPicPr>
          <p:cNvPr id="6" name="Picture 5" descr="A group of people standing next to a person in a suit and tie&#10;&#10;Description automatically generated">
            <a:extLst>
              <a:ext uri="{FF2B5EF4-FFF2-40B4-BE49-F238E27FC236}">
                <a16:creationId xmlns:a16="http://schemas.microsoft.com/office/drawing/2014/main" id="{E6D10E69-4F1F-4F2B-85CE-E16A0FB989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348"/>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0893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2F401FD-F57F-47D8-9CC7-661C00286714}"/>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225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95C5-4F6C-4DC2-8B04-F98ADD046E6A}"/>
              </a:ext>
            </a:extLst>
          </p:cNvPr>
          <p:cNvSpPr>
            <a:spLocks noGrp="1"/>
          </p:cNvSpPr>
          <p:nvPr>
            <p:ph type="title"/>
          </p:nvPr>
        </p:nvSpPr>
        <p:spPr>
          <a:xfrm>
            <a:off x="4965430" y="629268"/>
            <a:ext cx="6947170" cy="1286160"/>
          </a:xfrm>
        </p:spPr>
        <p:txBody>
          <a:bodyPr anchor="b">
            <a:noAutofit/>
          </a:bodyPr>
          <a:lstStyle/>
          <a:p>
            <a:r>
              <a:rPr lang="en-US" sz="4800" dirty="0"/>
              <a:t>B. Treaties and Multinational Organizations</a:t>
            </a:r>
          </a:p>
        </p:txBody>
      </p:sp>
      <p:sp>
        <p:nvSpPr>
          <p:cNvPr id="3" name="Content Placeholder 2">
            <a:extLst>
              <a:ext uri="{FF2B5EF4-FFF2-40B4-BE49-F238E27FC236}">
                <a16:creationId xmlns:a16="http://schemas.microsoft.com/office/drawing/2014/main" id="{75ECDE28-6AEB-4FB4-8BF5-9C95C11A252F}"/>
              </a:ext>
            </a:extLst>
          </p:cNvPr>
          <p:cNvSpPr>
            <a:spLocks noGrp="1"/>
          </p:cNvSpPr>
          <p:nvPr>
            <p:ph idx="1"/>
          </p:nvPr>
        </p:nvSpPr>
        <p:spPr>
          <a:xfrm>
            <a:off x="4965431" y="2438400"/>
            <a:ext cx="6586489" cy="3785419"/>
          </a:xfrm>
        </p:spPr>
        <p:txBody>
          <a:bodyPr>
            <a:normAutofit/>
          </a:bodyPr>
          <a:lstStyle/>
          <a:p>
            <a:r>
              <a:rPr lang="en-US" b="1" dirty="0"/>
              <a:t>Multinational organizations</a:t>
            </a:r>
            <a:r>
              <a:rPr lang="en-US" dirty="0"/>
              <a:t> are bodies established to allow nations to work collectively on certain issues.</a:t>
            </a:r>
          </a:p>
          <a:p>
            <a:r>
              <a:rPr lang="en-US" b="1" dirty="0"/>
              <a:t>Globalization</a:t>
            </a:r>
            <a:r>
              <a:rPr lang="en-US" dirty="0"/>
              <a:t> has made an isolationist foreign policy practically impossible.</a:t>
            </a:r>
            <a:endParaRPr lang="en-US" b="1" dirty="0"/>
          </a:p>
        </p:txBody>
      </p:sp>
      <p:pic>
        <p:nvPicPr>
          <p:cNvPr id="5" name="Picture 4" descr="A large ship in a body of water&#10;&#10;Description automatically generated">
            <a:extLst>
              <a:ext uri="{FF2B5EF4-FFF2-40B4-BE49-F238E27FC236}">
                <a16:creationId xmlns:a16="http://schemas.microsoft.com/office/drawing/2014/main" id="{AFE33C13-2E4D-4746-A723-4F7C99D7F3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0B165"/>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F5D5A1C-F800-498A-8555-F2CF7C75298A}"/>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366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95C5-4F6C-4DC2-8B04-F98ADD046E6A}"/>
              </a:ext>
            </a:extLst>
          </p:cNvPr>
          <p:cNvSpPr>
            <a:spLocks noGrp="1"/>
          </p:cNvSpPr>
          <p:nvPr>
            <p:ph type="title"/>
          </p:nvPr>
        </p:nvSpPr>
        <p:spPr>
          <a:xfrm>
            <a:off x="4965430" y="629268"/>
            <a:ext cx="6978920" cy="1286160"/>
          </a:xfrm>
        </p:spPr>
        <p:txBody>
          <a:bodyPr anchor="b">
            <a:noAutofit/>
          </a:bodyPr>
          <a:lstStyle/>
          <a:p>
            <a:r>
              <a:rPr lang="en-US" sz="4800" dirty="0"/>
              <a:t>B. Treaties and Multinational Organizations</a:t>
            </a:r>
          </a:p>
        </p:txBody>
      </p:sp>
      <p:sp>
        <p:nvSpPr>
          <p:cNvPr id="3" name="Content Placeholder 2">
            <a:extLst>
              <a:ext uri="{FF2B5EF4-FFF2-40B4-BE49-F238E27FC236}">
                <a16:creationId xmlns:a16="http://schemas.microsoft.com/office/drawing/2014/main" id="{75ECDE28-6AEB-4FB4-8BF5-9C95C11A252F}"/>
              </a:ext>
            </a:extLst>
          </p:cNvPr>
          <p:cNvSpPr>
            <a:spLocks noGrp="1"/>
          </p:cNvSpPr>
          <p:nvPr>
            <p:ph idx="1"/>
          </p:nvPr>
        </p:nvSpPr>
        <p:spPr>
          <a:xfrm>
            <a:off x="4965431" y="2438400"/>
            <a:ext cx="6586489" cy="4419599"/>
          </a:xfrm>
        </p:spPr>
        <p:txBody>
          <a:bodyPr>
            <a:normAutofit/>
          </a:bodyPr>
          <a:lstStyle/>
          <a:p>
            <a:r>
              <a:rPr lang="en-US" dirty="0"/>
              <a:t>The </a:t>
            </a:r>
            <a:r>
              <a:rPr lang="en-US" b="1" dirty="0"/>
              <a:t>United Nations</a:t>
            </a:r>
            <a:r>
              <a:rPr lang="en-US" dirty="0"/>
              <a:t> (</a:t>
            </a:r>
            <a:r>
              <a:rPr lang="en-US" b="1" dirty="0"/>
              <a:t>UN</a:t>
            </a:r>
            <a:r>
              <a:rPr lang="en-US" dirty="0"/>
              <a:t>) was created in 1945 with the purpose of maintaining world peace and upholding human rights. </a:t>
            </a:r>
          </a:p>
          <a:p>
            <a:pPr marL="749300" lvl="1" indent="-292100"/>
            <a:r>
              <a:rPr lang="en-US" dirty="0"/>
              <a:t>The </a:t>
            </a:r>
            <a:r>
              <a:rPr lang="en-US" b="1" dirty="0"/>
              <a:t>Secretariat </a:t>
            </a:r>
            <a:r>
              <a:rPr lang="en-US" dirty="0"/>
              <a:t>is the main administrative body and is led by the </a:t>
            </a:r>
            <a:r>
              <a:rPr lang="en-US" b="1" dirty="0"/>
              <a:t>secretary-general</a:t>
            </a:r>
            <a:r>
              <a:rPr lang="en-US" dirty="0"/>
              <a:t>. </a:t>
            </a:r>
          </a:p>
          <a:p>
            <a:pPr marL="749300" lvl="1" indent="-292100"/>
            <a:r>
              <a:rPr lang="en-US" dirty="0"/>
              <a:t>The </a:t>
            </a:r>
            <a:r>
              <a:rPr lang="en-US" b="1" dirty="0"/>
              <a:t>General Assembly </a:t>
            </a:r>
            <a:r>
              <a:rPr lang="en-US" dirty="0"/>
              <a:t>is the primary representative body of the UN.</a:t>
            </a:r>
          </a:p>
        </p:txBody>
      </p:sp>
      <p:pic>
        <p:nvPicPr>
          <p:cNvPr id="6" name="Picture 5">
            <a:extLst>
              <a:ext uri="{FF2B5EF4-FFF2-40B4-BE49-F238E27FC236}">
                <a16:creationId xmlns:a16="http://schemas.microsoft.com/office/drawing/2014/main" id="{181B60FE-52FB-4ED5-96FC-964C3344C8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48" r="2" b="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971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37B05B2-307E-4873-9B07-3D725D290D6C}"/>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348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95C5-4F6C-4DC2-8B04-F98ADD046E6A}"/>
              </a:ext>
            </a:extLst>
          </p:cNvPr>
          <p:cNvSpPr>
            <a:spLocks noGrp="1"/>
          </p:cNvSpPr>
          <p:nvPr>
            <p:ph type="title"/>
          </p:nvPr>
        </p:nvSpPr>
        <p:spPr>
          <a:xfrm>
            <a:off x="4965430" y="629268"/>
            <a:ext cx="6978920" cy="1286160"/>
          </a:xfrm>
        </p:spPr>
        <p:txBody>
          <a:bodyPr anchor="b">
            <a:noAutofit/>
          </a:bodyPr>
          <a:lstStyle/>
          <a:p>
            <a:r>
              <a:rPr lang="en-US" sz="4800" dirty="0"/>
              <a:t>B. Treaties and Multinational Organizations</a:t>
            </a:r>
          </a:p>
        </p:txBody>
      </p:sp>
      <p:sp>
        <p:nvSpPr>
          <p:cNvPr id="3" name="Content Placeholder 2">
            <a:extLst>
              <a:ext uri="{FF2B5EF4-FFF2-40B4-BE49-F238E27FC236}">
                <a16:creationId xmlns:a16="http://schemas.microsoft.com/office/drawing/2014/main" id="{75ECDE28-6AEB-4FB4-8BF5-9C95C11A252F}"/>
              </a:ext>
            </a:extLst>
          </p:cNvPr>
          <p:cNvSpPr>
            <a:spLocks noGrp="1"/>
          </p:cNvSpPr>
          <p:nvPr>
            <p:ph idx="1"/>
          </p:nvPr>
        </p:nvSpPr>
        <p:spPr>
          <a:xfrm>
            <a:off x="4965431" y="2438400"/>
            <a:ext cx="6586489" cy="4419597"/>
          </a:xfrm>
        </p:spPr>
        <p:txBody>
          <a:bodyPr>
            <a:normAutofit/>
          </a:bodyPr>
          <a:lstStyle/>
          <a:p>
            <a:r>
              <a:rPr lang="en-US" dirty="0"/>
              <a:t>The </a:t>
            </a:r>
            <a:r>
              <a:rPr lang="en-US" b="1" dirty="0"/>
              <a:t>United Nations</a:t>
            </a:r>
            <a:r>
              <a:rPr lang="en-US" dirty="0"/>
              <a:t> (</a:t>
            </a:r>
            <a:r>
              <a:rPr lang="en-US" b="1" dirty="0"/>
              <a:t>UN</a:t>
            </a:r>
            <a:r>
              <a:rPr lang="en-US" dirty="0"/>
              <a:t>) was created in 1945 with the purpose of maintaining world peace and upholding human rights. </a:t>
            </a:r>
          </a:p>
          <a:p>
            <a:pPr marL="749300" lvl="1" indent="-292100"/>
            <a:r>
              <a:rPr lang="en-US" dirty="0"/>
              <a:t>The </a:t>
            </a:r>
            <a:r>
              <a:rPr lang="en-US" b="1" dirty="0"/>
              <a:t>Security Council</a:t>
            </a:r>
            <a:r>
              <a:rPr lang="en-US" dirty="0"/>
              <a:t> consists of 15 nations (5 of which are permanent) and deals with peace and security issues.</a:t>
            </a:r>
          </a:p>
          <a:p>
            <a:pPr marL="749300" lvl="1" indent="-292100"/>
            <a:r>
              <a:rPr lang="en-US" dirty="0"/>
              <a:t>The </a:t>
            </a:r>
            <a:r>
              <a:rPr lang="en-US" b="1" dirty="0"/>
              <a:t>Economic and Social Council</a:t>
            </a:r>
            <a:r>
              <a:rPr lang="en-US" dirty="0"/>
              <a:t> promotes fundamental human rights as defined by the UN. </a:t>
            </a:r>
          </a:p>
        </p:txBody>
      </p:sp>
      <p:pic>
        <p:nvPicPr>
          <p:cNvPr id="6" name="Picture 5">
            <a:extLst>
              <a:ext uri="{FF2B5EF4-FFF2-40B4-BE49-F238E27FC236}">
                <a16:creationId xmlns:a16="http://schemas.microsoft.com/office/drawing/2014/main" id="{181B60FE-52FB-4ED5-96FC-964C3344C8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48" r="2" b="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971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C014112-EBF4-43D2-9BF1-B8C31748C844}"/>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486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69FB-0F60-45AC-92E2-C97918E82010}"/>
              </a:ext>
            </a:extLst>
          </p:cNvPr>
          <p:cNvSpPr>
            <a:spLocks noGrp="1"/>
          </p:cNvSpPr>
          <p:nvPr>
            <p:ph type="title"/>
          </p:nvPr>
        </p:nvSpPr>
        <p:spPr>
          <a:xfrm>
            <a:off x="4965430" y="629268"/>
            <a:ext cx="6586491" cy="1286160"/>
          </a:xfrm>
        </p:spPr>
        <p:txBody>
          <a:bodyPr anchor="b">
            <a:normAutofit/>
          </a:bodyPr>
          <a:lstStyle/>
          <a:p>
            <a:r>
              <a:rPr lang="en-US" dirty="0"/>
              <a:t>A. National Security</a:t>
            </a:r>
          </a:p>
        </p:txBody>
      </p:sp>
      <p:sp>
        <p:nvSpPr>
          <p:cNvPr id="3" name="Content Placeholder 2">
            <a:extLst>
              <a:ext uri="{FF2B5EF4-FFF2-40B4-BE49-F238E27FC236}">
                <a16:creationId xmlns:a16="http://schemas.microsoft.com/office/drawing/2014/main" id="{F980613F-D62D-431F-A2C7-D868C377BC1B}"/>
              </a:ext>
            </a:extLst>
          </p:cNvPr>
          <p:cNvSpPr>
            <a:spLocks noGrp="1"/>
          </p:cNvSpPr>
          <p:nvPr>
            <p:ph idx="1"/>
          </p:nvPr>
        </p:nvSpPr>
        <p:spPr>
          <a:xfrm>
            <a:off x="4965431" y="2438400"/>
            <a:ext cx="6586489" cy="3785419"/>
          </a:xfrm>
        </p:spPr>
        <p:txBody>
          <a:bodyPr>
            <a:noAutofit/>
          </a:bodyPr>
          <a:lstStyle/>
          <a:p>
            <a:r>
              <a:rPr lang="en-US" b="1" dirty="0"/>
              <a:t>National security</a:t>
            </a:r>
            <a:r>
              <a:rPr lang="en-US" dirty="0"/>
              <a:t> is the protecting of the nation and its citizens and property abroad.</a:t>
            </a:r>
          </a:p>
          <a:p>
            <a:r>
              <a:rPr lang="en-US" dirty="0"/>
              <a:t>America faced few foreign threats during the 19</a:t>
            </a:r>
            <a:r>
              <a:rPr lang="en-US" baseline="30000" dirty="0"/>
              <a:t>th</a:t>
            </a:r>
            <a:r>
              <a:rPr lang="en-US" dirty="0"/>
              <a:t> century.</a:t>
            </a:r>
          </a:p>
          <a:p>
            <a:r>
              <a:rPr lang="en-US" dirty="0"/>
              <a:t>After World War II, threats against America increased as the Cold War began.</a:t>
            </a:r>
          </a:p>
        </p:txBody>
      </p:sp>
      <p:pic>
        <p:nvPicPr>
          <p:cNvPr id="5" name="Picture 4" descr="A group of people on a boat in the water&#10;&#10;Description automatically generated">
            <a:extLst>
              <a:ext uri="{FF2B5EF4-FFF2-40B4-BE49-F238E27FC236}">
                <a16:creationId xmlns:a16="http://schemas.microsoft.com/office/drawing/2014/main" id="{C1C19E69-C2FE-43E4-A128-8E4EF6DA8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8A19EA6-C023-4D0A-91C8-1FE0564CB75D}"/>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738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95C5-4F6C-4DC2-8B04-F98ADD046E6A}"/>
              </a:ext>
            </a:extLst>
          </p:cNvPr>
          <p:cNvSpPr>
            <a:spLocks noGrp="1"/>
          </p:cNvSpPr>
          <p:nvPr>
            <p:ph type="title"/>
          </p:nvPr>
        </p:nvSpPr>
        <p:spPr>
          <a:xfrm>
            <a:off x="4965430" y="629268"/>
            <a:ext cx="6978920" cy="1286160"/>
          </a:xfrm>
        </p:spPr>
        <p:txBody>
          <a:bodyPr anchor="b">
            <a:noAutofit/>
          </a:bodyPr>
          <a:lstStyle/>
          <a:p>
            <a:r>
              <a:rPr lang="en-US" sz="4800" dirty="0"/>
              <a:t>B. Treaties and Multinational Organizations</a:t>
            </a:r>
          </a:p>
        </p:txBody>
      </p:sp>
      <p:sp>
        <p:nvSpPr>
          <p:cNvPr id="3" name="Content Placeholder 2">
            <a:extLst>
              <a:ext uri="{FF2B5EF4-FFF2-40B4-BE49-F238E27FC236}">
                <a16:creationId xmlns:a16="http://schemas.microsoft.com/office/drawing/2014/main" id="{75ECDE28-6AEB-4FB4-8BF5-9C95C11A252F}"/>
              </a:ext>
            </a:extLst>
          </p:cNvPr>
          <p:cNvSpPr>
            <a:spLocks noGrp="1"/>
          </p:cNvSpPr>
          <p:nvPr>
            <p:ph idx="1"/>
          </p:nvPr>
        </p:nvSpPr>
        <p:spPr>
          <a:xfrm>
            <a:off x="4965431" y="2438400"/>
            <a:ext cx="6586489" cy="3785419"/>
          </a:xfrm>
        </p:spPr>
        <p:txBody>
          <a:bodyPr>
            <a:normAutofit/>
          </a:bodyPr>
          <a:lstStyle/>
          <a:p>
            <a:r>
              <a:rPr lang="en-US" dirty="0"/>
              <a:t>The </a:t>
            </a:r>
            <a:r>
              <a:rPr lang="en-US" b="1" dirty="0"/>
              <a:t>United Nations</a:t>
            </a:r>
            <a:r>
              <a:rPr lang="en-US" dirty="0"/>
              <a:t> (</a:t>
            </a:r>
            <a:r>
              <a:rPr lang="en-US" b="1" dirty="0"/>
              <a:t>UN</a:t>
            </a:r>
            <a:r>
              <a:rPr lang="en-US" dirty="0"/>
              <a:t>) was created in 1945 with the purpose of maintaining world peace and upholding human rights. </a:t>
            </a:r>
          </a:p>
          <a:p>
            <a:pPr marL="749300" lvl="1" indent="-292100"/>
            <a:r>
              <a:rPr lang="en-US" dirty="0"/>
              <a:t>The </a:t>
            </a:r>
            <a:r>
              <a:rPr lang="en-US" b="1" dirty="0"/>
              <a:t>International Court of Justice</a:t>
            </a:r>
            <a:r>
              <a:rPr lang="en-US" dirty="0"/>
              <a:t> is located at The Hague in the Netherlands and is the main judicial body of the United Nations. </a:t>
            </a:r>
          </a:p>
        </p:txBody>
      </p:sp>
      <p:pic>
        <p:nvPicPr>
          <p:cNvPr id="6" name="Picture 5">
            <a:extLst>
              <a:ext uri="{FF2B5EF4-FFF2-40B4-BE49-F238E27FC236}">
                <a16:creationId xmlns:a16="http://schemas.microsoft.com/office/drawing/2014/main" id="{181B60FE-52FB-4ED5-96FC-964C3344C8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48" r="2" b="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971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519D3D4-19B0-4E12-AF7F-9325B189D9E8}"/>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149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95C5-4F6C-4DC2-8B04-F98ADD046E6A}"/>
              </a:ext>
            </a:extLst>
          </p:cNvPr>
          <p:cNvSpPr>
            <a:spLocks noGrp="1"/>
          </p:cNvSpPr>
          <p:nvPr>
            <p:ph type="title"/>
          </p:nvPr>
        </p:nvSpPr>
        <p:spPr>
          <a:xfrm>
            <a:off x="4965430" y="629268"/>
            <a:ext cx="6978920" cy="1286160"/>
          </a:xfrm>
        </p:spPr>
        <p:txBody>
          <a:bodyPr anchor="b">
            <a:noAutofit/>
          </a:bodyPr>
          <a:lstStyle/>
          <a:p>
            <a:r>
              <a:rPr lang="en-US" sz="4800" dirty="0"/>
              <a:t>B. Treaties and Multinational Organizations</a:t>
            </a:r>
          </a:p>
        </p:txBody>
      </p:sp>
      <p:sp>
        <p:nvSpPr>
          <p:cNvPr id="3" name="Content Placeholder 2">
            <a:extLst>
              <a:ext uri="{FF2B5EF4-FFF2-40B4-BE49-F238E27FC236}">
                <a16:creationId xmlns:a16="http://schemas.microsoft.com/office/drawing/2014/main" id="{75ECDE28-6AEB-4FB4-8BF5-9C95C11A252F}"/>
              </a:ext>
            </a:extLst>
          </p:cNvPr>
          <p:cNvSpPr>
            <a:spLocks noGrp="1"/>
          </p:cNvSpPr>
          <p:nvPr>
            <p:ph idx="1"/>
          </p:nvPr>
        </p:nvSpPr>
        <p:spPr>
          <a:xfrm>
            <a:off x="4965431" y="2438400"/>
            <a:ext cx="6586489" cy="3785419"/>
          </a:xfrm>
        </p:spPr>
        <p:txBody>
          <a:bodyPr>
            <a:normAutofit/>
          </a:bodyPr>
          <a:lstStyle/>
          <a:p>
            <a:r>
              <a:rPr lang="en-US" dirty="0"/>
              <a:t>The </a:t>
            </a:r>
            <a:r>
              <a:rPr lang="en-US" b="1" dirty="0"/>
              <a:t>United Nations</a:t>
            </a:r>
            <a:r>
              <a:rPr lang="en-US" dirty="0"/>
              <a:t> (</a:t>
            </a:r>
            <a:r>
              <a:rPr lang="en-US" b="1" dirty="0"/>
              <a:t>UN</a:t>
            </a:r>
            <a:r>
              <a:rPr lang="en-US" dirty="0"/>
              <a:t>) was created in 1945 with the purpose of maintaining world peace and upholding human rights. </a:t>
            </a:r>
          </a:p>
          <a:p>
            <a:pPr marL="749300" lvl="1" indent="-292100"/>
            <a:r>
              <a:rPr lang="en-US" dirty="0"/>
              <a:t>The US pays about 22% of the UN’s overall budget; this remains a controversial issue today.</a:t>
            </a:r>
          </a:p>
        </p:txBody>
      </p:sp>
      <p:pic>
        <p:nvPicPr>
          <p:cNvPr id="6" name="Picture 5">
            <a:extLst>
              <a:ext uri="{FF2B5EF4-FFF2-40B4-BE49-F238E27FC236}">
                <a16:creationId xmlns:a16="http://schemas.microsoft.com/office/drawing/2014/main" id="{181B60FE-52FB-4ED5-96FC-964C3344C8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48" r="2" b="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971D"/>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14352A6-D076-490A-A462-C1D55EBDBE79}"/>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0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95C5-4F6C-4DC2-8B04-F98ADD046E6A}"/>
              </a:ext>
            </a:extLst>
          </p:cNvPr>
          <p:cNvSpPr>
            <a:spLocks noGrp="1"/>
          </p:cNvSpPr>
          <p:nvPr>
            <p:ph type="title"/>
          </p:nvPr>
        </p:nvSpPr>
        <p:spPr>
          <a:xfrm>
            <a:off x="4965430" y="629268"/>
            <a:ext cx="6978920" cy="1286160"/>
          </a:xfrm>
        </p:spPr>
        <p:txBody>
          <a:bodyPr anchor="b">
            <a:noAutofit/>
          </a:bodyPr>
          <a:lstStyle/>
          <a:p>
            <a:r>
              <a:rPr lang="en-US" sz="4800" dirty="0"/>
              <a:t>B. Treaties and Multinational Organizations</a:t>
            </a:r>
          </a:p>
        </p:txBody>
      </p:sp>
      <p:sp>
        <p:nvSpPr>
          <p:cNvPr id="3" name="Content Placeholder 2">
            <a:extLst>
              <a:ext uri="{FF2B5EF4-FFF2-40B4-BE49-F238E27FC236}">
                <a16:creationId xmlns:a16="http://schemas.microsoft.com/office/drawing/2014/main" id="{75ECDE28-6AEB-4FB4-8BF5-9C95C11A252F}"/>
              </a:ext>
            </a:extLst>
          </p:cNvPr>
          <p:cNvSpPr>
            <a:spLocks noGrp="1"/>
          </p:cNvSpPr>
          <p:nvPr>
            <p:ph idx="1"/>
          </p:nvPr>
        </p:nvSpPr>
        <p:spPr>
          <a:xfrm>
            <a:off x="4965431" y="2438400"/>
            <a:ext cx="6586489" cy="3785419"/>
          </a:xfrm>
        </p:spPr>
        <p:txBody>
          <a:bodyPr>
            <a:normAutofit/>
          </a:bodyPr>
          <a:lstStyle/>
          <a:p>
            <a:r>
              <a:rPr lang="en-US" dirty="0"/>
              <a:t>To contain the Soviet Union after World War II, the United States and its allies created the </a:t>
            </a:r>
            <a:r>
              <a:rPr lang="en-US" b="1" dirty="0"/>
              <a:t>North Atlantic Treaty Organization</a:t>
            </a:r>
            <a:r>
              <a:rPr lang="en-US" dirty="0"/>
              <a:t> (</a:t>
            </a:r>
            <a:r>
              <a:rPr lang="en-US" b="1" dirty="0"/>
              <a:t>NATO</a:t>
            </a:r>
            <a:r>
              <a:rPr lang="en-US" dirty="0"/>
              <a:t>).</a:t>
            </a:r>
          </a:p>
          <a:p>
            <a:r>
              <a:rPr lang="en-US" dirty="0"/>
              <a:t>In addition to the UN and NATO, the US has many </a:t>
            </a:r>
            <a:r>
              <a:rPr lang="en-US" b="1" dirty="0"/>
              <a:t>bilateral treaties </a:t>
            </a:r>
            <a:r>
              <a:rPr lang="en-US" dirty="0"/>
              <a:t>with other nations – agreements that involve only two nations.</a:t>
            </a:r>
          </a:p>
          <a:p>
            <a:pPr lvl="1"/>
            <a:endParaRPr lang="en-US" sz="2000" dirty="0"/>
          </a:p>
        </p:txBody>
      </p:sp>
      <p:pic>
        <p:nvPicPr>
          <p:cNvPr id="6" name="Picture 5" descr="A large ship in a body of water&#10;&#10;Description automatically generated">
            <a:extLst>
              <a:ext uri="{FF2B5EF4-FFF2-40B4-BE49-F238E27FC236}">
                <a16:creationId xmlns:a16="http://schemas.microsoft.com/office/drawing/2014/main" id="{624A29A5-2B3C-4895-B523-7062DDB5EB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89BA5"/>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B7D6FD1-94D0-4712-BD37-B50D46865C21}"/>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8711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95C5-4F6C-4DC2-8B04-F98ADD046E6A}"/>
              </a:ext>
            </a:extLst>
          </p:cNvPr>
          <p:cNvSpPr>
            <a:spLocks noGrp="1"/>
          </p:cNvSpPr>
          <p:nvPr>
            <p:ph type="title"/>
          </p:nvPr>
        </p:nvSpPr>
        <p:spPr>
          <a:xfrm>
            <a:off x="4965430" y="629268"/>
            <a:ext cx="7017020" cy="1286160"/>
          </a:xfrm>
        </p:spPr>
        <p:txBody>
          <a:bodyPr anchor="b">
            <a:noAutofit/>
          </a:bodyPr>
          <a:lstStyle/>
          <a:p>
            <a:r>
              <a:rPr lang="en-US" sz="4800" dirty="0"/>
              <a:t>B. Treaties and Multinational Organizations</a:t>
            </a:r>
          </a:p>
        </p:txBody>
      </p:sp>
      <p:sp>
        <p:nvSpPr>
          <p:cNvPr id="3" name="Content Placeholder 2">
            <a:extLst>
              <a:ext uri="{FF2B5EF4-FFF2-40B4-BE49-F238E27FC236}">
                <a16:creationId xmlns:a16="http://schemas.microsoft.com/office/drawing/2014/main" id="{75ECDE28-6AEB-4FB4-8BF5-9C95C11A252F}"/>
              </a:ext>
            </a:extLst>
          </p:cNvPr>
          <p:cNvSpPr>
            <a:spLocks noGrp="1"/>
          </p:cNvSpPr>
          <p:nvPr>
            <p:ph idx="1"/>
          </p:nvPr>
        </p:nvSpPr>
        <p:spPr>
          <a:xfrm>
            <a:off x="4965431" y="2438400"/>
            <a:ext cx="6586489" cy="3785419"/>
          </a:xfrm>
        </p:spPr>
        <p:txBody>
          <a:bodyPr>
            <a:normAutofit/>
          </a:bodyPr>
          <a:lstStyle/>
          <a:p>
            <a:r>
              <a:rPr lang="en-US" dirty="0"/>
              <a:t>Economic ties between nations have largely been the product of regional agreements such as the </a:t>
            </a:r>
            <a:r>
              <a:rPr lang="en-US" b="1" dirty="0"/>
              <a:t>European Union </a:t>
            </a:r>
            <a:r>
              <a:rPr lang="en-US" dirty="0"/>
              <a:t>(</a:t>
            </a:r>
            <a:r>
              <a:rPr lang="en-US" b="1" dirty="0"/>
              <a:t>EU</a:t>
            </a:r>
            <a:r>
              <a:rPr lang="en-US" dirty="0"/>
              <a:t>). </a:t>
            </a:r>
          </a:p>
          <a:p>
            <a:r>
              <a:rPr lang="en-US" dirty="0"/>
              <a:t>In 1994, the </a:t>
            </a:r>
            <a:r>
              <a:rPr lang="en-US" b="1" dirty="0"/>
              <a:t>North American Free Trade Agreement </a:t>
            </a:r>
            <a:r>
              <a:rPr lang="en-US" dirty="0"/>
              <a:t>(</a:t>
            </a:r>
            <a:r>
              <a:rPr lang="en-US" b="1" dirty="0"/>
              <a:t>NAFTA</a:t>
            </a:r>
            <a:r>
              <a:rPr lang="en-US" dirty="0"/>
              <a:t>) opened markets between Canada, the US, and Mexico.</a:t>
            </a:r>
          </a:p>
          <a:p>
            <a:pPr lvl="1"/>
            <a:endParaRPr lang="en-US" sz="2000" dirty="0"/>
          </a:p>
        </p:txBody>
      </p:sp>
      <p:pic>
        <p:nvPicPr>
          <p:cNvPr id="5" name="Picture 4" descr="A flag flying on a clear blue sky&#10;&#10;Description automatically generated">
            <a:extLst>
              <a:ext uri="{FF2B5EF4-FFF2-40B4-BE49-F238E27FC236}">
                <a16:creationId xmlns:a16="http://schemas.microsoft.com/office/drawing/2014/main" id="{548EACC7-188F-41B4-8115-CFAE6F34C1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FB2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D53C270-2E56-47D9-9E0C-C0704723CB81}"/>
              </a:ext>
            </a:extLst>
          </p:cNvPr>
          <p:cNvCxnSpPr/>
          <p:nvPr/>
        </p:nvCxnSpPr>
        <p:spPr>
          <a:xfrm>
            <a:off x="5080934" y="2115117"/>
            <a:ext cx="63617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F098567-CE91-4106-83EA-5AEFF8591DDF}"/>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119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795C5-4F6C-4DC2-8B04-F98ADD046E6A}"/>
              </a:ext>
            </a:extLst>
          </p:cNvPr>
          <p:cNvSpPr>
            <a:spLocks noGrp="1"/>
          </p:cNvSpPr>
          <p:nvPr>
            <p:ph type="title"/>
          </p:nvPr>
        </p:nvSpPr>
        <p:spPr>
          <a:xfrm>
            <a:off x="4965430" y="629268"/>
            <a:ext cx="6959870" cy="1286160"/>
          </a:xfrm>
        </p:spPr>
        <p:txBody>
          <a:bodyPr anchor="b">
            <a:noAutofit/>
          </a:bodyPr>
          <a:lstStyle/>
          <a:p>
            <a:r>
              <a:rPr lang="en-US" sz="4800" dirty="0"/>
              <a:t>B. Treaties and Multinational Organizations</a:t>
            </a:r>
          </a:p>
        </p:txBody>
      </p:sp>
      <p:sp>
        <p:nvSpPr>
          <p:cNvPr id="3" name="Content Placeholder 2">
            <a:extLst>
              <a:ext uri="{FF2B5EF4-FFF2-40B4-BE49-F238E27FC236}">
                <a16:creationId xmlns:a16="http://schemas.microsoft.com/office/drawing/2014/main" id="{75ECDE28-6AEB-4FB4-8BF5-9C95C11A252F}"/>
              </a:ext>
            </a:extLst>
          </p:cNvPr>
          <p:cNvSpPr>
            <a:spLocks noGrp="1"/>
          </p:cNvSpPr>
          <p:nvPr>
            <p:ph idx="1"/>
          </p:nvPr>
        </p:nvSpPr>
        <p:spPr>
          <a:xfrm>
            <a:off x="4965431" y="2438400"/>
            <a:ext cx="6586489" cy="3785419"/>
          </a:xfrm>
        </p:spPr>
        <p:txBody>
          <a:bodyPr>
            <a:normAutofit/>
          </a:bodyPr>
          <a:lstStyle/>
          <a:p>
            <a:r>
              <a:rPr lang="en-US" dirty="0"/>
              <a:t>The US is also part of the </a:t>
            </a:r>
            <a:r>
              <a:rPr lang="en-US" b="1" dirty="0"/>
              <a:t>World Trade Organization</a:t>
            </a:r>
            <a:r>
              <a:rPr lang="en-US" dirty="0"/>
              <a:t> (</a:t>
            </a:r>
            <a:r>
              <a:rPr lang="en-US" b="1" dirty="0"/>
              <a:t>WTO</a:t>
            </a:r>
            <a:r>
              <a:rPr lang="en-US" dirty="0"/>
              <a:t>) which works to lower trade barriers around the world.</a:t>
            </a:r>
          </a:p>
          <a:p>
            <a:r>
              <a:rPr lang="en-US" dirty="0"/>
              <a:t>The </a:t>
            </a:r>
            <a:r>
              <a:rPr lang="en-US" b="1" dirty="0"/>
              <a:t>International Monetary Fund </a:t>
            </a:r>
            <a:r>
              <a:rPr lang="en-US" dirty="0"/>
              <a:t>(</a:t>
            </a:r>
            <a:r>
              <a:rPr lang="en-US" b="1" dirty="0"/>
              <a:t>IMF</a:t>
            </a:r>
            <a:r>
              <a:rPr lang="en-US" dirty="0"/>
              <a:t>) provides funds to nations that are in financial crisis. </a:t>
            </a:r>
          </a:p>
          <a:p>
            <a:endParaRPr lang="en-US" sz="2000" dirty="0"/>
          </a:p>
          <a:p>
            <a:pPr lvl="1"/>
            <a:endParaRPr lang="en-US" sz="2000" dirty="0"/>
          </a:p>
        </p:txBody>
      </p:sp>
      <p:pic>
        <p:nvPicPr>
          <p:cNvPr id="5" name="Picture 4" descr="A picture containing person, indoor, computer, people&#10;&#10;Description automatically generated">
            <a:extLst>
              <a:ext uri="{FF2B5EF4-FFF2-40B4-BE49-F238E27FC236}">
                <a16:creationId xmlns:a16="http://schemas.microsoft.com/office/drawing/2014/main" id="{4EB184D4-CF5A-4F27-8E70-F4C1ACCC7B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247FE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E9584CA-AB07-44BE-8062-D1FF1F1CE6C4}"/>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252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01C28-AD76-4F20-A496-5F504601A6FD}"/>
              </a:ext>
            </a:extLst>
          </p:cNvPr>
          <p:cNvSpPr>
            <a:spLocks noGrp="1"/>
          </p:cNvSpPr>
          <p:nvPr>
            <p:ph type="title"/>
          </p:nvPr>
        </p:nvSpPr>
        <p:spPr>
          <a:xfrm>
            <a:off x="4965430" y="629268"/>
            <a:ext cx="6586491" cy="1286160"/>
          </a:xfrm>
        </p:spPr>
        <p:txBody>
          <a:bodyPr anchor="b">
            <a:normAutofit/>
          </a:bodyPr>
          <a:lstStyle/>
          <a:p>
            <a:r>
              <a:rPr lang="en-US" dirty="0"/>
              <a:t>C. Foreign Aid</a:t>
            </a:r>
          </a:p>
        </p:txBody>
      </p:sp>
      <p:sp>
        <p:nvSpPr>
          <p:cNvPr id="3" name="Content Placeholder 2">
            <a:extLst>
              <a:ext uri="{FF2B5EF4-FFF2-40B4-BE49-F238E27FC236}">
                <a16:creationId xmlns:a16="http://schemas.microsoft.com/office/drawing/2014/main" id="{E2AB9EAC-C029-4BFA-91FF-550847EDB2CC}"/>
              </a:ext>
            </a:extLst>
          </p:cNvPr>
          <p:cNvSpPr>
            <a:spLocks noGrp="1"/>
          </p:cNvSpPr>
          <p:nvPr>
            <p:ph idx="1"/>
          </p:nvPr>
        </p:nvSpPr>
        <p:spPr>
          <a:xfrm>
            <a:off x="4965431" y="2438400"/>
            <a:ext cx="6586489" cy="3785419"/>
          </a:xfrm>
        </p:spPr>
        <p:txBody>
          <a:bodyPr>
            <a:normAutofit/>
          </a:bodyPr>
          <a:lstStyle/>
          <a:p>
            <a:r>
              <a:rPr lang="en-US" dirty="0"/>
              <a:t>The </a:t>
            </a:r>
            <a:r>
              <a:rPr lang="en-US" b="1" dirty="0"/>
              <a:t>US Agency for International Development </a:t>
            </a:r>
            <a:r>
              <a:rPr lang="en-US" dirty="0"/>
              <a:t>(</a:t>
            </a:r>
            <a:r>
              <a:rPr lang="en-US" b="1" dirty="0"/>
              <a:t>USAID</a:t>
            </a:r>
            <a:r>
              <a:rPr lang="en-US" dirty="0"/>
              <a:t>) is chiefly responsible for delivering foreign aid to other nations.</a:t>
            </a:r>
          </a:p>
          <a:p>
            <a:r>
              <a:rPr lang="en-US" dirty="0"/>
              <a:t>One goal of foreign aid to help nations achieve economic prosperity.</a:t>
            </a:r>
          </a:p>
        </p:txBody>
      </p:sp>
      <p:pic>
        <p:nvPicPr>
          <p:cNvPr id="5" name="Picture 4" descr="A large red ship in a body of water&#10;&#10;Description automatically generated">
            <a:extLst>
              <a:ext uri="{FF2B5EF4-FFF2-40B4-BE49-F238E27FC236}">
                <a16:creationId xmlns:a16="http://schemas.microsoft.com/office/drawing/2014/main" id="{11CF12AF-5F47-4920-B69F-C4D8982AD6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1BAC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B7EA916-079A-4F1E-9FA7-917C2A6BA04C}"/>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587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01C28-AD76-4F20-A496-5F504601A6FD}"/>
              </a:ext>
            </a:extLst>
          </p:cNvPr>
          <p:cNvSpPr>
            <a:spLocks noGrp="1"/>
          </p:cNvSpPr>
          <p:nvPr>
            <p:ph type="title"/>
          </p:nvPr>
        </p:nvSpPr>
        <p:spPr>
          <a:xfrm>
            <a:off x="4965430" y="629268"/>
            <a:ext cx="6586491" cy="1286160"/>
          </a:xfrm>
        </p:spPr>
        <p:txBody>
          <a:bodyPr anchor="b">
            <a:normAutofit/>
          </a:bodyPr>
          <a:lstStyle/>
          <a:p>
            <a:r>
              <a:rPr lang="en-US" dirty="0"/>
              <a:t>D. Sanctions</a:t>
            </a:r>
          </a:p>
        </p:txBody>
      </p:sp>
      <p:sp>
        <p:nvSpPr>
          <p:cNvPr id="3" name="Content Placeholder 2">
            <a:extLst>
              <a:ext uri="{FF2B5EF4-FFF2-40B4-BE49-F238E27FC236}">
                <a16:creationId xmlns:a16="http://schemas.microsoft.com/office/drawing/2014/main" id="{E2AB9EAC-C029-4BFA-91FF-550847EDB2CC}"/>
              </a:ext>
            </a:extLst>
          </p:cNvPr>
          <p:cNvSpPr>
            <a:spLocks noGrp="1"/>
          </p:cNvSpPr>
          <p:nvPr>
            <p:ph idx="1"/>
          </p:nvPr>
        </p:nvSpPr>
        <p:spPr>
          <a:xfrm>
            <a:off x="4965431" y="2438400"/>
            <a:ext cx="6586489" cy="3785419"/>
          </a:xfrm>
        </p:spPr>
        <p:txBody>
          <a:bodyPr>
            <a:normAutofit/>
          </a:bodyPr>
          <a:lstStyle/>
          <a:p>
            <a:r>
              <a:rPr lang="en-US" b="1" dirty="0"/>
              <a:t>Sanctions</a:t>
            </a:r>
            <a:r>
              <a:rPr lang="en-US" dirty="0"/>
              <a:t> are usually economic measures taken against a nation to influence its actions.</a:t>
            </a:r>
          </a:p>
          <a:p>
            <a:r>
              <a:rPr lang="en-US" dirty="0"/>
              <a:t>Both the president and Congress have the power to impose sanctions. </a:t>
            </a:r>
          </a:p>
        </p:txBody>
      </p:sp>
      <p:pic>
        <p:nvPicPr>
          <p:cNvPr id="5" name="Picture 4" descr="A person sitting at a table&#10;&#10;Description automatically generated">
            <a:extLst>
              <a:ext uri="{FF2B5EF4-FFF2-40B4-BE49-F238E27FC236}">
                <a16:creationId xmlns:a16="http://schemas.microsoft.com/office/drawing/2014/main" id="{DE509E2C-ECCA-4C5E-B5D2-A3EDB0D192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5A8E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FA59C8A-3908-4B4B-80B8-1BF3289EF170}"/>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494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24A51-92A6-407C-BB18-C857574654C5}"/>
              </a:ext>
            </a:extLst>
          </p:cNvPr>
          <p:cNvSpPr>
            <a:spLocks noGrp="1"/>
          </p:cNvSpPr>
          <p:nvPr>
            <p:ph type="title"/>
          </p:nvPr>
        </p:nvSpPr>
        <p:spPr>
          <a:xfrm>
            <a:off x="4965430" y="629268"/>
            <a:ext cx="6586491" cy="1286160"/>
          </a:xfrm>
        </p:spPr>
        <p:txBody>
          <a:bodyPr anchor="b">
            <a:noAutofit/>
          </a:bodyPr>
          <a:lstStyle/>
          <a:p>
            <a:r>
              <a:rPr lang="en-US" dirty="0"/>
              <a:t>E. Military Action and Espionage</a:t>
            </a:r>
          </a:p>
        </p:txBody>
      </p:sp>
      <p:sp>
        <p:nvSpPr>
          <p:cNvPr id="3" name="Content Placeholder 2">
            <a:extLst>
              <a:ext uri="{FF2B5EF4-FFF2-40B4-BE49-F238E27FC236}">
                <a16:creationId xmlns:a16="http://schemas.microsoft.com/office/drawing/2014/main" id="{D1B6B7FD-9BCD-42EB-8EBE-6A293CEA393F}"/>
              </a:ext>
            </a:extLst>
          </p:cNvPr>
          <p:cNvSpPr>
            <a:spLocks noGrp="1"/>
          </p:cNvSpPr>
          <p:nvPr>
            <p:ph idx="1"/>
          </p:nvPr>
        </p:nvSpPr>
        <p:spPr>
          <a:xfrm>
            <a:off x="4965431" y="2438400"/>
            <a:ext cx="6586489" cy="3785419"/>
          </a:xfrm>
        </p:spPr>
        <p:txBody>
          <a:bodyPr>
            <a:normAutofit/>
          </a:bodyPr>
          <a:lstStyle/>
          <a:p>
            <a:r>
              <a:rPr lang="en-US" dirty="0"/>
              <a:t>Military action is usually only taken when diplomacy has failed and may be in response to a threat or may be a preemptive action. </a:t>
            </a:r>
          </a:p>
          <a:p>
            <a:r>
              <a:rPr lang="en-US" dirty="0"/>
              <a:t>While the Bible does not forbid wars, they should still be fought only for just causes such as self-defense rather than conquest or economic gain.</a:t>
            </a:r>
          </a:p>
        </p:txBody>
      </p:sp>
      <p:pic>
        <p:nvPicPr>
          <p:cNvPr id="6" name="Picture 5" descr="A group of people wearing costumes and standing on grass&#10;&#10;Description automatically generated">
            <a:extLst>
              <a:ext uri="{FF2B5EF4-FFF2-40B4-BE49-F238E27FC236}">
                <a16:creationId xmlns:a16="http://schemas.microsoft.com/office/drawing/2014/main" id="{77D29DC8-BA27-4E28-A9C1-4F54038311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46E47"/>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C166096-BB17-4B86-834E-BC6C3E64209B}"/>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811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24A51-92A6-407C-BB18-C857574654C5}"/>
              </a:ext>
            </a:extLst>
          </p:cNvPr>
          <p:cNvSpPr>
            <a:spLocks noGrp="1"/>
          </p:cNvSpPr>
          <p:nvPr>
            <p:ph type="title"/>
          </p:nvPr>
        </p:nvSpPr>
        <p:spPr>
          <a:xfrm>
            <a:off x="4965430" y="629268"/>
            <a:ext cx="6586491" cy="1286160"/>
          </a:xfrm>
        </p:spPr>
        <p:txBody>
          <a:bodyPr anchor="b">
            <a:noAutofit/>
          </a:bodyPr>
          <a:lstStyle/>
          <a:p>
            <a:r>
              <a:rPr lang="en-US" dirty="0"/>
              <a:t>E. Military Action and Espionage</a:t>
            </a:r>
          </a:p>
        </p:txBody>
      </p:sp>
      <p:sp>
        <p:nvSpPr>
          <p:cNvPr id="3" name="Content Placeholder 2">
            <a:extLst>
              <a:ext uri="{FF2B5EF4-FFF2-40B4-BE49-F238E27FC236}">
                <a16:creationId xmlns:a16="http://schemas.microsoft.com/office/drawing/2014/main" id="{D1B6B7FD-9BCD-42EB-8EBE-6A293CEA393F}"/>
              </a:ext>
            </a:extLst>
          </p:cNvPr>
          <p:cNvSpPr>
            <a:spLocks noGrp="1"/>
          </p:cNvSpPr>
          <p:nvPr>
            <p:ph idx="1"/>
          </p:nvPr>
        </p:nvSpPr>
        <p:spPr>
          <a:xfrm>
            <a:off x="4965431" y="2438400"/>
            <a:ext cx="6586489" cy="3785419"/>
          </a:xfrm>
        </p:spPr>
        <p:txBody>
          <a:bodyPr>
            <a:normAutofit/>
          </a:bodyPr>
          <a:lstStyle/>
          <a:p>
            <a:r>
              <a:rPr lang="en-US" dirty="0"/>
              <a:t>The </a:t>
            </a:r>
            <a:r>
              <a:rPr lang="en-US" b="1" dirty="0"/>
              <a:t>National Security Agency</a:t>
            </a:r>
            <a:r>
              <a:rPr lang="en-US" dirty="0"/>
              <a:t> (</a:t>
            </a:r>
            <a:r>
              <a:rPr lang="en-US" b="1" dirty="0"/>
              <a:t>NSA</a:t>
            </a:r>
            <a:r>
              <a:rPr lang="en-US" dirty="0"/>
              <a:t>) collects and processes information and data relating to national security.</a:t>
            </a:r>
          </a:p>
          <a:p>
            <a:r>
              <a:rPr lang="en-US" dirty="0"/>
              <a:t>Intelligence agencies have the responsibility of investigating terrorist activities at home and abroad. </a:t>
            </a:r>
          </a:p>
        </p:txBody>
      </p:sp>
      <p:pic>
        <p:nvPicPr>
          <p:cNvPr id="5" name="Picture 4" descr="A close up of a sunset&#10;&#10;Description automatically generated">
            <a:extLst>
              <a:ext uri="{FF2B5EF4-FFF2-40B4-BE49-F238E27FC236}">
                <a16:creationId xmlns:a16="http://schemas.microsoft.com/office/drawing/2014/main" id="{2B0C8D48-1515-489F-88BA-A4C1D3530F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69A1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9A9F61-F967-4A2F-9075-CE945FDF8C54}"/>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358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845800" cy="5032375"/>
          </a:xfrm>
        </p:spPr>
        <p:txBody>
          <a:bodyPr>
            <a:normAutofit/>
          </a:bodyPr>
          <a:lstStyle/>
          <a:p>
            <a:pPr marL="0" indent="0">
              <a:buNone/>
            </a:pPr>
            <a:r>
              <a:rPr lang="en-US" dirty="0"/>
              <a:t>1–2. What is the difference between a treaty and an executive agreement?</a:t>
            </a:r>
          </a:p>
          <a:p>
            <a:pPr marL="0" indent="0" algn="ctr">
              <a:buNone/>
            </a:pPr>
            <a:r>
              <a:rPr lang="en-US" dirty="0">
                <a:solidFill>
                  <a:srgbClr val="C00000"/>
                </a:solidFill>
              </a:rPr>
              <a:t>A treaty is a formal agreement made between nations or groups of nations that requires Senate approval. An executive agreement is an agreement between heads of state that does not require Senate approval. (pp. 318–319)</a:t>
            </a:r>
          </a:p>
          <a:p>
            <a:pPr marL="0" indent="0">
              <a:buNone/>
            </a:pPr>
            <a:r>
              <a:rPr lang="en-US" dirty="0"/>
              <a:t>3–8. Identify the six major divisions of the United Nations.</a:t>
            </a:r>
          </a:p>
          <a:p>
            <a:pPr marL="0" indent="0" algn="ctr">
              <a:buNone/>
            </a:pPr>
            <a:r>
              <a:rPr lang="en-US" dirty="0">
                <a:solidFill>
                  <a:srgbClr val="C00000"/>
                </a:solidFill>
              </a:rPr>
              <a:t>the Secretariat, General Assembly, Security Council, Economic and Social Council, Trusteeship Council, and International Court of Justice (p. 319)</a:t>
            </a:r>
          </a:p>
        </p:txBody>
      </p:sp>
    </p:spTree>
    <p:extLst>
      <p:ext uri="{BB962C8B-B14F-4D97-AF65-F5344CB8AC3E}">
        <p14:creationId xmlns:p14="http://schemas.microsoft.com/office/powerpoint/2010/main" val="493258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BCD2B-956B-4EFB-BF32-D0EE9D0084D0}"/>
              </a:ext>
            </a:extLst>
          </p:cNvPr>
          <p:cNvSpPr>
            <a:spLocks noGrp="1"/>
          </p:cNvSpPr>
          <p:nvPr>
            <p:ph type="title"/>
          </p:nvPr>
        </p:nvSpPr>
        <p:spPr>
          <a:xfrm>
            <a:off x="4965430" y="629268"/>
            <a:ext cx="6586491" cy="1286160"/>
          </a:xfrm>
        </p:spPr>
        <p:txBody>
          <a:bodyPr anchor="b">
            <a:normAutofit/>
          </a:bodyPr>
          <a:lstStyle/>
          <a:p>
            <a:r>
              <a:rPr lang="en-US" dirty="0"/>
              <a:t>B. Alliance Security</a:t>
            </a:r>
          </a:p>
        </p:txBody>
      </p:sp>
      <p:sp>
        <p:nvSpPr>
          <p:cNvPr id="3" name="Content Placeholder 2">
            <a:extLst>
              <a:ext uri="{FF2B5EF4-FFF2-40B4-BE49-F238E27FC236}">
                <a16:creationId xmlns:a16="http://schemas.microsoft.com/office/drawing/2014/main" id="{C1DD4274-1872-44CF-A04A-3F4FE837B407}"/>
              </a:ext>
            </a:extLst>
          </p:cNvPr>
          <p:cNvSpPr>
            <a:spLocks noGrp="1"/>
          </p:cNvSpPr>
          <p:nvPr>
            <p:ph idx="1"/>
          </p:nvPr>
        </p:nvSpPr>
        <p:spPr>
          <a:xfrm>
            <a:off x="4965431" y="2438400"/>
            <a:ext cx="6712219" cy="3785419"/>
          </a:xfrm>
        </p:spPr>
        <p:txBody>
          <a:bodyPr>
            <a:noAutofit/>
          </a:bodyPr>
          <a:lstStyle/>
          <a:p>
            <a:r>
              <a:rPr lang="en-US" dirty="0"/>
              <a:t>One way for the government to protect America is to support allies abroad through treaties called </a:t>
            </a:r>
            <a:r>
              <a:rPr lang="en-US" b="1" dirty="0"/>
              <a:t>alliances</a:t>
            </a:r>
            <a:r>
              <a:rPr lang="en-US" dirty="0"/>
              <a:t>.</a:t>
            </a:r>
          </a:p>
          <a:p>
            <a:r>
              <a:rPr lang="en-US" dirty="0"/>
              <a:t>The North Atlantic Treaty Organization (NATO) was formed to protect Europe from the Soviet Union and remains an important alliance today.</a:t>
            </a:r>
          </a:p>
        </p:txBody>
      </p:sp>
      <p:pic>
        <p:nvPicPr>
          <p:cNvPr id="7" name="Picture 6" descr="A person in a military uniform standing in front of a flag&#10;&#10;Description automatically generated">
            <a:extLst>
              <a:ext uri="{FF2B5EF4-FFF2-40B4-BE49-F238E27FC236}">
                <a16:creationId xmlns:a16="http://schemas.microsoft.com/office/drawing/2014/main" id="{49D9CF50-F076-4D30-A0E0-6713C240A4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798"/>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4607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A62B308-2CC7-4928-B476-17416FB8D296}"/>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925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972800" cy="5032375"/>
          </a:xfrm>
        </p:spPr>
        <p:txBody>
          <a:bodyPr>
            <a:normAutofit/>
          </a:bodyPr>
          <a:lstStyle/>
          <a:p>
            <a:pPr marL="0" indent="0">
              <a:buNone/>
            </a:pPr>
            <a:r>
              <a:rPr lang="en-US" dirty="0"/>
              <a:t>9–11. Name three countries with which the United States has bilateral treaties to assist if they are attacked.</a:t>
            </a:r>
          </a:p>
          <a:p>
            <a:pPr marL="0" indent="0" algn="ctr">
              <a:buNone/>
            </a:pPr>
            <a:r>
              <a:rPr lang="en-US" dirty="0">
                <a:solidFill>
                  <a:srgbClr val="C00000"/>
                </a:solidFill>
              </a:rPr>
              <a:t>Japan, Philippines, and South Korea (p. 320)</a:t>
            </a:r>
          </a:p>
          <a:p>
            <a:pPr marL="0" indent="0">
              <a:buNone/>
            </a:pPr>
            <a:r>
              <a:rPr lang="en-US" dirty="0"/>
              <a:t>12. Why do critics of foreign aid say that it is often unsuccessful?</a:t>
            </a:r>
          </a:p>
          <a:p>
            <a:pPr marL="0" indent="0" algn="ctr">
              <a:buNone/>
            </a:pPr>
            <a:r>
              <a:rPr lang="en-US" dirty="0">
                <a:solidFill>
                  <a:srgbClr val="C00000"/>
                </a:solidFill>
              </a:rPr>
              <a:t>They say funds are often wasted and that people who need assistance the most receive only a small portion due to corruption and mismanagement in the nation receiving the funds. They say that some recipient countries discourage land reform and private enterprise. (p. 322)</a:t>
            </a:r>
          </a:p>
        </p:txBody>
      </p:sp>
    </p:spTree>
    <p:extLst>
      <p:ext uri="{BB962C8B-B14F-4D97-AF65-F5344CB8AC3E}">
        <p14:creationId xmlns:p14="http://schemas.microsoft.com/office/powerpoint/2010/main" val="3272076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Interpret the phrase “speak softly and carry a big stick” in relation to diplomacy.</a:t>
            </a:r>
          </a:p>
          <a:p>
            <a:pPr marL="0" indent="0" algn="ctr">
              <a:buNone/>
            </a:pPr>
            <a:r>
              <a:rPr lang="en-US" dirty="0">
                <a:solidFill>
                  <a:srgbClr val="C00000"/>
                </a:solidFill>
              </a:rPr>
              <a:t>The mere existence of force, even when unused, can powerfully influence diplomacy by serving as a deterrent to undesirable conduct.</a:t>
            </a:r>
          </a:p>
        </p:txBody>
      </p:sp>
    </p:spTree>
    <p:extLst>
      <p:ext uri="{BB962C8B-B14F-4D97-AF65-F5344CB8AC3E}">
        <p14:creationId xmlns:p14="http://schemas.microsoft.com/office/powerpoint/2010/main" val="652984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13.4</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5"/>
            <a:ext cx="10960100" cy="5032376"/>
          </a:xfrm>
        </p:spPr>
        <p:txBody>
          <a:bodyPr>
            <a:noAutofit/>
          </a:bodyPr>
          <a:lstStyle/>
          <a:p>
            <a:pPr>
              <a:buFont typeface="Wingdings" panose="05000000000000000000" pitchFamily="2" charset="2"/>
              <a:buChar char="v"/>
            </a:pPr>
            <a:r>
              <a:rPr lang="en-US" dirty="0"/>
              <a:t> Assess the financial support the United States provides the United Nations. Discuss the amount and whether it is a wise or unwise use of American funds.</a:t>
            </a:r>
          </a:p>
          <a:p>
            <a:pPr marL="0" indent="0" algn="ctr">
              <a:buNone/>
            </a:pPr>
            <a:r>
              <a:rPr lang="en-US" dirty="0">
                <a:solidFill>
                  <a:srgbClr val="C00000"/>
                </a:solidFill>
              </a:rPr>
              <a:t>Some may say that the United States is justified in supporting the United Nations at such a high percentage due to the United States’ large role in global peacekeeping. Reasons students might cite for not providing so much support to the UN include that funds are not always managed well and that the US support is very large considering it is just one of the 193 members.</a:t>
            </a:r>
          </a:p>
        </p:txBody>
      </p:sp>
    </p:spTree>
    <p:extLst>
      <p:ext uri="{BB962C8B-B14F-4D97-AF65-F5344CB8AC3E}">
        <p14:creationId xmlns:p14="http://schemas.microsoft.com/office/powerpoint/2010/main" val="89438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walking down a dirt road&#10;&#10;Description automatically generated">
            <a:extLst>
              <a:ext uri="{FF2B5EF4-FFF2-40B4-BE49-F238E27FC236}">
                <a16:creationId xmlns:a16="http://schemas.microsoft.com/office/drawing/2014/main" id="{0A0D0B50-CC5D-495D-AF55-8C2E43585E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 y="-1"/>
            <a:ext cx="12191998" cy="6858001"/>
          </a:xfrm>
          <a:prstGeom prst="rect">
            <a:avLst/>
          </a:prstGeom>
        </p:spPr>
      </p:pic>
      <p:sp>
        <p:nvSpPr>
          <p:cNvPr id="18" name="Rectangle 9">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V. Challenges Abroad</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13.5</a:t>
            </a:r>
          </a:p>
        </p:txBody>
      </p:sp>
      <p:cxnSp>
        <p:nvCxnSpPr>
          <p:cNvPr id="19" name="Straight Connector 11">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228877"/>
      </p:ext>
    </p:extLst>
  </p:cSld>
  <p:clrMapOvr>
    <a:overrideClrMapping bg1="dk1" tx1="lt1" bg2="dk2" tx2="lt2" accent1="accent1" accent2="accent2" accent3="accent3" accent4="accent4" accent5="accent5" accent6="accent6" hlink="hlink" folHlink="folHlink"/>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6D729-F760-4FF3-A403-25A1B3D0D171}"/>
              </a:ext>
            </a:extLst>
          </p:cNvPr>
          <p:cNvSpPr>
            <a:spLocks noGrp="1"/>
          </p:cNvSpPr>
          <p:nvPr>
            <p:ph type="title"/>
          </p:nvPr>
        </p:nvSpPr>
        <p:spPr>
          <a:xfrm>
            <a:off x="4965430" y="629268"/>
            <a:ext cx="6586491" cy="1286160"/>
          </a:xfrm>
        </p:spPr>
        <p:txBody>
          <a:bodyPr anchor="b">
            <a:normAutofit/>
          </a:bodyPr>
          <a:lstStyle/>
          <a:p>
            <a:r>
              <a:rPr lang="en-US" dirty="0"/>
              <a:t>A. Wars and Weapons</a:t>
            </a:r>
          </a:p>
        </p:txBody>
      </p:sp>
      <p:sp>
        <p:nvSpPr>
          <p:cNvPr id="3" name="Content Placeholder 2">
            <a:extLst>
              <a:ext uri="{FF2B5EF4-FFF2-40B4-BE49-F238E27FC236}">
                <a16:creationId xmlns:a16="http://schemas.microsoft.com/office/drawing/2014/main" id="{C706AC58-D751-412D-B870-332A8930B4D0}"/>
              </a:ext>
            </a:extLst>
          </p:cNvPr>
          <p:cNvSpPr>
            <a:spLocks noGrp="1"/>
          </p:cNvSpPr>
          <p:nvPr>
            <p:ph idx="1"/>
          </p:nvPr>
        </p:nvSpPr>
        <p:spPr>
          <a:xfrm>
            <a:off x="4965431" y="2438400"/>
            <a:ext cx="6586489" cy="3785419"/>
          </a:xfrm>
        </p:spPr>
        <p:txBody>
          <a:bodyPr>
            <a:normAutofit/>
          </a:bodyPr>
          <a:lstStyle/>
          <a:p>
            <a:r>
              <a:rPr lang="en-US" b="1" dirty="0"/>
              <a:t>Terrorism</a:t>
            </a:r>
            <a:r>
              <a:rPr lang="en-US" dirty="0"/>
              <a:t> is an attempt to achieve goals by using fear to intimidate people and governments.</a:t>
            </a:r>
          </a:p>
          <a:p>
            <a:r>
              <a:rPr lang="en-US" dirty="0"/>
              <a:t>The </a:t>
            </a:r>
            <a:r>
              <a:rPr lang="en-US" b="1" dirty="0"/>
              <a:t>Islamic State in Iraq and Syria</a:t>
            </a:r>
            <a:r>
              <a:rPr lang="en-US" dirty="0"/>
              <a:t> (</a:t>
            </a:r>
            <a:r>
              <a:rPr lang="en-US" b="1" dirty="0"/>
              <a:t>ISIS</a:t>
            </a:r>
            <a:r>
              <a:rPr lang="en-US" dirty="0"/>
              <a:t>) is one of the most well-known Muslim extremist groups. </a:t>
            </a:r>
          </a:p>
        </p:txBody>
      </p:sp>
      <p:pic>
        <p:nvPicPr>
          <p:cNvPr id="5" name="Picture 4" descr="A close up of a rock&#10;&#10;Description automatically generated">
            <a:extLst>
              <a:ext uri="{FF2B5EF4-FFF2-40B4-BE49-F238E27FC236}">
                <a16:creationId xmlns:a16="http://schemas.microsoft.com/office/drawing/2014/main" id="{201F7812-45AF-4E87-9289-59332B1255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87F6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3116B1D-B0BB-4D33-B7B1-814F87DA712A}"/>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82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6D729-F760-4FF3-A403-25A1B3D0D171}"/>
              </a:ext>
            </a:extLst>
          </p:cNvPr>
          <p:cNvSpPr>
            <a:spLocks noGrp="1"/>
          </p:cNvSpPr>
          <p:nvPr>
            <p:ph type="title"/>
          </p:nvPr>
        </p:nvSpPr>
        <p:spPr>
          <a:xfrm>
            <a:off x="4965430" y="629268"/>
            <a:ext cx="6586491" cy="1286160"/>
          </a:xfrm>
        </p:spPr>
        <p:txBody>
          <a:bodyPr anchor="b">
            <a:normAutofit/>
          </a:bodyPr>
          <a:lstStyle/>
          <a:p>
            <a:r>
              <a:rPr lang="en-US" dirty="0"/>
              <a:t>A. Wars and Weapons</a:t>
            </a:r>
          </a:p>
        </p:txBody>
      </p:sp>
      <p:sp>
        <p:nvSpPr>
          <p:cNvPr id="3" name="Content Placeholder 2">
            <a:extLst>
              <a:ext uri="{FF2B5EF4-FFF2-40B4-BE49-F238E27FC236}">
                <a16:creationId xmlns:a16="http://schemas.microsoft.com/office/drawing/2014/main" id="{C706AC58-D751-412D-B870-332A8930B4D0}"/>
              </a:ext>
            </a:extLst>
          </p:cNvPr>
          <p:cNvSpPr>
            <a:spLocks noGrp="1"/>
          </p:cNvSpPr>
          <p:nvPr>
            <p:ph idx="1"/>
          </p:nvPr>
        </p:nvSpPr>
        <p:spPr>
          <a:xfrm>
            <a:off x="4965431" y="2438400"/>
            <a:ext cx="6586489" cy="3785419"/>
          </a:xfrm>
        </p:spPr>
        <p:txBody>
          <a:bodyPr>
            <a:normAutofit/>
          </a:bodyPr>
          <a:lstStyle/>
          <a:p>
            <a:r>
              <a:rPr lang="en-US" dirty="0"/>
              <a:t>The term </a:t>
            </a:r>
            <a:r>
              <a:rPr lang="en-US" b="1" i="1" dirty="0"/>
              <a:t>rogue nation</a:t>
            </a:r>
            <a:r>
              <a:rPr lang="en-US" dirty="0"/>
              <a:t> often refers to nations that threaten the security of other nations through a disregard of international law. </a:t>
            </a:r>
          </a:p>
          <a:p>
            <a:r>
              <a:rPr lang="en-US" dirty="0"/>
              <a:t>Some seek to acquire </a:t>
            </a:r>
            <a:r>
              <a:rPr lang="en-US" b="1" dirty="0"/>
              <a:t>weapons of mass destruction </a:t>
            </a:r>
            <a:r>
              <a:rPr lang="en-US" dirty="0"/>
              <a:t>(</a:t>
            </a:r>
            <a:r>
              <a:rPr lang="en-US" b="1" dirty="0"/>
              <a:t>WMDs</a:t>
            </a:r>
            <a:r>
              <a:rPr lang="en-US" dirty="0"/>
              <a:t>) such as chemical or </a:t>
            </a:r>
            <a:r>
              <a:rPr lang="en-US" b="1" dirty="0"/>
              <a:t>biological weapons</a:t>
            </a:r>
            <a:r>
              <a:rPr lang="en-US" dirty="0"/>
              <a:t>. </a:t>
            </a:r>
          </a:p>
        </p:txBody>
      </p:sp>
      <p:pic>
        <p:nvPicPr>
          <p:cNvPr id="5" name="Picture 4" descr="A person wearing a suit and tie&#10;&#10;Description automatically generated">
            <a:extLst>
              <a:ext uri="{FF2B5EF4-FFF2-40B4-BE49-F238E27FC236}">
                <a16:creationId xmlns:a16="http://schemas.microsoft.com/office/drawing/2014/main" id="{FA0635C9-09D8-47D8-B8FF-1F8D201130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492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1BFEC29-BAC0-42A5-94BB-BD2D8B0B9743}"/>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4099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6D729-F760-4FF3-A403-25A1B3D0D171}"/>
              </a:ext>
            </a:extLst>
          </p:cNvPr>
          <p:cNvSpPr>
            <a:spLocks noGrp="1"/>
          </p:cNvSpPr>
          <p:nvPr>
            <p:ph type="title"/>
          </p:nvPr>
        </p:nvSpPr>
        <p:spPr>
          <a:xfrm>
            <a:off x="4965430" y="629268"/>
            <a:ext cx="6586491" cy="1286160"/>
          </a:xfrm>
        </p:spPr>
        <p:txBody>
          <a:bodyPr anchor="b">
            <a:normAutofit/>
          </a:bodyPr>
          <a:lstStyle/>
          <a:p>
            <a:r>
              <a:rPr lang="en-US" dirty="0"/>
              <a:t>A. Wars and Weapons</a:t>
            </a:r>
          </a:p>
        </p:txBody>
      </p:sp>
      <p:sp>
        <p:nvSpPr>
          <p:cNvPr id="3" name="Content Placeholder 2">
            <a:extLst>
              <a:ext uri="{FF2B5EF4-FFF2-40B4-BE49-F238E27FC236}">
                <a16:creationId xmlns:a16="http://schemas.microsoft.com/office/drawing/2014/main" id="{C706AC58-D751-412D-B870-332A8930B4D0}"/>
              </a:ext>
            </a:extLst>
          </p:cNvPr>
          <p:cNvSpPr>
            <a:spLocks noGrp="1"/>
          </p:cNvSpPr>
          <p:nvPr>
            <p:ph idx="1"/>
          </p:nvPr>
        </p:nvSpPr>
        <p:spPr>
          <a:xfrm>
            <a:off x="4965431" y="2438400"/>
            <a:ext cx="6586489" cy="3785419"/>
          </a:xfrm>
        </p:spPr>
        <p:txBody>
          <a:bodyPr>
            <a:normAutofit/>
          </a:bodyPr>
          <a:lstStyle/>
          <a:p>
            <a:r>
              <a:rPr lang="en-US" dirty="0"/>
              <a:t>Regional conflicts continue to cause tensions throughout the world.</a:t>
            </a:r>
          </a:p>
          <a:p>
            <a:pPr marL="749300" lvl="1" indent="-292100"/>
            <a:r>
              <a:rPr lang="en-US" dirty="0"/>
              <a:t>India and Pakistan</a:t>
            </a:r>
          </a:p>
          <a:p>
            <a:pPr marL="749300" lvl="1" indent="-292100"/>
            <a:r>
              <a:rPr lang="en-US" dirty="0"/>
              <a:t>China and Taiwan</a:t>
            </a:r>
          </a:p>
          <a:p>
            <a:pPr marL="749300" lvl="1" indent="-292100"/>
            <a:r>
              <a:rPr lang="en-US" dirty="0"/>
              <a:t>Israel and its neighbors </a:t>
            </a:r>
          </a:p>
        </p:txBody>
      </p:sp>
      <p:pic>
        <p:nvPicPr>
          <p:cNvPr id="7" name="Picture 6" descr="A car parked in front of a building&#10;&#10;Description automatically generated">
            <a:extLst>
              <a:ext uri="{FF2B5EF4-FFF2-40B4-BE49-F238E27FC236}">
                <a16:creationId xmlns:a16="http://schemas.microsoft.com/office/drawing/2014/main" id="{62BC8A4E-22C2-4E9D-B058-E25FDD74B2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8"/>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2C0D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EAA0A5-B117-40A0-BC3A-A2B8E52ECF39}"/>
              </a:ext>
            </a:extLst>
          </p:cNvPr>
          <p:cNvCxnSpPr/>
          <p:nvPr/>
        </p:nvCxnSpPr>
        <p:spPr>
          <a:xfrm>
            <a:off x="5080934" y="2115117"/>
            <a:ext cx="63093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095938E-89A5-4416-9AE1-59899D2CB02F}"/>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977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F3C35-51D1-47A8-9466-7B40541DCB4C}"/>
              </a:ext>
            </a:extLst>
          </p:cNvPr>
          <p:cNvSpPr>
            <a:spLocks noGrp="1"/>
          </p:cNvSpPr>
          <p:nvPr>
            <p:ph type="title"/>
          </p:nvPr>
        </p:nvSpPr>
        <p:spPr>
          <a:xfrm>
            <a:off x="4965430" y="629268"/>
            <a:ext cx="6586491" cy="1286160"/>
          </a:xfrm>
        </p:spPr>
        <p:txBody>
          <a:bodyPr anchor="b">
            <a:normAutofit/>
          </a:bodyPr>
          <a:lstStyle/>
          <a:p>
            <a:r>
              <a:rPr lang="en-US" dirty="0"/>
              <a:t>B. Globalization</a:t>
            </a:r>
          </a:p>
        </p:txBody>
      </p:sp>
      <p:sp>
        <p:nvSpPr>
          <p:cNvPr id="3" name="Content Placeholder 2">
            <a:extLst>
              <a:ext uri="{FF2B5EF4-FFF2-40B4-BE49-F238E27FC236}">
                <a16:creationId xmlns:a16="http://schemas.microsoft.com/office/drawing/2014/main" id="{21488B7D-36DD-422A-BD57-DAE05BB69F71}"/>
              </a:ext>
            </a:extLst>
          </p:cNvPr>
          <p:cNvSpPr>
            <a:spLocks noGrp="1"/>
          </p:cNvSpPr>
          <p:nvPr>
            <p:ph idx="1"/>
          </p:nvPr>
        </p:nvSpPr>
        <p:spPr>
          <a:xfrm>
            <a:off x="4965431" y="2438400"/>
            <a:ext cx="6586489" cy="3785419"/>
          </a:xfrm>
        </p:spPr>
        <p:txBody>
          <a:bodyPr>
            <a:normAutofit/>
          </a:bodyPr>
          <a:lstStyle/>
          <a:p>
            <a:r>
              <a:rPr lang="en-US" dirty="0"/>
              <a:t>Economically, globalization is the integration of world markets through increased communications, foreign investment, and free trade.</a:t>
            </a:r>
          </a:p>
          <a:p>
            <a:r>
              <a:rPr lang="en-US" dirty="0"/>
              <a:t>Globalization presents several challenges including security issues and the debate between free trade and protectionism.</a:t>
            </a:r>
          </a:p>
        </p:txBody>
      </p:sp>
      <p:pic>
        <p:nvPicPr>
          <p:cNvPr id="6" name="Picture 5" descr="A picture containing object, view, night, water&#10;&#10;Description automatically generated">
            <a:extLst>
              <a:ext uri="{FF2B5EF4-FFF2-40B4-BE49-F238E27FC236}">
                <a16:creationId xmlns:a16="http://schemas.microsoft.com/office/drawing/2014/main" id="{D8C95714-2CBC-454E-B74C-246881C9AE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69E5E"/>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0E134B3-5D13-49D7-9169-3AEBD427AEB1}"/>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421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F3C35-51D1-47A8-9466-7B40541DCB4C}"/>
              </a:ext>
            </a:extLst>
          </p:cNvPr>
          <p:cNvSpPr>
            <a:spLocks noGrp="1"/>
          </p:cNvSpPr>
          <p:nvPr>
            <p:ph type="title"/>
          </p:nvPr>
        </p:nvSpPr>
        <p:spPr>
          <a:xfrm>
            <a:off x="4965430" y="629268"/>
            <a:ext cx="6586491" cy="1286160"/>
          </a:xfrm>
        </p:spPr>
        <p:txBody>
          <a:bodyPr anchor="b">
            <a:normAutofit/>
          </a:bodyPr>
          <a:lstStyle/>
          <a:p>
            <a:r>
              <a:rPr lang="en-US" dirty="0"/>
              <a:t>C. Anti-Americanism</a:t>
            </a:r>
          </a:p>
        </p:txBody>
      </p:sp>
      <p:sp>
        <p:nvSpPr>
          <p:cNvPr id="3" name="Content Placeholder 2">
            <a:extLst>
              <a:ext uri="{FF2B5EF4-FFF2-40B4-BE49-F238E27FC236}">
                <a16:creationId xmlns:a16="http://schemas.microsoft.com/office/drawing/2014/main" id="{21488B7D-36DD-422A-BD57-DAE05BB69F71}"/>
              </a:ext>
            </a:extLst>
          </p:cNvPr>
          <p:cNvSpPr>
            <a:spLocks noGrp="1"/>
          </p:cNvSpPr>
          <p:nvPr>
            <p:ph idx="1"/>
          </p:nvPr>
        </p:nvSpPr>
        <p:spPr>
          <a:xfrm>
            <a:off x="4965431" y="2438400"/>
            <a:ext cx="6586489" cy="3785419"/>
          </a:xfrm>
        </p:spPr>
        <p:txBody>
          <a:bodyPr>
            <a:noAutofit/>
          </a:bodyPr>
          <a:lstStyle/>
          <a:p>
            <a:r>
              <a:rPr lang="en-US" dirty="0"/>
              <a:t>Globalization has also increased the power of the United States, leading to a resentment of American “cultural imperialism.”</a:t>
            </a:r>
          </a:p>
          <a:p>
            <a:r>
              <a:rPr lang="en-US" dirty="0"/>
              <a:t>America’s strong military power is also troubling for many nations since no other power currently exists to balance the strength of the United States.</a:t>
            </a:r>
          </a:p>
        </p:txBody>
      </p:sp>
      <p:pic>
        <p:nvPicPr>
          <p:cNvPr id="5" name="Picture 4" descr="A large ship in a body of water&#10;&#10;Description automatically generated">
            <a:extLst>
              <a:ext uri="{FF2B5EF4-FFF2-40B4-BE49-F238E27FC236}">
                <a16:creationId xmlns:a16="http://schemas.microsoft.com/office/drawing/2014/main" id="{C3E4467A-8CFD-46F2-AB9E-FB1D1A5461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ABC6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7BD53B8-2AC8-4AD4-B982-B801688E0D37}"/>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024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01E2-054B-4901-B547-8F6A466BF140}"/>
              </a:ext>
            </a:extLst>
          </p:cNvPr>
          <p:cNvSpPr>
            <a:spLocks noGrp="1"/>
          </p:cNvSpPr>
          <p:nvPr>
            <p:ph type="title"/>
          </p:nvPr>
        </p:nvSpPr>
        <p:spPr>
          <a:xfrm>
            <a:off x="4965430" y="629268"/>
            <a:ext cx="6586491" cy="1286160"/>
          </a:xfrm>
        </p:spPr>
        <p:txBody>
          <a:bodyPr anchor="b">
            <a:normAutofit/>
          </a:bodyPr>
          <a:lstStyle/>
          <a:p>
            <a:r>
              <a:rPr lang="en-US" dirty="0"/>
              <a:t>D. Conclusion</a:t>
            </a:r>
          </a:p>
        </p:txBody>
      </p:sp>
      <p:sp>
        <p:nvSpPr>
          <p:cNvPr id="3" name="Content Placeholder 2">
            <a:extLst>
              <a:ext uri="{FF2B5EF4-FFF2-40B4-BE49-F238E27FC236}">
                <a16:creationId xmlns:a16="http://schemas.microsoft.com/office/drawing/2014/main" id="{C5F924C7-5F32-4CFD-B851-8462161F3EA5}"/>
              </a:ext>
            </a:extLst>
          </p:cNvPr>
          <p:cNvSpPr>
            <a:spLocks noGrp="1"/>
          </p:cNvSpPr>
          <p:nvPr>
            <p:ph idx="1"/>
          </p:nvPr>
        </p:nvSpPr>
        <p:spPr>
          <a:xfrm>
            <a:off x="4965431" y="2438400"/>
            <a:ext cx="6586489" cy="3785419"/>
          </a:xfrm>
        </p:spPr>
        <p:txBody>
          <a:bodyPr>
            <a:normAutofit/>
          </a:bodyPr>
          <a:lstStyle/>
          <a:p>
            <a:r>
              <a:rPr lang="en-US" dirty="0"/>
              <a:t>Foreign policy is closely connected with issues important to Christians, issues which are often complicated. </a:t>
            </a:r>
          </a:p>
          <a:p>
            <a:r>
              <a:rPr lang="en-US" dirty="0"/>
              <a:t>Many questions about how to use American power confront Christians today, and we must rely on Scripture for wisdom. </a:t>
            </a:r>
          </a:p>
        </p:txBody>
      </p:sp>
      <p:pic>
        <p:nvPicPr>
          <p:cNvPr id="5" name="Picture 4" descr="A person sitting on a bed&#10;&#10;Description automatically generated">
            <a:extLst>
              <a:ext uri="{FF2B5EF4-FFF2-40B4-BE49-F238E27FC236}">
                <a16:creationId xmlns:a16="http://schemas.microsoft.com/office/drawing/2014/main" id="{8296038A-F85E-4A71-8BB7-D3B6710275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489BD"/>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6EAB42C-A3F3-41DA-85D8-0AF17D6DE110}"/>
              </a:ext>
            </a:extLst>
          </p:cNvPr>
          <p:cNvCxnSpPr>
            <a:cxnSpLocks/>
          </p:cNvCxnSpPr>
          <p:nvPr/>
        </p:nvCxnSpPr>
        <p:spPr>
          <a:xfrm>
            <a:off x="5080934" y="2109334"/>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649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3F6D-AD7D-481E-8CF1-D622542291D1}"/>
              </a:ext>
            </a:extLst>
          </p:cNvPr>
          <p:cNvSpPr>
            <a:spLocks noGrp="1"/>
          </p:cNvSpPr>
          <p:nvPr>
            <p:ph type="title"/>
          </p:nvPr>
        </p:nvSpPr>
        <p:spPr>
          <a:xfrm>
            <a:off x="4965430" y="629268"/>
            <a:ext cx="6586491" cy="1286160"/>
          </a:xfrm>
        </p:spPr>
        <p:txBody>
          <a:bodyPr anchor="b">
            <a:noAutofit/>
          </a:bodyPr>
          <a:lstStyle/>
          <a:p>
            <a:r>
              <a:rPr lang="en-US" dirty="0"/>
              <a:t>C. International Stability</a:t>
            </a:r>
          </a:p>
        </p:txBody>
      </p:sp>
      <p:sp>
        <p:nvSpPr>
          <p:cNvPr id="3" name="Content Placeholder 2">
            <a:extLst>
              <a:ext uri="{FF2B5EF4-FFF2-40B4-BE49-F238E27FC236}">
                <a16:creationId xmlns:a16="http://schemas.microsoft.com/office/drawing/2014/main" id="{D38DFB57-2409-47ED-B366-B7C5CBB408D0}"/>
              </a:ext>
            </a:extLst>
          </p:cNvPr>
          <p:cNvSpPr>
            <a:spLocks noGrp="1"/>
          </p:cNvSpPr>
          <p:nvPr>
            <p:ph idx="1"/>
          </p:nvPr>
        </p:nvSpPr>
        <p:spPr>
          <a:xfrm>
            <a:off x="4965431" y="2438400"/>
            <a:ext cx="6586489" cy="3785419"/>
          </a:xfrm>
        </p:spPr>
        <p:txBody>
          <a:bodyPr>
            <a:normAutofit/>
          </a:bodyPr>
          <a:lstStyle/>
          <a:p>
            <a:r>
              <a:rPr lang="en-US" dirty="0"/>
              <a:t>The US often attempts to prevent wars from starting or spreading to maintain international stability.</a:t>
            </a:r>
          </a:p>
          <a:p>
            <a:r>
              <a:rPr lang="en-US" dirty="0"/>
              <a:t>This is especially true in places like the Middle East where the US has economic interests. </a:t>
            </a:r>
          </a:p>
        </p:txBody>
      </p:sp>
      <p:pic>
        <p:nvPicPr>
          <p:cNvPr id="5" name="Picture 4" descr="A group of people in a room&#10;&#10;Description automatically generated">
            <a:extLst>
              <a:ext uri="{FF2B5EF4-FFF2-40B4-BE49-F238E27FC236}">
                <a16:creationId xmlns:a16="http://schemas.microsoft.com/office/drawing/2014/main" id="{B80BB1D7-7F07-49AC-9A8B-32087540CE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8AA67"/>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F4E53BE-57CE-4A8F-8063-BFCEEB98A4E3}"/>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The UN Security Council</a:t>
            </a:r>
          </a:p>
        </p:txBody>
      </p:sp>
      <p:cxnSp>
        <p:nvCxnSpPr>
          <p:cNvPr id="8" name="Straight Connector 7">
            <a:extLst>
              <a:ext uri="{FF2B5EF4-FFF2-40B4-BE49-F238E27FC236}">
                <a16:creationId xmlns:a16="http://schemas.microsoft.com/office/drawing/2014/main" id="{E42B6309-4EB3-4FD9-9F85-90562F59251E}"/>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000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13.5</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noAutofit/>
          </a:bodyPr>
          <a:lstStyle/>
          <a:p>
            <a:pPr marL="0" indent="0">
              <a:buNone/>
            </a:pPr>
            <a:r>
              <a:rPr lang="en-US" dirty="0"/>
              <a:t>1. Define </a:t>
            </a:r>
            <a:r>
              <a:rPr lang="en-US" i="1" dirty="0"/>
              <a:t>terrorism</a:t>
            </a:r>
            <a:r>
              <a:rPr lang="en-US" dirty="0"/>
              <a:t>.</a:t>
            </a:r>
          </a:p>
          <a:p>
            <a:pPr marL="0" indent="0" algn="ctr">
              <a:buNone/>
            </a:pPr>
            <a:r>
              <a:rPr lang="en-US" dirty="0">
                <a:solidFill>
                  <a:srgbClr val="C00000"/>
                </a:solidFill>
              </a:rPr>
              <a:t>Terrorism is an attempt to achieve goals by using fear to intimidate people and governments and thereby coerce them to do what the terrorists want. (p. 323)</a:t>
            </a:r>
          </a:p>
          <a:p>
            <a:pPr marL="0" indent="0">
              <a:buNone/>
            </a:pPr>
            <a:r>
              <a:rPr lang="en-US" dirty="0"/>
              <a:t>2–4. Name three reasons terrorism has become so effective.</a:t>
            </a:r>
          </a:p>
          <a:p>
            <a:pPr marL="0" indent="0" algn="ctr">
              <a:buNone/>
            </a:pPr>
            <a:r>
              <a:rPr lang="en-US" dirty="0">
                <a:solidFill>
                  <a:srgbClr val="C00000"/>
                </a:solidFill>
              </a:rPr>
              <a:t>Terrorism has become more effective because of improved communications, the ability to carry out terrorism with minimal expense, and technological advances that make it cheaper and easier than in the past. (p. 324)</a:t>
            </a:r>
          </a:p>
        </p:txBody>
      </p:sp>
    </p:spTree>
    <p:extLst>
      <p:ext uri="{BB962C8B-B14F-4D97-AF65-F5344CB8AC3E}">
        <p14:creationId xmlns:p14="http://schemas.microsoft.com/office/powerpoint/2010/main" val="317598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13.5</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5–8. Identify four regional conflicts that continue to influence foreign policy.</a:t>
            </a:r>
          </a:p>
          <a:p>
            <a:pPr marL="0" indent="0" algn="ctr">
              <a:buNone/>
            </a:pPr>
            <a:r>
              <a:rPr lang="en-US" dirty="0">
                <a:solidFill>
                  <a:srgbClr val="C00000"/>
                </a:solidFill>
              </a:rPr>
              <a:t>(any four) India and Pakistan’s struggle over Kashmir, tensions between Taiwan and China, tensions between Chechnya and Russia, and tensions between Israel and Palestinians and between Israel and Muslim countries (pp. 324–325)</a:t>
            </a:r>
          </a:p>
        </p:txBody>
      </p:sp>
    </p:spTree>
    <p:extLst>
      <p:ext uri="{BB962C8B-B14F-4D97-AF65-F5344CB8AC3E}">
        <p14:creationId xmlns:p14="http://schemas.microsoft.com/office/powerpoint/2010/main" val="2441348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13.5</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What challenges face US foreign policy as a result of globalization? If you were president, how would you address these challenges?</a:t>
            </a:r>
          </a:p>
          <a:p>
            <a:pPr marL="0" indent="0" algn="ctr">
              <a:buNone/>
            </a:pPr>
            <a:r>
              <a:rPr lang="en-US" dirty="0">
                <a:solidFill>
                  <a:srgbClr val="C00000"/>
                </a:solidFill>
              </a:rPr>
              <a:t>Globalization gives terrorists greater access to other countries and technology, heightens debate between free trade and protectionism, disseminates different ideas and cultures, and heightens anti-Americanism. </a:t>
            </a:r>
          </a:p>
        </p:txBody>
      </p:sp>
    </p:spTree>
    <p:extLst>
      <p:ext uri="{BB962C8B-B14F-4D97-AF65-F5344CB8AC3E}">
        <p14:creationId xmlns:p14="http://schemas.microsoft.com/office/powerpoint/2010/main" val="396689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3F6D-AD7D-481E-8CF1-D622542291D1}"/>
              </a:ext>
            </a:extLst>
          </p:cNvPr>
          <p:cNvSpPr>
            <a:spLocks noGrp="1"/>
          </p:cNvSpPr>
          <p:nvPr>
            <p:ph type="title"/>
          </p:nvPr>
        </p:nvSpPr>
        <p:spPr>
          <a:xfrm>
            <a:off x="4965430" y="629268"/>
            <a:ext cx="6586491" cy="1286160"/>
          </a:xfrm>
        </p:spPr>
        <p:txBody>
          <a:bodyPr anchor="b">
            <a:noAutofit/>
          </a:bodyPr>
          <a:lstStyle/>
          <a:p>
            <a:r>
              <a:rPr lang="en-US" dirty="0"/>
              <a:t>D. Economic Development</a:t>
            </a:r>
          </a:p>
        </p:txBody>
      </p:sp>
      <p:sp>
        <p:nvSpPr>
          <p:cNvPr id="3" name="Content Placeholder 2">
            <a:extLst>
              <a:ext uri="{FF2B5EF4-FFF2-40B4-BE49-F238E27FC236}">
                <a16:creationId xmlns:a16="http://schemas.microsoft.com/office/drawing/2014/main" id="{D38DFB57-2409-47ED-B366-B7C5CBB408D0}"/>
              </a:ext>
            </a:extLst>
          </p:cNvPr>
          <p:cNvSpPr>
            <a:spLocks noGrp="1"/>
          </p:cNvSpPr>
          <p:nvPr>
            <p:ph idx="1"/>
          </p:nvPr>
        </p:nvSpPr>
        <p:spPr>
          <a:xfrm>
            <a:off x="4965431" y="2438400"/>
            <a:ext cx="6586489" cy="3785419"/>
          </a:xfrm>
        </p:spPr>
        <p:txBody>
          <a:bodyPr>
            <a:normAutofit/>
          </a:bodyPr>
          <a:lstStyle/>
          <a:p>
            <a:r>
              <a:rPr lang="en-US" dirty="0"/>
              <a:t>The US goals are to stimulate economic development in developing countries and to increase political freedom.</a:t>
            </a:r>
          </a:p>
          <a:p>
            <a:r>
              <a:rPr lang="en-US" dirty="0"/>
              <a:t>After World War II, the US donated billions of dollars through the </a:t>
            </a:r>
            <a:r>
              <a:rPr lang="en-US" b="1" dirty="0"/>
              <a:t>Marshall Plan</a:t>
            </a:r>
            <a:r>
              <a:rPr lang="en-US" dirty="0"/>
              <a:t> to help rebuild western Europe.</a:t>
            </a:r>
          </a:p>
        </p:txBody>
      </p:sp>
      <p:pic>
        <p:nvPicPr>
          <p:cNvPr id="5" name="Picture 4" descr="A picture containing airplane&#10;&#10;Description automatically generated">
            <a:extLst>
              <a:ext uri="{FF2B5EF4-FFF2-40B4-BE49-F238E27FC236}">
                <a16:creationId xmlns:a16="http://schemas.microsoft.com/office/drawing/2014/main" id="{EC03FCD5-A88C-43C6-AA0B-9890CE1790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2AB5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6FE42F4-214B-4BB1-A45D-1FA37466FC0F}"/>
              </a:ext>
            </a:extLst>
          </p:cNvPr>
          <p:cNvSpPr/>
          <p:nvPr/>
        </p:nvSpPr>
        <p:spPr>
          <a:xfrm>
            <a:off x="0" y="5448300"/>
            <a:ext cx="4635571" cy="704850"/>
          </a:xfrm>
          <a:prstGeom prst="rect">
            <a:avLst/>
          </a:prstGeom>
          <a:solidFill>
            <a:srgbClr val="E7E6E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lumMod val="10000"/>
                  </a:schemeClr>
                </a:solidFill>
                <a:latin typeface="+mj-lt"/>
              </a:rPr>
              <a:t>An American poster promoting the Marshall Plan</a:t>
            </a:r>
          </a:p>
        </p:txBody>
      </p:sp>
      <p:cxnSp>
        <p:nvCxnSpPr>
          <p:cNvPr id="8" name="Straight Connector 7">
            <a:extLst>
              <a:ext uri="{FF2B5EF4-FFF2-40B4-BE49-F238E27FC236}">
                <a16:creationId xmlns:a16="http://schemas.microsoft.com/office/drawing/2014/main" id="{704DB08D-5016-4726-BAE2-BA645B7060AE}"/>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863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13.1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1–4. What are the four basic goals of American foreign policy?</a:t>
            </a:r>
          </a:p>
          <a:p>
            <a:pPr marL="0" indent="0" algn="ctr">
              <a:buNone/>
            </a:pPr>
            <a:r>
              <a:rPr lang="en-US" dirty="0">
                <a:solidFill>
                  <a:srgbClr val="C00000"/>
                </a:solidFill>
              </a:rPr>
              <a:t>national security, alliance security, international stability, and economic development (p. 303)</a:t>
            </a:r>
          </a:p>
          <a:p>
            <a:pPr marL="0" indent="0">
              <a:buNone/>
            </a:pPr>
            <a:r>
              <a:rPr lang="en-US" dirty="0"/>
              <a:t>5. Why did concern for national security increase during the Cold War?</a:t>
            </a:r>
          </a:p>
          <a:p>
            <a:pPr marL="0" indent="0" algn="ctr">
              <a:buNone/>
            </a:pPr>
            <a:r>
              <a:rPr lang="en-US" dirty="0">
                <a:solidFill>
                  <a:srgbClr val="C00000"/>
                </a:solidFill>
              </a:rPr>
              <a:t>the Soviet nuclear threat (p. 303)</a:t>
            </a:r>
          </a:p>
        </p:txBody>
      </p:sp>
    </p:spTree>
    <p:extLst>
      <p:ext uri="{BB962C8B-B14F-4D97-AF65-F5344CB8AC3E}">
        <p14:creationId xmlns:p14="http://schemas.microsoft.com/office/powerpoint/2010/main" val="19750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American Government 4th ed.">
      <a:dk1>
        <a:srgbClr val="0054A6"/>
      </a:dk1>
      <a:lt1>
        <a:srgbClr val="E7E6E6"/>
      </a:lt1>
      <a:dk2>
        <a:srgbClr val="0054A6"/>
      </a:dk2>
      <a:lt2>
        <a:srgbClr val="E7E6E6"/>
      </a:lt2>
      <a:accent1>
        <a:srgbClr val="C9252B"/>
      </a:accent1>
      <a:accent2>
        <a:srgbClr val="D56349"/>
      </a:accent2>
      <a:accent3>
        <a:srgbClr val="FFFDFD"/>
      </a:accent3>
      <a:accent4>
        <a:srgbClr val="0054A6"/>
      </a:accent4>
      <a:accent5>
        <a:srgbClr val="E0E4F3"/>
      </a:accent5>
      <a:accent6>
        <a:srgbClr val="B4C6E7"/>
      </a:accent6>
      <a:hlink>
        <a:srgbClr val="0563C1"/>
      </a:hlink>
      <a:folHlink>
        <a:srgbClr val="954F72"/>
      </a:folHlink>
    </a:clrScheme>
    <a:fontScheme name="Custom 5">
      <a:majorFont>
        <a:latin typeface="Tw Cen MT"/>
        <a:ea typeface=""/>
        <a:cs typeface=""/>
      </a:majorFont>
      <a:minorFont>
        <a:latin typeface="Tw Cen M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merican Government, 4th 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4407</Words>
  <Application>Microsoft Office PowerPoint</Application>
  <PresentationFormat>Widescreen</PresentationFormat>
  <Paragraphs>380</Paragraphs>
  <Slides>72</Slides>
  <Notes>51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72</vt:i4>
      </vt:variant>
    </vt:vector>
  </HeadingPairs>
  <TitlesOfParts>
    <vt:vector size="86" baseType="lpstr">
      <vt:lpstr>맑은 고딕</vt:lpstr>
      <vt:lpstr>游ゴシック</vt:lpstr>
      <vt:lpstr>Arial</vt:lpstr>
      <vt:lpstr>Calibri</vt:lpstr>
      <vt:lpstr>Courier New</vt:lpstr>
      <vt:lpstr>Kartika</vt:lpstr>
      <vt:lpstr>Linux Libertine</vt:lpstr>
      <vt:lpstr>Tahoma</vt:lpstr>
      <vt:lpstr>Tw Cen MT</vt:lpstr>
      <vt:lpstr>Verdana</vt:lpstr>
      <vt:lpstr>Vrinda</vt:lpstr>
      <vt:lpstr>Wingdings</vt:lpstr>
      <vt:lpstr>Office Theme</vt:lpstr>
      <vt:lpstr>American Government, 4th ed.</vt:lpstr>
      <vt:lpstr>Chapter 13:  Foreign Policy</vt:lpstr>
      <vt:lpstr>I. Foreign Policy Goals</vt:lpstr>
      <vt:lpstr>I. Foreign Policy Goals</vt:lpstr>
      <vt:lpstr>PowerPoint Presentation</vt:lpstr>
      <vt:lpstr>A. National Security</vt:lpstr>
      <vt:lpstr>B. Alliance Security</vt:lpstr>
      <vt:lpstr>C. International Stability</vt:lpstr>
      <vt:lpstr>D. Economic Development</vt:lpstr>
      <vt:lpstr>Section Review – Chapter 13.1</vt:lpstr>
      <vt:lpstr>Section Review – Chapter 13.1</vt:lpstr>
      <vt:lpstr>Section Review – Chapter 13.1</vt:lpstr>
      <vt:lpstr>Section Review – Chapter 13.1</vt:lpstr>
      <vt:lpstr>II. Foreign Policy Development</vt:lpstr>
      <vt:lpstr>A. Isolation:  1790–1890</vt:lpstr>
      <vt:lpstr>B. Expansion:  1890–1910</vt:lpstr>
      <vt:lpstr>C. Vacillation and Uncertainty: 1910–40</vt:lpstr>
      <vt:lpstr>D. Obligation:  1941–91</vt:lpstr>
      <vt:lpstr>D. Obligation:  1941–91</vt:lpstr>
      <vt:lpstr>D. Obligation:  1941–91</vt:lpstr>
      <vt:lpstr>E. Transition: 1991 to the Present</vt:lpstr>
      <vt:lpstr>E. Transition: 1991 to the Present</vt:lpstr>
      <vt:lpstr>Section Review – Chapter 13.2</vt:lpstr>
      <vt:lpstr>Section Review – Chapter 13.2</vt:lpstr>
      <vt:lpstr>Section Review – Chapter 13.2</vt:lpstr>
      <vt:lpstr>Section Review – Chapter 13.2</vt:lpstr>
      <vt:lpstr>Section Review – Chapter 13.2</vt:lpstr>
      <vt:lpstr>III. Policymakers</vt:lpstr>
      <vt:lpstr>A. The President</vt:lpstr>
      <vt:lpstr>B. The Foreign Policy Bureaucracy</vt:lpstr>
      <vt:lpstr>B. The Foreign Policy Bureaucracy</vt:lpstr>
      <vt:lpstr>B. The Foreign Policy Bureaucracy</vt:lpstr>
      <vt:lpstr>PowerPoint Presentation</vt:lpstr>
      <vt:lpstr>B. The Foreign Policy Bureaucracy</vt:lpstr>
      <vt:lpstr>B. The Foreign Policy Bureaucracy</vt:lpstr>
      <vt:lpstr>B. The Foreign Policy Bureaucracy</vt:lpstr>
      <vt:lpstr>B. The Foreign Policy Bureaucracy</vt:lpstr>
      <vt:lpstr>C. Congress</vt:lpstr>
      <vt:lpstr>D. The Media</vt:lpstr>
      <vt:lpstr>Section Review – Chapter 13.3</vt:lpstr>
      <vt:lpstr>Section Review – Chapter 13.3</vt:lpstr>
      <vt:lpstr>Section Review – Chapter 13.3</vt:lpstr>
      <vt:lpstr>Section Review – Chapter 13.3</vt:lpstr>
      <vt:lpstr>Section Review – Chapter 13.3</vt:lpstr>
      <vt:lpstr>IV. Policy Methods</vt:lpstr>
      <vt:lpstr>A. Diplomacy</vt:lpstr>
      <vt:lpstr>B. Treaties and Multinational Organizations</vt:lpstr>
      <vt:lpstr>B. Treaties and Multinational Organizations</vt:lpstr>
      <vt:lpstr>B. Treaties and Multinational Organizations</vt:lpstr>
      <vt:lpstr>B. Treaties and Multinational Organizations</vt:lpstr>
      <vt:lpstr>B. Treaties and Multinational Organizations</vt:lpstr>
      <vt:lpstr>B. Treaties and Multinational Organizations</vt:lpstr>
      <vt:lpstr>B. Treaties and Multinational Organizations</vt:lpstr>
      <vt:lpstr>B. Treaties and Multinational Organizations</vt:lpstr>
      <vt:lpstr>B. Treaties and Multinational Organizations</vt:lpstr>
      <vt:lpstr>C. Foreign Aid</vt:lpstr>
      <vt:lpstr>D. Sanctions</vt:lpstr>
      <vt:lpstr>E. Military Action and Espionage</vt:lpstr>
      <vt:lpstr>E. Military Action and Espionage</vt:lpstr>
      <vt:lpstr>Section Review – Chapter 13.4</vt:lpstr>
      <vt:lpstr>Section Review – Chapter 13.4</vt:lpstr>
      <vt:lpstr>Section Review – Chapter 13.4</vt:lpstr>
      <vt:lpstr>Section Review – Chapter 13.4</vt:lpstr>
      <vt:lpstr>V. Challenges Abroad</vt:lpstr>
      <vt:lpstr>A. Wars and Weapons</vt:lpstr>
      <vt:lpstr>A. Wars and Weapons</vt:lpstr>
      <vt:lpstr>A. Wars and Weapons</vt:lpstr>
      <vt:lpstr>B. Globalization</vt:lpstr>
      <vt:lpstr>C. Anti-Americanism</vt:lpstr>
      <vt:lpstr>D. Conclusion</vt:lpstr>
      <vt:lpstr>Section Review – Chapter 13.5</vt:lpstr>
      <vt:lpstr>Section Review – Chapter 13.5</vt:lpstr>
      <vt:lpstr>Section Review – Chapter 13.5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Foreign Policy</dc:title>
  <dc:creator>Bowers, Hannah</dc:creator>
  <cp:lastModifiedBy>Sue</cp:lastModifiedBy>
  <cp:revision>12</cp:revision>
  <dcterms:created xsi:type="dcterms:W3CDTF">2020-06-24T13:35:45Z</dcterms:created>
  <dcterms:modified xsi:type="dcterms:W3CDTF">2024-01-22T13:49:21Z</dcterms:modified>
</cp:coreProperties>
</file>