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7" r:id="rId2"/>
  </p:sldMasterIdLst>
  <p:notesMasterIdLst>
    <p:notesMasterId r:id="rId202"/>
  </p:notesMasterIdLst>
  <p:sldIdLst>
    <p:sldId id="303" r:id="rId3"/>
    <p:sldId id="505" r:id="rId4"/>
    <p:sldId id="304" r:id="rId5"/>
    <p:sldId id="502" r:id="rId6"/>
    <p:sldId id="306" r:id="rId7"/>
    <p:sldId id="307" r:id="rId8"/>
    <p:sldId id="475" r:id="rId9"/>
    <p:sldId id="305" r:id="rId10"/>
    <p:sldId id="308" r:id="rId11"/>
    <p:sldId id="309" r:id="rId12"/>
    <p:sldId id="311" r:id="rId13"/>
    <p:sldId id="476" r:id="rId14"/>
    <p:sldId id="477" r:id="rId15"/>
    <p:sldId id="478" r:id="rId16"/>
    <p:sldId id="479" r:id="rId17"/>
    <p:sldId id="480" r:id="rId18"/>
    <p:sldId id="310" r:id="rId19"/>
    <p:sldId id="312" r:id="rId20"/>
    <p:sldId id="313" r:id="rId21"/>
    <p:sldId id="486" r:id="rId22"/>
    <p:sldId id="501" r:id="rId23"/>
    <p:sldId id="314" r:id="rId24"/>
    <p:sldId id="315" r:id="rId25"/>
    <p:sldId id="316" r:id="rId26"/>
    <p:sldId id="317" r:id="rId27"/>
    <p:sldId id="318" r:id="rId28"/>
    <p:sldId id="490" r:id="rId29"/>
    <p:sldId id="481" r:id="rId30"/>
    <p:sldId id="319" r:id="rId31"/>
    <p:sldId id="320" r:id="rId32"/>
    <p:sldId id="321" r:id="rId33"/>
    <p:sldId id="491" r:id="rId34"/>
    <p:sldId id="322" r:id="rId35"/>
    <p:sldId id="323" r:id="rId36"/>
    <p:sldId id="324" r:id="rId37"/>
    <p:sldId id="325" r:id="rId38"/>
    <p:sldId id="326" r:id="rId39"/>
    <p:sldId id="482" r:id="rId40"/>
    <p:sldId id="327" r:id="rId41"/>
    <p:sldId id="328" r:id="rId42"/>
    <p:sldId id="329" r:id="rId43"/>
    <p:sldId id="330" r:id="rId44"/>
    <p:sldId id="331" r:id="rId45"/>
    <p:sldId id="332" r:id="rId46"/>
    <p:sldId id="333" r:id="rId47"/>
    <p:sldId id="334" r:id="rId48"/>
    <p:sldId id="335" r:id="rId49"/>
    <p:sldId id="336" r:id="rId50"/>
    <p:sldId id="337" r:id="rId51"/>
    <p:sldId id="492" r:id="rId52"/>
    <p:sldId id="338" r:id="rId53"/>
    <p:sldId id="339" r:id="rId54"/>
    <p:sldId id="340" r:id="rId55"/>
    <p:sldId id="483" r:id="rId56"/>
    <p:sldId id="341" r:id="rId57"/>
    <p:sldId id="484" r:id="rId58"/>
    <p:sldId id="342" r:id="rId59"/>
    <p:sldId id="343" r:id="rId60"/>
    <p:sldId id="344" r:id="rId61"/>
    <p:sldId id="345" r:id="rId62"/>
    <p:sldId id="346" r:id="rId63"/>
    <p:sldId id="347" r:id="rId64"/>
    <p:sldId id="348" r:id="rId65"/>
    <p:sldId id="500" r:id="rId66"/>
    <p:sldId id="497" r:id="rId67"/>
    <p:sldId id="349" r:id="rId68"/>
    <p:sldId id="350" r:id="rId69"/>
    <p:sldId id="382" r:id="rId70"/>
    <p:sldId id="383" r:id="rId71"/>
    <p:sldId id="351" r:id="rId72"/>
    <p:sldId id="384" r:id="rId73"/>
    <p:sldId id="352" r:id="rId74"/>
    <p:sldId id="385" r:id="rId75"/>
    <p:sldId id="353" r:id="rId76"/>
    <p:sldId id="354" r:id="rId77"/>
    <p:sldId id="355" r:id="rId78"/>
    <p:sldId id="356" r:id="rId79"/>
    <p:sldId id="386" r:id="rId80"/>
    <p:sldId id="387" r:id="rId81"/>
    <p:sldId id="388" r:id="rId82"/>
    <p:sldId id="389" r:id="rId83"/>
    <p:sldId id="390" r:id="rId84"/>
    <p:sldId id="499" r:id="rId85"/>
    <p:sldId id="493" r:id="rId86"/>
    <p:sldId id="357" r:id="rId87"/>
    <p:sldId id="391" r:id="rId88"/>
    <p:sldId id="358" r:id="rId89"/>
    <p:sldId id="392" r:id="rId90"/>
    <p:sldId id="393" r:id="rId91"/>
    <p:sldId id="504" r:id="rId92"/>
    <p:sldId id="503" r:id="rId93"/>
    <p:sldId id="394" r:id="rId94"/>
    <p:sldId id="395" r:id="rId95"/>
    <p:sldId id="359" r:id="rId96"/>
    <p:sldId id="396" r:id="rId97"/>
    <p:sldId id="360" r:id="rId98"/>
    <p:sldId id="397" r:id="rId99"/>
    <p:sldId id="398" r:id="rId100"/>
    <p:sldId id="361" r:id="rId101"/>
    <p:sldId id="399" r:id="rId102"/>
    <p:sldId id="400" r:id="rId103"/>
    <p:sldId id="365" r:id="rId104"/>
    <p:sldId id="485" r:id="rId105"/>
    <p:sldId id="364" r:id="rId106"/>
    <p:sldId id="366" r:id="rId107"/>
    <p:sldId id="494" r:id="rId108"/>
    <p:sldId id="367" r:id="rId109"/>
    <p:sldId id="401" r:id="rId110"/>
    <p:sldId id="402" r:id="rId111"/>
    <p:sldId id="403" r:id="rId112"/>
    <p:sldId id="368" r:id="rId113"/>
    <p:sldId id="369" r:id="rId114"/>
    <p:sldId id="404" r:id="rId115"/>
    <p:sldId id="405" r:id="rId116"/>
    <p:sldId id="495" r:id="rId117"/>
    <p:sldId id="370" r:id="rId118"/>
    <p:sldId id="371" r:id="rId119"/>
    <p:sldId id="372" r:id="rId120"/>
    <p:sldId id="373" r:id="rId121"/>
    <p:sldId id="406" r:id="rId122"/>
    <p:sldId id="496" r:id="rId123"/>
    <p:sldId id="407" r:id="rId124"/>
    <p:sldId id="487" r:id="rId125"/>
    <p:sldId id="408" r:id="rId126"/>
    <p:sldId id="409" r:id="rId127"/>
    <p:sldId id="374" r:id="rId128"/>
    <p:sldId id="375" r:id="rId129"/>
    <p:sldId id="376" r:id="rId130"/>
    <p:sldId id="488" r:id="rId131"/>
    <p:sldId id="377" r:id="rId132"/>
    <p:sldId id="410" r:id="rId133"/>
    <p:sldId id="378" r:id="rId134"/>
    <p:sldId id="411" r:id="rId135"/>
    <p:sldId id="412" r:id="rId136"/>
    <p:sldId id="413" r:id="rId137"/>
    <p:sldId id="414" r:id="rId138"/>
    <p:sldId id="415" r:id="rId139"/>
    <p:sldId id="379" r:id="rId140"/>
    <p:sldId id="380" r:id="rId141"/>
    <p:sldId id="381" r:id="rId142"/>
    <p:sldId id="416" r:id="rId143"/>
    <p:sldId id="417" r:id="rId144"/>
    <p:sldId id="418" r:id="rId145"/>
    <p:sldId id="419" r:id="rId146"/>
    <p:sldId id="420" r:id="rId147"/>
    <p:sldId id="421" r:id="rId148"/>
    <p:sldId id="422" r:id="rId149"/>
    <p:sldId id="423" r:id="rId150"/>
    <p:sldId id="424" r:id="rId151"/>
    <p:sldId id="425" r:id="rId152"/>
    <p:sldId id="426" r:id="rId153"/>
    <p:sldId id="427" r:id="rId154"/>
    <p:sldId id="428" r:id="rId155"/>
    <p:sldId id="429" r:id="rId156"/>
    <p:sldId id="430" r:id="rId157"/>
    <p:sldId id="431" r:id="rId158"/>
    <p:sldId id="432" r:id="rId159"/>
    <p:sldId id="433" r:id="rId160"/>
    <p:sldId id="434" r:id="rId161"/>
    <p:sldId id="435" r:id="rId162"/>
    <p:sldId id="436" r:id="rId163"/>
    <p:sldId id="437" r:id="rId164"/>
    <p:sldId id="438" r:id="rId165"/>
    <p:sldId id="439" r:id="rId166"/>
    <p:sldId id="440" r:id="rId167"/>
    <p:sldId id="441" r:id="rId168"/>
    <p:sldId id="442" r:id="rId169"/>
    <p:sldId id="443" r:id="rId170"/>
    <p:sldId id="444" r:id="rId171"/>
    <p:sldId id="445" r:id="rId172"/>
    <p:sldId id="446" r:id="rId173"/>
    <p:sldId id="447" r:id="rId174"/>
    <p:sldId id="448" r:id="rId175"/>
    <p:sldId id="449" r:id="rId176"/>
    <p:sldId id="450" r:id="rId177"/>
    <p:sldId id="451" r:id="rId178"/>
    <p:sldId id="452" r:id="rId179"/>
    <p:sldId id="453" r:id="rId180"/>
    <p:sldId id="454" r:id="rId181"/>
    <p:sldId id="455" r:id="rId182"/>
    <p:sldId id="456" r:id="rId183"/>
    <p:sldId id="457" r:id="rId184"/>
    <p:sldId id="458" r:id="rId185"/>
    <p:sldId id="459" r:id="rId186"/>
    <p:sldId id="460" r:id="rId187"/>
    <p:sldId id="461" r:id="rId188"/>
    <p:sldId id="462" r:id="rId189"/>
    <p:sldId id="463" r:id="rId190"/>
    <p:sldId id="464" r:id="rId191"/>
    <p:sldId id="465" r:id="rId192"/>
    <p:sldId id="466" r:id="rId193"/>
    <p:sldId id="467" r:id="rId194"/>
    <p:sldId id="468" r:id="rId195"/>
    <p:sldId id="469" r:id="rId196"/>
    <p:sldId id="470" r:id="rId197"/>
    <p:sldId id="471" r:id="rId198"/>
    <p:sldId id="472" r:id="rId199"/>
    <p:sldId id="473" r:id="rId200"/>
    <p:sldId id="474" r:id="rId201"/>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1C5B82"/>
    <a:srgbClr val="AACEBB"/>
    <a:srgbClr val="0B773E"/>
    <a:srgbClr val="97C3AC"/>
    <a:srgbClr val="DB6A5A"/>
    <a:srgbClr val="2C536B"/>
    <a:srgbClr val="A4CFDC"/>
    <a:srgbClr val="71A5C5"/>
    <a:srgbClr val="00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0814" autoAdjust="0"/>
  </p:normalViewPr>
  <p:slideViewPr>
    <p:cSldViewPr snapToGrid="0" snapToObjects="1">
      <p:cViewPr varScale="1">
        <p:scale>
          <a:sx n="69" d="100"/>
          <a:sy n="69" d="100"/>
        </p:scale>
        <p:origin x="630" y="72"/>
      </p:cViewPr>
      <p:guideLst>
        <p:guide orient="horz" pos="2074"/>
        <p:guide orient="horz" pos="207"/>
        <p:guide orient="horz" pos="3945"/>
        <p:guide orient="horz" pos="3009"/>
        <p:guide orient="horz" pos="928"/>
        <p:guide pos="3687"/>
        <p:guide pos="380"/>
        <p:guide pos="6998"/>
      </p:guideLst>
    </p:cSldViewPr>
  </p:slideViewPr>
  <p:notesTextViewPr>
    <p:cViewPr>
      <p:scale>
        <a:sx n="3" d="2"/>
        <a:sy n="3" d="2"/>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notesMaster" Target="notesMasters/notesMaster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12</a:t>
            </a:fld>
            <a:endParaRPr lang="en-US"/>
          </a:p>
        </p:txBody>
      </p:sp>
    </p:spTree>
    <p:extLst>
      <p:ext uri="{BB962C8B-B14F-4D97-AF65-F5344CB8AC3E}">
        <p14:creationId xmlns:p14="http://schemas.microsoft.com/office/powerpoint/2010/main" val="249137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38</a:t>
            </a:fld>
            <a:endParaRPr lang="en-US"/>
          </a:p>
        </p:txBody>
      </p:sp>
    </p:spTree>
    <p:extLst>
      <p:ext uri="{BB962C8B-B14F-4D97-AF65-F5344CB8AC3E}">
        <p14:creationId xmlns:p14="http://schemas.microsoft.com/office/powerpoint/2010/main" val="324298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45</a:t>
            </a:fld>
            <a:endParaRPr lang="en-US"/>
          </a:p>
        </p:txBody>
      </p:sp>
    </p:spTree>
    <p:extLst>
      <p:ext uri="{BB962C8B-B14F-4D97-AF65-F5344CB8AC3E}">
        <p14:creationId xmlns:p14="http://schemas.microsoft.com/office/powerpoint/2010/main" val="1376456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56</a:t>
            </a:fld>
            <a:endParaRPr lang="en-US"/>
          </a:p>
        </p:txBody>
      </p:sp>
    </p:spTree>
    <p:extLst>
      <p:ext uri="{BB962C8B-B14F-4D97-AF65-F5344CB8AC3E}">
        <p14:creationId xmlns:p14="http://schemas.microsoft.com/office/powerpoint/2010/main" val="73798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a:t>
            </a:r>
            <a:r>
              <a:rPr lang="en-US" baseline="0" dirty="0" smtClean="0"/>
              <a:t> Image # 26814627</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64</a:t>
            </a:fld>
            <a:endParaRPr lang="en-US"/>
          </a:p>
        </p:txBody>
      </p:sp>
    </p:spTree>
    <p:extLst>
      <p:ext uri="{BB962C8B-B14F-4D97-AF65-F5344CB8AC3E}">
        <p14:creationId xmlns:p14="http://schemas.microsoft.com/office/powerpoint/2010/main" val="354078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 image #109265754</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65</a:t>
            </a:fld>
            <a:endParaRPr lang="en-US"/>
          </a:p>
        </p:txBody>
      </p:sp>
    </p:spTree>
    <p:extLst>
      <p:ext uri="{BB962C8B-B14F-4D97-AF65-F5344CB8AC3E}">
        <p14:creationId xmlns:p14="http://schemas.microsoft.com/office/powerpoint/2010/main" val="409956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a:t>
            </a:r>
            <a:r>
              <a:rPr lang="en-US" baseline="0" dirty="0" smtClean="0"/>
              <a:t> image # 109899811</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83</a:t>
            </a:fld>
            <a:endParaRPr lang="en-US"/>
          </a:p>
        </p:txBody>
      </p:sp>
    </p:spTree>
    <p:extLst>
      <p:ext uri="{BB962C8B-B14F-4D97-AF65-F5344CB8AC3E}">
        <p14:creationId xmlns:p14="http://schemas.microsoft.com/office/powerpoint/2010/main" val="410891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iStockphoto.com/</a:t>
            </a:r>
            <a:r>
              <a:rPr lang="en-US" dirty="0" err="1" smtClean="0"/>
              <a:t>Prill</a:t>
            </a:r>
            <a:r>
              <a:rPr lang="en-US" dirty="0" smtClean="0"/>
              <a:t> </a:t>
            </a:r>
            <a:r>
              <a:rPr lang="en-US" dirty="0" err="1" smtClean="0"/>
              <a:t>Mediendesign</a:t>
            </a:r>
            <a:r>
              <a:rPr lang="en-US" dirty="0" smtClean="0"/>
              <a:t> &amp; </a:t>
            </a:r>
            <a:r>
              <a:rPr lang="en-US" dirty="0" err="1" smtClean="0"/>
              <a:t>Fotografie</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84</a:t>
            </a:fld>
            <a:endParaRPr lang="en-US"/>
          </a:p>
        </p:txBody>
      </p:sp>
    </p:spTree>
    <p:extLst>
      <p:ext uri="{BB962C8B-B14F-4D97-AF65-F5344CB8AC3E}">
        <p14:creationId xmlns:p14="http://schemas.microsoft.com/office/powerpoint/2010/main" val="2228742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iStock.com/</a:t>
            </a:r>
            <a:r>
              <a:rPr lang="en-US" dirty="0" err="1" smtClean="0"/>
              <a:t>Mariha</a:t>
            </a:r>
            <a:r>
              <a:rPr lang="en-US" dirty="0" smtClean="0"/>
              <a:t>-kitchen</a:t>
            </a:r>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90</a:t>
            </a:fld>
            <a:endParaRPr lang="en-US"/>
          </a:p>
        </p:txBody>
      </p:sp>
    </p:spTree>
    <p:extLst>
      <p:ext uri="{BB962C8B-B14F-4D97-AF65-F5344CB8AC3E}">
        <p14:creationId xmlns:p14="http://schemas.microsoft.com/office/powerpoint/2010/main" val="412042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Clipart.com; image</a:t>
            </a:r>
            <a:r>
              <a:rPr lang="en-US" baseline="0" dirty="0" smtClean="0"/>
              <a:t> # 24232053</a:t>
            </a:r>
            <a:endParaRPr lang="en-US" dirty="0" smtClean="0"/>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91</a:t>
            </a:fld>
            <a:endParaRPr lang="en-US"/>
          </a:p>
        </p:txBody>
      </p:sp>
    </p:spTree>
    <p:extLst>
      <p:ext uri="{BB962C8B-B14F-4D97-AF65-F5344CB8AC3E}">
        <p14:creationId xmlns:p14="http://schemas.microsoft.com/office/powerpoint/2010/main" val="2676067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103</a:t>
            </a:fld>
            <a:endParaRPr lang="en-US"/>
          </a:p>
        </p:txBody>
      </p:sp>
    </p:spTree>
    <p:extLst>
      <p:ext uri="{BB962C8B-B14F-4D97-AF65-F5344CB8AC3E}">
        <p14:creationId xmlns:p14="http://schemas.microsoft.com/office/powerpoint/2010/main" val="6576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a:t>
            </a:r>
            <a:r>
              <a:rPr lang="en-US" baseline="0" dirty="0" smtClean="0"/>
              <a:t> 4</a:t>
            </a:r>
            <a:r>
              <a:rPr lang="en-US" baseline="30000" dirty="0" smtClean="0"/>
              <a:t>th</a:t>
            </a:r>
            <a:r>
              <a:rPr lang="en-US" baseline="0" dirty="0" smtClean="0"/>
              <a:t> edition, p. 250</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13</a:t>
            </a:fld>
            <a:endParaRPr lang="en-US"/>
          </a:p>
        </p:txBody>
      </p:sp>
    </p:spTree>
    <p:extLst>
      <p:ext uri="{BB962C8B-B14F-4D97-AF65-F5344CB8AC3E}">
        <p14:creationId xmlns:p14="http://schemas.microsoft.com/office/powerpoint/2010/main" val="724880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Jet Propulsion</a:t>
            </a:r>
            <a:r>
              <a:rPr lang="en-US" baseline="0" dirty="0" smtClean="0"/>
              <a:t> Laboratory (NASA-JPL)</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106</a:t>
            </a:fld>
            <a:endParaRPr lang="en-US"/>
          </a:p>
        </p:txBody>
      </p:sp>
    </p:spTree>
    <p:extLst>
      <p:ext uri="{BB962C8B-B14F-4D97-AF65-F5344CB8AC3E}">
        <p14:creationId xmlns:p14="http://schemas.microsoft.com/office/powerpoint/2010/main" val="3628694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iStockphoto.com/</a:t>
            </a:r>
            <a:r>
              <a:rPr lang="en-US" dirty="0" err="1" smtClean="0"/>
              <a:t>tane-mahuta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115</a:t>
            </a:fld>
            <a:endParaRPr lang="en-US"/>
          </a:p>
        </p:txBody>
      </p:sp>
    </p:spTree>
    <p:extLst>
      <p:ext uri="{BB962C8B-B14F-4D97-AF65-F5344CB8AC3E}">
        <p14:creationId xmlns:p14="http://schemas.microsoft.com/office/powerpoint/2010/main" val="2952299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iStockphoto.com/</a:t>
            </a:r>
            <a:r>
              <a:rPr lang="en-US" dirty="0" err="1" smtClean="0"/>
              <a:t>aprott</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121</a:t>
            </a:fld>
            <a:endParaRPr lang="en-US"/>
          </a:p>
        </p:txBody>
      </p:sp>
    </p:spTree>
    <p:extLst>
      <p:ext uri="{BB962C8B-B14F-4D97-AF65-F5344CB8AC3E}">
        <p14:creationId xmlns:p14="http://schemas.microsoft.com/office/powerpoint/2010/main" val="415093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elisalocci</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123</a:t>
            </a:fld>
            <a:endParaRPr lang="en-US"/>
          </a:p>
        </p:txBody>
      </p:sp>
    </p:spTree>
    <p:extLst>
      <p:ext uri="{BB962C8B-B14F-4D97-AF65-F5344CB8AC3E}">
        <p14:creationId xmlns:p14="http://schemas.microsoft.com/office/powerpoint/2010/main" val="312307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adisa</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129</a:t>
            </a:fld>
            <a:endParaRPr lang="en-US"/>
          </a:p>
        </p:txBody>
      </p:sp>
    </p:spTree>
    <p:extLst>
      <p:ext uri="{BB962C8B-B14F-4D97-AF65-F5344CB8AC3E}">
        <p14:creationId xmlns:p14="http://schemas.microsoft.com/office/powerpoint/2010/main" val="32200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Cultural Geography,</a:t>
            </a:r>
            <a:r>
              <a:rPr lang="en-US" baseline="0" dirty="0" smtClean="0"/>
              <a:t> 4</a:t>
            </a:r>
            <a:r>
              <a:rPr lang="en-US" baseline="30000" dirty="0" smtClean="0"/>
              <a:t>th</a:t>
            </a:r>
            <a:r>
              <a:rPr lang="en-US" baseline="0" dirty="0" smtClean="0"/>
              <a:t> edition, p. 250</a:t>
            </a:r>
            <a:endParaRPr lang="en-US" dirty="0" smtClean="0"/>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14</a:t>
            </a:fld>
            <a:endParaRPr lang="en-US"/>
          </a:p>
        </p:txBody>
      </p:sp>
    </p:spTree>
    <p:extLst>
      <p:ext uri="{BB962C8B-B14F-4D97-AF65-F5344CB8AC3E}">
        <p14:creationId xmlns:p14="http://schemas.microsoft.com/office/powerpoint/2010/main" val="401606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Cultural Geography,</a:t>
            </a:r>
            <a:r>
              <a:rPr lang="en-US" baseline="0" dirty="0" smtClean="0"/>
              <a:t> 4</a:t>
            </a:r>
            <a:r>
              <a:rPr lang="en-US" baseline="30000" dirty="0" smtClean="0"/>
              <a:t>th</a:t>
            </a:r>
            <a:r>
              <a:rPr lang="en-US" baseline="0" dirty="0" smtClean="0"/>
              <a:t> edition, p. 250</a:t>
            </a:r>
            <a:endParaRPr lang="en-US" dirty="0" smtClean="0"/>
          </a:p>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15</a:t>
            </a:fld>
            <a:endParaRPr lang="en-US"/>
          </a:p>
        </p:txBody>
      </p:sp>
    </p:spTree>
    <p:extLst>
      <p:ext uri="{BB962C8B-B14F-4D97-AF65-F5344CB8AC3E}">
        <p14:creationId xmlns:p14="http://schemas.microsoft.com/office/powerpoint/2010/main" val="209943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16</a:t>
            </a:fld>
            <a:endParaRPr lang="en-US"/>
          </a:p>
        </p:txBody>
      </p:sp>
    </p:spTree>
    <p:extLst>
      <p:ext uri="{BB962C8B-B14F-4D97-AF65-F5344CB8AC3E}">
        <p14:creationId xmlns:p14="http://schemas.microsoft.com/office/powerpoint/2010/main" val="1793448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retosteffen</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20</a:t>
            </a:fld>
            <a:endParaRPr lang="en-US"/>
          </a:p>
        </p:txBody>
      </p:sp>
    </p:spTree>
    <p:extLst>
      <p:ext uri="{BB962C8B-B14F-4D97-AF65-F5344CB8AC3E}">
        <p14:creationId xmlns:p14="http://schemas.microsoft.com/office/powerpoint/2010/main" val="292174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 Image # 34808472</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21</a:t>
            </a:fld>
            <a:endParaRPr lang="en-US"/>
          </a:p>
        </p:txBody>
      </p:sp>
    </p:spTree>
    <p:extLst>
      <p:ext uri="{BB962C8B-B14F-4D97-AF65-F5344CB8AC3E}">
        <p14:creationId xmlns:p14="http://schemas.microsoft.com/office/powerpoint/2010/main" val="1530522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“Hadrian’s</a:t>
            </a:r>
            <a:r>
              <a:rPr lang="en-US" baseline="0" dirty="0" smtClean="0"/>
              <a:t> wall2” by Mim42/Wikimedia Commons/Public Domain</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27</a:t>
            </a:fld>
            <a:endParaRPr lang="en-US"/>
          </a:p>
        </p:txBody>
      </p:sp>
    </p:spTree>
    <p:extLst>
      <p:ext uri="{BB962C8B-B14F-4D97-AF65-F5344CB8AC3E}">
        <p14:creationId xmlns:p14="http://schemas.microsoft.com/office/powerpoint/2010/main" val="58981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“Ireland from space</a:t>
            </a:r>
            <a:r>
              <a:rPr lang="en-US" baseline="0" dirty="0" smtClean="0"/>
              <a:t> edit”/NASA/Wikimedia Commons/Public Domain</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32</a:t>
            </a:fld>
            <a:endParaRPr lang="en-US"/>
          </a:p>
        </p:txBody>
      </p:sp>
    </p:spTree>
    <p:extLst>
      <p:ext uri="{BB962C8B-B14F-4D97-AF65-F5344CB8AC3E}">
        <p14:creationId xmlns:p14="http://schemas.microsoft.com/office/powerpoint/2010/main" val="289750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138151353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smtClean="0"/>
              <a:t>Chapter #: Title</a:t>
            </a:r>
            <a:endParaRPr lang="en-US" dirty="0"/>
          </a:p>
        </p:txBody>
      </p:sp>
    </p:spTree>
    <p:extLst>
      <p:ext uri="{BB962C8B-B14F-4D97-AF65-F5344CB8AC3E}">
        <p14:creationId xmlns:p14="http://schemas.microsoft.com/office/powerpoint/2010/main" val="415730370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smtClean="0"/>
              <a:t>Title</a:t>
            </a:r>
            <a:endParaRPr lang="en-US" dirty="0"/>
          </a:p>
        </p:txBody>
      </p:sp>
    </p:spTree>
    <p:extLst>
      <p:ext uri="{BB962C8B-B14F-4D97-AF65-F5344CB8AC3E}">
        <p14:creationId xmlns:p14="http://schemas.microsoft.com/office/powerpoint/2010/main" val="135608283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232618637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95243049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310405434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15780966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319826267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94826252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366542263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158803651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255866840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11: Western Europe</a:t>
            </a:r>
            <a:endParaRPr lang="en-US" dirty="0"/>
          </a:p>
        </p:txBody>
      </p:sp>
    </p:spTree>
    <p:extLst>
      <p:ext uri="{BB962C8B-B14F-4D97-AF65-F5344CB8AC3E}">
        <p14:creationId xmlns:p14="http://schemas.microsoft.com/office/powerpoint/2010/main" val="318649333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Kingdom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Great Britain, the largest island in Europe, lies at the heart of the United Kingdom</a:t>
            </a:r>
            <a:r>
              <a:rPr lang="en-US" dirty="0" smtClean="0"/>
              <a:t>. </a:t>
            </a:r>
          </a:p>
          <a:p>
            <a:r>
              <a:rPr lang="en-US" dirty="0" smtClean="0"/>
              <a:t>The United Kingdom also includes land on the neighboring island of Ireland as well as numerous smaller islands surrounding Great Britain. </a:t>
            </a:r>
          </a:p>
          <a:p>
            <a:r>
              <a:rPr lang="en-US" dirty="0" smtClean="0"/>
              <a:t>The United Kingdom sits astride northern Europe’s major water routes. </a:t>
            </a:r>
          </a:p>
          <a:p>
            <a:r>
              <a:rPr lang="en-US" dirty="0" smtClean="0"/>
              <a:t>Off the east coast lies the North Sea, the main route to the peninsulas of Scandinavia. </a:t>
            </a:r>
          </a:p>
          <a:p>
            <a:r>
              <a:rPr lang="en-US" dirty="0" smtClean="0"/>
              <a:t>Between Great Britain and Ireland lies the choppy Irish Sea. </a:t>
            </a:r>
          </a:p>
          <a:p>
            <a:r>
              <a:rPr lang="en-US" dirty="0" smtClean="0"/>
              <a:t>South of Great Britain is the English Channel, a narrow body of water between the island and the European mainland. </a:t>
            </a:r>
            <a:endParaRPr lang="en-US" dirty="0"/>
          </a:p>
        </p:txBody>
      </p:sp>
    </p:spTree>
    <p:extLst>
      <p:ext uri="{BB962C8B-B14F-4D97-AF65-F5344CB8AC3E}">
        <p14:creationId xmlns:p14="http://schemas.microsoft.com/office/powerpoint/2010/main" val="2315646554"/>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startAt="3"/>
            </a:pPr>
            <a:r>
              <a:rPr lang="en-US" dirty="0" smtClean="0"/>
              <a:t>Which tiny European country transitioned from farming to industry and has no army? </a:t>
            </a:r>
          </a:p>
          <a:p>
            <a:pPr marL="568325" indent="0"/>
            <a:r>
              <a:rPr lang="en-US" dirty="0"/>
              <a:t>	</a:t>
            </a:r>
            <a:r>
              <a:rPr lang="en-US" dirty="0" smtClean="0"/>
              <a:t>  </a:t>
            </a:r>
            <a:r>
              <a:rPr lang="en-US" b="1" i="1" dirty="0" smtClean="0"/>
              <a:t>Liechtenstein</a:t>
            </a:r>
            <a:endParaRPr lang="en-US" dirty="0"/>
          </a:p>
        </p:txBody>
      </p:sp>
    </p:spTree>
    <p:extLst>
      <p:ext uri="{BB962C8B-B14F-4D97-AF65-F5344CB8AC3E}">
        <p14:creationId xmlns:p14="http://schemas.microsoft.com/office/powerpoint/2010/main" val="572176566"/>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the Alpine countries have traditionally stayed out of European politics? </a:t>
            </a:r>
          </a:p>
          <a:p>
            <a:pPr marL="568325" indent="0"/>
            <a:r>
              <a:rPr lang="en-US" b="1" i="1" dirty="0" smtClean="0"/>
              <a:t>The Alpine countries have traditionally stayed out of European politics because the Alps provide natural protection from invasion. </a:t>
            </a:r>
            <a:endParaRPr lang="en-US" b="1" i="1" dirty="0"/>
          </a:p>
        </p:txBody>
      </p:sp>
    </p:spTree>
    <p:extLst>
      <p:ext uri="{BB962C8B-B14F-4D97-AF65-F5344CB8AC3E}">
        <p14:creationId xmlns:p14="http://schemas.microsoft.com/office/powerpoint/2010/main" val="1891241239"/>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Mediterranean Europe </a:t>
            </a:r>
            <a:endParaRPr lang="en-US" dirty="0"/>
          </a:p>
        </p:txBody>
      </p:sp>
      <p:sp>
        <p:nvSpPr>
          <p:cNvPr id="3" name="Text Placeholder 2"/>
          <p:cNvSpPr>
            <a:spLocks noGrp="1"/>
          </p:cNvSpPr>
          <p:nvPr>
            <p:ph type="body" sz="quarter" idx="10"/>
          </p:nvPr>
        </p:nvSpPr>
        <p:spPr/>
        <p:txBody>
          <a:bodyPr>
            <a:noAutofit/>
          </a:bodyPr>
          <a:lstStyle/>
          <a:p>
            <a:r>
              <a:rPr lang="en-US" dirty="0" smtClean="0"/>
              <a:t>Iberian Peninsula </a:t>
            </a:r>
          </a:p>
          <a:p>
            <a:pPr lvl="1"/>
            <a:r>
              <a:rPr lang="en-US" dirty="0"/>
              <a:t>Spain </a:t>
            </a:r>
          </a:p>
          <a:p>
            <a:pPr lvl="1"/>
            <a:r>
              <a:rPr lang="en-US" dirty="0"/>
              <a:t>Andorra </a:t>
            </a:r>
          </a:p>
          <a:p>
            <a:pPr lvl="1"/>
            <a:r>
              <a:rPr lang="en-US" dirty="0" smtClean="0"/>
              <a:t>Portugal</a:t>
            </a:r>
          </a:p>
          <a:p>
            <a:r>
              <a:rPr lang="en-US" dirty="0" smtClean="0"/>
              <a:t>Italian Peninsula</a:t>
            </a:r>
          </a:p>
          <a:p>
            <a:pPr lvl="1"/>
            <a:r>
              <a:rPr lang="en-US" dirty="0"/>
              <a:t>Italy </a:t>
            </a:r>
          </a:p>
          <a:p>
            <a:pPr lvl="1"/>
            <a:r>
              <a:rPr lang="en-US" dirty="0"/>
              <a:t>Monaco </a:t>
            </a:r>
          </a:p>
          <a:p>
            <a:pPr lvl="1"/>
            <a:r>
              <a:rPr lang="en-US" dirty="0"/>
              <a:t>San Marino </a:t>
            </a:r>
          </a:p>
          <a:p>
            <a:pPr lvl="1"/>
            <a:r>
              <a:rPr lang="en-US" dirty="0"/>
              <a:t>Vatican City </a:t>
            </a:r>
          </a:p>
          <a:p>
            <a:pPr lvl="1"/>
            <a:r>
              <a:rPr lang="en-US" dirty="0"/>
              <a:t>Malta </a:t>
            </a:r>
            <a:endParaRPr lang="en-US" dirty="0" smtClean="0"/>
          </a:p>
          <a:p>
            <a:r>
              <a:rPr lang="en-US" dirty="0" smtClean="0"/>
              <a:t>Greece </a:t>
            </a:r>
          </a:p>
          <a:p>
            <a:pPr marL="457200" lvl="1" indent="0">
              <a:buNone/>
            </a:pPr>
            <a:endParaRPr lang="en-US" dirty="0" smtClean="0"/>
          </a:p>
        </p:txBody>
      </p:sp>
    </p:spTree>
    <p:extLst>
      <p:ext uri="{BB962C8B-B14F-4D97-AF65-F5344CB8AC3E}">
        <p14:creationId xmlns:p14="http://schemas.microsoft.com/office/powerpoint/2010/main" val="2775119395"/>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Mediterranean Europe</a:t>
            </a:r>
            <a:endParaRPr lang="en-US" dirty="0"/>
          </a:p>
        </p:txBody>
      </p:sp>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1050186"/>
            <a:ext cx="8228012" cy="3860691"/>
          </a:xfrm>
        </p:spPr>
      </p:pic>
    </p:spTree>
    <p:extLst>
      <p:ext uri="{BB962C8B-B14F-4D97-AF65-F5344CB8AC3E}">
        <p14:creationId xmlns:p14="http://schemas.microsoft.com/office/powerpoint/2010/main" val="3481050148"/>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Mediterranean Europe</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Mediterranean Europe consists of three large peninsulas jutting into the Mediterranean Sea</a:t>
            </a:r>
            <a:r>
              <a:rPr lang="en-US" dirty="0" smtClean="0"/>
              <a:t>. </a:t>
            </a:r>
          </a:p>
          <a:p>
            <a:r>
              <a:rPr lang="en-US" dirty="0" smtClean="0"/>
              <a:t>The sea offers food, provides harbors, and moderates the climate. </a:t>
            </a:r>
          </a:p>
          <a:p>
            <a:r>
              <a:rPr lang="en-US" dirty="0" smtClean="0"/>
              <a:t>Mediterranean Europe has a subtropical mild climate with rainy winters and hot, dry summers. </a:t>
            </a:r>
          </a:p>
          <a:p>
            <a:r>
              <a:rPr lang="en-US" dirty="0" smtClean="0"/>
              <a:t>Because of the easy access to trade, this region was the cradle of Western civilization, which eventually spread across the globe. </a:t>
            </a:r>
            <a:endParaRPr lang="en-US" dirty="0"/>
          </a:p>
        </p:txBody>
      </p:sp>
    </p:spTree>
    <p:extLst>
      <p:ext uri="{BB962C8B-B14F-4D97-AF65-F5344CB8AC3E}">
        <p14:creationId xmlns:p14="http://schemas.microsoft.com/office/powerpoint/2010/main" val="2469598377"/>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Iberian Peninsula</a:t>
            </a:r>
            <a:endParaRPr lang="en-US" dirty="0"/>
          </a:p>
        </p:txBody>
      </p:sp>
      <p:sp>
        <p:nvSpPr>
          <p:cNvPr id="3" name="Text Placeholder 2"/>
          <p:cNvSpPr>
            <a:spLocks noGrp="1"/>
          </p:cNvSpPr>
          <p:nvPr>
            <p:ph type="body" sz="quarter" idx="10"/>
          </p:nvPr>
        </p:nvSpPr>
        <p:spPr/>
        <p:txBody>
          <a:bodyPr/>
          <a:lstStyle/>
          <a:p>
            <a:r>
              <a:rPr lang="en-US" dirty="0" smtClean="0"/>
              <a:t>The </a:t>
            </a:r>
            <a:r>
              <a:rPr lang="en-US" dirty="0"/>
              <a:t>I</a:t>
            </a:r>
            <a:r>
              <a:rPr lang="en-US" dirty="0" smtClean="0"/>
              <a:t>berian Peninsula contains the modern-day countries of Spain, Andorra, and Portugal.  </a:t>
            </a:r>
          </a:p>
          <a:p>
            <a:r>
              <a:rPr lang="en-US" dirty="0" smtClean="0"/>
              <a:t>The waters of the Atlantic Ocean and Mediterranean Sea surround almost 90 percent of the peninsula. </a:t>
            </a:r>
          </a:p>
          <a:p>
            <a:r>
              <a:rPr lang="en-US" dirty="0" smtClean="0"/>
              <a:t>The short land border on the north runs through the rugged Pyrenees Mountains. </a:t>
            </a:r>
            <a:endParaRPr lang="en-US" dirty="0"/>
          </a:p>
        </p:txBody>
      </p:sp>
    </p:spTree>
    <p:extLst>
      <p:ext uri="{BB962C8B-B14F-4D97-AF65-F5344CB8AC3E}">
        <p14:creationId xmlns:p14="http://schemas.microsoft.com/office/powerpoint/2010/main" val="52099043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Iberian Peninsula </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208240" y="471488"/>
            <a:ext cx="5288157" cy="5018087"/>
          </a:xfrm>
        </p:spPr>
      </p:pic>
    </p:spTree>
    <p:extLst>
      <p:ext uri="{BB962C8B-B14F-4D97-AF65-F5344CB8AC3E}">
        <p14:creationId xmlns:p14="http://schemas.microsoft.com/office/powerpoint/2010/main" val="268423218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Spain </a:t>
            </a:r>
            <a:endParaRPr lang="en-US" dirty="0"/>
          </a:p>
        </p:txBody>
      </p:sp>
      <p:sp>
        <p:nvSpPr>
          <p:cNvPr id="3" name="Text Placeholder 2"/>
          <p:cNvSpPr>
            <a:spLocks noGrp="1"/>
          </p:cNvSpPr>
          <p:nvPr>
            <p:ph type="body" sz="quarter" idx="10"/>
          </p:nvPr>
        </p:nvSpPr>
        <p:spPr/>
        <p:txBody>
          <a:bodyPr/>
          <a:lstStyle/>
          <a:p>
            <a:r>
              <a:rPr lang="en-US" dirty="0" smtClean="0"/>
              <a:t>Over 80 percent of the Iberian Peninsula lies in Spain. </a:t>
            </a:r>
          </a:p>
          <a:p>
            <a:r>
              <a:rPr lang="en-US" dirty="0" smtClean="0">
                <a:solidFill>
                  <a:srgbClr val="FF0000"/>
                </a:solidFill>
              </a:rPr>
              <a:t>Spain’s main provinces were united in 1469 when Isabella I, queen of Castile, married Ferdinand II of Aragon. </a:t>
            </a:r>
          </a:p>
          <a:p>
            <a:r>
              <a:rPr lang="en-US" dirty="0" smtClean="0"/>
              <a:t>Most Spaniards are Roman Catholic, and Castilian Spanish is the primary language of business and government. </a:t>
            </a:r>
          </a:p>
          <a:p>
            <a:r>
              <a:rPr lang="en-US" dirty="0" smtClean="0"/>
              <a:t>In 1936, the country was engulfed in a bloody civil war when Spain’s military revolted against the country’s newly formed Republican government. </a:t>
            </a:r>
          </a:p>
          <a:p>
            <a:r>
              <a:rPr lang="en-US" dirty="0" smtClean="0"/>
              <a:t>The fascist victor, Francisco Franco, ruled as a dictator from 1939 to 1973. </a:t>
            </a:r>
            <a:endParaRPr lang="en-US" dirty="0"/>
          </a:p>
        </p:txBody>
      </p:sp>
    </p:spTree>
    <p:extLst>
      <p:ext uri="{BB962C8B-B14F-4D97-AF65-F5344CB8AC3E}">
        <p14:creationId xmlns:p14="http://schemas.microsoft.com/office/powerpoint/2010/main" val="3751537841"/>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Franco’s death Juan Carlos became king of Spain. </a:t>
            </a:r>
          </a:p>
          <a:p>
            <a:r>
              <a:rPr lang="en-US" dirty="0" smtClean="0"/>
              <a:t>He pushed democratic reforms, and in 1978 Spain adopted a constitution. </a:t>
            </a:r>
          </a:p>
          <a:p>
            <a:r>
              <a:rPr lang="en-US" dirty="0" smtClean="0">
                <a:solidFill>
                  <a:srgbClr val="FF0000"/>
                </a:solidFill>
              </a:rPr>
              <a:t>The capital city of </a:t>
            </a:r>
            <a:r>
              <a:rPr lang="en-US" dirty="0">
                <a:solidFill>
                  <a:srgbClr val="FF0000"/>
                </a:solidFill>
              </a:rPr>
              <a:t>S</a:t>
            </a:r>
            <a:r>
              <a:rPr lang="en-US" dirty="0" smtClean="0">
                <a:solidFill>
                  <a:srgbClr val="FF0000"/>
                </a:solidFill>
              </a:rPr>
              <a:t>pain, </a:t>
            </a:r>
            <a:r>
              <a:rPr lang="en-US" b="1" dirty="0" smtClean="0">
                <a:solidFill>
                  <a:srgbClr val="FF0000"/>
                </a:solidFill>
              </a:rPr>
              <a:t>Madrid</a:t>
            </a:r>
            <a:r>
              <a:rPr lang="en-US" dirty="0" smtClean="0">
                <a:solidFill>
                  <a:srgbClr val="FF0000"/>
                </a:solidFill>
              </a:rPr>
              <a:t>, perched on a plateau over two thousand feet high, is the highest capital in Europe and the most populous among Europe’s Mediterranean nations. </a:t>
            </a:r>
          </a:p>
          <a:p>
            <a:r>
              <a:rPr lang="en-US" dirty="0" smtClean="0"/>
              <a:t>A high plateau extends from Madrid across most of interior Spain. </a:t>
            </a:r>
          </a:p>
          <a:p>
            <a:r>
              <a:rPr lang="en-US" dirty="0" smtClean="0">
                <a:solidFill>
                  <a:srgbClr val="FF0000"/>
                </a:solidFill>
              </a:rPr>
              <a:t>The plateau is called the </a:t>
            </a:r>
            <a:r>
              <a:rPr lang="en-US" b="1" dirty="0" err="1" smtClean="0">
                <a:solidFill>
                  <a:srgbClr val="FF0000"/>
                </a:solidFill>
              </a:rPr>
              <a:t>Meseta</a:t>
            </a:r>
            <a:r>
              <a:rPr lang="en-US" dirty="0" smtClean="0">
                <a:solidFill>
                  <a:srgbClr val="FF0000"/>
                </a:solidFill>
              </a:rPr>
              <a:t>, meaning “tableland.” </a:t>
            </a:r>
          </a:p>
          <a:p>
            <a:r>
              <a:rPr lang="en-US" dirty="0" smtClean="0"/>
              <a:t>The </a:t>
            </a:r>
            <a:r>
              <a:rPr lang="en-US" dirty="0" err="1" smtClean="0"/>
              <a:t>Meseta</a:t>
            </a:r>
            <a:r>
              <a:rPr lang="en-US" dirty="0" smtClean="0"/>
              <a:t>, sprinkled with rocky hills and mountains, is the heartland of Spain. </a:t>
            </a:r>
          </a:p>
          <a:p>
            <a:r>
              <a:rPr lang="en-US" dirty="0" smtClean="0">
                <a:solidFill>
                  <a:srgbClr val="FF0000"/>
                </a:solidFill>
              </a:rPr>
              <a:t>Spain’s longest river, the </a:t>
            </a:r>
            <a:r>
              <a:rPr lang="en-US" b="1" dirty="0" smtClean="0">
                <a:solidFill>
                  <a:srgbClr val="FF0000"/>
                </a:solidFill>
              </a:rPr>
              <a:t>Tagus</a:t>
            </a:r>
            <a:r>
              <a:rPr lang="en-US" dirty="0" smtClean="0">
                <a:solidFill>
                  <a:srgbClr val="FF0000"/>
                </a:solidFill>
              </a:rPr>
              <a:t> (TAY </a:t>
            </a:r>
            <a:r>
              <a:rPr lang="en-US" dirty="0" err="1" smtClean="0">
                <a:solidFill>
                  <a:srgbClr val="FF0000"/>
                </a:solidFill>
              </a:rPr>
              <a:t>gus</a:t>
            </a:r>
            <a:r>
              <a:rPr lang="en-US" dirty="0" smtClean="0">
                <a:solidFill>
                  <a:srgbClr val="FF0000"/>
                </a:solidFill>
              </a:rPr>
              <a:t>), cuts the </a:t>
            </a:r>
            <a:r>
              <a:rPr lang="en-US" dirty="0" err="1" smtClean="0">
                <a:solidFill>
                  <a:srgbClr val="FF0000"/>
                </a:solidFill>
              </a:rPr>
              <a:t>Meseta</a:t>
            </a:r>
            <a:r>
              <a:rPr lang="en-US" dirty="0" smtClean="0">
                <a:solidFill>
                  <a:srgbClr val="FF0000"/>
                </a:solidFill>
              </a:rPr>
              <a:t> in half as it flows west to the Atlantic through Portugal. </a:t>
            </a:r>
          </a:p>
          <a:p>
            <a:r>
              <a:rPr lang="en-US" dirty="0" smtClean="0"/>
              <a:t>Madrid lies on a tributary of the Tagus upstream from the historic city of Toledo. </a:t>
            </a:r>
            <a:endParaRPr lang="en-US" dirty="0"/>
          </a:p>
        </p:txBody>
      </p:sp>
    </p:spTree>
    <p:extLst>
      <p:ext uri="{BB962C8B-B14F-4D97-AF65-F5344CB8AC3E}">
        <p14:creationId xmlns:p14="http://schemas.microsoft.com/office/powerpoint/2010/main" val="2775499637"/>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mountains of the Sierra Nevada rise in the far south. </a:t>
            </a:r>
          </a:p>
          <a:p>
            <a:r>
              <a:rPr lang="en-US" dirty="0" smtClean="0">
                <a:solidFill>
                  <a:srgbClr val="FF0000"/>
                </a:solidFill>
              </a:rPr>
              <a:t>This part of Spain is separated from North Africa by the eight-mile-wide </a:t>
            </a:r>
            <a:r>
              <a:rPr lang="en-US" b="1" dirty="0" smtClean="0">
                <a:solidFill>
                  <a:srgbClr val="FF0000"/>
                </a:solidFill>
              </a:rPr>
              <a:t>Strait of Gibraltar</a:t>
            </a:r>
            <a:r>
              <a:rPr lang="en-US" dirty="0" smtClean="0">
                <a:solidFill>
                  <a:srgbClr val="FF0000"/>
                </a:solidFill>
              </a:rPr>
              <a:t>. </a:t>
            </a:r>
          </a:p>
          <a:p>
            <a:r>
              <a:rPr lang="en-US" dirty="0" smtClean="0"/>
              <a:t>The narrowness of this strait makes Spain a land bridge between Africa and Europe. </a:t>
            </a:r>
          </a:p>
          <a:p>
            <a:r>
              <a:rPr lang="en-US" dirty="0" smtClean="0"/>
              <a:t>Two rivers, the Ebro and Guadalquivir, flow from the </a:t>
            </a:r>
            <a:r>
              <a:rPr lang="en-US" dirty="0" err="1" smtClean="0"/>
              <a:t>Meseta</a:t>
            </a:r>
            <a:r>
              <a:rPr lang="en-US" dirty="0" smtClean="0"/>
              <a:t> into fertile lowland basins. </a:t>
            </a:r>
          </a:p>
          <a:p>
            <a:r>
              <a:rPr lang="en-US" dirty="0" smtClean="0"/>
              <a:t>In the south, the Guadalquivir River flows west to the Atlantic just beyond Gibraltar. </a:t>
            </a:r>
          </a:p>
          <a:p>
            <a:r>
              <a:rPr lang="en-US" dirty="0" smtClean="0"/>
              <a:t>Located in the northeast corner of Spain, </a:t>
            </a:r>
            <a:r>
              <a:rPr lang="en-US" b="1" dirty="0" smtClean="0">
                <a:solidFill>
                  <a:srgbClr val="FF0000"/>
                </a:solidFill>
              </a:rPr>
              <a:t>Barcelona</a:t>
            </a:r>
            <a:r>
              <a:rPr lang="en-US" dirty="0" smtClean="0">
                <a:solidFill>
                  <a:srgbClr val="FF0000"/>
                </a:solidFill>
              </a:rPr>
              <a:t> has been an important seaport throughout Spain’s history. </a:t>
            </a:r>
          </a:p>
          <a:p>
            <a:r>
              <a:rPr lang="en-US" dirty="0" smtClean="0"/>
              <a:t>Today it is the nation’s most important manufacturing and trading center. </a:t>
            </a:r>
            <a:endParaRPr lang="en-US" dirty="0"/>
          </a:p>
        </p:txBody>
      </p:sp>
    </p:spTree>
    <p:extLst>
      <p:ext uri="{BB962C8B-B14F-4D97-AF65-F5344CB8AC3E}">
        <p14:creationId xmlns:p14="http://schemas.microsoft.com/office/powerpoint/2010/main" val="415859941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Kingdom has four political divisions—England in southern Great Britain, Wales in western Great Britain, Scotland in northern Great Britain and Northern Ireland. </a:t>
            </a:r>
          </a:p>
          <a:p>
            <a:r>
              <a:rPr lang="en-US" dirty="0" smtClean="0"/>
              <a:t>In 1707, the kingdoms of Great Britain were officially united, with one parliament, forming the United Kingdom. </a:t>
            </a:r>
          </a:p>
          <a:p>
            <a:r>
              <a:rPr lang="en-US" dirty="0" smtClean="0"/>
              <a:t>In </a:t>
            </a:r>
            <a:r>
              <a:rPr lang="en-US" dirty="0" smtClean="0"/>
              <a:t>1801 </a:t>
            </a:r>
            <a:r>
              <a:rPr lang="en-US" dirty="0" smtClean="0"/>
              <a:t>the entire island of Ireland was brought into the United Kingdom, but most of Ireland became its own nation in 1921. </a:t>
            </a:r>
          </a:p>
          <a:p>
            <a:r>
              <a:rPr lang="en-US" dirty="0" smtClean="0"/>
              <a:t>At that time, Northern Ireland voted to remain in the United Kingdom. </a:t>
            </a:r>
            <a:endParaRPr lang="en-US" dirty="0"/>
          </a:p>
        </p:txBody>
      </p:sp>
    </p:spTree>
    <p:extLst>
      <p:ext uri="{BB962C8B-B14F-4D97-AF65-F5344CB8AC3E}">
        <p14:creationId xmlns:p14="http://schemas.microsoft.com/office/powerpoint/2010/main" val="3241822728"/>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Today, Catalonia is one of three regions of Spain in which there is a second official language. </a:t>
            </a:r>
          </a:p>
          <a:p>
            <a:r>
              <a:rPr lang="en-US" dirty="0" smtClean="0"/>
              <a:t>The mountainous north is the only part of Spain that receives adequate rainfall.</a:t>
            </a:r>
          </a:p>
          <a:p>
            <a:r>
              <a:rPr lang="en-US" dirty="0" smtClean="0"/>
              <a:t>In the summer, Spaniards flock to the cool mountains and the northern beaches.  </a:t>
            </a:r>
          </a:p>
          <a:p>
            <a:r>
              <a:rPr lang="en-US" dirty="0" smtClean="0"/>
              <a:t>The Cantabrian Mountains rise from the north and northwestern edge of the </a:t>
            </a:r>
            <a:r>
              <a:rPr lang="en-US" dirty="0" err="1" smtClean="0"/>
              <a:t>Meseta</a:t>
            </a:r>
            <a:r>
              <a:rPr lang="en-US" dirty="0" smtClean="0"/>
              <a:t> and run parallel to the Atlantic. </a:t>
            </a:r>
          </a:p>
          <a:p>
            <a:r>
              <a:rPr lang="en-US" dirty="0" smtClean="0"/>
              <a:t>Until 1992, religious groups not recognized by the state were subject to persecution. </a:t>
            </a:r>
          </a:p>
          <a:p>
            <a:r>
              <a:rPr lang="en-US" dirty="0" smtClean="0"/>
              <a:t>Modern Spain is rapidly becoming a multi-religious society in a secular state. </a:t>
            </a:r>
            <a:endParaRPr lang="en-US" dirty="0"/>
          </a:p>
        </p:txBody>
      </p:sp>
    </p:spTree>
    <p:extLst>
      <p:ext uri="{BB962C8B-B14F-4D97-AF65-F5344CB8AC3E}">
        <p14:creationId xmlns:p14="http://schemas.microsoft.com/office/powerpoint/2010/main" val="60379248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Andorra </a:t>
            </a:r>
            <a:endParaRPr lang="en-US" dirty="0"/>
          </a:p>
        </p:txBody>
      </p:sp>
      <p:sp>
        <p:nvSpPr>
          <p:cNvPr id="3" name="Text Placeholder 2"/>
          <p:cNvSpPr>
            <a:spLocks noGrp="1"/>
          </p:cNvSpPr>
          <p:nvPr>
            <p:ph type="body" sz="quarter" idx="10"/>
          </p:nvPr>
        </p:nvSpPr>
        <p:spPr/>
        <p:txBody>
          <a:bodyPr/>
          <a:lstStyle/>
          <a:p>
            <a:r>
              <a:rPr lang="en-US" dirty="0" smtClean="0"/>
              <a:t>Nestled high in the Pyrenees Mountains, </a:t>
            </a:r>
            <a:r>
              <a:rPr lang="en-US" dirty="0" smtClean="0">
                <a:solidFill>
                  <a:srgbClr val="FF0000"/>
                </a:solidFill>
              </a:rPr>
              <a:t>Andorra lies between Spain and France. </a:t>
            </a:r>
          </a:p>
          <a:p>
            <a:r>
              <a:rPr lang="en-US" dirty="0" smtClean="0"/>
              <a:t>Its name may have come from an old Moorish word meaning “thickly wooded place,” but it is indeed a mixture of Spain and France. </a:t>
            </a:r>
          </a:p>
          <a:p>
            <a:r>
              <a:rPr lang="en-US" dirty="0" smtClean="0"/>
              <a:t>The official language is </a:t>
            </a:r>
            <a:r>
              <a:rPr lang="en-US" dirty="0" err="1" smtClean="0"/>
              <a:t>Catalán</a:t>
            </a:r>
            <a:r>
              <a:rPr lang="en-US" dirty="0" smtClean="0"/>
              <a:t>, and both French francs and Spanish pesetas were legal tender until the euro was adopted. </a:t>
            </a:r>
          </a:p>
          <a:p>
            <a:r>
              <a:rPr lang="en-US" dirty="0" smtClean="0"/>
              <a:t>Isolated by steep mountains in their fertile valleys, the Andorrans lived as farmers and shepherds when Charlemagne, according to tradition, granted them independence in exchange for help in fighting the Moors. </a:t>
            </a:r>
          </a:p>
          <a:p>
            <a:r>
              <a:rPr lang="en-US" dirty="0" smtClean="0"/>
              <a:t>When roads to Spain and France opened in the 1950s, tourism developed. </a:t>
            </a:r>
            <a:endParaRPr lang="en-US" dirty="0"/>
          </a:p>
        </p:txBody>
      </p:sp>
    </p:spTree>
    <p:extLst>
      <p:ext uri="{BB962C8B-B14F-4D97-AF65-F5344CB8AC3E}">
        <p14:creationId xmlns:p14="http://schemas.microsoft.com/office/powerpoint/2010/main" val="355150335"/>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Portugal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country of Portugal lies on the west coast of the Iberian Peninsula. </a:t>
            </a:r>
          </a:p>
          <a:p>
            <a:r>
              <a:rPr lang="en-US" dirty="0" smtClean="0"/>
              <a:t>This small country once ruled large regions of the world. </a:t>
            </a:r>
          </a:p>
          <a:p>
            <a:r>
              <a:rPr lang="en-US" dirty="0" smtClean="0"/>
              <a:t>During the sixteenth century, Portugal’s empire included Brazil, much of India, and colonies in Africa, the East Indies, and a few ports in China. </a:t>
            </a:r>
          </a:p>
          <a:p>
            <a:r>
              <a:rPr lang="en-US" dirty="0" smtClean="0"/>
              <a:t>Today only three small territories remain from the once great Portuguese empire. </a:t>
            </a:r>
          </a:p>
          <a:p>
            <a:r>
              <a:rPr lang="en-US" dirty="0" smtClean="0"/>
              <a:t>The Spanish </a:t>
            </a:r>
            <a:r>
              <a:rPr lang="en-US" dirty="0" err="1" smtClean="0"/>
              <a:t>Meseta</a:t>
            </a:r>
            <a:r>
              <a:rPr lang="en-US" dirty="0" smtClean="0"/>
              <a:t> extends into Portugal almost to the coast. </a:t>
            </a:r>
          </a:p>
          <a:p>
            <a:r>
              <a:rPr lang="en-US" dirty="0" smtClean="0"/>
              <a:t>North of Tagus, the climate is cool and rainy. </a:t>
            </a:r>
          </a:p>
          <a:p>
            <a:r>
              <a:rPr lang="en-US" dirty="0" smtClean="0"/>
              <a:t>South of the Tagus River, the climate is warmer and the terrain less rugged. </a:t>
            </a:r>
            <a:endParaRPr lang="en-US" dirty="0"/>
          </a:p>
        </p:txBody>
      </p:sp>
    </p:spTree>
    <p:extLst>
      <p:ext uri="{BB962C8B-B14F-4D97-AF65-F5344CB8AC3E}">
        <p14:creationId xmlns:p14="http://schemas.microsoft.com/office/powerpoint/2010/main" val="383744678"/>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 a metropolitan population of almost three million</a:t>
            </a:r>
            <a:r>
              <a:rPr lang="en-US" dirty="0" smtClean="0">
                <a:solidFill>
                  <a:srgbClr val="FF0000"/>
                </a:solidFill>
              </a:rPr>
              <a:t>, </a:t>
            </a:r>
            <a:r>
              <a:rPr lang="en-US" b="1" dirty="0" smtClean="0">
                <a:solidFill>
                  <a:srgbClr val="FF0000"/>
                </a:solidFill>
              </a:rPr>
              <a:t>Lisbon</a:t>
            </a:r>
            <a:r>
              <a:rPr lang="en-US" dirty="0" smtClean="0">
                <a:solidFill>
                  <a:srgbClr val="FF0000"/>
                </a:solidFill>
              </a:rPr>
              <a:t> is Portugal’s capital and largest city. </a:t>
            </a:r>
          </a:p>
          <a:p>
            <a:r>
              <a:rPr lang="en-US" dirty="0" smtClean="0">
                <a:solidFill>
                  <a:srgbClr val="FF0000"/>
                </a:solidFill>
              </a:rPr>
              <a:t>Lisbon’s harbor, at the mouth of the Tagus River, is one of the finest natural harbors in the world. </a:t>
            </a:r>
          </a:p>
          <a:p>
            <a:r>
              <a:rPr lang="en-US" dirty="0" smtClean="0">
                <a:solidFill>
                  <a:srgbClr val="FF0000"/>
                </a:solidFill>
              </a:rPr>
              <a:t>The official language is Portuguese, and most people are Roman Catholic</a:t>
            </a:r>
            <a:r>
              <a:rPr lang="en-US" dirty="0" smtClean="0"/>
              <a:t>. </a:t>
            </a:r>
          </a:p>
          <a:p>
            <a:r>
              <a:rPr lang="en-US" dirty="0" smtClean="0"/>
              <a:t>The government at Lisbon was tyrannical in the past. </a:t>
            </a:r>
          </a:p>
          <a:p>
            <a:r>
              <a:rPr lang="en-US" dirty="0" smtClean="0"/>
              <a:t>From 1928 to 1968, a dictator denied the people basic civil rights. </a:t>
            </a:r>
          </a:p>
          <a:p>
            <a:r>
              <a:rPr lang="en-US" dirty="0" smtClean="0"/>
              <a:t>In 1974, a military group seized control of the government and vowed to restore democracy. </a:t>
            </a:r>
          </a:p>
          <a:p>
            <a:r>
              <a:rPr lang="en-US" dirty="0" smtClean="0"/>
              <a:t>Two years later Portugal held its first free elections in more than fifty years. </a:t>
            </a:r>
          </a:p>
          <a:p>
            <a:pPr marL="0" indent="0">
              <a:buNone/>
            </a:pPr>
            <a:endParaRPr lang="en-US" dirty="0"/>
          </a:p>
        </p:txBody>
      </p:sp>
    </p:spTree>
    <p:extLst>
      <p:ext uri="{BB962C8B-B14F-4D97-AF65-F5344CB8AC3E}">
        <p14:creationId xmlns:p14="http://schemas.microsoft.com/office/powerpoint/2010/main" val="2008632664"/>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standard of living improved as some state-owned industries were privatized.</a:t>
            </a:r>
          </a:p>
          <a:p>
            <a:r>
              <a:rPr lang="en-US" dirty="0" smtClean="0"/>
              <a:t>Porto is Portugal’s second-largest city, and it stands at the mouth of the second-most important river, the Duero River. </a:t>
            </a:r>
          </a:p>
          <a:p>
            <a:r>
              <a:rPr lang="en-US" dirty="0" smtClean="0"/>
              <a:t>Freedom of religion was granted in Portugal in 1974, and the nation remains a nominally religious state with 94 percent of the Portuguese identifying with some form of Christianity. </a:t>
            </a:r>
            <a:endParaRPr lang="en-US" dirty="0"/>
          </a:p>
        </p:txBody>
      </p:sp>
    </p:spTree>
    <p:extLst>
      <p:ext uri="{BB962C8B-B14F-4D97-AF65-F5344CB8AC3E}">
        <p14:creationId xmlns:p14="http://schemas.microsoft.com/office/powerpoint/2010/main" val="1827092643"/>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24827"/>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peninsula contains Spain and Portugal? </a:t>
            </a:r>
          </a:p>
          <a:p>
            <a:pPr marL="568325" indent="0"/>
            <a:r>
              <a:rPr lang="en-US" dirty="0" smtClean="0"/>
              <a:t>	  </a:t>
            </a:r>
            <a:r>
              <a:rPr lang="en-US" b="1" i="1" dirty="0" smtClean="0"/>
              <a:t>Iberian Peninsula</a:t>
            </a:r>
            <a:endParaRPr lang="en-US" dirty="0" smtClean="0"/>
          </a:p>
          <a:p>
            <a:pPr>
              <a:buAutoNum type="arabicPeriod"/>
            </a:pPr>
            <a:endParaRPr lang="en-US" dirty="0"/>
          </a:p>
          <a:p>
            <a:pPr>
              <a:buAutoNum type="arabicPeriod" startAt="2"/>
            </a:pPr>
            <a:r>
              <a:rPr lang="en-US" dirty="0" smtClean="0"/>
              <a:t>What mountainous plateau covers most of Spain, including the capital, Madrid? </a:t>
            </a:r>
          </a:p>
          <a:p>
            <a:pPr marL="568325" indent="0"/>
            <a:r>
              <a:rPr lang="en-US" dirty="0"/>
              <a:t>	</a:t>
            </a:r>
            <a:r>
              <a:rPr lang="en-US" dirty="0" smtClean="0"/>
              <a:t>  </a:t>
            </a:r>
            <a:r>
              <a:rPr lang="en-US" b="1" i="1" dirty="0" err="1" smtClean="0"/>
              <a:t>Meseta</a:t>
            </a:r>
            <a:r>
              <a:rPr lang="en-US" b="1" i="1" dirty="0" smtClean="0"/>
              <a:t> </a:t>
            </a:r>
            <a:endParaRPr lang="en-US" dirty="0"/>
          </a:p>
        </p:txBody>
      </p:sp>
    </p:spTree>
    <p:extLst>
      <p:ext uri="{BB962C8B-B14F-4D97-AF65-F5344CB8AC3E}">
        <p14:creationId xmlns:p14="http://schemas.microsoft.com/office/powerpoint/2010/main" val="3717577935"/>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Which river cuts the </a:t>
            </a:r>
            <a:r>
              <a:rPr lang="en-US" dirty="0" err="1" smtClean="0"/>
              <a:t>Meseta</a:t>
            </a:r>
            <a:r>
              <a:rPr lang="en-US" dirty="0" smtClean="0"/>
              <a:t> in half as it flows through Portugal to the Atlantic Ocean? </a:t>
            </a:r>
          </a:p>
          <a:p>
            <a:r>
              <a:rPr lang="en-US" dirty="0"/>
              <a:t>	</a:t>
            </a:r>
            <a:r>
              <a:rPr lang="en-US" b="1" i="1" dirty="0" smtClean="0"/>
              <a:t>Tagus</a:t>
            </a:r>
            <a:endParaRPr lang="en-US" dirty="0"/>
          </a:p>
        </p:txBody>
      </p:sp>
    </p:spTree>
    <p:extLst>
      <p:ext uri="{BB962C8B-B14F-4D97-AF65-F5344CB8AC3E}">
        <p14:creationId xmlns:p14="http://schemas.microsoft.com/office/powerpoint/2010/main" val="68799114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has Portugal’s government been unstable at times? What event ended this instability? </a:t>
            </a:r>
          </a:p>
          <a:p>
            <a:pPr marL="568325" indent="0"/>
            <a:r>
              <a:rPr lang="en-US" b="1" i="1" dirty="0" smtClean="0"/>
              <a:t>A dictator denied the people basic rights from 1928 to 1968; a military group seized control in 1974. </a:t>
            </a:r>
            <a:endParaRPr lang="en-US" b="1" i="1" dirty="0"/>
          </a:p>
        </p:txBody>
      </p:sp>
    </p:spTree>
    <p:extLst>
      <p:ext uri="{BB962C8B-B14F-4D97-AF65-F5344CB8AC3E}">
        <p14:creationId xmlns:p14="http://schemas.microsoft.com/office/powerpoint/2010/main" val="853469288"/>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Peninsula: Italy</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Italy occupies a long and narrow boot-shaped peninsula. </a:t>
            </a:r>
          </a:p>
          <a:p>
            <a:r>
              <a:rPr lang="en-US" dirty="0" smtClean="0"/>
              <a:t>The Alps form the top of the boot, while its toe stretches almost to Africa. </a:t>
            </a:r>
          </a:p>
          <a:p>
            <a:r>
              <a:rPr lang="en-US" dirty="0" smtClean="0"/>
              <a:t>Although Italy usually has a sunny and mild climate, its extremes are exceptional. </a:t>
            </a:r>
          </a:p>
          <a:p>
            <a:r>
              <a:rPr lang="en-US" dirty="0" smtClean="0"/>
              <a:t>Italy’s coastline stretches for 4,722 miles and is known more for its beautiful beaches and resorts than its natural harbors. </a:t>
            </a:r>
          </a:p>
          <a:p>
            <a:r>
              <a:rPr lang="en-US" dirty="0" smtClean="0"/>
              <a:t>Areas isolated by the mountains have their own unique customs, dialects, and cuisine. </a:t>
            </a:r>
          </a:p>
          <a:p>
            <a:r>
              <a:rPr lang="en-US" dirty="0" smtClean="0"/>
              <a:t>The Alps form the northern border of Italy. </a:t>
            </a:r>
          </a:p>
          <a:p>
            <a:r>
              <a:rPr lang="en-US" dirty="0" smtClean="0"/>
              <a:t>People who live along the Austrian border speak German rather than Italian.</a:t>
            </a:r>
            <a:endParaRPr lang="en-US" dirty="0"/>
          </a:p>
        </p:txBody>
      </p:sp>
    </p:spTree>
    <p:extLst>
      <p:ext uri="{BB962C8B-B14F-4D97-AF65-F5344CB8AC3E}">
        <p14:creationId xmlns:p14="http://schemas.microsoft.com/office/powerpoint/2010/main" val="279181316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258" y="-45879"/>
            <a:ext cx="5352123" cy="6675120"/>
          </a:xfrm>
          <a:prstGeom prst="rect">
            <a:avLst/>
          </a:prstGeom>
        </p:spPr>
      </p:pic>
    </p:spTree>
    <p:extLst>
      <p:ext uri="{BB962C8B-B14F-4D97-AF65-F5344CB8AC3E}">
        <p14:creationId xmlns:p14="http://schemas.microsoft.com/office/powerpoint/2010/main" val="404522356"/>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a:t>
            </a:r>
            <a:r>
              <a:rPr lang="en-US" b="1" dirty="0" smtClean="0">
                <a:solidFill>
                  <a:srgbClr val="FF0000"/>
                </a:solidFill>
              </a:rPr>
              <a:t>Apennine</a:t>
            </a:r>
            <a:r>
              <a:rPr lang="en-US" dirty="0" smtClean="0">
                <a:solidFill>
                  <a:srgbClr val="FF0000"/>
                </a:solidFill>
              </a:rPr>
              <a:t> (AP uh nine) </a:t>
            </a:r>
            <a:r>
              <a:rPr lang="en-US" b="1" dirty="0" smtClean="0">
                <a:solidFill>
                  <a:srgbClr val="FF0000"/>
                </a:solidFill>
              </a:rPr>
              <a:t>Mountains</a:t>
            </a:r>
            <a:r>
              <a:rPr lang="en-US" dirty="0" smtClean="0">
                <a:solidFill>
                  <a:srgbClr val="FF0000"/>
                </a:solidFill>
              </a:rPr>
              <a:t> stretch the length of the Italian peninsula. </a:t>
            </a:r>
          </a:p>
          <a:p>
            <a:r>
              <a:rPr lang="en-US" dirty="0" smtClean="0"/>
              <a:t>The highest peak, </a:t>
            </a:r>
            <a:r>
              <a:rPr lang="en-US" dirty="0" err="1" smtClean="0"/>
              <a:t>Corno</a:t>
            </a:r>
            <a:r>
              <a:rPr lang="en-US" dirty="0" smtClean="0"/>
              <a:t> Grande, reaches only 9,554 feet, and its once-thick forests have been indiscriminately cleared for crops, resulting in serious erosion. </a:t>
            </a:r>
          </a:p>
          <a:p>
            <a:r>
              <a:rPr lang="en-US" dirty="0" smtClean="0">
                <a:solidFill>
                  <a:srgbClr val="FF0000"/>
                </a:solidFill>
              </a:rPr>
              <a:t>The </a:t>
            </a:r>
            <a:r>
              <a:rPr lang="en-US" b="1" dirty="0" smtClean="0">
                <a:solidFill>
                  <a:srgbClr val="FF0000"/>
                </a:solidFill>
              </a:rPr>
              <a:t>Po River</a:t>
            </a:r>
            <a:r>
              <a:rPr lang="en-US" dirty="0" smtClean="0">
                <a:solidFill>
                  <a:srgbClr val="FF0000"/>
                </a:solidFill>
              </a:rPr>
              <a:t> is the longest river in Italy. </a:t>
            </a:r>
          </a:p>
          <a:p>
            <a:r>
              <a:rPr lang="en-US" dirty="0" smtClean="0"/>
              <a:t>From its origin in Italy’s northwest corner, the Po flows east until it empties into the Adriatic. </a:t>
            </a:r>
          </a:p>
          <a:p>
            <a:r>
              <a:rPr lang="en-US" dirty="0" smtClean="0"/>
              <a:t>Large ships navigate inland on the Po as far as Turin. </a:t>
            </a:r>
          </a:p>
          <a:p>
            <a:r>
              <a:rPr lang="en-US" dirty="0" smtClean="0"/>
              <a:t>The region from Turin to Milan is the industrial center of Italy. </a:t>
            </a:r>
          </a:p>
          <a:p>
            <a:r>
              <a:rPr lang="en-US" dirty="0" smtClean="0"/>
              <a:t>Large power plants on the upper reaches of the Po provide electricity for factories producing cars, chemicals, and candy. </a:t>
            </a:r>
            <a:endParaRPr lang="en-US" dirty="0"/>
          </a:p>
        </p:txBody>
      </p:sp>
    </p:spTree>
    <p:extLst>
      <p:ext uri="{BB962C8B-B14F-4D97-AF65-F5344CB8AC3E}">
        <p14:creationId xmlns:p14="http://schemas.microsoft.com/office/powerpoint/2010/main" val="1780177822"/>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079059"/>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Milan, Italy’s second-largest city, is also a banking center </a:t>
            </a:r>
            <a:r>
              <a:rPr lang="en-US" dirty="0" smtClean="0"/>
              <a:t>and contains the world-famous opera house La Scala. </a:t>
            </a:r>
          </a:p>
          <a:p>
            <a:r>
              <a:rPr lang="en-US" dirty="0" smtClean="0"/>
              <a:t>A wide coastal plain lies along the west coast of the Italian Peninsula. </a:t>
            </a:r>
          </a:p>
          <a:p>
            <a:r>
              <a:rPr lang="en-US" dirty="0" smtClean="0">
                <a:solidFill>
                  <a:srgbClr val="FF0000"/>
                </a:solidFill>
              </a:rPr>
              <a:t>Rome, the capital, stands along the Tiber River, surrounded by seven steep hills. </a:t>
            </a:r>
          </a:p>
          <a:p>
            <a:r>
              <a:rPr lang="en-US" dirty="0" smtClean="0"/>
              <a:t>Rome blends the ancient and the modern. </a:t>
            </a:r>
          </a:p>
          <a:p>
            <a:r>
              <a:rPr lang="en-US" dirty="0" smtClean="0"/>
              <a:t>Every year thousands of tourists flock to the “Eternal City” to view the antiquities that testify of Rome’s past greatness. </a:t>
            </a:r>
          </a:p>
          <a:p>
            <a:r>
              <a:rPr lang="en-US" dirty="0" smtClean="0"/>
              <a:t>The city boasts the Colosseum, the remains of the luxurious Roman baths, and the foundations of opulent palaces built for Roman Emperors. </a:t>
            </a:r>
            <a:endParaRPr lang="en-US" dirty="0"/>
          </a:p>
        </p:txBody>
      </p:sp>
    </p:spTree>
    <p:extLst>
      <p:ext uri="{BB962C8B-B14F-4D97-AF65-F5344CB8AC3E}">
        <p14:creationId xmlns:p14="http://schemas.microsoft.com/office/powerpoint/2010/main" val="349104536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409944"/>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Although a parliamentary republic was established in 1946, competing interests in the country have prevented the government from forming a lasting coalition. </a:t>
            </a:r>
          </a:p>
          <a:p>
            <a:r>
              <a:rPr lang="en-US" dirty="0" smtClean="0"/>
              <a:t>Over fifty governments rose and fell in the first fifty years after </a:t>
            </a:r>
            <a:br>
              <a:rPr lang="en-US" dirty="0" smtClean="0"/>
            </a:br>
            <a:r>
              <a:rPr lang="en-US" dirty="0" smtClean="0"/>
              <a:t>World War II. </a:t>
            </a:r>
          </a:p>
          <a:p>
            <a:r>
              <a:rPr lang="en-US" dirty="0" smtClean="0"/>
              <a:t>The heel of the boot is called </a:t>
            </a:r>
            <a:r>
              <a:rPr lang="en-US" b="1" dirty="0" smtClean="0"/>
              <a:t>Apulia</a:t>
            </a:r>
            <a:r>
              <a:rPr lang="en-US" dirty="0" smtClean="0"/>
              <a:t> (uh POOL </a:t>
            </a:r>
            <a:r>
              <a:rPr lang="en-US" dirty="0" err="1" smtClean="0"/>
              <a:t>yuh</a:t>
            </a:r>
            <a:r>
              <a:rPr lang="en-US" dirty="0" smtClean="0"/>
              <a:t>). </a:t>
            </a:r>
          </a:p>
          <a:p>
            <a:r>
              <a:rPr lang="en-US" dirty="0" smtClean="0"/>
              <a:t>This region is cut off from the rest of Italy by the Apennines. </a:t>
            </a:r>
          </a:p>
          <a:p>
            <a:r>
              <a:rPr lang="en-US" dirty="0" smtClean="0"/>
              <a:t>Most of the Apulia is a plateau which ends in steep cliffs that drop into the Adriatic Sea. </a:t>
            </a:r>
          </a:p>
          <a:p>
            <a:r>
              <a:rPr lang="en-US" dirty="0" smtClean="0"/>
              <a:t>Italy controls several islands in the Mediterranean Sea. </a:t>
            </a:r>
          </a:p>
          <a:p>
            <a:r>
              <a:rPr lang="en-US" dirty="0" smtClean="0">
                <a:solidFill>
                  <a:srgbClr val="FF0000"/>
                </a:solidFill>
              </a:rPr>
              <a:t>The large islands of Sicily and Sardinia are very important.</a:t>
            </a:r>
            <a:r>
              <a:rPr lang="en-US" dirty="0" smtClean="0"/>
              <a:t> </a:t>
            </a:r>
            <a:endParaRPr lang="en-US" dirty="0"/>
          </a:p>
        </p:txBody>
      </p:sp>
    </p:spTree>
    <p:extLst>
      <p:ext uri="{BB962C8B-B14F-4D97-AF65-F5344CB8AC3E}">
        <p14:creationId xmlns:p14="http://schemas.microsoft.com/office/powerpoint/2010/main" val="333070774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Sicily, the most populated island in the Mediterranean Sea, is situated just two miles from mainland Italy’s toe. </a:t>
            </a:r>
          </a:p>
          <a:p>
            <a:r>
              <a:rPr lang="en-US" dirty="0" smtClean="0">
                <a:solidFill>
                  <a:srgbClr val="FF0000"/>
                </a:solidFill>
              </a:rPr>
              <a:t>Mount Etna, Europe’s highest volcano, rises to a height of 10,902 feet on the east coast of Sicily. </a:t>
            </a:r>
          </a:p>
          <a:p>
            <a:r>
              <a:rPr lang="en-US" dirty="0" smtClean="0"/>
              <a:t>The island of </a:t>
            </a:r>
            <a:r>
              <a:rPr lang="en-US" b="1" dirty="0" smtClean="0"/>
              <a:t>Sardinia</a:t>
            </a:r>
            <a:r>
              <a:rPr lang="en-US" dirty="0" smtClean="0"/>
              <a:t> is located about one hundred miles off Italy’s west coast and nine miles south of the French island of Corsica. </a:t>
            </a:r>
          </a:p>
          <a:p>
            <a:r>
              <a:rPr lang="en-US" dirty="0" smtClean="0"/>
              <a:t>While religious freedom is the law of the land in Italy, it is not consistently enforced. </a:t>
            </a:r>
            <a:endParaRPr lang="en-US" dirty="0"/>
          </a:p>
        </p:txBody>
      </p:sp>
    </p:spTree>
    <p:extLst>
      <p:ext uri="{BB962C8B-B14F-4D97-AF65-F5344CB8AC3E}">
        <p14:creationId xmlns:p14="http://schemas.microsoft.com/office/powerpoint/2010/main" val="872068016"/>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Monaco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Monaco is a tiny principality on the French Riviera about ten miles from the Italian border. </a:t>
            </a:r>
          </a:p>
          <a:p>
            <a:r>
              <a:rPr lang="en-US" dirty="0" smtClean="0"/>
              <a:t>Much of Monaco is built on cliffs overlooking the sea. </a:t>
            </a:r>
          </a:p>
          <a:p>
            <a:r>
              <a:rPr lang="en-US" dirty="0" smtClean="0"/>
              <a:t>Italians from Genoa first ruled the area in the twelfth century and built a fort in 1215. </a:t>
            </a:r>
          </a:p>
          <a:p>
            <a:r>
              <a:rPr lang="en-US" dirty="0" smtClean="0"/>
              <a:t>Since 1308, the Italian prince has been from the </a:t>
            </a:r>
            <a:r>
              <a:rPr lang="en-US" dirty="0" err="1" smtClean="0"/>
              <a:t>Grimaldi</a:t>
            </a:r>
            <a:r>
              <a:rPr lang="en-US" dirty="0" smtClean="0"/>
              <a:t> family. </a:t>
            </a:r>
          </a:p>
          <a:p>
            <a:r>
              <a:rPr lang="en-US" dirty="0" smtClean="0">
                <a:solidFill>
                  <a:srgbClr val="FF0000"/>
                </a:solidFill>
              </a:rPr>
              <a:t>The official language is French</a:t>
            </a:r>
            <a:r>
              <a:rPr lang="en-US" dirty="0" smtClean="0"/>
              <a:t>, most of the citizens are of French ancestry, and France is their main trade partner. </a:t>
            </a:r>
          </a:p>
          <a:p>
            <a:r>
              <a:rPr lang="en-US" dirty="0" smtClean="0"/>
              <a:t>The palace and fortress is called Monaco-Ville. </a:t>
            </a:r>
            <a:endParaRPr lang="en-US" dirty="0"/>
          </a:p>
          <a:p>
            <a:r>
              <a:rPr lang="en-US" dirty="0" smtClean="0"/>
              <a:t>To the west lies the industrial area of </a:t>
            </a:r>
            <a:r>
              <a:rPr lang="en-US" dirty="0" err="1" smtClean="0"/>
              <a:t>Fontvieille</a:t>
            </a:r>
            <a:r>
              <a:rPr lang="en-US" dirty="0" smtClean="0"/>
              <a:t>, while to the east lies the secluded harbor and port area of La </a:t>
            </a:r>
            <a:r>
              <a:rPr lang="en-US" dirty="0" err="1" smtClean="0"/>
              <a:t>Condamine</a:t>
            </a:r>
            <a:r>
              <a:rPr lang="en-US" dirty="0" smtClean="0"/>
              <a:t>. </a:t>
            </a:r>
            <a:endParaRPr lang="en-US" dirty="0"/>
          </a:p>
        </p:txBody>
      </p:sp>
    </p:spTree>
    <p:extLst>
      <p:ext uri="{BB962C8B-B14F-4D97-AF65-F5344CB8AC3E}">
        <p14:creationId xmlns:p14="http://schemas.microsoft.com/office/powerpoint/2010/main" val="4158652135"/>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Marino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San Marino is located in the central Apennines. </a:t>
            </a:r>
          </a:p>
          <a:p>
            <a:r>
              <a:rPr lang="en-US" b="1" dirty="0" smtClean="0"/>
              <a:t>Mount </a:t>
            </a:r>
            <a:r>
              <a:rPr lang="en-US" b="1" dirty="0" err="1" smtClean="0"/>
              <a:t>Titano</a:t>
            </a:r>
            <a:r>
              <a:rPr lang="en-US" dirty="0" smtClean="0"/>
              <a:t> (</a:t>
            </a:r>
            <a:r>
              <a:rPr lang="en-US" dirty="0" err="1" smtClean="0"/>
              <a:t>ti</a:t>
            </a:r>
            <a:r>
              <a:rPr lang="en-US" dirty="0" smtClean="0"/>
              <a:t> TAHN oh; 2,424 ft.) lies at the heart of the country. </a:t>
            </a:r>
          </a:p>
          <a:p>
            <a:r>
              <a:rPr lang="en-US" dirty="0" smtClean="0"/>
              <a:t>The people speak Italian, and most are Roman Catholic. </a:t>
            </a:r>
          </a:p>
          <a:p>
            <a:r>
              <a:rPr lang="en-US" dirty="0" smtClean="0"/>
              <a:t>Grapes, leather, and cheese are the main products. </a:t>
            </a:r>
          </a:p>
          <a:p>
            <a:r>
              <a:rPr lang="en-US" dirty="0" smtClean="0"/>
              <a:t>According to tradition, a Christian stonecutter named </a:t>
            </a:r>
            <a:r>
              <a:rPr lang="en-US" dirty="0" err="1" smtClean="0"/>
              <a:t>Marinus</a:t>
            </a:r>
            <a:r>
              <a:rPr lang="en-US" dirty="0" smtClean="0"/>
              <a:t> and his followers used this mountain refuge to escape religious persecution by Emperor Diocletian in the year 301. </a:t>
            </a:r>
            <a:endParaRPr lang="en-US" dirty="0"/>
          </a:p>
        </p:txBody>
      </p:sp>
    </p:spTree>
    <p:extLst>
      <p:ext uri="{BB962C8B-B14F-4D97-AF65-F5344CB8AC3E}">
        <p14:creationId xmlns:p14="http://schemas.microsoft.com/office/powerpoint/2010/main" val="2803223839"/>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Vatican City </a:t>
            </a:r>
            <a:endParaRPr lang="en-US" dirty="0"/>
          </a:p>
        </p:txBody>
      </p:sp>
      <p:sp>
        <p:nvSpPr>
          <p:cNvPr id="3" name="Text Placeholder 2"/>
          <p:cNvSpPr>
            <a:spLocks noGrp="1"/>
          </p:cNvSpPr>
          <p:nvPr>
            <p:ph type="body" sz="quarter" idx="10"/>
          </p:nvPr>
        </p:nvSpPr>
        <p:spPr/>
        <p:txBody>
          <a:bodyPr/>
          <a:lstStyle/>
          <a:p>
            <a:r>
              <a:rPr lang="en-US" dirty="0" smtClean="0"/>
              <a:t>The pope leads the Roman Catholic Church from Vatican City, sometimes referred to as the Holy See. </a:t>
            </a:r>
          </a:p>
          <a:p>
            <a:r>
              <a:rPr lang="en-US" dirty="0" smtClean="0"/>
              <a:t>The tiny country, completely surrounded by the city of Rome, obtained independence by the Treaty of Lateran in 1929. </a:t>
            </a:r>
          </a:p>
          <a:p>
            <a:r>
              <a:rPr lang="en-US" dirty="0" smtClean="0">
                <a:solidFill>
                  <a:srgbClr val="FF0000"/>
                </a:solidFill>
              </a:rPr>
              <a:t>With less than one thousand residents and an area of only one-sixth of a square mile, it is the smallest country in the world. </a:t>
            </a:r>
          </a:p>
          <a:p>
            <a:r>
              <a:rPr lang="en-US" dirty="0" smtClean="0"/>
              <a:t>Vatican City also has its own bank, post office, newspaper, and even a rarely used jail. </a:t>
            </a:r>
            <a:endParaRPr lang="en-US" dirty="0"/>
          </a:p>
        </p:txBody>
      </p:sp>
    </p:spTree>
    <p:extLst>
      <p:ext uri="{BB962C8B-B14F-4D97-AF65-F5344CB8AC3E}">
        <p14:creationId xmlns:p14="http://schemas.microsoft.com/office/powerpoint/2010/main" val="3080844937"/>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86363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711" y="365602"/>
            <a:ext cx="7443216" cy="4895345"/>
          </a:xfrm>
          <a:prstGeom prst="rect">
            <a:avLst/>
          </a:prstGeom>
        </p:spPr>
      </p:pic>
    </p:spTree>
    <p:extLst>
      <p:ext uri="{BB962C8B-B14F-4D97-AF65-F5344CB8AC3E}">
        <p14:creationId xmlns:p14="http://schemas.microsoft.com/office/powerpoint/2010/main" val="1234803517"/>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Malta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island country of Malta is located about sixty miles south of Sicily in the Mediterranean Sea. </a:t>
            </a:r>
          </a:p>
          <a:p>
            <a:r>
              <a:rPr lang="en-US" dirty="0" smtClean="0"/>
              <a:t>The country consists of the two islands of </a:t>
            </a:r>
            <a:r>
              <a:rPr lang="en-US" dirty="0" err="1" smtClean="0"/>
              <a:t>Gozo</a:t>
            </a:r>
            <a:r>
              <a:rPr lang="en-US" dirty="0" smtClean="0"/>
              <a:t> and Malta as well as a few smaller islands. </a:t>
            </a:r>
          </a:p>
          <a:p>
            <a:r>
              <a:rPr lang="en-US" dirty="0" smtClean="0"/>
              <a:t>Around AD 60 the apostle Paul was shipwrecked on Malta (Acts 27:27–28:11) in the bay which now bears his name.  </a:t>
            </a:r>
          </a:p>
          <a:p>
            <a:r>
              <a:rPr lang="en-US" dirty="0" smtClean="0"/>
              <a:t>Today most Maltese are Roman Catholic, and Catholic doctrine is required teaching in the public schools. </a:t>
            </a:r>
          </a:p>
          <a:p>
            <a:r>
              <a:rPr lang="en-US" dirty="0" smtClean="0"/>
              <a:t>Malta’s harbors and its location in the Mediterranean Sea have given the country tactical importance. </a:t>
            </a:r>
            <a:endParaRPr lang="en-US" dirty="0"/>
          </a:p>
        </p:txBody>
      </p:sp>
    </p:spTree>
    <p:extLst>
      <p:ext uri="{BB962C8B-B14F-4D97-AF65-F5344CB8AC3E}">
        <p14:creationId xmlns:p14="http://schemas.microsoft.com/office/powerpoint/2010/main" val="353582559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Malta was long held by the British as a naval base, but the British colony gained its independence in 1964. </a:t>
            </a:r>
          </a:p>
          <a:p>
            <a:r>
              <a:rPr lang="en-US" dirty="0" smtClean="0"/>
              <a:t>Though the British navy has departed, English remains an official language together with Maltese. </a:t>
            </a:r>
          </a:p>
          <a:p>
            <a:r>
              <a:rPr lang="en-US" dirty="0" smtClean="0"/>
              <a:t>The state religion is Roman Catholicism, but freedom of religion is guaranteed in the state’s constitution. </a:t>
            </a:r>
          </a:p>
        </p:txBody>
      </p:sp>
    </p:spTree>
    <p:extLst>
      <p:ext uri="{BB962C8B-B14F-4D97-AF65-F5344CB8AC3E}">
        <p14:creationId xmlns:p14="http://schemas.microsoft.com/office/powerpoint/2010/main" val="1753273331"/>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Greece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Greece occupies the southern tip of the Balkan Peninsula that juts out of Europe at the eastern end of the Mediterranean.</a:t>
            </a:r>
            <a:endParaRPr lang="en-US" dirty="0">
              <a:solidFill>
                <a:srgbClr val="FF0000"/>
              </a:solidFill>
            </a:endParaRPr>
          </a:p>
          <a:p>
            <a:r>
              <a:rPr lang="en-US" dirty="0" smtClean="0">
                <a:solidFill>
                  <a:srgbClr val="FF0000"/>
                </a:solidFill>
              </a:rPr>
              <a:t>Greece’s terrain is mostly rough and mountainous, but about 30 percent of the country has arable soil. </a:t>
            </a:r>
          </a:p>
          <a:p>
            <a:r>
              <a:rPr lang="en-US" dirty="0" smtClean="0"/>
              <a:t>The ancient Roman province of Achaia occupied the heart of Greece around the city of Athens. </a:t>
            </a:r>
          </a:p>
          <a:p>
            <a:r>
              <a:rPr lang="en-US" dirty="0" smtClean="0"/>
              <a:t>The mainland portion is Central Greece. </a:t>
            </a:r>
          </a:p>
          <a:p>
            <a:r>
              <a:rPr lang="en-US" dirty="0" smtClean="0"/>
              <a:t>Achaia also included a large peninsula in the south, called the </a:t>
            </a:r>
            <a:r>
              <a:rPr lang="en-US" b="1" dirty="0" smtClean="0"/>
              <a:t>Peloponnesus</a:t>
            </a:r>
            <a:r>
              <a:rPr lang="en-US" dirty="0" smtClean="0"/>
              <a:t> (</a:t>
            </a:r>
            <a:r>
              <a:rPr lang="en-US" dirty="0" err="1" smtClean="0"/>
              <a:t>pel</a:t>
            </a:r>
            <a:r>
              <a:rPr lang="en-US" dirty="0" smtClean="0"/>
              <a:t> uh </a:t>
            </a:r>
            <a:r>
              <a:rPr lang="en-US" dirty="0" err="1" smtClean="0"/>
              <a:t>puh</a:t>
            </a:r>
            <a:r>
              <a:rPr lang="en-US" dirty="0" smtClean="0"/>
              <a:t> NEE </a:t>
            </a:r>
            <a:r>
              <a:rPr lang="en-US" dirty="0" err="1" smtClean="0"/>
              <a:t>sus</a:t>
            </a:r>
            <a:r>
              <a:rPr lang="en-US" dirty="0" smtClean="0"/>
              <a:t>). </a:t>
            </a:r>
          </a:p>
          <a:p>
            <a:pPr marL="0" indent="0">
              <a:buNone/>
            </a:pPr>
            <a:endParaRPr lang="en-US" dirty="0"/>
          </a:p>
        </p:txBody>
      </p:sp>
    </p:spTree>
    <p:extLst>
      <p:ext uri="{BB962C8B-B14F-4D97-AF65-F5344CB8AC3E}">
        <p14:creationId xmlns:p14="http://schemas.microsoft.com/office/powerpoint/2010/main" val="650670217"/>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solidFill>
                  <a:srgbClr val="FF0000"/>
                </a:solidFill>
              </a:rPr>
              <a:t>Athens</a:t>
            </a:r>
            <a:r>
              <a:rPr lang="en-US" dirty="0" smtClean="0">
                <a:solidFill>
                  <a:srgbClr val="FF0000"/>
                </a:solidFill>
              </a:rPr>
              <a:t> sits on a plain in southeastern Greece. </a:t>
            </a:r>
          </a:p>
          <a:p>
            <a:r>
              <a:rPr lang="en-US" dirty="0" smtClean="0"/>
              <a:t>About a third of the population resides here, a city which sprawls over 165 square miles. </a:t>
            </a:r>
          </a:p>
          <a:p>
            <a:r>
              <a:rPr lang="en-US" dirty="0" smtClean="0">
                <a:solidFill>
                  <a:srgbClr val="FF0000"/>
                </a:solidFill>
              </a:rPr>
              <a:t>The Peloponnesus is the large, hand-shaped peninsula in southern Greece. </a:t>
            </a:r>
          </a:p>
          <a:p>
            <a:r>
              <a:rPr lang="en-US" dirty="0" smtClean="0"/>
              <a:t>Though rugged, it is less mountainous than Central Greece. </a:t>
            </a:r>
          </a:p>
          <a:p>
            <a:r>
              <a:rPr lang="en-US" dirty="0" smtClean="0"/>
              <a:t>The ruins of Mycenae stand on the northeast side of the peninsula. </a:t>
            </a:r>
          </a:p>
          <a:p>
            <a:r>
              <a:rPr lang="en-US" dirty="0" smtClean="0"/>
              <a:t>Mycenae was the first civilization on mainland Europe and was the center of culture recounted in Homer’s epic poem the </a:t>
            </a:r>
            <a:r>
              <a:rPr lang="en-US" i="1" dirty="0" smtClean="0"/>
              <a:t>Iliad</a:t>
            </a:r>
            <a:r>
              <a:rPr lang="en-US" dirty="0" smtClean="0"/>
              <a:t>. </a:t>
            </a:r>
          </a:p>
          <a:p>
            <a:r>
              <a:rPr lang="en-US" dirty="0" smtClean="0"/>
              <a:t>On the mainland north of Central Greece is Thessaly, a valley coveted by cities in Achaia and people farther north. </a:t>
            </a:r>
          </a:p>
          <a:p>
            <a:pPr marL="0" indent="0">
              <a:buNone/>
            </a:pPr>
            <a:endParaRPr lang="en-US" dirty="0"/>
          </a:p>
        </p:txBody>
      </p:sp>
    </p:spTree>
    <p:extLst>
      <p:ext uri="{BB962C8B-B14F-4D97-AF65-F5344CB8AC3E}">
        <p14:creationId xmlns:p14="http://schemas.microsoft.com/office/powerpoint/2010/main" val="3743584207"/>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valley is ringed by mountains. </a:t>
            </a:r>
          </a:p>
          <a:p>
            <a:r>
              <a:rPr lang="en-US" dirty="0" smtClean="0"/>
              <a:t>The highest and most famous is Mount Olympus (9,570 ft.) at the north end of the valley. </a:t>
            </a:r>
          </a:p>
          <a:p>
            <a:r>
              <a:rPr lang="en-US" dirty="0" smtClean="0"/>
              <a:t>North of Thessaly is a region known as </a:t>
            </a:r>
            <a:r>
              <a:rPr lang="en-US" b="1" dirty="0" smtClean="0"/>
              <a:t>Macedonia</a:t>
            </a:r>
            <a:r>
              <a:rPr lang="en-US" dirty="0" smtClean="0"/>
              <a:t>. </a:t>
            </a:r>
          </a:p>
          <a:p>
            <a:r>
              <a:rPr lang="en-US" dirty="0" smtClean="0"/>
              <a:t>It is one part of a larger historical region where Alexander the Great rose to power. </a:t>
            </a:r>
          </a:p>
          <a:p>
            <a:r>
              <a:rPr lang="en-US" dirty="0" smtClean="0"/>
              <a:t>It is now divided between Greece, Bulgaria, and the modern nation of Macedonia. </a:t>
            </a:r>
          </a:p>
          <a:p>
            <a:r>
              <a:rPr lang="en-US" dirty="0" smtClean="0"/>
              <a:t>The Macedonian region of Greece stretches along Greece’s northern border east to a three-fingered peninsula on the Aegean coast, called Khalkidhiki Peninsula. </a:t>
            </a:r>
            <a:endParaRPr lang="en-US" dirty="0"/>
          </a:p>
        </p:txBody>
      </p:sp>
    </p:spTree>
    <p:extLst>
      <p:ext uri="{BB962C8B-B14F-4D97-AF65-F5344CB8AC3E}">
        <p14:creationId xmlns:p14="http://schemas.microsoft.com/office/powerpoint/2010/main" val="3049438240"/>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Throughout its history, Greece has had trouble with the territories that lie on its outer edges. </a:t>
            </a:r>
          </a:p>
          <a:p>
            <a:r>
              <a:rPr lang="en-US" dirty="0" smtClean="0"/>
              <a:t>The ancient kingdom of Epirus lay west of Macedonia in the Pindus Mountains, and Thrace lay east on the coastal plain that touches the Black Sea. </a:t>
            </a:r>
          </a:p>
          <a:p>
            <a:r>
              <a:rPr lang="en-US" dirty="0" smtClean="0"/>
              <a:t>Greece took Epirus and much of Macedonia from Turkey during the Balkan War of 1912. </a:t>
            </a:r>
          </a:p>
          <a:p>
            <a:r>
              <a:rPr lang="en-US" dirty="0" smtClean="0"/>
              <a:t>It received part of Thrace from Turkey in 1919 after World War I. </a:t>
            </a:r>
          </a:p>
          <a:p>
            <a:r>
              <a:rPr lang="en-US" dirty="0" smtClean="0"/>
              <a:t>The eastern half of Thrace remains in Turkish hands. </a:t>
            </a:r>
          </a:p>
          <a:p>
            <a:r>
              <a:rPr lang="en-US" dirty="0" smtClean="0"/>
              <a:t>About one-fifth of Greece's territory consists of more than 500 islands—166 of which are inhabited. </a:t>
            </a:r>
            <a:endParaRPr lang="en-US" dirty="0"/>
          </a:p>
        </p:txBody>
      </p:sp>
    </p:spTree>
    <p:extLst>
      <p:ext uri="{BB962C8B-B14F-4D97-AF65-F5344CB8AC3E}">
        <p14:creationId xmlns:p14="http://schemas.microsoft.com/office/powerpoint/2010/main" val="2429497056"/>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Ever since Greece obtained independence, it has fought to regain control of the islands off the coast of Turkey. </a:t>
            </a:r>
          </a:p>
          <a:p>
            <a:r>
              <a:rPr lang="en-US" dirty="0" smtClean="0"/>
              <a:t>The Greeks have a name for their goal—the </a:t>
            </a:r>
            <a:r>
              <a:rPr lang="en-US" dirty="0" err="1" smtClean="0"/>
              <a:t>Megali</a:t>
            </a:r>
            <a:r>
              <a:rPr lang="en-US" dirty="0" smtClean="0"/>
              <a:t> Idea, meaning “Great Idea.” </a:t>
            </a:r>
          </a:p>
          <a:p>
            <a:r>
              <a:rPr lang="en-US" dirty="0" smtClean="0"/>
              <a:t>The island of Crete lies southeast of mainland Greece at the south end of the Aegean Sea. </a:t>
            </a:r>
          </a:p>
          <a:p>
            <a:r>
              <a:rPr lang="en-US" dirty="0" smtClean="0"/>
              <a:t>The largest of the Greek isles, it is known as the “Great Island.” </a:t>
            </a:r>
          </a:p>
          <a:p>
            <a:r>
              <a:rPr lang="en-US" dirty="0" smtClean="0"/>
              <a:t>The Ionian Islands lie off the west coast of Greece in the Ionian Sea. </a:t>
            </a:r>
          </a:p>
          <a:p>
            <a:r>
              <a:rPr lang="en-US" dirty="0" smtClean="0">
                <a:solidFill>
                  <a:srgbClr val="FF0000"/>
                </a:solidFill>
              </a:rPr>
              <a:t>The majority of Greece’s islands are Aegean Islands in the sparkling Aegean Sea. </a:t>
            </a:r>
          </a:p>
          <a:p>
            <a:r>
              <a:rPr lang="en-US" dirty="0" smtClean="0"/>
              <a:t>The Sporades stretch across the center of the Aegean to the Turkish coast. </a:t>
            </a:r>
            <a:endParaRPr lang="en-US" dirty="0"/>
          </a:p>
        </p:txBody>
      </p:sp>
    </p:spTree>
    <p:extLst>
      <p:ext uri="{BB962C8B-B14F-4D97-AF65-F5344CB8AC3E}">
        <p14:creationId xmlns:p14="http://schemas.microsoft.com/office/powerpoint/2010/main" val="1723435021"/>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Dodecanese (“twelve islands”) lie southeast of the Cyclades off the coast of Turkey. </a:t>
            </a:r>
          </a:p>
          <a:p>
            <a:r>
              <a:rPr lang="en-US" dirty="0" smtClean="0">
                <a:solidFill>
                  <a:srgbClr val="FF0000"/>
                </a:solidFill>
              </a:rPr>
              <a:t>The largest Dodecanese island is Rhodes. </a:t>
            </a:r>
          </a:p>
          <a:p>
            <a:r>
              <a:rPr lang="en-US" dirty="0" smtClean="0"/>
              <a:t>Historically the Greek Orthodox Church has enjoyed a special relationship with the Greek government, but that is gradually changing. </a:t>
            </a:r>
          </a:p>
          <a:p>
            <a:endParaRPr lang="en-US" dirty="0"/>
          </a:p>
        </p:txBody>
      </p:sp>
    </p:spTree>
    <p:extLst>
      <p:ext uri="{BB962C8B-B14F-4D97-AF65-F5344CB8AC3E}">
        <p14:creationId xmlns:p14="http://schemas.microsoft.com/office/powerpoint/2010/main" val="4273795161"/>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mountain range forms the backbone of the Italian Peninsula? </a:t>
            </a:r>
          </a:p>
          <a:p>
            <a:pPr marL="568325" indent="0"/>
            <a:r>
              <a:rPr lang="en-US" dirty="0" smtClean="0"/>
              <a:t>	  </a:t>
            </a:r>
            <a:r>
              <a:rPr lang="en-US" b="1" i="1" dirty="0" smtClean="0"/>
              <a:t>Apennine Mountains</a:t>
            </a:r>
            <a:endParaRPr lang="en-US" dirty="0"/>
          </a:p>
          <a:p>
            <a:pPr>
              <a:buAutoNum type="arabicPeriod"/>
            </a:pPr>
            <a:endParaRPr lang="en-US" dirty="0" smtClean="0"/>
          </a:p>
          <a:p>
            <a:pPr>
              <a:buAutoNum type="arabicPeriod" startAt="2"/>
            </a:pPr>
            <a:r>
              <a:rPr lang="en-US" dirty="0" smtClean="0"/>
              <a:t>What is the smallest country in the world? </a:t>
            </a:r>
          </a:p>
          <a:p>
            <a:pPr marL="568325" indent="0"/>
            <a:r>
              <a:rPr lang="en-US" dirty="0"/>
              <a:t>	</a:t>
            </a:r>
            <a:r>
              <a:rPr lang="en-US" dirty="0" smtClean="0"/>
              <a:t>  </a:t>
            </a:r>
            <a:r>
              <a:rPr lang="en-US" b="1" i="1" dirty="0" smtClean="0"/>
              <a:t>Vatican City</a:t>
            </a:r>
            <a:endParaRPr lang="en-US" dirty="0"/>
          </a:p>
        </p:txBody>
      </p:sp>
    </p:spTree>
    <p:extLst>
      <p:ext uri="{BB962C8B-B14F-4D97-AF65-F5344CB8AC3E}">
        <p14:creationId xmlns:p14="http://schemas.microsoft.com/office/powerpoint/2010/main" val="965687220"/>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peninsula contains such famous sites as Mycenae and Olympia? </a:t>
            </a:r>
          </a:p>
          <a:p>
            <a:r>
              <a:rPr lang="en-US" dirty="0"/>
              <a:t>	</a:t>
            </a:r>
            <a:r>
              <a:rPr lang="en-US" b="1" i="1" dirty="0" smtClean="0"/>
              <a:t>Peloponnesus </a:t>
            </a:r>
            <a:endParaRPr lang="en-US" dirty="0"/>
          </a:p>
        </p:txBody>
      </p:sp>
    </p:spTree>
    <p:extLst>
      <p:ext uri="{BB962C8B-B14F-4D97-AF65-F5344CB8AC3E}">
        <p14:creationId xmlns:p14="http://schemas.microsoft.com/office/powerpoint/2010/main" val="243155856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287" y="1625245"/>
            <a:ext cx="7430537" cy="41439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188" y="357846"/>
            <a:ext cx="7440063" cy="1305107"/>
          </a:xfrm>
          <a:prstGeom prst="rect">
            <a:avLst/>
          </a:prstGeom>
        </p:spPr>
      </p:pic>
    </p:spTree>
    <p:extLst>
      <p:ext uri="{BB962C8B-B14F-4D97-AF65-F5344CB8AC3E}">
        <p14:creationId xmlns:p14="http://schemas.microsoft.com/office/powerpoint/2010/main" val="1114538399"/>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Compare and contrast Mediterranean Europe and Continental Europe. </a:t>
            </a:r>
          </a:p>
          <a:p>
            <a:pPr marL="568325" indent="0"/>
            <a:r>
              <a:rPr lang="en-US" b="1" i="1" dirty="0" smtClean="0"/>
              <a:t>Both have a moderate climate, good harbors, and influential civilizations; Continental Europe has a greater population and richer economy, while the Mediterranean is drier and cut off by the Alpine Mountain system. </a:t>
            </a:r>
            <a:endParaRPr lang="en-US" b="1" i="1" dirty="0"/>
          </a:p>
        </p:txBody>
      </p:sp>
    </p:spTree>
    <p:extLst>
      <p:ext uri="{BB962C8B-B14F-4D97-AF65-F5344CB8AC3E}">
        <p14:creationId xmlns:p14="http://schemas.microsoft.com/office/powerpoint/2010/main" val="419685260"/>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Places, and Things to Know</a:t>
            </a:r>
            <a:endParaRPr lang="en-US" dirty="0"/>
          </a:p>
        </p:txBody>
      </p:sp>
    </p:spTree>
    <p:extLst>
      <p:ext uri="{BB962C8B-B14F-4D97-AF65-F5344CB8AC3E}">
        <p14:creationId xmlns:p14="http://schemas.microsoft.com/office/powerpoint/2010/main" val="1201891953"/>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Atlantic Drift </a:t>
            </a:r>
            <a:endParaRPr lang="en-US" dirty="0"/>
          </a:p>
        </p:txBody>
      </p:sp>
      <p:sp>
        <p:nvSpPr>
          <p:cNvPr id="3" name="Text Placeholder 2"/>
          <p:cNvSpPr>
            <a:spLocks noGrp="1"/>
          </p:cNvSpPr>
          <p:nvPr>
            <p:ph type="body" sz="quarter" idx="11"/>
          </p:nvPr>
        </p:nvSpPr>
        <p:spPr/>
        <p:txBody>
          <a:bodyPr/>
          <a:lstStyle/>
          <a:p>
            <a:r>
              <a:rPr lang="en-US" dirty="0" smtClean="0"/>
              <a:t>comes off the coast of Canada and warms northern Europe so even the harbors of Norway remain ice-free year-round</a:t>
            </a:r>
            <a:endParaRPr lang="en-US" dirty="0"/>
          </a:p>
        </p:txBody>
      </p:sp>
    </p:spTree>
    <p:extLst>
      <p:ext uri="{BB962C8B-B14F-4D97-AF65-F5344CB8AC3E}">
        <p14:creationId xmlns:p14="http://schemas.microsoft.com/office/powerpoint/2010/main" val="3560769437"/>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Thames</a:t>
            </a:r>
            <a:endParaRPr lang="en-US" dirty="0"/>
          </a:p>
        </p:txBody>
      </p:sp>
      <p:sp>
        <p:nvSpPr>
          <p:cNvPr id="3" name="Text Placeholder 2"/>
          <p:cNvSpPr>
            <a:spLocks noGrp="1"/>
          </p:cNvSpPr>
          <p:nvPr>
            <p:ph type="body" sz="quarter" idx="11"/>
          </p:nvPr>
        </p:nvSpPr>
        <p:spPr/>
        <p:txBody>
          <a:bodyPr/>
          <a:lstStyle/>
          <a:p>
            <a:r>
              <a:rPr lang="en-US" dirty="0" smtClean="0"/>
              <a:t>river flowing through the center of England  </a:t>
            </a:r>
            <a:endParaRPr lang="en-US" dirty="0"/>
          </a:p>
        </p:txBody>
      </p:sp>
    </p:spTree>
    <p:extLst>
      <p:ext uri="{BB962C8B-B14F-4D97-AF65-F5344CB8AC3E}">
        <p14:creationId xmlns:p14="http://schemas.microsoft.com/office/powerpoint/2010/main" val="1562225657"/>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eature of southeast England; chalk hills</a:t>
            </a:r>
            <a:endParaRPr lang="en-US" dirty="0"/>
          </a:p>
        </p:txBody>
      </p:sp>
    </p:spTree>
    <p:extLst>
      <p:ext uri="{BB962C8B-B14F-4D97-AF65-F5344CB8AC3E}">
        <p14:creationId xmlns:p14="http://schemas.microsoft.com/office/powerpoint/2010/main" val="3205739853"/>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moors</a:t>
            </a:r>
            <a:endParaRPr lang="en-US" dirty="0"/>
          </a:p>
        </p:txBody>
      </p:sp>
      <p:sp>
        <p:nvSpPr>
          <p:cNvPr id="3" name="Text Placeholder 2"/>
          <p:cNvSpPr>
            <a:spLocks noGrp="1"/>
          </p:cNvSpPr>
          <p:nvPr>
            <p:ph type="body" sz="quarter" idx="11"/>
          </p:nvPr>
        </p:nvSpPr>
        <p:spPr/>
        <p:txBody>
          <a:bodyPr/>
          <a:lstStyle/>
          <a:p>
            <a:r>
              <a:rPr lang="en-US" dirty="0" smtClean="0"/>
              <a:t>wastelands on a high, treeless plateau that cannot be cultivated but that often has patches of peat bog or sphagnum moss; often called a </a:t>
            </a:r>
            <a:r>
              <a:rPr lang="en-US" i="1" dirty="0" smtClean="0"/>
              <a:t>heath</a:t>
            </a:r>
            <a:r>
              <a:rPr lang="en-US" dirty="0" smtClean="0"/>
              <a:t> because of the heather that grows on it</a:t>
            </a:r>
            <a:endParaRPr lang="en-US" dirty="0"/>
          </a:p>
        </p:txBody>
      </p:sp>
    </p:spTree>
    <p:extLst>
      <p:ext uri="{BB962C8B-B14F-4D97-AF65-F5344CB8AC3E}">
        <p14:creationId xmlns:p14="http://schemas.microsoft.com/office/powerpoint/2010/main" val="3226652681"/>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Pennines</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mountain system extending south from Scotland to the Midlands</a:t>
            </a:r>
            <a:endParaRPr lang="en-US" dirty="0"/>
          </a:p>
        </p:txBody>
      </p:sp>
    </p:spTree>
    <p:extLst>
      <p:ext uri="{BB962C8B-B14F-4D97-AF65-F5344CB8AC3E}">
        <p14:creationId xmlns:p14="http://schemas.microsoft.com/office/powerpoint/2010/main" val="1431913783"/>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glens</a:t>
            </a:r>
            <a:endParaRPr lang="en-US" dirty="0"/>
          </a:p>
        </p:txBody>
      </p:sp>
      <p:sp>
        <p:nvSpPr>
          <p:cNvPr id="3" name="Text Placeholder 2"/>
          <p:cNvSpPr>
            <a:spLocks noGrp="1"/>
          </p:cNvSpPr>
          <p:nvPr>
            <p:ph type="body" sz="quarter" idx="11"/>
          </p:nvPr>
        </p:nvSpPr>
        <p:spPr/>
        <p:txBody>
          <a:bodyPr/>
          <a:lstStyle/>
          <a:p>
            <a:r>
              <a:rPr lang="en-US" dirty="0" smtClean="0"/>
              <a:t>narrow valleys carved by glaciers</a:t>
            </a:r>
            <a:endParaRPr lang="en-US" dirty="0"/>
          </a:p>
        </p:txBody>
      </p:sp>
    </p:spTree>
    <p:extLst>
      <p:ext uri="{BB962C8B-B14F-4D97-AF65-F5344CB8AC3E}">
        <p14:creationId xmlns:p14="http://schemas.microsoft.com/office/powerpoint/2010/main" val="908046091"/>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lochs</a:t>
            </a:r>
            <a:endParaRPr lang="en-US" dirty="0"/>
          </a:p>
        </p:txBody>
      </p:sp>
      <p:sp>
        <p:nvSpPr>
          <p:cNvPr id="3" name="Text Placeholder 2"/>
          <p:cNvSpPr>
            <a:spLocks noGrp="1"/>
          </p:cNvSpPr>
          <p:nvPr>
            <p:ph type="body" sz="quarter" idx="11"/>
          </p:nvPr>
        </p:nvSpPr>
        <p:spPr/>
        <p:txBody>
          <a:bodyPr/>
          <a:lstStyle/>
          <a:p>
            <a:r>
              <a:rPr lang="en-US" dirty="0" smtClean="0"/>
              <a:t>deep, narrow lakes carved by glaciers</a:t>
            </a:r>
            <a:endParaRPr lang="en-US" dirty="0"/>
          </a:p>
        </p:txBody>
      </p:sp>
    </p:spTree>
    <p:extLst>
      <p:ext uri="{BB962C8B-B14F-4D97-AF65-F5344CB8AC3E}">
        <p14:creationId xmlns:p14="http://schemas.microsoft.com/office/powerpoint/2010/main" val="601175236"/>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 Nevis </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ighest mountain in the British Isles at 4,406 feet</a:t>
            </a:r>
            <a:endParaRPr lang="en-US" dirty="0"/>
          </a:p>
        </p:txBody>
      </p:sp>
    </p:spTree>
    <p:extLst>
      <p:ext uri="{BB962C8B-B14F-4D97-AF65-F5344CB8AC3E}">
        <p14:creationId xmlns:p14="http://schemas.microsoft.com/office/powerpoint/2010/main" val="266353398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288" y="1587533"/>
            <a:ext cx="7440063" cy="46679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288" y="320134"/>
            <a:ext cx="7440063" cy="1305107"/>
          </a:xfrm>
          <a:prstGeom prst="rect">
            <a:avLst/>
          </a:prstGeom>
        </p:spPr>
      </p:pic>
    </p:spTree>
    <p:extLst>
      <p:ext uri="{BB962C8B-B14F-4D97-AF65-F5344CB8AC3E}">
        <p14:creationId xmlns:p14="http://schemas.microsoft.com/office/powerpoint/2010/main" val="2866268340"/>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loughs</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rystal lakes dotting the interior of Northern Ireland</a:t>
            </a:r>
            <a:endParaRPr lang="en-US" dirty="0"/>
          </a:p>
        </p:txBody>
      </p:sp>
    </p:spTree>
    <p:extLst>
      <p:ext uri="{BB962C8B-B14F-4D97-AF65-F5344CB8AC3E}">
        <p14:creationId xmlns:p14="http://schemas.microsoft.com/office/powerpoint/2010/main" val="1080242264"/>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Sogne</a:t>
            </a:r>
            <a:r>
              <a:rPr lang="en-US" dirty="0" smtClean="0"/>
              <a:t> Fjord</a:t>
            </a:r>
            <a:endParaRPr lang="en-US" dirty="0"/>
          </a:p>
        </p:txBody>
      </p:sp>
      <p:sp>
        <p:nvSpPr>
          <p:cNvPr id="3" name="Text Placeholder 2"/>
          <p:cNvSpPr>
            <a:spLocks noGrp="1"/>
          </p:cNvSpPr>
          <p:nvPr>
            <p:ph type="body" sz="quarter" idx="11"/>
          </p:nvPr>
        </p:nvSpPr>
        <p:spPr/>
        <p:txBody>
          <a:bodyPr/>
          <a:lstStyle/>
          <a:p>
            <a:r>
              <a:rPr lang="en-US" dirty="0" smtClean="0"/>
              <a:t>Norway’s largest fjord; cuts 127 miles inland</a:t>
            </a:r>
            <a:endParaRPr lang="en-US" dirty="0"/>
          </a:p>
        </p:txBody>
      </p:sp>
    </p:spTree>
    <p:extLst>
      <p:ext uri="{BB962C8B-B14F-4D97-AF65-F5344CB8AC3E}">
        <p14:creationId xmlns:p14="http://schemas.microsoft.com/office/powerpoint/2010/main" val="1321640541"/>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Galdhøpiggen</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ighest peak in Scandinavia at 8,100 feet</a:t>
            </a:r>
            <a:endParaRPr lang="en-US" dirty="0"/>
          </a:p>
        </p:txBody>
      </p:sp>
    </p:spTree>
    <p:extLst>
      <p:ext uri="{BB962C8B-B14F-4D97-AF65-F5344CB8AC3E}">
        <p14:creationId xmlns:p14="http://schemas.microsoft.com/office/powerpoint/2010/main" val="232840974"/>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Lapps</a:t>
            </a:r>
            <a:endParaRPr lang="en-US" dirty="0"/>
          </a:p>
        </p:txBody>
      </p:sp>
      <p:sp>
        <p:nvSpPr>
          <p:cNvPr id="3" name="Text Placeholder 2"/>
          <p:cNvSpPr>
            <a:spLocks noGrp="1"/>
          </p:cNvSpPr>
          <p:nvPr>
            <p:ph type="body" sz="quarter" idx="11"/>
          </p:nvPr>
        </p:nvSpPr>
        <p:spPr/>
        <p:txBody>
          <a:bodyPr/>
          <a:lstStyle/>
          <a:p>
            <a:r>
              <a:rPr lang="en-US" dirty="0" smtClean="0"/>
              <a:t>people who call themselves Sami and have tended reindeer in Finland for thousands of years</a:t>
            </a:r>
            <a:endParaRPr lang="en-US" dirty="0"/>
          </a:p>
        </p:txBody>
      </p:sp>
    </p:spTree>
    <p:extLst>
      <p:ext uri="{BB962C8B-B14F-4D97-AF65-F5344CB8AC3E}">
        <p14:creationId xmlns:p14="http://schemas.microsoft.com/office/powerpoint/2010/main" val="2787650798"/>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Hekla</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the most active volcanoes in Iceland</a:t>
            </a:r>
            <a:endParaRPr lang="en-US" dirty="0"/>
          </a:p>
        </p:txBody>
      </p:sp>
    </p:spTree>
    <p:extLst>
      <p:ext uri="{BB962C8B-B14F-4D97-AF65-F5344CB8AC3E}">
        <p14:creationId xmlns:p14="http://schemas.microsoft.com/office/powerpoint/2010/main" val="746762938"/>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Althing</a:t>
            </a:r>
            <a:endParaRPr lang="en-US" dirty="0"/>
          </a:p>
        </p:txBody>
      </p:sp>
      <p:sp>
        <p:nvSpPr>
          <p:cNvPr id="3" name="Text Placeholder 2"/>
          <p:cNvSpPr>
            <a:spLocks noGrp="1"/>
          </p:cNvSpPr>
          <p:nvPr>
            <p:ph type="body" sz="quarter" idx="11"/>
          </p:nvPr>
        </p:nvSpPr>
        <p:spPr/>
        <p:txBody>
          <a:bodyPr/>
          <a:lstStyle/>
          <a:p>
            <a:r>
              <a:rPr lang="en-US" dirty="0" smtClean="0"/>
              <a:t>Iceland’s national assembly</a:t>
            </a:r>
            <a:endParaRPr lang="en-US" dirty="0"/>
          </a:p>
        </p:txBody>
      </p:sp>
    </p:spTree>
    <p:extLst>
      <p:ext uri="{BB962C8B-B14F-4D97-AF65-F5344CB8AC3E}">
        <p14:creationId xmlns:p14="http://schemas.microsoft.com/office/powerpoint/2010/main" val="349844200"/>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Vatnajökull</a:t>
            </a:r>
            <a:endParaRPr lang="en-US" dirty="0"/>
          </a:p>
        </p:txBody>
      </p:sp>
      <p:sp>
        <p:nvSpPr>
          <p:cNvPr id="3" name="Text Placeholder 2"/>
          <p:cNvSpPr>
            <a:spLocks noGrp="1"/>
          </p:cNvSpPr>
          <p:nvPr>
            <p:ph type="body" sz="quarter" idx="11"/>
          </p:nvPr>
        </p:nvSpPr>
        <p:spPr/>
        <p:txBody>
          <a:bodyPr/>
          <a:lstStyle/>
          <a:p>
            <a:r>
              <a:rPr lang="en-US" dirty="0" smtClean="0"/>
              <a:t>largest glacier in Europe; located in Iceland</a:t>
            </a:r>
            <a:endParaRPr lang="en-US" dirty="0"/>
          </a:p>
        </p:txBody>
      </p:sp>
    </p:spTree>
    <p:extLst>
      <p:ext uri="{BB962C8B-B14F-4D97-AF65-F5344CB8AC3E}">
        <p14:creationId xmlns:p14="http://schemas.microsoft.com/office/powerpoint/2010/main" val="3040671339"/>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Seine River</a:t>
            </a:r>
            <a:endParaRPr lang="en-US" dirty="0"/>
          </a:p>
        </p:txBody>
      </p:sp>
      <p:sp>
        <p:nvSpPr>
          <p:cNvPr id="3" name="Text Placeholder 2"/>
          <p:cNvSpPr>
            <a:spLocks noGrp="1"/>
          </p:cNvSpPr>
          <p:nvPr>
            <p:ph type="body" sz="quarter" idx="11"/>
          </p:nvPr>
        </p:nvSpPr>
        <p:spPr/>
        <p:txBody>
          <a:bodyPr/>
          <a:lstStyle/>
          <a:p>
            <a:r>
              <a:rPr lang="en-US" dirty="0" smtClean="0"/>
              <a:t>river in France; the capital of France, Paris, lies on this river </a:t>
            </a:r>
            <a:endParaRPr lang="en-US" dirty="0"/>
          </a:p>
        </p:txBody>
      </p:sp>
    </p:spTree>
    <p:extLst>
      <p:ext uri="{BB962C8B-B14F-4D97-AF65-F5344CB8AC3E}">
        <p14:creationId xmlns:p14="http://schemas.microsoft.com/office/powerpoint/2010/main" val="1158309923"/>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Loire River</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ongest river in France</a:t>
            </a:r>
            <a:endParaRPr lang="en-US" dirty="0"/>
          </a:p>
        </p:txBody>
      </p:sp>
    </p:spTree>
    <p:extLst>
      <p:ext uri="{BB962C8B-B14F-4D97-AF65-F5344CB8AC3E}">
        <p14:creationId xmlns:p14="http://schemas.microsoft.com/office/powerpoint/2010/main" val="173337912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Normandy</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uns along the coast of France to the Seine River; this region is famous for the Allied invasion of France during World War II on June 6, 1944</a:t>
            </a:r>
            <a:endParaRPr lang="en-US" dirty="0"/>
          </a:p>
        </p:txBody>
      </p:sp>
    </p:spTree>
    <p:extLst>
      <p:ext uri="{BB962C8B-B14F-4D97-AF65-F5344CB8AC3E}">
        <p14:creationId xmlns:p14="http://schemas.microsoft.com/office/powerpoint/2010/main" val="53534105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9" y="640473"/>
            <a:ext cx="10058400" cy="5156138"/>
          </a:xfrm>
          <a:prstGeom prst="rect">
            <a:avLst/>
          </a:prstGeom>
        </p:spPr>
      </p:pic>
    </p:spTree>
    <p:extLst>
      <p:ext uri="{BB962C8B-B14F-4D97-AF65-F5344CB8AC3E}">
        <p14:creationId xmlns:p14="http://schemas.microsoft.com/office/powerpoint/2010/main" val="4243972693"/>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 Blanc</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ighest mountain in the Alps at 15,771 feet; lies near the Italian and Swiss borders</a:t>
            </a:r>
            <a:endParaRPr lang="en-US" dirty="0"/>
          </a:p>
        </p:txBody>
      </p:sp>
    </p:spTree>
    <p:extLst>
      <p:ext uri="{BB962C8B-B14F-4D97-AF65-F5344CB8AC3E}">
        <p14:creationId xmlns:p14="http://schemas.microsoft.com/office/powerpoint/2010/main" val="3473009548"/>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Massif Central</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ountainous plateau in south-central France</a:t>
            </a:r>
            <a:endParaRPr lang="en-US" dirty="0"/>
          </a:p>
        </p:txBody>
      </p:sp>
    </p:spTree>
    <p:extLst>
      <p:ext uri="{BB962C8B-B14F-4D97-AF65-F5344CB8AC3E}">
        <p14:creationId xmlns:p14="http://schemas.microsoft.com/office/powerpoint/2010/main" val="1708359455"/>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Pyrenees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in France that rise south of Toulouse and form the border with Spain</a:t>
            </a:r>
            <a:endParaRPr lang="en-US" dirty="0"/>
          </a:p>
        </p:txBody>
      </p:sp>
    </p:spTree>
    <p:extLst>
      <p:ext uri="{BB962C8B-B14F-4D97-AF65-F5344CB8AC3E}">
        <p14:creationId xmlns:p14="http://schemas.microsoft.com/office/powerpoint/2010/main" val="3245764846"/>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Basques</a:t>
            </a:r>
            <a:endParaRPr lang="en-US" dirty="0"/>
          </a:p>
        </p:txBody>
      </p:sp>
      <p:sp>
        <p:nvSpPr>
          <p:cNvPr id="3" name="Text Placeholder 2"/>
          <p:cNvSpPr>
            <a:spLocks noGrp="1"/>
          </p:cNvSpPr>
          <p:nvPr>
            <p:ph type="body" sz="quarter" idx="11"/>
          </p:nvPr>
        </p:nvSpPr>
        <p:spPr/>
        <p:txBody>
          <a:bodyPr/>
          <a:lstStyle/>
          <a:p>
            <a:r>
              <a:rPr lang="en-US" dirty="0"/>
              <a:t>e</a:t>
            </a:r>
            <a:r>
              <a:rPr lang="en-US" dirty="0" smtClean="0"/>
              <a:t>thnic group in France that also live in Spain; fiercely independent and work hard to maintain their language and culture in both countries </a:t>
            </a:r>
            <a:endParaRPr lang="en-US" dirty="0"/>
          </a:p>
        </p:txBody>
      </p:sp>
    </p:spTree>
    <p:extLst>
      <p:ext uri="{BB962C8B-B14F-4D97-AF65-F5344CB8AC3E}">
        <p14:creationId xmlns:p14="http://schemas.microsoft.com/office/powerpoint/2010/main" val="1696175525"/>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polders</a:t>
            </a:r>
            <a:endParaRPr lang="en-US" dirty="0"/>
          </a:p>
        </p:txBody>
      </p:sp>
      <p:sp>
        <p:nvSpPr>
          <p:cNvPr id="3" name="Text Placeholder 2"/>
          <p:cNvSpPr>
            <a:spLocks noGrp="1"/>
          </p:cNvSpPr>
          <p:nvPr>
            <p:ph type="body" sz="quarter" idx="11"/>
          </p:nvPr>
        </p:nvSpPr>
        <p:spPr/>
        <p:txBody>
          <a:bodyPr/>
          <a:lstStyle/>
          <a:p>
            <a:r>
              <a:rPr lang="en-US" dirty="0">
                <a:solidFill>
                  <a:srgbClr val="FF0000"/>
                </a:solidFill>
              </a:rPr>
              <a:t>a</a:t>
            </a:r>
            <a:r>
              <a:rPr lang="en-US" dirty="0" smtClean="0">
                <a:solidFill>
                  <a:srgbClr val="FF0000"/>
                </a:solidFill>
              </a:rPr>
              <a:t> parcel of land reclaimed from the sea</a:t>
            </a:r>
            <a:endParaRPr lang="en-US" dirty="0">
              <a:solidFill>
                <a:srgbClr val="FF0000"/>
              </a:solidFill>
            </a:endParaRPr>
          </a:p>
        </p:txBody>
      </p:sp>
    </p:spTree>
    <p:extLst>
      <p:ext uri="{BB962C8B-B14F-4D97-AF65-F5344CB8AC3E}">
        <p14:creationId xmlns:p14="http://schemas.microsoft.com/office/powerpoint/2010/main" val="1650899362"/>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Rhine River</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the most important rivers in Europe, flowing through or bordering six countries</a:t>
            </a:r>
            <a:endParaRPr lang="en-US" dirty="0"/>
          </a:p>
        </p:txBody>
      </p:sp>
    </p:spTree>
    <p:extLst>
      <p:ext uri="{BB962C8B-B14F-4D97-AF65-F5344CB8AC3E}">
        <p14:creationId xmlns:p14="http://schemas.microsoft.com/office/powerpoint/2010/main" val="1212851202"/>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Brussels</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city in Belgium</a:t>
            </a:r>
            <a:endParaRPr lang="en-US" dirty="0"/>
          </a:p>
        </p:txBody>
      </p:sp>
    </p:spTree>
    <p:extLst>
      <p:ext uri="{BB962C8B-B14F-4D97-AF65-F5344CB8AC3E}">
        <p14:creationId xmlns:p14="http://schemas.microsoft.com/office/powerpoint/2010/main" val="788283343"/>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Flanders</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region of polders and sand plains where people speak </a:t>
            </a:r>
            <a:r>
              <a:rPr lang="en-US" dirty="0"/>
              <a:t>D</a:t>
            </a:r>
            <a:r>
              <a:rPr lang="en-US" dirty="0" smtClean="0"/>
              <a:t>utch; located in Belgium</a:t>
            </a:r>
            <a:endParaRPr lang="en-US" dirty="0"/>
          </a:p>
        </p:txBody>
      </p:sp>
    </p:spTree>
    <p:extLst>
      <p:ext uri="{BB962C8B-B14F-4D97-AF65-F5344CB8AC3E}">
        <p14:creationId xmlns:p14="http://schemas.microsoft.com/office/powerpoint/2010/main" val="861519402"/>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Ardennes</a:t>
            </a:r>
            <a:endParaRPr lang="en-US" dirty="0"/>
          </a:p>
        </p:txBody>
      </p:sp>
      <p:sp>
        <p:nvSpPr>
          <p:cNvPr id="3" name="Text Placeholder 2"/>
          <p:cNvSpPr>
            <a:spLocks noGrp="1"/>
          </p:cNvSpPr>
          <p:nvPr>
            <p:ph type="body" sz="quarter" idx="11"/>
          </p:nvPr>
        </p:nvSpPr>
        <p:spPr/>
        <p:txBody>
          <a:bodyPr/>
          <a:lstStyle/>
          <a:p>
            <a:r>
              <a:rPr lang="en-US" dirty="0" smtClean="0"/>
              <a:t>a forest that covers southern Belgium and much of Luxembourg</a:t>
            </a:r>
            <a:endParaRPr lang="en-US" dirty="0"/>
          </a:p>
        </p:txBody>
      </p:sp>
    </p:spTree>
    <p:extLst>
      <p:ext uri="{BB962C8B-B14F-4D97-AF65-F5344CB8AC3E}">
        <p14:creationId xmlns:p14="http://schemas.microsoft.com/office/powerpoint/2010/main" val="3960489521"/>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Wallonia</a:t>
            </a:r>
            <a:endParaRPr lang="en-US" dirty="0"/>
          </a:p>
        </p:txBody>
      </p:sp>
      <p:sp>
        <p:nvSpPr>
          <p:cNvPr id="3" name="Text Placeholder 2"/>
          <p:cNvSpPr>
            <a:spLocks noGrp="1"/>
          </p:cNvSpPr>
          <p:nvPr>
            <p:ph type="body" sz="quarter" idx="11"/>
          </p:nvPr>
        </p:nvSpPr>
        <p:spPr/>
        <p:txBody>
          <a:bodyPr/>
          <a:lstStyle/>
          <a:p>
            <a:r>
              <a:rPr lang="en-US" dirty="0" smtClean="0"/>
              <a:t>Belgium’s southern district</a:t>
            </a:r>
            <a:endParaRPr lang="en-US" dirty="0"/>
          </a:p>
        </p:txBody>
      </p:sp>
    </p:spTree>
    <p:extLst>
      <p:ext uri="{BB962C8B-B14F-4D97-AF65-F5344CB8AC3E}">
        <p14:creationId xmlns:p14="http://schemas.microsoft.com/office/powerpoint/2010/main" val="426214291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England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England is the largest division of the United Kingdom. </a:t>
            </a:r>
          </a:p>
          <a:p>
            <a:r>
              <a:rPr lang="en-US" dirty="0" smtClean="0"/>
              <a:t>England’s agricultural heartland is the rolling plains and hills of southern England. </a:t>
            </a:r>
          </a:p>
          <a:p>
            <a:r>
              <a:rPr lang="en-US" dirty="0" smtClean="0">
                <a:solidFill>
                  <a:srgbClr val="FF0000"/>
                </a:solidFill>
              </a:rPr>
              <a:t>The </a:t>
            </a:r>
            <a:r>
              <a:rPr lang="en-US" b="1" dirty="0" smtClean="0">
                <a:solidFill>
                  <a:srgbClr val="FF0000"/>
                </a:solidFill>
              </a:rPr>
              <a:t>River Thames</a:t>
            </a:r>
            <a:r>
              <a:rPr lang="en-US" dirty="0" smtClean="0">
                <a:solidFill>
                  <a:srgbClr val="FF0000"/>
                </a:solidFill>
              </a:rPr>
              <a:t> (</a:t>
            </a:r>
            <a:r>
              <a:rPr lang="en-US" dirty="0" err="1" smtClean="0">
                <a:solidFill>
                  <a:srgbClr val="FF0000"/>
                </a:solidFill>
              </a:rPr>
              <a:t>temz</a:t>
            </a:r>
            <a:r>
              <a:rPr lang="en-US" dirty="0" smtClean="0">
                <a:solidFill>
                  <a:srgbClr val="FF0000"/>
                </a:solidFill>
              </a:rPr>
              <a:t>) flows through the center of this region. </a:t>
            </a:r>
          </a:p>
          <a:p>
            <a:r>
              <a:rPr lang="en-US" dirty="0" smtClean="0">
                <a:solidFill>
                  <a:srgbClr val="FF0000"/>
                </a:solidFill>
              </a:rPr>
              <a:t>The largest city on the Thames is London. </a:t>
            </a:r>
          </a:p>
          <a:p>
            <a:r>
              <a:rPr lang="en-US" dirty="0" smtClean="0">
                <a:solidFill>
                  <a:srgbClr val="FF0000"/>
                </a:solidFill>
              </a:rPr>
              <a:t>Off the southeast coast of England, the English Channel separates Great Britain from the continent. </a:t>
            </a:r>
          </a:p>
          <a:p>
            <a:r>
              <a:rPr lang="en-US" b="1" dirty="0" smtClean="0">
                <a:solidFill>
                  <a:srgbClr val="FF0000"/>
                </a:solidFill>
              </a:rPr>
              <a:t>Downs</a:t>
            </a:r>
            <a:r>
              <a:rPr lang="en-US" dirty="0" smtClean="0">
                <a:solidFill>
                  <a:srgbClr val="FF0000"/>
                </a:solidFill>
              </a:rPr>
              <a:t> are another feature of southeast England. </a:t>
            </a:r>
          </a:p>
          <a:p>
            <a:r>
              <a:rPr lang="en-US" dirty="0" smtClean="0">
                <a:solidFill>
                  <a:srgbClr val="FF0000"/>
                </a:solidFill>
              </a:rPr>
              <a:t>These chalk hills cannot support trees, but they have plenty of grass for cattle and sheep. </a:t>
            </a:r>
            <a:endParaRPr lang="en-US" dirty="0">
              <a:solidFill>
                <a:srgbClr val="FF0000"/>
              </a:solidFill>
            </a:endParaRPr>
          </a:p>
        </p:txBody>
      </p:sp>
    </p:spTree>
    <p:extLst>
      <p:ext uri="{BB962C8B-B14F-4D97-AF65-F5344CB8AC3E}">
        <p14:creationId xmlns:p14="http://schemas.microsoft.com/office/powerpoint/2010/main" val="25108317"/>
      </p:ext>
    </p:extLst>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duchy</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country, such as Luxembourg, that is ruled by a duke</a:t>
            </a:r>
            <a:endParaRPr lang="en-US" dirty="0"/>
          </a:p>
        </p:txBody>
      </p:sp>
    </p:spTree>
    <p:extLst>
      <p:ext uri="{BB962C8B-B14F-4D97-AF65-F5344CB8AC3E}">
        <p14:creationId xmlns:p14="http://schemas.microsoft.com/office/powerpoint/2010/main" val="4167461675"/>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Berlin</a:t>
            </a:r>
            <a:endParaRPr lang="en-US" dirty="0"/>
          </a:p>
        </p:txBody>
      </p:sp>
      <p:sp>
        <p:nvSpPr>
          <p:cNvPr id="3" name="Text Placeholder 2"/>
          <p:cNvSpPr>
            <a:spLocks noGrp="1"/>
          </p:cNvSpPr>
          <p:nvPr>
            <p:ph type="body" sz="quarter" idx="11"/>
          </p:nvPr>
        </p:nvSpPr>
        <p:spPr/>
        <p:txBody>
          <a:bodyPr/>
          <a:lstStyle/>
          <a:p>
            <a:r>
              <a:rPr lang="en-US" dirty="0" smtClean="0"/>
              <a:t>capital of Germany; one of the largest cities in Western Europe</a:t>
            </a:r>
            <a:endParaRPr lang="en-US" dirty="0"/>
          </a:p>
        </p:txBody>
      </p:sp>
    </p:spTree>
    <p:extLst>
      <p:ext uri="{BB962C8B-B14F-4D97-AF65-F5344CB8AC3E}">
        <p14:creationId xmlns:p14="http://schemas.microsoft.com/office/powerpoint/2010/main" val="1877725630"/>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Kiel Canal</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canal that links the North Sea with the Baltic Sea</a:t>
            </a:r>
            <a:endParaRPr lang="en-US" dirty="0"/>
          </a:p>
        </p:txBody>
      </p:sp>
    </p:spTree>
    <p:extLst>
      <p:ext uri="{BB962C8B-B14F-4D97-AF65-F5344CB8AC3E}">
        <p14:creationId xmlns:p14="http://schemas.microsoft.com/office/powerpoint/2010/main" val="1502205663"/>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Ruhr</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industrial region in Europe; centered on the city of Essen, Germany; one of the most crowded areas in Germany</a:t>
            </a:r>
            <a:endParaRPr lang="en-US" dirty="0"/>
          </a:p>
        </p:txBody>
      </p:sp>
    </p:spTree>
    <p:extLst>
      <p:ext uri="{BB962C8B-B14F-4D97-AF65-F5344CB8AC3E}">
        <p14:creationId xmlns:p14="http://schemas.microsoft.com/office/powerpoint/2010/main" val="2099155000"/>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Uplands</a:t>
            </a:r>
            <a:endParaRPr lang="en-US" dirty="0"/>
          </a:p>
        </p:txBody>
      </p:sp>
      <p:sp>
        <p:nvSpPr>
          <p:cNvPr id="3" name="Text Placeholder 2"/>
          <p:cNvSpPr>
            <a:spLocks noGrp="1"/>
          </p:cNvSpPr>
          <p:nvPr>
            <p:ph type="body" sz="quarter" idx="11"/>
          </p:nvPr>
        </p:nvSpPr>
        <p:spPr/>
        <p:txBody>
          <a:bodyPr/>
          <a:lstStyle/>
          <a:p>
            <a:r>
              <a:rPr lang="en-US" dirty="0" smtClean="0"/>
              <a:t>wider system of plateaus that begins with the Massif Central of France and stretches through the low Jura Mountains and Ardennes eastward through Germany into the Czech Republic</a:t>
            </a:r>
            <a:endParaRPr lang="en-US" dirty="0"/>
          </a:p>
        </p:txBody>
      </p:sp>
    </p:spTree>
    <p:extLst>
      <p:ext uri="{BB962C8B-B14F-4D97-AF65-F5344CB8AC3E}">
        <p14:creationId xmlns:p14="http://schemas.microsoft.com/office/powerpoint/2010/main" val="361255317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Bavarian Alps</a:t>
            </a:r>
            <a:endParaRPr lang="en-US" dirty="0"/>
          </a:p>
        </p:txBody>
      </p:sp>
      <p:sp>
        <p:nvSpPr>
          <p:cNvPr id="3" name="Text Placeholder 2"/>
          <p:cNvSpPr>
            <a:spLocks noGrp="1"/>
          </p:cNvSpPr>
          <p:nvPr>
            <p:ph type="body" sz="quarter" idx="11"/>
          </p:nvPr>
        </p:nvSpPr>
        <p:spPr/>
        <p:txBody>
          <a:bodyPr/>
          <a:lstStyle/>
          <a:p>
            <a:r>
              <a:rPr lang="en-US" dirty="0"/>
              <a:t>s</a:t>
            </a:r>
            <a:r>
              <a:rPr lang="en-US" dirty="0" smtClean="0"/>
              <a:t>tretches along Germany’s entire southern border with Austria</a:t>
            </a:r>
            <a:endParaRPr lang="en-US" dirty="0"/>
          </a:p>
        </p:txBody>
      </p:sp>
    </p:spTree>
    <p:extLst>
      <p:ext uri="{BB962C8B-B14F-4D97-AF65-F5344CB8AC3E}">
        <p14:creationId xmlns:p14="http://schemas.microsoft.com/office/powerpoint/2010/main" val="3977619731"/>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range that is up to 160 miles wide and 660 miles long, which curves across Italy’s northern border</a:t>
            </a:r>
            <a:endParaRPr lang="en-US" dirty="0"/>
          </a:p>
        </p:txBody>
      </p:sp>
    </p:spTree>
    <p:extLst>
      <p:ext uri="{BB962C8B-B14F-4D97-AF65-F5344CB8AC3E}">
        <p14:creationId xmlns:p14="http://schemas.microsoft.com/office/powerpoint/2010/main" val="209763052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foehn</a:t>
            </a:r>
            <a:endParaRPr lang="en-US" dirty="0"/>
          </a:p>
        </p:txBody>
      </p:sp>
      <p:sp>
        <p:nvSpPr>
          <p:cNvPr id="3" name="Text Placeholder 2"/>
          <p:cNvSpPr>
            <a:spLocks noGrp="1"/>
          </p:cNvSpPr>
          <p:nvPr>
            <p:ph type="body" sz="quarter" idx="11"/>
          </p:nvPr>
        </p:nvSpPr>
        <p:spPr/>
        <p:txBody>
          <a:bodyPr/>
          <a:lstStyle/>
          <a:p>
            <a:r>
              <a:rPr lang="en-US" dirty="0"/>
              <a:t>w</a:t>
            </a:r>
            <a:r>
              <a:rPr lang="en-US" dirty="0" smtClean="0"/>
              <a:t>arm, dry wind that blows over Switzerland from the Alps in the south</a:t>
            </a:r>
            <a:endParaRPr lang="en-US" dirty="0"/>
          </a:p>
        </p:txBody>
      </p:sp>
    </p:spTree>
    <p:extLst>
      <p:ext uri="{BB962C8B-B14F-4D97-AF65-F5344CB8AC3E}">
        <p14:creationId xmlns:p14="http://schemas.microsoft.com/office/powerpoint/2010/main" val="273779811"/>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Swiss Alps</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entral Alps that stretch across southern Switzerland and consist of four principal ranges</a:t>
            </a:r>
            <a:endParaRPr lang="en-US" dirty="0"/>
          </a:p>
        </p:txBody>
      </p:sp>
    </p:spTree>
    <p:extLst>
      <p:ext uri="{BB962C8B-B14F-4D97-AF65-F5344CB8AC3E}">
        <p14:creationId xmlns:p14="http://schemas.microsoft.com/office/powerpoint/2010/main" val="2892954606"/>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Matterhorn</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ocated in Switzerland; 14,692 feet tall; famous for its rare triple-cirque peak</a:t>
            </a:r>
            <a:endParaRPr lang="en-US" dirty="0"/>
          </a:p>
        </p:txBody>
      </p:sp>
    </p:spTree>
    <p:extLst>
      <p:ext uri="{BB962C8B-B14F-4D97-AF65-F5344CB8AC3E}">
        <p14:creationId xmlns:p14="http://schemas.microsoft.com/office/powerpoint/2010/main" val="124018415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Several good ports lie on the coast of south-central England. </a:t>
            </a:r>
          </a:p>
          <a:p>
            <a:r>
              <a:rPr lang="en-US" dirty="0" smtClean="0"/>
              <a:t>The deep Bristol Channel, an arm of the Atlantic Ocean, extends into the western side of Great Britain. </a:t>
            </a:r>
          </a:p>
          <a:p>
            <a:r>
              <a:rPr lang="en-US" dirty="0" smtClean="0"/>
              <a:t>Unlike south-central England, southwestern England consists of a low plateau with scattered granite highlands. </a:t>
            </a:r>
          </a:p>
          <a:p>
            <a:r>
              <a:rPr lang="en-US" dirty="0" smtClean="0"/>
              <a:t>Two national parks, </a:t>
            </a:r>
            <a:r>
              <a:rPr lang="en-US" dirty="0" err="1" smtClean="0"/>
              <a:t>Dartmoor</a:t>
            </a:r>
            <a:r>
              <a:rPr lang="en-US" dirty="0" smtClean="0"/>
              <a:t> and </a:t>
            </a:r>
            <a:r>
              <a:rPr lang="en-US" dirty="0" err="1" smtClean="0"/>
              <a:t>Exmoor</a:t>
            </a:r>
            <a:r>
              <a:rPr lang="en-US" dirty="0" smtClean="0"/>
              <a:t>, protect the </a:t>
            </a:r>
            <a:r>
              <a:rPr lang="en-US" b="1" dirty="0" smtClean="0"/>
              <a:t>moor</a:t>
            </a:r>
            <a:r>
              <a:rPr lang="en-US" dirty="0" smtClean="0"/>
              <a:t>—a wasteland on a high, treeless plateau. </a:t>
            </a:r>
          </a:p>
          <a:p>
            <a:r>
              <a:rPr lang="en-US" dirty="0" smtClean="0">
                <a:solidFill>
                  <a:srgbClr val="FF0000"/>
                </a:solidFill>
              </a:rPr>
              <a:t>Central England is the home of the Industrial Revolution</a:t>
            </a:r>
            <a:r>
              <a:rPr lang="en-US" dirty="0" smtClean="0"/>
              <a:t>. </a:t>
            </a:r>
          </a:p>
          <a:p>
            <a:r>
              <a:rPr lang="en-US" dirty="0" smtClean="0"/>
              <a:t>The Industrial Revolution started in Central England in the eighteenth century.</a:t>
            </a:r>
            <a:endParaRPr lang="en-US" dirty="0"/>
          </a:p>
        </p:txBody>
      </p:sp>
    </p:spTree>
    <p:extLst>
      <p:ext uri="{BB962C8B-B14F-4D97-AF65-F5344CB8AC3E}">
        <p14:creationId xmlns:p14="http://schemas.microsoft.com/office/powerpoint/2010/main" val="3349796307"/>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cantons</a:t>
            </a:r>
            <a:endParaRPr lang="en-US" dirty="0"/>
          </a:p>
        </p:txBody>
      </p:sp>
      <p:sp>
        <p:nvSpPr>
          <p:cNvPr id="3" name="Text Placeholder 2"/>
          <p:cNvSpPr>
            <a:spLocks noGrp="1"/>
          </p:cNvSpPr>
          <p:nvPr>
            <p:ph type="body" sz="quarter" idx="11"/>
          </p:nvPr>
        </p:nvSpPr>
        <p:spPr/>
        <p:txBody>
          <a:bodyPr/>
          <a:lstStyle/>
          <a:p>
            <a:r>
              <a:rPr lang="en-US" dirty="0"/>
              <a:t>s</a:t>
            </a:r>
            <a:r>
              <a:rPr lang="en-US" dirty="0" smtClean="0"/>
              <a:t>elf-governing districts in Switzerland</a:t>
            </a:r>
            <a:endParaRPr lang="en-US" dirty="0"/>
          </a:p>
        </p:txBody>
      </p:sp>
    </p:spTree>
    <p:extLst>
      <p:ext uri="{BB962C8B-B14F-4D97-AF65-F5344CB8AC3E}">
        <p14:creationId xmlns:p14="http://schemas.microsoft.com/office/powerpoint/2010/main" val="1001662503"/>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Danube River </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iver that runs through Austria; most people in Austria live around this area; Europe’s second longest river, running through or touching the borders of ten countries</a:t>
            </a:r>
            <a:endParaRPr lang="en-US" dirty="0"/>
          </a:p>
        </p:txBody>
      </p:sp>
    </p:spTree>
    <p:extLst>
      <p:ext uri="{BB962C8B-B14F-4D97-AF65-F5344CB8AC3E}">
        <p14:creationId xmlns:p14="http://schemas.microsoft.com/office/powerpoint/2010/main" val="2415295726"/>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Vienna</a:t>
            </a:r>
            <a:endParaRPr lang="en-US" dirty="0"/>
          </a:p>
        </p:txBody>
      </p:sp>
      <p:sp>
        <p:nvSpPr>
          <p:cNvPr id="3" name="Text Placeholder 2"/>
          <p:cNvSpPr>
            <a:spLocks noGrp="1"/>
          </p:cNvSpPr>
          <p:nvPr>
            <p:ph type="body" sz="quarter" idx="11"/>
          </p:nvPr>
        </p:nvSpPr>
        <p:spPr/>
        <p:txBody>
          <a:bodyPr/>
          <a:lstStyle/>
          <a:p>
            <a:r>
              <a:rPr lang="en-US" dirty="0" smtClean="0"/>
              <a:t>Austria’s capital and largest city; known for its baroque architecture and outstanding musicians</a:t>
            </a:r>
            <a:endParaRPr lang="en-US" dirty="0"/>
          </a:p>
        </p:txBody>
      </p:sp>
    </p:spTree>
    <p:extLst>
      <p:ext uri="{BB962C8B-B14F-4D97-AF65-F5344CB8AC3E}">
        <p14:creationId xmlns:p14="http://schemas.microsoft.com/office/powerpoint/2010/main" val="34622480"/>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Brenner Pass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pass in Austria; lowest pass through the Central Alps; primary mountain pass that German invaders and merchants have used to reach Italy </a:t>
            </a:r>
            <a:endParaRPr lang="en-US" dirty="0"/>
          </a:p>
        </p:txBody>
      </p:sp>
    </p:spTree>
    <p:extLst>
      <p:ext uri="{BB962C8B-B14F-4D97-AF65-F5344CB8AC3E}">
        <p14:creationId xmlns:p14="http://schemas.microsoft.com/office/powerpoint/2010/main" val="317483534"/>
      </p:ext>
    </p:extLst>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Madrid</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city of Spain</a:t>
            </a:r>
            <a:endParaRPr lang="en-US" dirty="0"/>
          </a:p>
        </p:txBody>
      </p:sp>
    </p:spTree>
    <p:extLst>
      <p:ext uri="{BB962C8B-B14F-4D97-AF65-F5344CB8AC3E}">
        <p14:creationId xmlns:p14="http://schemas.microsoft.com/office/powerpoint/2010/main" val="450351412"/>
      </p:ext>
    </p:extLst>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Meseta</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high plateau that extends from Madrid across most of interior Spain; means “tableland” </a:t>
            </a:r>
            <a:endParaRPr lang="en-US" dirty="0"/>
          </a:p>
        </p:txBody>
      </p:sp>
    </p:spTree>
    <p:extLst>
      <p:ext uri="{BB962C8B-B14F-4D97-AF65-F5344CB8AC3E}">
        <p14:creationId xmlns:p14="http://schemas.microsoft.com/office/powerpoint/2010/main" val="2859833948"/>
      </p:ext>
    </p:extLst>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Tagus</a:t>
            </a:r>
            <a:endParaRPr lang="en-US" dirty="0"/>
          </a:p>
        </p:txBody>
      </p:sp>
      <p:sp>
        <p:nvSpPr>
          <p:cNvPr id="3" name="Text Placeholder 2"/>
          <p:cNvSpPr>
            <a:spLocks noGrp="1"/>
          </p:cNvSpPr>
          <p:nvPr>
            <p:ph type="body" sz="quarter" idx="11"/>
          </p:nvPr>
        </p:nvSpPr>
        <p:spPr/>
        <p:txBody>
          <a:bodyPr/>
          <a:lstStyle/>
          <a:p>
            <a:r>
              <a:rPr lang="en-US" dirty="0" smtClean="0"/>
              <a:t>Spain’s longest river</a:t>
            </a:r>
            <a:endParaRPr lang="en-US" dirty="0"/>
          </a:p>
        </p:txBody>
      </p:sp>
    </p:spTree>
    <p:extLst>
      <p:ext uri="{BB962C8B-B14F-4D97-AF65-F5344CB8AC3E}">
        <p14:creationId xmlns:p14="http://schemas.microsoft.com/office/powerpoint/2010/main" val="812506956"/>
      </p:ext>
    </p:extLst>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Strait of Gibraltar</a:t>
            </a:r>
            <a:endParaRPr lang="en-US" dirty="0"/>
          </a:p>
        </p:txBody>
      </p:sp>
      <p:sp>
        <p:nvSpPr>
          <p:cNvPr id="3" name="Text Placeholder 2"/>
          <p:cNvSpPr>
            <a:spLocks noGrp="1"/>
          </p:cNvSpPr>
          <p:nvPr>
            <p:ph type="body" sz="quarter" idx="11"/>
          </p:nvPr>
        </p:nvSpPr>
        <p:spPr/>
        <p:txBody>
          <a:bodyPr/>
          <a:lstStyle/>
          <a:p>
            <a:r>
              <a:rPr lang="en-US" dirty="0"/>
              <a:t>e</a:t>
            </a:r>
            <a:r>
              <a:rPr lang="en-US" dirty="0" smtClean="0"/>
              <a:t>ight-mile-wide strait that separates Spain from North Africa</a:t>
            </a:r>
            <a:endParaRPr lang="en-US" dirty="0"/>
          </a:p>
        </p:txBody>
      </p:sp>
    </p:spTree>
    <p:extLst>
      <p:ext uri="{BB962C8B-B14F-4D97-AF65-F5344CB8AC3E}">
        <p14:creationId xmlns:p14="http://schemas.microsoft.com/office/powerpoint/2010/main" val="781903168"/>
      </p:ext>
    </p:extLst>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Barcelona</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n important seaport throughout Spain’s history; today it is the nation’s most important manufacturing and trading center</a:t>
            </a:r>
            <a:endParaRPr lang="en-US" dirty="0"/>
          </a:p>
        </p:txBody>
      </p:sp>
    </p:spTree>
    <p:extLst>
      <p:ext uri="{BB962C8B-B14F-4D97-AF65-F5344CB8AC3E}">
        <p14:creationId xmlns:p14="http://schemas.microsoft.com/office/powerpoint/2010/main" val="3103724653"/>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Catalonia</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three regions of Spain in which there is a second official language </a:t>
            </a:r>
            <a:endParaRPr lang="en-US" dirty="0"/>
          </a:p>
        </p:txBody>
      </p:sp>
    </p:spTree>
    <p:extLst>
      <p:ext uri="{BB962C8B-B14F-4D97-AF65-F5344CB8AC3E}">
        <p14:creationId xmlns:p14="http://schemas.microsoft.com/office/powerpoint/2010/main" val="257549003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solidFill>
                  <a:srgbClr val="FF0000"/>
                </a:solidFill>
              </a:rPr>
              <a:t>The </a:t>
            </a:r>
            <a:r>
              <a:rPr lang="en-US" b="1" dirty="0" err="1" smtClean="0">
                <a:solidFill>
                  <a:srgbClr val="FF0000"/>
                </a:solidFill>
              </a:rPr>
              <a:t>Pennines</a:t>
            </a:r>
            <a:r>
              <a:rPr lang="en-US" dirty="0" smtClean="0">
                <a:solidFill>
                  <a:srgbClr val="FF0000"/>
                </a:solidFill>
              </a:rPr>
              <a:t> (PEN </a:t>
            </a:r>
            <a:r>
              <a:rPr lang="en-US" dirty="0" err="1" smtClean="0">
                <a:solidFill>
                  <a:srgbClr val="FF0000"/>
                </a:solidFill>
              </a:rPr>
              <a:t>eyenz</a:t>
            </a:r>
            <a:r>
              <a:rPr lang="en-US" dirty="0" smtClean="0">
                <a:solidFill>
                  <a:srgbClr val="FF0000"/>
                </a:solidFill>
              </a:rPr>
              <a:t>), a mountain system extending south from Scotland to the Midlands, form the backbone of England</a:t>
            </a:r>
            <a:r>
              <a:rPr lang="en-US" dirty="0" smtClean="0"/>
              <a:t>. </a:t>
            </a:r>
          </a:p>
          <a:p>
            <a:r>
              <a:rPr lang="en-US" dirty="0" smtClean="0"/>
              <a:t>Sherwood Forest—the fabled haunt of Robin Hood—is located at the southern tip of the </a:t>
            </a:r>
            <a:r>
              <a:rPr lang="en-US" dirty="0" err="1" smtClean="0"/>
              <a:t>Pennines</a:t>
            </a:r>
            <a:r>
              <a:rPr lang="en-US" dirty="0" smtClean="0"/>
              <a:t>, around Nottingham.</a:t>
            </a:r>
          </a:p>
          <a:p>
            <a:r>
              <a:rPr lang="en-US" dirty="0" smtClean="0"/>
              <a:t>Manchester, located at the foot of the </a:t>
            </a:r>
            <a:r>
              <a:rPr lang="en-US" dirty="0" err="1" smtClean="0"/>
              <a:t>Pennines</a:t>
            </a:r>
            <a:r>
              <a:rPr lang="en-US" dirty="0" smtClean="0"/>
              <a:t>, is the third-largest metropolitan area in the British Isles. </a:t>
            </a:r>
          </a:p>
          <a:p>
            <a:r>
              <a:rPr lang="en-US" dirty="0" smtClean="0"/>
              <a:t>England is the most secular nation in the United Kingdom.  </a:t>
            </a:r>
            <a:endParaRPr lang="en-US" dirty="0"/>
          </a:p>
        </p:txBody>
      </p:sp>
    </p:spTree>
    <p:extLst>
      <p:ext uri="{BB962C8B-B14F-4D97-AF65-F5344CB8AC3E}">
        <p14:creationId xmlns:p14="http://schemas.microsoft.com/office/powerpoint/2010/main" val="260162916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Cantabrian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rise from the northern and north-western edge of the </a:t>
            </a:r>
            <a:r>
              <a:rPr lang="en-US" dirty="0" err="1" smtClean="0"/>
              <a:t>Meseta</a:t>
            </a:r>
            <a:r>
              <a:rPr lang="en-US" dirty="0" smtClean="0"/>
              <a:t> and run parallel to the Atlantic</a:t>
            </a:r>
            <a:endParaRPr lang="en-US" dirty="0"/>
          </a:p>
        </p:txBody>
      </p:sp>
    </p:spTree>
    <p:extLst>
      <p:ext uri="{BB962C8B-B14F-4D97-AF65-F5344CB8AC3E}">
        <p14:creationId xmlns:p14="http://schemas.microsoft.com/office/powerpoint/2010/main" val="1197580752"/>
      </p:ext>
    </p:extLst>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Lisbon </a:t>
            </a:r>
            <a:endParaRPr lang="en-US" dirty="0"/>
          </a:p>
        </p:txBody>
      </p:sp>
      <p:sp>
        <p:nvSpPr>
          <p:cNvPr id="3" name="Text Placeholder 2"/>
          <p:cNvSpPr>
            <a:spLocks noGrp="1"/>
          </p:cNvSpPr>
          <p:nvPr>
            <p:ph type="body" sz="quarter" idx="11"/>
          </p:nvPr>
        </p:nvSpPr>
        <p:spPr/>
        <p:txBody>
          <a:bodyPr/>
          <a:lstStyle/>
          <a:p>
            <a:r>
              <a:rPr lang="en-US" dirty="0" smtClean="0"/>
              <a:t>Portugal’s capital and largest city</a:t>
            </a:r>
            <a:endParaRPr lang="en-US" dirty="0"/>
          </a:p>
        </p:txBody>
      </p:sp>
    </p:spTree>
    <p:extLst>
      <p:ext uri="{BB962C8B-B14F-4D97-AF65-F5344CB8AC3E}">
        <p14:creationId xmlns:p14="http://schemas.microsoft.com/office/powerpoint/2010/main" val="3274493939"/>
      </p:ext>
    </p:extLst>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Apennine Mountains</a:t>
            </a:r>
            <a:endParaRPr lang="en-US" dirty="0"/>
          </a:p>
        </p:txBody>
      </p:sp>
      <p:sp>
        <p:nvSpPr>
          <p:cNvPr id="3" name="Text Placeholder 2"/>
          <p:cNvSpPr>
            <a:spLocks noGrp="1"/>
          </p:cNvSpPr>
          <p:nvPr>
            <p:ph type="body" sz="quarter" idx="11"/>
          </p:nvPr>
        </p:nvSpPr>
        <p:spPr/>
        <p:txBody>
          <a:bodyPr/>
          <a:lstStyle/>
          <a:p>
            <a:r>
              <a:rPr lang="en-US" dirty="0" smtClean="0"/>
              <a:t>mountain range stretching the length of the Italian peninsula </a:t>
            </a:r>
            <a:endParaRPr lang="en-US" dirty="0"/>
          </a:p>
        </p:txBody>
      </p:sp>
    </p:spTree>
    <p:extLst>
      <p:ext uri="{BB962C8B-B14F-4D97-AF65-F5344CB8AC3E}">
        <p14:creationId xmlns:p14="http://schemas.microsoft.com/office/powerpoint/2010/main" val="4270252646"/>
      </p:ext>
    </p:extLst>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 River</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ongest river in Italy</a:t>
            </a:r>
            <a:endParaRPr lang="en-US" dirty="0"/>
          </a:p>
        </p:txBody>
      </p:sp>
    </p:spTree>
    <p:extLst>
      <p:ext uri="{BB962C8B-B14F-4D97-AF65-F5344CB8AC3E}">
        <p14:creationId xmlns:p14="http://schemas.microsoft.com/office/powerpoint/2010/main" val="1566278842"/>
      </p:ext>
    </p:extLst>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Apulia</a:t>
            </a:r>
            <a:endParaRPr lang="en-US" dirty="0"/>
          </a:p>
        </p:txBody>
      </p:sp>
      <p:sp>
        <p:nvSpPr>
          <p:cNvPr id="3" name="Text Placeholder 2"/>
          <p:cNvSpPr>
            <a:spLocks noGrp="1"/>
          </p:cNvSpPr>
          <p:nvPr>
            <p:ph type="body" sz="quarter" idx="11"/>
          </p:nvPr>
        </p:nvSpPr>
        <p:spPr/>
        <p:txBody>
          <a:bodyPr/>
          <a:lstStyle/>
          <a:p>
            <a:r>
              <a:rPr lang="en-US" dirty="0" smtClean="0"/>
              <a:t>region at the heel of the boot of Italy</a:t>
            </a:r>
            <a:endParaRPr lang="en-US" dirty="0"/>
          </a:p>
        </p:txBody>
      </p:sp>
    </p:spTree>
    <p:extLst>
      <p:ext uri="{BB962C8B-B14F-4D97-AF65-F5344CB8AC3E}">
        <p14:creationId xmlns:p14="http://schemas.microsoft.com/office/powerpoint/2010/main" val="2428883786"/>
      </p:ext>
    </p:extLst>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Sardinia</a:t>
            </a:r>
            <a:endParaRPr lang="en-US" dirty="0"/>
          </a:p>
        </p:txBody>
      </p:sp>
      <p:sp>
        <p:nvSpPr>
          <p:cNvPr id="3" name="Text Placeholder 2"/>
          <p:cNvSpPr>
            <a:spLocks noGrp="1"/>
          </p:cNvSpPr>
          <p:nvPr>
            <p:ph type="body" sz="quarter" idx="11"/>
          </p:nvPr>
        </p:nvSpPr>
        <p:spPr/>
        <p:txBody>
          <a:bodyPr/>
          <a:lstStyle/>
          <a:p>
            <a:r>
              <a:rPr lang="en-US" dirty="0" smtClean="0"/>
              <a:t>island located about one hundred miles off Italy’s west coast and nine miles south of the French island of Corsica</a:t>
            </a:r>
            <a:endParaRPr lang="en-US" dirty="0"/>
          </a:p>
        </p:txBody>
      </p:sp>
    </p:spTree>
    <p:extLst>
      <p:ext uri="{BB962C8B-B14F-4D97-AF65-F5344CB8AC3E}">
        <p14:creationId xmlns:p14="http://schemas.microsoft.com/office/powerpoint/2010/main" val="2652366202"/>
      </p:ext>
    </p:extLst>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a:t>
            </a:r>
            <a:r>
              <a:rPr lang="en-US" dirty="0" err="1" smtClean="0"/>
              <a:t>Titano</a:t>
            </a:r>
            <a:endParaRPr lang="en-US" dirty="0"/>
          </a:p>
        </p:txBody>
      </p:sp>
      <p:sp>
        <p:nvSpPr>
          <p:cNvPr id="3" name="Text Placeholder 2"/>
          <p:cNvSpPr>
            <a:spLocks noGrp="1"/>
          </p:cNvSpPr>
          <p:nvPr>
            <p:ph type="body" sz="quarter" idx="11"/>
          </p:nvPr>
        </p:nvSpPr>
        <p:spPr/>
        <p:txBody>
          <a:bodyPr/>
          <a:lstStyle/>
          <a:p>
            <a:r>
              <a:rPr lang="en-US" dirty="0" smtClean="0"/>
              <a:t>mountain that lies at the heart of the country of San Marino</a:t>
            </a:r>
            <a:endParaRPr lang="en-US" dirty="0"/>
          </a:p>
        </p:txBody>
      </p:sp>
    </p:spTree>
    <p:extLst>
      <p:ext uri="{BB962C8B-B14F-4D97-AF65-F5344CB8AC3E}">
        <p14:creationId xmlns:p14="http://schemas.microsoft.com/office/powerpoint/2010/main" val="2953443623"/>
      </p:ext>
    </p:extLst>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Peloponnesus</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 peninsula in Greece</a:t>
            </a:r>
            <a:endParaRPr lang="en-US" dirty="0"/>
          </a:p>
        </p:txBody>
      </p:sp>
    </p:spTree>
    <p:extLst>
      <p:ext uri="{BB962C8B-B14F-4D97-AF65-F5344CB8AC3E}">
        <p14:creationId xmlns:p14="http://schemas.microsoft.com/office/powerpoint/2010/main" val="330189473"/>
      </p:ext>
    </p:extLst>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Athens</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of Greece</a:t>
            </a:r>
            <a:endParaRPr lang="en-US" dirty="0"/>
          </a:p>
        </p:txBody>
      </p:sp>
    </p:spTree>
    <p:extLst>
      <p:ext uri="{BB962C8B-B14F-4D97-AF65-F5344CB8AC3E}">
        <p14:creationId xmlns:p14="http://schemas.microsoft.com/office/powerpoint/2010/main" val="1263721086"/>
      </p:ext>
    </p:extLst>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Macedonia</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egion north of Thessaly, along Greece’s </a:t>
            </a:r>
            <a:r>
              <a:rPr lang="en-US" smtClean="0"/>
              <a:t>northern border</a:t>
            </a:r>
            <a:endParaRPr lang="en-US" dirty="0"/>
          </a:p>
        </p:txBody>
      </p:sp>
    </p:spTree>
    <p:extLst>
      <p:ext uri="{BB962C8B-B14F-4D97-AF65-F5344CB8AC3E}">
        <p14:creationId xmlns:p14="http://schemas.microsoft.com/office/powerpoint/2010/main" val="5923886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7" name="Picture 3" descr="C:\Users\Sue\Downloads\20200130_074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53278" y="229174"/>
            <a:ext cx="7793273"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72438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8476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7613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Wales</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Wales occupies a broad peninsula on the western side of England. </a:t>
            </a:r>
          </a:p>
          <a:p>
            <a:r>
              <a:rPr lang="en-US" dirty="0" smtClean="0">
                <a:solidFill>
                  <a:srgbClr val="FF0000"/>
                </a:solidFill>
              </a:rPr>
              <a:t>Wales is mostly mountainous except for a narrow coastal plain in the south. </a:t>
            </a:r>
          </a:p>
          <a:p>
            <a:r>
              <a:rPr lang="en-US" dirty="0" smtClean="0"/>
              <a:t>Another geographical feature is the Rhondda Valley in southern Wales. </a:t>
            </a:r>
          </a:p>
          <a:p>
            <a:r>
              <a:rPr lang="en-US" dirty="0" smtClean="0">
                <a:solidFill>
                  <a:srgbClr val="FF0000"/>
                </a:solidFill>
              </a:rPr>
              <a:t>Coal mines began operating in the Rhondda Valley during the Industrial Revolution, and for many years the Welsh economy was dependent on the coal industry. </a:t>
            </a:r>
          </a:p>
          <a:p>
            <a:r>
              <a:rPr lang="en-US" dirty="0" smtClean="0">
                <a:solidFill>
                  <a:srgbClr val="FF0000"/>
                </a:solidFill>
              </a:rPr>
              <a:t>However, the coal has been exhausted, and the country has been forced to find alternative incomes. </a:t>
            </a:r>
          </a:p>
        </p:txBody>
      </p:sp>
    </p:spTree>
    <p:extLst>
      <p:ext uri="{BB962C8B-B14F-4D97-AF65-F5344CB8AC3E}">
        <p14:creationId xmlns:p14="http://schemas.microsoft.com/office/powerpoint/2010/main" val="21301271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One in five people still speak the Celtic dialect of Wales, along with the main language—English. </a:t>
            </a:r>
          </a:p>
        </p:txBody>
      </p:sp>
    </p:spTree>
    <p:extLst>
      <p:ext uri="{BB962C8B-B14F-4D97-AF65-F5344CB8AC3E}">
        <p14:creationId xmlns:p14="http://schemas.microsoft.com/office/powerpoint/2010/main" val="270554660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Scotland</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Scotland lies north of England. </a:t>
            </a:r>
          </a:p>
          <a:p>
            <a:r>
              <a:rPr lang="en-US" dirty="0" smtClean="0">
                <a:solidFill>
                  <a:srgbClr val="FF0000"/>
                </a:solidFill>
              </a:rPr>
              <a:t>It is known for green </a:t>
            </a:r>
            <a:r>
              <a:rPr lang="en-US" b="1" dirty="0" smtClean="0">
                <a:solidFill>
                  <a:srgbClr val="FF0000"/>
                </a:solidFill>
              </a:rPr>
              <a:t>glens</a:t>
            </a:r>
            <a:r>
              <a:rPr lang="en-US" dirty="0" smtClean="0">
                <a:solidFill>
                  <a:srgbClr val="FF0000"/>
                </a:solidFill>
              </a:rPr>
              <a:t> (narrow valleys carved by glaciers) and blue </a:t>
            </a:r>
            <a:r>
              <a:rPr lang="en-US" b="1" dirty="0" smtClean="0">
                <a:solidFill>
                  <a:srgbClr val="FF0000"/>
                </a:solidFill>
              </a:rPr>
              <a:t>lochs</a:t>
            </a:r>
            <a:r>
              <a:rPr lang="en-US" dirty="0" smtClean="0">
                <a:solidFill>
                  <a:srgbClr val="FF0000"/>
                </a:solidFill>
              </a:rPr>
              <a:t> (</a:t>
            </a:r>
            <a:r>
              <a:rPr lang="en-US" dirty="0" err="1" smtClean="0">
                <a:solidFill>
                  <a:srgbClr val="FF0000"/>
                </a:solidFill>
              </a:rPr>
              <a:t>loks</a:t>
            </a:r>
            <a:r>
              <a:rPr lang="en-US" dirty="0" smtClean="0">
                <a:solidFill>
                  <a:srgbClr val="FF0000"/>
                </a:solidFill>
              </a:rPr>
              <a:t>; deep, narrow lakes carved by glaciers). </a:t>
            </a:r>
          </a:p>
          <a:p>
            <a:r>
              <a:rPr lang="en-US" dirty="0" smtClean="0">
                <a:solidFill>
                  <a:srgbClr val="FF0000"/>
                </a:solidFill>
              </a:rPr>
              <a:t>The Scots, descendants of the Celts, held off many invaders who tried to take their rugged and isolated homeland. </a:t>
            </a:r>
          </a:p>
          <a:p>
            <a:r>
              <a:rPr lang="en-US" dirty="0" smtClean="0">
                <a:solidFill>
                  <a:srgbClr val="FF0000"/>
                </a:solidFill>
              </a:rPr>
              <a:t>Though part of the United Kingdom, Scots have preserved a culture distinctly their own. </a:t>
            </a:r>
          </a:p>
          <a:p>
            <a:r>
              <a:rPr lang="en-US" dirty="0" smtClean="0">
                <a:solidFill>
                  <a:srgbClr val="FF0000"/>
                </a:solidFill>
              </a:rPr>
              <a:t>Scotland’s border with England’s </a:t>
            </a:r>
            <a:r>
              <a:rPr lang="en-US" dirty="0" err="1" smtClean="0">
                <a:solidFill>
                  <a:srgbClr val="FF0000"/>
                </a:solidFill>
              </a:rPr>
              <a:t>Pennines</a:t>
            </a:r>
            <a:r>
              <a:rPr lang="en-US" dirty="0" smtClean="0">
                <a:solidFill>
                  <a:srgbClr val="FF0000"/>
                </a:solidFill>
              </a:rPr>
              <a:t> is called the Southern Uplands. </a:t>
            </a:r>
          </a:p>
          <a:p>
            <a:r>
              <a:rPr lang="en-US" dirty="0" smtClean="0"/>
              <a:t>The range that divides Scotland from England is the Cheviot Hills and is crowned by Hadrian’s Wall, which Rome built to stop raids from the unconquered Scots north of Britannia. </a:t>
            </a:r>
            <a:endParaRPr lang="en-US" dirty="0"/>
          </a:p>
        </p:txBody>
      </p:sp>
    </p:spTree>
    <p:extLst>
      <p:ext uri="{BB962C8B-B14F-4D97-AF65-F5344CB8AC3E}">
        <p14:creationId xmlns:p14="http://schemas.microsoft.com/office/powerpoint/2010/main" val="369701091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Seventy-four </a:t>
            </a:r>
            <a:r>
              <a:rPr lang="en-US" dirty="0"/>
              <a:t>miles long and twenty feet high, </a:t>
            </a:r>
            <a:r>
              <a:rPr lang="en-US" dirty="0" smtClean="0"/>
              <a:t>Hadrian’s Wall </a:t>
            </a:r>
            <a:r>
              <a:rPr lang="en-US" dirty="0"/>
              <a:t>is the largest Roman ruin in Britain. </a:t>
            </a:r>
          </a:p>
          <a:p>
            <a:r>
              <a:rPr lang="en-US" dirty="0" smtClean="0"/>
              <a:t>North of the border, a belt of lowlands stretches across central Scotland. </a:t>
            </a:r>
          </a:p>
          <a:p>
            <a:r>
              <a:rPr lang="en-US" dirty="0" smtClean="0"/>
              <a:t>The flat lands and relatively fertile soil make it Scotland’s most populated area. </a:t>
            </a:r>
          </a:p>
          <a:p>
            <a:r>
              <a:rPr lang="en-US" dirty="0" smtClean="0">
                <a:solidFill>
                  <a:srgbClr val="FF0000"/>
                </a:solidFill>
              </a:rPr>
              <a:t>About 75 percent of the Scottish people are crowded around </a:t>
            </a:r>
            <a:r>
              <a:rPr lang="en-US" dirty="0" err="1" smtClean="0">
                <a:solidFill>
                  <a:srgbClr val="FF0000"/>
                </a:solidFill>
              </a:rPr>
              <a:t>Glasgrow</a:t>
            </a:r>
            <a:r>
              <a:rPr lang="en-US" dirty="0" smtClean="0">
                <a:solidFill>
                  <a:srgbClr val="FF0000"/>
                </a:solidFill>
              </a:rPr>
              <a:t>, Scotland’s largest city, in the west and Edinburgh, Scotland’s capital in the east. </a:t>
            </a:r>
          </a:p>
          <a:p>
            <a:r>
              <a:rPr lang="en-US" dirty="0" smtClean="0"/>
              <a:t>North of the populous lowlands are the Grampian Mountains, the principal range of the Scottish Highlands. </a:t>
            </a:r>
          </a:p>
          <a:p>
            <a:endParaRPr lang="en-US" dirty="0"/>
          </a:p>
        </p:txBody>
      </p:sp>
    </p:spTree>
    <p:extLst>
      <p:ext uri="{BB962C8B-B14F-4D97-AF65-F5344CB8AC3E}">
        <p14:creationId xmlns:p14="http://schemas.microsoft.com/office/powerpoint/2010/main" val="316308994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They include </a:t>
            </a:r>
            <a:r>
              <a:rPr lang="en-US" b="1" dirty="0" smtClean="0">
                <a:solidFill>
                  <a:srgbClr val="FF0000"/>
                </a:solidFill>
              </a:rPr>
              <a:t>Ben Nevis</a:t>
            </a:r>
            <a:r>
              <a:rPr lang="en-US" dirty="0" smtClean="0">
                <a:solidFill>
                  <a:srgbClr val="FF0000"/>
                </a:solidFill>
              </a:rPr>
              <a:t>, the highest mountain in the British Isles </a:t>
            </a:r>
            <a:br>
              <a:rPr lang="en-US" dirty="0" smtClean="0">
                <a:solidFill>
                  <a:srgbClr val="FF0000"/>
                </a:solidFill>
              </a:rPr>
            </a:br>
            <a:r>
              <a:rPr lang="en-US" dirty="0" smtClean="0">
                <a:solidFill>
                  <a:srgbClr val="FF0000"/>
                </a:solidFill>
              </a:rPr>
              <a:t>(4,406 ft.). </a:t>
            </a:r>
          </a:p>
          <a:p>
            <a:r>
              <a:rPr lang="en-US" dirty="0" smtClean="0"/>
              <a:t>North of the mountain system is a deep valley, called Glen More or the Great Glen. </a:t>
            </a:r>
            <a:endParaRPr lang="en-US" dirty="0"/>
          </a:p>
          <a:p>
            <a:r>
              <a:rPr lang="en-US" dirty="0" smtClean="0"/>
              <a:t>The Caledonian Canal cuts through this valley and includes the waters of Loch Ness. </a:t>
            </a:r>
          </a:p>
        </p:txBody>
      </p:sp>
    </p:spTree>
    <p:extLst>
      <p:ext uri="{BB962C8B-B14F-4D97-AF65-F5344CB8AC3E}">
        <p14:creationId xmlns:p14="http://schemas.microsoft.com/office/powerpoint/2010/main" val="143736067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Hadrian’s Wall</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970536" y="471488"/>
            <a:ext cx="3763565" cy="5018087"/>
          </a:xfrm>
        </p:spPr>
      </p:pic>
    </p:spTree>
    <p:extLst>
      <p:ext uri="{BB962C8B-B14F-4D97-AF65-F5344CB8AC3E}">
        <p14:creationId xmlns:p14="http://schemas.microsoft.com/office/powerpoint/2010/main" val="247639984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Ireland</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Northern Island, also called Ulster (UL </a:t>
            </a:r>
            <a:r>
              <a:rPr lang="en-US" dirty="0" err="1" smtClean="0">
                <a:solidFill>
                  <a:srgbClr val="FF0000"/>
                </a:solidFill>
              </a:rPr>
              <a:t>stuhr</a:t>
            </a:r>
            <a:r>
              <a:rPr lang="en-US" dirty="0" smtClean="0">
                <a:solidFill>
                  <a:srgbClr val="FF0000"/>
                </a:solidFill>
              </a:rPr>
              <a:t>), is on the island of Ireland, the second-largest island in the British Isles. </a:t>
            </a:r>
          </a:p>
          <a:p>
            <a:r>
              <a:rPr lang="en-US" dirty="0" smtClean="0">
                <a:solidFill>
                  <a:srgbClr val="FF0000"/>
                </a:solidFill>
              </a:rPr>
              <a:t>This Protestant country, first populated by Protestants from Britain in the early seventeenth century, shares the island with Catholic Ireland. </a:t>
            </a:r>
          </a:p>
          <a:p>
            <a:r>
              <a:rPr lang="en-US" dirty="0" smtClean="0">
                <a:solidFill>
                  <a:srgbClr val="FF0000"/>
                </a:solidFill>
              </a:rPr>
              <a:t>Many crystal lakes, called </a:t>
            </a:r>
            <a:r>
              <a:rPr lang="en-US" b="1" dirty="0" smtClean="0">
                <a:solidFill>
                  <a:srgbClr val="FF0000"/>
                </a:solidFill>
              </a:rPr>
              <a:t>loughs</a:t>
            </a:r>
            <a:r>
              <a:rPr lang="en-US" dirty="0" smtClean="0">
                <a:solidFill>
                  <a:srgbClr val="FF0000"/>
                </a:solidFill>
              </a:rPr>
              <a:t> (LOKS), dot the interior. </a:t>
            </a:r>
          </a:p>
          <a:p>
            <a:r>
              <a:rPr lang="en-US" dirty="0" smtClean="0">
                <a:solidFill>
                  <a:srgbClr val="FF0000"/>
                </a:solidFill>
              </a:rPr>
              <a:t>Belfast, the capital and largest city, is an industrial city once famed for shipbuilding</a:t>
            </a:r>
            <a:r>
              <a:rPr lang="en-US" dirty="0" smtClean="0"/>
              <a:t>. </a:t>
            </a:r>
          </a:p>
          <a:p>
            <a:r>
              <a:rPr lang="en-US" dirty="0" smtClean="0"/>
              <a:t>Belfast shipyards built many warships and ocean liners, including the </a:t>
            </a:r>
            <a:r>
              <a:rPr lang="en-US" i="1" dirty="0" smtClean="0"/>
              <a:t>Titanic</a:t>
            </a:r>
            <a:r>
              <a:rPr lang="en-US" dirty="0" smtClean="0"/>
              <a:t>. </a:t>
            </a:r>
            <a:endParaRPr lang="en-US" dirty="0"/>
          </a:p>
        </p:txBody>
      </p:sp>
    </p:spTree>
    <p:extLst>
      <p:ext uri="{BB962C8B-B14F-4D97-AF65-F5344CB8AC3E}">
        <p14:creationId xmlns:p14="http://schemas.microsoft.com/office/powerpoint/2010/main" val="231810099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Ireland</a:t>
            </a:r>
            <a:endParaRPr lang="en-US" dirty="0"/>
          </a:p>
        </p:txBody>
      </p:sp>
      <p:sp>
        <p:nvSpPr>
          <p:cNvPr id="3" name="Text Placeholder 2"/>
          <p:cNvSpPr>
            <a:spLocks noGrp="1"/>
          </p:cNvSpPr>
          <p:nvPr>
            <p:ph type="body" sz="quarter" idx="10"/>
          </p:nvPr>
        </p:nvSpPr>
        <p:spPr/>
        <p:txBody>
          <a:bodyPr/>
          <a:lstStyle/>
          <a:p>
            <a:r>
              <a:rPr lang="en-US" dirty="0" smtClean="0"/>
              <a:t>The Republic of Ireland covers five-sixths of the island of Ireland. </a:t>
            </a:r>
          </a:p>
          <a:p>
            <a:r>
              <a:rPr lang="en-US" dirty="0" smtClean="0"/>
              <a:t>Ireland’s thin, rocky soil was apparently caused by massive glaciers—the same forces that scraped New England. </a:t>
            </a:r>
          </a:p>
          <a:p>
            <a:r>
              <a:rPr lang="en-US" dirty="0" smtClean="0">
                <a:solidFill>
                  <a:srgbClr val="FF0000"/>
                </a:solidFill>
              </a:rPr>
              <a:t>Although farther north than New England, Ireland’s climate is much warmer because of the North Atlantic Drift, which carries warm water from the Gulf Stream</a:t>
            </a:r>
            <a:r>
              <a:rPr lang="en-US" dirty="0" smtClean="0"/>
              <a:t>. </a:t>
            </a:r>
          </a:p>
          <a:p>
            <a:r>
              <a:rPr lang="en-US" dirty="0" smtClean="0"/>
              <a:t>A rim of mountains surrounds the coast of Ireland. </a:t>
            </a:r>
          </a:p>
          <a:p>
            <a:r>
              <a:rPr lang="en-US" dirty="0" smtClean="0"/>
              <a:t>In the central and western parts of the island are many bogs, where the water sits without access to the ocean. </a:t>
            </a:r>
          </a:p>
        </p:txBody>
      </p:sp>
    </p:spTree>
    <p:extLst>
      <p:ext uri="{BB962C8B-B14F-4D97-AF65-F5344CB8AC3E}">
        <p14:creationId xmlns:p14="http://schemas.microsoft.com/office/powerpoint/2010/main" val="329967495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Europe </a:t>
            </a:r>
            <a:endParaRPr lang="en-US" dirty="0"/>
          </a:p>
        </p:txBody>
      </p:sp>
      <p:sp>
        <p:nvSpPr>
          <p:cNvPr id="3" name="Text Placeholder 2"/>
          <p:cNvSpPr>
            <a:spLocks noGrp="1"/>
          </p:cNvSpPr>
          <p:nvPr>
            <p:ph type="body" sz="quarter" idx="10"/>
          </p:nvPr>
        </p:nvSpPr>
        <p:spPr/>
        <p:txBody>
          <a:bodyPr>
            <a:normAutofit/>
          </a:bodyPr>
          <a:lstStyle/>
          <a:p>
            <a:r>
              <a:rPr lang="en-US" dirty="0" smtClean="0"/>
              <a:t>Northern Europe </a:t>
            </a:r>
          </a:p>
          <a:p>
            <a:pPr lvl="1"/>
            <a:r>
              <a:rPr lang="en-US" dirty="0" smtClean="0"/>
              <a:t>United Kingdom</a:t>
            </a:r>
          </a:p>
          <a:p>
            <a:pPr lvl="2"/>
            <a:r>
              <a:rPr lang="en-US" dirty="0" smtClean="0"/>
              <a:t>England </a:t>
            </a:r>
          </a:p>
          <a:p>
            <a:pPr lvl="2"/>
            <a:r>
              <a:rPr lang="en-US" dirty="0" smtClean="0"/>
              <a:t>Wales</a:t>
            </a:r>
          </a:p>
          <a:p>
            <a:pPr lvl="2"/>
            <a:r>
              <a:rPr lang="en-US" dirty="0" smtClean="0"/>
              <a:t>Scotland</a:t>
            </a:r>
          </a:p>
          <a:p>
            <a:pPr lvl="2"/>
            <a:r>
              <a:rPr lang="en-US" dirty="0" smtClean="0"/>
              <a:t>Northern Ireland  </a:t>
            </a:r>
          </a:p>
          <a:p>
            <a:pPr lvl="1"/>
            <a:r>
              <a:rPr lang="en-US" dirty="0" smtClean="0"/>
              <a:t>Ireland </a:t>
            </a:r>
          </a:p>
        </p:txBody>
      </p:sp>
    </p:spTree>
    <p:extLst>
      <p:ext uri="{BB962C8B-B14F-4D97-AF65-F5344CB8AC3E}">
        <p14:creationId xmlns:p14="http://schemas.microsoft.com/office/powerpoint/2010/main" val="3323388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Here, partly decayed mosses have been compressed to form thick layers </a:t>
            </a:r>
            <a:r>
              <a:rPr lang="en-US" dirty="0" smtClean="0"/>
              <a:t>of </a:t>
            </a:r>
            <a:r>
              <a:rPr lang="en-US" dirty="0"/>
              <a:t>peat. </a:t>
            </a:r>
          </a:p>
          <a:p>
            <a:r>
              <a:rPr lang="en-US" dirty="0" smtClean="0"/>
              <a:t>Since Ireland lacks coal, many people burn peat for heating and cooking. </a:t>
            </a:r>
          </a:p>
          <a:p>
            <a:r>
              <a:rPr lang="en-US" dirty="0" smtClean="0"/>
              <a:t>According to legend, Irish giant Finn McCool (Fingal) made a pier, or causeway, out of rock so that he could walk across the Irish Sea from Ireland to Scotland. </a:t>
            </a:r>
          </a:p>
          <a:p>
            <a:r>
              <a:rPr lang="en-US" dirty="0" smtClean="0">
                <a:solidFill>
                  <a:srgbClr val="FF0000"/>
                </a:solidFill>
              </a:rPr>
              <a:t>Around thirty-seven thousand columns, some of them twenty feet high, descend into the ocean on the coast of Northern Ireland. </a:t>
            </a:r>
          </a:p>
          <a:p>
            <a:r>
              <a:rPr lang="en-US" dirty="0" smtClean="0">
                <a:solidFill>
                  <a:srgbClr val="FF0000"/>
                </a:solidFill>
              </a:rPr>
              <a:t>Similar columns rise up out of the sea in Scotland. </a:t>
            </a:r>
          </a:p>
          <a:p>
            <a:r>
              <a:rPr lang="en-US" dirty="0" smtClean="0">
                <a:solidFill>
                  <a:srgbClr val="FF0000"/>
                </a:solidFill>
              </a:rPr>
              <a:t>The rocks are basalt, formed from lava. </a:t>
            </a:r>
          </a:p>
          <a:p>
            <a:r>
              <a:rPr lang="en-US" dirty="0" smtClean="0"/>
              <a:t>When the lava cooled, it cracked into prism-shaped pillars having four to eight sides. </a:t>
            </a:r>
            <a:endParaRPr lang="en-US" dirty="0"/>
          </a:p>
        </p:txBody>
      </p:sp>
    </p:spTree>
    <p:extLst>
      <p:ext uri="{BB962C8B-B14F-4D97-AF65-F5344CB8AC3E}">
        <p14:creationId xmlns:p14="http://schemas.microsoft.com/office/powerpoint/2010/main" val="274351699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history of English-Irish relations has been tragic. </a:t>
            </a:r>
          </a:p>
          <a:p>
            <a:r>
              <a:rPr lang="en-US" dirty="0" smtClean="0"/>
              <a:t>Over the centuries England instituted harsh measures discriminating against Catholics, including a law that once prevented them from buying or inheriting land. </a:t>
            </a:r>
          </a:p>
          <a:p>
            <a:r>
              <a:rPr lang="en-US" dirty="0" smtClean="0">
                <a:solidFill>
                  <a:srgbClr val="FF0000"/>
                </a:solidFill>
              </a:rPr>
              <a:t>Ireland was joined to the United Kingdom in 1801. </a:t>
            </a:r>
          </a:p>
          <a:p>
            <a:r>
              <a:rPr lang="en-US" dirty="0" smtClean="0">
                <a:solidFill>
                  <a:srgbClr val="FF0000"/>
                </a:solidFill>
              </a:rPr>
              <a:t>However, in 1921, the Anglo-Irish Treaty created an Irish Free State, and in 1949, the Republic of Ireland cut all ties with Britain. </a:t>
            </a:r>
          </a:p>
          <a:p>
            <a:r>
              <a:rPr lang="en-US" dirty="0" smtClean="0"/>
              <a:t>For centuries Ireland was a land of poor farmers. </a:t>
            </a:r>
          </a:p>
          <a:p>
            <a:r>
              <a:rPr lang="en-US" dirty="0" smtClean="0"/>
              <a:t>Their young men left the farms and went to the cities seeking jobs. </a:t>
            </a:r>
          </a:p>
          <a:p>
            <a:r>
              <a:rPr lang="en-US" dirty="0" smtClean="0"/>
              <a:t>Then</a:t>
            </a:r>
            <a:r>
              <a:rPr lang="en-US" dirty="0" smtClean="0">
                <a:solidFill>
                  <a:srgbClr val="FF0000"/>
                </a:solidFill>
              </a:rPr>
              <a:t>, in the 1990s, there was a great turnaround. </a:t>
            </a:r>
          </a:p>
          <a:p>
            <a:r>
              <a:rPr lang="en-US" dirty="0" smtClean="0">
                <a:solidFill>
                  <a:srgbClr val="FF0000"/>
                </a:solidFill>
              </a:rPr>
              <a:t>Ireland became known as “the Celtic Tiger” for its rapid economic progress. </a:t>
            </a:r>
            <a:endParaRPr lang="en-US" dirty="0">
              <a:solidFill>
                <a:srgbClr val="FF0000"/>
              </a:solidFill>
            </a:endParaRPr>
          </a:p>
        </p:txBody>
      </p:sp>
    </p:spTree>
    <p:extLst>
      <p:ext uri="{BB962C8B-B14F-4D97-AF65-F5344CB8AC3E}">
        <p14:creationId xmlns:p14="http://schemas.microsoft.com/office/powerpoint/2010/main" val="146631269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Ireland from space</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697562" y="471488"/>
            <a:ext cx="4309514" cy="5018087"/>
          </a:xfrm>
        </p:spPr>
      </p:pic>
    </p:spTree>
    <p:extLst>
      <p:ext uri="{BB962C8B-B14F-4D97-AF65-F5344CB8AC3E}">
        <p14:creationId xmlns:p14="http://schemas.microsoft.com/office/powerpoint/2010/main" val="375655578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river runs through the heart of Southern England? </a:t>
            </a:r>
          </a:p>
          <a:p>
            <a:pPr marL="568325" indent="0"/>
            <a:r>
              <a:rPr lang="en-US" dirty="0" smtClean="0"/>
              <a:t>	  </a:t>
            </a:r>
            <a:r>
              <a:rPr lang="en-US" b="1" i="1" dirty="0" smtClean="0"/>
              <a:t>River Thames</a:t>
            </a:r>
          </a:p>
          <a:p>
            <a:pPr marL="568325" indent="0"/>
            <a:endParaRPr lang="en-US" dirty="0"/>
          </a:p>
          <a:p>
            <a:pPr>
              <a:buAutoNum type="arabicPeriod" startAt="2"/>
            </a:pPr>
            <a:r>
              <a:rPr lang="en-US" dirty="0" smtClean="0"/>
              <a:t>What is the “backbone of England”? </a:t>
            </a:r>
          </a:p>
          <a:p>
            <a:pPr marL="568325" indent="0"/>
            <a:r>
              <a:rPr lang="en-US" dirty="0"/>
              <a:t>	</a:t>
            </a:r>
            <a:r>
              <a:rPr lang="en-US" dirty="0" smtClean="0"/>
              <a:t>  </a:t>
            </a:r>
            <a:r>
              <a:rPr lang="en-US" b="1" i="1" dirty="0" err="1" smtClean="0"/>
              <a:t>Pennine</a:t>
            </a:r>
            <a:r>
              <a:rPr lang="en-US" b="1" i="1" dirty="0" smtClean="0"/>
              <a:t> Mountains </a:t>
            </a:r>
            <a:endParaRPr lang="en-US" dirty="0"/>
          </a:p>
        </p:txBody>
      </p:sp>
    </p:spTree>
    <p:extLst>
      <p:ext uri="{BB962C8B-B14F-4D97-AF65-F5344CB8AC3E}">
        <p14:creationId xmlns:p14="http://schemas.microsoft.com/office/powerpoint/2010/main" val="372380015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is Gaelic? </a:t>
            </a:r>
          </a:p>
          <a:p>
            <a:r>
              <a:rPr lang="en-US" dirty="0" smtClean="0"/>
              <a:t>	</a:t>
            </a:r>
            <a:r>
              <a:rPr lang="en-US" b="1" i="1" dirty="0" smtClean="0"/>
              <a:t>ancient Celtic language </a:t>
            </a:r>
            <a:endParaRPr lang="en-US" dirty="0" smtClean="0"/>
          </a:p>
          <a:p>
            <a:r>
              <a:rPr lang="en-US" dirty="0"/>
              <a:t>	</a:t>
            </a:r>
            <a:endParaRPr lang="en-US" dirty="0" smtClean="0"/>
          </a:p>
          <a:p>
            <a:endParaRPr lang="en-US" dirty="0"/>
          </a:p>
        </p:txBody>
      </p:sp>
    </p:spTree>
    <p:extLst>
      <p:ext uri="{BB962C8B-B14F-4D97-AF65-F5344CB8AC3E}">
        <p14:creationId xmlns:p14="http://schemas.microsoft.com/office/powerpoint/2010/main" val="398114767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Ireland is referred to as the Emerald Isle?</a:t>
            </a:r>
          </a:p>
          <a:p>
            <a:pPr marL="568325" indent="0"/>
            <a:r>
              <a:rPr lang="en-US" b="1" i="1" dirty="0" smtClean="0"/>
              <a:t>Ireland receives regular rains, and the countryside is considered emerald green </a:t>
            </a:r>
            <a:endParaRPr lang="en-US" b="1" i="1" dirty="0"/>
          </a:p>
        </p:txBody>
      </p:sp>
    </p:spTree>
    <p:extLst>
      <p:ext uri="{BB962C8B-B14F-4D97-AF65-F5344CB8AC3E}">
        <p14:creationId xmlns:p14="http://schemas.microsoft.com/office/powerpoint/2010/main" val="284372137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Scandinavia </a:t>
            </a:r>
            <a:endParaRPr lang="en-US" dirty="0"/>
          </a:p>
        </p:txBody>
      </p:sp>
      <p:sp>
        <p:nvSpPr>
          <p:cNvPr id="3" name="Text Placeholder 2"/>
          <p:cNvSpPr>
            <a:spLocks noGrp="1"/>
          </p:cNvSpPr>
          <p:nvPr>
            <p:ph type="body" sz="quarter" idx="10"/>
          </p:nvPr>
        </p:nvSpPr>
        <p:spPr/>
        <p:txBody>
          <a:bodyPr/>
          <a:lstStyle/>
          <a:p>
            <a:r>
              <a:rPr lang="en-US" dirty="0" smtClean="0"/>
              <a:t>Scandinavia is the Land of the Midnight Sun. </a:t>
            </a:r>
          </a:p>
          <a:p>
            <a:r>
              <a:rPr lang="en-US" dirty="0" smtClean="0">
                <a:solidFill>
                  <a:srgbClr val="FF0000"/>
                </a:solidFill>
              </a:rPr>
              <a:t>There are five countries in Scandinavia: Norway, Sweden, Finland, Denmark, and Iceland. </a:t>
            </a:r>
          </a:p>
          <a:p>
            <a:r>
              <a:rPr lang="en-US" dirty="0" smtClean="0"/>
              <a:t>Iceland and Finland are republics, while the other three Scandinavian nations have constitutional monarchies. </a:t>
            </a:r>
          </a:p>
          <a:p>
            <a:r>
              <a:rPr lang="en-US" dirty="0" smtClean="0">
                <a:solidFill>
                  <a:srgbClr val="FF0000"/>
                </a:solidFill>
              </a:rPr>
              <a:t>Parts of Scandinavia lie above the Arctic Circle, where the sun never sets for more than two months each summer and where it never rises for two months each winter. </a:t>
            </a:r>
          </a:p>
          <a:p>
            <a:r>
              <a:rPr lang="en-US" dirty="0" smtClean="0"/>
              <a:t>During the sun’s absence, the northern lights (</a:t>
            </a:r>
            <a:r>
              <a:rPr lang="en-US" i="1" dirty="0" smtClean="0"/>
              <a:t>aurora borealis</a:t>
            </a:r>
            <a:r>
              <a:rPr lang="en-US" sz="1200" i="1" dirty="0" smtClean="0"/>
              <a:t> </a:t>
            </a:r>
            <a:r>
              <a:rPr lang="en-US" dirty="0" smtClean="0"/>
              <a:t>) are visible. </a:t>
            </a:r>
            <a:endParaRPr lang="en-US" dirty="0"/>
          </a:p>
        </p:txBody>
      </p:sp>
    </p:spTree>
    <p:extLst>
      <p:ext uri="{BB962C8B-B14F-4D97-AF65-F5344CB8AC3E}">
        <p14:creationId xmlns:p14="http://schemas.microsoft.com/office/powerpoint/2010/main" val="149240976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people are called Scandinavians from an ancient center of the Norsemen called Scandia. </a:t>
            </a:r>
          </a:p>
          <a:p>
            <a:pPr marL="0" indent="0">
              <a:buNone/>
            </a:pPr>
            <a:endParaRPr lang="en-US" dirty="0"/>
          </a:p>
        </p:txBody>
      </p:sp>
    </p:spTree>
    <p:extLst>
      <p:ext uri="{BB962C8B-B14F-4D97-AF65-F5344CB8AC3E}">
        <p14:creationId xmlns:p14="http://schemas.microsoft.com/office/powerpoint/2010/main" val="8966044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763" y="-45879"/>
            <a:ext cx="5347112" cy="6675120"/>
          </a:xfrm>
          <a:prstGeom prst="rect">
            <a:avLst/>
          </a:prstGeom>
        </p:spPr>
      </p:pic>
    </p:spTree>
    <p:extLst>
      <p:ext uri="{BB962C8B-B14F-4D97-AF65-F5344CB8AC3E}">
        <p14:creationId xmlns:p14="http://schemas.microsoft.com/office/powerpoint/2010/main" val="347502155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Norway</a:t>
            </a:r>
            <a:endParaRPr lang="en-US" dirty="0"/>
          </a:p>
        </p:txBody>
      </p:sp>
      <p:sp>
        <p:nvSpPr>
          <p:cNvPr id="3" name="Text Placeholder 2"/>
          <p:cNvSpPr>
            <a:spLocks noGrp="1"/>
          </p:cNvSpPr>
          <p:nvPr>
            <p:ph type="body" sz="quarter" idx="10"/>
          </p:nvPr>
        </p:nvSpPr>
        <p:spPr/>
        <p:txBody>
          <a:bodyPr/>
          <a:lstStyle/>
          <a:p>
            <a:r>
              <a:rPr lang="en-US" dirty="0" smtClean="0"/>
              <a:t>Scandinavia is known for its peninsulas. </a:t>
            </a:r>
          </a:p>
          <a:p>
            <a:r>
              <a:rPr lang="en-US" dirty="0" smtClean="0">
                <a:solidFill>
                  <a:srgbClr val="FF0000"/>
                </a:solidFill>
              </a:rPr>
              <a:t>Norway and Sweden share the largest peninsula, the Scandinavian Peninsula, with Norway facing the North Sea. </a:t>
            </a:r>
          </a:p>
          <a:p>
            <a:r>
              <a:rPr lang="en-US" dirty="0" smtClean="0">
                <a:solidFill>
                  <a:srgbClr val="FF0000"/>
                </a:solidFill>
              </a:rPr>
              <a:t>The coast is splintered by numerous fjords.</a:t>
            </a:r>
            <a:r>
              <a:rPr lang="en-US" dirty="0" smtClean="0"/>
              <a:t> </a:t>
            </a:r>
          </a:p>
          <a:p>
            <a:r>
              <a:rPr lang="en-US" dirty="0" smtClean="0"/>
              <a:t>Norway’s longest fjord, </a:t>
            </a:r>
            <a:r>
              <a:rPr lang="en-US" b="1" dirty="0" err="1" smtClean="0"/>
              <a:t>Sogne</a:t>
            </a:r>
            <a:r>
              <a:rPr lang="en-US" dirty="0" smtClean="0"/>
              <a:t> (SAWNG </a:t>
            </a:r>
            <a:r>
              <a:rPr lang="en-US" dirty="0" err="1" smtClean="0"/>
              <a:t>nuh</a:t>
            </a:r>
            <a:r>
              <a:rPr lang="en-US" dirty="0" smtClean="0"/>
              <a:t>) </a:t>
            </a:r>
            <a:r>
              <a:rPr lang="en-US" b="1" dirty="0" smtClean="0"/>
              <a:t>Fjord</a:t>
            </a:r>
            <a:r>
              <a:rPr lang="en-US" dirty="0" smtClean="0"/>
              <a:t>, cuts 127 miles inland. </a:t>
            </a:r>
          </a:p>
          <a:p>
            <a:r>
              <a:rPr lang="en-US" dirty="0" smtClean="0"/>
              <a:t>Including long fjords, numerous small islands, and minor indentations, the full length of Norway’s shore stretches 15,626 miles, or more than half the circumference of the earth. </a:t>
            </a:r>
          </a:p>
          <a:p>
            <a:r>
              <a:rPr lang="en-US" dirty="0" smtClean="0"/>
              <a:t>Norway includes about 50,000 islands. </a:t>
            </a:r>
            <a:endParaRPr lang="en-US" dirty="0"/>
          </a:p>
        </p:txBody>
      </p:sp>
    </p:spTree>
    <p:extLst>
      <p:ext uri="{BB962C8B-B14F-4D97-AF65-F5344CB8AC3E}">
        <p14:creationId xmlns:p14="http://schemas.microsoft.com/office/powerpoint/2010/main" val="31529977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690563" lvl="1" indent="-233363"/>
            <a:r>
              <a:rPr lang="en-US" sz="2200" dirty="0"/>
              <a:t>Scandinavia </a:t>
            </a:r>
          </a:p>
          <a:p>
            <a:pPr marL="1254125" lvl="2" indent="-339725"/>
            <a:r>
              <a:rPr lang="en-US" sz="2200" dirty="0"/>
              <a:t>Norway </a:t>
            </a:r>
          </a:p>
          <a:p>
            <a:pPr marL="1254125" lvl="2" indent="-339725"/>
            <a:r>
              <a:rPr lang="en-US" sz="2200" dirty="0"/>
              <a:t>Sweden </a:t>
            </a:r>
          </a:p>
          <a:p>
            <a:pPr marL="1254125" lvl="2" indent="-339725"/>
            <a:r>
              <a:rPr lang="en-US" sz="2200" dirty="0"/>
              <a:t>Finland</a:t>
            </a:r>
          </a:p>
          <a:p>
            <a:pPr marL="1254125" lvl="2" indent="-339725"/>
            <a:r>
              <a:rPr lang="en-US" sz="2200" dirty="0"/>
              <a:t>Denmark </a:t>
            </a:r>
          </a:p>
          <a:p>
            <a:pPr marL="1254125" lvl="2" indent="-339725"/>
            <a:r>
              <a:rPr lang="en-US" sz="2200" dirty="0"/>
              <a:t>Iceland </a:t>
            </a:r>
          </a:p>
        </p:txBody>
      </p:sp>
    </p:spTree>
    <p:extLst>
      <p:ext uri="{BB962C8B-B14F-4D97-AF65-F5344CB8AC3E}">
        <p14:creationId xmlns:p14="http://schemas.microsoft.com/office/powerpoint/2010/main" val="165783819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Norway’s important cities lie on the coast, where the ocean moderates the climate. </a:t>
            </a:r>
          </a:p>
          <a:p>
            <a:r>
              <a:rPr lang="en-US" dirty="0" smtClean="0"/>
              <a:t>Most Norwegian cities also take advantage of fjords as natural harbors. </a:t>
            </a:r>
          </a:p>
          <a:p>
            <a:r>
              <a:rPr lang="en-US" dirty="0" smtClean="0"/>
              <a:t>The area surrounding Oslo Fjord is the largest lowland in the country and contains most of the arable land. </a:t>
            </a:r>
          </a:p>
          <a:p>
            <a:r>
              <a:rPr lang="en-US" dirty="0" smtClean="0"/>
              <a:t>A high plateau covers most of Norway. </a:t>
            </a:r>
          </a:p>
          <a:p>
            <a:r>
              <a:rPr lang="en-US" dirty="0" smtClean="0"/>
              <a:t>The plateau includes several mountain ranges. </a:t>
            </a:r>
          </a:p>
          <a:p>
            <a:r>
              <a:rPr lang="en-US" dirty="0" smtClean="0">
                <a:solidFill>
                  <a:srgbClr val="FF0000"/>
                </a:solidFill>
              </a:rPr>
              <a:t>The </a:t>
            </a:r>
            <a:r>
              <a:rPr lang="en-US" dirty="0" err="1" smtClean="0">
                <a:solidFill>
                  <a:srgbClr val="FF0000"/>
                </a:solidFill>
              </a:rPr>
              <a:t>Kölen</a:t>
            </a:r>
            <a:r>
              <a:rPr lang="en-US" dirty="0" smtClean="0">
                <a:solidFill>
                  <a:srgbClr val="FF0000"/>
                </a:solidFill>
              </a:rPr>
              <a:t> (CHUHL </a:t>
            </a:r>
            <a:r>
              <a:rPr lang="en-US" dirty="0" err="1" smtClean="0">
                <a:solidFill>
                  <a:srgbClr val="FF0000"/>
                </a:solidFill>
              </a:rPr>
              <a:t>uhn</a:t>
            </a:r>
            <a:r>
              <a:rPr lang="en-US" dirty="0" smtClean="0">
                <a:solidFill>
                  <a:srgbClr val="FF0000"/>
                </a:solidFill>
              </a:rPr>
              <a:t>) Mountains form Norway’s border with Sweden.</a:t>
            </a:r>
            <a:r>
              <a:rPr lang="en-US" dirty="0" smtClean="0"/>
              <a:t> </a:t>
            </a:r>
          </a:p>
          <a:p>
            <a:r>
              <a:rPr lang="en-US" b="1" dirty="0" err="1" smtClean="0"/>
              <a:t>Galdhøpiggen</a:t>
            </a:r>
            <a:r>
              <a:rPr lang="en-US" dirty="0" smtClean="0"/>
              <a:t> (GAHL huh[r] pig </a:t>
            </a:r>
            <a:r>
              <a:rPr lang="en-US" dirty="0" err="1" smtClean="0"/>
              <a:t>uhn</a:t>
            </a:r>
            <a:r>
              <a:rPr lang="en-US" dirty="0" smtClean="0"/>
              <a:t>; 8,100 ft.), the highest peak in Scandinavia, rises in the south. </a:t>
            </a:r>
          </a:p>
          <a:p>
            <a:r>
              <a:rPr lang="en-US" dirty="0" smtClean="0"/>
              <a:t>Norway’s merchant fleet, one of the world’s largest, transports goods around the world. </a:t>
            </a:r>
            <a:endParaRPr lang="en-US" dirty="0"/>
          </a:p>
        </p:txBody>
      </p:sp>
    </p:spTree>
    <p:extLst>
      <p:ext uri="{BB962C8B-B14F-4D97-AF65-F5344CB8AC3E}">
        <p14:creationId xmlns:p14="http://schemas.microsoft.com/office/powerpoint/2010/main" val="378148514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Sweden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Sweden is the largest Scandinavian country and the fourth-largest country in Europe</a:t>
            </a:r>
            <a:r>
              <a:rPr lang="en-US" dirty="0" smtClean="0"/>
              <a:t>. </a:t>
            </a:r>
          </a:p>
          <a:p>
            <a:r>
              <a:rPr lang="en-US" dirty="0" smtClean="0"/>
              <a:t>About one-third of Sweden is lowland plains in the south. </a:t>
            </a:r>
          </a:p>
          <a:p>
            <a:r>
              <a:rPr lang="en-US" dirty="0" smtClean="0"/>
              <a:t>A mild climate and fertile soil make it Sweden’s best agricultural region. </a:t>
            </a:r>
          </a:p>
          <a:p>
            <a:r>
              <a:rPr lang="en-US" dirty="0" smtClean="0">
                <a:solidFill>
                  <a:srgbClr val="FF0000"/>
                </a:solidFill>
              </a:rPr>
              <a:t>Stockholm, the nation’s capital, is the largest city in Scandinavia.</a:t>
            </a:r>
            <a:r>
              <a:rPr lang="en-US" dirty="0" smtClean="0"/>
              <a:t> </a:t>
            </a:r>
          </a:p>
          <a:p>
            <a:r>
              <a:rPr lang="en-US" dirty="0" smtClean="0"/>
              <a:t>The city covers fourteen islands and is connected by fifty bridges. </a:t>
            </a:r>
          </a:p>
          <a:p>
            <a:r>
              <a:rPr lang="en-US" dirty="0" smtClean="0"/>
              <a:t>Most of Sweden’s western border is shared with Norway. </a:t>
            </a:r>
          </a:p>
          <a:p>
            <a:r>
              <a:rPr lang="en-US" dirty="0" smtClean="0"/>
              <a:t>In the south, however, the west coast lies along the Skagerrak (SKAG uh </a:t>
            </a:r>
            <a:r>
              <a:rPr lang="en-US" dirty="0" err="1" smtClean="0"/>
              <a:t>rak</a:t>
            </a:r>
            <a:r>
              <a:rPr lang="en-US" dirty="0" smtClean="0"/>
              <a:t>) and Kattegat (KAT </a:t>
            </a:r>
            <a:r>
              <a:rPr lang="en-US" dirty="0" err="1" smtClean="0"/>
              <a:t>ih</a:t>
            </a:r>
            <a:r>
              <a:rPr lang="en-US" dirty="0" smtClean="0"/>
              <a:t> gat), two arms of the North Sea. </a:t>
            </a:r>
            <a:endParaRPr lang="en-US" dirty="0"/>
          </a:p>
        </p:txBody>
      </p:sp>
    </p:spTree>
    <p:extLst>
      <p:ext uri="{BB962C8B-B14F-4D97-AF65-F5344CB8AC3E}">
        <p14:creationId xmlns:p14="http://schemas.microsoft.com/office/powerpoint/2010/main" val="220739970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Sweden’s sparsely populated Northland is considered the last frontier of Europe</a:t>
            </a:r>
            <a:r>
              <a:rPr lang="en-US" dirty="0" smtClean="0"/>
              <a:t>. </a:t>
            </a:r>
          </a:p>
          <a:p>
            <a:r>
              <a:rPr lang="en-US" dirty="0" smtClean="0"/>
              <a:t>Sweden joined the European Union in 1995, but it does not use the euro. </a:t>
            </a:r>
          </a:p>
          <a:p>
            <a:r>
              <a:rPr lang="en-US" dirty="0" smtClean="0"/>
              <a:t>The country has one of the highest life expectancies in the world while having one of the lowest birth rates. </a:t>
            </a:r>
            <a:endParaRPr lang="en-US" dirty="0"/>
          </a:p>
        </p:txBody>
      </p:sp>
    </p:spTree>
    <p:extLst>
      <p:ext uri="{BB962C8B-B14F-4D97-AF65-F5344CB8AC3E}">
        <p14:creationId xmlns:p14="http://schemas.microsoft.com/office/powerpoint/2010/main" val="7732714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Finland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Finland has been independent only since 1917. </a:t>
            </a:r>
          </a:p>
          <a:p>
            <a:r>
              <a:rPr lang="en-US" dirty="0" smtClean="0"/>
              <a:t>Prior to that time, the Finns spent a century under Russian control and seven centuries under Swedish control. </a:t>
            </a:r>
          </a:p>
          <a:p>
            <a:r>
              <a:rPr lang="en-US" dirty="0" smtClean="0"/>
              <a:t>Unlike the rest of Scandinavia, Finland’s language and physical features are related to those of northern Russia. </a:t>
            </a:r>
          </a:p>
          <a:p>
            <a:r>
              <a:rPr lang="en-US" dirty="0" smtClean="0"/>
              <a:t>Finns work hard to keep their environment one of the cleanest in the world. </a:t>
            </a:r>
          </a:p>
          <a:p>
            <a:r>
              <a:rPr lang="en-US" dirty="0" smtClean="0"/>
              <a:t>Finland’s only access to the ocean is the Baltic Sea. </a:t>
            </a:r>
          </a:p>
          <a:p>
            <a:r>
              <a:rPr lang="en-US" dirty="0" smtClean="0"/>
              <a:t>It has a long coastline along the Gulf of Bothnia. </a:t>
            </a:r>
          </a:p>
          <a:p>
            <a:pPr marL="0" indent="0">
              <a:buNone/>
            </a:pPr>
            <a:endParaRPr lang="en-US" dirty="0"/>
          </a:p>
        </p:txBody>
      </p:sp>
    </p:spTree>
    <p:extLst>
      <p:ext uri="{BB962C8B-B14F-4D97-AF65-F5344CB8AC3E}">
        <p14:creationId xmlns:p14="http://schemas.microsoft.com/office/powerpoint/2010/main" val="388697068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Helsinki is the nation’s capital, main seaport, and largest city. </a:t>
            </a:r>
          </a:p>
          <a:p>
            <a:r>
              <a:rPr lang="en-US" dirty="0" smtClean="0"/>
              <a:t>The city often hosts peace talks between warring nations. </a:t>
            </a:r>
          </a:p>
          <a:p>
            <a:r>
              <a:rPr lang="en-US" dirty="0" smtClean="0">
                <a:solidFill>
                  <a:srgbClr val="FF0000"/>
                </a:solidFill>
              </a:rPr>
              <a:t>Finland has been called the “Land of Ten Thousand Lakes” because of its southern interior. </a:t>
            </a:r>
          </a:p>
          <a:p>
            <a:r>
              <a:rPr lang="en-US" dirty="0" smtClean="0"/>
              <a:t>Northern Finland contains the heart of Lapland, which extends into Sweden, Norway, and Russia. </a:t>
            </a:r>
          </a:p>
          <a:p>
            <a:r>
              <a:rPr lang="en-US" dirty="0" smtClean="0">
                <a:solidFill>
                  <a:srgbClr val="FF0000"/>
                </a:solidFill>
              </a:rPr>
              <a:t>The </a:t>
            </a:r>
            <a:r>
              <a:rPr lang="en-US" b="1" dirty="0" smtClean="0">
                <a:solidFill>
                  <a:srgbClr val="FF0000"/>
                </a:solidFill>
              </a:rPr>
              <a:t>Lapps</a:t>
            </a:r>
            <a:r>
              <a:rPr lang="en-US" dirty="0" smtClean="0">
                <a:solidFill>
                  <a:srgbClr val="FF0000"/>
                </a:solidFill>
              </a:rPr>
              <a:t>, who call themselves Sami, have tended reindeer in this region for thousands of years. </a:t>
            </a:r>
          </a:p>
        </p:txBody>
      </p:sp>
    </p:spTree>
    <p:extLst>
      <p:ext uri="{BB962C8B-B14F-4D97-AF65-F5344CB8AC3E}">
        <p14:creationId xmlns:p14="http://schemas.microsoft.com/office/powerpoint/2010/main" val="135861720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Denmark</a:t>
            </a:r>
            <a:endParaRPr lang="en-US" dirty="0"/>
          </a:p>
        </p:txBody>
      </p:sp>
      <p:sp>
        <p:nvSpPr>
          <p:cNvPr id="3" name="Text Placeholder 2"/>
          <p:cNvSpPr>
            <a:spLocks noGrp="1"/>
          </p:cNvSpPr>
          <p:nvPr>
            <p:ph type="body" sz="quarter" idx="10"/>
          </p:nvPr>
        </p:nvSpPr>
        <p:spPr/>
        <p:txBody>
          <a:bodyPr/>
          <a:lstStyle/>
          <a:p>
            <a:r>
              <a:rPr lang="en-US" dirty="0" smtClean="0"/>
              <a:t>Denmark has been an independent country since 950 and even ruled England from 1013 to 1042. </a:t>
            </a:r>
          </a:p>
          <a:p>
            <a:r>
              <a:rPr lang="en-US" dirty="0" smtClean="0"/>
              <a:t>Its islands and mainland peninsula lie farther south than the rest of Scandinavia, making its winters less severe. </a:t>
            </a:r>
          </a:p>
          <a:p>
            <a:r>
              <a:rPr lang="en-US" dirty="0" smtClean="0"/>
              <a:t>Lacking mineral resources, the country depends heavily on agriculture and trade. </a:t>
            </a:r>
          </a:p>
          <a:p>
            <a:r>
              <a:rPr lang="en-US" dirty="0" smtClean="0">
                <a:solidFill>
                  <a:srgbClr val="FF0000"/>
                </a:solidFill>
              </a:rPr>
              <a:t>The Danes are firm believers in welfare; they pay one of the highest tax rates in the world. </a:t>
            </a:r>
          </a:p>
          <a:p>
            <a:r>
              <a:rPr lang="en-US" dirty="0" smtClean="0">
                <a:solidFill>
                  <a:srgbClr val="FF0000"/>
                </a:solidFill>
              </a:rPr>
              <a:t>The </a:t>
            </a:r>
            <a:r>
              <a:rPr lang="en-US" dirty="0">
                <a:solidFill>
                  <a:srgbClr val="FF0000"/>
                </a:solidFill>
              </a:rPr>
              <a:t>J</a:t>
            </a:r>
            <a:r>
              <a:rPr lang="en-US" dirty="0" smtClean="0">
                <a:solidFill>
                  <a:srgbClr val="FF0000"/>
                </a:solidFill>
              </a:rPr>
              <a:t>utland Peninsula extends northward from Germany and accounts for about 70 percent of Denmark’s land area. </a:t>
            </a:r>
            <a:endParaRPr lang="en-US" dirty="0">
              <a:solidFill>
                <a:srgbClr val="FF0000"/>
              </a:solidFill>
            </a:endParaRPr>
          </a:p>
        </p:txBody>
      </p:sp>
    </p:spTree>
    <p:extLst>
      <p:ext uri="{BB962C8B-B14F-4D97-AF65-F5344CB8AC3E}">
        <p14:creationId xmlns:p14="http://schemas.microsoft.com/office/powerpoint/2010/main" val="292222447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capital city, Copenhagen, is on Denmark’s largest island, Zeeland. </a:t>
            </a:r>
          </a:p>
          <a:p>
            <a:r>
              <a:rPr lang="en-US" dirty="0" smtClean="0"/>
              <a:t>Copenhagen houses nearly one-quarter of the country’s population and is one of the largest metropolitan areas in Scandinavia. </a:t>
            </a:r>
          </a:p>
          <a:p>
            <a:r>
              <a:rPr lang="en-US" dirty="0" smtClean="0"/>
              <a:t>The name Copenhagen means “merchant’s harbor,” and it is indeed a strategic port. </a:t>
            </a:r>
          </a:p>
          <a:p>
            <a:r>
              <a:rPr lang="en-US" dirty="0" smtClean="0">
                <a:solidFill>
                  <a:srgbClr val="FF0000"/>
                </a:solidFill>
              </a:rPr>
              <a:t>Denmark’s overseas territories have included Iceland, Greenland, and the Faeroe Islands, a group of seventeen inhabited islands north of Scotland. </a:t>
            </a:r>
          </a:p>
          <a:p>
            <a:r>
              <a:rPr lang="en-US" dirty="0" smtClean="0"/>
              <a:t>Denmark granted Iceland independence in 1918 but retained the other islands. </a:t>
            </a:r>
          </a:p>
          <a:p>
            <a:r>
              <a:rPr lang="en-US" dirty="0" smtClean="0"/>
              <a:t>The Faeroe Islands and Greenland are currently self-ruling provinces within the kingdom of Denmark. </a:t>
            </a:r>
            <a:endParaRPr lang="en-US" dirty="0"/>
          </a:p>
        </p:txBody>
      </p:sp>
    </p:spTree>
    <p:extLst>
      <p:ext uri="{BB962C8B-B14F-4D97-AF65-F5344CB8AC3E}">
        <p14:creationId xmlns:p14="http://schemas.microsoft.com/office/powerpoint/2010/main" val="2179945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Greenland is the largest island in the world, fifty times larger than Denmark and thirteen hundred miles west of Denmark in North America. </a:t>
            </a:r>
          </a:p>
          <a:p>
            <a:r>
              <a:rPr lang="en-US" dirty="0" smtClean="0"/>
              <a:t>Vikings deceptively named the island Greenland to attract settlers. </a:t>
            </a:r>
          </a:p>
          <a:p>
            <a:r>
              <a:rPr lang="en-US" dirty="0" smtClean="0"/>
              <a:t>In reality, 75 percent of Greenland lies under an ice cap. </a:t>
            </a:r>
            <a:endParaRPr lang="en-US" dirty="0"/>
          </a:p>
        </p:txBody>
      </p:sp>
    </p:spTree>
    <p:extLst>
      <p:ext uri="{BB962C8B-B14F-4D97-AF65-F5344CB8AC3E}">
        <p14:creationId xmlns:p14="http://schemas.microsoft.com/office/powerpoint/2010/main" val="94688609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Iceland</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About 650 miles west of Norway is the “Land of Fire and Ice.” </a:t>
            </a:r>
          </a:p>
          <a:p>
            <a:r>
              <a:rPr lang="en-US" dirty="0" smtClean="0">
                <a:solidFill>
                  <a:srgbClr val="FF0000"/>
                </a:solidFill>
              </a:rPr>
              <a:t>Large glaciers glide down the active volcanoes on Iceland. </a:t>
            </a:r>
          </a:p>
          <a:p>
            <a:r>
              <a:rPr lang="en-US" dirty="0" smtClean="0"/>
              <a:t>The glacier-carved fjords are reminiscent of Norway, but not the island’s two hundred volcanoes, one of which erupts about every five years. </a:t>
            </a:r>
          </a:p>
          <a:p>
            <a:r>
              <a:rPr lang="en-US" dirty="0" err="1" smtClean="0"/>
              <a:t>Surtsey</a:t>
            </a:r>
            <a:r>
              <a:rPr lang="en-US" dirty="0" smtClean="0"/>
              <a:t>, an island off the south coast, was created by an undersea volcano in 1963. </a:t>
            </a:r>
            <a:r>
              <a:rPr lang="en-US" b="1" dirty="0" smtClean="0"/>
              <a:t>Mount Hekla</a:t>
            </a:r>
            <a:r>
              <a:rPr lang="en-US" dirty="0" smtClean="0"/>
              <a:t> (4,892 ft.) was once thought by some to conceal the gates of hell. </a:t>
            </a:r>
          </a:p>
          <a:p>
            <a:r>
              <a:rPr lang="en-US" dirty="0" smtClean="0"/>
              <a:t>Icelanders are proud of their heritage. </a:t>
            </a:r>
          </a:p>
          <a:p>
            <a:r>
              <a:rPr lang="en-US" dirty="0" smtClean="0"/>
              <a:t>The </a:t>
            </a:r>
            <a:r>
              <a:rPr lang="en-US" b="1" dirty="0" smtClean="0"/>
              <a:t>Althing</a:t>
            </a:r>
            <a:r>
              <a:rPr lang="en-US" dirty="0" smtClean="0"/>
              <a:t> (AHL thing), their national assembly founded in 930, is the oldest parliamentary assembly still in existence in the world. </a:t>
            </a:r>
            <a:endParaRPr lang="en-US" dirty="0"/>
          </a:p>
        </p:txBody>
      </p:sp>
    </p:spTree>
    <p:extLst>
      <p:ext uri="{BB962C8B-B14F-4D97-AF65-F5344CB8AC3E}">
        <p14:creationId xmlns:p14="http://schemas.microsoft.com/office/powerpoint/2010/main" val="104221788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Almost all the population and the island’s 1 percent of arable land is found along Iceland’s fjords.</a:t>
            </a:r>
          </a:p>
          <a:p>
            <a:r>
              <a:rPr lang="en-US" dirty="0" smtClean="0"/>
              <a:t>The main crop is hay for the sheep, which in turn provide food and clothing. </a:t>
            </a:r>
          </a:p>
          <a:p>
            <a:r>
              <a:rPr lang="en-US" dirty="0" smtClean="0">
                <a:solidFill>
                  <a:srgbClr val="FF0000"/>
                </a:solidFill>
              </a:rPr>
              <a:t>The capital, Reykjavik (RAY </a:t>
            </a:r>
            <a:r>
              <a:rPr lang="en-US" dirty="0" err="1" smtClean="0">
                <a:solidFill>
                  <a:srgbClr val="FF0000"/>
                </a:solidFill>
              </a:rPr>
              <a:t>kyuh</a:t>
            </a:r>
            <a:r>
              <a:rPr lang="en-US" dirty="0" smtClean="0">
                <a:solidFill>
                  <a:srgbClr val="FF0000"/>
                </a:solidFill>
              </a:rPr>
              <a:t> </a:t>
            </a:r>
            <a:r>
              <a:rPr lang="en-US" dirty="0" err="1" smtClean="0">
                <a:solidFill>
                  <a:srgbClr val="FF0000"/>
                </a:solidFill>
              </a:rPr>
              <a:t>veek</a:t>
            </a:r>
            <a:r>
              <a:rPr lang="en-US" dirty="0" smtClean="0">
                <a:solidFill>
                  <a:srgbClr val="FF0000"/>
                </a:solidFill>
              </a:rPr>
              <a:t>), houses half the population. </a:t>
            </a:r>
          </a:p>
          <a:p>
            <a:r>
              <a:rPr lang="en-US" dirty="0" smtClean="0"/>
              <a:t>Iceland is known for its rugged beauty. </a:t>
            </a:r>
          </a:p>
          <a:p>
            <a:r>
              <a:rPr lang="en-US" dirty="0" smtClean="0"/>
              <a:t>The plateau has the largest glacier in Europe, </a:t>
            </a:r>
            <a:r>
              <a:rPr lang="en-US" b="1" dirty="0" err="1" smtClean="0"/>
              <a:t>Vatnajökull</a:t>
            </a:r>
            <a:r>
              <a:rPr lang="en-US" dirty="0" smtClean="0"/>
              <a:t> (VAHT nah </a:t>
            </a:r>
            <a:r>
              <a:rPr lang="en-US" dirty="0" err="1" smtClean="0"/>
              <a:t>yuh</a:t>
            </a:r>
            <a:r>
              <a:rPr lang="en-US" dirty="0" smtClean="0"/>
              <a:t> </a:t>
            </a:r>
            <a:r>
              <a:rPr lang="en-US" dirty="0" err="1" smtClean="0"/>
              <a:t>koot</a:t>
            </a:r>
            <a:r>
              <a:rPr lang="en-US" dirty="0" smtClean="0"/>
              <a:t> </a:t>
            </a:r>
            <a:r>
              <a:rPr lang="en-US" dirty="0" err="1" smtClean="0"/>
              <a:t>ul</a:t>
            </a:r>
            <a:r>
              <a:rPr lang="en-US" dirty="0" smtClean="0"/>
              <a:t>). </a:t>
            </a:r>
          </a:p>
          <a:p>
            <a:r>
              <a:rPr lang="en-US" dirty="0" smtClean="0"/>
              <a:t>Iceland has more hot springs than any other country in the world. </a:t>
            </a:r>
          </a:p>
          <a:p>
            <a:r>
              <a:rPr lang="en-US" dirty="0" smtClean="0"/>
              <a:t>The English word </a:t>
            </a:r>
            <a:r>
              <a:rPr lang="en-US" i="1" dirty="0" smtClean="0"/>
              <a:t>geyser</a:t>
            </a:r>
            <a:r>
              <a:rPr lang="en-US" dirty="0" smtClean="0"/>
              <a:t> comes from Iceland’s most spectacular hot spring, the Great </a:t>
            </a:r>
            <a:r>
              <a:rPr lang="en-US" dirty="0" err="1" smtClean="0"/>
              <a:t>Geysir</a:t>
            </a:r>
            <a:r>
              <a:rPr lang="en-US" dirty="0" smtClean="0"/>
              <a:t>, which spews water almost two hundred feet in the air. </a:t>
            </a:r>
            <a:endParaRPr lang="en-US" dirty="0"/>
          </a:p>
        </p:txBody>
      </p:sp>
    </p:spTree>
    <p:extLst>
      <p:ext uri="{BB962C8B-B14F-4D97-AF65-F5344CB8AC3E}">
        <p14:creationId xmlns:p14="http://schemas.microsoft.com/office/powerpoint/2010/main" val="24252018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Continental Europe </a:t>
            </a:r>
          </a:p>
          <a:p>
            <a:pPr lvl="1"/>
            <a:r>
              <a:rPr lang="en-US" dirty="0"/>
              <a:t>France </a:t>
            </a:r>
          </a:p>
          <a:p>
            <a:pPr lvl="1"/>
            <a:r>
              <a:rPr lang="en-US" dirty="0"/>
              <a:t>Low Countries </a:t>
            </a:r>
            <a:endParaRPr lang="en-US" dirty="0" smtClean="0"/>
          </a:p>
          <a:p>
            <a:pPr lvl="2"/>
            <a:r>
              <a:rPr lang="en-US" dirty="0" smtClean="0"/>
              <a:t>The Netherlands </a:t>
            </a:r>
          </a:p>
          <a:p>
            <a:pPr lvl="2"/>
            <a:r>
              <a:rPr lang="en-US" dirty="0" smtClean="0"/>
              <a:t>Belgium </a:t>
            </a:r>
          </a:p>
          <a:p>
            <a:pPr lvl="2"/>
            <a:r>
              <a:rPr lang="en-US" dirty="0" smtClean="0"/>
              <a:t>Luxembourg </a:t>
            </a:r>
            <a:endParaRPr lang="en-US" dirty="0"/>
          </a:p>
          <a:p>
            <a:pPr lvl="1"/>
            <a:r>
              <a:rPr lang="en-US" dirty="0"/>
              <a:t>Germany </a:t>
            </a:r>
          </a:p>
          <a:p>
            <a:pPr lvl="1"/>
            <a:r>
              <a:rPr lang="en-US" dirty="0"/>
              <a:t>The Alpine </a:t>
            </a:r>
            <a:r>
              <a:rPr lang="en-US" dirty="0" smtClean="0"/>
              <a:t>Region</a:t>
            </a:r>
          </a:p>
          <a:p>
            <a:pPr lvl="2"/>
            <a:r>
              <a:rPr lang="en-US" dirty="0" smtClean="0"/>
              <a:t>Switzerland </a:t>
            </a:r>
          </a:p>
          <a:p>
            <a:pPr lvl="2"/>
            <a:r>
              <a:rPr lang="en-US" dirty="0" smtClean="0"/>
              <a:t>Liechtenstein </a:t>
            </a:r>
          </a:p>
          <a:p>
            <a:pPr lvl="2"/>
            <a:r>
              <a:rPr lang="en-US" dirty="0" smtClean="0"/>
              <a:t>Austria </a:t>
            </a:r>
          </a:p>
        </p:txBody>
      </p:sp>
    </p:spTree>
    <p:extLst>
      <p:ext uri="{BB962C8B-B14F-4D97-AF65-F5344CB8AC3E}">
        <p14:creationId xmlns:p14="http://schemas.microsoft.com/office/powerpoint/2010/main" val="62748234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Greenland has more ice than green, and Iceland, to the southeast, is greener. </a:t>
            </a:r>
            <a:endParaRPr lang="en-US"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502563" y="471488"/>
            <a:ext cx="6699512" cy="5018087"/>
          </a:xfrm>
        </p:spPr>
      </p:pic>
    </p:spTree>
    <p:extLst>
      <p:ext uri="{BB962C8B-B14F-4D97-AF65-F5344CB8AC3E}">
        <p14:creationId xmlns:p14="http://schemas.microsoft.com/office/powerpoint/2010/main" val="204513947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peninsula contains both Norway and Sweden?</a:t>
            </a:r>
          </a:p>
          <a:p>
            <a:pPr marL="568325" indent="0"/>
            <a:r>
              <a:rPr lang="en-US" dirty="0" smtClean="0"/>
              <a:t>	  </a:t>
            </a:r>
            <a:r>
              <a:rPr lang="en-US" b="1" i="1" dirty="0" smtClean="0"/>
              <a:t>Scandinavian Peninsula </a:t>
            </a:r>
            <a:endParaRPr lang="en-US" dirty="0" smtClean="0"/>
          </a:p>
          <a:p>
            <a:pPr>
              <a:buAutoNum type="arabicPeriod"/>
            </a:pPr>
            <a:endParaRPr lang="en-US" dirty="0"/>
          </a:p>
          <a:p>
            <a:pPr marL="568325" indent="0"/>
            <a:r>
              <a:rPr lang="en-US" dirty="0" smtClean="0"/>
              <a:t>2.  Greenland belongs to which country?</a:t>
            </a:r>
          </a:p>
          <a:p>
            <a:pPr marL="568325" indent="0"/>
            <a:r>
              <a:rPr lang="en-US" dirty="0" smtClean="0"/>
              <a:t>	  </a:t>
            </a:r>
            <a:r>
              <a:rPr lang="en-US" b="1" i="1" dirty="0" smtClean="0"/>
              <a:t>Denmark</a:t>
            </a:r>
            <a:endParaRPr lang="en-US" dirty="0"/>
          </a:p>
        </p:txBody>
      </p:sp>
    </p:spTree>
    <p:extLst>
      <p:ext uri="{BB962C8B-B14F-4D97-AF65-F5344CB8AC3E}">
        <p14:creationId xmlns:p14="http://schemas.microsoft.com/office/powerpoint/2010/main" val="258572230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Where do most Icelanders live? Why? </a:t>
            </a:r>
          </a:p>
          <a:p>
            <a:r>
              <a:rPr lang="en-US" dirty="0"/>
              <a:t>	</a:t>
            </a:r>
            <a:r>
              <a:rPr lang="en-US" b="1" i="1" dirty="0" smtClean="0"/>
              <a:t>Most Icelanders live along the fjords. The 1 percent of arable land is located along the fjords. </a:t>
            </a:r>
            <a:endParaRPr lang="en-US" dirty="0"/>
          </a:p>
        </p:txBody>
      </p:sp>
    </p:spTree>
    <p:extLst>
      <p:ext uri="{BB962C8B-B14F-4D97-AF65-F5344CB8AC3E}">
        <p14:creationId xmlns:p14="http://schemas.microsoft.com/office/powerpoint/2010/main" val="262115287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might geographers exclude Finland from Scandinavia? Why might they exclude Iceland? </a:t>
            </a:r>
          </a:p>
          <a:p>
            <a:pPr marL="568325" indent="0"/>
            <a:r>
              <a:rPr lang="en-US" b="1" i="1" dirty="0" smtClean="0"/>
              <a:t>Finland’s language belongs to a different language family, reflecting a major difference between the early history of the Finnish people and the history of the other Scandinavian peoples. Iceland is an island, not a peninsula connected to the Scandinavian Peninsula. </a:t>
            </a:r>
          </a:p>
          <a:p>
            <a:pPr marL="568325" indent="0"/>
            <a:endParaRPr lang="en-US" b="1" i="1" dirty="0"/>
          </a:p>
        </p:txBody>
      </p:sp>
    </p:spTree>
    <p:extLst>
      <p:ext uri="{BB962C8B-B14F-4D97-AF65-F5344CB8AC3E}">
        <p14:creationId xmlns:p14="http://schemas.microsoft.com/office/powerpoint/2010/main" val="367307123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Continental Europe</a:t>
            </a:r>
            <a:endParaRPr lang="en-US" dirty="0"/>
          </a:p>
        </p:txBody>
      </p:sp>
    </p:spTree>
    <p:extLst>
      <p:ext uri="{BB962C8B-B14F-4D97-AF65-F5344CB8AC3E}">
        <p14:creationId xmlns:p14="http://schemas.microsoft.com/office/powerpoint/2010/main" val="312790575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Continental Europe </a:t>
            </a:r>
            <a:endParaRPr lang="en-US" dirty="0"/>
          </a:p>
        </p:txBody>
      </p:sp>
      <p:sp>
        <p:nvSpPr>
          <p:cNvPr id="3" name="Text Placeholder 2"/>
          <p:cNvSpPr>
            <a:spLocks noGrp="1"/>
          </p:cNvSpPr>
          <p:nvPr>
            <p:ph type="body" sz="quarter" idx="10"/>
          </p:nvPr>
        </p:nvSpPr>
        <p:spPr/>
        <p:txBody>
          <a:bodyPr/>
          <a:lstStyle/>
          <a:p>
            <a:r>
              <a:rPr lang="en-US" dirty="0" smtClean="0"/>
              <a:t>France </a:t>
            </a:r>
          </a:p>
          <a:p>
            <a:r>
              <a:rPr lang="en-US" dirty="0" smtClean="0"/>
              <a:t>The Low Countries </a:t>
            </a:r>
          </a:p>
          <a:p>
            <a:pPr lvl="1"/>
            <a:r>
              <a:rPr lang="en-US" dirty="0" smtClean="0"/>
              <a:t>The Netherlands</a:t>
            </a:r>
          </a:p>
          <a:p>
            <a:pPr lvl="1"/>
            <a:r>
              <a:rPr lang="en-US" dirty="0" smtClean="0"/>
              <a:t>Belgium </a:t>
            </a:r>
          </a:p>
          <a:p>
            <a:pPr lvl="1"/>
            <a:r>
              <a:rPr lang="en-US" dirty="0" smtClean="0"/>
              <a:t>Luxembourg </a:t>
            </a:r>
          </a:p>
          <a:p>
            <a:r>
              <a:rPr lang="en-US" dirty="0" smtClean="0"/>
              <a:t>Germany</a:t>
            </a:r>
          </a:p>
          <a:p>
            <a:r>
              <a:rPr lang="en-US" dirty="0" smtClean="0"/>
              <a:t>The Alpine Region </a:t>
            </a:r>
          </a:p>
          <a:p>
            <a:pPr lvl="1"/>
            <a:r>
              <a:rPr lang="en-US" dirty="0" smtClean="0"/>
              <a:t>Switzerland </a:t>
            </a:r>
          </a:p>
          <a:p>
            <a:pPr lvl="1"/>
            <a:r>
              <a:rPr lang="en-US" dirty="0" smtClean="0"/>
              <a:t>Liechtenstein </a:t>
            </a:r>
          </a:p>
          <a:p>
            <a:pPr lvl="1"/>
            <a:r>
              <a:rPr lang="en-US" dirty="0" smtClean="0"/>
              <a:t>Austria </a:t>
            </a:r>
            <a:endParaRPr lang="en-US" dirty="0"/>
          </a:p>
        </p:txBody>
      </p:sp>
    </p:spTree>
    <p:extLst>
      <p:ext uri="{BB962C8B-B14F-4D97-AF65-F5344CB8AC3E}">
        <p14:creationId xmlns:p14="http://schemas.microsoft.com/office/powerpoint/2010/main" val="14224512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531" y="-45879"/>
            <a:ext cx="8127577" cy="6675120"/>
          </a:xfrm>
          <a:prstGeom prst="rect">
            <a:avLst/>
          </a:prstGeom>
        </p:spPr>
      </p:pic>
    </p:spTree>
    <p:extLst>
      <p:ext uri="{BB962C8B-B14F-4D97-AF65-F5344CB8AC3E}">
        <p14:creationId xmlns:p14="http://schemas.microsoft.com/office/powerpoint/2010/main" val="276855048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Continental Europe</a:t>
            </a:r>
            <a:endParaRPr lang="en-US" dirty="0"/>
          </a:p>
        </p:txBody>
      </p:sp>
      <p:sp>
        <p:nvSpPr>
          <p:cNvPr id="3" name="Text Placeholder 2"/>
          <p:cNvSpPr>
            <a:spLocks noGrp="1"/>
          </p:cNvSpPr>
          <p:nvPr>
            <p:ph type="body" sz="quarter" idx="10"/>
          </p:nvPr>
        </p:nvSpPr>
        <p:spPr/>
        <p:txBody>
          <a:bodyPr/>
          <a:lstStyle/>
          <a:p>
            <a:r>
              <a:rPr lang="en-US" dirty="0" smtClean="0"/>
              <a:t>Continental Europe refers to the main landmass of Western Europe, as opposed to the islands and peninsulas. </a:t>
            </a:r>
          </a:p>
          <a:p>
            <a:r>
              <a:rPr lang="en-US" dirty="0" smtClean="0"/>
              <a:t>Much of the continent is a wide coastal lowland with a marine-west-coast climate.</a:t>
            </a:r>
          </a:p>
          <a:p>
            <a:r>
              <a:rPr lang="en-US" dirty="0" smtClean="0">
                <a:solidFill>
                  <a:srgbClr val="FF0000"/>
                </a:solidFill>
              </a:rPr>
              <a:t>The countries on this continent have greatly influenced the history and culture of the world. </a:t>
            </a:r>
          </a:p>
          <a:p>
            <a:r>
              <a:rPr lang="en-US" dirty="0" smtClean="0"/>
              <a:t>The Reformation divided the continent. </a:t>
            </a:r>
          </a:p>
          <a:p>
            <a:r>
              <a:rPr lang="en-US" dirty="0" smtClean="0">
                <a:solidFill>
                  <a:srgbClr val="FF0000"/>
                </a:solidFill>
              </a:rPr>
              <a:t>Today Roman Catholicism dominates the south and west, and Protestant denominations are prominent in the north. </a:t>
            </a:r>
            <a:endParaRPr lang="en-US" dirty="0">
              <a:solidFill>
                <a:srgbClr val="FF0000"/>
              </a:solidFill>
            </a:endParaRPr>
          </a:p>
        </p:txBody>
      </p:sp>
    </p:spTree>
    <p:extLst>
      <p:ext uri="{BB962C8B-B14F-4D97-AF65-F5344CB8AC3E}">
        <p14:creationId xmlns:p14="http://schemas.microsoft.com/office/powerpoint/2010/main" val="10804519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France</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France is the largest country in Western Europe (by landmass). </a:t>
            </a:r>
          </a:p>
          <a:p>
            <a:r>
              <a:rPr lang="en-US" dirty="0" smtClean="0">
                <a:solidFill>
                  <a:srgbClr val="FF0000"/>
                </a:solidFill>
              </a:rPr>
              <a:t>Over four-fifths of the people are Roman Catholic. </a:t>
            </a:r>
          </a:p>
          <a:p>
            <a:r>
              <a:rPr lang="en-US" dirty="0" smtClean="0"/>
              <a:t>France has few Protestants and Jews but has a growing Muslim population. </a:t>
            </a:r>
          </a:p>
          <a:p>
            <a:r>
              <a:rPr lang="en-US" dirty="0" smtClean="0"/>
              <a:t>Since 1815, France has gone through four kings and five republics. </a:t>
            </a:r>
          </a:p>
          <a:p>
            <a:r>
              <a:rPr lang="en-US" dirty="0" smtClean="0"/>
              <a:t>The present constitution was passed in 1958. </a:t>
            </a:r>
          </a:p>
          <a:p>
            <a:r>
              <a:rPr lang="en-US" dirty="0" smtClean="0"/>
              <a:t>Generally, northern France is lower and flatter than the southern regions. </a:t>
            </a:r>
          </a:p>
          <a:p>
            <a:r>
              <a:rPr lang="en-US" dirty="0" smtClean="0"/>
              <a:t>Three of the five major French rivers flow through northern France. </a:t>
            </a:r>
            <a:endParaRPr lang="en-US" dirty="0"/>
          </a:p>
        </p:txBody>
      </p:sp>
    </p:spTree>
    <p:extLst>
      <p:ext uri="{BB962C8B-B14F-4D97-AF65-F5344CB8AC3E}">
        <p14:creationId xmlns:p14="http://schemas.microsoft.com/office/powerpoint/2010/main" val="164433185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On the </a:t>
            </a:r>
            <a:r>
              <a:rPr lang="en-US" b="1" dirty="0" smtClean="0">
                <a:solidFill>
                  <a:srgbClr val="FF0000"/>
                </a:solidFill>
              </a:rPr>
              <a:t>Seine</a:t>
            </a:r>
            <a:r>
              <a:rPr lang="en-US" dirty="0" smtClean="0">
                <a:solidFill>
                  <a:srgbClr val="FF0000"/>
                </a:solidFill>
              </a:rPr>
              <a:t> (</a:t>
            </a:r>
            <a:r>
              <a:rPr lang="en-US" dirty="0" err="1" smtClean="0">
                <a:solidFill>
                  <a:srgbClr val="FF0000"/>
                </a:solidFill>
              </a:rPr>
              <a:t>sayn</a:t>
            </a:r>
            <a:r>
              <a:rPr lang="en-US" dirty="0" smtClean="0">
                <a:solidFill>
                  <a:srgbClr val="FF0000"/>
                </a:solidFill>
              </a:rPr>
              <a:t>) </a:t>
            </a:r>
            <a:r>
              <a:rPr lang="en-US" b="1" dirty="0" smtClean="0">
                <a:solidFill>
                  <a:srgbClr val="FF0000"/>
                </a:solidFill>
              </a:rPr>
              <a:t>River</a:t>
            </a:r>
            <a:r>
              <a:rPr lang="en-US" dirty="0" smtClean="0">
                <a:solidFill>
                  <a:srgbClr val="FF0000"/>
                </a:solidFill>
              </a:rPr>
              <a:t> lies the capital of France, Paris. </a:t>
            </a:r>
          </a:p>
          <a:p>
            <a:r>
              <a:rPr lang="en-US" dirty="0" smtClean="0">
                <a:solidFill>
                  <a:srgbClr val="FF0000"/>
                </a:solidFill>
              </a:rPr>
              <a:t>With 2.2 million people, Paris is among the largest cities in Europe</a:t>
            </a:r>
            <a:r>
              <a:rPr lang="en-US" dirty="0" smtClean="0"/>
              <a:t>. </a:t>
            </a:r>
          </a:p>
          <a:p>
            <a:r>
              <a:rPr lang="en-US" dirty="0" smtClean="0">
                <a:solidFill>
                  <a:srgbClr val="FF0000"/>
                </a:solidFill>
              </a:rPr>
              <a:t>The plains also extend south of Paris to the basin of the </a:t>
            </a:r>
            <a:r>
              <a:rPr lang="en-US" b="1" dirty="0" smtClean="0">
                <a:solidFill>
                  <a:srgbClr val="FF0000"/>
                </a:solidFill>
              </a:rPr>
              <a:t>Loire River</a:t>
            </a:r>
            <a:r>
              <a:rPr lang="en-US" dirty="0" smtClean="0">
                <a:solidFill>
                  <a:srgbClr val="FF0000"/>
                </a:solidFill>
              </a:rPr>
              <a:t> (</a:t>
            </a:r>
            <a:r>
              <a:rPr lang="en-US" dirty="0" err="1" smtClean="0">
                <a:solidFill>
                  <a:srgbClr val="FF0000"/>
                </a:solidFill>
              </a:rPr>
              <a:t>luh</a:t>
            </a:r>
            <a:r>
              <a:rPr lang="en-US" dirty="0" smtClean="0">
                <a:solidFill>
                  <a:srgbClr val="FF0000"/>
                </a:solidFill>
              </a:rPr>
              <a:t> WAHR), the longest river in France. </a:t>
            </a:r>
          </a:p>
          <a:p>
            <a:r>
              <a:rPr lang="en-US" dirty="0" smtClean="0"/>
              <a:t>East of Brittany is the historic </a:t>
            </a:r>
            <a:r>
              <a:rPr lang="en-US" b="1" dirty="0" smtClean="0">
                <a:solidFill>
                  <a:srgbClr val="FF0000"/>
                </a:solidFill>
              </a:rPr>
              <a:t>Normandy</a:t>
            </a:r>
            <a:r>
              <a:rPr lang="en-US" dirty="0" smtClean="0">
                <a:solidFill>
                  <a:srgbClr val="FF0000"/>
                </a:solidFill>
              </a:rPr>
              <a:t> region, which runs along the coast to the Seine River. </a:t>
            </a:r>
          </a:p>
          <a:p>
            <a:r>
              <a:rPr lang="en-US" dirty="0" smtClean="0"/>
              <a:t>This region is famous for the Allied invasion of France during World War II on June 6, 1944. </a:t>
            </a:r>
          </a:p>
          <a:p>
            <a:r>
              <a:rPr lang="en-US" dirty="0" smtClean="0"/>
              <a:t>The Alps divide France from Italy, and the border has been disputed between the two countries. </a:t>
            </a:r>
          </a:p>
          <a:p>
            <a:r>
              <a:rPr lang="en-US" b="1" dirty="0" smtClean="0">
                <a:solidFill>
                  <a:srgbClr val="FF0000"/>
                </a:solidFill>
              </a:rPr>
              <a:t>Mont Blanc</a:t>
            </a:r>
            <a:r>
              <a:rPr lang="en-US" dirty="0" smtClean="0">
                <a:solidFill>
                  <a:srgbClr val="FF0000"/>
                </a:solidFill>
              </a:rPr>
              <a:t> (</a:t>
            </a:r>
            <a:r>
              <a:rPr lang="en-US" dirty="0" err="1" smtClean="0">
                <a:solidFill>
                  <a:srgbClr val="FF0000"/>
                </a:solidFill>
              </a:rPr>
              <a:t>mawnt</a:t>
            </a:r>
            <a:r>
              <a:rPr lang="en-US" dirty="0" smtClean="0">
                <a:solidFill>
                  <a:srgbClr val="FF0000"/>
                </a:solidFill>
              </a:rPr>
              <a:t> </a:t>
            </a:r>
            <a:r>
              <a:rPr lang="en-US" dirty="0" err="1" smtClean="0">
                <a:solidFill>
                  <a:srgbClr val="FF0000"/>
                </a:solidFill>
              </a:rPr>
              <a:t>blangk</a:t>
            </a:r>
            <a:r>
              <a:rPr lang="en-US" dirty="0" smtClean="0">
                <a:solidFill>
                  <a:srgbClr val="FF0000"/>
                </a:solidFill>
              </a:rPr>
              <a:t>) is the highest mountain in the Alps at 15,771 feet.  </a:t>
            </a:r>
            <a:endParaRPr lang="en-US" dirty="0">
              <a:solidFill>
                <a:srgbClr val="FF0000"/>
              </a:solidFill>
            </a:endParaRPr>
          </a:p>
        </p:txBody>
      </p:sp>
    </p:spTree>
    <p:extLst>
      <p:ext uri="{BB962C8B-B14F-4D97-AF65-F5344CB8AC3E}">
        <p14:creationId xmlns:p14="http://schemas.microsoft.com/office/powerpoint/2010/main" val="172165363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Mediterranean Europe </a:t>
            </a:r>
          </a:p>
          <a:p>
            <a:pPr lvl="1"/>
            <a:r>
              <a:rPr lang="en-US" dirty="0"/>
              <a:t>Iberian Peninsula </a:t>
            </a:r>
          </a:p>
          <a:p>
            <a:pPr lvl="2"/>
            <a:r>
              <a:rPr lang="en-US" dirty="0"/>
              <a:t>Spain </a:t>
            </a:r>
          </a:p>
          <a:p>
            <a:pPr lvl="2"/>
            <a:r>
              <a:rPr lang="en-US" dirty="0"/>
              <a:t>Andorra </a:t>
            </a:r>
          </a:p>
          <a:p>
            <a:pPr lvl="2"/>
            <a:r>
              <a:rPr lang="en-US" dirty="0"/>
              <a:t>Portugal </a:t>
            </a:r>
          </a:p>
          <a:p>
            <a:pPr lvl="1"/>
            <a:r>
              <a:rPr lang="en-US" dirty="0"/>
              <a:t>Italian Peninsula </a:t>
            </a:r>
          </a:p>
          <a:p>
            <a:pPr lvl="2"/>
            <a:r>
              <a:rPr lang="en-US" dirty="0"/>
              <a:t>Italy </a:t>
            </a:r>
          </a:p>
          <a:p>
            <a:pPr lvl="2"/>
            <a:r>
              <a:rPr lang="en-US" dirty="0"/>
              <a:t>Monaco </a:t>
            </a:r>
          </a:p>
          <a:p>
            <a:pPr lvl="2"/>
            <a:r>
              <a:rPr lang="en-US" dirty="0"/>
              <a:t>San </a:t>
            </a:r>
            <a:r>
              <a:rPr lang="en-US" dirty="0" smtClean="0"/>
              <a:t>Marino </a:t>
            </a:r>
            <a:endParaRPr lang="en-US" dirty="0"/>
          </a:p>
          <a:p>
            <a:pPr lvl="2"/>
            <a:r>
              <a:rPr lang="en-US" dirty="0"/>
              <a:t>Vatican City </a:t>
            </a:r>
          </a:p>
          <a:p>
            <a:pPr lvl="1"/>
            <a:r>
              <a:rPr lang="en-US" dirty="0"/>
              <a:t>Greece </a:t>
            </a:r>
          </a:p>
          <a:p>
            <a:endParaRPr lang="en-US" dirty="0"/>
          </a:p>
        </p:txBody>
      </p:sp>
    </p:spTree>
    <p:extLst>
      <p:ext uri="{BB962C8B-B14F-4D97-AF65-F5344CB8AC3E}">
        <p14:creationId xmlns:p14="http://schemas.microsoft.com/office/powerpoint/2010/main" val="170828906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Mont Blanc lies near the Italian and Swiss borders. </a:t>
            </a:r>
          </a:p>
          <a:p>
            <a:r>
              <a:rPr lang="en-US" dirty="0" smtClean="0">
                <a:solidFill>
                  <a:srgbClr val="FF0000"/>
                </a:solidFill>
              </a:rPr>
              <a:t>Nearby is the deepest cave in the world, the Jean Bernard Cave, which reaches depths of about one mile below the surface. </a:t>
            </a:r>
          </a:p>
          <a:p>
            <a:r>
              <a:rPr lang="en-US" dirty="0" smtClean="0"/>
              <a:t>The water from the snowcapped Alps drains west into the Rhone River, which flows south into the Mediterranean Sea. </a:t>
            </a:r>
          </a:p>
          <a:p>
            <a:r>
              <a:rPr lang="en-US" dirty="0" smtClean="0"/>
              <a:t>The valley and adjacent coasts are unique in Continental Europe because of the Mediterranean climate. </a:t>
            </a:r>
          </a:p>
          <a:p>
            <a:r>
              <a:rPr lang="en-US" dirty="0" smtClean="0"/>
              <a:t>Lyon (lee OHN), the third-largest city in France, lies in the Rhone River valley. </a:t>
            </a:r>
            <a:endParaRPr lang="en-US" dirty="0"/>
          </a:p>
        </p:txBody>
      </p:sp>
    </p:spTree>
    <p:extLst>
      <p:ext uri="{BB962C8B-B14F-4D97-AF65-F5344CB8AC3E}">
        <p14:creationId xmlns:p14="http://schemas.microsoft.com/office/powerpoint/2010/main" val="212931407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valley, which cuts deep into France, was historically the main overland route between Mediterranean Europe and Northern Europe. </a:t>
            </a:r>
          </a:p>
          <a:p>
            <a:r>
              <a:rPr lang="en-US" dirty="0" smtClean="0"/>
              <a:t>The Alps descend into the Mediterranean Sea and form the island of Corsica. </a:t>
            </a:r>
          </a:p>
          <a:p>
            <a:r>
              <a:rPr lang="en-US" dirty="0" smtClean="0"/>
              <a:t>Corsica’s mountains rise to 8,878 feet at Monte </a:t>
            </a:r>
            <a:r>
              <a:rPr lang="en-US" dirty="0" err="1" smtClean="0"/>
              <a:t>Cinto</a:t>
            </a:r>
            <a:r>
              <a:rPr lang="en-US" dirty="0" smtClean="0"/>
              <a:t>. </a:t>
            </a:r>
          </a:p>
          <a:p>
            <a:r>
              <a:rPr lang="en-US" dirty="0" smtClean="0"/>
              <a:t>The island’s most famous native was Napoleon, whom the British called the Corsican Ogre. </a:t>
            </a:r>
          </a:p>
          <a:p>
            <a:r>
              <a:rPr lang="en-US" dirty="0" smtClean="0"/>
              <a:t>The capitals of the four central provinces, Toulouse (too LOOZ), Limoges (lee MOHZH), Clermont-Ferrand, and Montpellier (</a:t>
            </a:r>
            <a:r>
              <a:rPr lang="en-US" dirty="0" err="1" smtClean="0"/>
              <a:t>mohn</a:t>
            </a:r>
            <a:r>
              <a:rPr lang="en-US" dirty="0" smtClean="0"/>
              <a:t> </a:t>
            </a:r>
            <a:r>
              <a:rPr lang="en-US" dirty="0" err="1" smtClean="0"/>
              <a:t>pel</a:t>
            </a:r>
            <a:r>
              <a:rPr lang="en-US" dirty="0" smtClean="0"/>
              <a:t> YAY), lie at the corners of the </a:t>
            </a:r>
            <a:r>
              <a:rPr lang="en-US" b="1" dirty="0" smtClean="0"/>
              <a:t>Massif</a:t>
            </a:r>
            <a:r>
              <a:rPr lang="en-US" dirty="0" smtClean="0"/>
              <a:t> (ma SEEF) </a:t>
            </a:r>
            <a:r>
              <a:rPr lang="en-US" b="1" dirty="0" smtClean="0"/>
              <a:t>Central</a:t>
            </a:r>
            <a:r>
              <a:rPr lang="en-US" dirty="0" smtClean="0"/>
              <a:t>. This mountainous plateau in south-central France has poor soils that make the region useful only for grazing livestock. </a:t>
            </a:r>
            <a:endParaRPr lang="en-US" dirty="0"/>
          </a:p>
        </p:txBody>
      </p:sp>
    </p:spTree>
    <p:extLst>
      <p:ext uri="{BB962C8B-B14F-4D97-AF65-F5344CB8AC3E}">
        <p14:creationId xmlns:p14="http://schemas.microsoft.com/office/powerpoint/2010/main" val="415713282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a:t>
            </a:r>
            <a:r>
              <a:rPr lang="en-US" b="1" dirty="0" smtClean="0">
                <a:solidFill>
                  <a:srgbClr val="FF0000"/>
                </a:solidFill>
              </a:rPr>
              <a:t>Pyrenees</a:t>
            </a:r>
            <a:r>
              <a:rPr lang="en-US" dirty="0" smtClean="0">
                <a:solidFill>
                  <a:srgbClr val="FF0000"/>
                </a:solidFill>
              </a:rPr>
              <a:t> (PEER uh </a:t>
            </a:r>
            <a:r>
              <a:rPr lang="en-US" dirty="0" err="1" smtClean="0">
                <a:solidFill>
                  <a:srgbClr val="FF0000"/>
                </a:solidFill>
              </a:rPr>
              <a:t>neez</a:t>
            </a:r>
            <a:r>
              <a:rPr lang="en-US" dirty="0" smtClean="0">
                <a:solidFill>
                  <a:srgbClr val="FF0000"/>
                </a:solidFill>
              </a:rPr>
              <a:t>) </a:t>
            </a:r>
            <a:r>
              <a:rPr lang="en-US" b="1" dirty="0" smtClean="0">
                <a:solidFill>
                  <a:srgbClr val="FF0000"/>
                </a:solidFill>
              </a:rPr>
              <a:t>Mountains</a:t>
            </a:r>
            <a:r>
              <a:rPr lang="en-US" dirty="0" smtClean="0">
                <a:solidFill>
                  <a:srgbClr val="FF0000"/>
                </a:solidFill>
              </a:rPr>
              <a:t> rise south of Toulouse and form the border with Spain</a:t>
            </a:r>
            <a:r>
              <a:rPr lang="en-US" dirty="0" smtClean="0"/>
              <a:t>. </a:t>
            </a:r>
          </a:p>
          <a:p>
            <a:r>
              <a:rPr lang="en-US" dirty="0" smtClean="0"/>
              <a:t>The region boasts many deep caves, including the Cave of Pierre-St. Martin. </a:t>
            </a:r>
          </a:p>
          <a:p>
            <a:r>
              <a:rPr lang="en-US" dirty="0" smtClean="0"/>
              <a:t>These caves descend three times deeper than the deepest caves in North America. </a:t>
            </a:r>
          </a:p>
          <a:p>
            <a:r>
              <a:rPr lang="en-US" dirty="0" smtClean="0">
                <a:solidFill>
                  <a:srgbClr val="FF0000"/>
                </a:solidFill>
              </a:rPr>
              <a:t>The </a:t>
            </a:r>
            <a:r>
              <a:rPr lang="en-US" b="1" dirty="0" smtClean="0">
                <a:solidFill>
                  <a:srgbClr val="FF0000"/>
                </a:solidFill>
              </a:rPr>
              <a:t>Basques</a:t>
            </a:r>
            <a:r>
              <a:rPr lang="en-US" dirty="0" smtClean="0">
                <a:solidFill>
                  <a:srgbClr val="FF0000"/>
                </a:solidFill>
              </a:rPr>
              <a:t> (BASKS) live in this mountainous area. </a:t>
            </a:r>
          </a:p>
          <a:p>
            <a:r>
              <a:rPr lang="en-US" dirty="0" smtClean="0"/>
              <a:t>The two provinces of southwest France are mostly lowlands. </a:t>
            </a:r>
          </a:p>
          <a:p>
            <a:r>
              <a:rPr lang="en-US" dirty="0" smtClean="0"/>
              <a:t>The region is called the </a:t>
            </a:r>
            <a:r>
              <a:rPr lang="en-US" dirty="0" err="1" smtClean="0"/>
              <a:t>Aquitainian</a:t>
            </a:r>
            <a:r>
              <a:rPr lang="en-US" dirty="0" smtClean="0"/>
              <a:t> Lowlands. </a:t>
            </a:r>
          </a:p>
          <a:p>
            <a:r>
              <a:rPr lang="en-US" dirty="0" smtClean="0"/>
              <a:t>The Lascaux (la SKOH) Cave is famous for its prehistoric cave paintings. </a:t>
            </a:r>
            <a:endParaRPr lang="en-US" dirty="0"/>
          </a:p>
        </p:txBody>
      </p:sp>
    </p:spTree>
    <p:extLst>
      <p:ext uri="{BB962C8B-B14F-4D97-AF65-F5344CB8AC3E}">
        <p14:creationId xmlns:p14="http://schemas.microsoft.com/office/powerpoint/2010/main" val="96040324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Historically, France has been a staunchly Roman Catholic nation. </a:t>
            </a:r>
          </a:p>
          <a:p>
            <a:r>
              <a:rPr lang="en-US" dirty="0" smtClean="0"/>
              <a:t>Many Protestants died for daring to preach and witness in this country.</a:t>
            </a:r>
          </a:p>
          <a:p>
            <a:r>
              <a:rPr lang="en-US" dirty="0" smtClean="0"/>
              <a:t>That changed in 1789 with the French Revolution. </a:t>
            </a:r>
          </a:p>
          <a:p>
            <a:r>
              <a:rPr lang="en-US" dirty="0" smtClean="0"/>
              <a:t>Since that violent upheaval in France, the country has remained a secular state and has avoided supporting any form of organized religion. </a:t>
            </a:r>
            <a:endParaRPr lang="en-US" dirty="0"/>
          </a:p>
        </p:txBody>
      </p:sp>
    </p:spTree>
    <p:extLst>
      <p:ext uri="{BB962C8B-B14F-4D97-AF65-F5344CB8AC3E}">
        <p14:creationId xmlns:p14="http://schemas.microsoft.com/office/powerpoint/2010/main" val="59584534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4750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37966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Low Countries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Low Countries are so named because they lie entirely on the coastal lowlands and low plateaus. </a:t>
            </a:r>
          </a:p>
          <a:p>
            <a:r>
              <a:rPr lang="en-US" dirty="0" smtClean="0"/>
              <a:t>The Low Countries are located at the crossroads of Western Europe, between the French and the Germans. </a:t>
            </a:r>
          </a:p>
          <a:p>
            <a:r>
              <a:rPr lang="en-US" dirty="0" smtClean="0"/>
              <a:t>Because these countries are small in area and are situated on desirable plains, they are some of the most densely populated countries in Continental Europe.  </a:t>
            </a:r>
            <a:endParaRPr lang="en-US" dirty="0"/>
          </a:p>
        </p:txBody>
      </p:sp>
    </p:spTree>
    <p:extLst>
      <p:ext uri="{BB962C8B-B14F-4D97-AF65-F5344CB8AC3E}">
        <p14:creationId xmlns:p14="http://schemas.microsoft.com/office/powerpoint/2010/main" val="247310008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Netherlands </a:t>
            </a:r>
            <a:endParaRPr lang="en-US" dirty="0"/>
          </a:p>
        </p:txBody>
      </p:sp>
      <p:sp>
        <p:nvSpPr>
          <p:cNvPr id="3" name="Text Placeholder 2"/>
          <p:cNvSpPr>
            <a:spLocks noGrp="1"/>
          </p:cNvSpPr>
          <p:nvPr>
            <p:ph type="body" sz="quarter" idx="10"/>
          </p:nvPr>
        </p:nvSpPr>
        <p:spPr/>
        <p:txBody>
          <a:bodyPr/>
          <a:lstStyle/>
          <a:p>
            <a:r>
              <a:rPr lang="en-US" dirty="0" smtClean="0"/>
              <a:t>The Netherlands has fought a great battle against the sea. </a:t>
            </a:r>
          </a:p>
          <a:p>
            <a:r>
              <a:rPr lang="en-US" dirty="0" smtClean="0"/>
              <a:t>Sand dunes twenty feet high protect the inland regions from the North Sea. </a:t>
            </a:r>
          </a:p>
          <a:p>
            <a:r>
              <a:rPr lang="en-US" dirty="0" smtClean="0">
                <a:solidFill>
                  <a:srgbClr val="FF0000"/>
                </a:solidFill>
              </a:rPr>
              <a:t>Much of the land farther inland is below sea level. </a:t>
            </a:r>
          </a:p>
          <a:p>
            <a:r>
              <a:rPr lang="en-US" dirty="0" smtClean="0">
                <a:solidFill>
                  <a:srgbClr val="FF0000"/>
                </a:solidFill>
              </a:rPr>
              <a:t>The Dutch have built strong walls of stone and earth, called dikes, to hold back the seawater. </a:t>
            </a:r>
          </a:p>
          <a:p>
            <a:r>
              <a:rPr lang="en-US" dirty="0" smtClean="0">
                <a:solidFill>
                  <a:srgbClr val="FF0000"/>
                </a:solidFill>
              </a:rPr>
              <a:t>Parcels of land reclaimed from the sea are </a:t>
            </a:r>
            <a:r>
              <a:rPr lang="en-US" b="1" dirty="0" smtClean="0">
                <a:solidFill>
                  <a:srgbClr val="FF0000"/>
                </a:solidFill>
              </a:rPr>
              <a:t>polders</a:t>
            </a:r>
            <a:r>
              <a:rPr lang="en-US" dirty="0" smtClean="0">
                <a:solidFill>
                  <a:srgbClr val="FF0000"/>
                </a:solidFill>
              </a:rPr>
              <a:t>.</a:t>
            </a:r>
            <a:r>
              <a:rPr lang="en-US" dirty="0" smtClean="0"/>
              <a:t> </a:t>
            </a:r>
          </a:p>
          <a:p>
            <a:r>
              <a:rPr lang="en-US" dirty="0" smtClean="0"/>
              <a:t>The polder region of the Netherlands covers a wide strip of territory behind the dunes and dikes. </a:t>
            </a:r>
          </a:p>
          <a:p>
            <a:endParaRPr lang="en-US" dirty="0"/>
          </a:p>
        </p:txBody>
      </p:sp>
    </p:spTree>
    <p:extLst>
      <p:ext uri="{BB962C8B-B14F-4D97-AF65-F5344CB8AC3E}">
        <p14:creationId xmlns:p14="http://schemas.microsoft.com/office/powerpoint/2010/main" val="217320688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Two of the Netherland’s twelve </a:t>
            </a:r>
            <a:r>
              <a:rPr lang="en-US" dirty="0" smtClean="0"/>
              <a:t>provinces </a:t>
            </a:r>
            <a:r>
              <a:rPr lang="en-US" dirty="0"/>
              <a:t>form the region of Holland, which contains 40 percent of the population and all three of the nation’s largest cities. </a:t>
            </a:r>
          </a:p>
          <a:p>
            <a:r>
              <a:rPr lang="en-US" dirty="0">
                <a:solidFill>
                  <a:srgbClr val="FF0000"/>
                </a:solidFill>
              </a:rPr>
              <a:t>Amsterdam, the capital and largest city, is on a polder in the province of North Holland. </a:t>
            </a:r>
          </a:p>
          <a:p>
            <a:r>
              <a:rPr lang="en-US" dirty="0" smtClean="0"/>
              <a:t>The same tolerance that made the Netherlands a refuge for Protestants in Catholic Europe has secularized the nation today. </a:t>
            </a:r>
          </a:p>
          <a:p>
            <a:r>
              <a:rPr lang="en-US" dirty="0" smtClean="0"/>
              <a:t>The province of South Holland includes both Rotterdam and The Hague (HAYG).</a:t>
            </a:r>
          </a:p>
          <a:p>
            <a:r>
              <a:rPr lang="en-US" dirty="0" smtClean="0">
                <a:solidFill>
                  <a:srgbClr val="FF0000"/>
                </a:solidFill>
              </a:rPr>
              <a:t>Amsterdam has been called the capital since Napoleon moved it there, but the national government of the constitutional monarchy meets in The Hague. </a:t>
            </a:r>
            <a:endParaRPr lang="en-US" dirty="0">
              <a:solidFill>
                <a:srgbClr val="FF0000"/>
              </a:solidFill>
            </a:endParaRPr>
          </a:p>
        </p:txBody>
      </p:sp>
    </p:spTree>
    <p:extLst>
      <p:ext uri="{BB962C8B-B14F-4D97-AF65-F5344CB8AC3E}">
        <p14:creationId xmlns:p14="http://schemas.microsoft.com/office/powerpoint/2010/main" val="2642374946"/>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One of Europe’s busiest ports, Rotterdam lies in the delta of the busiest river on the continent, the </a:t>
            </a:r>
            <a:r>
              <a:rPr lang="en-US" b="1" dirty="0" smtClean="0">
                <a:solidFill>
                  <a:srgbClr val="FF0000"/>
                </a:solidFill>
              </a:rPr>
              <a:t>Rhine River</a:t>
            </a:r>
            <a:r>
              <a:rPr lang="en-US" dirty="0" smtClean="0">
                <a:solidFill>
                  <a:srgbClr val="FF0000"/>
                </a:solidFill>
              </a:rPr>
              <a:t>. </a:t>
            </a:r>
          </a:p>
          <a:p>
            <a:r>
              <a:rPr lang="en-US" dirty="0" smtClean="0">
                <a:solidFill>
                  <a:srgbClr val="FF0000"/>
                </a:solidFill>
              </a:rPr>
              <a:t>The Rhine River is one of the most important rivers in Europe and flows through or borders six countries. </a:t>
            </a:r>
          </a:p>
          <a:p>
            <a:r>
              <a:rPr lang="en-US" dirty="0" smtClean="0"/>
              <a:t>During the Reformation, the people of the Netherlands bravely fought against Spain to obtain religious liberty. </a:t>
            </a:r>
          </a:p>
          <a:p>
            <a:r>
              <a:rPr lang="en-US" dirty="0" smtClean="0"/>
              <a:t>However, during the last few decades this country has embraced almost every form of moral vice and sought freedom from moral restraint, with dire consequences. </a:t>
            </a:r>
            <a:endParaRPr lang="en-US" dirty="0"/>
          </a:p>
        </p:txBody>
      </p:sp>
    </p:spTree>
    <p:extLst>
      <p:ext uri="{BB962C8B-B14F-4D97-AF65-F5344CB8AC3E}">
        <p14:creationId xmlns:p14="http://schemas.microsoft.com/office/powerpoint/2010/main" val="28764261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Europe</a:t>
            </a:r>
            <a:endParaRPr lang="en-US" dirty="0"/>
          </a:p>
        </p:txBody>
      </p:sp>
    </p:spTree>
    <p:extLst>
      <p:ext uri="{BB962C8B-B14F-4D97-AF65-F5344CB8AC3E}">
        <p14:creationId xmlns:p14="http://schemas.microsoft.com/office/powerpoint/2010/main" val="53156751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Belgium</a:t>
            </a:r>
            <a:endParaRPr lang="en-US" dirty="0"/>
          </a:p>
        </p:txBody>
      </p:sp>
      <p:sp>
        <p:nvSpPr>
          <p:cNvPr id="3" name="Text Placeholder 2"/>
          <p:cNvSpPr>
            <a:spLocks noGrp="1"/>
          </p:cNvSpPr>
          <p:nvPr>
            <p:ph type="body" sz="quarter" idx="10"/>
          </p:nvPr>
        </p:nvSpPr>
        <p:spPr/>
        <p:txBody>
          <a:bodyPr/>
          <a:lstStyle/>
          <a:p>
            <a:r>
              <a:rPr lang="en-US" dirty="0" smtClean="0"/>
              <a:t>Belgium has one of the most developed free market economies. </a:t>
            </a:r>
          </a:p>
          <a:p>
            <a:r>
              <a:rPr lang="en-US" dirty="0" smtClean="0"/>
              <a:t>Perhaps the country’s best known product is Belgian chocolate, and several of its products are named for the capital: Brussels lace, Brussels carpet and Brussels sprouts. </a:t>
            </a:r>
          </a:p>
          <a:p>
            <a:r>
              <a:rPr lang="en-US" b="1" dirty="0" smtClean="0">
                <a:solidFill>
                  <a:srgbClr val="FF0000"/>
                </a:solidFill>
              </a:rPr>
              <a:t>Brussels</a:t>
            </a:r>
            <a:r>
              <a:rPr lang="en-US" dirty="0" smtClean="0">
                <a:solidFill>
                  <a:srgbClr val="FF0000"/>
                </a:solidFill>
              </a:rPr>
              <a:t> is the largest city in the country. </a:t>
            </a:r>
          </a:p>
          <a:p>
            <a:r>
              <a:rPr lang="en-US" dirty="0" smtClean="0"/>
              <a:t>Many international organizations are headquartered in Brussels, including the Parliament of the European Union and NATO, the defensive alliance for Western Europe. </a:t>
            </a:r>
          </a:p>
          <a:p>
            <a:r>
              <a:rPr lang="en-US" dirty="0" smtClean="0">
                <a:solidFill>
                  <a:srgbClr val="FF0000"/>
                </a:solidFill>
              </a:rPr>
              <a:t>The nation is divided into two regions, with three official languages—Dutch, French, and German.  </a:t>
            </a:r>
            <a:endParaRPr lang="en-US" dirty="0">
              <a:solidFill>
                <a:srgbClr val="FF0000"/>
              </a:solidFill>
            </a:endParaRPr>
          </a:p>
        </p:txBody>
      </p:sp>
    </p:spTree>
    <p:extLst>
      <p:ext uri="{BB962C8B-B14F-4D97-AF65-F5344CB8AC3E}">
        <p14:creationId xmlns:p14="http://schemas.microsoft.com/office/powerpoint/2010/main" val="373395282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Flanders</a:t>
            </a:r>
            <a:r>
              <a:rPr lang="en-US" dirty="0" smtClean="0"/>
              <a:t> in the north, much like the Netherlands, is a region of polders and sand plains where people speak Dutch. </a:t>
            </a:r>
          </a:p>
          <a:p>
            <a:r>
              <a:rPr lang="en-US" dirty="0" smtClean="0"/>
              <a:t>The northern lowlands of Flanders give way to a low plateau in central Belgium. </a:t>
            </a:r>
          </a:p>
          <a:p>
            <a:r>
              <a:rPr lang="en-US" dirty="0" smtClean="0"/>
              <a:t>In the far south is a series of rolling hills called the </a:t>
            </a:r>
            <a:r>
              <a:rPr lang="en-US" b="1" dirty="0" smtClean="0"/>
              <a:t>Ardennes</a:t>
            </a:r>
            <a:r>
              <a:rPr lang="en-US" dirty="0" smtClean="0"/>
              <a:t> (</a:t>
            </a:r>
            <a:r>
              <a:rPr lang="en-US" dirty="0" err="1" smtClean="0"/>
              <a:t>ahr</a:t>
            </a:r>
            <a:r>
              <a:rPr lang="en-US" dirty="0" smtClean="0"/>
              <a:t> DEN). </a:t>
            </a:r>
          </a:p>
          <a:p>
            <a:r>
              <a:rPr lang="en-US" dirty="0" smtClean="0"/>
              <a:t>Belgium’s southern district is called </a:t>
            </a:r>
            <a:r>
              <a:rPr lang="en-US" b="1" dirty="0" smtClean="0"/>
              <a:t>Wallonia</a:t>
            </a:r>
            <a:r>
              <a:rPr lang="en-US" dirty="0" smtClean="0"/>
              <a:t>. </a:t>
            </a:r>
          </a:p>
          <a:p>
            <a:r>
              <a:rPr lang="en-US" dirty="0" smtClean="0"/>
              <a:t>The Ardennes is dotted by many villages and hiking trails; most of the cities are on the Meuse River system, which begins in France and flows through central Belgium. </a:t>
            </a:r>
            <a:endParaRPr lang="en-US" dirty="0"/>
          </a:p>
        </p:txBody>
      </p:sp>
    </p:spTree>
    <p:extLst>
      <p:ext uri="{BB962C8B-B14F-4D97-AF65-F5344CB8AC3E}">
        <p14:creationId xmlns:p14="http://schemas.microsoft.com/office/powerpoint/2010/main" val="80834667"/>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Luxembourg </a:t>
            </a:r>
            <a:endParaRPr lang="en-US" dirty="0"/>
          </a:p>
        </p:txBody>
      </p:sp>
      <p:sp>
        <p:nvSpPr>
          <p:cNvPr id="3" name="Text Placeholder 2"/>
          <p:cNvSpPr>
            <a:spLocks noGrp="1"/>
          </p:cNvSpPr>
          <p:nvPr>
            <p:ph type="body" sz="quarter" idx="10"/>
          </p:nvPr>
        </p:nvSpPr>
        <p:spPr/>
        <p:txBody>
          <a:bodyPr/>
          <a:lstStyle/>
          <a:p>
            <a:r>
              <a:rPr lang="en-US" dirty="0" smtClean="0"/>
              <a:t>Luxembourg is one of Europe’s oldest settlements, dating back to 963. </a:t>
            </a:r>
          </a:p>
          <a:p>
            <a:r>
              <a:rPr lang="en-US" dirty="0" smtClean="0">
                <a:solidFill>
                  <a:srgbClr val="FF0000"/>
                </a:solidFill>
              </a:rPr>
              <a:t>Luxembourg is also one of the few remaining duchies. </a:t>
            </a:r>
          </a:p>
          <a:p>
            <a:r>
              <a:rPr lang="en-US" dirty="0" smtClean="0">
                <a:solidFill>
                  <a:srgbClr val="FF0000"/>
                </a:solidFill>
              </a:rPr>
              <a:t>A </a:t>
            </a:r>
            <a:r>
              <a:rPr lang="en-US" b="1" dirty="0" smtClean="0">
                <a:solidFill>
                  <a:srgbClr val="FF0000"/>
                </a:solidFill>
              </a:rPr>
              <a:t>duchy</a:t>
            </a:r>
            <a:r>
              <a:rPr lang="en-US" dirty="0" smtClean="0">
                <a:solidFill>
                  <a:srgbClr val="FF0000"/>
                </a:solidFill>
              </a:rPr>
              <a:t> is a country ruled by a duke, and the Grand Duke is Luxembourg’s hereditary monarch. </a:t>
            </a:r>
          </a:p>
          <a:p>
            <a:r>
              <a:rPr lang="en-US" dirty="0" smtClean="0"/>
              <a:t>The official title of the constitutional monarchy is the Grand Duchy of Luxembourg. </a:t>
            </a:r>
          </a:p>
          <a:p>
            <a:r>
              <a:rPr lang="en-US" dirty="0" smtClean="0">
                <a:solidFill>
                  <a:srgbClr val="FF0000"/>
                </a:solidFill>
              </a:rPr>
              <a:t>The capital is also called Luxembourg</a:t>
            </a:r>
            <a:r>
              <a:rPr lang="en-US" dirty="0" smtClean="0"/>
              <a:t>. </a:t>
            </a:r>
          </a:p>
          <a:p>
            <a:r>
              <a:rPr lang="en-US" dirty="0" smtClean="0"/>
              <a:t>Seventy-nine percent of the people are Catholic, and most people speak all three official languages. </a:t>
            </a:r>
            <a:endParaRPr lang="en-US" dirty="0"/>
          </a:p>
        </p:txBody>
      </p:sp>
    </p:spTree>
    <p:extLst>
      <p:ext uri="{BB962C8B-B14F-4D97-AF65-F5344CB8AC3E}">
        <p14:creationId xmlns:p14="http://schemas.microsoft.com/office/powerpoint/2010/main" val="171819765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Luxembourg is now one of the world’s most industrialized countries. </a:t>
            </a:r>
          </a:p>
          <a:p>
            <a:r>
              <a:rPr lang="en-US" dirty="0" smtClean="0">
                <a:solidFill>
                  <a:srgbClr val="FF0000"/>
                </a:solidFill>
              </a:rPr>
              <a:t>It has the highest GDP per capita of any country in the world. </a:t>
            </a:r>
          </a:p>
          <a:p>
            <a:r>
              <a:rPr lang="en-US" dirty="0" smtClean="0"/>
              <a:t>Luxembourg plays a leading role in Europe today. </a:t>
            </a:r>
          </a:p>
          <a:p>
            <a:r>
              <a:rPr lang="en-US" dirty="0" smtClean="0"/>
              <a:t>Its small size and central location make it a prime neutral location for international endeavors. </a:t>
            </a:r>
          </a:p>
          <a:p>
            <a:r>
              <a:rPr lang="en-US" dirty="0" smtClean="0"/>
              <a:t>Freedom of religion is guaranteed in this country, and 82 percent profess some form of Christianity, while 18 percent have no religious affiliation. </a:t>
            </a:r>
            <a:endParaRPr lang="en-US" dirty="0"/>
          </a:p>
        </p:txBody>
      </p:sp>
    </p:spTree>
    <p:extLst>
      <p:ext uri="{BB962C8B-B14F-4D97-AF65-F5344CB8AC3E}">
        <p14:creationId xmlns:p14="http://schemas.microsoft.com/office/powerpoint/2010/main" val="2805968489"/>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is France’s capital city, longest river, and highest alpine peak? </a:t>
            </a:r>
          </a:p>
          <a:p>
            <a:pPr marL="568325" indent="0"/>
            <a:r>
              <a:rPr lang="en-US" dirty="0"/>
              <a:t>	</a:t>
            </a:r>
            <a:r>
              <a:rPr lang="en-US" dirty="0" smtClean="0"/>
              <a:t> </a:t>
            </a:r>
            <a:r>
              <a:rPr lang="en-US" b="1" i="1" dirty="0" smtClean="0"/>
              <a:t>Paris; Loire River; Mont Blanc</a:t>
            </a:r>
            <a:endParaRPr lang="en-US" dirty="0" smtClean="0"/>
          </a:p>
          <a:p>
            <a:pPr marL="568325" indent="0"/>
            <a:endParaRPr lang="en-US" dirty="0" smtClean="0"/>
          </a:p>
          <a:p>
            <a:pPr>
              <a:buAutoNum type="arabicPeriod" startAt="2"/>
            </a:pPr>
            <a:r>
              <a:rPr lang="en-US" dirty="0" smtClean="0"/>
              <a:t>What does the Netherlands do to reclaim land?</a:t>
            </a:r>
          </a:p>
          <a:p>
            <a:pPr marL="568325" indent="0"/>
            <a:r>
              <a:rPr lang="en-US" dirty="0"/>
              <a:t>	</a:t>
            </a:r>
            <a:r>
              <a:rPr lang="en-US" dirty="0" smtClean="0"/>
              <a:t> </a:t>
            </a:r>
            <a:r>
              <a:rPr lang="en-US" b="1" i="1" dirty="0" smtClean="0"/>
              <a:t>build dikes, pump out the water, and develop polders</a:t>
            </a:r>
            <a:r>
              <a:rPr lang="en-US" dirty="0" smtClean="0"/>
              <a:t> </a:t>
            </a:r>
          </a:p>
          <a:p>
            <a:pPr marL="568325" indent="0"/>
            <a:endParaRPr lang="en-US" dirty="0"/>
          </a:p>
        </p:txBody>
      </p:sp>
    </p:spTree>
    <p:extLst>
      <p:ext uri="{BB962C8B-B14F-4D97-AF65-F5344CB8AC3E}">
        <p14:creationId xmlns:p14="http://schemas.microsoft.com/office/powerpoint/2010/main" val="259512339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city in the Low Countries is home to the headquarters of the European Union? </a:t>
            </a:r>
          </a:p>
          <a:p>
            <a:r>
              <a:rPr lang="en-US" dirty="0"/>
              <a:t>	</a:t>
            </a:r>
            <a:r>
              <a:rPr lang="en-US" b="1" i="1" dirty="0" smtClean="0"/>
              <a:t>Brussels </a:t>
            </a:r>
            <a:endParaRPr lang="en-US" dirty="0"/>
          </a:p>
        </p:txBody>
      </p:sp>
    </p:spTree>
    <p:extLst>
      <p:ext uri="{BB962C8B-B14F-4D97-AF65-F5344CB8AC3E}">
        <p14:creationId xmlns:p14="http://schemas.microsoft.com/office/powerpoint/2010/main" val="48114350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the Low Countries have been at the center of efforts to unite Europe? </a:t>
            </a:r>
          </a:p>
          <a:p>
            <a:pPr marL="568325" indent="0"/>
            <a:r>
              <a:rPr lang="en-US" b="1" i="1" dirty="0" smtClean="0"/>
              <a:t>The Low Countries benefit from a united Europe because their low plains are vulnerable to conquest by larger neighbors. </a:t>
            </a:r>
            <a:endParaRPr lang="en-US" b="1" i="1" dirty="0"/>
          </a:p>
        </p:txBody>
      </p:sp>
    </p:spTree>
    <p:extLst>
      <p:ext uri="{BB962C8B-B14F-4D97-AF65-F5344CB8AC3E}">
        <p14:creationId xmlns:p14="http://schemas.microsoft.com/office/powerpoint/2010/main" val="21401761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Germany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Germany is the birthplace of the Reformation. </a:t>
            </a:r>
          </a:p>
          <a:p>
            <a:r>
              <a:rPr lang="en-US" dirty="0" smtClean="0"/>
              <a:t>Martin Luther was born in northern Germany, studied in its schools, was converted, and spent the rest of his life preaching to and teaching the German people. </a:t>
            </a:r>
          </a:p>
          <a:p>
            <a:r>
              <a:rPr lang="en-US" b="1" dirty="0" smtClean="0">
                <a:solidFill>
                  <a:srgbClr val="FF0000"/>
                </a:solidFill>
              </a:rPr>
              <a:t>Berlin</a:t>
            </a:r>
            <a:r>
              <a:rPr lang="en-US" dirty="0" smtClean="0">
                <a:solidFill>
                  <a:srgbClr val="FF0000"/>
                </a:solidFill>
              </a:rPr>
              <a:t> is the heart of Germany</a:t>
            </a:r>
            <a:r>
              <a:rPr lang="en-US" dirty="0" smtClean="0"/>
              <a:t>, both ancient and modern. </a:t>
            </a:r>
          </a:p>
          <a:p>
            <a:r>
              <a:rPr lang="en-US" dirty="0" smtClean="0"/>
              <a:t>With 3.5 million people, it is one of the largest cities in Western Europe. </a:t>
            </a:r>
          </a:p>
          <a:p>
            <a:r>
              <a:rPr lang="en-US" dirty="0" smtClean="0"/>
              <a:t>After World War II, Berlin lay in ruins—isolated within Soviet-occupied territory. </a:t>
            </a:r>
          </a:p>
          <a:p>
            <a:r>
              <a:rPr lang="en-US" dirty="0" smtClean="0"/>
              <a:t>The peace agreement allowed the Allies in the West—the United States, Great Britain, and France—to occupy the western part of Berlin. </a:t>
            </a:r>
            <a:endParaRPr lang="en-US" dirty="0"/>
          </a:p>
        </p:txBody>
      </p:sp>
    </p:spTree>
    <p:extLst>
      <p:ext uri="{BB962C8B-B14F-4D97-AF65-F5344CB8AC3E}">
        <p14:creationId xmlns:p14="http://schemas.microsoft.com/office/powerpoint/2010/main" val="89625105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Refugees escaping the Communists flooded into West Berlin, prompting the Soviets to build a wall around that part of the city in 1961. </a:t>
            </a:r>
            <a:endParaRPr lang="en-US" dirty="0"/>
          </a:p>
          <a:p>
            <a:r>
              <a:rPr lang="en-US" dirty="0" smtClean="0"/>
              <a:t>The Berlin Wall became a hated symbol of the division caused by the Cold War, until its removal in 1989.</a:t>
            </a:r>
          </a:p>
          <a:p>
            <a:r>
              <a:rPr lang="en-US" dirty="0" smtClean="0"/>
              <a:t>The first chancellor of West Germany, Konrad Adenauer (AD n ow </a:t>
            </a:r>
            <a:r>
              <a:rPr lang="en-US" dirty="0" err="1" smtClean="0"/>
              <a:t>ur</a:t>
            </a:r>
            <a:r>
              <a:rPr lang="en-US" dirty="0" smtClean="0"/>
              <a:t>; 1949–63), utilized free-market ideas, the natural waterways and strong ports of the land, and funds from the Marshall Plan to create the </a:t>
            </a:r>
            <a:r>
              <a:rPr lang="en-US" i="1" dirty="0" err="1" smtClean="0"/>
              <a:t>Wirtschaftswunder</a:t>
            </a:r>
            <a:r>
              <a:rPr lang="en-US" dirty="0" smtClean="0"/>
              <a:t> (VIRT </a:t>
            </a:r>
            <a:r>
              <a:rPr lang="en-US" dirty="0" err="1" smtClean="0"/>
              <a:t>shahfts</a:t>
            </a:r>
            <a:r>
              <a:rPr lang="en-US" dirty="0" smtClean="0"/>
              <a:t> </a:t>
            </a:r>
            <a:r>
              <a:rPr lang="en-US" dirty="0" err="1" smtClean="0"/>
              <a:t>vun</a:t>
            </a:r>
            <a:r>
              <a:rPr lang="en-US" dirty="0" smtClean="0"/>
              <a:t> duh), meaning “economic miracle.”</a:t>
            </a:r>
          </a:p>
          <a:p>
            <a:r>
              <a:rPr lang="en-US" dirty="0" smtClean="0"/>
              <a:t>He rebuilt German industry and revived the German economy.   </a:t>
            </a:r>
          </a:p>
          <a:p>
            <a:r>
              <a:rPr lang="en-US" dirty="0" smtClean="0"/>
              <a:t>By 1955, the nation was producing more goods than it had before the war, despite the loss of East Germany. </a:t>
            </a:r>
            <a:endParaRPr lang="en-US" dirty="0"/>
          </a:p>
        </p:txBody>
      </p:sp>
    </p:spTree>
    <p:extLst>
      <p:ext uri="{BB962C8B-B14F-4D97-AF65-F5344CB8AC3E}">
        <p14:creationId xmlns:p14="http://schemas.microsoft.com/office/powerpoint/2010/main" val="237268832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contrast, East Germany fell further and further behind. </a:t>
            </a:r>
          </a:p>
          <a:p>
            <a:r>
              <a:rPr lang="en-US" dirty="0" smtClean="0"/>
              <a:t>Its Communist government greatly hindered economic development. </a:t>
            </a:r>
          </a:p>
          <a:p>
            <a:r>
              <a:rPr lang="en-US" dirty="0" smtClean="0"/>
              <a:t>As the 1980s drew to a close, protests started all across Eastern Europe and could not be stopped. </a:t>
            </a:r>
          </a:p>
          <a:p>
            <a:r>
              <a:rPr lang="en-US" dirty="0" smtClean="0"/>
              <a:t>In October 1989, East Germany’s Communist leader resigned and was later placed under house arrest. </a:t>
            </a:r>
          </a:p>
          <a:p>
            <a:r>
              <a:rPr lang="en-US" dirty="0" smtClean="0"/>
              <a:t>Protesters, joined by the wall’s guards, tore down the Berlin Wall in November. </a:t>
            </a:r>
          </a:p>
          <a:p>
            <a:r>
              <a:rPr lang="en-US" dirty="0" smtClean="0"/>
              <a:t>The two </a:t>
            </a:r>
            <a:r>
              <a:rPr lang="en-US" dirty="0" err="1" smtClean="0"/>
              <a:t>Germanies</a:t>
            </a:r>
            <a:r>
              <a:rPr lang="en-US" dirty="0" smtClean="0"/>
              <a:t> formally reunited into one nation on October 3, 1990. </a:t>
            </a:r>
          </a:p>
          <a:p>
            <a:r>
              <a:rPr lang="en-US" dirty="0" smtClean="0"/>
              <a:t>The northern plains in western Germany cover five states. Two of them are city-states—Bremen and Hamburg. </a:t>
            </a:r>
            <a:endParaRPr lang="en-US" dirty="0"/>
          </a:p>
        </p:txBody>
      </p:sp>
    </p:spTree>
    <p:extLst>
      <p:ext uri="{BB962C8B-B14F-4D97-AF65-F5344CB8AC3E}">
        <p14:creationId xmlns:p14="http://schemas.microsoft.com/office/powerpoint/2010/main" val="369897361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Europe is a peninsula on the Eurasian (the continents of Europe and Asia) landmass</a:t>
            </a:r>
            <a:r>
              <a:rPr lang="en-US" dirty="0" smtClean="0"/>
              <a:t>. </a:t>
            </a:r>
          </a:p>
          <a:p>
            <a:r>
              <a:rPr lang="en-US" dirty="0" smtClean="0"/>
              <a:t>Because it is one large peninsula with many smaller peninsulas, it has been called a “peninsula of peninsulas.” </a:t>
            </a:r>
          </a:p>
          <a:p>
            <a:r>
              <a:rPr lang="en-US" dirty="0" smtClean="0"/>
              <a:t>Europe illustrates the idea of the nation-state. </a:t>
            </a:r>
          </a:p>
          <a:p>
            <a:r>
              <a:rPr lang="en-US" dirty="0" smtClean="0"/>
              <a:t>Three continents—North America, South America, and Australia—are populated primarily by descendants of Western Europeans. </a:t>
            </a:r>
            <a:endParaRPr lang="en-US" dirty="0"/>
          </a:p>
        </p:txBody>
      </p:sp>
    </p:spTree>
    <p:extLst>
      <p:ext uri="{BB962C8B-B14F-4D97-AF65-F5344CB8AC3E}">
        <p14:creationId xmlns:p14="http://schemas.microsoft.com/office/powerpoint/2010/main" val="88696806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Hamburg, located downstream from Berlin on the Elbe River, is the main seaport and the third-largest city in Germany. </a:t>
            </a:r>
          </a:p>
          <a:p>
            <a:r>
              <a:rPr lang="en-US" dirty="0" smtClean="0"/>
              <a:t>Another important harbor lies on the north coast at Kiel (KEEL). </a:t>
            </a:r>
          </a:p>
          <a:p>
            <a:r>
              <a:rPr lang="en-US" dirty="0" smtClean="0">
                <a:solidFill>
                  <a:srgbClr val="FF0000"/>
                </a:solidFill>
              </a:rPr>
              <a:t>The important </a:t>
            </a:r>
            <a:r>
              <a:rPr lang="en-US" b="1" dirty="0" smtClean="0">
                <a:solidFill>
                  <a:srgbClr val="FF0000"/>
                </a:solidFill>
              </a:rPr>
              <a:t>Kiel Canal</a:t>
            </a:r>
            <a:r>
              <a:rPr lang="en-US" dirty="0" smtClean="0">
                <a:solidFill>
                  <a:srgbClr val="FF0000"/>
                </a:solidFill>
              </a:rPr>
              <a:t> directly links the North Sea with the Baltic Sea.</a:t>
            </a:r>
          </a:p>
          <a:p>
            <a:r>
              <a:rPr lang="en-US" dirty="0" smtClean="0"/>
              <a:t>This gives German vessels a shortcut to avoid going around Denmark’s Jutland Peninsula. </a:t>
            </a:r>
          </a:p>
          <a:p>
            <a:r>
              <a:rPr lang="en-US" dirty="0">
                <a:solidFill>
                  <a:srgbClr val="FF0000"/>
                </a:solidFill>
              </a:rPr>
              <a:t>Germany is the most populous country in Europe. </a:t>
            </a:r>
          </a:p>
          <a:p>
            <a:endParaRPr lang="en-US" dirty="0" smtClean="0"/>
          </a:p>
          <a:p>
            <a:r>
              <a:rPr lang="en-US" dirty="0" smtClean="0"/>
              <a:t>Farthest west is Germany’s most important river, the Rhine River, which flows through several important regions of Germany before it winds west into the Netherlands. </a:t>
            </a:r>
          </a:p>
          <a:p>
            <a:r>
              <a:rPr lang="en-US" dirty="0" smtClean="0"/>
              <a:t>At the lower end of the river, where the Ruhr (ROOR) River flows into the Rhine, is an industrial megalopolis called the </a:t>
            </a:r>
            <a:r>
              <a:rPr lang="en-US" b="1" dirty="0" smtClean="0"/>
              <a:t>Ruhr</a:t>
            </a:r>
            <a:r>
              <a:rPr lang="en-US" dirty="0" smtClean="0"/>
              <a:t>, the largest industrial region in Europe and perhaps in the whole world. </a:t>
            </a:r>
            <a:endParaRPr lang="en-US" dirty="0"/>
          </a:p>
        </p:txBody>
      </p:sp>
    </p:spTree>
    <p:extLst>
      <p:ext uri="{BB962C8B-B14F-4D97-AF65-F5344CB8AC3E}">
        <p14:creationId xmlns:p14="http://schemas.microsoft.com/office/powerpoint/2010/main" val="3333593086"/>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Ruhr, centered on the city of Essen, is one of the most crowded regions in Europe. </a:t>
            </a:r>
          </a:p>
          <a:p>
            <a:r>
              <a:rPr lang="en-US" dirty="0" smtClean="0">
                <a:solidFill>
                  <a:srgbClr val="FF0000"/>
                </a:solidFill>
              </a:rPr>
              <a:t>Germany’s plateaus are part of a wider system of plateaus that begins with the Massif Central of France and stretches through the low Jura Mountains and Ardennes eastward through Germany into the Czech Republic. </a:t>
            </a:r>
          </a:p>
          <a:p>
            <a:r>
              <a:rPr lang="en-US" dirty="0" smtClean="0">
                <a:solidFill>
                  <a:srgbClr val="FF0000"/>
                </a:solidFill>
              </a:rPr>
              <a:t>The whole system is sometimes called the </a:t>
            </a:r>
            <a:r>
              <a:rPr lang="en-US" b="1" dirty="0" smtClean="0">
                <a:solidFill>
                  <a:srgbClr val="FF0000"/>
                </a:solidFill>
              </a:rPr>
              <a:t>Central Uplands</a:t>
            </a:r>
            <a:r>
              <a:rPr lang="en-US" dirty="0" smtClean="0">
                <a:solidFill>
                  <a:srgbClr val="FF0000"/>
                </a:solidFill>
              </a:rPr>
              <a:t>. </a:t>
            </a:r>
          </a:p>
          <a:p>
            <a:r>
              <a:rPr lang="en-US" dirty="0" smtClean="0"/>
              <a:t>The largest state in Germany, Bavaria, lies in the southeast. </a:t>
            </a:r>
          </a:p>
          <a:p>
            <a:r>
              <a:rPr lang="en-US" dirty="0" smtClean="0"/>
              <a:t>The Bavarian Alps stretch along Germany’s entire southern border with Austria, not far south of Munich. </a:t>
            </a:r>
            <a:endParaRPr lang="en-US" dirty="0"/>
          </a:p>
        </p:txBody>
      </p:sp>
    </p:spTree>
    <p:extLst>
      <p:ext uri="{BB962C8B-B14F-4D97-AF65-F5344CB8AC3E}">
        <p14:creationId xmlns:p14="http://schemas.microsoft.com/office/powerpoint/2010/main" val="4215257910"/>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While Lutheran and Roman Catholic Churches enjoy a special relationship with the German government, freedom of religion is guaranteed. </a:t>
            </a:r>
            <a:endParaRPr lang="en-US" dirty="0"/>
          </a:p>
        </p:txBody>
      </p:sp>
    </p:spTree>
    <p:extLst>
      <p:ext uri="{BB962C8B-B14F-4D97-AF65-F5344CB8AC3E}">
        <p14:creationId xmlns:p14="http://schemas.microsoft.com/office/powerpoint/2010/main" val="2063282282"/>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2368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484508"/>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Alpine Region </a:t>
            </a:r>
            <a:endParaRPr lang="en-US" dirty="0"/>
          </a:p>
        </p:txBody>
      </p:sp>
      <p:sp>
        <p:nvSpPr>
          <p:cNvPr id="3" name="Text Placeholder 2"/>
          <p:cNvSpPr>
            <a:spLocks noGrp="1"/>
          </p:cNvSpPr>
          <p:nvPr>
            <p:ph type="body" sz="quarter" idx="10"/>
          </p:nvPr>
        </p:nvSpPr>
        <p:spPr/>
        <p:txBody>
          <a:bodyPr/>
          <a:lstStyle/>
          <a:p>
            <a:r>
              <a:rPr lang="en-US" dirty="0" smtClean="0"/>
              <a:t>The Alpine Mountain system forms a great snowy barrier severing the southern peninsulas of Europe from the rest of the continent. </a:t>
            </a:r>
          </a:p>
          <a:p>
            <a:r>
              <a:rPr lang="en-US" dirty="0" smtClean="0"/>
              <a:t>The system runs from France all the way to Albania. </a:t>
            </a:r>
          </a:p>
          <a:p>
            <a:r>
              <a:rPr lang="en-US" dirty="0" smtClean="0"/>
              <a:t>It forms the third-largest mountain system in the world (after the Himalayan system of Asia and the Western Cordillera of the Americas). </a:t>
            </a:r>
          </a:p>
          <a:p>
            <a:r>
              <a:rPr lang="en-US" dirty="0" smtClean="0"/>
              <a:t>The primary range in the system is the </a:t>
            </a:r>
            <a:r>
              <a:rPr lang="en-US" b="1" dirty="0" smtClean="0"/>
              <a:t>Alps</a:t>
            </a:r>
            <a:r>
              <a:rPr lang="en-US" dirty="0" smtClean="0"/>
              <a:t>, up to 160 miles wide and 660 miles long, which curves across Italy’s northern border.  </a:t>
            </a:r>
          </a:p>
          <a:p>
            <a:r>
              <a:rPr lang="en-US" dirty="0" smtClean="0"/>
              <a:t>These mountains display the splendor of God’s creation in many ways. </a:t>
            </a:r>
          </a:p>
          <a:p>
            <a:r>
              <a:rPr lang="en-US" dirty="0" smtClean="0"/>
              <a:t>They are home to golden eagles, marmots, and exotic mountain goats, such as chamois and ibex. </a:t>
            </a:r>
            <a:endParaRPr lang="en-US" dirty="0"/>
          </a:p>
        </p:txBody>
      </p:sp>
    </p:spTree>
    <p:extLst>
      <p:ext uri="{BB962C8B-B14F-4D97-AF65-F5344CB8AC3E}">
        <p14:creationId xmlns:p14="http://schemas.microsoft.com/office/powerpoint/2010/main" val="162114374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Alps are grouped into three main divisions: the Western Alps, Central Alps, and Eastern Alps. </a:t>
            </a:r>
          </a:p>
          <a:p>
            <a:r>
              <a:rPr lang="en-US" dirty="0" smtClean="0"/>
              <a:t>The Western Alps lie in France and Italy, while Switzerland contains the Central Alps. </a:t>
            </a:r>
          </a:p>
          <a:p>
            <a:r>
              <a:rPr lang="en-US" dirty="0" smtClean="0"/>
              <a:t>The Eastern Alps spread south from Germany across Austria and into Eastern Europe. </a:t>
            </a:r>
            <a:endParaRPr lang="en-US" dirty="0"/>
          </a:p>
        </p:txBody>
      </p:sp>
    </p:spTree>
    <p:extLst>
      <p:ext uri="{BB962C8B-B14F-4D97-AF65-F5344CB8AC3E}">
        <p14:creationId xmlns:p14="http://schemas.microsoft.com/office/powerpoint/2010/main" val="59822976"/>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Switzerland </a:t>
            </a:r>
            <a:endParaRPr lang="en-US" dirty="0"/>
          </a:p>
        </p:txBody>
      </p:sp>
      <p:sp>
        <p:nvSpPr>
          <p:cNvPr id="3" name="Text Placeholder 2"/>
          <p:cNvSpPr>
            <a:spLocks noGrp="1"/>
          </p:cNvSpPr>
          <p:nvPr>
            <p:ph type="body" sz="quarter" idx="10"/>
          </p:nvPr>
        </p:nvSpPr>
        <p:spPr/>
        <p:txBody>
          <a:bodyPr/>
          <a:lstStyle/>
          <a:p>
            <a:r>
              <a:rPr lang="en-US" dirty="0" smtClean="0"/>
              <a:t>The rugged Jura Mountains of France and Germany cross over into the northern part of Switzerland. </a:t>
            </a:r>
          </a:p>
          <a:p>
            <a:r>
              <a:rPr lang="en-US" dirty="0" smtClean="0"/>
              <a:t>Rhine Falls in this area is the most powerful falls in Europe. </a:t>
            </a:r>
          </a:p>
          <a:p>
            <a:r>
              <a:rPr lang="en-US" dirty="0" smtClean="0"/>
              <a:t>The third-largest city in Switzerland, Basel (BAH </a:t>
            </a:r>
            <a:r>
              <a:rPr lang="en-US" dirty="0" err="1" smtClean="0"/>
              <a:t>zuhl</a:t>
            </a:r>
            <a:r>
              <a:rPr lang="en-US" dirty="0" smtClean="0"/>
              <a:t>), is located in the Rhine River valley. </a:t>
            </a:r>
          </a:p>
          <a:p>
            <a:r>
              <a:rPr lang="en-US" dirty="0" smtClean="0"/>
              <a:t>Basel contains part of the vital canal system that links Germany’s Rhine River and France’s Rhone River. </a:t>
            </a:r>
          </a:p>
          <a:p>
            <a:r>
              <a:rPr lang="en-US" dirty="0" smtClean="0"/>
              <a:t>The Swiss Plateau, or </a:t>
            </a:r>
            <a:r>
              <a:rPr lang="en-US" dirty="0" err="1" smtClean="0"/>
              <a:t>Mittelland</a:t>
            </a:r>
            <a:r>
              <a:rPr lang="en-US" dirty="0" smtClean="0"/>
              <a:t>, lies between the Jura Mountains in the north and the Swiss Alps in the south. </a:t>
            </a:r>
          </a:p>
          <a:p>
            <a:pPr marL="0" indent="0">
              <a:buNone/>
            </a:pPr>
            <a:endParaRPr lang="en-US" dirty="0"/>
          </a:p>
        </p:txBody>
      </p:sp>
    </p:spTree>
    <p:extLst>
      <p:ext uri="{BB962C8B-B14F-4D97-AF65-F5344CB8AC3E}">
        <p14:creationId xmlns:p14="http://schemas.microsoft.com/office/powerpoint/2010/main" val="2007805494"/>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Jura Mountains protect the plateau from cold northern winds, while a warm, dry wind, called a </a:t>
            </a:r>
            <a:r>
              <a:rPr lang="en-US" dirty="0" err="1" smtClean="0">
                <a:solidFill>
                  <a:srgbClr val="FF0000"/>
                </a:solidFill>
              </a:rPr>
              <a:t>foehn</a:t>
            </a:r>
            <a:r>
              <a:rPr lang="en-US" dirty="0" smtClean="0">
                <a:solidFill>
                  <a:srgbClr val="FF0000"/>
                </a:solidFill>
              </a:rPr>
              <a:t> (FUHRN), blows from the Alps in the south. </a:t>
            </a:r>
          </a:p>
          <a:p>
            <a:r>
              <a:rPr lang="en-US" dirty="0" smtClean="0"/>
              <a:t>Glaciers apparently gouged out several long, narrow lake basins on the plateau. </a:t>
            </a:r>
          </a:p>
          <a:p>
            <a:r>
              <a:rPr lang="en-US" dirty="0" smtClean="0">
                <a:solidFill>
                  <a:srgbClr val="FF0000"/>
                </a:solidFill>
              </a:rPr>
              <a:t>The two largest are Lakes Constance and Geneva, at each end of the plateau. </a:t>
            </a:r>
          </a:p>
          <a:p>
            <a:r>
              <a:rPr lang="en-US" dirty="0" smtClean="0"/>
              <a:t>Switzerland’s second-largest city, Geneva, lies on the lake. </a:t>
            </a:r>
          </a:p>
          <a:p>
            <a:r>
              <a:rPr lang="en-US" dirty="0" smtClean="0"/>
              <a:t>German, spoken by about 64 percent of the people, is one of four official languages. </a:t>
            </a:r>
          </a:p>
          <a:p>
            <a:r>
              <a:rPr lang="en-US" dirty="0" smtClean="0">
                <a:solidFill>
                  <a:srgbClr val="FF0000"/>
                </a:solidFill>
              </a:rPr>
              <a:t>Bern, the capital of Switzerland</a:t>
            </a:r>
            <a:r>
              <a:rPr lang="en-US" dirty="0" smtClean="0"/>
              <a:t>, is on the Aare (AHR uh) River, a tributary of the Rhine. </a:t>
            </a:r>
            <a:endParaRPr lang="en-US" dirty="0"/>
          </a:p>
        </p:txBody>
      </p:sp>
    </p:spTree>
    <p:extLst>
      <p:ext uri="{BB962C8B-B14F-4D97-AF65-F5344CB8AC3E}">
        <p14:creationId xmlns:p14="http://schemas.microsoft.com/office/powerpoint/2010/main" val="2900569524"/>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largest city in Switzerland is Zurich, located at the northern tip of Lake Zurich. </a:t>
            </a:r>
          </a:p>
          <a:p>
            <a:r>
              <a:rPr lang="en-US" dirty="0" smtClean="0"/>
              <a:t>The Alps cover 60 percent of Switzerland, but less than 10 percent of the population lives in that area.</a:t>
            </a:r>
          </a:p>
          <a:p>
            <a:r>
              <a:rPr lang="en-US" b="1" dirty="0" smtClean="0"/>
              <a:t>The Swiss Alps</a:t>
            </a:r>
            <a:r>
              <a:rPr lang="en-US" dirty="0" smtClean="0"/>
              <a:t>, or Central Alps, stretch across southern Switzerland and consist of four principal ranges. </a:t>
            </a:r>
          </a:p>
          <a:p>
            <a:r>
              <a:rPr lang="en-US" dirty="0" smtClean="0"/>
              <a:t>Visitors to the resort of Interlaken enjoy the highest waterfall in the Alps, the </a:t>
            </a:r>
            <a:r>
              <a:rPr lang="en-US" dirty="0" err="1" smtClean="0"/>
              <a:t>Giessbach</a:t>
            </a:r>
            <a:r>
              <a:rPr lang="en-US" dirty="0" smtClean="0"/>
              <a:t>, which spills 1,982 feet down the mountainside. </a:t>
            </a:r>
          </a:p>
          <a:p>
            <a:r>
              <a:rPr lang="en-US" dirty="0" smtClean="0"/>
              <a:t>The other three major ranges in the Swiss Alps lie farther south along the Italian border. </a:t>
            </a:r>
          </a:p>
          <a:p>
            <a:r>
              <a:rPr lang="en-US" dirty="0" smtClean="0"/>
              <a:t>The </a:t>
            </a:r>
            <a:r>
              <a:rPr lang="en-US" dirty="0" err="1" smtClean="0"/>
              <a:t>Pennine</a:t>
            </a:r>
            <a:r>
              <a:rPr lang="en-US" dirty="0" smtClean="0"/>
              <a:t> Alps in the west include both Monte Rosa (15,203 ft.) and the </a:t>
            </a:r>
            <a:r>
              <a:rPr lang="en-US" b="1" dirty="0" smtClean="0"/>
              <a:t>Matterhorn</a:t>
            </a:r>
            <a:r>
              <a:rPr lang="en-US" dirty="0" smtClean="0"/>
              <a:t> (14,692 ft.). </a:t>
            </a:r>
          </a:p>
          <a:p>
            <a:pPr marL="0" indent="0">
              <a:buNone/>
            </a:pPr>
            <a:endParaRPr lang="en-US" dirty="0"/>
          </a:p>
        </p:txBody>
      </p:sp>
    </p:spTree>
    <p:extLst>
      <p:ext uri="{BB962C8B-B14F-4D97-AF65-F5344CB8AC3E}">
        <p14:creationId xmlns:p14="http://schemas.microsoft.com/office/powerpoint/2010/main" val="257961106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Europe</a:t>
            </a:r>
            <a:endParaRPr lang="en-US" dirty="0"/>
          </a:p>
        </p:txBody>
      </p:sp>
      <p:sp>
        <p:nvSpPr>
          <p:cNvPr id="3" name="Text Placeholder 2"/>
          <p:cNvSpPr>
            <a:spLocks noGrp="1"/>
          </p:cNvSpPr>
          <p:nvPr>
            <p:ph type="body" sz="quarter" idx="10"/>
          </p:nvPr>
        </p:nvSpPr>
        <p:spPr/>
        <p:txBody>
          <a:bodyPr/>
          <a:lstStyle/>
          <a:p>
            <a:r>
              <a:rPr lang="en-US" dirty="0" smtClean="0"/>
              <a:t>Northern Europe consists of the British Isles and Scandinavia. </a:t>
            </a:r>
          </a:p>
          <a:p>
            <a:r>
              <a:rPr lang="en-US" dirty="0" smtClean="0"/>
              <a:t>With the exception of Ireland, northern Europe is primarily Protestant. </a:t>
            </a:r>
          </a:p>
          <a:p>
            <a:r>
              <a:rPr lang="en-US" dirty="0" smtClean="0"/>
              <a:t>The </a:t>
            </a:r>
            <a:r>
              <a:rPr lang="en-US" b="1" dirty="0" smtClean="0"/>
              <a:t>North Atlantic Drift</a:t>
            </a:r>
            <a:r>
              <a:rPr lang="en-US" dirty="0" smtClean="0"/>
              <a:t> coming off the coast of Canada warms northern Europe so that even the harbors of Norway remain ice-free year-round. </a:t>
            </a:r>
            <a:endParaRPr lang="en-US" dirty="0"/>
          </a:p>
        </p:txBody>
      </p:sp>
    </p:spTree>
    <p:extLst>
      <p:ext uri="{BB962C8B-B14F-4D97-AF65-F5344CB8AC3E}">
        <p14:creationId xmlns:p14="http://schemas.microsoft.com/office/powerpoint/2010/main" val="767381256"/>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25748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81333"/>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Monte Rosa is the highest mountain in Switzerland, but the Matterhorn is more famous because of its rare triple-cirque peak. </a:t>
            </a:r>
          </a:p>
          <a:p>
            <a:r>
              <a:rPr lang="en-US" dirty="0" smtClean="0"/>
              <a:t>The Rhaetian (REE shun) Alps cover southeast Switzerland. </a:t>
            </a:r>
          </a:p>
          <a:p>
            <a:r>
              <a:rPr lang="en-US" dirty="0" smtClean="0">
                <a:solidFill>
                  <a:srgbClr val="FF0000"/>
                </a:solidFill>
              </a:rPr>
              <a:t>Switzerland is divided into </a:t>
            </a:r>
            <a:r>
              <a:rPr lang="en-US" b="1" dirty="0" smtClean="0">
                <a:solidFill>
                  <a:srgbClr val="FF0000"/>
                </a:solidFill>
              </a:rPr>
              <a:t>cantons</a:t>
            </a:r>
            <a:r>
              <a:rPr lang="en-US" dirty="0" smtClean="0">
                <a:solidFill>
                  <a:srgbClr val="FF0000"/>
                </a:solidFill>
              </a:rPr>
              <a:t>. </a:t>
            </a:r>
          </a:p>
          <a:p>
            <a:r>
              <a:rPr lang="en-US" dirty="0" smtClean="0">
                <a:solidFill>
                  <a:srgbClr val="FF0000"/>
                </a:solidFill>
              </a:rPr>
              <a:t>The cantons were once Catholic Church districts, like parishes, but they later became self-governing districts. </a:t>
            </a:r>
          </a:p>
          <a:p>
            <a:r>
              <a:rPr lang="en-US" dirty="0" smtClean="0">
                <a:solidFill>
                  <a:srgbClr val="FF0000"/>
                </a:solidFill>
              </a:rPr>
              <a:t>These cantons eventually joined together into the country of Switzerland. </a:t>
            </a:r>
          </a:p>
          <a:p>
            <a:r>
              <a:rPr lang="en-US" dirty="0" smtClean="0"/>
              <a:t>In 1515, Switzerland adopted a policy of neutrality regarding Europe’s wars. </a:t>
            </a:r>
          </a:p>
        </p:txBody>
      </p:sp>
    </p:spTree>
    <p:extLst>
      <p:ext uri="{BB962C8B-B14F-4D97-AF65-F5344CB8AC3E}">
        <p14:creationId xmlns:p14="http://schemas.microsoft.com/office/powerpoint/2010/main" val="238183174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France violated this neutrality in 1798 by invading Switzerland. </a:t>
            </a:r>
          </a:p>
          <a:p>
            <a:r>
              <a:rPr lang="en-US" dirty="0" smtClean="0"/>
              <a:t>Swiss neutrality was guaranteed by the victorious countries following Napoleon’s defeat in 1815. </a:t>
            </a:r>
          </a:p>
          <a:p>
            <a:r>
              <a:rPr lang="en-US" dirty="0" smtClean="0"/>
              <a:t>Since this time, the Swiss have refused to join organizations that could jeopardize their neutrality. </a:t>
            </a:r>
          </a:p>
          <a:p>
            <a:r>
              <a:rPr lang="en-US" dirty="0" smtClean="0"/>
              <a:t>Religious freedom is guaranteed in Switzerland. </a:t>
            </a:r>
            <a:endParaRPr lang="en-US" dirty="0"/>
          </a:p>
        </p:txBody>
      </p:sp>
    </p:spTree>
    <p:extLst>
      <p:ext uri="{BB962C8B-B14F-4D97-AF65-F5344CB8AC3E}">
        <p14:creationId xmlns:p14="http://schemas.microsoft.com/office/powerpoint/2010/main" val="113219278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Liechtenstein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Between Switzerland and Austria is the tiny principality of Liechtenstein (LIK </a:t>
            </a:r>
            <a:r>
              <a:rPr lang="en-US" dirty="0" err="1" smtClean="0">
                <a:solidFill>
                  <a:srgbClr val="FF0000"/>
                </a:solidFill>
              </a:rPr>
              <a:t>tun</a:t>
            </a:r>
            <a:r>
              <a:rPr lang="en-US" dirty="0" smtClean="0">
                <a:solidFill>
                  <a:srgbClr val="FF0000"/>
                </a:solidFill>
              </a:rPr>
              <a:t> s[h]tine), located on the east side of the Rhine. </a:t>
            </a:r>
          </a:p>
          <a:p>
            <a:r>
              <a:rPr lang="en-US" dirty="0" smtClean="0"/>
              <a:t>A prince from Vienna first bought land in the area in 1699, and his descendants—the von </a:t>
            </a:r>
            <a:r>
              <a:rPr lang="en-US" dirty="0" err="1" smtClean="0"/>
              <a:t>Liechtensteins</a:t>
            </a:r>
            <a:r>
              <a:rPr lang="en-US" dirty="0" smtClean="0"/>
              <a:t>—have ruled ever since. </a:t>
            </a:r>
          </a:p>
          <a:p>
            <a:r>
              <a:rPr lang="en-US" dirty="0" smtClean="0"/>
              <a:t>The prince now serves under a constitutional monarchy. </a:t>
            </a:r>
          </a:p>
          <a:p>
            <a:r>
              <a:rPr lang="en-US" dirty="0" smtClean="0"/>
              <a:t>Liechtenstein uses Swiss currency and lets Switzerland represent it internationally. </a:t>
            </a:r>
          </a:p>
          <a:p>
            <a:r>
              <a:rPr lang="en-US" dirty="0" smtClean="0">
                <a:solidFill>
                  <a:srgbClr val="FF0000"/>
                </a:solidFill>
              </a:rPr>
              <a:t>Like Switzerland, it has remained neutral in wars and has not even had an army since 1868. </a:t>
            </a:r>
          </a:p>
          <a:p>
            <a:r>
              <a:rPr lang="en-US" dirty="0" smtClean="0"/>
              <a:t>The official language is German, but most people speak a dialect called Alemannic (al uh MAN </a:t>
            </a:r>
            <a:r>
              <a:rPr lang="en-US" dirty="0" err="1" smtClean="0"/>
              <a:t>ik</a:t>
            </a:r>
            <a:r>
              <a:rPr lang="en-US" dirty="0" smtClean="0"/>
              <a:t>).</a:t>
            </a:r>
            <a:endParaRPr lang="en-US" dirty="0"/>
          </a:p>
        </p:txBody>
      </p:sp>
    </p:spTree>
    <p:extLst>
      <p:ext uri="{BB962C8B-B14F-4D97-AF65-F5344CB8AC3E}">
        <p14:creationId xmlns:p14="http://schemas.microsoft.com/office/powerpoint/2010/main" val="9904460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Before 1950, Lichtenstein was primarily a farming country. </a:t>
            </a:r>
          </a:p>
          <a:p>
            <a:r>
              <a:rPr lang="en-US" dirty="0" smtClean="0"/>
              <a:t>Today, only 1 percent of the people farm. </a:t>
            </a:r>
          </a:p>
          <a:p>
            <a:r>
              <a:rPr lang="en-US" dirty="0" smtClean="0">
                <a:solidFill>
                  <a:srgbClr val="FF0000"/>
                </a:solidFill>
              </a:rPr>
              <a:t>Now highly industrialized, it has one of the highest standards of living in the world</a:t>
            </a:r>
            <a:r>
              <a:rPr lang="en-US" dirty="0" smtClean="0"/>
              <a:t>. </a:t>
            </a:r>
          </a:p>
          <a:p>
            <a:r>
              <a:rPr lang="en-US" dirty="0" smtClean="0"/>
              <a:t>Over five thousand businesses have headquarters in Liechtenstein because of its reasonable tax rates. </a:t>
            </a:r>
          </a:p>
          <a:p>
            <a:r>
              <a:rPr lang="en-US" dirty="0" smtClean="0"/>
              <a:t>The government also earns a large portion of its money from the sale of beautiful postage stamps. </a:t>
            </a:r>
          </a:p>
          <a:p>
            <a:r>
              <a:rPr lang="en-US" dirty="0" smtClean="0"/>
              <a:t>Religious freedom and religious equality are part of the modern state of Liechtenstein. </a:t>
            </a:r>
            <a:endParaRPr lang="en-US" dirty="0"/>
          </a:p>
        </p:txBody>
      </p:sp>
    </p:spTree>
    <p:extLst>
      <p:ext uri="{BB962C8B-B14F-4D97-AF65-F5344CB8AC3E}">
        <p14:creationId xmlns:p14="http://schemas.microsoft.com/office/powerpoint/2010/main" val="186816588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Austria </a:t>
            </a:r>
            <a:endParaRPr lang="en-US" dirty="0"/>
          </a:p>
        </p:txBody>
      </p:sp>
      <p:sp>
        <p:nvSpPr>
          <p:cNvPr id="3" name="Text Placeholder 2"/>
          <p:cNvSpPr>
            <a:spLocks noGrp="1"/>
          </p:cNvSpPr>
          <p:nvPr>
            <p:ph type="body" sz="quarter" idx="10"/>
          </p:nvPr>
        </p:nvSpPr>
        <p:spPr/>
        <p:txBody>
          <a:bodyPr/>
          <a:lstStyle/>
          <a:p>
            <a:r>
              <a:rPr lang="en-US" dirty="0" smtClean="0"/>
              <a:t>Austria adopted a strict policy of neutrality in the Cold War because of its precarious position between the East and the West. </a:t>
            </a:r>
          </a:p>
          <a:p>
            <a:r>
              <a:rPr lang="en-US" dirty="0" smtClean="0"/>
              <a:t>The country maintains close cultural and economic ties to Eastern Europe. </a:t>
            </a:r>
          </a:p>
          <a:p>
            <a:r>
              <a:rPr lang="en-US" dirty="0" smtClean="0">
                <a:solidFill>
                  <a:srgbClr val="FF0000"/>
                </a:solidFill>
              </a:rPr>
              <a:t>Austrians speak German, and over 70 percent of them are Catholic. </a:t>
            </a:r>
          </a:p>
          <a:p>
            <a:r>
              <a:rPr lang="en-US" dirty="0" smtClean="0"/>
              <a:t>Most people live in the north, where the </a:t>
            </a:r>
            <a:r>
              <a:rPr lang="en-US" b="1" dirty="0" smtClean="0"/>
              <a:t>Danube River</a:t>
            </a:r>
            <a:r>
              <a:rPr lang="en-US" dirty="0" smtClean="0"/>
              <a:t> winds through the foothills of the Alps. </a:t>
            </a:r>
          </a:p>
          <a:p>
            <a:r>
              <a:rPr lang="en-US" dirty="0" smtClean="0">
                <a:solidFill>
                  <a:srgbClr val="FF0000"/>
                </a:solidFill>
              </a:rPr>
              <a:t>With almost two million people, </a:t>
            </a:r>
            <a:r>
              <a:rPr lang="en-US" b="1" dirty="0" smtClean="0">
                <a:solidFill>
                  <a:srgbClr val="FF0000"/>
                </a:solidFill>
              </a:rPr>
              <a:t>Vienna</a:t>
            </a:r>
            <a:r>
              <a:rPr lang="en-US" dirty="0" smtClean="0">
                <a:solidFill>
                  <a:srgbClr val="FF0000"/>
                </a:solidFill>
              </a:rPr>
              <a:t>, Austria’s capital, is the largest city in the country. </a:t>
            </a:r>
          </a:p>
          <a:p>
            <a:r>
              <a:rPr lang="en-US" dirty="0" smtClean="0">
                <a:solidFill>
                  <a:srgbClr val="FF0000"/>
                </a:solidFill>
              </a:rPr>
              <a:t>Vienna is known for baroque architecture and its outstanding musicians, including Franz Haydn, Wolfgang Mozart, Franz Shubert, and Johann Strauss. </a:t>
            </a:r>
            <a:endParaRPr lang="en-US" dirty="0">
              <a:solidFill>
                <a:srgbClr val="FF0000"/>
              </a:solidFill>
            </a:endParaRPr>
          </a:p>
        </p:txBody>
      </p:sp>
    </p:spTree>
    <p:extLst>
      <p:ext uri="{BB962C8B-B14F-4D97-AF65-F5344CB8AC3E}">
        <p14:creationId xmlns:p14="http://schemas.microsoft.com/office/powerpoint/2010/main" val="2471984563"/>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Alps dominate southern Austria. </a:t>
            </a:r>
          </a:p>
          <a:p>
            <a:r>
              <a:rPr lang="en-US" dirty="0" smtClean="0"/>
              <a:t>Most people in this region live in the mountain valleys. </a:t>
            </a:r>
          </a:p>
          <a:p>
            <a:r>
              <a:rPr lang="en-US" dirty="0" smtClean="0"/>
              <a:t>Austria’s forests have allowed it to become a leading exporter of wood in continental Europe. </a:t>
            </a:r>
          </a:p>
          <a:p>
            <a:r>
              <a:rPr lang="en-US" dirty="0" smtClean="0"/>
              <a:t>The highest and most famous mountain in Austria is Grossglockner (GROHS GLAHK </a:t>
            </a:r>
            <a:r>
              <a:rPr lang="en-US" dirty="0" err="1" smtClean="0"/>
              <a:t>nur</a:t>
            </a:r>
            <a:r>
              <a:rPr lang="en-US" dirty="0" smtClean="0"/>
              <a:t>; 12,461 ft.), located southeast of Innsbruck. </a:t>
            </a:r>
          </a:p>
          <a:p>
            <a:r>
              <a:rPr lang="en-US" dirty="0" smtClean="0">
                <a:solidFill>
                  <a:srgbClr val="FF0000"/>
                </a:solidFill>
              </a:rPr>
              <a:t>The primary mountain pass that German invaders and merchants have used to reach Italy is </a:t>
            </a:r>
            <a:r>
              <a:rPr lang="en-US" b="1" dirty="0" smtClean="0">
                <a:solidFill>
                  <a:srgbClr val="FF0000"/>
                </a:solidFill>
              </a:rPr>
              <a:t>Brenner Pass</a:t>
            </a:r>
            <a:r>
              <a:rPr lang="en-US" dirty="0" smtClean="0">
                <a:solidFill>
                  <a:srgbClr val="FF0000"/>
                </a:solidFill>
              </a:rPr>
              <a:t>, south of Innsbruck. </a:t>
            </a:r>
          </a:p>
          <a:p>
            <a:r>
              <a:rPr lang="en-US" dirty="0" smtClean="0"/>
              <a:t>It is the lowest major pass through the Central Alps, and warm </a:t>
            </a:r>
            <a:r>
              <a:rPr lang="en-US" dirty="0" err="1" smtClean="0"/>
              <a:t>foehns</a:t>
            </a:r>
            <a:r>
              <a:rPr lang="en-US" dirty="0" smtClean="0"/>
              <a:t> keep it open all year long.</a:t>
            </a:r>
            <a:endParaRPr lang="en-US" dirty="0"/>
          </a:p>
        </p:txBody>
      </p:sp>
    </p:spTree>
    <p:extLst>
      <p:ext uri="{BB962C8B-B14F-4D97-AF65-F5344CB8AC3E}">
        <p14:creationId xmlns:p14="http://schemas.microsoft.com/office/powerpoint/2010/main" val="396477280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Roman Catholic and Reformed Churches enjoy a special status in Austria. </a:t>
            </a:r>
          </a:p>
          <a:p>
            <a:r>
              <a:rPr lang="en-US" dirty="0" smtClean="0"/>
              <a:t>Other religious groups are allowed but operate at a disadvantage. </a:t>
            </a:r>
            <a:endParaRPr lang="en-US" dirty="0"/>
          </a:p>
        </p:txBody>
      </p:sp>
    </p:spTree>
    <p:extLst>
      <p:ext uri="{BB962C8B-B14F-4D97-AF65-F5344CB8AC3E}">
        <p14:creationId xmlns:p14="http://schemas.microsoft.com/office/powerpoint/2010/main" val="228423870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is the best-known feature of southwest Germany? </a:t>
            </a:r>
          </a:p>
          <a:p>
            <a:pPr marL="568325" indent="0"/>
            <a:r>
              <a:rPr lang="en-US" dirty="0" smtClean="0"/>
              <a:t>	  </a:t>
            </a:r>
            <a:r>
              <a:rPr lang="en-US" b="1" i="1" dirty="0" smtClean="0"/>
              <a:t>Black Forest</a:t>
            </a:r>
            <a:endParaRPr lang="en-US" dirty="0" smtClean="0"/>
          </a:p>
          <a:p>
            <a:pPr>
              <a:buAutoNum type="arabicPeriod"/>
            </a:pPr>
            <a:endParaRPr lang="en-US" dirty="0"/>
          </a:p>
          <a:p>
            <a:pPr>
              <a:buAutoNum type="arabicPeriod" startAt="2"/>
            </a:pPr>
            <a:r>
              <a:rPr lang="en-US" dirty="0" smtClean="0"/>
              <a:t>What river dominates the most populated region of Austria?</a:t>
            </a:r>
          </a:p>
          <a:p>
            <a:pPr marL="568325" indent="0"/>
            <a:r>
              <a:rPr lang="en-US" dirty="0"/>
              <a:t>	</a:t>
            </a:r>
            <a:r>
              <a:rPr lang="en-US" dirty="0" smtClean="0"/>
              <a:t>  </a:t>
            </a:r>
            <a:r>
              <a:rPr lang="en-US" b="1" i="1" dirty="0" smtClean="0"/>
              <a:t>Danube River</a:t>
            </a:r>
            <a:endParaRPr lang="en-US" b="1" i="1" dirty="0"/>
          </a:p>
        </p:txBody>
      </p:sp>
    </p:spTree>
    <p:extLst>
      <p:ext uri="{BB962C8B-B14F-4D97-AF65-F5344CB8AC3E}">
        <p14:creationId xmlns:p14="http://schemas.microsoft.com/office/powerpoint/2010/main" val="122303426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65695</TotalTime>
  <Words>9165</Words>
  <Application>Microsoft Office PowerPoint</Application>
  <PresentationFormat>Custom</PresentationFormat>
  <Paragraphs>786</Paragraphs>
  <Slides>199</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199</vt:i4>
      </vt:variant>
    </vt:vector>
  </HeadingPairs>
  <TitlesOfParts>
    <vt:vector size="205" baseType="lpstr">
      <vt:lpstr>Arial</vt:lpstr>
      <vt:lpstr>Calibri</vt:lpstr>
      <vt:lpstr>Tahoma</vt:lpstr>
      <vt:lpstr>Wingdings</vt:lpstr>
      <vt:lpstr>Geography_Red Units</vt:lpstr>
      <vt:lpstr>Geography_Green Units</vt:lpstr>
      <vt:lpstr>Chapter 11: Western Europe</vt:lpstr>
      <vt:lpstr>PowerPoint Presentation</vt:lpstr>
      <vt:lpstr>Western Europe </vt:lpstr>
      <vt:lpstr>PowerPoint Presentation</vt:lpstr>
      <vt:lpstr>PowerPoint Presentation</vt:lpstr>
      <vt:lpstr>PowerPoint Presentation</vt:lpstr>
      <vt:lpstr>Northern Europe</vt:lpstr>
      <vt:lpstr>Introduction </vt:lpstr>
      <vt:lpstr>Northern Europe</vt:lpstr>
      <vt:lpstr>United Kingdom </vt:lpstr>
      <vt:lpstr>PowerPoint Presentation</vt:lpstr>
      <vt:lpstr>PowerPoint Presentation</vt:lpstr>
      <vt:lpstr>PowerPoint Presentation</vt:lpstr>
      <vt:lpstr>PowerPoint Presentation</vt:lpstr>
      <vt:lpstr>PowerPoint Presentation</vt:lpstr>
      <vt:lpstr>PowerPoint Presentation</vt:lpstr>
      <vt:lpstr>England </vt:lpstr>
      <vt:lpstr>PowerPoint Presentation</vt:lpstr>
      <vt:lpstr>PowerPoint Presentation</vt:lpstr>
      <vt:lpstr>PowerPoint Presentation</vt:lpstr>
      <vt:lpstr>PowerPoint Presentation</vt:lpstr>
      <vt:lpstr>Wales</vt:lpstr>
      <vt:lpstr>PowerPoint Presentation</vt:lpstr>
      <vt:lpstr>Scotland</vt:lpstr>
      <vt:lpstr>PowerPoint Presentation</vt:lpstr>
      <vt:lpstr>PowerPoint Presentation</vt:lpstr>
      <vt:lpstr>PowerPoint Presentation</vt:lpstr>
      <vt:lpstr>Northern Ireland</vt:lpstr>
      <vt:lpstr>Ireland</vt:lpstr>
      <vt:lpstr>PowerPoint Presentation</vt:lpstr>
      <vt:lpstr>PowerPoint Presentation</vt:lpstr>
      <vt:lpstr>PowerPoint Presentation</vt:lpstr>
      <vt:lpstr>PowerPoint Presentation</vt:lpstr>
      <vt:lpstr>PowerPoint Presentation</vt:lpstr>
      <vt:lpstr>PowerPoint Presentation</vt:lpstr>
      <vt:lpstr>Scandinavia </vt:lpstr>
      <vt:lpstr>PowerPoint Presentation</vt:lpstr>
      <vt:lpstr>PowerPoint Presentation</vt:lpstr>
      <vt:lpstr>Norway</vt:lpstr>
      <vt:lpstr>PowerPoint Presentation</vt:lpstr>
      <vt:lpstr>Sweden</vt:lpstr>
      <vt:lpstr>PowerPoint Presentation</vt:lpstr>
      <vt:lpstr>Finland </vt:lpstr>
      <vt:lpstr>PowerPoint Presentation</vt:lpstr>
      <vt:lpstr>Denmark</vt:lpstr>
      <vt:lpstr>PowerPoint Presentation</vt:lpstr>
      <vt:lpstr>PowerPoint Presentation</vt:lpstr>
      <vt:lpstr>Iceland</vt:lpstr>
      <vt:lpstr>PowerPoint Presentation</vt:lpstr>
      <vt:lpstr>PowerPoint Presentation</vt:lpstr>
      <vt:lpstr>PowerPoint Presentation</vt:lpstr>
      <vt:lpstr>PowerPoint Presentation</vt:lpstr>
      <vt:lpstr>PowerPoint Presentation</vt:lpstr>
      <vt:lpstr>Continental Europe</vt:lpstr>
      <vt:lpstr>Continental Europe </vt:lpstr>
      <vt:lpstr>PowerPoint Presentation</vt:lpstr>
      <vt:lpstr>Continental Europe</vt:lpstr>
      <vt:lpstr>France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Low Countries </vt:lpstr>
      <vt:lpstr>The Netherlands </vt:lpstr>
      <vt:lpstr>PowerPoint Presentation</vt:lpstr>
      <vt:lpstr>PowerPoint Presentation</vt:lpstr>
      <vt:lpstr>Belgium</vt:lpstr>
      <vt:lpstr>PowerPoint Presentation</vt:lpstr>
      <vt:lpstr>Luxembourg </vt:lpstr>
      <vt:lpstr>PowerPoint Presentation</vt:lpstr>
      <vt:lpstr>PowerPoint Presentation</vt:lpstr>
      <vt:lpstr>PowerPoint Presentation</vt:lpstr>
      <vt:lpstr>PowerPoint Presentation</vt:lpstr>
      <vt:lpstr>Germany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Alpine Region </vt:lpstr>
      <vt:lpstr>PowerPoint Presentation</vt:lpstr>
      <vt:lpstr>Switzerland </vt:lpstr>
      <vt:lpstr>PowerPoint Presentation</vt:lpstr>
      <vt:lpstr>PowerPoint Presentation</vt:lpstr>
      <vt:lpstr>PowerPoint Presentation</vt:lpstr>
      <vt:lpstr>PowerPoint Presentation</vt:lpstr>
      <vt:lpstr>PowerPoint Presentation</vt:lpstr>
      <vt:lpstr>PowerPoint Presentation</vt:lpstr>
      <vt:lpstr>Liechtenstein </vt:lpstr>
      <vt:lpstr>PowerPoint Presentation</vt:lpstr>
      <vt:lpstr>Austria </vt:lpstr>
      <vt:lpstr>PowerPoint Presentation</vt:lpstr>
      <vt:lpstr>PowerPoint Presentation</vt:lpstr>
      <vt:lpstr>PowerPoint Presentation</vt:lpstr>
      <vt:lpstr>PowerPoint Presentation</vt:lpstr>
      <vt:lpstr>PowerPoint Presentation</vt:lpstr>
      <vt:lpstr>Mediterranean Europe </vt:lpstr>
      <vt:lpstr>PowerPoint Presentation</vt:lpstr>
      <vt:lpstr>Mediterranean Europe</vt:lpstr>
      <vt:lpstr>Iberian Peninsula</vt:lpstr>
      <vt:lpstr>PowerPoint Presentation</vt:lpstr>
      <vt:lpstr>Spain </vt:lpstr>
      <vt:lpstr>PowerPoint Presentation</vt:lpstr>
      <vt:lpstr>PowerPoint Presentation</vt:lpstr>
      <vt:lpstr>PowerPoint Presentation</vt:lpstr>
      <vt:lpstr>Andorra </vt:lpstr>
      <vt:lpstr>Portugal </vt:lpstr>
      <vt:lpstr>PowerPoint Presentation</vt:lpstr>
      <vt:lpstr>PowerPoint Presentation</vt:lpstr>
      <vt:lpstr>PowerPoint Presentation</vt:lpstr>
      <vt:lpstr>PowerPoint Presentation</vt:lpstr>
      <vt:lpstr>PowerPoint Presentation</vt:lpstr>
      <vt:lpstr>PowerPoint Presentation</vt:lpstr>
      <vt:lpstr>Italian Peninsula: Italy</vt:lpstr>
      <vt:lpstr>PowerPoint Presentation</vt:lpstr>
      <vt:lpstr>PowerPoint Presentation</vt:lpstr>
      <vt:lpstr>PowerPoint Presentation</vt:lpstr>
      <vt:lpstr>PowerPoint Presentation</vt:lpstr>
      <vt:lpstr>PowerPoint Presentation</vt:lpstr>
      <vt:lpstr>PowerPoint Presentation</vt:lpstr>
      <vt:lpstr>Monaco </vt:lpstr>
      <vt:lpstr>San Marino </vt:lpstr>
      <vt:lpstr>Vatican City </vt:lpstr>
      <vt:lpstr>PowerPoint Presentation</vt:lpstr>
      <vt:lpstr>Malta </vt:lpstr>
      <vt:lpstr>PowerPoint Presentation</vt:lpstr>
      <vt:lpstr>Greece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Places, and Things to Know</vt:lpstr>
      <vt:lpstr>North Atlantic Drift </vt:lpstr>
      <vt:lpstr>River Thames</vt:lpstr>
      <vt:lpstr>downs</vt:lpstr>
      <vt:lpstr>moors</vt:lpstr>
      <vt:lpstr>The Pennines</vt:lpstr>
      <vt:lpstr>glens</vt:lpstr>
      <vt:lpstr>lochs</vt:lpstr>
      <vt:lpstr>Ben Nevis </vt:lpstr>
      <vt:lpstr>loughs</vt:lpstr>
      <vt:lpstr>Sogne Fjord</vt:lpstr>
      <vt:lpstr>Galdhøpiggen</vt:lpstr>
      <vt:lpstr>Lapps</vt:lpstr>
      <vt:lpstr>Mount Hekla</vt:lpstr>
      <vt:lpstr>Althing</vt:lpstr>
      <vt:lpstr>Vatnajökull</vt:lpstr>
      <vt:lpstr>Seine River</vt:lpstr>
      <vt:lpstr>Loire River</vt:lpstr>
      <vt:lpstr>Normandy</vt:lpstr>
      <vt:lpstr>Mont Blanc</vt:lpstr>
      <vt:lpstr>Massif Central</vt:lpstr>
      <vt:lpstr>Pyrenees Mountains</vt:lpstr>
      <vt:lpstr>Basques</vt:lpstr>
      <vt:lpstr>polders</vt:lpstr>
      <vt:lpstr>Rhine River</vt:lpstr>
      <vt:lpstr>Brussels</vt:lpstr>
      <vt:lpstr>Flanders</vt:lpstr>
      <vt:lpstr>Ardennes</vt:lpstr>
      <vt:lpstr>Wallonia</vt:lpstr>
      <vt:lpstr>duchy</vt:lpstr>
      <vt:lpstr>Berlin</vt:lpstr>
      <vt:lpstr>Kiel Canal</vt:lpstr>
      <vt:lpstr>Ruhr</vt:lpstr>
      <vt:lpstr>Central Uplands</vt:lpstr>
      <vt:lpstr>Bavarian Alps</vt:lpstr>
      <vt:lpstr>Alps</vt:lpstr>
      <vt:lpstr>foehn</vt:lpstr>
      <vt:lpstr>Swiss Alps</vt:lpstr>
      <vt:lpstr>Matterhorn</vt:lpstr>
      <vt:lpstr>cantons</vt:lpstr>
      <vt:lpstr>Danube River </vt:lpstr>
      <vt:lpstr>Vienna</vt:lpstr>
      <vt:lpstr>Brenner Pass</vt:lpstr>
      <vt:lpstr>Madrid</vt:lpstr>
      <vt:lpstr>Meseta</vt:lpstr>
      <vt:lpstr>Tagus</vt:lpstr>
      <vt:lpstr>Strait of Gibraltar</vt:lpstr>
      <vt:lpstr>Barcelona</vt:lpstr>
      <vt:lpstr>Catalonia</vt:lpstr>
      <vt:lpstr>Cantabrian Mountains</vt:lpstr>
      <vt:lpstr>Lisbon </vt:lpstr>
      <vt:lpstr>Apennine Mountains</vt:lpstr>
      <vt:lpstr>Po River</vt:lpstr>
      <vt:lpstr>Apulia</vt:lpstr>
      <vt:lpstr>Sardinia</vt:lpstr>
      <vt:lpstr>Mount Titano</vt:lpstr>
      <vt:lpstr>Peloponnesus</vt:lpstr>
      <vt:lpstr>Athens</vt:lpstr>
      <vt:lpstr>Macedonia</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619</cp:revision>
  <dcterms:created xsi:type="dcterms:W3CDTF">2017-04-25T17:01:42Z</dcterms:created>
  <dcterms:modified xsi:type="dcterms:W3CDTF">2024-01-08T15:47:27Z</dcterms:modified>
</cp:coreProperties>
</file>