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2" r:id="rId2"/>
    <p:sldId id="352" r:id="rId3"/>
    <p:sldId id="357" r:id="rId4"/>
    <p:sldId id="525" r:id="rId5"/>
    <p:sldId id="432" r:id="rId6"/>
    <p:sldId id="339" r:id="rId7"/>
    <p:sldId id="359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488" r:id="rId18"/>
    <p:sldId id="535" r:id="rId19"/>
    <p:sldId id="536" r:id="rId20"/>
    <p:sldId id="448" r:id="rId21"/>
    <p:sldId id="537" r:id="rId22"/>
    <p:sldId id="483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547" r:id="rId33"/>
    <p:sldId id="548" r:id="rId34"/>
    <p:sldId id="549" r:id="rId35"/>
    <p:sldId id="487" r:id="rId36"/>
    <p:sldId id="550" r:id="rId37"/>
    <p:sldId id="551" r:id="rId38"/>
    <p:sldId id="552" r:id="rId39"/>
    <p:sldId id="553" r:id="rId40"/>
    <p:sldId id="498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522" r:id="rId51"/>
  </p:sldIdLst>
  <p:sldSz cx="11704638" cy="6583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>
          <p15:clr>
            <a:srgbClr val="A4A3A4"/>
          </p15:clr>
        </p15:guide>
        <p15:guide id="2" orient="horz" pos="201">
          <p15:clr>
            <a:srgbClr val="A4A3A4"/>
          </p15:clr>
        </p15:guide>
        <p15:guide id="3" orient="horz" pos="3945">
          <p15:clr>
            <a:srgbClr val="A4A3A4"/>
          </p15:clr>
        </p15:guide>
        <p15:guide id="4" orient="horz" pos="1209">
          <p15:clr>
            <a:srgbClr val="A4A3A4"/>
          </p15:clr>
        </p15:guide>
        <p15:guide id="5" pos="3686">
          <p15:clr>
            <a:srgbClr val="A4A3A4"/>
          </p15:clr>
        </p15:guide>
        <p15:guide id="6" pos="374">
          <p15:clr>
            <a:srgbClr val="A4A3A4"/>
          </p15:clr>
        </p15:guide>
        <p15:guide id="7" pos="69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170"/>
    <a:srgbClr val="F1EDCB"/>
    <a:srgbClr val="083D8A"/>
    <a:srgbClr val="0E69F0"/>
    <a:srgbClr val="03347B"/>
    <a:srgbClr val="CBCBCB"/>
    <a:srgbClr val="DDDDDD"/>
    <a:srgbClr val="9C202C"/>
    <a:srgbClr val="73232B"/>
    <a:srgbClr val="5C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92666" autoAdjust="0"/>
  </p:normalViewPr>
  <p:slideViewPr>
    <p:cSldViewPr>
      <p:cViewPr varScale="1">
        <p:scale>
          <a:sx n="71" d="100"/>
          <a:sy n="71" d="100"/>
        </p:scale>
        <p:origin x="678" y="78"/>
      </p:cViewPr>
      <p:guideLst>
        <p:guide orient="horz" pos="2073"/>
        <p:guide orient="horz" pos="201"/>
        <p:guide orient="horz" pos="3945"/>
        <p:guide orient="horz" pos="1209"/>
        <p:guide pos="3686"/>
        <p:guide pos="374"/>
        <p:guide pos="699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7635-8394-48B0-92A1-BF939F8B7DF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FC3FA-137B-44D8-847C-0050ED15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174593"/>
            <a:ext cx="11704638" cy="1828800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0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baseline="0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Fifth Edition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94519" y="2315880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0" cap="all" baseline="0" dirty="0" smtClean="0">
                <a:ln>
                  <a:solidFill>
                    <a:schemeClr val="bg2"/>
                  </a:solidFill>
                </a:ln>
                <a:solidFill>
                  <a:srgbClr val="F7E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United States History</a:t>
            </a:r>
            <a:endParaRPr lang="en-US" sz="7400" b="0" cap="all" baseline="0" dirty="0">
              <a:ln>
                <a:solidFill>
                  <a:schemeClr val="bg2"/>
                </a:solidFill>
              </a:ln>
              <a:solidFill>
                <a:srgbClr val="F7ED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40664" y="3444081"/>
            <a:ext cx="202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1ED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FIFTH EDITION</a:t>
            </a:r>
          </a:p>
        </p:txBody>
      </p:sp>
    </p:spTree>
    <p:extLst>
      <p:ext uri="{BB962C8B-B14F-4D97-AF65-F5344CB8AC3E}">
        <p14:creationId xmlns:p14="http://schemas.microsoft.com/office/powerpoint/2010/main" val="20100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21"/>
          <p:cNvSpPr/>
          <p:nvPr userDrawn="1"/>
        </p:nvSpPr>
        <p:spPr>
          <a:xfrm flipH="1">
            <a:off x="-2" y="1442514"/>
            <a:ext cx="11704639" cy="3144566"/>
          </a:xfrm>
          <a:prstGeom prst="rect">
            <a:avLst/>
          </a:prstGeom>
          <a:solidFill>
            <a:srgbClr val="083D8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21"/>
          <p:cNvSpPr/>
          <p:nvPr userDrawn="1"/>
        </p:nvSpPr>
        <p:spPr>
          <a:xfrm flipH="1">
            <a:off x="4166150" y="1586075"/>
            <a:ext cx="7538488" cy="2857445"/>
          </a:xfrm>
          <a:custGeom>
            <a:avLst/>
            <a:gdLst/>
            <a:ahLst/>
            <a:cxnLst/>
            <a:rect l="l" t="t" r="r" b="b"/>
            <a:pathLst>
              <a:path w="7538488" h="2857445">
                <a:moveTo>
                  <a:pt x="7538488" y="0"/>
                </a:moveTo>
                <a:lnTo>
                  <a:pt x="0" y="0"/>
                </a:lnTo>
                <a:lnTo>
                  <a:pt x="0" y="2857445"/>
                </a:lnTo>
                <a:lnTo>
                  <a:pt x="6459517" y="2857445"/>
                </a:lnTo>
                <a:close/>
              </a:path>
            </a:pathLst>
          </a:custGeom>
          <a:solidFill>
            <a:schemeClr val="bg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7795" y="1621315"/>
            <a:ext cx="3810000" cy="370805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99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05498" y="1615281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spc="300" baseline="0" dirty="0" smtClean="0">
                <a:solidFill>
                  <a:schemeClr val="bg2"/>
                </a:solidFill>
                <a:effectLst/>
                <a:latin typeface="+mj-lt"/>
              </a:rPr>
              <a:t>Chapter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84322" y="1586076"/>
            <a:ext cx="6552406" cy="2857446"/>
          </a:xfrm>
        </p:spPr>
        <p:txBody>
          <a:bodyPr anchor="ctr"/>
          <a:lstStyle>
            <a:lvl1pPr algn="l">
              <a:lnSpc>
                <a:spcPct val="90000"/>
              </a:lnSpc>
              <a:defRPr b="0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(date range)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5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10642" y="1919288"/>
            <a:ext cx="10393995" cy="2395136"/>
            <a:chOff x="1310642" y="2294331"/>
            <a:chExt cx="10393995" cy="1645050"/>
          </a:xfrm>
        </p:grpSpPr>
        <p:sp>
          <p:nvSpPr>
            <p:cNvPr id="21" name="Rectangle 7"/>
            <p:cNvSpPr/>
            <p:nvPr/>
          </p:nvSpPr>
          <p:spPr>
            <a:xfrm>
              <a:off x="1310642" y="3207861"/>
              <a:ext cx="9144000" cy="731520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61318" y="2294331"/>
              <a:ext cx="10043319" cy="0"/>
            </a:xfrm>
            <a:prstGeom prst="line">
              <a:avLst/>
            </a:pr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 Placeholder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16856" y="2072481"/>
            <a:ext cx="8669338" cy="209074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FontTx/>
              <a:buNone/>
              <a:defRPr sz="7200" b="1" cap="all" baseline="0">
                <a:solidFill>
                  <a:srgbClr val="06317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Core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4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2" cy="1694215"/>
            <a:chOff x="-794" y="0"/>
            <a:chExt cx="11705432" cy="169421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1704638" cy="1691480"/>
            </a:xfrm>
            <a:prstGeom prst="rect">
              <a:avLst/>
            </a:prstGeom>
            <a:solidFill>
              <a:srgbClr val="C6C4C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318" y="1"/>
              <a:ext cx="5852319" cy="457200"/>
            </a:xfrm>
            <a:prstGeom prst="rect">
              <a:avLst/>
            </a:prstGeom>
            <a:solidFill>
              <a:srgbClr val="083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/>
            <p:cNvSpPr/>
            <p:nvPr/>
          </p:nvSpPr>
          <p:spPr>
            <a:xfrm flipH="1">
              <a:off x="159" y="594201"/>
              <a:ext cx="11704320" cy="1005840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195733" y="0"/>
              <a:ext cx="1317095" cy="1691480"/>
              <a:chOff x="10074317" y="0"/>
              <a:chExt cx="1805079" cy="1691480"/>
            </a:xfrm>
          </p:grpSpPr>
          <p:sp>
            <p:nvSpPr>
              <p:cNvPr id="22" name="Rectangle 18"/>
              <p:cNvSpPr/>
              <p:nvPr/>
            </p:nvSpPr>
            <p:spPr>
              <a:xfrm>
                <a:off x="10074317" y="0"/>
                <a:ext cx="1630321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18"/>
              <p:cNvSpPr/>
              <p:nvPr/>
            </p:nvSpPr>
            <p:spPr>
              <a:xfrm>
                <a:off x="10249074" y="0"/>
                <a:ext cx="1630322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rgbClr val="F7F5E1"/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1186319" y="0"/>
              <a:ext cx="518319" cy="1691480"/>
            </a:xfrm>
            <a:prstGeom prst="rect">
              <a:avLst/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794" y="1564144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1691480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19" y="594201"/>
            <a:ext cx="10515600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93725" y="1926430"/>
            <a:ext cx="10515600" cy="433625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71500" algn="dec"/>
                <a:tab pos="1257300" algn="dec"/>
                <a:tab pos="1892300" algn="dec"/>
                <a:tab pos="2514600" algn="dec"/>
              </a:tabLst>
              <a:defRPr>
                <a:solidFill>
                  <a:srgbClr val="083D8A"/>
                </a:solidFill>
              </a:defRPr>
            </a:lvl1pPr>
            <a:lvl2pPr marL="45720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73232B"/>
                </a:solidFill>
              </a:defRPr>
            </a:lvl2pPr>
            <a:lvl3pPr marL="91440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73232B"/>
                </a:solidFill>
              </a:defRPr>
            </a:lvl3pPr>
            <a:lvl4pPr marL="137160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73232B"/>
                </a:solidFill>
              </a:defRPr>
            </a:lvl4pPr>
            <a:lvl5pPr marL="182880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rgbClr val="73232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0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9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539874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670454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14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700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525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1365" y="700881"/>
            <a:ext cx="5258754" cy="5257800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7146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700881"/>
            <a:ext cx="4800600" cy="533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7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71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334169"/>
            <a:ext cx="10516394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083D8A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234281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>
              <a:defRPr>
                <a:solidFill>
                  <a:srgbClr val="083D8A"/>
                </a:solidFill>
              </a:defRPr>
            </a:lvl2pPr>
            <a:lvl3pPr marL="1196975" indent="-282575">
              <a:defRPr>
                <a:solidFill>
                  <a:srgbClr val="083D8A"/>
                </a:solidFill>
              </a:defRPr>
            </a:lvl3pPr>
            <a:lvl4pPr>
              <a:defRPr>
                <a:solidFill>
                  <a:srgbClr val="083D8A"/>
                </a:solidFill>
              </a:defRPr>
            </a:lvl4pPr>
            <a:lvl5pPr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188508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s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319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5473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865473" y="319881"/>
            <a:ext cx="5243512" cy="823913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None/>
              <a:defRPr sz="5400" b="1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4459" y="409802"/>
            <a:ext cx="5180806" cy="824479"/>
          </a:xfrm>
        </p:spPr>
        <p:txBody>
          <a:bodyPr/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4459" y="1234281"/>
            <a:ext cx="5180646" cy="4876800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525" y="409802"/>
            <a:ext cx="5252658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536023"/>
            <a:ext cx="11704638" cy="289560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956719" y="319881"/>
            <a:ext cx="10668000" cy="5257800"/>
            <a:chOff x="2880519" y="-289719"/>
            <a:chExt cx="11125200" cy="4983892"/>
          </a:xfrm>
        </p:grpSpPr>
        <p:sp>
          <p:nvSpPr>
            <p:cNvPr id="27" name="Parallelogram 21"/>
            <p:cNvSpPr/>
            <p:nvPr userDrawn="1"/>
          </p:nvSpPr>
          <p:spPr>
            <a:xfrm flipH="1">
              <a:off x="2880519" y="-182627"/>
              <a:ext cx="10210800" cy="4876800"/>
            </a:xfrm>
            <a:prstGeom prst="parallelogram">
              <a:avLst>
                <a:gd name="adj" fmla="val 37760"/>
              </a:avLst>
            </a:prstGeom>
            <a:solidFill>
              <a:srgbClr val="083D8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1"/>
            <p:cNvSpPr/>
            <p:nvPr userDrawn="1"/>
          </p:nvSpPr>
          <p:spPr>
            <a:xfrm flipH="1">
              <a:off x="2969419" y="-289719"/>
              <a:ext cx="11036300" cy="4876800"/>
            </a:xfrm>
            <a:prstGeom prst="parallelogram">
              <a:avLst>
                <a:gd name="adj" fmla="val 37760"/>
              </a:avLst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6080918" y="0"/>
            <a:ext cx="5623719" cy="4789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691877" y="0"/>
            <a:ext cx="6690519" cy="47897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2127" y="1536091"/>
            <a:ext cx="25106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cap="all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UNIT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04519" y="1794669"/>
            <a:ext cx="6552406" cy="148594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600" b="1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725" y="2377281"/>
            <a:ext cx="3090164" cy="25123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8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4" y="5349081"/>
            <a:ext cx="11704642" cy="1666522"/>
            <a:chOff x="-4" y="5349081"/>
            <a:chExt cx="11704642" cy="1666522"/>
          </a:xfrm>
        </p:grpSpPr>
        <p:sp>
          <p:nvSpPr>
            <p:cNvPr id="31" name="Parallelogram 21"/>
            <p:cNvSpPr/>
            <p:nvPr userDrawn="1"/>
          </p:nvSpPr>
          <p:spPr>
            <a:xfrm flipH="1">
              <a:off x="-4" y="5349081"/>
              <a:ext cx="11704635" cy="1666522"/>
            </a:xfrm>
            <a:prstGeom prst="rect">
              <a:avLst/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0" y="5349081"/>
              <a:ext cx="11704638" cy="0"/>
            </a:xfrm>
            <a:prstGeom prst="line">
              <a:avLst/>
            </a:prstGeom>
            <a:ln w="1270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480619" y="3064669"/>
            <a:ext cx="6667500" cy="1141412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rgbClr val="083D8A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0"/>
              </a:defRPr>
            </a:lvl2pPr>
            <a:lvl3pPr marL="914400" indent="0">
              <a:buNone/>
              <a:defRPr>
                <a:latin typeface="Tw Cen MT" panose="020B0602020104020603" pitchFamily="34" charset="0"/>
              </a:defRPr>
            </a:lvl3pPr>
            <a:lvl4pPr marL="1371600" indent="0">
              <a:buNone/>
              <a:defRPr>
                <a:latin typeface="Tw Cen MT" panose="020B0602020104020603" pitchFamily="34" charset="0"/>
              </a:defRPr>
            </a:lvl4pPr>
            <a:lvl5pPr marL="1828800" indent="0">
              <a:buNone/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(date range)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80919" y="2758281"/>
            <a:ext cx="5623719" cy="3142706"/>
            <a:chOff x="6080917" y="2188584"/>
            <a:chExt cx="5623719" cy="3142706"/>
          </a:xfrm>
        </p:grpSpPr>
        <p:sp>
          <p:nvSpPr>
            <p:cNvPr id="29" name="Rectangle 28"/>
            <p:cNvSpPr/>
            <p:nvPr userDrawn="1"/>
          </p:nvSpPr>
          <p:spPr>
            <a:xfrm>
              <a:off x="6080917" y="4852319"/>
              <a:ext cx="5623719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5400000">
              <a:off x="9970338" y="3443911"/>
              <a:ext cx="2989625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7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4098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472281"/>
            <a:ext cx="4800600" cy="52578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8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68081"/>
            <a:ext cx="11704638" cy="1104917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75619" y="460351"/>
            <a:ext cx="8153400" cy="4355330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3" y="5017698"/>
            <a:ext cx="10514012" cy="1005682"/>
          </a:xfrm>
          <a:noFill/>
          <a:effectLst/>
        </p:spPr>
        <p:txBody>
          <a:bodyPr anchor="ctr"/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895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shap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1704638" cy="6583363"/>
            <a:chOff x="0" y="0"/>
            <a:chExt cx="11704638" cy="6583363"/>
          </a:xfrm>
        </p:grpSpPr>
        <p:sp>
          <p:nvSpPr>
            <p:cNvPr id="7" name="Rectangle 6"/>
            <p:cNvSpPr/>
            <p:nvPr/>
          </p:nvSpPr>
          <p:spPr>
            <a:xfrm>
              <a:off x="0" y="3825081"/>
              <a:ext cx="7376319" cy="2758282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8320" y="0"/>
              <a:ext cx="7376318" cy="105132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385743" y="663177"/>
            <a:ext cx="6933153" cy="5257008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5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6919" y="427695"/>
            <a:ext cx="10210800" cy="5574530"/>
          </a:xfrm>
          <a:solidFill>
            <a:srgbClr val="BFBFBF"/>
          </a:solidFill>
          <a:ln w="76200">
            <a:solidFill>
              <a:srgbClr val="03347B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1"/>
            <a:ext cx="11704320" cy="1711295"/>
            <a:chOff x="785019" y="449262"/>
            <a:chExt cx="10134600" cy="1360435"/>
          </a:xfrm>
        </p:grpSpPr>
        <p:sp>
          <p:nvSpPr>
            <p:cNvPr id="17" name="Rectangle 16"/>
            <p:cNvSpPr/>
            <p:nvPr/>
          </p:nvSpPr>
          <p:spPr>
            <a:xfrm>
              <a:off x="10180638" y="449262"/>
              <a:ext cx="738981" cy="12953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2"/>
            <p:cNvSpPr/>
            <p:nvPr/>
          </p:nvSpPr>
          <p:spPr>
            <a:xfrm>
              <a:off x="9374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6490C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/>
            <p:cNvSpPr/>
            <p:nvPr/>
          </p:nvSpPr>
          <p:spPr>
            <a:xfrm>
              <a:off x="7850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/>
            <p:cNvSpPr/>
            <p:nvPr/>
          </p:nvSpPr>
          <p:spPr>
            <a:xfrm flipH="1">
              <a:off x="9913938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chemeClr val="tx2">
                <a:lumMod val="5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2"/>
            <p:cNvSpPr/>
            <p:nvPr/>
          </p:nvSpPr>
          <p:spPr>
            <a:xfrm flipH="1">
              <a:off x="9738519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86543" y="1679626"/>
              <a:ext cx="10131552" cy="130071"/>
              <a:chOff x="-794" y="1564144"/>
              <a:chExt cx="11705353" cy="13007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794" y="1564144"/>
                <a:ext cx="11704638" cy="1300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0" y="1691480"/>
                <a:ext cx="11704479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7618" y="548481"/>
            <a:ext cx="10134600" cy="1014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Verse Reference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56347" y="2224881"/>
            <a:ext cx="9591944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aseline="0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 smtClean="0"/>
              <a:t>verse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7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7084"/>
            <a:ext cx="11704637" cy="91440"/>
          </a:xfrm>
          <a:prstGeom prst="rect">
            <a:avLst/>
          </a:prstGeom>
          <a:solidFill>
            <a:srgbClr val="083D8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767681"/>
            <a:ext cx="10210798" cy="45712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rgbClr val="083D8A"/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46921" y="319088"/>
            <a:ext cx="3408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0" dirty="0" smtClean="0">
                <a:solidFill>
                  <a:srgbClr val="083D8A"/>
                </a:solidFill>
                <a:latin typeface="+mj-lt"/>
              </a:rPr>
              <a:t>Big</a:t>
            </a:r>
            <a:r>
              <a:rPr lang="en-US" sz="6600" b="0" baseline="0" dirty="0" smtClean="0">
                <a:solidFill>
                  <a:srgbClr val="083D8A"/>
                </a:solidFill>
                <a:latin typeface="+mj-lt"/>
              </a:rPr>
              <a:t> Ideas</a:t>
            </a:r>
            <a:endParaRPr lang="en-US" sz="6600" b="0" dirty="0" smtClean="0">
              <a:solidFill>
                <a:srgbClr val="083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469823" y="396081"/>
            <a:ext cx="67649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1725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650161" y="396081"/>
            <a:ext cx="6404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</a:t>
            </a:r>
          </a:p>
        </p:txBody>
      </p:sp>
    </p:spTree>
    <p:extLst>
      <p:ext uri="{BB962C8B-B14F-4D97-AF65-F5344CB8AC3E}">
        <p14:creationId xmlns:p14="http://schemas.microsoft.com/office/powerpoint/2010/main" val="839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/definition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" y="0"/>
            <a:ext cx="11704630" cy="5870673"/>
            <a:chOff x="8" y="0"/>
            <a:chExt cx="11704630" cy="5870673"/>
          </a:xfrm>
        </p:grpSpPr>
        <p:sp>
          <p:nvSpPr>
            <p:cNvPr id="13" name="Rectangle 1"/>
            <p:cNvSpPr/>
            <p:nvPr/>
          </p:nvSpPr>
          <p:spPr>
            <a:xfrm>
              <a:off x="619125" y="0"/>
              <a:ext cx="11085513" cy="2324100"/>
            </a:xfrm>
            <a:custGeom>
              <a:avLst/>
              <a:gdLst/>
              <a:ahLst/>
              <a:cxnLst/>
              <a:rect l="l" t="t" r="r" b="b"/>
              <a:pathLst>
                <a:path w="10203989" h="2148681">
                  <a:moveTo>
                    <a:pt x="0" y="0"/>
                  </a:moveTo>
                  <a:lnTo>
                    <a:pt x="10203989" y="0"/>
                  </a:lnTo>
                  <a:lnTo>
                    <a:pt x="10203989" y="2148681"/>
                  </a:lnTo>
                  <a:lnTo>
                    <a:pt x="537170" y="2148681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" y="1619251"/>
              <a:ext cx="11704630" cy="4251422"/>
              <a:chOff x="0" y="1039513"/>
              <a:chExt cx="11704638" cy="48311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1039513"/>
                <a:ext cx="11704638" cy="4831160"/>
              </a:xfrm>
              <a:prstGeom prst="rect">
                <a:avLst/>
              </a:prstGeom>
              <a:solidFill>
                <a:srgbClr val="F7F5E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587067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03951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arallelogram 15"/>
            <p:cNvSpPr/>
            <p:nvPr/>
          </p:nvSpPr>
          <p:spPr>
            <a:xfrm flipH="1">
              <a:off x="899319" y="774043"/>
              <a:ext cx="9944100" cy="1271351"/>
            </a:xfrm>
            <a:prstGeom prst="parallelogram">
              <a:avLst/>
            </a:prstGeom>
            <a:solidFill>
              <a:schemeClr val="tx2">
                <a:lumMod val="20000"/>
                <a:lumOff val="80000"/>
              </a:schemeClr>
            </a:solidFill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80319" y="929481"/>
            <a:ext cx="9144000" cy="923925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61219" y="2453481"/>
            <a:ext cx="9982200" cy="3200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1704638" cy="6583364"/>
            <a:chOff x="0" y="0"/>
            <a:chExt cx="11704638" cy="6583364"/>
          </a:xfrm>
        </p:grpSpPr>
        <p:sp>
          <p:nvSpPr>
            <p:cNvPr id="10" name="Rectangle 19"/>
            <p:cNvSpPr/>
            <p:nvPr/>
          </p:nvSpPr>
          <p:spPr>
            <a:xfrm>
              <a:off x="0" y="0"/>
              <a:ext cx="11704638" cy="6583364"/>
            </a:xfrm>
            <a:custGeom>
              <a:avLst/>
              <a:gdLst/>
              <a:ahLst/>
              <a:cxnLst/>
              <a:rect l="l" t="t" r="r" b="b"/>
              <a:pathLst>
                <a:path w="11704638" h="6583364">
                  <a:moveTo>
                    <a:pt x="10881519" y="4296512"/>
                  </a:moveTo>
                  <a:lnTo>
                    <a:pt x="11704638" y="4296512"/>
                  </a:lnTo>
                  <a:lnTo>
                    <a:pt x="11704638" y="6583364"/>
                  </a:lnTo>
                  <a:lnTo>
                    <a:pt x="8062120" y="6583364"/>
                  </a:lnTo>
                  <a:lnTo>
                    <a:pt x="8062120" y="5958681"/>
                  </a:lnTo>
                  <a:lnTo>
                    <a:pt x="10881519" y="5958681"/>
                  </a:lnTo>
                  <a:close/>
                  <a:moveTo>
                    <a:pt x="0" y="0"/>
                  </a:moveTo>
                  <a:lnTo>
                    <a:pt x="3642518" y="0"/>
                  </a:lnTo>
                  <a:lnTo>
                    <a:pt x="3642518" y="624681"/>
                  </a:lnTo>
                  <a:lnTo>
                    <a:pt x="823119" y="624681"/>
                  </a:lnTo>
                  <a:lnTo>
                    <a:pt x="823119" y="2286852"/>
                  </a:lnTo>
                  <a:lnTo>
                    <a:pt x="0" y="2286852"/>
                  </a:lnTo>
                  <a:close/>
                </a:path>
              </a:pathLst>
            </a:custGeom>
            <a:solidFill>
              <a:srgbClr val="A9A9A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1737519" y="3596481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 flipV="1">
              <a:off x="823119" y="616902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000">
                <a:latin typeface="+mn-lt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1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I: Horizons (1488–1760)</a:t>
            </a:r>
          </a:p>
        </p:txBody>
      </p:sp>
    </p:spTree>
    <p:extLst>
      <p:ext uri="{BB962C8B-B14F-4D97-AF65-F5344CB8AC3E}">
        <p14:creationId xmlns:p14="http://schemas.microsoft.com/office/powerpoint/2010/main" val="295169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2">
    <p:bg>
      <p:bgPr>
        <a:solidFill>
          <a:srgbClr val="8C8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3100"/>
            <a:ext cx="11795760" cy="5337163"/>
            <a:chOff x="4" y="623100"/>
            <a:chExt cx="11704630" cy="5337163"/>
          </a:xfrm>
        </p:grpSpPr>
        <p:sp>
          <p:nvSpPr>
            <p:cNvPr id="13" name="Rectangle 12"/>
            <p:cNvSpPr/>
            <p:nvPr/>
          </p:nvSpPr>
          <p:spPr>
            <a:xfrm>
              <a:off x="4" y="623100"/>
              <a:ext cx="11704630" cy="5337163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" y="5960263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" y="623100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3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3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0" name="Rectangle 9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2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9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gra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087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s (blue)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3" name="Rectangle 12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DBDBDB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 userDrawn="1"/>
        </p:nvSpPr>
        <p:spPr>
          <a:xfrm>
            <a:off x="3446855" y="777081"/>
            <a:ext cx="4810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83D8A"/>
                </a:solidFill>
              </a:rPr>
              <a:t>Assignments</a:t>
            </a:r>
            <a:endParaRPr lang="en-US" sz="6000" b="1" cap="small" dirty="0">
              <a:solidFill>
                <a:srgbClr val="083D8A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3725" y="1691481"/>
            <a:ext cx="10515600" cy="387508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2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394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II: Forge (1689–1801)</a:t>
            </a:r>
          </a:p>
        </p:txBody>
      </p:sp>
    </p:spTree>
    <p:extLst>
      <p:ext uri="{BB962C8B-B14F-4D97-AF65-F5344CB8AC3E}">
        <p14:creationId xmlns:p14="http://schemas.microsoft.com/office/powerpoint/2010/main" val="373261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3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III: Nation (1801–1861)</a:t>
            </a:r>
          </a:p>
        </p:txBody>
      </p:sp>
    </p:spTree>
    <p:extLst>
      <p:ext uri="{BB962C8B-B14F-4D97-AF65-F5344CB8AC3E}">
        <p14:creationId xmlns:p14="http://schemas.microsoft.com/office/powerpoint/2010/main" val="10780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4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IV: Crisis (1848–1877)</a:t>
            </a:r>
          </a:p>
        </p:txBody>
      </p:sp>
    </p:spTree>
    <p:extLst>
      <p:ext uri="{BB962C8B-B14F-4D97-AF65-F5344CB8AC3E}">
        <p14:creationId xmlns:p14="http://schemas.microsoft.com/office/powerpoint/2010/main" val="421572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5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V: Quest (1850–1920)</a:t>
            </a:r>
          </a:p>
        </p:txBody>
      </p:sp>
    </p:spTree>
    <p:extLst>
      <p:ext uri="{BB962C8B-B14F-4D97-AF65-F5344CB8AC3E}">
        <p14:creationId xmlns:p14="http://schemas.microsoft.com/office/powerpoint/2010/main" val="78972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6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VI: Leadership (1920–1945)</a:t>
            </a:r>
          </a:p>
        </p:txBody>
      </p:sp>
    </p:spTree>
    <p:extLst>
      <p:ext uri="{BB962C8B-B14F-4D97-AF65-F5344CB8AC3E}">
        <p14:creationId xmlns:p14="http://schemas.microsoft.com/office/powerpoint/2010/main" val="365227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7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VII: Challenge (1945–2017)</a:t>
            </a:r>
          </a:p>
        </p:txBody>
      </p:sp>
    </p:spTree>
    <p:extLst>
      <p:ext uri="{BB962C8B-B14F-4D97-AF65-F5344CB8AC3E}">
        <p14:creationId xmlns:p14="http://schemas.microsoft.com/office/powerpoint/2010/main" val="362987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72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700" r:id="rId3"/>
    <p:sldLayoutId id="2147483699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2" r:id="rId10"/>
    <p:sldLayoutId id="2147483673" r:id="rId11"/>
    <p:sldLayoutId id="2147483676" r:id="rId12"/>
    <p:sldLayoutId id="2147483677" r:id="rId13"/>
    <p:sldLayoutId id="2147483703" r:id="rId14"/>
    <p:sldLayoutId id="2147483712" r:id="rId15"/>
    <p:sldLayoutId id="2147483704" r:id="rId16"/>
    <p:sldLayoutId id="2147483705" r:id="rId17"/>
    <p:sldLayoutId id="2147483711" r:id="rId18"/>
    <p:sldLayoutId id="2147483695" r:id="rId19"/>
    <p:sldLayoutId id="2147483694" r:id="rId20"/>
    <p:sldLayoutId id="2147483698" r:id="rId21"/>
    <p:sldLayoutId id="2147483680" r:id="rId22"/>
    <p:sldLayoutId id="2147483666" r:id="rId23"/>
    <p:sldLayoutId id="2147483679" r:id="rId24"/>
    <p:sldLayoutId id="2147483702" r:id="rId25"/>
    <p:sldLayoutId id="2147483697" r:id="rId26"/>
    <p:sldLayoutId id="2147483713" r:id="rId27"/>
    <p:sldLayoutId id="2147483678" r:id="rId28"/>
    <p:sldLayoutId id="2147483681" r:id="rId29"/>
    <p:sldLayoutId id="2147483682" r:id="rId30"/>
    <p:sldLayoutId id="2147483683" r:id="rId31"/>
    <p:sldLayoutId id="2147483655" r:id="rId32"/>
    <p:sldLayoutId id="2147483685" r:id="rId33"/>
    <p:sldLayoutId id="2147483672" r:id="rId34"/>
    <p:sldLayoutId id="2147483684" r:id="rId3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Settlement of </a:t>
            </a:r>
            <a:r>
              <a:rPr lang="en-US" dirty="0" smtClean="0">
                <a:solidFill>
                  <a:srgbClr val="FF0000"/>
                </a:solidFill>
              </a:rPr>
              <a:t>Texas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Stephen F. Austin led American settlers into the region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Transplanted Americans prospered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Cotton growing and cattle raising</a:t>
            </a:r>
          </a:p>
        </p:txBody>
      </p:sp>
    </p:spTree>
    <p:extLst>
      <p:ext uri="{BB962C8B-B14F-4D97-AF65-F5344CB8AC3E}">
        <p14:creationId xmlns:p14="http://schemas.microsoft.com/office/powerpoint/2010/main" val="845159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Many Americans wanted to split Texas from Mexico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Mexico closed its borders and raised taxes on the Texans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Many American settlers ignored the new Mexican laws</a:t>
            </a:r>
          </a:p>
        </p:txBody>
      </p:sp>
    </p:spTree>
    <p:extLst>
      <p:ext uri="{BB962C8B-B14F-4D97-AF65-F5344CB8AC3E}">
        <p14:creationId xmlns:p14="http://schemas.microsoft.com/office/powerpoint/2010/main" val="2780676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Sam Houston proposed a rebellion that would lead to full independence from Mexico.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7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“Remember the Alamo”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Santa Anna declared himself a dictator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1834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Texans prepared to fight</a:t>
            </a:r>
          </a:p>
          <a:p>
            <a:pPr lvl="2"/>
            <a:r>
              <a:rPr lang="en-US" dirty="0" smtClean="0"/>
              <a:t>Santa Anna approached with troops</a:t>
            </a:r>
          </a:p>
          <a:p>
            <a:pPr lvl="2"/>
            <a:r>
              <a:rPr lang="en-US" dirty="0" smtClean="0"/>
              <a:t>Texans then demanded outright independence</a:t>
            </a:r>
          </a:p>
        </p:txBody>
      </p:sp>
    </p:spTree>
    <p:extLst>
      <p:ext uri="{BB962C8B-B14F-4D97-AF65-F5344CB8AC3E}">
        <p14:creationId xmlns:p14="http://schemas.microsoft.com/office/powerpoint/2010/main" val="2877218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Santa Anna’s first stop was the Alamo in San Antonio</a:t>
            </a:r>
          </a:p>
          <a:p>
            <a:pPr lvl="2"/>
            <a:r>
              <a:rPr lang="en-US" dirty="0" smtClean="0"/>
              <a:t>The Alamo’s commanders decided to hold the Alamo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All of the defenders were killed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Texas became a new country, the Republic of Texas</a:t>
            </a:r>
          </a:p>
        </p:txBody>
      </p:sp>
    </p:spTree>
    <p:extLst>
      <p:ext uri="{BB962C8B-B14F-4D97-AF65-F5344CB8AC3E}">
        <p14:creationId xmlns:p14="http://schemas.microsoft.com/office/powerpoint/2010/main" val="2139612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Sam Houston was named commander of the new nation’s army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Battle of San Jacinto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Brief battle, major victory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Santa Anna was captured</a:t>
            </a:r>
          </a:p>
        </p:txBody>
      </p:sp>
    </p:spTree>
    <p:extLst>
      <p:ext uri="{BB962C8B-B14F-4D97-AF65-F5344CB8AC3E}">
        <p14:creationId xmlns:p14="http://schemas.microsoft.com/office/powerpoint/2010/main" val="1748168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Republic of Texas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Mexico did not recognize the treaty Santa Anna signed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Texas annexation was a problem for the United States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Slavery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Possible war with Mexico</a:t>
            </a:r>
          </a:p>
        </p:txBody>
      </p:sp>
    </p:spTree>
    <p:extLst>
      <p:ext uri="{BB962C8B-B14F-4D97-AF65-F5344CB8AC3E}">
        <p14:creationId xmlns:p14="http://schemas.microsoft.com/office/powerpoint/2010/main" val="4215931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39" y="137160"/>
            <a:ext cx="66483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1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Trails West</a:t>
            </a:r>
          </a:p>
          <a:p>
            <a:pPr lvl="1"/>
            <a:r>
              <a:rPr lang="en-US" dirty="0" smtClean="0"/>
              <a:t>Many had to discard belongings</a:t>
            </a:r>
          </a:p>
          <a:p>
            <a:pPr lvl="1"/>
            <a:r>
              <a:rPr lang="en-US" dirty="0" smtClean="0"/>
              <a:t>Indian attacks were a possibility</a:t>
            </a:r>
          </a:p>
          <a:p>
            <a:pPr lvl="1"/>
            <a:r>
              <a:rPr lang="en-US" dirty="0" smtClean="0"/>
              <a:t>Other dangers existed</a:t>
            </a:r>
          </a:p>
          <a:p>
            <a:pPr lvl="2"/>
            <a:r>
              <a:rPr lang="en-US" dirty="0" smtClean="0"/>
              <a:t>Mundane problems</a:t>
            </a:r>
          </a:p>
          <a:p>
            <a:pPr lvl="2"/>
            <a:r>
              <a:rPr lang="en-US" dirty="0" smtClean="0"/>
              <a:t>Storms, floods, and weather</a:t>
            </a:r>
          </a:p>
        </p:txBody>
      </p:sp>
    </p:spTree>
    <p:extLst>
      <p:ext uri="{BB962C8B-B14F-4D97-AF65-F5344CB8AC3E}">
        <p14:creationId xmlns:p14="http://schemas.microsoft.com/office/powerpoint/2010/main" val="273750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Oregon Trail</a:t>
            </a:r>
          </a:p>
          <a:p>
            <a:pPr lvl="2"/>
            <a:r>
              <a:rPr lang="en-US" dirty="0" smtClean="0"/>
              <a:t>Had cutoffs to California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Santa Fe Trail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Commercial route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Mormon Trail</a:t>
            </a:r>
          </a:p>
          <a:p>
            <a:pPr lvl="2"/>
            <a:r>
              <a:rPr lang="en-US" dirty="0" smtClean="0"/>
              <a:t>Nauvoo, IL, to Salt Lake City</a:t>
            </a:r>
          </a:p>
        </p:txBody>
      </p:sp>
    </p:spTree>
    <p:extLst>
      <p:ext uri="{BB962C8B-B14F-4D97-AF65-F5344CB8AC3E}">
        <p14:creationId xmlns:p14="http://schemas.microsoft.com/office/powerpoint/2010/main" val="662624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Manifest Destiny (1840–1848)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74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were the successes and failures of John Tyler’s administration?</a:t>
            </a:r>
          </a:p>
          <a:p>
            <a:r>
              <a:rPr lang="en-US" dirty="0" smtClean="0"/>
              <a:t>What four goals did Polk set for his administration?</a:t>
            </a:r>
          </a:p>
        </p:txBody>
      </p:sp>
    </p:spTree>
    <p:extLst>
      <p:ext uri="{BB962C8B-B14F-4D97-AF65-F5344CB8AC3E}">
        <p14:creationId xmlns:p14="http://schemas.microsoft.com/office/powerpoint/2010/main" val="4250400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Southerners and Democrats tended to support expansion; Whigs and New Englanders usually opposed it.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78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Tyler and Polk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Tyler Too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Tyler became president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after the death of William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Henry Harrison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 believed that he had the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full powers of the presidency,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acted accordingly</a:t>
            </a:r>
          </a:p>
        </p:txBody>
      </p:sp>
    </p:spTree>
    <p:extLst>
      <p:ext uri="{BB962C8B-B14F-4D97-AF65-F5344CB8AC3E}">
        <p14:creationId xmlns:p14="http://schemas.microsoft.com/office/powerpoint/2010/main" val="3723553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Tyler and Polk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More of an anti-Jackson Democrat than a true Whig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Whigs voted him out of their party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Most of his cabinet resigned</a:t>
            </a:r>
          </a:p>
          <a:p>
            <a:pPr lvl="1"/>
            <a:r>
              <a:rPr lang="en-US" dirty="0" smtClean="0"/>
              <a:t>Nicknamed “His </a:t>
            </a:r>
            <a:r>
              <a:rPr lang="en-US" dirty="0" err="1" smtClean="0"/>
              <a:t>Accidency</a:t>
            </a:r>
            <a:r>
              <a:rPr lang="en-US" dirty="0" smtClean="0"/>
              <a:t>” by embittered Whigs</a:t>
            </a:r>
          </a:p>
        </p:txBody>
      </p:sp>
    </p:spTree>
    <p:extLst>
      <p:ext uri="{BB962C8B-B14F-4D97-AF65-F5344CB8AC3E}">
        <p14:creationId xmlns:p14="http://schemas.microsoft.com/office/powerpoint/2010/main" val="1226663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Daniel Webster remained in Tyler’s cabinet</a:t>
            </a:r>
            <a:r>
              <a:rPr lang="en-US" dirty="0" smtClean="0"/>
              <a:t>, in part, to complete the </a:t>
            </a:r>
            <a:r>
              <a:rPr lang="en-US" dirty="0" smtClean="0">
                <a:solidFill>
                  <a:srgbClr val="FF0000"/>
                </a:solidFill>
              </a:rPr>
              <a:t>Webster-</a:t>
            </a:r>
            <a:r>
              <a:rPr lang="en-US" dirty="0" err="1" smtClean="0">
                <a:solidFill>
                  <a:srgbClr val="FF0000"/>
                </a:solidFill>
              </a:rPr>
              <a:t>Ashburton</a:t>
            </a:r>
            <a:r>
              <a:rPr lang="en-US" dirty="0" smtClean="0">
                <a:solidFill>
                  <a:srgbClr val="FF0000"/>
                </a:solidFill>
              </a:rPr>
              <a:t> Treaty to settle parts of the boundary between the United States and Canada.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19" y="243681"/>
            <a:ext cx="4270028" cy="53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1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Tyler and Polk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Campaign of 1844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Clay was the Whig candidate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Tyler wanted to be the Democratic candidate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Supported annexing Texas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Martin Van Buren was the leading Democratic candidate</a:t>
            </a:r>
          </a:p>
        </p:txBody>
      </p:sp>
    </p:spTree>
    <p:extLst>
      <p:ext uri="{BB962C8B-B14F-4D97-AF65-F5344CB8AC3E}">
        <p14:creationId xmlns:p14="http://schemas.microsoft.com/office/powerpoint/2010/main" val="3965559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Tyler and Polk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Dark Horse</a:t>
            </a:r>
          </a:p>
          <a:p>
            <a:pPr lvl="1"/>
            <a:r>
              <a:rPr lang="en-US" dirty="0" smtClean="0"/>
              <a:t>Neither Tyler nor Van Buren received the Democratic nomination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James K. Polk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Experienced politician from TN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“Young Hickory”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Strongly favored annexing Texas</a:t>
            </a:r>
          </a:p>
        </p:txBody>
      </p:sp>
    </p:spTree>
    <p:extLst>
      <p:ext uri="{BB962C8B-B14F-4D97-AF65-F5344CB8AC3E}">
        <p14:creationId xmlns:p14="http://schemas.microsoft.com/office/powerpoint/2010/main" val="2926453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Polk won the election, but had Clay carried </a:t>
            </a:r>
            <a:br>
              <a:rPr lang="en-US" dirty="0" smtClean="0"/>
            </a:br>
            <a:r>
              <a:rPr lang="en-US" dirty="0" smtClean="0"/>
              <a:t>New York, Clay would have been America’s eleventh president.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95" y="243681"/>
            <a:ext cx="4258676" cy="53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75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Tyler and Polk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Texas Annexed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Sam Houston sought support from Great Britain and the United States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British had outlawed slavery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Many U.S. lawmakers opposed annexation</a:t>
            </a:r>
          </a:p>
        </p:txBody>
      </p:sp>
    </p:spTree>
    <p:extLst>
      <p:ext uri="{BB962C8B-B14F-4D97-AF65-F5344CB8AC3E}">
        <p14:creationId xmlns:p14="http://schemas.microsoft.com/office/powerpoint/2010/main" val="4173575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Tyler and Polk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After the 1844 election, Tyler pushed to annex Texas through a joint resolution</a:t>
            </a:r>
          </a:p>
          <a:p>
            <a:pPr lvl="2"/>
            <a:r>
              <a:rPr lang="en-US" dirty="0" smtClean="0"/>
              <a:t>Required only a majority vote</a:t>
            </a:r>
          </a:p>
          <a:p>
            <a:pPr lvl="2"/>
            <a:r>
              <a:rPr lang="en-US" dirty="0" smtClean="0"/>
              <a:t>The resolution passed, and Texas became the twenty-eighth state</a:t>
            </a:r>
          </a:p>
        </p:txBody>
      </p:sp>
    </p:spTree>
    <p:extLst>
      <p:ext uri="{BB962C8B-B14F-4D97-AF65-F5344CB8AC3E}">
        <p14:creationId xmlns:p14="http://schemas.microsoft.com/office/powerpoint/2010/main" val="243966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motivated increased settlement west of the Missouri River?</a:t>
            </a:r>
          </a:p>
          <a:p>
            <a:r>
              <a:rPr lang="en-US" dirty="0" smtClean="0"/>
              <a:t>How effective were the administrations of John Tyler and James K. Polk?</a:t>
            </a:r>
          </a:p>
          <a:p>
            <a:r>
              <a:rPr lang="en-US" dirty="0" smtClean="0"/>
              <a:t>What led to war with Mexico?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63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Tyler and Polk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Disciplined Executive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Hard-working and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self-disciplined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Pledged to serve only one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term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52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Tyler and Polk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Polk had four goals: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Lower the tariff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Restore the independent treasury system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Settle the Oregon question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Acquire California from Mexico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Polk achieved all four goals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29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United States and Great Britain signed a treaty in 1846 that made the 49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parallel the international boundary.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08" y="243681"/>
            <a:ext cx="3549849" cy="53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3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events led to the Mexican War?</a:t>
            </a:r>
          </a:p>
          <a:p>
            <a:r>
              <a:rPr lang="en-US" dirty="0" smtClean="0"/>
              <a:t>What were the major military campaigns of the Mexican War?</a:t>
            </a:r>
          </a:p>
          <a:p>
            <a:r>
              <a:rPr lang="en-US" dirty="0" smtClean="0"/>
              <a:t>What were the results of the Mexican War?</a:t>
            </a:r>
          </a:p>
        </p:txBody>
      </p:sp>
    </p:spTree>
    <p:extLst>
      <p:ext uri="{BB962C8B-B14F-4D97-AF65-F5344CB8AC3E}">
        <p14:creationId xmlns:p14="http://schemas.microsoft.com/office/powerpoint/2010/main" val="3423715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Mexican War was the climax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the most violent phase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Manifest Destiny.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93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Causes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History of hostility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Desire for expansion to California and New Mexico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Fear that some other power might seize these lands</a:t>
            </a:r>
          </a:p>
        </p:txBody>
      </p:sp>
    </p:spTree>
    <p:extLst>
      <p:ext uri="{BB962C8B-B14F-4D97-AF65-F5344CB8AC3E}">
        <p14:creationId xmlns:p14="http://schemas.microsoft.com/office/powerpoint/2010/main" val="3912838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Mexico had never recognized Texan independence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Failure of an attempt to reach a peaceful settlement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Dispute over the Texas-Mexico boundary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was the real spark of the conflict</a:t>
            </a:r>
          </a:p>
        </p:txBody>
      </p:sp>
    </p:spTree>
    <p:extLst>
      <p:ext uri="{BB962C8B-B14F-4D97-AF65-F5344CB8AC3E}">
        <p14:creationId xmlns:p14="http://schemas.microsoft.com/office/powerpoint/2010/main" val="119245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After Mexican troops attacked Americans on the north side of the Rio Grande River, President Polk requested a declaration of war.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Congress approved the request.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65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at Home</a:t>
            </a:r>
          </a:p>
          <a:p>
            <a:pPr lvl="1"/>
            <a:r>
              <a:rPr lang="en-US" dirty="0" smtClean="0"/>
              <a:t>Many considered the war </a:t>
            </a:r>
            <a:r>
              <a:rPr lang="en-US" dirty="0" err="1" smtClean="0"/>
              <a:t>unjus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House of Representatives passed a resolution opposing the war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military was not ready for war</a:t>
            </a:r>
          </a:p>
        </p:txBody>
      </p:sp>
    </p:spTree>
    <p:extLst>
      <p:ext uri="{BB962C8B-B14F-4D97-AF65-F5344CB8AC3E}">
        <p14:creationId xmlns:p14="http://schemas.microsoft.com/office/powerpoint/2010/main" val="3614402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Campaigns of the War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Taylor’s campaign in northern Mexico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New Mexico campaign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California campaign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Scott’s campaign in central Mexico</a:t>
            </a:r>
          </a:p>
        </p:txBody>
      </p:sp>
    </p:spTree>
    <p:extLst>
      <p:ext uri="{BB962C8B-B14F-4D97-AF65-F5344CB8AC3E}">
        <p14:creationId xmlns:p14="http://schemas.microsoft.com/office/powerpoint/2010/main" val="818280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“Our manifest destiny [is] to overspread and to possess the whole of the continent which Providence has given us for the development of the great experiment of liberty and federated self-government entrusted to us.”</a:t>
            </a:r>
          </a:p>
          <a:p>
            <a:r>
              <a:rPr lang="en-US" dirty="0" smtClean="0"/>
              <a:t>John Louis O’Sullivan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64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49" y="167480"/>
            <a:ext cx="713874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5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Taylor in Northern Mexico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His men were devoted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him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Drove the Mexicans away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from the Rio Grande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Victory at Monterrey</a:t>
            </a:r>
          </a:p>
        </p:txBody>
      </p:sp>
    </p:spTree>
    <p:extLst>
      <p:ext uri="{BB962C8B-B14F-4D97-AF65-F5344CB8AC3E}">
        <p14:creationId xmlns:p14="http://schemas.microsoft.com/office/powerpoint/2010/main" val="2730734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Mexican government was not ready to make peace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Many </a:t>
            </a:r>
            <a:r>
              <a:rPr lang="en-US" dirty="0" smtClean="0">
                <a:solidFill>
                  <a:srgbClr val="FF0000"/>
                </a:solidFill>
              </a:rPr>
              <a:t>of Taylor’s troops </a:t>
            </a:r>
            <a:r>
              <a:rPr lang="en-US" dirty="0" smtClean="0">
                <a:solidFill>
                  <a:srgbClr val="FF0000"/>
                </a:solidFill>
              </a:rPr>
              <a:t>were given to Winfield Scott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Santa Anna had returned to Mexico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Victory at the Battle of Buena Vista</a:t>
            </a:r>
          </a:p>
        </p:txBody>
      </p:sp>
    </p:spTree>
    <p:extLst>
      <p:ext uri="{BB962C8B-B14F-4D97-AF65-F5344CB8AC3E}">
        <p14:creationId xmlns:p14="http://schemas.microsoft.com/office/powerpoint/2010/main" val="753308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Mexico campaign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General Stephen Kearny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Desert march to easily capture Santa Fe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Kearny took part of his men to California</a:t>
            </a:r>
          </a:p>
        </p:txBody>
      </p:sp>
    </p:spTree>
    <p:extLst>
      <p:ext uri="{BB962C8B-B14F-4D97-AF65-F5344CB8AC3E}">
        <p14:creationId xmlns:p14="http://schemas.microsoft.com/office/powerpoint/2010/main" val="748839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California campaign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Captain John C. Frémont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Bear Flag Republic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American forces quickly subdued California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Spanish recaptured Los Angeles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Americans took it back</a:t>
            </a:r>
          </a:p>
        </p:txBody>
      </p:sp>
    </p:spTree>
    <p:extLst>
      <p:ext uri="{BB962C8B-B14F-4D97-AF65-F5344CB8AC3E}">
        <p14:creationId xmlns:p14="http://schemas.microsoft.com/office/powerpoint/2010/main" val="3618546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Scott in Central Mexico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Brilliant strategy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Captured Veracruz in March 1847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Overland to Mexico City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Kept outwitting the enemy</a:t>
            </a:r>
          </a:p>
        </p:txBody>
      </p:sp>
    </p:spTree>
    <p:extLst>
      <p:ext uri="{BB962C8B-B14F-4D97-AF65-F5344CB8AC3E}">
        <p14:creationId xmlns:p14="http://schemas.microsoft.com/office/powerpoint/2010/main" val="1242427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General Scott led the victorious Americans into Mexico City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on September 14, 1847.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 of the War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Treaty of Guadalupe Hidalgo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Texas claims land to the Rio Grande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New Mexico and California are ceded to the United States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United States paid Mexico $15 million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United States agreed to pay debts</a:t>
            </a:r>
          </a:p>
        </p:txBody>
      </p:sp>
    </p:spTree>
    <p:extLst>
      <p:ext uri="{BB962C8B-B14F-4D97-AF65-F5344CB8AC3E}">
        <p14:creationId xmlns:p14="http://schemas.microsoft.com/office/powerpoint/2010/main" val="2545183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War With 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Gadsden Purchase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United States paid Mexico $10 million</a:t>
            </a:r>
          </a:p>
          <a:p>
            <a:pPr lvl="2"/>
            <a:r>
              <a:rPr lang="en-US" dirty="0" smtClean="0"/>
              <a:t>Negotiated by Santa Anna</a:t>
            </a:r>
          </a:p>
        </p:txBody>
      </p:sp>
    </p:spTree>
    <p:extLst>
      <p:ext uri="{BB962C8B-B14F-4D97-AF65-F5344CB8AC3E}">
        <p14:creationId xmlns:p14="http://schemas.microsoft.com/office/powerpoint/2010/main" val="2601991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" y="-159"/>
            <a:ext cx="983173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09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idea of Manifest Destiny dominated American thinking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the 1840s</a:t>
            </a:r>
            <a:r>
              <a:rPr lang="en-US" dirty="0" smtClean="0"/>
              <a:t>. The two main </a:t>
            </a:r>
            <a:br>
              <a:rPr lang="en-US" dirty="0" smtClean="0"/>
            </a:br>
            <a:r>
              <a:rPr lang="en-US" dirty="0" smtClean="0"/>
              <a:t>factors in Manifest Destiny </a:t>
            </a:r>
            <a:br>
              <a:rPr lang="en-US" dirty="0" smtClean="0"/>
            </a:br>
            <a:r>
              <a:rPr lang="en-US" dirty="0" smtClean="0"/>
              <a:t>were land and gold.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94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Xxx</a:t>
            </a:r>
          </a:p>
          <a:p>
            <a:r>
              <a:rPr lang="en-US" smtClean="0"/>
              <a:t>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46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role did missionaries play in promoting American settlement of Oregon?</a:t>
            </a:r>
          </a:p>
          <a:p>
            <a:r>
              <a:rPr lang="en-US" dirty="0" smtClean="0"/>
              <a:t>How did Texas change from a Mexican possession to a republic?</a:t>
            </a:r>
          </a:p>
          <a:p>
            <a:r>
              <a:rPr lang="en-US" dirty="0" smtClean="0"/>
              <a:t>What were three major trails to the West?</a:t>
            </a:r>
          </a:p>
        </p:txBody>
      </p:sp>
    </p:spTree>
    <p:extLst>
      <p:ext uri="{BB962C8B-B14F-4D97-AF65-F5344CB8AC3E}">
        <p14:creationId xmlns:p14="http://schemas.microsoft.com/office/powerpoint/2010/main" val="2120550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Joint Occupation of Oregon Territory</a:t>
            </a:r>
          </a:p>
          <a:p>
            <a:pPr lvl="1"/>
            <a:r>
              <a:rPr lang="en-US" dirty="0" smtClean="0"/>
              <a:t>Britain initially did more to develop the territory</a:t>
            </a:r>
          </a:p>
          <a:p>
            <a:pPr lvl="1"/>
            <a:r>
              <a:rPr lang="en-US" dirty="0" smtClean="0"/>
              <a:t>Fur trade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Things changed rapidly in the 1840s</a:t>
            </a:r>
          </a:p>
        </p:txBody>
      </p:sp>
    </p:spTree>
    <p:extLst>
      <p:ext uri="{BB962C8B-B14F-4D97-AF65-F5344CB8AC3E}">
        <p14:creationId xmlns:p14="http://schemas.microsoft.com/office/powerpoint/2010/main" val="891752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Missions to the Northwest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Marcus and </a:t>
            </a:r>
            <a:r>
              <a:rPr lang="en-US" dirty="0" err="1" smtClean="0">
                <a:solidFill>
                  <a:srgbClr val="FF0000"/>
                </a:solidFill>
              </a:rPr>
              <a:t>Narcissa</a:t>
            </a:r>
            <a:r>
              <a:rPr lang="en-US" dirty="0" smtClean="0">
                <a:solidFill>
                  <a:srgbClr val="FF0000"/>
                </a:solidFill>
              </a:rPr>
              <a:t> Whitman</a:t>
            </a:r>
          </a:p>
          <a:p>
            <a:pPr lvl="2"/>
            <a:r>
              <a:rPr lang="en-US" dirty="0" smtClean="0"/>
              <a:t>Near present-day </a:t>
            </a:r>
            <a:r>
              <a:rPr lang="en-US" dirty="0" smtClean="0">
                <a:solidFill>
                  <a:srgbClr val="FF0000"/>
                </a:solidFill>
              </a:rPr>
              <a:t>Walla Walla, WA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Murdered by Cayuse Indians </a:t>
            </a:r>
            <a:r>
              <a:rPr lang="en-US" dirty="0" smtClean="0"/>
              <a:t>in 1847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Henry and Eliza Spaulding</a:t>
            </a:r>
          </a:p>
          <a:p>
            <a:pPr lvl="2"/>
            <a:r>
              <a:rPr lang="en-US" dirty="0" smtClean="0"/>
              <a:t>Present-day </a:t>
            </a:r>
            <a:r>
              <a:rPr lang="en-US" dirty="0" smtClean="0">
                <a:solidFill>
                  <a:srgbClr val="FF0000"/>
                </a:solidFill>
              </a:rPr>
              <a:t>northern Idaho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Nez Perce Indians</a:t>
            </a:r>
          </a:p>
        </p:txBody>
      </p:sp>
    </p:spTree>
    <p:extLst>
      <p:ext uri="{BB962C8B-B14F-4D97-AF65-F5344CB8AC3E}">
        <p14:creationId xmlns:p14="http://schemas.microsoft.com/office/powerpoint/2010/main" val="3281145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Across the Wide Missouri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Numbers</a:t>
            </a:r>
          </a:p>
          <a:p>
            <a:pPr lvl="1"/>
            <a:r>
              <a:rPr lang="en-US" dirty="0" smtClean="0"/>
              <a:t>A thousand settlers came to Oregon in 1841, and many more followed</a:t>
            </a:r>
          </a:p>
          <a:p>
            <a:pPr lvl="1"/>
            <a:r>
              <a:rPr lang="en-US" dirty="0" smtClean="0"/>
              <a:t>Attractive to settlers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Oregon became more American than British</a:t>
            </a:r>
          </a:p>
        </p:txBody>
      </p:sp>
    </p:spTree>
    <p:extLst>
      <p:ext uri="{BB962C8B-B14F-4D97-AF65-F5344CB8AC3E}">
        <p14:creationId xmlns:p14="http://schemas.microsoft.com/office/powerpoint/2010/main" val="17571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History, 5th edition">
  <a:themeElements>
    <a:clrScheme name="American Republic">
      <a:dk1>
        <a:sysClr val="windowText" lastClr="000000"/>
      </a:dk1>
      <a:lt1>
        <a:sysClr val="window" lastClr="FFFFFF"/>
      </a:lt1>
      <a:dk2>
        <a:srgbClr val="1F497D"/>
      </a:dk2>
      <a:lt2>
        <a:srgbClr val="F7F5E1"/>
      </a:lt2>
      <a:accent1>
        <a:srgbClr val="4F81BD"/>
      </a:accent1>
      <a:accent2>
        <a:srgbClr val="9C202C"/>
      </a:accent2>
      <a:accent3>
        <a:srgbClr val="5CB08A"/>
      </a:accent3>
      <a:accent4>
        <a:srgbClr val="8064A2"/>
      </a:accent4>
      <a:accent5>
        <a:srgbClr val="4BACC6"/>
      </a:accent5>
      <a:accent6>
        <a:srgbClr val="F2C5A0"/>
      </a:accent6>
      <a:hlink>
        <a:srgbClr val="0000FF"/>
      </a:hlink>
      <a:folHlink>
        <a:srgbClr val="800080"/>
      </a:folHlink>
    </a:clrScheme>
    <a:fontScheme name="US History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3D8A"/>
        </a:solidFill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63170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4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6736</TotalTime>
  <Words>1085</Words>
  <Application>Microsoft Office PowerPoint</Application>
  <PresentationFormat>Custom</PresentationFormat>
  <Paragraphs>192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Rockwell</vt:lpstr>
      <vt:lpstr>Tw Cen MT</vt:lpstr>
      <vt:lpstr>Verdana</vt:lpstr>
      <vt:lpstr>US History, 5th edition</vt:lpstr>
      <vt:lpstr>PowerPoint Presentation</vt:lpstr>
      <vt:lpstr>Manifest Destiny (1840–1848)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Sue</cp:lastModifiedBy>
  <cp:revision>307</cp:revision>
  <dcterms:created xsi:type="dcterms:W3CDTF">2016-06-07T17:00:37Z</dcterms:created>
  <dcterms:modified xsi:type="dcterms:W3CDTF">2023-01-18T16:00:47Z</dcterms:modified>
</cp:coreProperties>
</file>