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62" r:id="rId2"/>
    <p:sldId id="365" r:id="rId3"/>
    <p:sldId id="363" r:id="rId4"/>
    <p:sldId id="364" r:id="rId5"/>
    <p:sldId id="335" r:id="rId6"/>
    <p:sldId id="383" r:id="rId7"/>
    <p:sldId id="385" r:id="rId8"/>
    <p:sldId id="384" r:id="rId9"/>
    <p:sldId id="32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400" r:id="rId24"/>
    <p:sldId id="396" r:id="rId25"/>
    <p:sldId id="401" r:id="rId26"/>
    <p:sldId id="403" r:id="rId27"/>
    <p:sldId id="404" r:id="rId28"/>
    <p:sldId id="402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8" r:id="rId42"/>
    <p:sldId id="419" r:id="rId43"/>
    <p:sldId id="417" r:id="rId44"/>
    <p:sldId id="420" r:id="rId45"/>
    <p:sldId id="421" r:id="rId46"/>
    <p:sldId id="422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1" r:id="rId55"/>
    <p:sldId id="430" r:id="rId56"/>
    <p:sldId id="432" r:id="rId57"/>
    <p:sldId id="433" r:id="rId58"/>
    <p:sldId id="434" r:id="rId59"/>
    <p:sldId id="314" r:id="rId60"/>
    <p:sldId id="435" r:id="rId61"/>
    <p:sldId id="436" r:id="rId62"/>
    <p:sldId id="437" r:id="rId63"/>
    <p:sldId id="438" r:id="rId64"/>
    <p:sldId id="439" r:id="rId65"/>
    <p:sldId id="440" r:id="rId66"/>
    <p:sldId id="285" r:id="rId67"/>
  </p:sldIdLst>
  <p:sldSz cx="11704638" cy="6583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orient="horz" pos="201">
          <p15:clr>
            <a:srgbClr val="A4A3A4"/>
          </p15:clr>
        </p15:guide>
        <p15:guide id="3" orient="horz" pos="3945">
          <p15:clr>
            <a:srgbClr val="A4A3A4"/>
          </p15:clr>
        </p15:guide>
        <p15:guide id="4" orient="horz" pos="1209">
          <p15:clr>
            <a:srgbClr val="A4A3A4"/>
          </p15:clr>
        </p15:guide>
        <p15:guide id="5" pos="3686">
          <p15:clr>
            <a:srgbClr val="A4A3A4"/>
          </p15:clr>
        </p15:guide>
        <p15:guide id="6" pos="374">
          <p15:clr>
            <a:srgbClr val="A4A3A4"/>
          </p15:clr>
        </p15:guide>
        <p15:guide id="7" pos="6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CB"/>
    <a:srgbClr val="063170"/>
    <a:srgbClr val="083D8A"/>
    <a:srgbClr val="0E69F0"/>
    <a:srgbClr val="03347B"/>
    <a:srgbClr val="CBCBCB"/>
    <a:srgbClr val="DDDDDD"/>
    <a:srgbClr val="9C202C"/>
    <a:srgbClr val="73232B"/>
    <a:srgbClr val="5C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2666" autoAdjust="0"/>
  </p:normalViewPr>
  <p:slideViewPr>
    <p:cSldViewPr>
      <p:cViewPr>
        <p:scale>
          <a:sx n="100" d="100"/>
          <a:sy n="100" d="100"/>
        </p:scale>
        <p:origin x="180" y="264"/>
      </p:cViewPr>
      <p:guideLst>
        <p:guide orient="horz" pos="2073"/>
        <p:guide orient="horz" pos="201"/>
        <p:guide orient="horz" pos="3945"/>
        <p:guide orient="horz" pos="1209"/>
        <p:guide pos="3686"/>
        <p:guide pos="374"/>
        <p:guide pos="699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7635-8394-48B0-92A1-BF939F8B7DF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C3FA-137B-44D8-847C-0050ED15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174593"/>
            <a:ext cx="11704638" cy="1828800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0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baseline="0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Fifth Edition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4519" y="2315880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0" cap="all" baseline="0" dirty="0" smtClean="0">
                <a:ln>
                  <a:solidFill>
                    <a:schemeClr val="bg2"/>
                  </a:solidFill>
                </a:ln>
                <a:solidFill>
                  <a:srgbClr val="F7E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United States History</a:t>
            </a:r>
            <a:endParaRPr lang="en-US" sz="7400" b="0" cap="all" baseline="0" dirty="0">
              <a:ln>
                <a:solidFill>
                  <a:schemeClr val="bg2"/>
                </a:solidFill>
              </a:ln>
              <a:solidFill>
                <a:srgbClr val="F7E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40664" y="3444081"/>
            <a:ext cx="202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1ED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FIFTH EDITION</a:t>
            </a:r>
          </a:p>
        </p:txBody>
      </p:sp>
    </p:spTree>
    <p:extLst>
      <p:ext uri="{BB962C8B-B14F-4D97-AF65-F5344CB8AC3E}">
        <p14:creationId xmlns:p14="http://schemas.microsoft.com/office/powerpoint/2010/main" val="20100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21"/>
          <p:cNvSpPr/>
          <p:nvPr userDrawn="1"/>
        </p:nvSpPr>
        <p:spPr>
          <a:xfrm flipH="1">
            <a:off x="-2" y="1442514"/>
            <a:ext cx="11704639" cy="3144566"/>
          </a:xfrm>
          <a:prstGeom prst="rect">
            <a:avLst/>
          </a:prstGeom>
          <a:solidFill>
            <a:srgbClr val="083D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1"/>
          <p:cNvSpPr/>
          <p:nvPr userDrawn="1"/>
        </p:nvSpPr>
        <p:spPr>
          <a:xfrm flipH="1">
            <a:off x="4166150" y="1586075"/>
            <a:ext cx="7538488" cy="2857445"/>
          </a:xfrm>
          <a:custGeom>
            <a:avLst/>
            <a:gdLst/>
            <a:ahLst/>
            <a:cxnLst/>
            <a:rect l="l" t="t" r="r" b="b"/>
            <a:pathLst>
              <a:path w="7538488" h="2857445">
                <a:moveTo>
                  <a:pt x="7538488" y="0"/>
                </a:moveTo>
                <a:lnTo>
                  <a:pt x="0" y="0"/>
                </a:lnTo>
                <a:lnTo>
                  <a:pt x="0" y="2857445"/>
                </a:lnTo>
                <a:lnTo>
                  <a:pt x="6459517" y="2857445"/>
                </a:lnTo>
                <a:close/>
              </a:path>
            </a:pathLst>
          </a:custGeom>
          <a:solidFill>
            <a:schemeClr val="bg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7795" y="1621315"/>
            <a:ext cx="3810000" cy="370805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99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05498" y="1615281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spc="300" baseline="0" dirty="0" smtClean="0">
                <a:solidFill>
                  <a:schemeClr val="bg2"/>
                </a:solidFill>
                <a:effectLst/>
                <a:latin typeface="+mj-lt"/>
              </a:rPr>
              <a:t>Chapter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84322" y="1586076"/>
            <a:ext cx="6552406" cy="2857446"/>
          </a:xfrm>
        </p:spPr>
        <p:txBody>
          <a:bodyPr anchor="ctr"/>
          <a:lstStyle>
            <a:lvl1pPr algn="l">
              <a:lnSpc>
                <a:spcPct val="90000"/>
              </a:lnSpc>
              <a:defRPr b="0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(date 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10642" y="1919288"/>
            <a:ext cx="10393995" cy="2395136"/>
            <a:chOff x="1310642" y="2294331"/>
            <a:chExt cx="10393995" cy="1645050"/>
          </a:xfrm>
        </p:grpSpPr>
        <p:sp>
          <p:nvSpPr>
            <p:cNvPr id="21" name="Rectangle 7"/>
            <p:cNvSpPr/>
            <p:nvPr/>
          </p:nvSpPr>
          <p:spPr>
            <a:xfrm>
              <a:off x="1310642" y="3207861"/>
              <a:ext cx="9144000" cy="731520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1318" y="2294331"/>
              <a:ext cx="10043319" cy="0"/>
            </a:xfrm>
            <a:prstGeom prst="line">
              <a:avLst/>
            </a:pr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 Placeholder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16856" y="2072481"/>
            <a:ext cx="8669338" cy="209074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FontTx/>
              <a:buNone/>
              <a:defRPr sz="7200" b="1" cap="all" baseline="0">
                <a:solidFill>
                  <a:srgbClr val="06317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Core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2" cy="1694215"/>
            <a:chOff x="-794" y="0"/>
            <a:chExt cx="11705432" cy="169421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1704638" cy="1691480"/>
            </a:xfrm>
            <a:prstGeom prst="rect">
              <a:avLst/>
            </a:prstGeom>
            <a:solidFill>
              <a:srgbClr val="C6C4C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318" y="1"/>
              <a:ext cx="5852319" cy="457200"/>
            </a:xfrm>
            <a:prstGeom prst="rect">
              <a:avLst/>
            </a:prstGeom>
            <a:solidFill>
              <a:srgbClr val="083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/>
            <p:cNvSpPr/>
            <p:nvPr/>
          </p:nvSpPr>
          <p:spPr>
            <a:xfrm flipH="1">
              <a:off x="159" y="594201"/>
              <a:ext cx="11704320" cy="1005840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195733" y="0"/>
              <a:ext cx="1317095" cy="1691480"/>
              <a:chOff x="10074317" y="0"/>
              <a:chExt cx="1805079" cy="1691480"/>
            </a:xfrm>
          </p:grpSpPr>
          <p:sp>
            <p:nvSpPr>
              <p:cNvPr id="22" name="Rectangle 18"/>
              <p:cNvSpPr/>
              <p:nvPr/>
            </p:nvSpPr>
            <p:spPr>
              <a:xfrm>
                <a:off x="10074317" y="0"/>
                <a:ext cx="1630321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8"/>
              <p:cNvSpPr/>
              <p:nvPr/>
            </p:nvSpPr>
            <p:spPr>
              <a:xfrm>
                <a:off x="10249074" y="0"/>
                <a:ext cx="1630322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rgbClr val="F7F5E1"/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1186319" y="0"/>
              <a:ext cx="518319" cy="1691480"/>
            </a:xfrm>
            <a:prstGeom prst="rect">
              <a:avLst/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94" y="1564144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1691480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19" y="594201"/>
            <a:ext cx="10515600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844674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 marL="800100" indent="-342900">
              <a:defRPr>
                <a:solidFill>
                  <a:srgbClr val="083D8A"/>
                </a:solidFill>
              </a:defRPr>
            </a:lvl2pPr>
            <a:lvl3pPr marL="1257300" indent="-342900">
              <a:defRPr>
                <a:solidFill>
                  <a:srgbClr val="083D8A"/>
                </a:solidFill>
              </a:defRPr>
            </a:lvl3pPr>
            <a:lvl4pPr marL="1657350" indent="-285750">
              <a:defRPr>
                <a:solidFill>
                  <a:srgbClr val="083D8A"/>
                </a:solidFill>
              </a:defRPr>
            </a:lvl4pPr>
            <a:lvl5pPr marL="2114550" indent="-285750"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9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539874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670454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14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700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525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1365" y="700881"/>
            <a:ext cx="5258754" cy="5257800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7146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700881"/>
            <a:ext cx="4800600" cy="533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7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7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334169"/>
            <a:ext cx="10516394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083D8A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234281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>
              <a:defRPr>
                <a:solidFill>
                  <a:srgbClr val="083D8A"/>
                </a:solidFill>
              </a:defRPr>
            </a:lvl2pPr>
            <a:lvl3pPr>
              <a:defRPr>
                <a:solidFill>
                  <a:srgbClr val="083D8A"/>
                </a:solidFill>
              </a:defRPr>
            </a:lvl3pPr>
            <a:lvl4pPr>
              <a:defRPr>
                <a:solidFill>
                  <a:srgbClr val="083D8A"/>
                </a:solidFill>
              </a:defRPr>
            </a:lvl4pPr>
            <a:lvl5pPr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188508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319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5473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5473" y="319881"/>
            <a:ext cx="5243512" cy="823913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5400" b="1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459" y="409802"/>
            <a:ext cx="5180806" cy="824479"/>
          </a:xfrm>
        </p:spPr>
        <p:txBody>
          <a:bodyPr/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4459" y="1234281"/>
            <a:ext cx="5180646" cy="4876800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525" y="409802"/>
            <a:ext cx="5252658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536023"/>
            <a:ext cx="11704638" cy="289560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56719" y="319881"/>
            <a:ext cx="10668000" cy="5257800"/>
            <a:chOff x="2880519" y="-289719"/>
            <a:chExt cx="11125200" cy="4983892"/>
          </a:xfrm>
        </p:grpSpPr>
        <p:sp>
          <p:nvSpPr>
            <p:cNvPr id="27" name="Parallelogram 21"/>
            <p:cNvSpPr/>
            <p:nvPr userDrawn="1"/>
          </p:nvSpPr>
          <p:spPr>
            <a:xfrm flipH="1">
              <a:off x="2880519" y="-182627"/>
              <a:ext cx="10210800" cy="4876800"/>
            </a:xfrm>
            <a:prstGeom prst="parallelogram">
              <a:avLst>
                <a:gd name="adj" fmla="val 37760"/>
              </a:avLst>
            </a:prstGeom>
            <a:solidFill>
              <a:srgbClr val="083D8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1"/>
            <p:cNvSpPr/>
            <p:nvPr userDrawn="1"/>
          </p:nvSpPr>
          <p:spPr>
            <a:xfrm flipH="1">
              <a:off x="2969419" y="-289719"/>
              <a:ext cx="11036300" cy="4876800"/>
            </a:xfrm>
            <a:prstGeom prst="parallelogram">
              <a:avLst>
                <a:gd name="adj" fmla="val 37760"/>
              </a:avLst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6080918" y="0"/>
            <a:ext cx="5623719" cy="478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691877" y="0"/>
            <a:ext cx="6690519" cy="47897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2127" y="1536091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cap="all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04519" y="1794669"/>
            <a:ext cx="6552406" cy="148594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600" b="1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725" y="2377281"/>
            <a:ext cx="3090164" cy="25123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8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4" y="5349081"/>
            <a:ext cx="11704642" cy="1666522"/>
            <a:chOff x="-4" y="5349081"/>
            <a:chExt cx="11704642" cy="1666522"/>
          </a:xfrm>
        </p:grpSpPr>
        <p:sp>
          <p:nvSpPr>
            <p:cNvPr id="31" name="Parallelogram 21"/>
            <p:cNvSpPr/>
            <p:nvPr userDrawn="1"/>
          </p:nvSpPr>
          <p:spPr>
            <a:xfrm flipH="1">
              <a:off x="-4" y="5349081"/>
              <a:ext cx="11704635" cy="1666522"/>
            </a:xfrm>
            <a:prstGeom prst="rect">
              <a:avLst/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0" y="5349081"/>
              <a:ext cx="11704638" cy="0"/>
            </a:xfrm>
            <a:prstGeom prst="line">
              <a:avLst/>
            </a:prstGeom>
            <a:ln w="1270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480619" y="3064669"/>
            <a:ext cx="6667500" cy="1141412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083D8A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0"/>
              </a:defRPr>
            </a:lvl2pPr>
            <a:lvl3pPr marL="914400" indent="0">
              <a:buNone/>
              <a:defRPr>
                <a:latin typeface="Tw Cen MT" panose="020B0602020104020603" pitchFamily="34" charset="0"/>
              </a:defRPr>
            </a:lvl3pPr>
            <a:lvl4pPr marL="1371600" indent="0">
              <a:buNone/>
              <a:defRPr>
                <a:latin typeface="Tw Cen MT" panose="020B0602020104020603" pitchFamily="34" charset="0"/>
              </a:defRPr>
            </a:lvl4pPr>
            <a:lvl5pPr marL="1828800" indent="0">
              <a:buNone/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(date range)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80919" y="2758281"/>
            <a:ext cx="5623719" cy="3142706"/>
            <a:chOff x="6080917" y="2188584"/>
            <a:chExt cx="5623719" cy="3142706"/>
          </a:xfrm>
        </p:grpSpPr>
        <p:sp>
          <p:nvSpPr>
            <p:cNvPr id="29" name="Rectangle 28"/>
            <p:cNvSpPr/>
            <p:nvPr userDrawn="1"/>
          </p:nvSpPr>
          <p:spPr>
            <a:xfrm>
              <a:off x="6080917" y="4852319"/>
              <a:ext cx="5623719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9970338" y="3443911"/>
              <a:ext cx="2989625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4098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472281"/>
            <a:ext cx="4800600" cy="52578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68081"/>
            <a:ext cx="11704638" cy="1104917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75619" y="460351"/>
            <a:ext cx="8153400" cy="4355330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3" y="5017698"/>
            <a:ext cx="10514012" cy="1005682"/>
          </a:xfrm>
          <a:noFill/>
          <a:effectLst/>
        </p:spPr>
        <p:txBody>
          <a:bodyPr anchor="ctr"/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1704638" cy="6583363"/>
            <a:chOff x="0" y="0"/>
            <a:chExt cx="11704638" cy="6583363"/>
          </a:xfrm>
        </p:grpSpPr>
        <p:sp>
          <p:nvSpPr>
            <p:cNvPr id="7" name="Rectangle 6"/>
            <p:cNvSpPr/>
            <p:nvPr/>
          </p:nvSpPr>
          <p:spPr>
            <a:xfrm>
              <a:off x="0" y="3825081"/>
              <a:ext cx="7376319" cy="2758282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8320" y="0"/>
              <a:ext cx="7376318" cy="105132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85743" y="663177"/>
            <a:ext cx="6933153" cy="5257008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6919" y="427695"/>
            <a:ext cx="10210800" cy="5574530"/>
          </a:xfrm>
          <a:solidFill>
            <a:srgbClr val="BFBFBF"/>
          </a:solidFill>
          <a:ln w="76200">
            <a:solidFill>
              <a:srgbClr val="03347B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1"/>
            <a:ext cx="11704320" cy="1711295"/>
            <a:chOff x="785019" y="449262"/>
            <a:chExt cx="10134600" cy="1360435"/>
          </a:xfrm>
        </p:grpSpPr>
        <p:sp>
          <p:nvSpPr>
            <p:cNvPr id="17" name="Rectangle 16"/>
            <p:cNvSpPr/>
            <p:nvPr/>
          </p:nvSpPr>
          <p:spPr>
            <a:xfrm>
              <a:off x="10180638" y="449262"/>
              <a:ext cx="738981" cy="1295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9374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6490C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7850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/>
            <p:nvPr/>
          </p:nvSpPr>
          <p:spPr>
            <a:xfrm flipH="1">
              <a:off x="9913938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chemeClr val="tx2">
                <a:lumMod val="5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/>
            <p:cNvSpPr/>
            <p:nvPr/>
          </p:nvSpPr>
          <p:spPr>
            <a:xfrm flipH="1">
              <a:off x="9738519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6543" y="1679626"/>
              <a:ext cx="10131552" cy="130071"/>
              <a:chOff x="-794" y="1564144"/>
              <a:chExt cx="11705353" cy="13007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794" y="1564144"/>
                <a:ext cx="11704638" cy="1300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0" y="1691480"/>
                <a:ext cx="11704479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7618" y="548481"/>
            <a:ext cx="10134600" cy="1014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Verse 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56347" y="2224881"/>
            <a:ext cx="9591944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aseline="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 smtClean="0"/>
              <a:t>verse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7084"/>
            <a:ext cx="11704637" cy="91440"/>
          </a:xfrm>
          <a:prstGeom prst="rect">
            <a:avLst/>
          </a:prstGeom>
          <a:solidFill>
            <a:srgbClr val="083D8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767681"/>
            <a:ext cx="10210798" cy="45712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rgbClr val="083D8A"/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46921" y="319088"/>
            <a:ext cx="3408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083D8A"/>
                </a:solidFill>
                <a:latin typeface="+mj-lt"/>
              </a:rPr>
              <a:t>Big</a:t>
            </a:r>
            <a:r>
              <a:rPr lang="en-US" sz="6600" b="0" baseline="0" dirty="0" smtClean="0">
                <a:solidFill>
                  <a:srgbClr val="083D8A"/>
                </a:solidFill>
                <a:latin typeface="+mj-lt"/>
              </a:rPr>
              <a:t> Ideas</a:t>
            </a:r>
            <a:endParaRPr lang="en-US" sz="6600" b="0" dirty="0" smtClean="0">
              <a:solidFill>
                <a:srgbClr val="083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469823" y="396081"/>
            <a:ext cx="6764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172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0161" y="396081"/>
            <a:ext cx="6404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</a:t>
            </a:r>
          </a:p>
        </p:txBody>
      </p:sp>
    </p:spTree>
    <p:extLst>
      <p:ext uri="{BB962C8B-B14F-4D97-AF65-F5344CB8AC3E}">
        <p14:creationId xmlns:p14="http://schemas.microsoft.com/office/powerpoint/2010/main" val="839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/definition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" y="0"/>
            <a:ext cx="11704630" cy="5870673"/>
            <a:chOff x="8" y="0"/>
            <a:chExt cx="11704630" cy="5870673"/>
          </a:xfrm>
        </p:grpSpPr>
        <p:sp>
          <p:nvSpPr>
            <p:cNvPr id="13" name="Rectangle 1"/>
            <p:cNvSpPr/>
            <p:nvPr/>
          </p:nvSpPr>
          <p:spPr>
            <a:xfrm>
              <a:off x="619125" y="0"/>
              <a:ext cx="11085513" cy="2324100"/>
            </a:xfrm>
            <a:custGeom>
              <a:avLst/>
              <a:gdLst/>
              <a:ahLst/>
              <a:cxnLst/>
              <a:rect l="l" t="t" r="r" b="b"/>
              <a:pathLst>
                <a:path w="10203989" h="2148681">
                  <a:moveTo>
                    <a:pt x="0" y="0"/>
                  </a:moveTo>
                  <a:lnTo>
                    <a:pt x="10203989" y="0"/>
                  </a:lnTo>
                  <a:lnTo>
                    <a:pt x="10203989" y="2148681"/>
                  </a:lnTo>
                  <a:lnTo>
                    <a:pt x="537170" y="2148681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" y="1619251"/>
              <a:ext cx="11704630" cy="4251422"/>
              <a:chOff x="0" y="1039513"/>
              <a:chExt cx="11704638" cy="48311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1039513"/>
                <a:ext cx="11704638" cy="4831160"/>
              </a:xfrm>
              <a:prstGeom prst="rect">
                <a:avLst/>
              </a:prstGeom>
              <a:solidFill>
                <a:srgbClr val="F7F5E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587067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03951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 15"/>
            <p:cNvSpPr/>
            <p:nvPr/>
          </p:nvSpPr>
          <p:spPr>
            <a:xfrm flipH="1">
              <a:off x="899319" y="774043"/>
              <a:ext cx="9944100" cy="1271351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80319" y="929481"/>
            <a:ext cx="9144000" cy="92392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61219" y="2453481"/>
            <a:ext cx="9982200" cy="3200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1704638" cy="6583364"/>
            <a:chOff x="0" y="0"/>
            <a:chExt cx="11704638" cy="6583364"/>
          </a:xfrm>
        </p:grpSpPr>
        <p:sp>
          <p:nvSpPr>
            <p:cNvPr id="10" name="Rectangle 19"/>
            <p:cNvSpPr/>
            <p:nvPr/>
          </p:nvSpPr>
          <p:spPr>
            <a:xfrm>
              <a:off x="0" y="0"/>
              <a:ext cx="11704638" cy="6583364"/>
            </a:xfrm>
            <a:custGeom>
              <a:avLst/>
              <a:gdLst/>
              <a:ahLst/>
              <a:cxnLst/>
              <a:rect l="l" t="t" r="r" b="b"/>
              <a:pathLst>
                <a:path w="11704638" h="6583364">
                  <a:moveTo>
                    <a:pt x="10881519" y="4296512"/>
                  </a:moveTo>
                  <a:lnTo>
                    <a:pt x="11704638" y="4296512"/>
                  </a:lnTo>
                  <a:lnTo>
                    <a:pt x="11704638" y="6583364"/>
                  </a:lnTo>
                  <a:lnTo>
                    <a:pt x="8062120" y="6583364"/>
                  </a:lnTo>
                  <a:lnTo>
                    <a:pt x="8062120" y="5958681"/>
                  </a:lnTo>
                  <a:lnTo>
                    <a:pt x="10881519" y="5958681"/>
                  </a:lnTo>
                  <a:close/>
                  <a:moveTo>
                    <a:pt x="0" y="0"/>
                  </a:moveTo>
                  <a:lnTo>
                    <a:pt x="3642518" y="0"/>
                  </a:lnTo>
                  <a:lnTo>
                    <a:pt x="3642518" y="624681"/>
                  </a:lnTo>
                  <a:lnTo>
                    <a:pt x="823119" y="624681"/>
                  </a:lnTo>
                  <a:lnTo>
                    <a:pt x="823119" y="2286852"/>
                  </a:lnTo>
                  <a:lnTo>
                    <a:pt x="0" y="2286852"/>
                  </a:lnTo>
                  <a:close/>
                </a:path>
              </a:pathLst>
            </a:custGeom>
            <a:solidFill>
              <a:srgbClr val="A9A9A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1737519" y="3596481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 flipV="1">
              <a:off x="823119" y="616902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latin typeface="+mn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1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I: Horizons (1488–1760)</a:t>
            </a:r>
          </a:p>
        </p:txBody>
      </p:sp>
    </p:spTree>
    <p:extLst>
      <p:ext uri="{BB962C8B-B14F-4D97-AF65-F5344CB8AC3E}">
        <p14:creationId xmlns:p14="http://schemas.microsoft.com/office/powerpoint/2010/main" val="295169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2">
    <p:bg>
      <p:bgPr>
        <a:solidFill>
          <a:srgbClr val="8C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3100"/>
            <a:ext cx="11795760" cy="5337163"/>
            <a:chOff x="4" y="623100"/>
            <a:chExt cx="11704630" cy="5337163"/>
          </a:xfrm>
        </p:grpSpPr>
        <p:sp>
          <p:nvSpPr>
            <p:cNvPr id="13" name="Rectangle 12"/>
            <p:cNvSpPr/>
            <p:nvPr/>
          </p:nvSpPr>
          <p:spPr>
            <a:xfrm>
              <a:off x="4" y="623100"/>
              <a:ext cx="11704630" cy="5337163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" y="5960263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" y="623100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3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0" name="Rectangle 9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gra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8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s (blue)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3" name="Rectangle 12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DBDBD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>
            <a:off x="3446855" y="777081"/>
            <a:ext cx="4810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83D8A"/>
                </a:solidFill>
              </a:rPr>
              <a:t>Assignments</a:t>
            </a:r>
            <a:endParaRPr lang="en-US" sz="6000" b="1" cap="small" dirty="0">
              <a:solidFill>
                <a:srgbClr val="083D8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725" y="1691481"/>
            <a:ext cx="10515600" cy="38750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2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394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II: Forge (1689–1801)</a:t>
            </a:r>
          </a:p>
        </p:txBody>
      </p:sp>
    </p:spTree>
    <p:extLst>
      <p:ext uri="{BB962C8B-B14F-4D97-AF65-F5344CB8AC3E}">
        <p14:creationId xmlns:p14="http://schemas.microsoft.com/office/powerpoint/2010/main" val="37326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III: Nation (1801–1861)</a:t>
            </a:r>
          </a:p>
        </p:txBody>
      </p:sp>
    </p:spTree>
    <p:extLst>
      <p:ext uri="{BB962C8B-B14F-4D97-AF65-F5344CB8AC3E}">
        <p14:creationId xmlns:p14="http://schemas.microsoft.com/office/powerpoint/2010/main" val="10780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4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IV: Crisis (1848–1877)</a:t>
            </a:r>
          </a:p>
        </p:txBody>
      </p:sp>
    </p:spTree>
    <p:extLst>
      <p:ext uri="{BB962C8B-B14F-4D97-AF65-F5344CB8AC3E}">
        <p14:creationId xmlns:p14="http://schemas.microsoft.com/office/powerpoint/2010/main" val="421572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5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V: Quest (1850–1920)</a:t>
            </a:r>
          </a:p>
        </p:txBody>
      </p:sp>
    </p:spTree>
    <p:extLst>
      <p:ext uri="{BB962C8B-B14F-4D97-AF65-F5344CB8AC3E}">
        <p14:creationId xmlns:p14="http://schemas.microsoft.com/office/powerpoint/2010/main" val="7897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6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VI: Leadership (1920–1945)</a:t>
            </a:r>
          </a:p>
        </p:txBody>
      </p:sp>
    </p:spTree>
    <p:extLst>
      <p:ext uri="{BB962C8B-B14F-4D97-AF65-F5344CB8AC3E}">
        <p14:creationId xmlns:p14="http://schemas.microsoft.com/office/powerpoint/2010/main" val="365227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7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VII: Challenge (1945–2017)</a:t>
            </a:r>
          </a:p>
        </p:txBody>
      </p:sp>
    </p:spTree>
    <p:extLst>
      <p:ext uri="{BB962C8B-B14F-4D97-AF65-F5344CB8AC3E}">
        <p14:creationId xmlns:p14="http://schemas.microsoft.com/office/powerpoint/2010/main" val="362987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72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700" r:id="rId3"/>
    <p:sldLayoutId id="2147483699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2" r:id="rId10"/>
    <p:sldLayoutId id="2147483673" r:id="rId11"/>
    <p:sldLayoutId id="2147483676" r:id="rId12"/>
    <p:sldLayoutId id="2147483677" r:id="rId13"/>
    <p:sldLayoutId id="2147483703" r:id="rId14"/>
    <p:sldLayoutId id="2147483712" r:id="rId15"/>
    <p:sldLayoutId id="2147483704" r:id="rId16"/>
    <p:sldLayoutId id="2147483705" r:id="rId17"/>
    <p:sldLayoutId id="2147483711" r:id="rId18"/>
    <p:sldLayoutId id="2147483695" r:id="rId19"/>
    <p:sldLayoutId id="2147483694" r:id="rId20"/>
    <p:sldLayoutId id="2147483698" r:id="rId21"/>
    <p:sldLayoutId id="2147483680" r:id="rId22"/>
    <p:sldLayoutId id="2147483666" r:id="rId23"/>
    <p:sldLayoutId id="2147483679" r:id="rId24"/>
    <p:sldLayoutId id="2147483702" r:id="rId25"/>
    <p:sldLayoutId id="2147483697" r:id="rId26"/>
    <p:sldLayoutId id="2147483713" r:id="rId27"/>
    <p:sldLayoutId id="2147483678" r:id="rId28"/>
    <p:sldLayoutId id="2147483681" r:id="rId29"/>
    <p:sldLayoutId id="2147483682" r:id="rId30"/>
    <p:sldLayoutId id="2147483683" r:id="rId31"/>
    <p:sldLayoutId id="2147483655" r:id="rId32"/>
    <p:sldLayoutId id="2147483685" r:id="rId33"/>
    <p:sldLayoutId id="2147483672" r:id="rId34"/>
    <p:sldLayoutId id="2147483684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Calhoun Resolutions</a:t>
            </a:r>
          </a:p>
          <a:p>
            <a:pPr lvl="1"/>
            <a:r>
              <a:rPr lang="en-US" dirty="0" smtClean="0"/>
              <a:t>Southern view of the status of slavery </a:t>
            </a:r>
            <a:br>
              <a:rPr lang="en-US" dirty="0" smtClean="0"/>
            </a:br>
            <a:r>
              <a:rPr lang="en-US" dirty="0" smtClean="0"/>
              <a:t>in the territories</a:t>
            </a:r>
          </a:p>
          <a:p>
            <a:pPr lvl="1"/>
            <a:r>
              <a:rPr lang="en-US" dirty="0" smtClean="0"/>
              <a:t>Neither Congress nor the territoria</a:t>
            </a:r>
            <a:r>
              <a:rPr lang="en-US" dirty="0" smtClean="0"/>
              <a:t>l legislatures could prohibit slavery</a:t>
            </a:r>
          </a:p>
          <a:p>
            <a:pPr lvl="2"/>
            <a:r>
              <a:rPr lang="en-US" dirty="0" smtClean="0"/>
              <a:t>Only a state could prohibit slavery </a:t>
            </a:r>
            <a:br>
              <a:rPr lang="en-US" dirty="0" smtClean="0"/>
            </a:br>
            <a:r>
              <a:rPr lang="en-US" dirty="0" smtClean="0"/>
              <a:t>within its borders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060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Popular Sovereignty </a:t>
            </a:r>
          </a:p>
          <a:p>
            <a:pPr lvl="1"/>
            <a:r>
              <a:rPr lang="en-US" dirty="0" smtClean="0"/>
              <a:t>The residents of a territory should decide the status of slavery in their territory</a:t>
            </a:r>
          </a:p>
          <a:p>
            <a:pPr lvl="1"/>
            <a:r>
              <a:rPr lang="en-US" dirty="0" smtClean="0"/>
              <a:t>Favored primarily by Democrats</a:t>
            </a:r>
          </a:p>
          <a:p>
            <a:pPr lvl="2"/>
            <a:r>
              <a:rPr lang="en-US" dirty="0" smtClean="0"/>
              <a:t>Lewis Cass, Stephen Douglas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317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Election of 1848</a:t>
            </a:r>
          </a:p>
          <a:p>
            <a:pPr lvl="1"/>
            <a:r>
              <a:rPr lang="en-US" dirty="0" smtClean="0"/>
              <a:t>Democrats nominated Lewis Cass</a:t>
            </a:r>
          </a:p>
          <a:p>
            <a:pPr lvl="2"/>
            <a:r>
              <a:rPr lang="en-US" dirty="0" smtClean="0"/>
              <a:t>Champion of popular sovereignty</a:t>
            </a:r>
          </a:p>
          <a:p>
            <a:pPr lvl="1"/>
            <a:r>
              <a:rPr lang="en-US" dirty="0" smtClean="0"/>
              <a:t>Whigs nominated Zachary Taylor</a:t>
            </a:r>
          </a:p>
          <a:p>
            <a:pPr lvl="2"/>
            <a:r>
              <a:rPr lang="en-US" dirty="0" smtClean="0"/>
              <a:t>Slaveholder from Mississippi</a:t>
            </a:r>
          </a:p>
          <a:p>
            <a:pPr lvl="2"/>
            <a:r>
              <a:rPr lang="en-US" dirty="0" smtClean="0"/>
              <a:t>Avoided the adoption of a platform</a:t>
            </a:r>
          </a:p>
        </p:txBody>
      </p:sp>
    </p:spTree>
    <p:extLst>
      <p:ext uri="{BB962C8B-B14F-4D97-AF65-F5344CB8AC3E}">
        <p14:creationId xmlns:p14="http://schemas.microsoft.com/office/powerpoint/2010/main" val="7570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Free-</a:t>
            </a:r>
            <a:r>
              <a:rPr lang="en-US" dirty="0" err="1" smtClean="0"/>
              <a:t>Soilers</a:t>
            </a:r>
            <a:r>
              <a:rPr lang="en-US" dirty="0" smtClean="0"/>
              <a:t> and antislavery groups formed the Free-Soil Party</a:t>
            </a:r>
          </a:p>
          <a:p>
            <a:pPr lvl="2"/>
            <a:r>
              <a:rPr lang="en-US" dirty="0" smtClean="0"/>
              <a:t>Supported the Wilmot Proviso</a:t>
            </a:r>
          </a:p>
          <a:p>
            <a:pPr lvl="2"/>
            <a:r>
              <a:rPr lang="en-US" dirty="0" smtClean="0"/>
              <a:t>Nominated Martin Van Buren</a:t>
            </a:r>
          </a:p>
          <a:p>
            <a:pPr lvl="1"/>
            <a:r>
              <a:rPr lang="en-US" dirty="0" smtClean="0"/>
              <a:t>Taylor won a narrow victory</a:t>
            </a:r>
          </a:p>
        </p:txBody>
      </p:sp>
    </p:spTree>
    <p:extLst>
      <p:ext uri="{BB962C8B-B14F-4D97-AF65-F5344CB8AC3E}">
        <p14:creationId xmlns:p14="http://schemas.microsoft.com/office/powerpoint/2010/main" val="117651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48" y="182721"/>
            <a:ext cx="874354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California Gold Rush</a:t>
            </a:r>
          </a:p>
          <a:p>
            <a:pPr lvl="1"/>
            <a:r>
              <a:rPr lang="en-US" dirty="0" smtClean="0"/>
              <a:t>John Sutter</a:t>
            </a:r>
          </a:p>
          <a:p>
            <a:pPr lvl="1"/>
            <a:r>
              <a:rPr lang="en-US" dirty="0" smtClean="0"/>
              <a:t>Gold was discovered in 1848</a:t>
            </a:r>
          </a:p>
          <a:p>
            <a:pPr lvl="1"/>
            <a:r>
              <a:rPr lang="en-US" dirty="0" smtClean="0"/>
              <a:t>Tens of thousands of men came to California in 1849</a:t>
            </a:r>
          </a:p>
          <a:p>
            <a:pPr lvl="2"/>
            <a:r>
              <a:rPr lang="en-US" dirty="0" smtClean="0"/>
              <a:t>“Forty-niners”</a:t>
            </a:r>
          </a:p>
        </p:txBody>
      </p:sp>
    </p:spTree>
    <p:extLst>
      <p:ext uri="{BB962C8B-B14F-4D97-AF65-F5344CB8AC3E}">
        <p14:creationId xmlns:p14="http://schemas.microsoft.com/office/powerpoint/2010/main" val="1858191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They came by various routes</a:t>
            </a:r>
          </a:p>
          <a:p>
            <a:pPr lvl="1"/>
            <a:r>
              <a:rPr lang="en-US" dirty="0" smtClean="0"/>
              <a:t>Only a few ever became wealthy</a:t>
            </a:r>
          </a:p>
          <a:p>
            <a:pPr lvl="1"/>
            <a:r>
              <a:rPr lang="en-US" dirty="0" smtClean="0"/>
              <a:t>Few of the prospectors ever left California</a:t>
            </a:r>
          </a:p>
        </p:txBody>
      </p:sp>
    </p:spTree>
    <p:extLst>
      <p:ext uri="{BB962C8B-B14F-4D97-AF65-F5344CB8AC3E}">
        <p14:creationId xmlns:p14="http://schemas.microsoft.com/office/powerpoint/2010/main" val="2018454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Statehood Question</a:t>
            </a:r>
          </a:p>
          <a:p>
            <a:pPr lvl="1"/>
            <a:r>
              <a:rPr lang="en-US" dirty="0" smtClean="0"/>
              <a:t>California organized a government, wrote a constitution, and applied for statehood</a:t>
            </a:r>
          </a:p>
          <a:p>
            <a:pPr lvl="1"/>
            <a:r>
              <a:rPr lang="en-US" dirty="0" smtClean="0"/>
              <a:t>Opposed by southerners</a:t>
            </a:r>
          </a:p>
        </p:txBody>
      </p:sp>
    </p:spTree>
    <p:extLst>
      <p:ext uri="{BB962C8B-B14F-4D97-AF65-F5344CB8AC3E}">
        <p14:creationId xmlns:p14="http://schemas.microsoft.com/office/powerpoint/2010/main" val="195708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</a:p>
          <a:p>
            <a:pPr lvl="1"/>
            <a:r>
              <a:rPr lang="en-US" dirty="0" smtClean="0"/>
              <a:t>Henry Clay formulated a compromise</a:t>
            </a:r>
          </a:p>
          <a:p>
            <a:pPr lvl="1"/>
            <a:r>
              <a:rPr lang="en-US" dirty="0" smtClean="0"/>
              <a:t>To the North:</a:t>
            </a:r>
          </a:p>
          <a:p>
            <a:pPr lvl="2"/>
            <a:r>
              <a:rPr lang="en-US" dirty="0" smtClean="0"/>
              <a:t>California admitted as a free state</a:t>
            </a:r>
          </a:p>
          <a:p>
            <a:pPr lvl="2"/>
            <a:r>
              <a:rPr lang="en-US" dirty="0" smtClean="0"/>
              <a:t>Slave trade abolished in DC</a:t>
            </a:r>
          </a:p>
        </p:txBody>
      </p:sp>
    </p:spTree>
    <p:extLst>
      <p:ext uri="{BB962C8B-B14F-4D97-AF65-F5344CB8AC3E}">
        <p14:creationId xmlns:p14="http://schemas.microsoft.com/office/powerpoint/2010/main" val="368093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To the South:</a:t>
            </a:r>
          </a:p>
          <a:p>
            <a:pPr lvl="2"/>
            <a:r>
              <a:rPr lang="en-US" dirty="0" smtClean="0"/>
              <a:t>New fugitive slave law</a:t>
            </a:r>
          </a:p>
          <a:p>
            <a:pPr lvl="2"/>
            <a:r>
              <a:rPr lang="en-US" dirty="0" smtClean="0"/>
              <a:t>Protection of slavery in DC</a:t>
            </a:r>
          </a:p>
          <a:p>
            <a:pPr lvl="1"/>
            <a:r>
              <a:rPr lang="en-US" dirty="0" smtClean="0"/>
              <a:t>Organization of New Mexico and Utah Territories</a:t>
            </a:r>
          </a:p>
          <a:p>
            <a:pPr lvl="1"/>
            <a:r>
              <a:rPr lang="en-US" dirty="0" smtClean="0"/>
              <a:t>Popular sovereignty in those territories</a:t>
            </a:r>
          </a:p>
        </p:txBody>
      </p:sp>
    </p:spTree>
    <p:extLst>
      <p:ext uri="{BB962C8B-B14F-4D97-AF65-F5344CB8AC3E}">
        <p14:creationId xmlns:p14="http://schemas.microsoft.com/office/powerpoint/2010/main" val="236430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1848–1877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48" y="182721"/>
            <a:ext cx="8743543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Calhoun presented a speech</a:t>
            </a:r>
          </a:p>
          <a:p>
            <a:pPr lvl="2"/>
            <a:r>
              <a:rPr lang="en-US" dirty="0" smtClean="0"/>
              <a:t>Argued that southern states might secede</a:t>
            </a:r>
          </a:p>
          <a:p>
            <a:pPr lvl="1"/>
            <a:r>
              <a:rPr lang="en-US" dirty="0" smtClean="0"/>
              <a:t>Webster gave a speech</a:t>
            </a:r>
          </a:p>
          <a:p>
            <a:pPr lvl="2"/>
            <a:r>
              <a:rPr lang="en-US" dirty="0" smtClean="0"/>
              <a:t>Favored the union and compromise</a:t>
            </a:r>
          </a:p>
          <a:p>
            <a:pPr lvl="2"/>
            <a:r>
              <a:rPr lang="en-US" dirty="0" smtClean="0"/>
              <a:t>Abolitionists railed on him</a:t>
            </a:r>
          </a:p>
        </p:txBody>
      </p:sp>
    </p:spTree>
    <p:extLst>
      <p:ext uri="{BB962C8B-B14F-4D97-AF65-F5344CB8AC3E}">
        <p14:creationId xmlns:p14="http://schemas.microsoft.com/office/powerpoint/2010/main" val="228923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Millard Fillmore, who favored the Compromise of 1850, became president after the death of Zachary Taylor, who was critical of the Compromise.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3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Sectional Strains</a:t>
            </a:r>
          </a:p>
          <a:p>
            <a:pPr lvl="1"/>
            <a:r>
              <a:rPr lang="en-US" dirty="0" smtClean="0"/>
              <a:t>The Election of 1852</a:t>
            </a:r>
          </a:p>
          <a:p>
            <a:pPr lvl="2"/>
            <a:r>
              <a:rPr lang="en-US" dirty="0" smtClean="0"/>
              <a:t>Franklin Pierce (Democrat)</a:t>
            </a:r>
          </a:p>
          <a:p>
            <a:pPr lvl="3"/>
            <a:r>
              <a:rPr lang="en-US" dirty="0" smtClean="0"/>
              <a:t>Favored the Compromise</a:t>
            </a:r>
          </a:p>
          <a:p>
            <a:pPr lvl="2"/>
            <a:r>
              <a:rPr lang="en-US" dirty="0" smtClean="0"/>
              <a:t>Winfield Scott (Whig)</a:t>
            </a:r>
          </a:p>
          <a:p>
            <a:pPr lvl="2"/>
            <a:r>
              <a:rPr lang="en-US" dirty="0" smtClean="0"/>
              <a:t>Pierce won a lopsided victory</a:t>
            </a:r>
          </a:p>
        </p:txBody>
      </p:sp>
    </p:spTree>
    <p:extLst>
      <p:ext uri="{BB962C8B-B14F-4D97-AF65-F5344CB8AC3E}">
        <p14:creationId xmlns:p14="http://schemas.microsoft.com/office/powerpoint/2010/main" val="798304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73" y="182880"/>
            <a:ext cx="883229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Fugitive Slave Act</a:t>
            </a:r>
          </a:p>
          <a:p>
            <a:pPr lvl="2"/>
            <a:r>
              <a:rPr lang="en-US" dirty="0" smtClean="0"/>
              <a:t>Opposed in the North</a:t>
            </a:r>
          </a:p>
          <a:p>
            <a:pPr lvl="2"/>
            <a:r>
              <a:rPr lang="en-US" dirty="0" smtClean="0"/>
              <a:t>Turned public opinion in the North</a:t>
            </a:r>
          </a:p>
          <a:p>
            <a:pPr lvl="1"/>
            <a:r>
              <a:rPr lang="en-US" dirty="0" smtClean="0"/>
              <a:t>Many were now verbally attacking the South itself as an evil culture</a:t>
            </a:r>
          </a:p>
          <a:p>
            <a:pPr lvl="1"/>
            <a:r>
              <a:rPr lang="en-US" dirty="0" smtClean="0"/>
              <a:t>Fire-Eaters in the South were advocating secession</a:t>
            </a:r>
          </a:p>
        </p:txBody>
      </p:sp>
    </p:spTree>
    <p:extLst>
      <p:ext uri="{BB962C8B-B14F-4D97-AF65-F5344CB8AC3E}">
        <p14:creationId xmlns:p14="http://schemas.microsoft.com/office/powerpoint/2010/main" val="3241786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was the impact of the Kansas-Nebraska Act?</a:t>
            </a:r>
          </a:p>
          <a:p>
            <a:r>
              <a:rPr lang="en-US" dirty="0" smtClean="0"/>
              <a:t>What were the political positions of the Whig, Know-Nothing, Republican, and Democratic parties?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88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events led to the rise of the term “Bleeding Kansas”?</a:t>
            </a:r>
          </a:p>
          <a:p>
            <a:pPr>
              <a:buAutoNum type="arabicPeriod" startAt="3"/>
            </a:pPr>
            <a:r>
              <a:rPr lang="en-US" dirty="0" smtClean="0"/>
              <a:t>What was the impact of the </a:t>
            </a:r>
            <a:r>
              <a:rPr lang="en-US" i="1" dirty="0" smtClean="0"/>
              <a:t>Dred Scott </a:t>
            </a:r>
            <a:r>
              <a:rPr lang="en-US" dirty="0" smtClean="0"/>
              <a:t>decision?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84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</a:p>
          <a:p>
            <a:pPr lvl="1"/>
            <a:r>
              <a:rPr lang="en-US" dirty="0" smtClean="0"/>
              <a:t>Stephen A. Douglas</a:t>
            </a:r>
          </a:p>
          <a:p>
            <a:pPr lvl="1"/>
            <a:r>
              <a:rPr lang="en-US" dirty="0" smtClean="0"/>
              <a:t>Desire for a railroad running west from IL</a:t>
            </a:r>
          </a:p>
          <a:p>
            <a:pPr lvl="1"/>
            <a:r>
              <a:rPr lang="en-US" dirty="0" smtClean="0"/>
              <a:t>Organization of KS and NE Territories</a:t>
            </a:r>
          </a:p>
          <a:p>
            <a:pPr lvl="1"/>
            <a:r>
              <a:rPr lang="en-US" dirty="0" smtClean="0"/>
              <a:t>Popular sovereignty in those territories</a:t>
            </a:r>
          </a:p>
          <a:p>
            <a:pPr lvl="1"/>
            <a:r>
              <a:rPr lang="en-US" dirty="0" smtClean="0"/>
              <a:t>Repeal of provision of 1820 Compromise banning slavery north of 36°30′</a:t>
            </a:r>
          </a:p>
        </p:txBody>
      </p:sp>
    </p:spTree>
    <p:extLst>
      <p:ext uri="{BB962C8B-B14F-4D97-AF65-F5344CB8AC3E}">
        <p14:creationId xmlns:p14="http://schemas.microsoft.com/office/powerpoint/2010/main" val="2432676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Northern Democrats and southerners were able to pass the bill</a:t>
            </a:r>
          </a:p>
          <a:p>
            <a:pPr lvl="2"/>
            <a:r>
              <a:rPr lang="en-US" dirty="0" smtClean="0"/>
              <a:t>Southerners were pleased that it expanded slavery</a:t>
            </a:r>
          </a:p>
          <a:p>
            <a:pPr lvl="2"/>
            <a:r>
              <a:rPr lang="en-US" dirty="0" smtClean="0"/>
              <a:t>People in the North and West were outraged</a:t>
            </a:r>
          </a:p>
          <a:p>
            <a:pPr lvl="2"/>
            <a:r>
              <a:rPr lang="en-US" dirty="0" smtClean="0"/>
              <a:t>Democrats suffered in the next election</a:t>
            </a:r>
          </a:p>
        </p:txBody>
      </p:sp>
    </p:spTree>
    <p:extLst>
      <p:ext uri="{BB962C8B-B14F-4D97-AF65-F5344CB8AC3E}">
        <p14:creationId xmlns:p14="http://schemas.microsoft.com/office/powerpoint/2010/main" val="444627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12" name="Rectangle 11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01345" y="1493758"/>
            <a:ext cx="2326278" cy="1486773"/>
            <a:chOff x="532029" y="1542256"/>
            <a:chExt cx="2326278" cy="148677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2029" y="1542256"/>
              <a:ext cx="2326278" cy="74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1850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Compromise of 1850</a:t>
              </a:r>
              <a:endParaRPr lang="en-US" sz="6000" dirty="0" smtClean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0387" y="2988661"/>
            <a:ext cx="11557186" cy="584775"/>
            <a:chOff x="2237" y="2998549"/>
            <a:chExt cx="8372241" cy="584775"/>
          </a:xfrm>
        </p:grpSpPr>
        <p:grpSp>
          <p:nvGrpSpPr>
            <p:cNvPr id="35" name="Group 34"/>
            <p:cNvGrpSpPr/>
            <p:nvPr/>
          </p:nvGrpSpPr>
          <p:grpSpPr>
            <a:xfrm>
              <a:off x="2237" y="3029029"/>
              <a:ext cx="8372241" cy="533400"/>
              <a:chOff x="0" y="3029029"/>
              <a:chExt cx="7980435" cy="533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064058" y="3029029"/>
                <a:ext cx="0" cy="533400"/>
              </a:xfrm>
              <a:prstGeom prst="line">
                <a:avLst/>
              </a:prstGeom>
              <a:ln w="57150">
                <a:solidFill>
                  <a:srgbClr val="06317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596087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32029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128116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660145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192174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724203" y="3029029"/>
                <a:ext cx="0" cy="533400"/>
              </a:xfrm>
              <a:prstGeom prst="line">
                <a:avLst/>
              </a:prstGeom>
              <a:ln w="57150">
                <a:solidFill>
                  <a:srgbClr val="06317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56232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788261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20290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852319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384348" y="3029029"/>
                <a:ext cx="0" cy="533400"/>
              </a:xfrm>
              <a:prstGeom prst="line">
                <a:avLst/>
              </a:prstGeom>
              <a:ln w="57150">
                <a:solidFill>
                  <a:srgbClr val="06317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916377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448406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980435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0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118536" y="2998549"/>
              <a:ext cx="10887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1850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09282" y="2998549"/>
              <a:ext cx="10887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1855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00028" y="2998549"/>
              <a:ext cx="10887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83259" y="1493758"/>
            <a:ext cx="2040661" cy="1486773"/>
            <a:chOff x="532029" y="1542256"/>
            <a:chExt cx="2040661" cy="1486773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32030" y="1542256"/>
              <a:ext cx="2040660" cy="9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1854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Kansas-Nebraska Act</a:t>
              </a:r>
              <a:endParaRPr lang="en-US" sz="6000" dirty="0" smtClean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2887" y="3567271"/>
            <a:ext cx="2172390" cy="1489956"/>
            <a:chOff x="532029" y="1615281"/>
            <a:chExt cx="2172390" cy="148995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32029" y="2358879"/>
              <a:ext cx="2172390" cy="74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1849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California gold rush</a:t>
              </a:r>
              <a:endParaRPr lang="en-US" sz="6000" dirty="0" smtClean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94696" y="1493758"/>
            <a:ext cx="1540957" cy="1486773"/>
            <a:chOff x="532029" y="1542256"/>
            <a:chExt cx="1540957" cy="148677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32029" y="1542256"/>
              <a:ext cx="1540957" cy="9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1857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i="1" dirty="0" smtClean="0"/>
                <a:t>Dred Scott </a:t>
              </a:r>
              <a:r>
                <a:rPr lang="en-US" dirty="0" smtClean="0"/>
                <a:t>decision</a:t>
              </a:r>
              <a:endParaRPr lang="en-US" sz="6000" dirty="0" smtClean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19119" y="3591014"/>
            <a:ext cx="2116534" cy="1476127"/>
            <a:chOff x="-1584505" y="1615281"/>
            <a:chExt cx="2116534" cy="1476127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-1584505" y="2109601"/>
              <a:ext cx="2116534" cy="9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1859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 algn="r">
                <a:lnSpc>
                  <a:spcPct val="85000"/>
                </a:lnSpc>
              </a:pPr>
              <a:r>
                <a:rPr lang="en-US" dirty="0" smtClean="0"/>
                <a:t>John Brown’s raid on Harpers Ferry</a:t>
              </a:r>
              <a:endParaRPr lang="en-US" sz="6000" dirty="0" smtClean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53640" y="3567271"/>
            <a:ext cx="2522970" cy="2248855"/>
            <a:chOff x="-1990941" y="1615281"/>
            <a:chExt cx="2522970" cy="224885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32029" y="1615281"/>
              <a:ext cx="0" cy="2162810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-1990941" y="3117778"/>
              <a:ext cx="2522970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1861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 algn="r">
                <a:lnSpc>
                  <a:spcPct val="85000"/>
                </a:lnSpc>
              </a:pPr>
              <a:r>
                <a:rPr lang="en-US" dirty="0" smtClean="0"/>
                <a:t>Firing on Fort Sumter</a:t>
              </a:r>
              <a:endParaRPr lang="en-US" sz="6000" dirty="0" smtClean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14319" y="493794"/>
            <a:ext cx="3191813" cy="2486737"/>
            <a:chOff x="-2659784" y="1631005"/>
            <a:chExt cx="3191813" cy="2486737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32029" y="1707835"/>
              <a:ext cx="0" cy="2409907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-2659784" y="1631005"/>
              <a:ext cx="3191813" cy="9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1860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 algn="r">
                <a:lnSpc>
                  <a:spcPct val="85000"/>
                </a:lnSpc>
              </a:pPr>
              <a:r>
                <a:rPr lang="en-US" dirty="0" smtClean="0"/>
                <a:t>Election of Abraham Lincoln; South Carolina secedes</a:t>
              </a:r>
              <a:endParaRPr lang="en-US" sz="6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131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Collapse of the Whigs</a:t>
            </a:r>
          </a:p>
          <a:p>
            <a:pPr lvl="1"/>
            <a:r>
              <a:rPr lang="en-US" dirty="0" smtClean="0"/>
              <a:t>Weakened in 1852, destroyed by the Kansas-Nebraska Act</a:t>
            </a:r>
          </a:p>
          <a:p>
            <a:pPr lvl="2"/>
            <a:r>
              <a:rPr lang="en-US" dirty="0" smtClean="0"/>
              <a:t>Southern Whigs supported the Act</a:t>
            </a:r>
          </a:p>
          <a:p>
            <a:pPr lvl="2"/>
            <a:r>
              <a:rPr lang="en-US" dirty="0" smtClean="0"/>
              <a:t>Northern Whigs opposed the Act</a:t>
            </a:r>
          </a:p>
        </p:txBody>
      </p:sp>
    </p:spTree>
    <p:extLst>
      <p:ext uri="{BB962C8B-B14F-4D97-AF65-F5344CB8AC3E}">
        <p14:creationId xmlns:p14="http://schemas.microsoft.com/office/powerpoint/2010/main" val="128475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Know-Nothings</a:t>
            </a:r>
          </a:p>
          <a:p>
            <a:pPr lvl="1"/>
            <a:r>
              <a:rPr lang="en-US" dirty="0" smtClean="0"/>
              <a:t>Arose in reaction to increased immigration</a:t>
            </a:r>
          </a:p>
          <a:p>
            <a:pPr lvl="1"/>
            <a:r>
              <a:rPr lang="en-US" dirty="0" smtClean="0"/>
              <a:t>Won big gains in 1854 in both Congress and state legislatures</a:t>
            </a:r>
          </a:p>
          <a:p>
            <a:pPr lvl="1"/>
            <a:r>
              <a:rPr lang="en-US" dirty="0" smtClean="0"/>
              <a:t>They were a passing fad</a:t>
            </a:r>
          </a:p>
        </p:txBody>
      </p:sp>
    </p:spTree>
    <p:extLst>
      <p:ext uri="{BB962C8B-B14F-4D97-AF65-F5344CB8AC3E}">
        <p14:creationId xmlns:p14="http://schemas.microsoft.com/office/powerpoint/2010/main" val="184099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Republicans</a:t>
            </a:r>
          </a:p>
          <a:p>
            <a:pPr lvl="1"/>
            <a:r>
              <a:rPr lang="en-US" dirty="0" smtClean="0"/>
              <a:t>A generally “antislavery party”</a:t>
            </a:r>
          </a:p>
          <a:p>
            <a:pPr lvl="1"/>
            <a:r>
              <a:rPr lang="en-US" dirty="0" smtClean="0"/>
              <a:t>Attracted abolitionists and Free-</a:t>
            </a:r>
            <a:r>
              <a:rPr lang="en-US" dirty="0" err="1" smtClean="0"/>
              <a:t>Soilers</a:t>
            </a:r>
            <a:endParaRPr lang="en-US" dirty="0" smtClean="0"/>
          </a:p>
          <a:p>
            <a:pPr lvl="1"/>
            <a:r>
              <a:rPr lang="en-US" dirty="0" smtClean="0"/>
              <a:t>Many Know-Nothings joined</a:t>
            </a:r>
          </a:p>
          <a:p>
            <a:pPr lvl="1"/>
            <a:r>
              <a:rPr lang="en-US" dirty="0" smtClean="0"/>
              <a:t>Adopted many pro-business, nationalistic Whig ideas</a:t>
            </a:r>
          </a:p>
          <a:p>
            <a:pPr lvl="1"/>
            <a:r>
              <a:rPr lang="en-US" dirty="0" smtClean="0"/>
              <a:t>Nonexistent in the South</a:t>
            </a:r>
          </a:p>
        </p:txBody>
      </p:sp>
    </p:spTree>
    <p:extLst>
      <p:ext uri="{BB962C8B-B14F-4D97-AF65-F5344CB8AC3E}">
        <p14:creationId xmlns:p14="http://schemas.microsoft.com/office/powerpoint/2010/main" val="54314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Election of 1856</a:t>
            </a:r>
          </a:p>
          <a:p>
            <a:pPr lvl="1"/>
            <a:r>
              <a:rPr lang="en-US" dirty="0" smtClean="0"/>
              <a:t>The Republicans nominated John C. Frémont</a:t>
            </a:r>
          </a:p>
          <a:p>
            <a:pPr lvl="1"/>
            <a:r>
              <a:rPr lang="en-US" dirty="0" smtClean="0"/>
              <a:t>The Democrats nominated James Buchanan</a:t>
            </a:r>
          </a:p>
          <a:p>
            <a:pPr lvl="1"/>
            <a:r>
              <a:rPr lang="en-US" dirty="0" smtClean="0"/>
              <a:t>The Know-Nothings nominated Millard Fillmore</a:t>
            </a:r>
          </a:p>
        </p:txBody>
      </p:sp>
    </p:spTree>
    <p:extLst>
      <p:ext uri="{BB962C8B-B14F-4D97-AF65-F5344CB8AC3E}">
        <p14:creationId xmlns:p14="http://schemas.microsoft.com/office/powerpoint/2010/main" val="2611485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James Buchanan seemed like an ideal candidate to many people.</a:t>
            </a:r>
          </a:p>
          <a:p>
            <a:r>
              <a:rPr lang="en-US" dirty="0" smtClean="0"/>
              <a:t>He won a plurality of popular votes and a majority of the Electoral College.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0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“Bleeding Kansas”</a:t>
            </a:r>
          </a:p>
          <a:p>
            <a:pPr lvl="1"/>
            <a:r>
              <a:rPr lang="en-US" dirty="0" smtClean="0"/>
              <a:t>Slavery would be decided by popular sovereignty there</a:t>
            </a:r>
          </a:p>
          <a:p>
            <a:pPr lvl="1"/>
            <a:r>
              <a:rPr lang="en-US" dirty="0" smtClean="0"/>
              <a:t>Proslavery and antislavery advocates streamed into the territory</a:t>
            </a:r>
          </a:p>
          <a:p>
            <a:pPr lvl="1"/>
            <a:r>
              <a:rPr lang="en-US" dirty="0" smtClean="0"/>
              <a:t>Savage fighting occurred</a:t>
            </a:r>
          </a:p>
        </p:txBody>
      </p:sp>
    </p:spTree>
    <p:extLst>
      <p:ext uri="{BB962C8B-B14F-4D97-AF65-F5344CB8AC3E}">
        <p14:creationId xmlns:p14="http://schemas.microsoft.com/office/powerpoint/2010/main" val="239079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Lawrence</a:t>
            </a:r>
          </a:p>
          <a:p>
            <a:pPr lvl="1"/>
            <a:r>
              <a:rPr lang="en-US" dirty="0" smtClean="0"/>
              <a:t>An army of “border ruffians” attacked the town of Lawrence</a:t>
            </a:r>
          </a:p>
          <a:p>
            <a:pPr lvl="2"/>
            <a:r>
              <a:rPr lang="en-US" dirty="0" smtClean="0"/>
              <a:t>One man died</a:t>
            </a:r>
          </a:p>
          <a:p>
            <a:pPr lvl="2"/>
            <a:r>
              <a:rPr lang="en-US" dirty="0" smtClean="0"/>
              <a:t>The town was burned, looted, and destroyed</a:t>
            </a:r>
          </a:p>
          <a:p>
            <a:pPr lvl="1"/>
            <a:r>
              <a:rPr lang="en-US" dirty="0" smtClean="0"/>
              <a:t>“Sack of Lawrence”</a:t>
            </a:r>
          </a:p>
        </p:txBody>
      </p:sp>
    </p:spTree>
    <p:extLst>
      <p:ext uri="{BB962C8B-B14F-4D97-AF65-F5344CB8AC3E}">
        <p14:creationId xmlns:p14="http://schemas.microsoft.com/office/powerpoint/2010/main" val="502401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Sumner-Brooks Episode</a:t>
            </a:r>
          </a:p>
          <a:p>
            <a:pPr lvl="1"/>
            <a:r>
              <a:rPr lang="en-US" dirty="0" smtClean="0"/>
              <a:t>Sumner spent two days attacking colleagues who supported slavery</a:t>
            </a:r>
          </a:p>
          <a:p>
            <a:pPr lvl="2"/>
            <a:r>
              <a:rPr lang="en-US" dirty="0" smtClean="0"/>
              <a:t>Especially Senator Andrew Butler (SC)</a:t>
            </a:r>
          </a:p>
          <a:p>
            <a:pPr lvl="1"/>
            <a:r>
              <a:rPr lang="en-US" dirty="0" smtClean="0"/>
              <a:t>Preston Brooks, Butler’s cousin, beat Sumner with his cane</a:t>
            </a:r>
          </a:p>
          <a:p>
            <a:pPr lvl="2"/>
            <a:r>
              <a:rPr lang="en-US" dirty="0" smtClean="0"/>
              <a:t>Many Southerners praised Brooks</a:t>
            </a:r>
          </a:p>
        </p:txBody>
      </p:sp>
    </p:spTree>
    <p:extLst>
      <p:ext uri="{BB962C8B-B14F-4D97-AF65-F5344CB8AC3E}">
        <p14:creationId xmlns:p14="http://schemas.microsoft.com/office/powerpoint/2010/main" val="2713396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Pottawatomie Massacre</a:t>
            </a:r>
          </a:p>
          <a:p>
            <a:pPr lvl="1"/>
            <a:r>
              <a:rPr lang="en-US" dirty="0" smtClean="0"/>
              <a:t>John Brown</a:t>
            </a:r>
          </a:p>
          <a:p>
            <a:pPr lvl="1"/>
            <a:r>
              <a:rPr lang="en-US" dirty="0" smtClean="0"/>
              <a:t>Revenge for the Sack of Lawrence</a:t>
            </a:r>
          </a:p>
          <a:p>
            <a:pPr lvl="1"/>
            <a:r>
              <a:rPr lang="en-US" dirty="0" smtClean="0"/>
              <a:t>Five men were killed</a:t>
            </a:r>
          </a:p>
          <a:p>
            <a:pPr lvl="1"/>
            <a:r>
              <a:rPr lang="en-US" dirty="0" smtClean="0"/>
              <a:t>Brown was never arrested or tried</a:t>
            </a:r>
          </a:p>
          <a:p>
            <a:pPr lvl="2"/>
            <a:r>
              <a:rPr lang="en-US" dirty="0" smtClean="0"/>
              <a:t>Many abolitionists praised Brown</a:t>
            </a:r>
          </a:p>
        </p:txBody>
      </p:sp>
    </p:spTree>
    <p:extLst>
      <p:ext uri="{BB962C8B-B14F-4D97-AF65-F5344CB8AC3E}">
        <p14:creationId xmlns:p14="http://schemas.microsoft.com/office/powerpoint/2010/main" val="233090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Dred Scott</a:t>
            </a:r>
            <a:r>
              <a:rPr lang="en-US" dirty="0" smtClean="0"/>
              <a:t> Decision</a:t>
            </a:r>
          </a:p>
          <a:p>
            <a:pPr lvl="1"/>
            <a:r>
              <a:rPr lang="en-US" dirty="0" smtClean="0"/>
              <a:t>Scott sought his freedom</a:t>
            </a:r>
          </a:p>
          <a:p>
            <a:pPr lvl="1"/>
            <a:r>
              <a:rPr lang="en-US" dirty="0" smtClean="0"/>
              <a:t>Chief Justice Roger Taney</a:t>
            </a:r>
            <a:br>
              <a:rPr lang="en-US" dirty="0" smtClean="0"/>
            </a:br>
            <a:r>
              <a:rPr lang="en-US" dirty="0" smtClean="0"/>
              <a:t>ruled that a slave is not a </a:t>
            </a:r>
            <a:br>
              <a:rPr lang="en-US" dirty="0" smtClean="0"/>
            </a:br>
            <a:r>
              <a:rPr lang="en-US" dirty="0" smtClean="0"/>
              <a:t>citizen and has no right to sue</a:t>
            </a:r>
          </a:p>
        </p:txBody>
      </p:sp>
    </p:spTree>
    <p:extLst>
      <p:ext uri="{BB962C8B-B14F-4D97-AF65-F5344CB8AC3E}">
        <p14:creationId xmlns:p14="http://schemas.microsoft.com/office/powerpoint/2010/main" val="342776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12" name="Rectangle 11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0386" y="1540589"/>
            <a:ext cx="1939133" cy="1486773"/>
            <a:chOff x="532029" y="1542256"/>
            <a:chExt cx="1939133" cy="148677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32030" y="1542256"/>
              <a:ext cx="1939132" cy="12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1863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Emancipation Proclamation takes effect</a:t>
              </a:r>
              <a:endParaRPr lang="en-US" sz="6000" dirty="0" smtClean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71823" y="572500"/>
            <a:ext cx="2903424" cy="2435812"/>
            <a:chOff x="532029" y="1542256"/>
            <a:chExt cx="2903424" cy="243581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32029" y="1615281"/>
              <a:ext cx="0" cy="2362787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32029" y="1542256"/>
              <a:ext cx="2903424" cy="74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1866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Military Reconstruction Act</a:t>
              </a:r>
              <a:endParaRPr lang="en-US" sz="6000" dirty="0" smtClean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03120" y="3567271"/>
            <a:ext cx="2804035" cy="1472657"/>
            <a:chOff x="532029" y="1615281"/>
            <a:chExt cx="2804035" cy="147265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32030" y="2106131"/>
              <a:ext cx="2804034" cy="9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1865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Surrender at Appomattox; Lincoln assassinated</a:t>
              </a:r>
              <a:endParaRPr lang="en-US" sz="6000" dirty="0" smtClean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12780" y="1540589"/>
            <a:ext cx="1989805" cy="1486773"/>
            <a:chOff x="532029" y="1542256"/>
            <a:chExt cx="1989805" cy="148677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2029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32030" y="1542256"/>
              <a:ext cx="1989804" cy="9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1868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>
                <a:lnSpc>
                  <a:spcPct val="85000"/>
                </a:lnSpc>
              </a:pPr>
              <a:r>
                <a:rPr lang="en-US" dirty="0" smtClean="0"/>
                <a:t>Impeachment of Andrew Johnson</a:t>
              </a:r>
              <a:endParaRPr lang="en-US" sz="6000" dirty="0" smtClean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029340" y="3567271"/>
            <a:ext cx="2317282" cy="1489956"/>
            <a:chOff x="532029" y="1615281"/>
            <a:chExt cx="2317282" cy="148995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849311" y="1615281"/>
              <a:ext cx="0" cy="1413748"/>
            </a:xfrm>
            <a:prstGeom prst="line">
              <a:avLst/>
            </a:prstGeom>
            <a:ln w="57150">
              <a:solidFill>
                <a:srgbClr val="06317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32029" y="2358879"/>
              <a:ext cx="2317282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1877</a:t>
              </a:r>
              <a:endParaRPr lang="en-US" sz="1000" b="1" dirty="0" smtClean="0">
                <a:solidFill>
                  <a:srgbClr val="063170"/>
                </a:solidFill>
                <a:latin typeface="+mj-lt"/>
              </a:endParaRPr>
            </a:p>
            <a:p>
              <a:pPr algn="r">
                <a:lnSpc>
                  <a:spcPct val="85000"/>
                </a:lnSpc>
              </a:pPr>
              <a:r>
                <a:rPr lang="en-US" dirty="0" smtClean="0"/>
                <a:t>Compromise of 1877</a:t>
              </a:r>
              <a:endParaRPr lang="en-US" sz="6000" dirty="0" smtClean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0387" y="2988661"/>
            <a:ext cx="11557181" cy="584775"/>
            <a:chOff x="2237" y="2998549"/>
            <a:chExt cx="8372239" cy="584775"/>
          </a:xfrm>
        </p:grpSpPr>
        <p:grpSp>
          <p:nvGrpSpPr>
            <p:cNvPr id="64" name="Group 63"/>
            <p:cNvGrpSpPr/>
            <p:nvPr/>
          </p:nvGrpSpPr>
          <p:grpSpPr>
            <a:xfrm>
              <a:off x="2237" y="3029029"/>
              <a:ext cx="8372239" cy="533400"/>
              <a:chOff x="0" y="3029029"/>
              <a:chExt cx="7980435" cy="5334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1064058" y="3029029"/>
                <a:ext cx="0" cy="533400"/>
              </a:xfrm>
              <a:prstGeom prst="line">
                <a:avLst/>
              </a:prstGeom>
              <a:ln w="57150">
                <a:solidFill>
                  <a:srgbClr val="06317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96087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32029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128116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660145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192174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724203" y="3029029"/>
                <a:ext cx="0" cy="533400"/>
              </a:xfrm>
              <a:prstGeom prst="line">
                <a:avLst/>
              </a:prstGeom>
              <a:ln w="57150">
                <a:solidFill>
                  <a:srgbClr val="06317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256232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788261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320290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852319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384348" y="3029029"/>
                <a:ext cx="0" cy="533400"/>
              </a:xfrm>
              <a:prstGeom prst="line">
                <a:avLst/>
              </a:prstGeom>
              <a:ln w="57150">
                <a:solidFill>
                  <a:srgbClr val="06317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916377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448406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980435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0" y="3029029"/>
                <a:ext cx="0" cy="53340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1118536" y="2998549"/>
              <a:ext cx="788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1865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09282" y="2998549"/>
              <a:ext cx="788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1870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00028" y="2998549"/>
              <a:ext cx="788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63170"/>
                  </a:solidFill>
                  <a:latin typeface="Rockwell" panose="02060603020205020403" pitchFamily="18" charset="0"/>
                </a:rPr>
                <a:t>1875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2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“[Black men] had no rights which the white man was bound to respect.”</a:t>
            </a:r>
          </a:p>
          <a:p>
            <a:r>
              <a:rPr lang="en-US" dirty="0" smtClean="0"/>
              <a:t>Roger Taney in the </a:t>
            </a:r>
            <a:r>
              <a:rPr lang="en-US" i="1" dirty="0" smtClean="0"/>
              <a:t>Dred Scott </a:t>
            </a:r>
            <a:r>
              <a:rPr lang="en-US" dirty="0" smtClean="0"/>
              <a:t>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Taney also ruled the Missouri Compromise unconstitutional</a:t>
            </a:r>
          </a:p>
          <a:p>
            <a:pPr lvl="1"/>
            <a:r>
              <a:rPr lang="en-US" dirty="0" smtClean="0"/>
              <a:t>Slavery was now theoretically</a:t>
            </a:r>
            <a:br>
              <a:rPr lang="en-US" dirty="0" smtClean="0"/>
            </a:br>
            <a:r>
              <a:rPr lang="en-US" dirty="0" smtClean="0"/>
              <a:t>legal in all territories</a:t>
            </a:r>
          </a:p>
          <a:p>
            <a:pPr lvl="1"/>
            <a:r>
              <a:rPr lang="en-US" dirty="0" smtClean="0"/>
              <a:t>The decision caused </a:t>
            </a:r>
            <a:br>
              <a:rPr lang="en-US" dirty="0" smtClean="0"/>
            </a:br>
            <a:r>
              <a:rPr lang="en-US" dirty="0" smtClean="0"/>
              <a:t>animosity to grow</a:t>
            </a:r>
          </a:p>
        </p:txBody>
      </p:sp>
    </p:spTree>
    <p:extLst>
      <p:ext uri="{BB962C8B-B14F-4D97-AF65-F5344CB8AC3E}">
        <p14:creationId xmlns:p14="http://schemas.microsoft.com/office/powerpoint/2010/main" val="3638334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Lincoln-Douglas Debates</a:t>
            </a:r>
          </a:p>
          <a:p>
            <a:pPr lvl="1"/>
            <a:r>
              <a:rPr lang="en-US" dirty="0" smtClean="0"/>
              <a:t>Douglas: Freeport Doctrine</a:t>
            </a:r>
          </a:p>
          <a:p>
            <a:pPr lvl="2"/>
            <a:r>
              <a:rPr lang="en-US" dirty="0" smtClean="0"/>
              <a:t>A territory could still </a:t>
            </a:r>
            <a:br>
              <a:rPr lang="en-US" dirty="0" smtClean="0"/>
            </a:br>
            <a:r>
              <a:rPr lang="en-US" dirty="0" smtClean="0"/>
              <a:t>prohibit slavery</a:t>
            </a:r>
          </a:p>
          <a:p>
            <a:pPr lvl="1"/>
            <a:r>
              <a:rPr lang="en-US" dirty="0" smtClean="0"/>
              <a:t>Douglas opposed Buchanan</a:t>
            </a:r>
            <a:br>
              <a:rPr lang="en-US" dirty="0" smtClean="0"/>
            </a:br>
            <a:r>
              <a:rPr lang="en-US" dirty="0" smtClean="0"/>
              <a:t>on whether Kansas should be</a:t>
            </a:r>
            <a:br>
              <a:rPr lang="en-US" dirty="0" smtClean="0"/>
            </a:br>
            <a:r>
              <a:rPr lang="en-US" dirty="0" smtClean="0"/>
              <a:t>the next slave state</a:t>
            </a:r>
          </a:p>
        </p:txBody>
      </p:sp>
    </p:spTree>
    <p:extLst>
      <p:ext uri="{BB962C8B-B14F-4D97-AF65-F5344CB8AC3E}">
        <p14:creationId xmlns:p14="http://schemas.microsoft.com/office/powerpoint/2010/main" val="1295065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Kansans overwhelmingly rejected the proposed pro-slavery Constitution.</a:t>
            </a:r>
          </a:p>
          <a:p>
            <a:r>
              <a:rPr lang="en-US" dirty="0" smtClean="0"/>
              <a:t>Kansas would not become a state until 1861.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4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</a:p>
          <a:p>
            <a:pPr lvl="1"/>
            <a:r>
              <a:rPr lang="en-US" dirty="0" smtClean="0"/>
              <a:t>Grew up in frontier poverty</a:t>
            </a:r>
          </a:p>
          <a:p>
            <a:pPr lvl="1"/>
            <a:r>
              <a:rPr lang="en-US" dirty="0" smtClean="0"/>
              <a:t>Moved to Illinois</a:t>
            </a:r>
          </a:p>
          <a:p>
            <a:pPr lvl="1"/>
            <a:r>
              <a:rPr lang="en-US" dirty="0" smtClean="0"/>
              <a:t>Became interested in politics</a:t>
            </a:r>
          </a:p>
          <a:p>
            <a:pPr lvl="2"/>
            <a:r>
              <a:rPr lang="en-US" dirty="0" smtClean="0"/>
              <a:t>Served in the state </a:t>
            </a:r>
            <a:br>
              <a:rPr lang="en-US" dirty="0" smtClean="0"/>
            </a:br>
            <a:r>
              <a:rPr lang="en-US" dirty="0" smtClean="0"/>
              <a:t>legislature and one term </a:t>
            </a:r>
            <a:br>
              <a:rPr lang="en-US" dirty="0" smtClean="0"/>
            </a:br>
            <a:r>
              <a:rPr lang="en-US" dirty="0" smtClean="0"/>
              <a:t>in Congress</a:t>
            </a:r>
          </a:p>
        </p:txBody>
      </p:sp>
    </p:spTree>
    <p:extLst>
      <p:ext uri="{BB962C8B-B14F-4D97-AF65-F5344CB8AC3E}">
        <p14:creationId xmlns:p14="http://schemas.microsoft.com/office/powerpoint/2010/main" val="1472259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Believed that slavery was wrong</a:t>
            </a:r>
          </a:p>
          <a:p>
            <a:pPr lvl="2"/>
            <a:r>
              <a:rPr lang="en-US" dirty="0" smtClean="0"/>
              <a:t>“All men are created equal”</a:t>
            </a:r>
          </a:p>
          <a:p>
            <a:pPr lvl="1"/>
            <a:r>
              <a:rPr lang="en-US" dirty="0" smtClean="0"/>
              <a:t>Believed the federal government had no right to interfere with slavery where it already existed</a:t>
            </a:r>
          </a:p>
          <a:p>
            <a:pPr lvl="1"/>
            <a:r>
              <a:rPr lang="en-US" dirty="0" smtClean="0"/>
              <a:t>Condemned popular sovereignty</a:t>
            </a:r>
          </a:p>
          <a:p>
            <a:pPr lvl="1"/>
            <a:r>
              <a:rPr lang="en-US" dirty="0" smtClean="0"/>
              <a:t>Aroused by the Kansas-Nebraska Act</a:t>
            </a:r>
          </a:p>
        </p:txBody>
      </p:sp>
    </p:spTree>
    <p:extLst>
      <p:ext uri="{BB962C8B-B14F-4D97-AF65-F5344CB8AC3E}">
        <p14:creationId xmlns:p14="http://schemas.microsoft.com/office/powerpoint/2010/main" val="425710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Debates</a:t>
            </a:r>
          </a:p>
          <a:p>
            <a:pPr lvl="1"/>
            <a:r>
              <a:rPr lang="en-US" dirty="0" smtClean="0"/>
              <a:t>Seven debates</a:t>
            </a:r>
          </a:p>
          <a:p>
            <a:pPr lvl="1"/>
            <a:r>
              <a:rPr lang="en-US" dirty="0" smtClean="0"/>
              <a:t>Douglas promoted popular</a:t>
            </a:r>
            <a:br>
              <a:rPr lang="en-US" dirty="0" smtClean="0"/>
            </a:br>
            <a:r>
              <a:rPr lang="en-US" dirty="0" smtClean="0"/>
              <a:t>sovereignty</a:t>
            </a:r>
          </a:p>
          <a:p>
            <a:pPr lvl="1"/>
            <a:r>
              <a:rPr lang="en-US" dirty="0" smtClean="0"/>
              <a:t>Lincoln stated that slavery</a:t>
            </a:r>
            <a:br>
              <a:rPr lang="en-US" dirty="0" smtClean="0"/>
            </a:br>
            <a:r>
              <a:rPr lang="en-US" dirty="0" smtClean="0"/>
              <a:t>was immoral and must not</a:t>
            </a:r>
            <a:br>
              <a:rPr lang="en-US" dirty="0" smtClean="0"/>
            </a:br>
            <a:r>
              <a:rPr lang="en-US" dirty="0" smtClean="0"/>
              <a:t>be expanded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1996281"/>
            <a:ext cx="2735667" cy="42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“The real issue in this controversy . . . </a:t>
            </a:r>
            <a:br>
              <a:rPr lang="en-US" dirty="0" smtClean="0"/>
            </a:br>
            <a:r>
              <a:rPr lang="en-US" dirty="0" smtClean="0"/>
              <a:t>is the sentiment on the part of one class that looks upon the institution of slavery </a:t>
            </a:r>
            <a:r>
              <a:rPr lang="en-US" i="1" dirty="0" smtClean="0"/>
              <a:t>as a wrong</a:t>
            </a:r>
            <a:r>
              <a:rPr lang="en-US" dirty="0" smtClean="0"/>
              <a:t>, and of another class that </a:t>
            </a:r>
            <a:r>
              <a:rPr lang="en-US" i="1" dirty="0" smtClean="0"/>
              <a:t>does not </a:t>
            </a:r>
            <a:r>
              <a:rPr lang="en-US" dirty="0" smtClean="0"/>
              <a:t>look upon it as a wrong.”</a:t>
            </a:r>
          </a:p>
          <a:p>
            <a:r>
              <a:rPr lang="en-US" dirty="0" smtClean="0"/>
              <a:t>Abraham Lincoln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the state legislature chose a senator, Douglas won the close election and continued to serve </a:t>
            </a:r>
            <a:br>
              <a:rPr lang="en-US" dirty="0" smtClean="0"/>
            </a:br>
            <a:r>
              <a:rPr lang="en-US" dirty="0" smtClean="0"/>
              <a:t>in the Senate.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44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did John Brown’s raid affect sectional strife?</a:t>
            </a:r>
          </a:p>
          <a:p>
            <a:r>
              <a:rPr lang="en-US" dirty="0" smtClean="0"/>
              <a:t>What were some of the unusual aspects of the 1860 election?</a:t>
            </a:r>
          </a:p>
          <a:p>
            <a:r>
              <a:rPr lang="en-US" dirty="0" smtClean="0"/>
              <a:t>What were arguments for and against secession?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6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House Dividing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1848–1861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John Brown’s Raid</a:t>
            </a:r>
          </a:p>
          <a:p>
            <a:pPr lvl="1"/>
            <a:r>
              <a:rPr lang="en-US" dirty="0" smtClean="0"/>
              <a:t>Planned to start a slave revolt in the South</a:t>
            </a:r>
          </a:p>
          <a:p>
            <a:pPr lvl="1"/>
            <a:r>
              <a:rPr lang="en-US" dirty="0" smtClean="0"/>
              <a:t>Had well-placed supporters</a:t>
            </a:r>
          </a:p>
        </p:txBody>
      </p:sp>
    </p:spTree>
    <p:extLst>
      <p:ext uri="{BB962C8B-B14F-4D97-AF65-F5344CB8AC3E}">
        <p14:creationId xmlns:p14="http://schemas.microsoft.com/office/powerpoint/2010/main" val="211673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Raid on Harpers Ferry</a:t>
            </a:r>
          </a:p>
          <a:p>
            <a:pPr lvl="1"/>
            <a:r>
              <a:rPr lang="en-US" dirty="0" smtClean="0"/>
              <a:t>Attacked the federal arsenal</a:t>
            </a:r>
          </a:p>
          <a:p>
            <a:pPr lvl="1"/>
            <a:r>
              <a:rPr lang="en-US" dirty="0" smtClean="0"/>
              <a:t>Quickly surrounded</a:t>
            </a:r>
          </a:p>
          <a:p>
            <a:pPr lvl="1"/>
            <a:r>
              <a:rPr lang="en-US" dirty="0" smtClean="0"/>
              <a:t>Colonel Robert E. Lee and others captured Brown and his gang</a:t>
            </a:r>
          </a:p>
          <a:p>
            <a:pPr lvl="1"/>
            <a:r>
              <a:rPr lang="en-US" dirty="0" smtClean="0"/>
              <a:t>Several were killed on both sides</a:t>
            </a:r>
          </a:p>
        </p:txBody>
      </p:sp>
    </p:spTree>
    <p:extLst>
      <p:ext uri="{BB962C8B-B14F-4D97-AF65-F5344CB8AC3E}">
        <p14:creationId xmlns:p14="http://schemas.microsoft.com/office/powerpoint/2010/main" val="939472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</a:p>
          <a:p>
            <a:pPr lvl="1"/>
            <a:r>
              <a:rPr lang="en-US" dirty="0" smtClean="0"/>
              <a:t>Southerners and many</a:t>
            </a:r>
            <a:br>
              <a:rPr lang="en-US" dirty="0" smtClean="0"/>
            </a:br>
            <a:r>
              <a:rPr lang="en-US" dirty="0" smtClean="0"/>
              <a:t>Republicans looked forward</a:t>
            </a:r>
            <a:br>
              <a:rPr lang="en-US" dirty="0" smtClean="0"/>
            </a:br>
            <a:r>
              <a:rPr lang="en-US" dirty="0" smtClean="0"/>
              <a:t>to his punishment</a:t>
            </a:r>
          </a:p>
          <a:p>
            <a:pPr lvl="1"/>
            <a:r>
              <a:rPr lang="en-US" dirty="0" smtClean="0"/>
              <a:t>Excessive mourning in the</a:t>
            </a:r>
            <a:br>
              <a:rPr lang="en-US" dirty="0" smtClean="0"/>
            </a:br>
            <a:r>
              <a:rPr lang="en-US" dirty="0" smtClean="0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2175977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Northern voices of moderation were not being heard in the South.</a:t>
            </a:r>
          </a:p>
        </p:txBody>
      </p:sp>
    </p:spTree>
    <p:extLst>
      <p:ext uri="{BB962C8B-B14F-4D97-AF65-F5344CB8AC3E}">
        <p14:creationId xmlns:p14="http://schemas.microsoft.com/office/powerpoint/2010/main" val="2690019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Many Southerners feared what would happen if a Republican became president.</a:t>
            </a:r>
          </a:p>
          <a:p>
            <a:r>
              <a:rPr lang="en-US" dirty="0" smtClean="0"/>
              <a:t>The election of 1860 was probably the most critical contest in American politics.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Democratic Division</a:t>
            </a:r>
          </a:p>
          <a:p>
            <a:pPr lvl="1"/>
            <a:r>
              <a:rPr lang="en-US" dirty="0" smtClean="0"/>
              <a:t>The Charleston convention split over the platform</a:t>
            </a:r>
          </a:p>
          <a:p>
            <a:pPr lvl="1"/>
            <a:r>
              <a:rPr lang="en-US" dirty="0" smtClean="0"/>
              <a:t>Both sectional factions reconvened later in Baltimore</a:t>
            </a:r>
          </a:p>
          <a:p>
            <a:pPr lvl="1"/>
            <a:r>
              <a:rPr lang="en-US" dirty="0" smtClean="0"/>
              <a:t>Northern Democrats nominated Stephen Douglas (IL)</a:t>
            </a:r>
          </a:p>
        </p:txBody>
      </p:sp>
    </p:spTree>
    <p:extLst>
      <p:ext uri="{BB962C8B-B14F-4D97-AF65-F5344CB8AC3E}">
        <p14:creationId xmlns:p14="http://schemas.microsoft.com/office/powerpoint/2010/main" val="3814849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Southern Democrats nominated Vice-President John C. Breckinridge (KY)</a:t>
            </a:r>
          </a:p>
          <a:p>
            <a:pPr lvl="1"/>
            <a:r>
              <a:rPr lang="en-US" dirty="0" smtClean="0"/>
              <a:t>A group calling itself the Constitutional Union Party nominated John Bell (TN)</a:t>
            </a:r>
          </a:p>
          <a:p>
            <a:pPr lvl="2"/>
            <a:r>
              <a:rPr lang="en-US" dirty="0" smtClean="0"/>
              <a:t>Concise platform</a:t>
            </a:r>
          </a:p>
          <a:p>
            <a:pPr lvl="1"/>
            <a:r>
              <a:rPr lang="en-US" dirty="0" smtClean="0"/>
              <a:t>Democratic division virtually guaranteed Republican victory</a:t>
            </a:r>
          </a:p>
        </p:txBody>
      </p:sp>
    </p:spTree>
    <p:extLst>
      <p:ext uri="{BB962C8B-B14F-4D97-AF65-F5344CB8AC3E}">
        <p14:creationId xmlns:p14="http://schemas.microsoft.com/office/powerpoint/2010/main" val="980011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Lincoln’s Victory</a:t>
            </a:r>
          </a:p>
          <a:p>
            <a:pPr lvl="1"/>
            <a:r>
              <a:rPr lang="en-US" dirty="0" smtClean="0"/>
              <a:t>Nominated at the Chicago convention</a:t>
            </a:r>
          </a:p>
          <a:p>
            <a:pPr lvl="1"/>
            <a:r>
              <a:rPr lang="en-US" dirty="0" smtClean="0"/>
              <a:t>Coalition platform</a:t>
            </a:r>
          </a:p>
          <a:p>
            <a:pPr lvl="1"/>
            <a:r>
              <a:rPr lang="en-US" dirty="0" smtClean="0"/>
              <a:t>Douglas made a nationwide tour</a:t>
            </a:r>
          </a:p>
          <a:p>
            <a:pPr lvl="1"/>
            <a:r>
              <a:rPr lang="en-US" dirty="0" smtClean="0"/>
              <a:t>Lincoln won a plurality of the popular vote but a solid majority of the electoral vote</a:t>
            </a:r>
          </a:p>
        </p:txBody>
      </p:sp>
    </p:spTree>
    <p:extLst>
      <p:ext uri="{BB962C8B-B14F-4D97-AF65-F5344CB8AC3E}">
        <p14:creationId xmlns:p14="http://schemas.microsoft.com/office/powerpoint/2010/main" val="707738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93" y="182880"/>
            <a:ext cx="874065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secede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action of a state to leave the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40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was the slavery issue handled in the newly acquired American territories?</a:t>
            </a:r>
            <a:endParaRPr lang="en-US" dirty="0" smtClean="0"/>
          </a:p>
          <a:p>
            <a:r>
              <a:rPr lang="en-US" dirty="0" smtClean="0"/>
              <a:t>What political events set the stage for the Civil War?</a:t>
            </a:r>
            <a:endParaRPr lang="en-US" dirty="0" smtClean="0"/>
          </a:p>
          <a:p>
            <a:r>
              <a:rPr lang="en-US" dirty="0" smtClean="0"/>
              <a:t>What actions left the United States in a state of crisis by 1860?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6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Secession</a:t>
            </a:r>
          </a:p>
          <a:p>
            <a:pPr lvl="1"/>
            <a:r>
              <a:rPr lang="en-US" dirty="0" smtClean="0"/>
              <a:t>South Carolina unanimously approved an Ordinance of Secession</a:t>
            </a:r>
          </a:p>
          <a:p>
            <a:pPr lvl="1"/>
            <a:r>
              <a:rPr lang="en-US" dirty="0" smtClean="0"/>
              <a:t>Six more Deep South states followed</a:t>
            </a:r>
          </a:p>
          <a:p>
            <a:pPr lvl="1"/>
            <a:r>
              <a:rPr lang="en-US" dirty="0" smtClean="0"/>
              <a:t>Confederate States of America</a:t>
            </a:r>
          </a:p>
          <a:p>
            <a:pPr lvl="2"/>
            <a:r>
              <a:rPr lang="en-US" dirty="0" smtClean="0"/>
              <a:t>Jefferson Davis elected president</a:t>
            </a:r>
          </a:p>
        </p:txBody>
      </p:sp>
    </p:spTree>
    <p:extLst>
      <p:ext uri="{BB962C8B-B14F-4D97-AF65-F5344CB8AC3E}">
        <p14:creationId xmlns:p14="http://schemas.microsoft.com/office/powerpoint/2010/main" val="3447213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Attempts at Compromise</a:t>
            </a:r>
          </a:p>
          <a:p>
            <a:pPr lvl="1"/>
            <a:r>
              <a:rPr lang="en-US" dirty="0" smtClean="0"/>
              <a:t>President Buchanan was indecisive</a:t>
            </a:r>
          </a:p>
          <a:p>
            <a:pPr lvl="1"/>
            <a:r>
              <a:rPr lang="en-US" dirty="0" smtClean="0"/>
              <a:t>President-elect Lincoln refused to commit himself to any course of action</a:t>
            </a:r>
          </a:p>
          <a:p>
            <a:pPr lvl="1"/>
            <a:r>
              <a:rPr lang="en-US" dirty="0" smtClean="0"/>
              <a:t>Senator John J. Crittenden proposed a series of constitutional amendments</a:t>
            </a:r>
          </a:p>
          <a:p>
            <a:pPr lvl="2"/>
            <a:r>
              <a:rPr lang="en-US" dirty="0" smtClean="0"/>
              <a:t>These ultimately failed</a:t>
            </a:r>
          </a:p>
        </p:txBody>
      </p:sp>
    </p:spTree>
    <p:extLst>
      <p:ext uri="{BB962C8B-B14F-4D97-AF65-F5344CB8AC3E}">
        <p14:creationId xmlns:p14="http://schemas.microsoft.com/office/powerpoint/2010/main" val="3958354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First Fire</a:t>
            </a:r>
          </a:p>
          <a:p>
            <a:pPr lvl="1"/>
            <a:r>
              <a:rPr lang="en-US" dirty="0" smtClean="0"/>
              <a:t>Fort Sumter, in Charleston Harbor, remained under Union control</a:t>
            </a:r>
          </a:p>
          <a:p>
            <a:pPr lvl="1"/>
            <a:r>
              <a:rPr lang="en-US" dirty="0" smtClean="0"/>
              <a:t>Lincoln became president</a:t>
            </a:r>
          </a:p>
          <a:p>
            <a:pPr lvl="2"/>
            <a:r>
              <a:rPr lang="en-US" dirty="0" smtClean="0"/>
              <a:t>Sent supplies to Fort Sumter</a:t>
            </a:r>
          </a:p>
          <a:p>
            <a:pPr lvl="2"/>
            <a:r>
              <a:rPr lang="en-US" dirty="0" smtClean="0"/>
              <a:t>He was opposed to surrendering the fort</a:t>
            </a:r>
          </a:p>
        </p:txBody>
      </p:sp>
    </p:spTree>
    <p:extLst>
      <p:ext uri="{BB962C8B-B14F-4D97-AF65-F5344CB8AC3E}">
        <p14:creationId xmlns:p14="http://schemas.microsoft.com/office/powerpoint/2010/main" val="3717186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Confederate General Beauregard opened fire on Fort Sumter</a:t>
            </a:r>
          </a:p>
          <a:p>
            <a:pPr lvl="2"/>
            <a:r>
              <a:rPr lang="en-US" dirty="0" smtClean="0"/>
              <a:t>Major Robert Anderson</a:t>
            </a:r>
            <a:br>
              <a:rPr lang="en-US" dirty="0" smtClean="0"/>
            </a:br>
            <a:r>
              <a:rPr lang="en-US" dirty="0" smtClean="0"/>
              <a:t>was forced to surrender</a:t>
            </a:r>
          </a:p>
          <a:p>
            <a:pPr lvl="2"/>
            <a:r>
              <a:rPr lang="en-US" dirty="0" smtClean="0"/>
              <a:t>Union troops were</a:t>
            </a:r>
            <a:br>
              <a:rPr lang="en-US" dirty="0" smtClean="0"/>
            </a:br>
            <a:r>
              <a:rPr lang="en-US" dirty="0" smtClean="0"/>
              <a:t>permitted to leave</a:t>
            </a:r>
          </a:p>
          <a:p>
            <a:pPr lvl="2"/>
            <a:r>
              <a:rPr lang="en-US" dirty="0" smtClean="0"/>
              <a:t>War had begun</a:t>
            </a:r>
          </a:p>
        </p:txBody>
      </p:sp>
    </p:spTree>
    <p:extLst>
      <p:ext uri="{BB962C8B-B14F-4D97-AF65-F5344CB8AC3E}">
        <p14:creationId xmlns:p14="http://schemas.microsoft.com/office/powerpoint/2010/main" val="114354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Lincoln called for soldiers</a:t>
            </a:r>
          </a:p>
          <a:p>
            <a:pPr lvl="2"/>
            <a:r>
              <a:rPr lang="en-US" dirty="0" smtClean="0"/>
              <a:t>Four more states seceded</a:t>
            </a:r>
          </a:p>
        </p:txBody>
      </p:sp>
    </p:spTree>
    <p:extLst>
      <p:ext uri="{BB962C8B-B14F-4D97-AF65-F5344CB8AC3E}">
        <p14:creationId xmlns:p14="http://schemas.microsoft.com/office/powerpoint/2010/main" val="420067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93" y="182880"/>
            <a:ext cx="8740652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1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Xxx</a:t>
            </a:r>
          </a:p>
          <a:p>
            <a:r>
              <a:rPr lang="en-US" smtClean="0"/>
              <a:t>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4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1850s was perhaps America’s most </a:t>
            </a:r>
            <a:r>
              <a:rPr lang="en-US" i="1" dirty="0" smtClean="0"/>
              <a:t>decisive</a:t>
            </a:r>
            <a:r>
              <a:rPr lang="en-US" dirty="0" smtClean="0"/>
              <a:t> decade since nationhood, the 1860s its </a:t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i="1" dirty="0" smtClean="0"/>
              <a:t>divisive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8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were three positions regarding slavery in the American territories?</a:t>
            </a:r>
          </a:p>
          <a:p>
            <a:r>
              <a:rPr lang="en-US" dirty="0" smtClean="0"/>
              <a:t>How did the gold rush influence sectional divisions during this period?</a:t>
            </a:r>
          </a:p>
          <a:p>
            <a:r>
              <a:rPr lang="en-US" dirty="0" smtClean="0"/>
              <a:t>What conflicts preceded the start of the Civil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4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Wilmot Proviso</a:t>
            </a:r>
          </a:p>
          <a:p>
            <a:pPr lvl="1"/>
            <a:r>
              <a:rPr lang="en-US" dirty="0" smtClean="0"/>
              <a:t>David Wilmot was a Democratic representative from PA</a:t>
            </a:r>
          </a:p>
          <a:p>
            <a:pPr lvl="1"/>
            <a:r>
              <a:rPr lang="en-US" dirty="0" smtClean="0"/>
              <a:t>Prohibit slavery in any territory </a:t>
            </a:r>
            <a:br>
              <a:rPr lang="en-US" dirty="0" smtClean="0"/>
            </a:br>
            <a:r>
              <a:rPr lang="en-US" dirty="0" smtClean="0"/>
              <a:t>acquired from Mexico</a:t>
            </a:r>
          </a:p>
          <a:p>
            <a:pPr lvl="1"/>
            <a:r>
              <a:rPr lang="en-US" dirty="0" smtClean="0"/>
              <a:t>Defeated multiple times </a:t>
            </a:r>
            <a:br>
              <a:rPr lang="en-US" dirty="0" smtClean="0"/>
            </a:br>
            <a:r>
              <a:rPr lang="en-US" dirty="0" smtClean="0"/>
              <a:t>in the Senate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9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History, 5th edition">
  <a:themeElements>
    <a:clrScheme name="American Republic">
      <a:dk1>
        <a:sysClr val="windowText" lastClr="000000"/>
      </a:dk1>
      <a:lt1>
        <a:sysClr val="window" lastClr="FFFFFF"/>
      </a:lt1>
      <a:dk2>
        <a:srgbClr val="1F497D"/>
      </a:dk2>
      <a:lt2>
        <a:srgbClr val="F7F5E1"/>
      </a:lt2>
      <a:accent1>
        <a:srgbClr val="4F81BD"/>
      </a:accent1>
      <a:accent2>
        <a:srgbClr val="9C202C"/>
      </a:accent2>
      <a:accent3>
        <a:srgbClr val="5CB08A"/>
      </a:accent3>
      <a:accent4>
        <a:srgbClr val="8064A2"/>
      </a:accent4>
      <a:accent5>
        <a:srgbClr val="4BACC6"/>
      </a:accent5>
      <a:accent6>
        <a:srgbClr val="F2C5A0"/>
      </a:accent6>
      <a:hlink>
        <a:srgbClr val="0000FF"/>
      </a:hlink>
      <a:folHlink>
        <a:srgbClr val="800080"/>
      </a:folHlink>
    </a:clrScheme>
    <a:fontScheme name="US History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3D8A"/>
        </a:solidFill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63170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1326</Words>
  <Application>Microsoft Office PowerPoint</Application>
  <PresentationFormat>Custom</PresentationFormat>
  <Paragraphs>282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Rockwell</vt:lpstr>
      <vt:lpstr>Tw Cen MT</vt:lpstr>
      <vt:lpstr>Verdana</vt:lpstr>
      <vt:lpstr>US History, 5th edition</vt:lpstr>
      <vt:lpstr>PowerPoint Presentation</vt:lpstr>
      <vt:lpstr>Crisis</vt:lpstr>
      <vt:lpstr>PowerPoint Presentation</vt:lpstr>
      <vt:lpstr>PowerPoint Presentation</vt:lpstr>
      <vt:lpstr>A House Dividing (1848–1861)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Matesevac, Ken</cp:lastModifiedBy>
  <cp:revision>209</cp:revision>
  <dcterms:created xsi:type="dcterms:W3CDTF">2016-06-07T17:00:37Z</dcterms:created>
  <dcterms:modified xsi:type="dcterms:W3CDTF">2018-02-27T13:46:39Z</dcterms:modified>
</cp:coreProperties>
</file>