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54"/>
  </p:notesMasterIdLst>
  <p:handoutMasterIdLst>
    <p:handoutMasterId r:id="rId55"/>
  </p:handoutMasterIdLst>
  <p:sldIdLst>
    <p:sldId id="442" r:id="rId3"/>
    <p:sldId id="260" r:id="rId4"/>
    <p:sldId id="373" r:id="rId5"/>
    <p:sldId id="378" r:id="rId6"/>
    <p:sldId id="375" r:id="rId7"/>
    <p:sldId id="376" r:id="rId8"/>
    <p:sldId id="286" r:id="rId9"/>
    <p:sldId id="288" r:id="rId10"/>
    <p:sldId id="377" r:id="rId11"/>
    <p:sldId id="287" r:id="rId12"/>
    <p:sldId id="360" r:id="rId13"/>
    <p:sldId id="379" r:id="rId14"/>
    <p:sldId id="381" r:id="rId15"/>
    <p:sldId id="380" r:id="rId16"/>
    <p:sldId id="382" r:id="rId17"/>
    <p:sldId id="383" r:id="rId18"/>
    <p:sldId id="384" r:id="rId19"/>
    <p:sldId id="385" r:id="rId20"/>
    <p:sldId id="387" r:id="rId21"/>
    <p:sldId id="386" r:id="rId22"/>
    <p:sldId id="389" r:id="rId23"/>
    <p:sldId id="388" r:id="rId24"/>
    <p:sldId id="390" r:id="rId25"/>
    <p:sldId id="391" r:id="rId26"/>
    <p:sldId id="394" r:id="rId27"/>
    <p:sldId id="361" r:id="rId28"/>
    <p:sldId id="362" r:id="rId29"/>
    <p:sldId id="393" r:id="rId30"/>
    <p:sldId id="363" r:id="rId31"/>
    <p:sldId id="364" r:id="rId32"/>
    <p:sldId id="290" r:id="rId33"/>
    <p:sldId id="395" r:id="rId34"/>
    <p:sldId id="396" r:id="rId35"/>
    <p:sldId id="397" r:id="rId36"/>
    <p:sldId id="398" r:id="rId37"/>
    <p:sldId id="399" r:id="rId38"/>
    <p:sldId id="402" r:id="rId39"/>
    <p:sldId id="365" r:id="rId40"/>
    <p:sldId id="366" r:id="rId41"/>
    <p:sldId id="401" r:id="rId42"/>
    <p:sldId id="367" r:id="rId43"/>
    <p:sldId id="368" r:id="rId44"/>
    <p:sldId id="291" r:id="rId45"/>
    <p:sldId id="403" r:id="rId46"/>
    <p:sldId id="404" r:id="rId47"/>
    <p:sldId id="405" r:id="rId48"/>
    <p:sldId id="406" r:id="rId49"/>
    <p:sldId id="407" r:id="rId50"/>
    <p:sldId id="369" r:id="rId51"/>
    <p:sldId id="370" r:id="rId52"/>
    <p:sldId id="37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2238" autoAdjust="0"/>
  </p:normalViewPr>
  <p:slideViewPr>
    <p:cSldViewPr snapToGrid="0" showGuides="1">
      <p:cViewPr varScale="1">
        <p:scale>
          <a:sx n="68" d="100"/>
          <a:sy n="68" d="100"/>
        </p:scale>
        <p:origin x="996" y="60"/>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2/15/2024</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9893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pixabay.com/photos/courtroom-benches-seats-law-898931/" TargetMode="External"/><Relationship Id="rId4" Type="http://schemas.openxmlformats.org/officeDocument/2006/relationships/hyperlink" Target="https://pixabay.com/?utm_source=link-attribution&amp;utm_medium=referral&amp;utm_campaign=image&amp;utm_content=89893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clarissemeyer?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jKU2NneZAbI" TargetMode="External"/><Relationship Id="rId4" Type="http://schemas.openxmlformats.org/officeDocument/2006/relationships/hyperlink" Target="/s/photos/lawyer?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wesleyphotography?utm_source=unsplash&amp;utm_medium=referral&amp;utm_content=creditCopyTex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9z9fxr_7Z-k" TargetMode="External"/><Relationship Id="rId4" Type="http://schemas.openxmlformats.org/officeDocument/2006/relationships/hyperlink" Target="/s/photos/lawyer?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bonniekdesign?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splash.com/photos/2ERdMv4LGm8" TargetMode="External"/><Relationship Id="rId4" Type="http://schemas.openxmlformats.org/officeDocument/2006/relationships/hyperlink" Target="/s/photos/courthouse?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timothylbrock?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DsGM_TUN2h8" TargetMode="External"/><Relationship Id="rId4" Type="http://schemas.openxmlformats.org/officeDocument/2006/relationships/hyperlink" Target="/s/photos/courthouse?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sort=relevance&amp;search=chief+justice+john+marshall&amp;title=Special:Search&amp;profile=advanced&amp;fulltext=1&amp;advancedSearch-current=%7b%7d&amp;ns0=1&amp;ns6=1&amp;ns12=1&amp;ns14=1&amp;ns100=1&amp;ns106=1&amp;searchToken=1av8hp7ukpze68g0fhwxm09qx#%2Fmedia%2FFile%3AChief_Justice_John_Marshall_MET_DP837760.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jtc?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ICXMkhRdquA" TargetMode="External"/><Relationship Id="rId4" Type="http://schemas.openxmlformats.org/officeDocument/2006/relationships/hyperlink" Target="/s/photos/courthouse?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macu_ic?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PbN_Gl_ZoMk" TargetMode="External"/><Relationship Id="rId4" Type="http://schemas.openxmlformats.org/officeDocument/2006/relationships/hyperlink" Target="/s/photos/justice?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sort=relevance&amp;search=Supreme+Court+of+the+United+States&amp;title=Special:Search&amp;profile=advanced&amp;fulltext=1&amp;advancedSearch-current=%7b%7d&amp;ns0=1&amp;ns6=1&amp;ns12=1&amp;ns14=1&amp;ns100=1&amp;ns106=1&amp;searchToken=ejfpdkkrwacqoqc54g3xi1v5u#%2Fmedia%2FFile%3ASupreme_Court_of_the_United_States_-_Philosophical_Swag.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united+states+Supreme+Court+building&amp;title=Special:Search&amp;profile=advanced&amp;fulltext=1&amp;advancedSearch-current=%7b%7d&amp;ns0=1&amp;ns6=1&amp;ns12=1&amp;ns14=1&amp;ns100=1&amp;ns106=1&amp;searchToken=1ary2bjzf9x987hv4aky5qxu1#%2Fmedia%2FFile%3AUssupremecourtinterior.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united+states+Supreme+Court+building&amp;title=Special:Search&amp;profile=advanced&amp;fulltext=1&amp;advancedSearch-current=%7b%7d&amp;ns0=1&amp;ns6=1&amp;ns12=1&amp;ns14=1&amp;ns100=1&amp;ns106=1&amp;searchToken=1ary2bjzf9x987hv4aky5qxu1#%2Fmedia%2FFile%3AUssupremecourtinterior.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680297"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pixabay.com/photos/pueblo-colorado-courthouse-city-1680297/" TargetMode="External"/><Relationship Id="rId4" Type="http://schemas.openxmlformats.org/officeDocument/2006/relationships/hyperlink" Target="https://pixabay.com/?utm_source=link-attribution&amp;utm_medium=referral&amp;utm_campaign=image&amp;utm_content=1680297"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933325"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pixabay.com/photos/courthouse-kosciusko-county-indiana-1933325/" TargetMode="External"/><Relationship Id="rId4" Type="http://schemas.openxmlformats.org/officeDocument/2006/relationships/hyperlink" Target="https://pixabay.com/?utm_source=link-attribution&amp;utm_medium=referral&amp;utm_campaign=image&amp;utm_content=1933325"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lincoln-statue-historic-courthouse-270500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937446"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pixabay.com/photos/lukas-county-courthouse-toledo-ohio-1937446/" TargetMode="External"/><Relationship Id="rId4" Type="http://schemas.openxmlformats.org/officeDocument/2006/relationships/hyperlink" Target="https://pixabay.com/?utm_source=link-attribution&amp;utm_medium=referral&amp;utm_campaign=image&amp;utm_content=1937446"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373961"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pixabay.com/photos/courthouse-essex-county-new-jersey-373961/" TargetMode="External"/><Relationship Id="rId4" Type="http://schemas.openxmlformats.org/officeDocument/2006/relationships/hyperlink" Target="https://pixabay.com/?utm_source=link-attribution&amp;utm_medium=referral&amp;utm_campaign=image&amp;utm_content=373961"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sort=relevance&amp;search=birch+bayh+federal+building&amp;title=Special:Search&amp;profile=advanced&amp;fulltext=1&amp;advancedSearch-current=%7b%7d&amp;ns0=1&amp;ns6=1&amp;ns12=1&amp;ns14=1&amp;ns100=1&amp;ns106=1&amp;searchToken=6fgxhayy9i7sdpotmtaynx2oc#%2Fmedia%2FFile%3AEast_courtroom%2C_Birch_Bayh_Federal_Building%2C_Indianapolis%2C_Indiana_LCCN2010719398.ti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sort=relevance&amp;search=birch+bayh+federal+building&amp;title=Special:Search&amp;profile=advanced&amp;fulltext=1&amp;advancedSearch-current=%7b%7d&amp;ns0=1&amp;ns6=1&amp;ns12=1&amp;ns14=1&amp;ns100=1&amp;ns106=1&amp;searchToken=6fgxhayy9i7sdpotmtaynx2oc#%2Fmedia%2FFile%3AEast_courtroom%2C_Birch_Bayh_Federal_Building%2C_Indianapolis%2C_Indiana_LCCN2010719398.ti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QJDzYT_K8Xg" TargetMode="External"/><Relationship Id="rId4" Type="http://schemas.openxmlformats.org/officeDocument/2006/relationships/hyperlink" Target="/s/photos/bible?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pichler_sebastian?utm_source=unsplash&amp;utm_medium=referral&amp;utm_content=creditCopyTex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unsplash.com/photos/bAQH53VquTc" TargetMode="External"/><Relationship Id="rId4" Type="http://schemas.openxmlformats.org/officeDocument/2006/relationships/hyperlink" Target="/s/photos/judge?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ixabay.com/users/MarkThomas-3675305/?utm_source=link-attribution&amp;utm_medium=referral&amp;utm_campaign=image&amp;utm_content=2225766"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pixabay.com/photos/us-supreme-court-building-2225766/" TargetMode="External"/><Relationship Id="rId4" Type="http://schemas.openxmlformats.org/officeDocument/2006/relationships/hyperlink" Target="https://pixabay.com/?utm_source=link-attribution&amp;utm_medium=referral&amp;utm_campaign=image&amp;utm_content=2225766"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sort=relevance&amp;search=Dred+Scott&amp;title=Special:Search&amp;profile=advanced&amp;fulltext=1&amp;advancedSearch-current=%7b%7d&amp;ns0=1&amp;ns6=1&amp;ns12=1&amp;ns14=1&amp;ns100=1&amp;ns106=1&amp;searchToken=8ireri1xv3jvonqiy102jt5r1#%2Fmedia%2FFile%3ADred_Scott_photograph_%28circa_1857%29.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ndex.php?sort=relevance&amp;search=chief+justice+earl+warren&amp;title=Special:Search&amp;profile=advanced&amp;fulltext=1&amp;advancedSearch-current=%7b%7d&amp;ns0=1&amp;ns6=1&amp;ns12=1&amp;ns14=1&amp;ns100=1&amp;ns106=1&amp;searchToken=adqnw26ldfnfj9bw39zq48ye5#%2Fmedia%2FFile%3AEarl_Warren.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ndex.php?sort=relevance&amp;search=Obergefell+v.+Hodges&amp;title=Special:Search&amp;profile=advanced&amp;fulltext=1&amp;advancedSearch-current=%7b%7d&amp;ns0=1&amp;ns6=1&amp;ns12=1&amp;ns14=1&amp;ns100=1&amp;ns106=1&amp;searchToken=6mtlfl8uvb2m80eawbjsw4m84#%2Fmedia%2FFile%3ASCOTUS_Marriage_Equality_2015_%28Obergefell_v._Hodges%29_-_26_June_2015.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unsplash.com/photos/QJDzYT_K8Xg" TargetMode="External"/><Relationship Id="rId4" Type="http://schemas.openxmlformats.org/officeDocument/2006/relationships/hyperlink" Target="/s/photos/bibl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ort=relevance&amp;search=Corpus+Juris+Civilis&amp;title=Special:Search&amp;profile=advanced&amp;fulltext=1&amp;advancedSearch-current=%7b%7d&amp;ns0=1&amp;ns6=1&amp;ns12=1&amp;ns14=1&amp;ns100=1&amp;ns106=1&amp;searchToken=8gmeww3w2vmcdzorvqb7fls02#%2Fmedia%2FFile%3ARechtvaardigheid_troont_boven_portret_van_Justinianus_op_sokkel_met_titel_geflankeerd_door_Matigheid_en_Voorzichtigheid_Titelpagina_voor_Corpus_juris_civilis%2C_Amsterdam_1663_Corpus_juris_civilis_%28titel_op_object%29%2C_RP-P-1886-A-10397.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Commentaries+on+the+Laws+of+England&amp;title=Special:Search&amp;profile=advanced&amp;fulltext=1&amp;advancedSearch-current=%7b%7d&amp;ns0=1&amp;ns6=1&amp;ns12=1&amp;ns14=1&amp;ns100=1&amp;ns106=1&amp;searchToken=7mqxlbxw8p02glbi3qrgkmor1#%2Fmedia%2FFile%3ACommentaries_on_the_Laws_of_England_%281765%29.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claireandy?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nsplash.com/photos/Vq__yk6faOI" TargetMode="External"/><Relationship Id="rId4" Type="http://schemas.openxmlformats.org/officeDocument/2006/relationships/hyperlink" Target="/s/photos/judge?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succo-96729/?utm_source=link-attribution&amp;utm_medium=referral&amp;utm_campaign=image&amp;utm_content=62001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ixabay.com/photos/hammer-books-law-court-lawyer-620011/" TargetMode="External"/><Relationship Id="rId4" Type="http://schemas.openxmlformats.org/officeDocument/2006/relationships/hyperlink" Target="https://pixabay.com/?utm_source=link-attribution&amp;utm_medium=referral&amp;utm_campaign=image&amp;utm_content=6200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031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05639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https://pixabay.com/photos/courtroom-benches-seats-law-898931/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18337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Clarisse Meyer</a:t>
            </a:r>
            <a:r>
              <a:rPr lang="en-US" dirty="0"/>
              <a:t> on </a:t>
            </a:r>
            <a:r>
              <a:rPr lang="en-US" dirty="0" err="1">
                <a:hlinkClick r:id="rId4" action="ppaction://hlinkfile"/>
              </a:rPr>
              <a:t>Unsplash</a:t>
            </a:r>
            <a:endParaRPr lang="en-US" dirty="0"/>
          </a:p>
          <a:p>
            <a:r>
              <a:rPr lang="en-US" dirty="0">
                <a:hlinkClick r:id="rId5"/>
              </a:rPr>
              <a:t>https://unsplash.com/photos/jKU2NneZAbI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25894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Wesley Tingey</a:t>
            </a:r>
            <a:r>
              <a:rPr lang="en-US" dirty="0"/>
              <a:t> on </a:t>
            </a:r>
            <a:r>
              <a:rPr lang="en-US" dirty="0" err="1">
                <a:hlinkClick r:id="rId4" action="ppaction://hlinkfile"/>
              </a:rPr>
              <a:t>Unsplash</a:t>
            </a:r>
            <a:endParaRPr lang="en-US" dirty="0"/>
          </a:p>
          <a:p>
            <a:r>
              <a:rPr lang="en-US" dirty="0">
                <a:hlinkClick r:id="rId5"/>
              </a:rPr>
              <a:t>https://unsplash.com/photos/9z9fxr_7Z-k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3941002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Bonnie Kittle</a:t>
            </a:r>
            <a:r>
              <a:rPr lang="en-US" dirty="0"/>
              <a:t> on </a:t>
            </a:r>
            <a:r>
              <a:rPr lang="en-US" dirty="0" err="1">
                <a:hlinkClick r:id="rId4" action="ppaction://hlinkfile"/>
              </a:rPr>
              <a:t>Unsplash</a:t>
            </a:r>
            <a:endParaRPr lang="en-US" dirty="0"/>
          </a:p>
          <a:p>
            <a:r>
              <a:rPr lang="en-US" dirty="0">
                <a:hlinkClick r:id="rId5"/>
              </a:rPr>
              <a:t>https://unsplash.com/photos/2ERdMv4LGm8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393039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Timothy L Brock</a:t>
            </a:r>
            <a:r>
              <a:rPr lang="en-US" dirty="0"/>
              <a:t> on </a:t>
            </a:r>
            <a:r>
              <a:rPr lang="en-US" dirty="0" err="1">
                <a:hlinkClick r:id="rId4" action="ppaction://hlinkfile"/>
              </a:rPr>
              <a:t>Unsplash</a:t>
            </a:r>
            <a:endParaRPr lang="en-US" dirty="0"/>
          </a:p>
          <a:p>
            <a:r>
              <a:rPr lang="en-US" dirty="0">
                <a:hlinkClick r:id="rId5"/>
              </a:rPr>
              <a:t>https://unsplash.com/photos/DsGM_TUN2h8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397776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2622727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Asher Brown Durand - This file was donated to Wikimedia Commons as part of a project by the Metropolitan Museum of Art. See the Image and Data Resources Open Access Policy, CC0, https://commons.wikimedia.org/w/index.php?curid=60889951</a:t>
            </a:r>
          </a:p>
          <a:p>
            <a:r>
              <a:rPr lang="en-US" dirty="0">
                <a:hlinkClick r:id="rId3"/>
              </a:rPr>
              <a:t>https://commons.wikimedia.org/w/index.php?sort=relevance&amp;search=chief+justice+john+marshall&amp;title=Special:Search&amp;profile=advanced&amp;fulltext=1&amp;advancedSearch-current=%7B%7D&amp;ns0=1&amp;ns6=1&amp;ns12=1&amp;ns14=1&amp;ns100=1&amp;ns106=1&amp;searchToken=1av8hp7ukpze68g0fhwxm09qx#%2Fmedia%2FFile%3AChief_Justice_John_Marshall_MET_DP837760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91091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95043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Jesse Collins</a:t>
            </a:r>
            <a:r>
              <a:rPr lang="en-US" dirty="0"/>
              <a:t> on </a:t>
            </a:r>
            <a:r>
              <a:rPr lang="en-US" dirty="0" err="1">
                <a:hlinkClick r:id="rId4" action="ppaction://hlinkfile"/>
              </a:rPr>
              <a:t>Unsplash</a:t>
            </a:r>
            <a:endParaRPr lang="en-US" dirty="0"/>
          </a:p>
          <a:p>
            <a:r>
              <a:rPr lang="en-US" dirty="0">
                <a:hlinkClick r:id="rId5"/>
              </a:rPr>
              <a:t>https://unsplash.com/photos/ICXMkhRdquA</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187602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Macu</a:t>
            </a:r>
            <a:r>
              <a:rPr lang="en-US" dirty="0">
                <a:hlinkClick r:id="rId3"/>
              </a:rPr>
              <a:t> </a:t>
            </a:r>
            <a:r>
              <a:rPr lang="en-US" dirty="0" err="1">
                <a:hlinkClick r:id="rId3"/>
              </a:rPr>
              <a:t>ic</a:t>
            </a:r>
            <a:r>
              <a:rPr lang="en-US" dirty="0"/>
              <a:t> on </a:t>
            </a:r>
            <a:r>
              <a:rPr lang="en-US" dirty="0" err="1">
                <a:hlinkClick r:id="rId4" action="ppaction://hlinkfile"/>
              </a:rPr>
              <a:t>Unsplash</a:t>
            </a:r>
            <a:endParaRPr lang="en-US" dirty="0"/>
          </a:p>
          <a:p>
            <a:r>
              <a:rPr lang="en-US" dirty="0">
                <a:hlinkClick r:id="rId5"/>
              </a:rPr>
              <a:t>https://unsplash.com/photos/PbN_Gl_ZoMk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Philosophicalswag</a:t>
            </a:r>
            <a:r>
              <a:rPr lang="en-US" dirty="0"/>
              <a:t> - Own work, CC BY-SA 3.0, https://commons.wikimedia.org/w/index.php?curid=16956225</a:t>
            </a:r>
          </a:p>
          <a:p>
            <a:r>
              <a:rPr lang="en-US" dirty="0">
                <a:hlinkClick r:id="rId3"/>
              </a:rPr>
              <a:t>https://commons.wikimedia.org/w/index.php?sort=relevance&amp;search=Supreme+Court+of+the+United+States&amp;title=Special:Search&amp;profile=advanced&amp;fulltext=1&amp;advancedSearch-current=%7B%7D&amp;ns0=1&amp;ns6=1&amp;ns12=1&amp;ns14=1&amp;ns100=1&amp;ns106=1&amp;searchToken=ejfpdkkrwacqoqc54g3xi1v5u#%2Fmedia%2FFile%3ASupreme_Court_of_the_United_States_-_Philosophical_Swa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810988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John L Marino - Transferred from </a:t>
            </a:r>
            <a:r>
              <a:rPr lang="en-US" dirty="0" err="1"/>
              <a:t>en.wikipedia</a:t>
            </a:r>
            <a:r>
              <a:rPr lang="en-US" dirty="0"/>
              <a:t> to Commons by Weatherman1126 using </a:t>
            </a:r>
            <a:r>
              <a:rPr lang="en-US" dirty="0" err="1"/>
              <a:t>CommonsHelper</a:t>
            </a:r>
            <a:r>
              <a:rPr lang="en-US" dirty="0"/>
              <a:t>., Public Domain, https://commons.wikimedia.org/w/index.php?curid=4287465</a:t>
            </a:r>
          </a:p>
          <a:p>
            <a:r>
              <a:rPr lang="en-US" dirty="0">
                <a:hlinkClick r:id="rId3"/>
              </a:rPr>
              <a:t>https://commons.wikimedia.org/w/index.php?sort=relevance&amp;search=united+states+Supreme+Court+building&amp;title=Special:Search&amp;profile=advanced&amp;fulltext=1&amp;advancedSearch-current=%7B%7D&amp;ns0=1&amp;ns6=1&amp;ns12=1&amp;ns14=1&amp;ns100=1&amp;ns106=1&amp;searchToken=1ary2bjzf9x987hv4aky5qxu1#%2Fmedia%2FFile%3AUssupremecourtinterio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3078247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John L Marino - Transferred from </a:t>
            </a:r>
            <a:r>
              <a:rPr lang="en-US" dirty="0" err="1"/>
              <a:t>en.wikipedia</a:t>
            </a:r>
            <a:r>
              <a:rPr lang="en-US" dirty="0"/>
              <a:t> to Commons by Weatherman1126 using </a:t>
            </a:r>
            <a:r>
              <a:rPr lang="en-US" dirty="0" err="1"/>
              <a:t>CommonsHelper</a:t>
            </a:r>
            <a:r>
              <a:rPr lang="en-US" dirty="0"/>
              <a:t>., Public Domain, https://commons.wikimedia.org/w/index.php?curid=4287465</a:t>
            </a:r>
          </a:p>
          <a:p>
            <a:r>
              <a:rPr lang="en-US" dirty="0">
                <a:hlinkClick r:id="rId3"/>
              </a:rPr>
              <a:t>https://commons.wikimedia.org/w/index.php?sort=relevance&amp;search=united+states+Supreme+Court+building&amp;title=Special:Search&amp;profile=advanced&amp;fulltext=1&amp;advancedSearch-current=%7B%7D&amp;ns0=1&amp;ns6=1&amp;ns12=1&amp;ns14=1&amp;ns100=1&amp;ns106=1&amp;searchToken=1ary2bjzf9x987hv4aky5qxu1#%2Fmedia%2FFile%3AUssupremecourtinterior.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1808133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https://pixabay.com/photos/pueblo-colorado-courthouse-city-1680297/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153433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https://pixabay.com/photos/courthouse-kosciusko-county-indiana-1933325/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2713205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https://pixabay.com/photos/lincoln-statue-historic-courthouse-2705001/</a:t>
            </a:r>
            <a:r>
              <a:rPr lang="en-US" dirty="0"/>
              <a:t>; pixabay/CC0</a:t>
            </a:r>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3718756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https://pixabay.com/photos/lukas-county-courthouse-toledo-ohio-1937446/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42335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https://pixabay.com/photos/courthouse-essex-county-new-jersey-373961/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4026523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Carol M. Highsmith - Library of </a:t>
            </a:r>
            <a:r>
              <a:rPr lang="en-US" dirty="0" err="1"/>
              <a:t>CongressCatalog</a:t>
            </a:r>
            <a:r>
              <a:rPr lang="en-US" dirty="0"/>
              <a:t>: http://lccn.loc.gov/2010719398Image download: https://cdn.loc.gov/master/pnp/highsm/10500/10541a.tifOriginal url: http://hdl.loc.gov/loc.pnp/highsm.10541, Public Domain, https://commons.wikimedia.org/w/index.php?curid=50969427</a:t>
            </a:r>
          </a:p>
          <a:p>
            <a:r>
              <a:rPr lang="en-US" dirty="0">
                <a:hlinkClick r:id="rId3"/>
              </a:rPr>
              <a:t>https://commons.wikimedia.org/w/index.php?sort=relevance&amp;search=birch+bayh+federal+building&amp;title=Special:Search&amp;profile=advanced&amp;fulltext=1&amp;advancedSearch-current=%7B%7D&amp;ns0=1&amp;ns6=1&amp;ns12=1&amp;ns14=1&amp;ns100=1&amp;ns106=1&amp;searchToken=6fgxhayy9i7sdpotmtaynx2oc#%2Fmedia%2FFile%3AEast_courtroom%2C_Birch_Bayh_Federal_Building%2C_Indianapolis%2C_Indiana_LCCN2010719398.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1367432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Carol M. Highsmith - Library of </a:t>
            </a:r>
            <a:r>
              <a:rPr lang="en-US" dirty="0" err="1"/>
              <a:t>CongressCatalog</a:t>
            </a:r>
            <a:r>
              <a:rPr lang="en-US" dirty="0"/>
              <a:t>: http://lccn.loc.gov/2010719398Image download: https://cdn.loc.gov/master/pnp/highsm/10500/10541a.tifOriginal url: http://hdl.loc.gov/loc.pnp/highsm.10541, Public Domain, https://commons.wikimedia.org/w/index.php?curid=50969427</a:t>
            </a:r>
          </a:p>
          <a:p>
            <a:r>
              <a:rPr lang="en-US" dirty="0">
                <a:hlinkClick r:id="rId3"/>
              </a:rPr>
              <a:t>https://commons.wikimedia.org/w/index.php?sort=relevance&amp;search=birch+bayh+federal+building&amp;title=Special:Search&amp;profile=advanced&amp;fulltext=1&amp;advancedSearch-current=%7B%7D&amp;ns0=1&amp;ns6=1&amp;ns12=1&amp;ns14=1&amp;ns100=1&amp;ns106=1&amp;searchToken=6fgxhayy9i7sdpotmtaynx2oc#%2Fmedia%2FFile%3AEast_courtroom%2C_Birch_Bayh_Federal_Building%2C_Indianapolis%2C_Indiana_LCCN2010719398.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37</a:t>
            </a:fld>
            <a:endParaRPr lang="en-US"/>
          </a:p>
        </p:txBody>
      </p:sp>
    </p:spTree>
    <p:extLst>
      <p:ext uri="{BB962C8B-B14F-4D97-AF65-F5344CB8AC3E}">
        <p14:creationId xmlns:p14="http://schemas.microsoft.com/office/powerpoint/2010/main" val="109185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Aaron Burden</a:t>
            </a:r>
            <a:r>
              <a:rPr lang="en-US" dirty="0"/>
              <a:t> on </a:t>
            </a:r>
            <a:r>
              <a:rPr lang="en-US" dirty="0" err="1">
                <a:hlinkClick r:id="rId4" action="ppaction://hlinkfile"/>
              </a:rPr>
              <a:t>Unsplash</a:t>
            </a:r>
            <a:endParaRPr lang="en-US" dirty="0"/>
          </a:p>
          <a:p>
            <a:r>
              <a:rPr lang="en-US" dirty="0">
                <a:hlinkClick r:id="rId5"/>
              </a:rPr>
              <a:t>https://unsplash.com/photos/QJDzYT_K8Xg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2016995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Sebastian Pichler</a:t>
            </a:r>
            <a:r>
              <a:rPr lang="en-US" dirty="0"/>
              <a:t> on </a:t>
            </a:r>
            <a:r>
              <a:rPr lang="en-US" dirty="0" err="1">
                <a:hlinkClick r:id="rId4" action="ppaction://hlinkfile"/>
              </a:rPr>
              <a:t>Unsplash</a:t>
            </a:r>
            <a:endParaRPr lang="en-US" dirty="0"/>
          </a:p>
          <a:p>
            <a:r>
              <a:rPr lang="en-US" dirty="0">
                <a:hlinkClick r:id="rId5"/>
              </a:rPr>
              <a:t>https://unsplash.com/photos/bAQH53VquTc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361822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Mark Thomas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https://pixabay.com/photos/us-supreme-court-building-2225766/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1267325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Uncredited - http://www.picturehistory.com/product/id/612#, Public Domain, https://commons.wikimedia.org/w/index.php?curid=24909488</a:t>
            </a:r>
          </a:p>
          <a:p>
            <a:r>
              <a:rPr lang="en-US" dirty="0">
                <a:hlinkClick r:id="rId3"/>
              </a:rPr>
              <a:t>https://commons.wikimedia.org/w/index.php?sort=relevance&amp;search=Dred+Scott&amp;title=Special:Search&amp;profile=advanced&amp;fulltext=1&amp;advancedSearch-current=%7B%7D&amp;ns0=1&amp;ns6=1&amp;ns12=1&amp;ns14=1&amp;ns100=1&amp;ns106=1&amp;searchToken=8ireri1xv3jvonqiy102jt5r1#%2Fmedia%2FFile%3ADred_Scott_photograph_%28circa_1857%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2626615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Harris &amp; Ewing photography firm - Scan of original print courtesy of the </a:t>
            </a:r>
            <a:r>
              <a:rPr lang="en-US" dirty="0" err="1"/>
              <a:t>en:Harvard</a:t>
            </a:r>
            <a:r>
              <a:rPr lang="en-US" dirty="0"/>
              <a:t> Law School Library Legal Portrait Project,[2] whose librarian was gracious enough to confirm this image's copyright status in e-mail to </a:t>
            </a:r>
            <a:r>
              <a:rPr lang="en-US" dirty="0" err="1"/>
              <a:t>User:Postdlf</a:t>
            </a:r>
            <a:r>
              <a:rPr lang="en-US" dirty="0"/>
              <a:t>., Public Domain, https://commons.wikimedia.org/w/index.php?curid=4352772</a:t>
            </a:r>
          </a:p>
          <a:p>
            <a:r>
              <a:rPr lang="en-US" dirty="0">
                <a:hlinkClick r:id="rId3"/>
              </a:rPr>
              <a:t>https://commons.wikimedia.org/w/index.php?sort=relevance&amp;search=chief+justice+earl+warren&amp;title=Special:Search&amp;profile=advanced&amp;fulltext=1&amp;advancedSearch-current=%7B%7D&amp;ns0=1&amp;ns6=1&amp;ns12=1&amp;ns14=1&amp;ns100=1&amp;ns106=1&amp;searchToken=adqnw26ldfnfj9bw39zq48ye5#%2Fmedia%2FFile%3AEarl_Warre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1315464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Ted </a:t>
            </a:r>
            <a:r>
              <a:rPr lang="en-US" dirty="0" err="1"/>
              <a:t>Eytan</a:t>
            </a:r>
            <a:r>
              <a:rPr lang="en-US" dirty="0"/>
              <a:t> from Washington, DC, USA - SCOTUS Marriage Equality 2015 58151, CC BY-SA 2.0, https://commons.wikimedia.org/w/index.php?curid=41225279</a:t>
            </a:r>
          </a:p>
          <a:p>
            <a:r>
              <a:rPr lang="en-US" dirty="0">
                <a:hlinkClick r:id="rId3"/>
              </a:rPr>
              <a:t>https://commons.wikimedia.org/w/index.php?sort=relevance&amp;search=Obergefell+v.+Hodges&amp;title=Special:Search&amp;profile=advanced&amp;fulltext=1&amp;advancedSearch-current=%7B%7D&amp;ns0=1&amp;ns6=1&amp;ns12=1&amp;ns14=1&amp;ns100=1&amp;ns106=1&amp;searchToken=6mtlfl8uvb2m80eawbjsw4m84#%2Fmedia%2FFile%3ASCOTUS_Marriage_Equality_2015_%28Obergefell_v._Hodges%29_-_26_June_2015.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392148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Aaron Burden</a:t>
            </a:r>
            <a:r>
              <a:rPr lang="en-US" dirty="0"/>
              <a:t> on </a:t>
            </a:r>
            <a:r>
              <a:rPr lang="en-US" dirty="0" err="1">
                <a:hlinkClick r:id="rId4" action="ppaction://hlinkfile"/>
              </a:rPr>
              <a:t>Unsplash</a:t>
            </a:r>
            <a:endParaRPr lang="en-US" dirty="0"/>
          </a:p>
          <a:p>
            <a:r>
              <a:rPr lang="en-US" dirty="0">
                <a:hlinkClick r:id="rId5"/>
              </a:rPr>
              <a:t>https://unsplash.com/photos/QJDzYT_K8Xg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393691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Rijksmuseum - http://hdl.handle.net/10934/RM0001.COLLECT.100740, CC0, https://commons.wikimedia.org/w/index.php?curid=83556287</a:t>
            </a:r>
          </a:p>
          <a:p>
            <a:r>
              <a:rPr lang="en-US" dirty="0">
                <a:hlinkClick r:id="rId3"/>
              </a:rPr>
              <a:t>https://commons.wikimedia.org/w/index.php?sort=relevance&amp;search=Corpus+Juris+Civilis&amp;title=Special:Search&amp;profile=advanced&amp;fulltext=1&amp;advancedSearch-current=%7B%7D&amp;ns0=1&amp;ns6=1&amp;ns12=1&amp;ns14=1&amp;ns100=1&amp;ns106=1&amp;searchToken=8gmeww3w2vmcdzorvqb7fls02#%2Fmedia%2FFile%3ARechtvaardigheid_troont_boven_portret_van_Justinianus_op_sokkel_met_titel_geflankeerd_door_Matigheid_en_Voorzichtigheid_Titelpagina_voor_Corpus_juris_civilis%2C_Amsterdam_1663_Corpus_juris_civilis_%28titel_op_object%29%2C_RP-P-1886-A-10397.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88052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William Blackstone - https://flickr.com/photos/yalelawlibrary/8978107441/, CC BY 2.0, https://commons.wikimedia.org/w/index.php?curid=88015842</a:t>
            </a:r>
          </a:p>
          <a:p>
            <a:r>
              <a:rPr lang="en-US" dirty="0">
                <a:hlinkClick r:id="rId3"/>
              </a:rPr>
              <a:t>https://commons.wikimedia.org/w/index.php?sort=relevance&amp;search=Commentaries+on+the+Laws+of+England&amp;title=Special:Search&amp;profile=advanced&amp;fulltext=1&amp;advancedSearch-current=%7B%7D&amp;ns0=1&amp;ns6=1&amp;ns12=1&amp;ns14=1&amp;ns100=1&amp;ns106=1&amp;searchToken=7mqxlbxw8p02glbi3qrgkmor1#%2Fmedia%2FFile%3ACommentaries_on_the_Laws_of_England_%281765%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41647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92180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Claire Anderson</a:t>
            </a:r>
            <a:r>
              <a:rPr lang="en-US" dirty="0"/>
              <a:t> on </a:t>
            </a:r>
            <a:r>
              <a:rPr lang="en-US" dirty="0" err="1">
                <a:hlinkClick r:id="rId4" action="ppaction://hlinkfile"/>
              </a:rPr>
              <a:t>Unsplash</a:t>
            </a:r>
            <a:endParaRPr lang="en-US" dirty="0"/>
          </a:p>
          <a:p>
            <a:r>
              <a:rPr lang="en-US" dirty="0">
                <a:hlinkClick r:id="rId5"/>
              </a:rPr>
              <a:t>https://unsplash.com/photos/Vq__yk6faOI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280462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succo</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https://pixabay.com/photos/hammer-books-law-court-lawyer-620011/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427563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7538686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43139206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8528407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4472182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04578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6175618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8821970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1939830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3849875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1727970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8845973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2/15/2024</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24146322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14: </a:t>
            </a:r>
            <a:br>
              <a:rPr lang="en-US" dirty="0"/>
            </a:br>
            <a:r>
              <a:rPr lang="en-US" dirty="0"/>
              <a:t>The Judiciary</a:t>
            </a:r>
          </a:p>
        </p:txBody>
      </p:sp>
    </p:spTree>
    <p:extLst>
      <p:ext uri="{BB962C8B-B14F-4D97-AF65-F5344CB8AC3E}">
        <p14:creationId xmlns:p14="http://schemas.microsoft.com/office/powerpoint/2010/main" val="273069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was adopting English common law advantageous for the colonies?</a:t>
            </a:r>
          </a:p>
          <a:p>
            <a:pPr marL="0" indent="0" algn="ctr">
              <a:buNone/>
            </a:pPr>
            <a:r>
              <a:rPr lang="en-US" dirty="0">
                <a:solidFill>
                  <a:srgbClr val="C00000"/>
                </a:solidFill>
              </a:rPr>
              <a:t>The common law was a product of human experience; it was the source of the ruler’s power; it emphasized a law that existed before civilization, thereby reflecting Christian truth.</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white building&#10;&#10;Description automatically generated">
            <a:extLst>
              <a:ext uri="{FF2B5EF4-FFF2-40B4-BE49-F238E27FC236}">
                <a16:creationId xmlns:a16="http://schemas.microsoft.com/office/drawing/2014/main" id="{7EACB37E-512A-4509-B860-68F3F5008B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fontScale="90000"/>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Structure of the Courts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14.2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035100"/>
      </p:ext>
    </p:extLst>
  </p:cSld>
  <p:clrMapOvr>
    <a:overrideClrMapping bg1="dk1" tx1="lt1" bg2="dk2" tx2="lt2" accent1="accent1" accent2="accent2" accent3="accent3" accent4="accent4" accent5="accent5" accent6="accent6" hlink="hlink" folHlink="folHlink"/>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4884-00A6-40B2-BBCE-E84FC39DAD0B}"/>
              </a:ext>
            </a:extLst>
          </p:cNvPr>
          <p:cNvSpPr>
            <a:spLocks noGrp="1"/>
          </p:cNvSpPr>
          <p:nvPr>
            <p:ph type="title"/>
          </p:nvPr>
        </p:nvSpPr>
        <p:spPr>
          <a:xfrm>
            <a:off x="4965430" y="629268"/>
            <a:ext cx="6586491" cy="1286160"/>
          </a:xfrm>
        </p:spPr>
        <p:txBody>
          <a:bodyPr anchor="b">
            <a:normAutofit/>
          </a:bodyPr>
          <a:lstStyle/>
          <a:p>
            <a:r>
              <a:rPr lang="en-US" dirty="0"/>
              <a:t>A. Judicial Federalism</a:t>
            </a:r>
          </a:p>
        </p:txBody>
      </p:sp>
      <p:sp>
        <p:nvSpPr>
          <p:cNvPr id="3" name="Content Placeholder 2">
            <a:extLst>
              <a:ext uri="{FF2B5EF4-FFF2-40B4-BE49-F238E27FC236}">
                <a16:creationId xmlns:a16="http://schemas.microsoft.com/office/drawing/2014/main" id="{E354F567-B3E3-4615-A66B-B88B9AB95C62}"/>
              </a:ext>
            </a:extLst>
          </p:cNvPr>
          <p:cNvSpPr>
            <a:spLocks noGrp="1"/>
          </p:cNvSpPr>
          <p:nvPr>
            <p:ph idx="1"/>
          </p:nvPr>
        </p:nvSpPr>
        <p:spPr>
          <a:xfrm>
            <a:off x="4965431" y="2438400"/>
            <a:ext cx="6586489" cy="3785419"/>
          </a:xfrm>
        </p:spPr>
        <p:txBody>
          <a:bodyPr>
            <a:normAutofit/>
          </a:bodyPr>
          <a:lstStyle/>
          <a:p>
            <a:r>
              <a:rPr lang="en-US" dirty="0"/>
              <a:t>Each of the new American states already had common-law courts in place when the Constitution was written.</a:t>
            </a:r>
          </a:p>
          <a:p>
            <a:r>
              <a:rPr lang="en-US" dirty="0">
                <a:solidFill>
                  <a:srgbClr val="FF0000"/>
                </a:solidFill>
              </a:rPr>
              <a:t>The Founders created a unique system of coexisting federal and state courts – </a:t>
            </a:r>
            <a:r>
              <a:rPr lang="en-US" b="1" dirty="0">
                <a:solidFill>
                  <a:srgbClr val="FF0000"/>
                </a:solidFill>
              </a:rPr>
              <a:t>judicial federalism</a:t>
            </a:r>
            <a:r>
              <a:rPr lang="en-US" dirty="0">
                <a:solidFill>
                  <a:srgbClr val="FF0000"/>
                </a:solidFill>
              </a:rPr>
              <a:t>.</a:t>
            </a:r>
          </a:p>
        </p:txBody>
      </p:sp>
      <p:pic>
        <p:nvPicPr>
          <p:cNvPr id="7" name="Picture 6" descr="A close up of a piece of paper&#10;&#10;Description automatically generated">
            <a:extLst>
              <a:ext uri="{FF2B5EF4-FFF2-40B4-BE49-F238E27FC236}">
                <a16:creationId xmlns:a16="http://schemas.microsoft.com/office/drawing/2014/main" id="{B9FBD058-1DF1-4792-9335-70AB700EB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B18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A5FD81-C0DD-4481-9522-083550AAFE4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217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8E22E7BE-3083-4CF5-9C4E-023596AB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250" y="643467"/>
            <a:ext cx="548749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3476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4884-00A6-40B2-BBCE-E84FC39DAD0B}"/>
              </a:ext>
            </a:extLst>
          </p:cNvPr>
          <p:cNvSpPr>
            <a:spLocks noGrp="1"/>
          </p:cNvSpPr>
          <p:nvPr>
            <p:ph type="title"/>
          </p:nvPr>
        </p:nvSpPr>
        <p:spPr>
          <a:xfrm>
            <a:off x="4965430" y="629268"/>
            <a:ext cx="6586491" cy="1286160"/>
          </a:xfrm>
        </p:spPr>
        <p:txBody>
          <a:bodyPr anchor="b">
            <a:normAutofit/>
          </a:bodyPr>
          <a:lstStyle/>
          <a:p>
            <a:r>
              <a:rPr lang="en-US" dirty="0"/>
              <a:t>B. District Courts</a:t>
            </a:r>
          </a:p>
        </p:txBody>
      </p:sp>
      <p:sp>
        <p:nvSpPr>
          <p:cNvPr id="3" name="Content Placeholder 2">
            <a:extLst>
              <a:ext uri="{FF2B5EF4-FFF2-40B4-BE49-F238E27FC236}">
                <a16:creationId xmlns:a16="http://schemas.microsoft.com/office/drawing/2014/main" id="{E354F567-B3E3-4615-A66B-B88B9AB95C62}"/>
              </a:ext>
            </a:extLst>
          </p:cNvPr>
          <p:cNvSpPr>
            <a:spLocks noGrp="1"/>
          </p:cNvSpPr>
          <p:nvPr>
            <p:ph idx="1"/>
          </p:nvPr>
        </p:nvSpPr>
        <p:spPr>
          <a:xfrm>
            <a:off x="4965431" y="2438400"/>
            <a:ext cx="6586489" cy="3785419"/>
          </a:xfrm>
        </p:spPr>
        <p:txBody>
          <a:bodyPr>
            <a:normAutofit/>
          </a:bodyPr>
          <a:lstStyle/>
          <a:p>
            <a:r>
              <a:rPr lang="en-US" dirty="0">
                <a:solidFill>
                  <a:srgbClr val="FF0000"/>
                </a:solidFill>
              </a:rPr>
              <a:t>By passing the </a:t>
            </a:r>
            <a:r>
              <a:rPr lang="en-US" b="1" dirty="0">
                <a:solidFill>
                  <a:srgbClr val="FF0000"/>
                </a:solidFill>
              </a:rPr>
              <a:t>Judiciary Act of 1789</a:t>
            </a:r>
            <a:r>
              <a:rPr lang="en-US" dirty="0">
                <a:solidFill>
                  <a:srgbClr val="FF0000"/>
                </a:solidFill>
              </a:rPr>
              <a:t>, the first Congress created a system of inferior courts and launched the United States Supreme Court as well.</a:t>
            </a:r>
          </a:p>
          <a:p>
            <a:r>
              <a:rPr lang="en-US" dirty="0">
                <a:solidFill>
                  <a:srgbClr val="FF0000"/>
                </a:solidFill>
              </a:rPr>
              <a:t>The act created thirteen </a:t>
            </a:r>
            <a:r>
              <a:rPr lang="en-US" b="1" dirty="0">
                <a:solidFill>
                  <a:srgbClr val="FF0000"/>
                </a:solidFill>
              </a:rPr>
              <a:t>district courts</a:t>
            </a:r>
            <a:r>
              <a:rPr lang="en-US" dirty="0">
                <a:solidFill>
                  <a:srgbClr val="FF0000"/>
                </a:solidFill>
              </a:rPr>
              <a:t>, the trial courts of the federal judicial system.</a:t>
            </a:r>
          </a:p>
          <a:p>
            <a:endParaRPr lang="en-US" sz="2000" dirty="0"/>
          </a:p>
        </p:txBody>
      </p:sp>
      <p:pic>
        <p:nvPicPr>
          <p:cNvPr id="5" name="Picture 4" descr="A kitchen with wooden cabinets&#10;&#10;Description automatically generated">
            <a:extLst>
              <a:ext uri="{FF2B5EF4-FFF2-40B4-BE49-F238E27FC236}">
                <a16:creationId xmlns:a16="http://schemas.microsoft.com/office/drawing/2014/main" id="{FCF6DBF6-29C3-4409-8E5B-62287E1B4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792D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B67199-7D53-49B4-9FCB-EB22AECD45E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4884-00A6-40B2-BBCE-E84FC39DAD0B}"/>
              </a:ext>
            </a:extLst>
          </p:cNvPr>
          <p:cNvSpPr>
            <a:spLocks noGrp="1"/>
          </p:cNvSpPr>
          <p:nvPr>
            <p:ph type="title"/>
          </p:nvPr>
        </p:nvSpPr>
        <p:spPr>
          <a:xfrm>
            <a:off x="4965430" y="629268"/>
            <a:ext cx="6586491" cy="1286160"/>
          </a:xfrm>
        </p:spPr>
        <p:txBody>
          <a:bodyPr anchor="b">
            <a:normAutofit/>
          </a:bodyPr>
          <a:lstStyle/>
          <a:p>
            <a:r>
              <a:rPr lang="en-US" dirty="0"/>
              <a:t>B. District Courts</a:t>
            </a:r>
          </a:p>
        </p:txBody>
      </p:sp>
      <p:sp>
        <p:nvSpPr>
          <p:cNvPr id="3" name="Content Placeholder 2">
            <a:extLst>
              <a:ext uri="{FF2B5EF4-FFF2-40B4-BE49-F238E27FC236}">
                <a16:creationId xmlns:a16="http://schemas.microsoft.com/office/drawing/2014/main" id="{E354F567-B3E3-4615-A66B-B88B9AB95C62}"/>
              </a:ext>
            </a:extLst>
          </p:cNvPr>
          <p:cNvSpPr>
            <a:spLocks noGrp="1"/>
          </p:cNvSpPr>
          <p:nvPr>
            <p:ph idx="1"/>
          </p:nvPr>
        </p:nvSpPr>
        <p:spPr>
          <a:xfrm>
            <a:off x="4965431" y="2438400"/>
            <a:ext cx="6586489" cy="3785419"/>
          </a:xfrm>
        </p:spPr>
        <p:txBody>
          <a:bodyPr>
            <a:normAutofit/>
          </a:bodyPr>
          <a:lstStyle/>
          <a:p>
            <a:r>
              <a:rPr lang="en-US" dirty="0">
                <a:solidFill>
                  <a:srgbClr val="FF0000"/>
                </a:solidFill>
              </a:rPr>
              <a:t>District courts exercise </a:t>
            </a:r>
            <a:r>
              <a:rPr lang="en-US" b="1" dirty="0">
                <a:solidFill>
                  <a:srgbClr val="FF0000"/>
                </a:solidFill>
              </a:rPr>
              <a:t>original jurisdiction</a:t>
            </a:r>
            <a:r>
              <a:rPr lang="en-US" dirty="0">
                <a:solidFill>
                  <a:srgbClr val="FF0000"/>
                </a:solidFill>
              </a:rPr>
              <a:t>, meaning that they are the first to hear a case before any other court considers it.</a:t>
            </a:r>
          </a:p>
          <a:p>
            <a:r>
              <a:rPr lang="en-US" dirty="0">
                <a:solidFill>
                  <a:srgbClr val="FF0000"/>
                </a:solidFill>
              </a:rPr>
              <a:t>District courts use a </a:t>
            </a:r>
            <a:r>
              <a:rPr lang="en-US" b="1" dirty="0">
                <a:solidFill>
                  <a:srgbClr val="FF0000"/>
                </a:solidFill>
              </a:rPr>
              <a:t>grand jury</a:t>
            </a:r>
            <a:r>
              <a:rPr lang="en-US" dirty="0">
                <a:solidFill>
                  <a:srgbClr val="FF0000"/>
                </a:solidFill>
              </a:rPr>
              <a:t> to determine whether there is enough evidence to warrant a jury trial.</a:t>
            </a:r>
          </a:p>
        </p:txBody>
      </p:sp>
      <p:pic>
        <p:nvPicPr>
          <p:cNvPr id="5" name="Picture 4" descr="A picture containing indoor, cabinet, sitting, table&#10;&#10;Description automatically generated">
            <a:extLst>
              <a:ext uri="{FF2B5EF4-FFF2-40B4-BE49-F238E27FC236}">
                <a16:creationId xmlns:a16="http://schemas.microsoft.com/office/drawing/2014/main" id="{0E3CD316-0609-454E-BF2D-79EB1872DF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A5F1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D55A11-EA55-4D8E-8D73-57810547156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07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4884-00A6-40B2-BBCE-E84FC39DAD0B}"/>
              </a:ext>
            </a:extLst>
          </p:cNvPr>
          <p:cNvSpPr>
            <a:spLocks noGrp="1"/>
          </p:cNvSpPr>
          <p:nvPr>
            <p:ph type="title"/>
          </p:nvPr>
        </p:nvSpPr>
        <p:spPr>
          <a:xfrm>
            <a:off x="4965430" y="629268"/>
            <a:ext cx="6586491" cy="1286160"/>
          </a:xfrm>
        </p:spPr>
        <p:txBody>
          <a:bodyPr anchor="b">
            <a:normAutofit/>
          </a:bodyPr>
          <a:lstStyle/>
          <a:p>
            <a:r>
              <a:rPr lang="en-US" dirty="0"/>
              <a:t>B. District Courts</a:t>
            </a:r>
          </a:p>
        </p:txBody>
      </p:sp>
      <p:sp>
        <p:nvSpPr>
          <p:cNvPr id="3" name="Content Placeholder 2">
            <a:extLst>
              <a:ext uri="{FF2B5EF4-FFF2-40B4-BE49-F238E27FC236}">
                <a16:creationId xmlns:a16="http://schemas.microsoft.com/office/drawing/2014/main" id="{E354F567-B3E3-4615-A66B-B88B9AB95C62}"/>
              </a:ext>
            </a:extLst>
          </p:cNvPr>
          <p:cNvSpPr>
            <a:spLocks noGrp="1"/>
          </p:cNvSpPr>
          <p:nvPr>
            <p:ph idx="1"/>
          </p:nvPr>
        </p:nvSpPr>
        <p:spPr>
          <a:xfrm>
            <a:off x="4965431" y="2438400"/>
            <a:ext cx="6586489" cy="3785419"/>
          </a:xfrm>
        </p:spPr>
        <p:txBody>
          <a:bodyPr>
            <a:normAutofit/>
          </a:bodyPr>
          <a:lstStyle/>
          <a:p>
            <a:r>
              <a:rPr lang="en-US" dirty="0">
                <a:solidFill>
                  <a:srgbClr val="FF0000"/>
                </a:solidFill>
              </a:rPr>
              <a:t>A </a:t>
            </a:r>
            <a:r>
              <a:rPr lang="en-US" b="1" dirty="0">
                <a:solidFill>
                  <a:srgbClr val="FF0000"/>
                </a:solidFill>
              </a:rPr>
              <a:t>petit jury, </a:t>
            </a:r>
            <a:r>
              <a:rPr lang="en-US" dirty="0">
                <a:solidFill>
                  <a:srgbClr val="FF0000"/>
                </a:solidFill>
              </a:rPr>
              <a:t>or </a:t>
            </a:r>
            <a:r>
              <a:rPr lang="en-US" b="1" dirty="0">
                <a:solidFill>
                  <a:srgbClr val="FF0000"/>
                </a:solidFill>
              </a:rPr>
              <a:t>trial jury</a:t>
            </a:r>
            <a:r>
              <a:rPr lang="en-US" dirty="0">
                <a:solidFill>
                  <a:srgbClr val="FF0000"/>
                </a:solidFill>
              </a:rPr>
              <a:t>, then hears a case and decides its outcome. </a:t>
            </a:r>
          </a:p>
          <a:p>
            <a:r>
              <a:rPr lang="en-US" dirty="0">
                <a:solidFill>
                  <a:srgbClr val="FF0000"/>
                </a:solidFill>
              </a:rPr>
              <a:t>The district courts hear about 85% of the federal judicial workload each year. </a:t>
            </a:r>
          </a:p>
        </p:txBody>
      </p:sp>
      <p:pic>
        <p:nvPicPr>
          <p:cNvPr id="5" name="Picture 4" descr="A wooden door&#10;&#10;Description automatically generated">
            <a:extLst>
              <a:ext uri="{FF2B5EF4-FFF2-40B4-BE49-F238E27FC236}">
                <a16:creationId xmlns:a16="http://schemas.microsoft.com/office/drawing/2014/main" id="{DAD4DF8F-4411-47D4-814D-2EB49CF02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E4F1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A58227E-C530-4962-90CA-D5C5275113E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9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5923-8641-422D-9B33-5504C1DB0BDC}"/>
              </a:ext>
            </a:extLst>
          </p:cNvPr>
          <p:cNvSpPr>
            <a:spLocks noGrp="1"/>
          </p:cNvSpPr>
          <p:nvPr>
            <p:ph type="title"/>
          </p:nvPr>
        </p:nvSpPr>
        <p:spPr>
          <a:xfrm>
            <a:off x="4965430" y="629268"/>
            <a:ext cx="6586491" cy="1286160"/>
          </a:xfrm>
        </p:spPr>
        <p:txBody>
          <a:bodyPr anchor="b">
            <a:noAutofit/>
          </a:bodyPr>
          <a:lstStyle/>
          <a:p>
            <a:r>
              <a:rPr lang="en-US" dirty="0"/>
              <a:t>C. Circuit Courts of Appeals</a:t>
            </a:r>
          </a:p>
        </p:txBody>
      </p:sp>
      <p:sp>
        <p:nvSpPr>
          <p:cNvPr id="3" name="Content Placeholder 2">
            <a:extLst>
              <a:ext uri="{FF2B5EF4-FFF2-40B4-BE49-F238E27FC236}">
                <a16:creationId xmlns:a16="http://schemas.microsoft.com/office/drawing/2014/main" id="{FD745517-85C7-4363-92CA-38D2242304E7}"/>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circuit courts of appeals are the second tier of the federal judicial system.</a:t>
            </a:r>
          </a:p>
          <a:p>
            <a:r>
              <a:rPr lang="en-US" dirty="0">
                <a:solidFill>
                  <a:srgbClr val="FF0000"/>
                </a:solidFill>
              </a:rPr>
              <a:t>Today, there are thirteen circuit courts of appeals.</a:t>
            </a:r>
          </a:p>
          <a:p>
            <a:endParaRPr lang="en-US" sz="2000" dirty="0">
              <a:solidFill>
                <a:srgbClr val="FF0000"/>
              </a:solidFill>
            </a:endParaRPr>
          </a:p>
        </p:txBody>
      </p:sp>
      <p:pic>
        <p:nvPicPr>
          <p:cNvPr id="5" name="Picture 4" descr="A close up of a stone building&#10;&#10;Description automatically generated">
            <a:extLst>
              <a:ext uri="{FF2B5EF4-FFF2-40B4-BE49-F238E27FC236}">
                <a16:creationId xmlns:a16="http://schemas.microsoft.com/office/drawing/2014/main" id="{DCB8026D-CFE9-44F4-91AF-8E29C021B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671C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3CA4D1-8858-4E72-ABD0-EF896DBD49B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534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5923-8641-422D-9B33-5504C1DB0BDC}"/>
              </a:ext>
            </a:extLst>
          </p:cNvPr>
          <p:cNvSpPr>
            <a:spLocks noGrp="1"/>
          </p:cNvSpPr>
          <p:nvPr>
            <p:ph type="title"/>
          </p:nvPr>
        </p:nvSpPr>
        <p:spPr>
          <a:xfrm>
            <a:off x="4965430" y="629268"/>
            <a:ext cx="6586491" cy="1286160"/>
          </a:xfrm>
        </p:spPr>
        <p:txBody>
          <a:bodyPr anchor="b">
            <a:noAutofit/>
          </a:bodyPr>
          <a:lstStyle/>
          <a:p>
            <a:r>
              <a:rPr lang="en-US" dirty="0"/>
              <a:t>C. Circuit Courts of Appeals</a:t>
            </a:r>
          </a:p>
        </p:txBody>
      </p:sp>
      <p:sp>
        <p:nvSpPr>
          <p:cNvPr id="3" name="Content Placeholder 2">
            <a:extLst>
              <a:ext uri="{FF2B5EF4-FFF2-40B4-BE49-F238E27FC236}">
                <a16:creationId xmlns:a16="http://schemas.microsoft.com/office/drawing/2014/main" id="{FD745517-85C7-4363-92CA-38D2242304E7}"/>
              </a:ext>
            </a:extLst>
          </p:cNvPr>
          <p:cNvSpPr>
            <a:spLocks noGrp="1"/>
          </p:cNvSpPr>
          <p:nvPr>
            <p:ph idx="1"/>
          </p:nvPr>
        </p:nvSpPr>
        <p:spPr>
          <a:xfrm>
            <a:off x="4965431" y="2438400"/>
            <a:ext cx="6586489" cy="3785419"/>
          </a:xfrm>
        </p:spPr>
        <p:txBody>
          <a:bodyPr>
            <a:noAutofit/>
          </a:bodyPr>
          <a:lstStyle/>
          <a:p>
            <a:r>
              <a:rPr lang="en-US" dirty="0">
                <a:solidFill>
                  <a:srgbClr val="FF0000"/>
                </a:solidFill>
              </a:rPr>
              <a:t>Circuit courts of appeals have </a:t>
            </a:r>
            <a:r>
              <a:rPr lang="en-US" b="1" dirty="0">
                <a:solidFill>
                  <a:srgbClr val="FF0000"/>
                </a:solidFill>
              </a:rPr>
              <a:t>appellate jurisdiction </a:t>
            </a:r>
            <a:r>
              <a:rPr lang="en-US" dirty="0">
                <a:solidFill>
                  <a:srgbClr val="FF0000"/>
                </a:solidFill>
              </a:rPr>
              <a:t>–</a:t>
            </a:r>
            <a:r>
              <a:rPr lang="en-US" b="1" dirty="0">
                <a:solidFill>
                  <a:srgbClr val="FF0000"/>
                </a:solidFill>
              </a:rPr>
              <a:t> </a:t>
            </a:r>
            <a:r>
              <a:rPr lang="en-US" dirty="0">
                <a:solidFill>
                  <a:srgbClr val="FF0000"/>
                </a:solidFill>
              </a:rPr>
              <a:t>they do not hold trials but only hear appeals from the district courts.</a:t>
            </a:r>
          </a:p>
          <a:p>
            <a:r>
              <a:rPr lang="en-US" dirty="0"/>
              <a:t>Circuit-court judges usually sit in rotating panels of three and decide most cases based on written briefs, although occasionally they sit </a:t>
            </a:r>
            <a:r>
              <a:rPr lang="en-US" b="1" i="1" dirty="0" err="1"/>
              <a:t>en</a:t>
            </a:r>
            <a:r>
              <a:rPr lang="en-US" b="1" i="1" dirty="0"/>
              <a:t> banc</a:t>
            </a:r>
            <a:r>
              <a:rPr lang="en-US" dirty="0"/>
              <a:t> (as a group).</a:t>
            </a:r>
          </a:p>
          <a:p>
            <a:endParaRPr lang="en-US" sz="2000" dirty="0"/>
          </a:p>
        </p:txBody>
      </p:sp>
      <p:pic>
        <p:nvPicPr>
          <p:cNvPr id="7" name="Picture 6" descr="A large red brick building&#10;&#10;Description automatically generated">
            <a:extLst>
              <a:ext uri="{FF2B5EF4-FFF2-40B4-BE49-F238E27FC236}">
                <a16:creationId xmlns:a16="http://schemas.microsoft.com/office/drawing/2014/main" id="{BC6F1263-B9A4-4D18-A9C1-89007DF5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69DB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552C48-8AF0-488E-A716-E27CFE0EC6C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map&#10;&#10;Description automatically generated">
            <a:extLst>
              <a:ext uri="{FF2B5EF4-FFF2-40B4-BE49-F238E27FC236}">
                <a16:creationId xmlns:a16="http://schemas.microsoft.com/office/drawing/2014/main" id="{238E0BD9-8559-4845-A408-0B1F664FC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325" y="385002"/>
            <a:ext cx="9497617" cy="5960239"/>
          </a:xfrm>
          <a:prstGeom prst="rect">
            <a:avLst/>
          </a:prstGeom>
        </p:spPr>
      </p:pic>
    </p:spTree>
    <p:extLst>
      <p:ext uri="{BB962C8B-B14F-4D97-AF65-F5344CB8AC3E}">
        <p14:creationId xmlns:p14="http://schemas.microsoft.com/office/powerpoint/2010/main" val="17995133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10835-8007-4773-9F07-FAD6B396AF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0"/>
            <a:ext cx="12192001" cy="685800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fontScale="90000"/>
          </a:bodyPr>
          <a:lstStyle/>
          <a:p>
            <a:r>
              <a:rPr lang="en-US" sz="5400" b="1">
                <a:solidFill>
                  <a:schemeClr val="tx1">
                    <a:lumMod val="85000"/>
                    <a:lumOff val="15000"/>
                  </a:schemeClr>
                </a:solidFill>
                <a:effectLst>
                  <a:outerShdw blurRad="38100" dist="38100" dir="2700000" algn="tl">
                    <a:srgbClr val="000000">
                      <a:alpha val="43137"/>
                    </a:srgbClr>
                  </a:outerShdw>
                </a:effectLst>
              </a:rPr>
              <a:t>I. Sources of American Law</a:t>
            </a:r>
            <a:endParaRPr lang="en-US" sz="5400" b="1" dirty="0">
              <a:solidFill>
                <a:schemeClr val="tx1">
                  <a:lumMod val="85000"/>
                  <a:lumOff val="15000"/>
                </a:schemeClr>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a:solidFill>
                  <a:schemeClr val="tx2"/>
                </a:solidFill>
                <a:effectLst>
                  <a:outerShdw blurRad="38100" dist="38100" dir="2700000" algn="tl">
                    <a:srgbClr val="000000">
                      <a:alpha val="43137"/>
                    </a:srgbClr>
                  </a:outerShdw>
                </a:effectLst>
                <a:latin typeface="+mn-lt"/>
              </a:rPr>
              <a:t>Chapter 14.1</a:t>
            </a:r>
            <a:endParaRPr lang="en-US" sz="2800" dirty="0">
              <a:solidFill>
                <a:schemeClr val="tx2"/>
              </a:solidFill>
              <a:effectLst>
                <a:outerShdw blurRad="38100" dist="38100" dir="2700000" algn="tl">
                  <a:srgbClr val="000000">
                    <a:alpha val="43137"/>
                  </a:srgbClr>
                </a:outerShdw>
              </a:effectLst>
              <a:latin typeface="+mn-lt"/>
            </a:endParaRP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1C2F-1798-40CE-8F04-DA9CB81FC275}"/>
              </a:ext>
            </a:extLst>
          </p:cNvPr>
          <p:cNvSpPr>
            <a:spLocks noGrp="1"/>
          </p:cNvSpPr>
          <p:nvPr>
            <p:ph type="title"/>
          </p:nvPr>
        </p:nvSpPr>
        <p:spPr>
          <a:xfrm>
            <a:off x="4965430" y="629268"/>
            <a:ext cx="6586491" cy="1286160"/>
          </a:xfrm>
        </p:spPr>
        <p:txBody>
          <a:bodyPr anchor="b">
            <a:normAutofit/>
          </a:bodyPr>
          <a:lstStyle/>
          <a:p>
            <a:r>
              <a:rPr lang="en-US" dirty="0"/>
              <a:t>D. Supreme Court</a:t>
            </a:r>
          </a:p>
        </p:txBody>
      </p:sp>
      <p:sp>
        <p:nvSpPr>
          <p:cNvPr id="3" name="Content Placeholder 2">
            <a:extLst>
              <a:ext uri="{FF2B5EF4-FFF2-40B4-BE49-F238E27FC236}">
                <a16:creationId xmlns:a16="http://schemas.microsoft.com/office/drawing/2014/main" id="{B26039C6-0290-4032-A848-B4808D38F61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United States Supreme Court is the third and highest tier of the federal judicial system.</a:t>
            </a:r>
          </a:p>
          <a:p>
            <a:r>
              <a:rPr lang="en-US" dirty="0">
                <a:solidFill>
                  <a:srgbClr val="FF0000"/>
                </a:solidFill>
              </a:rPr>
              <a:t>While initially weak and unimportant, the Court’s prestige gradually grew after John Marshall became chief justice in 1801.</a:t>
            </a:r>
          </a:p>
        </p:txBody>
      </p:sp>
      <p:pic>
        <p:nvPicPr>
          <p:cNvPr id="6" name="Picture 5" descr="A picture containing text, book, sitting, old&#10;&#10;Description automatically generated">
            <a:extLst>
              <a:ext uri="{FF2B5EF4-FFF2-40B4-BE49-F238E27FC236}">
                <a16:creationId xmlns:a16="http://schemas.microsoft.com/office/drawing/2014/main" id="{6246A086-2D82-4745-8CD6-A9FBCA0B4C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A9FD597-5630-4C4E-B7CF-CC7E0558DEB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292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9EFC81C5-7306-4F20-9F15-C2C9EF7A2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152" y="643467"/>
            <a:ext cx="4679695"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3301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1C2F-1798-40CE-8F04-DA9CB81FC275}"/>
              </a:ext>
            </a:extLst>
          </p:cNvPr>
          <p:cNvSpPr>
            <a:spLocks noGrp="1"/>
          </p:cNvSpPr>
          <p:nvPr>
            <p:ph type="title"/>
          </p:nvPr>
        </p:nvSpPr>
        <p:spPr>
          <a:xfrm>
            <a:off x="4965430" y="629268"/>
            <a:ext cx="6586491" cy="1286160"/>
          </a:xfrm>
        </p:spPr>
        <p:txBody>
          <a:bodyPr anchor="b">
            <a:normAutofit/>
          </a:bodyPr>
          <a:lstStyle/>
          <a:p>
            <a:r>
              <a:rPr lang="en-US" dirty="0"/>
              <a:t>D. Supreme Court</a:t>
            </a:r>
          </a:p>
        </p:txBody>
      </p:sp>
      <p:sp>
        <p:nvSpPr>
          <p:cNvPr id="3" name="Content Placeholder 2">
            <a:extLst>
              <a:ext uri="{FF2B5EF4-FFF2-40B4-BE49-F238E27FC236}">
                <a16:creationId xmlns:a16="http://schemas.microsoft.com/office/drawing/2014/main" id="{B26039C6-0290-4032-A848-B4808D38F610}"/>
              </a:ext>
            </a:extLst>
          </p:cNvPr>
          <p:cNvSpPr>
            <a:spLocks noGrp="1"/>
          </p:cNvSpPr>
          <p:nvPr>
            <p:ph idx="1"/>
          </p:nvPr>
        </p:nvSpPr>
        <p:spPr>
          <a:xfrm>
            <a:off x="4965431" y="2438400"/>
            <a:ext cx="6586489" cy="3785419"/>
          </a:xfrm>
        </p:spPr>
        <p:txBody>
          <a:bodyPr>
            <a:normAutofit/>
          </a:bodyPr>
          <a:lstStyle/>
          <a:p>
            <a:r>
              <a:rPr lang="en-US" dirty="0">
                <a:solidFill>
                  <a:srgbClr val="FF0000"/>
                </a:solidFill>
              </a:rPr>
              <a:t>Supreme Court judges are known as </a:t>
            </a:r>
            <a:r>
              <a:rPr lang="en-US" b="1" dirty="0">
                <a:solidFill>
                  <a:srgbClr val="FF0000"/>
                </a:solidFill>
              </a:rPr>
              <a:t>justices</a:t>
            </a:r>
            <a:r>
              <a:rPr lang="en-US" dirty="0">
                <a:solidFill>
                  <a:srgbClr val="FF0000"/>
                </a:solidFill>
              </a:rPr>
              <a:t>.</a:t>
            </a:r>
          </a:p>
          <a:p>
            <a:r>
              <a:rPr lang="en-US" dirty="0">
                <a:solidFill>
                  <a:srgbClr val="FF0000"/>
                </a:solidFill>
              </a:rPr>
              <a:t>Since 1869, the Supreme Court has been composed of one </a:t>
            </a:r>
            <a:r>
              <a:rPr lang="en-US" b="1" dirty="0">
                <a:solidFill>
                  <a:srgbClr val="FF0000"/>
                </a:solidFill>
              </a:rPr>
              <a:t>chief justice</a:t>
            </a:r>
            <a:r>
              <a:rPr lang="en-US" dirty="0">
                <a:solidFill>
                  <a:srgbClr val="FF0000"/>
                </a:solidFill>
              </a:rPr>
              <a:t> and eight </a:t>
            </a:r>
            <a:r>
              <a:rPr lang="en-US" b="1" dirty="0">
                <a:solidFill>
                  <a:srgbClr val="FF0000"/>
                </a:solidFill>
              </a:rPr>
              <a:t>associate justices</a:t>
            </a:r>
            <a:r>
              <a:rPr lang="en-US" dirty="0">
                <a:solidFill>
                  <a:srgbClr val="FF0000"/>
                </a:solidFill>
              </a:rPr>
              <a:t>.</a:t>
            </a:r>
          </a:p>
        </p:txBody>
      </p:sp>
      <p:pic>
        <p:nvPicPr>
          <p:cNvPr id="4" name="Picture 3" descr="A stone building&#10;&#10;Description automatically generated">
            <a:extLst>
              <a:ext uri="{FF2B5EF4-FFF2-40B4-BE49-F238E27FC236}">
                <a16:creationId xmlns:a16="http://schemas.microsoft.com/office/drawing/2014/main" id="{223143AE-7CD1-44D0-A9CA-F32548DAB6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6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ACFF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B44CBE-424E-4E8C-9DE4-886B53C635C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232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1C2F-1798-40CE-8F04-DA9CB81FC275}"/>
              </a:ext>
            </a:extLst>
          </p:cNvPr>
          <p:cNvSpPr>
            <a:spLocks noGrp="1"/>
          </p:cNvSpPr>
          <p:nvPr>
            <p:ph type="title"/>
          </p:nvPr>
        </p:nvSpPr>
        <p:spPr>
          <a:xfrm>
            <a:off x="4965430" y="629268"/>
            <a:ext cx="6586491" cy="1286160"/>
          </a:xfrm>
        </p:spPr>
        <p:txBody>
          <a:bodyPr anchor="b">
            <a:normAutofit/>
          </a:bodyPr>
          <a:lstStyle/>
          <a:p>
            <a:r>
              <a:rPr lang="en-US" dirty="0"/>
              <a:t>D. Supreme Court</a:t>
            </a:r>
          </a:p>
        </p:txBody>
      </p:sp>
      <p:sp>
        <p:nvSpPr>
          <p:cNvPr id="3" name="Content Placeholder 2">
            <a:extLst>
              <a:ext uri="{FF2B5EF4-FFF2-40B4-BE49-F238E27FC236}">
                <a16:creationId xmlns:a16="http://schemas.microsoft.com/office/drawing/2014/main" id="{B26039C6-0290-4032-A848-B4808D38F610}"/>
              </a:ext>
            </a:extLst>
          </p:cNvPr>
          <p:cNvSpPr>
            <a:spLocks noGrp="1"/>
          </p:cNvSpPr>
          <p:nvPr>
            <p:ph idx="1"/>
          </p:nvPr>
        </p:nvSpPr>
        <p:spPr>
          <a:xfrm>
            <a:off x="4965431" y="2438400"/>
            <a:ext cx="6586489" cy="3785419"/>
          </a:xfrm>
        </p:spPr>
        <p:txBody>
          <a:bodyPr>
            <a:normAutofit/>
          </a:bodyPr>
          <a:lstStyle/>
          <a:p>
            <a:r>
              <a:rPr lang="en-US" dirty="0">
                <a:solidFill>
                  <a:srgbClr val="FF0000"/>
                </a:solidFill>
              </a:rPr>
              <a:t>Most cases come to the Supreme Court on </a:t>
            </a:r>
            <a:r>
              <a:rPr lang="en-US" b="1" dirty="0">
                <a:solidFill>
                  <a:srgbClr val="FF0000"/>
                </a:solidFill>
              </a:rPr>
              <a:t>writ of certiorari</a:t>
            </a:r>
            <a:r>
              <a:rPr lang="en-US" dirty="0">
                <a:solidFill>
                  <a:srgbClr val="FF0000"/>
                </a:solidFill>
              </a:rPr>
              <a:t> (“to be made more certain”) </a:t>
            </a:r>
            <a:r>
              <a:rPr lang="en-US" dirty="0"/>
              <a:t>from the federal circuit courts and state supreme courts.</a:t>
            </a:r>
          </a:p>
          <a:p>
            <a:r>
              <a:rPr lang="en-US" dirty="0">
                <a:solidFill>
                  <a:srgbClr val="FF0000"/>
                </a:solidFill>
              </a:rPr>
              <a:t>The Court only takes cases that lower courts have disagreed on or those that involve significant matters of public policy.</a:t>
            </a:r>
          </a:p>
          <a:p>
            <a:endParaRPr lang="en-US" sz="2000" dirty="0"/>
          </a:p>
        </p:txBody>
      </p:sp>
      <p:pic>
        <p:nvPicPr>
          <p:cNvPr id="5" name="Picture 4" descr="A large white building&#10;&#10;Description automatically generated">
            <a:extLst>
              <a:ext uri="{FF2B5EF4-FFF2-40B4-BE49-F238E27FC236}">
                <a16:creationId xmlns:a16="http://schemas.microsoft.com/office/drawing/2014/main" id="{F96EBF4C-0849-4DF1-800B-1F5A0DA8D5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7395E0-4CD3-4903-B150-51E50882BB1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11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1C2F-1798-40CE-8F04-DA9CB81FC275}"/>
              </a:ext>
            </a:extLst>
          </p:cNvPr>
          <p:cNvSpPr>
            <a:spLocks noGrp="1"/>
          </p:cNvSpPr>
          <p:nvPr>
            <p:ph type="title"/>
          </p:nvPr>
        </p:nvSpPr>
        <p:spPr>
          <a:xfrm>
            <a:off x="4965430" y="629268"/>
            <a:ext cx="6586491" cy="1286160"/>
          </a:xfrm>
        </p:spPr>
        <p:txBody>
          <a:bodyPr anchor="b">
            <a:normAutofit/>
          </a:bodyPr>
          <a:lstStyle/>
          <a:p>
            <a:r>
              <a:rPr lang="en-US" dirty="0"/>
              <a:t>D. Supreme Court</a:t>
            </a:r>
          </a:p>
        </p:txBody>
      </p:sp>
      <p:sp>
        <p:nvSpPr>
          <p:cNvPr id="3" name="Content Placeholder 2">
            <a:extLst>
              <a:ext uri="{FF2B5EF4-FFF2-40B4-BE49-F238E27FC236}">
                <a16:creationId xmlns:a16="http://schemas.microsoft.com/office/drawing/2014/main" id="{B26039C6-0290-4032-A848-B4808D38F610}"/>
              </a:ext>
            </a:extLst>
          </p:cNvPr>
          <p:cNvSpPr>
            <a:spLocks noGrp="1"/>
          </p:cNvSpPr>
          <p:nvPr>
            <p:ph idx="1"/>
          </p:nvPr>
        </p:nvSpPr>
        <p:spPr>
          <a:xfrm>
            <a:off x="4965431" y="2438400"/>
            <a:ext cx="6586489" cy="3785419"/>
          </a:xfrm>
        </p:spPr>
        <p:txBody>
          <a:bodyPr>
            <a:noAutofit/>
          </a:bodyPr>
          <a:lstStyle/>
          <a:p>
            <a:r>
              <a:rPr lang="en-US" dirty="0"/>
              <a:t>Supreme Court sessions begin on the first Monday in October and continue through the following June.</a:t>
            </a:r>
          </a:p>
          <a:p>
            <a:r>
              <a:rPr lang="en-US" dirty="0">
                <a:solidFill>
                  <a:srgbClr val="FF0000"/>
                </a:solidFill>
              </a:rPr>
              <a:t>A case is won by a simple majority vote of the justices.</a:t>
            </a:r>
          </a:p>
          <a:p>
            <a:r>
              <a:rPr lang="en-US" dirty="0">
                <a:solidFill>
                  <a:srgbClr val="FF0000"/>
                </a:solidFill>
              </a:rPr>
              <a:t>If the chief justice votes with the majority, he (or someone he assigns) writes the </a:t>
            </a:r>
            <a:r>
              <a:rPr lang="en-US" b="1" dirty="0">
                <a:solidFill>
                  <a:srgbClr val="FF0000"/>
                </a:solidFill>
              </a:rPr>
              <a:t>majority opinion</a:t>
            </a:r>
            <a:r>
              <a:rPr lang="en-US" dirty="0">
                <a:solidFill>
                  <a:srgbClr val="FF0000"/>
                </a:solidFill>
              </a:rPr>
              <a:t>.</a:t>
            </a:r>
          </a:p>
        </p:txBody>
      </p:sp>
      <p:pic>
        <p:nvPicPr>
          <p:cNvPr id="5" name="Picture 4" descr="A picture containing indoor, wooden, red, large&#10;&#10;Description automatically generated">
            <a:extLst>
              <a:ext uri="{FF2B5EF4-FFF2-40B4-BE49-F238E27FC236}">
                <a16:creationId xmlns:a16="http://schemas.microsoft.com/office/drawing/2014/main" id="{A99B1552-2433-487E-8F89-D6B61491DB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996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D6F244-5C93-4AEB-BC73-1455813BA2D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6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1C2F-1798-40CE-8F04-DA9CB81FC275}"/>
              </a:ext>
            </a:extLst>
          </p:cNvPr>
          <p:cNvSpPr>
            <a:spLocks noGrp="1"/>
          </p:cNvSpPr>
          <p:nvPr>
            <p:ph type="title"/>
          </p:nvPr>
        </p:nvSpPr>
        <p:spPr>
          <a:xfrm>
            <a:off x="4965430" y="629268"/>
            <a:ext cx="6586491" cy="1286160"/>
          </a:xfrm>
        </p:spPr>
        <p:txBody>
          <a:bodyPr anchor="b">
            <a:normAutofit/>
          </a:bodyPr>
          <a:lstStyle/>
          <a:p>
            <a:r>
              <a:rPr lang="en-US" dirty="0"/>
              <a:t>D. Supreme Court</a:t>
            </a:r>
          </a:p>
        </p:txBody>
      </p:sp>
      <p:sp>
        <p:nvSpPr>
          <p:cNvPr id="3" name="Content Placeholder 2">
            <a:extLst>
              <a:ext uri="{FF2B5EF4-FFF2-40B4-BE49-F238E27FC236}">
                <a16:creationId xmlns:a16="http://schemas.microsoft.com/office/drawing/2014/main" id="{B26039C6-0290-4032-A848-B4808D38F610}"/>
              </a:ext>
            </a:extLst>
          </p:cNvPr>
          <p:cNvSpPr>
            <a:spLocks noGrp="1"/>
          </p:cNvSpPr>
          <p:nvPr>
            <p:ph idx="1"/>
          </p:nvPr>
        </p:nvSpPr>
        <p:spPr>
          <a:xfrm>
            <a:off x="4965431" y="2438400"/>
            <a:ext cx="6586489" cy="3785419"/>
          </a:xfrm>
        </p:spPr>
        <p:txBody>
          <a:bodyPr>
            <a:noAutofit/>
          </a:bodyPr>
          <a:lstStyle/>
          <a:p>
            <a:r>
              <a:rPr lang="en-US" dirty="0">
                <a:solidFill>
                  <a:srgbClr val="FF0000"/>
                </a:solidFill>
              </a:rPr>
              <a:t>Justices on the losing side often issue </a:t>
            </a:r>
            <a:r>
              <a:rPr lang="en-US" b="1" dirty="0">
                <a:solidFill>
                  <a:srgbClr val="FF0000"/>
                </a:solidFill>
              </a:rPr>
              <a:t>dissenting opinions</a:t>
            </a:r>
            <a:r>
              <a:rPr lang="en-US" b="1" dirty="0"/>
              <a:t>.</a:t>
            </a:r>
          </a:p>
          <a:p>
            <a:r>
              <a:rPr lang="en-US" dirty="0">
                <a:solidFill>
                  <a:srgbClr val="FF0000"/>
                </a:solidFill>
              </a:rPr>
              <a:t>Justices who agree with the majority or the minority for different reasons than those presented in the decision or dissent may issue </a:t>
            </a:r>
            <a:r>
              <a:rPr lang="en-US" b="1" dirty="0">
                <a:solidFill>
                  <a:srgbClr val="FF0000"/>
                </a:solidFill>
              </a:rPr>
              <a:t>concurring opinions</a:t>
            </a:r>
            <a:r>
              <a:rPr lang="en-US" dirty="0">
                <a:solidFill>
                  <a:srgbClr val="FF0000"/>
                </a:solidFill>
              </a:rPr>
              <a:t>.</a:t>
            </a:r>
          </a:p>
        </p:txBody>
      </p:sp>
      <p:pic>
        <p:nvPicPr>
          <p:cNvPr id="5" name="Picture 4" descr="A picture containing indoor, wooden, red, large&#10;&#10;Description automatically generated">
            <a:extLst>
              <a:ext uri="{FF2B5EF4-FFF2-40B4-BE49-F238E27FC236}">
                <a16:creationId xmlns:a16="http://schemas.microsoft.com/office/drawing/2014/main" id="{A99B1552-2433-487E-8F89-D6B61491DB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996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CE88DE7-FEEC-4A13-82C2-8D4AC055C3B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410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Define </a:t>
            </a:r>
            <a:r>
              <a:rPr lang="en-US" i="1" dirty="0"/>
              <a:t>judicial federalism</a:t>
            </a:r>
            <a:r>
              <a:rPr lang="en-US" dirty="0"/>
              <a:t>.</a:t>
            </a:r>
          </a:p>
          <a:p>
            <a:pPr marL="0" indent="0" algn="ctr">
              <a:buNone/>
            </a:pPr>
            <a:r>
              <a:rPr lang="en-US" dirty="0">
                <a:solidFill>
                  <a:srgbClr val="C00000"/>
                </a:solidFill>
              </a:rPr>
              <a:t>a system of coexisting state and federal courts (p. 338)</a:t>
            </a:r>
          </a:p>
          <a:p>
            <a:pPr marL="0" indent="0">
              <a:buNone/>
            </a:pPr>
            <a:r>
              <a:rPr lang="en-US" dirty="0"/>
              <a:t>2–4. Identify the three tiers of federal courts.</a:t>
            </a:r>
          </a:p>
          <a:p>
            <a:pPr marL="0" indent="0" algn="ctr">
              <a:buNone/>
            </a:pPr>
            <a:r>
              <a:rPr lang="en-US" dirty="0">
                <a:solidFill>
                  <a:srgbClr val="C00000"/>
                </a:solidFill>
              </a:rPr>
              <a:t>district courts, circuit courts of appeals, and the Supreme Court (pp. 339–341)</a:t>
            </a:r>
          </a:p>
        </p:txBody>
      </p:sp>
    </p:spTree>
    <p:extLst>
      <p:ext uri="{BB962C8B-B14F-4D97-AF65-F5344CB8AC3E}">
        <p14:creationId xmlns:p14="http://schemas.microsoft.com/office/powerpoint/2010/main" val="162857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5–6. Distinguish between the work of a grand jury and a petit jury.</a:t>
            </a:r>
          </a:p>
          <a:p>
            <a:pPr marL="0" indent="0" algn="ctr">
              <a:buNone/>
            </a:pPr>
            <a:r>
              <a:rPr lang="en-US" dirty="0">
                <a:solidFill>
                  <a:srgbClr val="C00000"/>
                </a:solidFill>
              </a:rPr>
              <a:t>A grand jury is a panel of citizens who considers the prosecution’s case against the accused and determines whether there is enough evidence against the accused to warrant a jury trial to determine guilt or innocence. A petit jury, or trial jury, is used to hear a case and decide its outcome. (pp. 339–340)</a:t>
            </a:r>
          </a:p>
          <a:p>
            <a:pPr marL="0" indent="0" algn="ctr">
              <a:buNone/>
            </a:pPr>
            <a:endParaRPr lang="en-US" dirty="0">
              <a:solidFill>
                <a:srgbClr val="FF0000"/>
              </a:solidFill>
            </a:endParaRPr>
          </a:p>
        </p:txBody>
      </p:sp>
    </p:spTree>
    <p:extLst>
      <p:ext uri="{BB962C8B-B14F-4D97-AF65-F5344CB8AC3E}">
        <p14:creationId xmlns:p14="http://schemas.microsoft.com/office/powerpoint/2010/main" val="2676243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7–9. Describe the three kinds of opinions that a Supreme Court justice may write about a decided case.</a:t>
            </a:r>
          </a:p>
          <a:p>
            <a:pPr marL="0" indent="0" algn="ctr">
              <a:buNone/>
            </a:pPr>
            <a:r>
              <a:rPr lang="en-US" dirty="0">
                <a:solidFill>
                  <a:srgbClr val="C00000"/>
                </a:solidFill>
              </a:rPr>
              <a:t>A majority opinion is written to justify and explain the decision. A dissenting opinion is written by a judge who wants to explain why he rejects the majority position. A concurring opinion is written by a judge who agrees with the majority opinion but for reasons different from those presented in the majority opinion. (p. 343)</a:t>
            </a:r>
          </a:p>
        </p:txBody>
      </p:sp>
    </p:spTree>
    <p:extLst>
      <p:ext uri="{BB962C8B-B14F-4D97-AF65-F5344CB8AC3E}">
        <p14:creationId xmlns:p14="http://schemas.microsoft.com/office/powerpoint/2010/main" val="675877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do few cases reach the Supreme Court?</a:t>
            </a:r>
          </a:p>
          <a:p>
            <a:pPr marL="0" indent="0" algn="ctr">
              <a:buNone/>
            </a:pPr>
            <a:r>
              <a:rPr lang="en-US" dirty="0">
                <a:solidFill>
                  <a:srgbClr val="C00000"/>
                </a:solidFill>
              </a:rPr>
              <a:t>Congress gave the Supreme Court the authority to choose which cases and what issues it wants to decide.</a:t>
            </a:r>
          </a:p>
        </p:txBody>
      </p:sp>
    </p:spTree>
    <p:extLst>
      <p:ext uri="{BB962C8B-B14F-4D97-AF65-F5344CB8AC3E}">
        <p14:creationId xmlns:p14="http://schemas.microsoft.com/office/powerpoint/2010/main" val="502877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50FE-B6A0-4A64-B8C7-F905478E8696}"/>
              </a:ext>
            </a:extLst>
          </p:cNvPr>
          <p:cNvSpPr>
            <a:spLocks noGrp="1"/>
          </p:cNvSpPr>
          <p:nvPr>
            <p:ph type="title"/>
          </p:nvPr>
        </p:nvSpPr>
        <p:spPr>
          <a:xfrm>
            <a:off x="4965430" y="629268"/>
            <a:ext cx="6743970" cy="1286160"/>
          </a:xfrm>
        </p:spPr>
        <p:txBody>
          <a:bodyPr anchor="b">
            <a:noAutofit/>
          </a:bodyPr>
          <a:lstStyle/>
          <a:p>
            <a:r>
              <a:rPr lang="en-US" dirty="0"/>
              <a:t>A. Scriptural Foundation</a:t>
            </a:r>
          </a:p>
        </p:txBody>
      </p:sp>
      <p:sp>
        <p:nvSpPr>
          <p:cNvPr id="3" name="Content Placeholder 2">
            <a:extLst>
              <a:ext uri="{FF2B5EF4-FFF2-40B4-BE49-F238E27FC236}">
                <a16:creationId xmlns:a16="http://schemas.microsoft.com/office/drawing/2014/main" id="{5C3D9AAE-D759-4B94-A26A-25FD29A31C29}"/>
              </a:ext>
            </a:extLst>
          </p:cNvPr>
          <p:cNvSpPr>
            <a:spLocks noGrp="1"/>
          </p:cNvSpPr>
          <p:nvPr>
            <p:ph idx="1"/>
          </p:nvPr>
        </p:nvSpPr>
        <p:spPr>
          <a:xfrm>
            <a:off x="4965431" y="2438400"/>
            <a:ext cx="6586489" cy="3785419"/>
          </a:xfrm>
        </p:spPr>
        <p:txBody>
          <a:bodyPr>
            <a:normAutofit/>
          </a:bodyPr>
          <a:lstStyle/>
          <a:p>
            <a:r>
              <a:rPr lang="en-US" dirty="0">
                <a:solidFill>
                  <a:srgbClr val="FF0000"/>
                </a:solidFill>
              </a:rPr>
              <a:t>Ensuring justice is one of the fundamental obligations that people have toward one another</a:t>
            </a:r>
            <a:r>
              <a:rPr lang="en-US" dirty="0"/>
              <a:t>.</a:t>
            </a:r>
          </a:p>
          <a:p>
            <a:r>
              <a:rPr lang="en-US" dirty="0"/>
              <a:t>To be just is to respect the rights that another human being has.</a:t>
            </a:r>
          </a:p>
          <a:p>
            <a:endParaRPr lang="en-US" sz="2000" dirty="0"/>
          </a:p>
        </p:txBody>
      </p:sp>
      <p:pic>
        <p:nvPicPr>
          <p:cNvPr id="5" name="Picture 4" descr="A picture containing book, indoor, text, table&#10;&#10;Description automatically generated">
            <a:extLst>
              <a:ext uri="{FF2B5EF4-FFF2-40B4-BE49-F238E27FC236}">
                <a16:creationId xmlns:a16="http://schemas.microsoft.com/office/drawing/2014/main" id="{EB1C6E44-A177-4060-A7BA-FB23D8E42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C8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2A880C9-292A-4D6F-A0D9-052A8FA87E32}"/>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241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the Supreme Court should listen to more cases each year? Explain your answer.</a:t>
            </a:r>
          </a:p>
          <a:p>
            <a:pPr marL="0" indent="0" algn="ctr">
              <a:buNone/>
            </a:pPr>
            <a:r>
              <a:rPr lang="en-US" dirty="0">
                <a:solidFill>
                  <a:srgbClr val="C00000"/>
                </a:solidFill>
              </a:rPr>
              <a:t>Some may agree that the Supreme Court should be able to decide the number of cases it takes to keep its workload manageable and thus should limit the number of cases they consider. Others may say the Supreme Court should be willing to hear additional cases because there are many that involve issues of national importance that are never considered. </a:t>
            </a:r>
          </a:p>
        </p:txBody>
      </p:sp>
    </p:spTree>
    <p:extLst>
      <p:ext uri="{BB962C8B-B14F-4D97-AF65-F5344CB8AC3E}">
        <p14:creationId xmlns:p14="http://schemas.microsoft.com/office/powerpoint/2010/main" val="3406112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stone building&#10;&#10;Description automatically generated">
            <a:extLst>
              <a:ext uri="{FF2B5EF4-FFF2-40B4-BE49-F238E27FC236}">
                <a16:creationId xmlns:a16="http://schemas.microsoft.com/office/drawing/2014/main" id="{46731328-A6E9-4F92-B6E4-BD9583FC5EE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1" b="-1"/>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Selection of Judges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14.3</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59816"/>
      </p:ext>
    </p:extLst>
  </p:cSld>
  <p:clrMapOvr>
    <a:overrideClrMapping bg1="dk1" tx1="lt1" bg2="dk2" tx2="lt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001C-8259-4456-A9BB-AC561FF618E8}"/>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State Judges</a:t>
            </a:r>
          </a:p>
        </p:txBody>
      </p:sp>
      <p:sp>
        <p:nvSpPr>
          <p:cNvPr id="3" name="Content Placeholder 2">
            <a:extLst>
              <a:ext uri="{FF2B5EF4-FFF2-40B4-BE49-F238E27FC236}">
                <a16:creationId xmlns:a16="http://schemas.microsoft.com/office/drawing/2014/main" id="{3D0D784A-67BC-4C10-A763-B60D8178BA2C}"/>
              </a:ext>
            </a:extLst>
          </p:cNvPr>
          <p:cNvSpPr>
            <a:spLocks noGrp="1"/>
          </p:cNvSpPr>
          <p:nvPr>
            <p:ph idx="1"/>
          </p:nvPr>
        </p:nvSpPr>
        <p:spPr>
          <a:xfrm>
            <a:off x="4965431" y="2438400"/>
            <a:ext cx="6586489" cy="3785419"/>
          </a:xfrm>
        </p:spPr>
        <p:txBody>
          <a:bodyPr>
            <a:normAutofit/>
          </a:bodyPr>
          <a:lstStyle/>
          <a:p>
            <a:r>
              <a:rPr lang="en-US" dirty="0">
                <a:solidFill>
                  <a:srgbClr val="FF0000"/>
                </a:solidFill>
              </a:rPr>
              <a:t>State judges are chosen in three basic ways:</a:t>
            </a:r>
          </a:p>
          <a:p>
            <a:pPr marL="749300" lvl="1" indent="-292100"/>
            <a:r>
              <a:rPr lang="en-US" dirty="0">
                <a:solidFill>
                  <a:srgbClr val="FF0000"/>
                </a:solidFill>
              </a:rPr>
              <a:t>Popular election</a:t>
            </a:r>
          </a:p>
          <a:p>
            <a:pPr marL="749300" lvl="1" indent="-292100"/>
            <a:r>
              <a:rPr lang="en-US" dirty="0">
                <a:solidFill>
                  <a:srgbClr val="FF0000"/>
                </a:solidFill>
              </a:rPr>
              <a:t>Appointment by the governor</a:t>
            </a:r>
          </a:p>
          <a:p>
            <a:pPr marL="749300" lvl="1" indent="-292100"/>
            <a:r>
              <a:rPr lang="en-US" dirty="0">
                <a:solidFill>
                  <a:srgbClr val="FF0000"/>
                </a:solidFill>
              </a:rPr>
              <a:t>Appointment by the legislature</a:t>
            </a:r>
          </a:p>
        </p:txBody>
      </p:sp>
      <p:pic>
        <p:nvPicPr>
          <p:cNvPr id="6" name="Picture 5" descr="A large white building&#10;&#10;Description automatically generated">
            <a:extLst>
              <a:ext uri="{FF2B5EF4-FFF2-40B4-BE49-F238E27FC236}">
                <a16:creationId xmlns:a16="http://schemas.microsoft.com/office/drawing/2014/main" id="{443C035C-837E-43C3-A5CF-4B8E5F5121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 r="786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3C8D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3E3D69-7635-4A2A-B450-50105CCF3F1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60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001C-8259-4456-A9BB-AC561FF618E8}"/>
              </a:ext>
            </a:extLst>
          </p:cNvPr>
          <p:cNvSpPr>
            <a:spLocks noGrp="1"/>
          </p:cNvSpPr>
          <p:nvPr>
            <p:ph type="title"/>
          </p:nvPr>
        </p:nvSpPr>
        <p:spPr>
          <a:xfrm>
            <a:off x="4965430" y="629268"/>
            <a:ext cx="6586491" cy="1286160"/>
          </a:xfrm>
        </p:spPr>
        <p:txBody>
          <a:bodyPr anchor="b">
            <a:normAutofit/>
          </a:bodyPr>
          <a:lstStyle/>
          <a:p>
            <a:r>
              <a:rPr lang="en-US" dirty="0"/>
              <a:t>A. State Judges</a:t>
            </a:r>
          </a:p>
        </p:txBody>
      </p:sp>
      <p:sp>
        <p:nvSpPr>
          <p:cNvPr id="3" name="Content Placeholder 2">
            <a:extLst>
              <a:ext uri="{FF2B5EF4-FFF2-40B4-BE49-F238E27FC236}">
                <a16:creationId xmlns:a16="http://schemas.microsoft.com/office/drawing/2014/main" id="{3D0D784A-67BC-4C10-A763-B60D8178BA2C}"/>
              </a:ext>
            </a:extLst>
          </p:cNvPr>
          <p:cNvSpPr>
            <a:spLocks noGrp="1"/>
          </p:cNvSpPr>
          <p:nvPr>
            <p:ph idx="1"/>
          </p:nvPr>
        </p:nvSpPr>
        <p:spPr>
          <a:xfrm>
            <a:off x="4965431" y="2438400"/>
            <a:ext cx="6586489" cy="3785419"/>
          </a:xfrm>
        </p:spPr>
        <p:txBody>
          <a:bodyPr>
            <a:normAutofit/>
          </a:bodyPr>
          <a:lstStyle/>
          <a:p>
            <a:r>
              <a:rPr lang="en-US" dirty="0"/>
              <a:t>States that allow the governor to choose state judges often restrict his power in some way. </a:t>
            </a:r>
          </a:p>
          <a:p>
            <a:r>
              <a:rPr lang="en-US" dirty="0"/>
              <a:t>The Missouri Plan requires that the governor choose a candidate from a list and that nominee must then face an election after taking office.</a:t>
            </a:r>
          </a:p>
        </p:txBody>
      </p:sp>
      <p:pic>
        <p:nvPicPr>
          <p:cNvPr id="6" name="Picture 5" descr="A statue in front of a building&#10;&#10;Description automatically generated">
            <a:extLst>
              <a:ext uri="{FF2B5EF4-FFF2-40B4-BE49-F238E27FC236}">
                <a16:creationId xmlns:a16="http://schemas.microsoft.com/office/drawing/2014/main" id="{43744904-E35B-4262-AC98-007E472DD8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49" r="476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B74B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BE53F1-E3A9-49C2-A3D9-40817851D8B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696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001C-8259-4456-A9BB-AC561FF618E8}"/>
              </a:ext>
            </a:extLst>
          </p:cNvPr>
          <p:cNvSpPr>
            <a:spLocks noGrp="1"/>
          </p:cNvSpPr>
          <p:nvPr>
            <p:ph type="title"/>
          </p:nvPr>
        </p:nvSpPr>
        <p:spPr>
          <a:xfrm>
            <a:off x="4965430" y="629268"/>
            <a:ext cx="6586491" cy="1286160"/>
          </a:xfrm>
        </p:spPr>
        <p:txBody>
          <a:bodyPr anchor="b">
            <a:normAutofit/>
          </a:bodyPr>
          <a:lstStyle/>
          <a:p>
            <a:r>
              <a:rPr lang="en-US" dirty="0"/>
              <a:t>A. State Judges</a:t>
            </a:r>
          </a:p>
        </p:txBody>
      </p:sp>
      <p:sp>
        <p:nvSpPr>
          <p:cNvPr id="3" name="Content Placeholder 2">
            <a:extLst>
              <a:ext uri="{FF2B5EF4-FFF2-40B4-BE49-F238E27FC236}">
                <a16:creationId xmlns:a16="http://schemas.microsoft.com/office/drawing/2014/main" id="{3D0D784A-67BC-4C10-A763-B60D8178BA2C}"/>
              </a:ext>
            </a:extLst>
          </p:cNvPr>
          <p:cNvSpPr>
            <a:spLocks noGrp="1"/>
          </p:cNvSpPr>
          <p:nvPr>
            <p:ph idx="1"/>
          </p:nvPr>
        </p:nvSpPr>
        <p:spPr>
          <a:xfrm>
            <a:off x="4965431" y="2438400"/>
            <a:ext cx="6586489" cy="3785419"/>
          </a:xfrm>
        </p:spPr>
        <p:txBody>
          <a:bodyPr>
            <a:normAutofit/>
          </a:bodyPr>
          <a:lstStyle/>
          <a:p>
            <a:r>
              <a:rPr lang="en-US" dirty="0"/>
              <a:t>Most state judges serve terms ranging from four to twelve years.</a:t>
            </a:r>
          </a:p>
          <a:p>
            <a:r>
              <a:rPr lang="en-US" dirty="0"/>
              <a:t>Most states have mandatory retirement ages ranging from seventy to seventy-five years old.</a:t>
            </a:r>
          </a:p>
        </p:txBody>
      </p:sp>
      <p:pic>
        <p:nvPicPr>
          <p:cNvPr id="5" name="Picture 4" descr="A garden in front of a building&#10;&#10;Description automatically generated">
            <a:extLst>
              <a:ext uri="{FF2B5EF4-FFF2-40B4-BE49-F238E27FC236}">
                <a16:creationId xmlns:a16="http://schemas.microsoft.com/office/drawing/2014/main" id="{5291A40F-F07E-4C40-BFDA-D36507ED9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278E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AA6281-CA28-40F2-A852-30FF2F5D726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074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81E0-74DE-4BF6-952B-D746B31EBB0D}"/>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B.</a:t>
            </a:r>
            <a:r>
              <a:rPr lang="en-US" dirty="0"/>
              <a:t> </a:t>
            </a:r>
            <a:r>
              <a:rPr lang="en-US" dirty="0">
                <a:solidFill>
                  <a:srgbClr val="FF0000"/>
                </a:solidFill>
              </a:rPr>
              <a:t>Federal Judges</a:t>
            </a:r>
          </a:p>
        </p:txBody>
      </p:sp>
      <p:sp>
        <p:nvSpPr>
          <p:cNvPr id="3" name="Content Placeholder 2">
            <a:extLst>
              <a:ext uri="{FF2B5EF4-FFF2-40B4-BE49-F238E27FC236}">
                <a16:creationId xmlns:a16="http://schemas.microsoft.com/office/drawing/2014/main" id="{5D5B3A90-C48C-4981-B4BE-000F3212F513}"/>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Presidents almost always select judges from their own political party. </a:t>
            </a:r>
          </a:p>
          <a:p>
            <a:r>
              <a:rPr lang="en-US" dirty="0">
                <a:solidFill>
                  <a:srgbClr val="FF0000"/>
                </a:solidFill>
              </a:rPr>
              <a:t>The unwritten tradition of </a:t>
            </a:r>
            <a:r>
              <a:rPr lang="en-US" b="1" dirty="0">
                <a:solidFill>
                  <a:srgbClr val="FF0000"/>
                </a:solidFill>
              </a:rPr>
              <a:t>senatorial courtesy</a:t>
            </a:r>
            <a:r>
              <a:rPr lang="en-US" dirty="0">
                <a:solidFill>
                  <a:srgbClr val="FF0000"/>
                </a:solidFill>
              </a:rPr>
              <a:t> allows the senator from the nominee’s home state to block their approval.</a:t>
            </a:r>
          </a:p>
        </p:txBody>
      </p:sp>
      <p:pic>
        <p:nvPicPr>
          <p:cNvPr id="5" name="Picture 4" descr="A large stone building with a clock tower&#10;&#10;Description automatically generated">
            <a:extLst>
              <a:ext uri="{FF2B5EF4-FFF2-40B4-BE49-F238E27FC236}">
                <a16:creationId xmlns:a16="http://schemas.microsoft.com/office/drawing/2014/main" id="{C2FD57B4-EAE6-4FE4-9405-A6DCE049E6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168D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3C6CB67-3B02-46F6-9080-DCC02C10BE5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81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81E0-74DE-4BF6-952B-D746B31EBB0D}"/>
              </a:ext>
            </a:extLst>
          </p:cNvPr>
          <p:cNvSpPr>
            <a:spLocks noGrp="1"/>
          </p:cNvSpPr>
          <p:nvPr>
            <p:ph type="title"/>
          </p:nvPr>
        </p:nvSpPr>
        <p:spPr>
          <a:xfrm>
            <a:off x="4965430" y="629268"/>
            <a:ext cx="6586491" cy="1286160"/>
          </a:xfrm>
        </p:spPr>
        <p:txBody>
          <a:bodyPr anchor="b">
            <a:normAutofit/>
          </a:bodyPr>
          <a:lstStyle/>
          <a:p>
            <a:r>
              <a:rPr lang="en-US" dirty="0"/>
              <a:t>B. Federal Judges</a:t>
            </a:r>
          </a:p>
        </p:txBody>
      </p:sp>
      <p:sp>
        <p:nvSpPr>
          <p:cNvPr id="3" name="Content Placeholder 2">
            <a:extLst>
              <a:ext uri="{FF2B5EF4-FFF2-40B4-BE49-F238E27FC236}">
                <a16:creationId xmlns:a16="http://schemas.microsoft.com/office/drawing/2014/main" id="{5D5B3A90-C48C-4981-B4BE-000F3212F513}"/>
              </a:ext>
            </a:extLst>
          </p:cNvPr>
          <p:cNvSpPr>
            <a:spLocks noGrp="1"/>
          </p:cNvSpPr>
          <p:nvPr>
            <p:ph idx="1"/>
          </p:nvPr>
        </p:nvSpPr>
        <p:spPr>
          <a:xfrm>
            <a:off x="4965431" y="2438400"/>
            <a:ext cx="6929389" cy="3785419"/>
          </a:xfrm>
        </p:spPr>
        <p:txBody>
          <a:bodyPr>
            <a:noAutofit/>
          </a:bodyPr>
          <a:lstStyle/>
          <a:p>
            <a:r>
              <a:rPr lang="en-US" dirty="0">
                <a:solidFill>
                  <a:srgbClr val="FF0000"/>
                </a:solidFill>
              </a:rPr>
              <a:t>Supreme Court nominees are rare and very important.</a:t>
            </a:r>
          </a:p>
          <a:p>
            <a:r>
              <a:rPr lang="en-US" dirty="0">
                <a:solidFill>
                  <a:srgbClr val="FF0000"/>
                </a:solidFill>
              </a:rPr>
              <a:t>The president will often consider gender and ethnicity in selecting a nominee. </a:t>
            </a:r>
          </a:p>
          <a:p>
            <a:r>
              <a:rPr lang="en-US" dirty="0">
                <a:solidFill>
                  <a:srgbClr val="FF0000"/>
                </a:solidFill>
              </a:rPr>
              <a:t>Today, increased politicization of the confirmation process for judges has slowed down the process of selecting judges.</a:t>
            </a:r>
          </a:p>
        </p:txBody>
      </p:sp>
      <p:pic>
        <p:nvPicPr>
          <p:cNvPr id="6" name="Picture 5" descr="A room filled with furniture and a large window&#10;&#10;Description automatically generated">
            <a:extLst>
              <a:ext uri="{FF2B5EF4-FFF2-40B4-BE49-F238E27FC236}">
                <a16:creationId xmlns:a16="http://schemas.microsoft.com/office/drawing/2014/main" id="{1FAB1C22-E89A-49DB-ADF2-A878063F16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B97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77A2667-6BB8-4C3C-AED6-0F17DBB9B92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62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81E0-74DE-4BF6-952B-D746B31EBB0D}"/>
              </a:ext>
            </a:extLst>
          </p:cNvPr>
          <p:cNvSpPr>
            <a:spLocks noGrp="1"/>
          </p:cNvSpPr>
          <p:nvPr>
            <p:ph type="title"/>
          </p:nvPr>
        </p:nvSpPr>
        <p:spPr>
          <a:xfrm>
            <a:off x="4965430" y="629268"/>
            <a:ext cx="6586491" cy="1286160"/>
          </a:xfrm>
        </p:spPr>
        <p:txBody>
          <a:bodyPr anchor="b">
            <a:normAutofit/>
          </a:bodyPr>
          <a:lstStyle/>
          <a:p>
            <a:r>
              <a:rPr lang="en-US" dirty="0"/>
              <a:t>B. Federal Judges</a:t>
            </a:r>
          </a:p>
        </p:txBody>
      </p:sp>
      <p:sp>
        <p:nvSpPr>
          <p:cNvPr id="3" name="Content Placeholder 2">
            <a:extLst>
              <a:ext uri="{FF2B5EF4-FFF2-40B4-BE49-F238E27FC236}">
                <a16:creationId xmlns:a16="http://schemas.microsoft.com/office/drawing/2014/main" id="{5D5B3A90-C48C-4981-B4BE-000F3212F513}"/>
              </a:ext>
            </a:extLst>
          </p:cNvPr>
          <p:cNvSpPr>
            <a:spLocks noGrp="1"/>
          </p:cNvSpPr>
          <p:nvPr>
            <p:ph idx="1"/>
          </p:nvPr>
        </p:nvSpPr>
        <p:spPr>
          <a:xfrm>
            <a:off x="4965431" y="2438400"/>
            <a:ext cx="6929389" cy="3785419"/>
          </a:xfrm>
        </p:spPr>
        <p:txBody>
          <a:bodyPr>
            <a:noAutofit/>
          </a:bodyPr>
          <a:lstStyle/>
          <a:p>
            <a:r>
              <a:rPr lang="en-US" dirty="0"/>
              <a:t>Even after a nominee is confirmed, there is no guarantee that the new justice will push the Court in the direction the president intended. </a:t>
            </a:r>
          </a:p>
        </p:txBody>
      </p:sp>
      <p:pic>
        <p:nvPicPr>
          <p:cNvPr id="6" name="Picture 5" descr="A room filled with furniture and a large window&#10;&#10;Description automatically generated">
            <a:extLst>
              <a:ext uri="{FF2B5EF4-FFF2-40B4-BE49-F238E27FC236}">
                <a16:creationId xmlns:a16="http://schemas.microsoft.com/office/drawing/2014/main" id="{1FAB1C22-E89A-49DB-ADF2-A878063F16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B97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239CF8-24E5-466A-9643-A0E5EE47832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26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Identify three ways that state judges are chosen.</a:t>
            </a:r>
          </a:p>
          <a:p>
            <a:pPr marL="0" indent="0" algn="ctr">
              <a:buNone/>
            </a:pPr>
            <a:r>
              <a:rPr lang="en-US" dirty="0">
                <a:solidFill>
                  <a:srgbClr val="C00000"/>
                </a:solidFill>
              </a:rPr>
              <a:t>State judges are chosen by popular election (the vote of the people), appointment by the governor, or appointment by the legislature. (p. 345)</a:t>
            </a:r>
          </a:p>
          <a:p>
            <a:pPr marL="0" indent="0">
              <a:buNone/>
            </a:pPr>
            <a:r>
              <a:rPr lang="en-US" dirty="0"/>
              <a:t>4–5. Distinguish between partisan and nonpartisan elections.</a:t>
            </a:r>
          </a:p>
          <a:p>
            <a:pPr marL="0" indent="0" algn="ctr">
              <a:buNone/>
            </a:pPr>
            <a:r>
              <a:rPr lang="en-US" dirty="0">
                <a:solidFill>
                  <a:srgbClr val="C00000"/>
                </a:solidFill>
              </a:rPr>
              <a:t>In a partisan election, a candidate runs as a member of a political party. In a nonpartisan election, a candidate runs without a party label. (p. 344)</a:t>
            </a:r>
          </a:p>
        </p:txBody>
      </p:sp>
    </p:spTree>
    <p:extLst>
      <p:ext uri="{BB962C8B-B14F-4D97-AF65-F5344CB8AC3E}">
        <p14:creationId xmlns:p14="http://schemas.microsoft.com/office/powerpoint/2010/main" val="2181238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Explain the Missouri Plan.</a:t>
            </a:r>
          </a:p>
          <a:p>
            <a:pPr marL="0" indent="0" algn="ctr">
              <a:buNone/>
            </a:pPr>
            <a:r>
              <a:rPr lang="en-US" dirty="0">
                <a:solidFill>
                  <a:srgbClr val="C00000"/>
                </a:solidFill>
              </a:rPr>
              <a:t>In the Missouri Plan, the governor appoints a judicial candidate from a short list nominated by a judicial commission. The new judge assumes office but then must be approved by voters in a later election, usually a year or more later. No opposition is allowed; the voters can only approve or disapprove of the </a:t>
            </a:r>
            <a:br>
              <a:rPr lang="en-US" dirty="0">
                <a:solidFill>
                  <a:srgbClr val="C00000"/>
                </a:solidFill>
              </a:rPr>
            </a:br>
            <a:r>
              <a:rPr lang="en-US" dirty="0">
                <a:solidFill>
                  <a:srgbClr val="C00000"/>
                </a:solidFill>
              </a:rPr>
              <a:t>new judge. (p. 346)</a:t>
            </a:r>
          </a:p>
        </p:txBody>
      </p:sp>
    </p:spTree>
    <p:extLst>
      <p:ext uri="{BB962C8B-B14F-4D97-AF65-F5344CB8AC3E}">
        <p14:creationId xmlns:p14="http://schemas.microsoft.com/office/powerpoint/2010/main" val="345469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50FE-B6A0-4A64-B8C7-F905478E8696}"/>
              </a:ext>
            </a:extLst>
          </p:cNvPr>
          <p:cNvSpPr>
            <a:spLocks noGrp="1"/>
          </p:cNvSpPr>
          <p:nvPr>
            <p:ph type="title"/>
          </p:nvPr>
        </p:nvSpPr>
        <p:spPr>
          <a:xfrm>
            <a:off x="4965430" y="629268"/>
            <a:ext cx="6775720" cy="1286160"/>
          </a:xfrm>
        </p:spPr>
        <p:txBody>
          <a:bodyPr anchor="b">
            <a:noAutofit/>
          </a:bodyPr>
          <a:lstStyle/>
          <a:p>
            <a:r>
              <a:rPr lang="en-US" dirty="0"/>
              <a:t>A. Scriptural Foundation</a:t>
            </a:r>
          </a:p>
        </p:txBody>
      </p:sp>
      <p:sp>
        <p:nvSpPr>
          <p:cNvPr id="3" name="Content Placeholder 2">
            <a:extLst>
              <a:ext uri="{FF2B5EF4-FFF2-40B4-BE49-F238E27FC236}">
                <a16:creationId xmlns:a16="http://schemas.microsoft.com/office/drawing/2014/main" id="{5C3D9AAE-D759-4B94-A26A-25FD29A31C29}"/>
              </a:ext>
            </a:extLst>
          </p:cNvPr>
          <p:cNvSpPr>
            <a:spLocks noGrp="1"/>
          </p:cNvSpPr>
          <p:nvPr>
            <p:ph idx="1"/>
          </p:nvPr>
        </p:nvSpPr>
        <p:spPr>
          <a:xfrm>
            <a:off x="4965431" y="2438400"/>
            <a:ext cx="6586489" cy="3785419"/>
          </a:xfrm>
        </p:spPr>
        <p:txBody>
          <a:bodyPr>
            <a:normAutofit/>
          </a:bodyPr>
          <a:lstStyle/>
          <a:p>
            <a:r>
              <a:rPr lang="en-US" dirty="0"/>
              <a:t>God’s standard of justice is His own character (Deut. 32:4).</a:t>
            </a:r>
          </a:p>
          <a:p>
            <a:r>
              <a:rPr lang="en-US" b="1" dirty="0">
                <a:solidFill>
                  <a:srgbClr val="FF0000"/>
                </a:solidFill>
              </a:rPr>
              <a:t>Justice </a:t>
            </a:r>
            <a:r>
              <a:rPr lang="en-US" dirty="0">
                <a:solidFill>
                  <a:srgbClr val="FF0000"/>
                </a:solidFill>
              </a:rPr>
              <a:t>is, therefore, conformity to God’s character.</a:t>
            </a:r>
            <a:endParaRPr lang="en-US" b="1" dirty="0">
              <a:solidFill>
                <a:srgbClr val="FF0000"/>
              </a:solidFill>
            </a:endParaRPr>
          </a:p>
          <a:p>
            <a:endParaRPr lang="en-US" sz="2000" dirty="0"/>
          </a:p>
        </p:txBody>
      </p:sp>
      <p:pic>
        <p:nvPicPr>
          <p:cNvPr id="5" name="Picture 4" descr="A picture containing book, indoor, text, table&#10;&#10;Description automatically generated">
            <a:extLst>
              <a:ext uri="{FF2B5EF4-FFF2-40B4-BE49-F238E27FC236}">
                <a16:creationId xmlns:a16="http://schemas.microsoft.com/office/drawing/2014/main" id="{EB1C6E44-A177-4060-A7BA-FB23D8E42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C8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45F0EF-673C-4365-BA25-B38CF2ACF3E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649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756900" cy="4351338"/>
          </a:xfrm>
        </p:spPr>
        <p:txBody>
          <a:bodyPr>
            <a:normAutofit/>
          </a:bodyPr>
          <a:lstStyle/>
          <a:p>
            <a:pPr marL="0" indent="0">
              <a:buNone/>
            </a:pPr>
            <a:r>
              <a:rPr lang="en-US" dirty="0"/>
              <a:t>7. How has the judicial confirmation process changed in recent decades?</a:t>
            </a:r>
          </a:p>
          <a:p>
            <a:pPr marL="0" indent="0" algn="ctr">
              <a:buNone/>
            </a:pPr>
            <a:r>
              <a:rPr lang="en-US" dirty="0">
                <a:solidFill>
                  <a:srgbClr val="C00000"/>
                </a:solidFill>
              </a:rPr>
              <a:t>Until recent decades, nominees to district and circuit court positions normally met only token resistance in the Senate. But today the increased politicization of the confirmation process and the importance (or near finality) of decisions made at the circuit-court level have led to Senate challenges, filibusters, and foot-dragging on presidential nominees to federal courts. Supreme Court nominees are subjected to the most scrutiny. (p. 349)</a:t>
            </a:r>
          </a:p>
        </p:txBody>
      </p:sp>
    </p:spTree>
    <p:extLst>
      <p:ext uri="{BB962C8B-B14F-4D97-AF65-F5344CB8AC3E}">
        <p14:creationId xmlns:p14="http://schemas.microsoft.com/office/powerpoint/2010/main" val="309272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federal judges should serve for life? Explain your answer.</a:t>
            </a:r>
          </a:p>
          <a:p>
            <a:pPr marL="0" indent="0" algn="ctr">
              <a:buNone/>
            </a:pPr>
            <a:r>
              <a:rPr lang="en-US" dirty="0">
                <a:solidFill>
                  <a:srgbClr val="C00000"/>
                </a:solidFill>
              </a:rPr>
              <a:t>Some will favor judges serving for life, citing reasons such as protection from political pressure and the benefit of judges having long years of experience. Some will oppose, citing that judges might be tempted to continue in office even after they have clearly become mentally or physically unfit to serve. </a:t>
            </a:r>
          </a:p>
        </p:txBody>
      </p:sp>
    </p:spTree>
    <p:extLst>
      <p:ext uri="{BB962C8B-B14F-4D97-AF65-F5344CB8AC3E}">
        <p14:creationId xmlns:p14="http://schemas.microsoft.com/office/powerpoint/2010/main" val="214031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did Robert Bork’s nomination become a milestone in the confirmation process?</a:t>
            </a:r>
          </a:p>
          <a:p>
            <a:pPr marL="0" indent="0" algn="ctr">
              <a:buNone/>
            </a:pPr>
            <a:r>
              <a:rPr lang="en-US" dirty="0">
                <a:solidFill>
                  <a:srgbClr val="C00000"/>
                </a:solidFill>
              </a:rPr>
              <a:t>In the Bork confirmation hearings, liberal senators were candid in their determination to not allow a seat on the Supreme Court to go to a staunch conservative like Bork. Bork was the last Supreme Court nominee to fully discuss his legal views during a Senate hearing; other nominees have had meager paper trails and tend to shroud their true beliefs in mystery or have avoided questions during the hearings about political ideology.</a:t>
            </a:r>
          </a:p>
        </p:txBody>
      </p:sp>
    </p:spTree>
    <p:extLst>
      <p:ext uri="{BB962C8B-B14F-4D97-AF65-F5344CB8AC3E}">
        <p14:creationId xmlns:p14="http://schemas.microsoft.com/office/powerpoint/2010/main" val="1472505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large white building&#10;&#10;Description automatically generated">
            <a:extLst>
              <a:ext uri="{FF2B5EF4-FFF2-40B4-BE49-F238E27FC236}">
                <a16:creationId xmlns:a16="http://schemas.microsoft.com/office/drawing/2014/main" id="{003D7A9B-C206-4F90-9F07-742D0BF8BAF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8" name="Rectangle 37">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Constitutional and Legal Change</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14.4</a:t>
            </a:r>
          </a:p>
        </p:txBody>
      </p:sp>
      <p:cxnSp>
        <p:nvCxnSpPr>
          <p:cNvPr id="40" name="Straight Connector 39">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40388"/>
      </p:ext>
    </p:extLst>
  </p:cSld>
  <p:clrMapOvr>
    <a:overrideClrMapping bg1="dk1" tx1="lt1" bg2="dk2" tx2="lt2" accent1="accent1" accent2="accent2" accent3="accent3" accent4="accent4" accent5="accent5" accent6="accent6" hlink="hlink" folHlink="folHlink"/>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7342-D5A0-4434-ACCF-FEFA70A833D3}"/>
              </a:ext>
            </a:extLst>
          </p:cNvPr>
          <p:cNvSpPr>
            <a:spLocks noGrp="1"/>
          </p:cNvSpPr>
          <p:nvPr>
            <p:ph type="title"/>
          </p:nvPr>
        </p:nvSpPr>
        <p:spPr>
          <a:xfrm>
            <a:off x="4965430" y="629268"/>
            <a:ext cx="6586491" cy="1286160"/>
          </a:xfrm>
        </p:spPr>
        <p:txBody>
          <a:bodyPr anchor="b">
            <a:noAutofit/>
          </a:bodyPr>
          <a:lstStyle/>
          <a:p>
            <a:r>
              <a:rPr lang="en-US" dirty="0"/>
              <a:t>IV. Constitutional and Legal Change</a:t>
            </a:r>
          </a:p>
        </p:txBody>
      </p:sp>
      <p:sp>
        <p:nvSpPr>
          <p:cNvPr id="3" name="Content Placeholder 2">
            <a:extLst>
              <a:ext uri="{FF2B5EF4-FFF2-40B4-BE49-F238E27FC236}">
                <a16:creationId xmlns:a16="http://schemas.microsoft.com/office/drawing/2014/main" id="{B62E403C-1F8B-4E82-A450-2A014869F631}"/>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a:t>
            </a:r>
            <a:r>
              <a:rPr lang="en-US" b="1" i="1" dirty="0">
                <a:solidFill>
                  <a:srgbClr val="FF0000"/>
                </a:solidFill>
              </a:rPr>
              <a:t>Marbury v. Madison </a:t>
            </a:r>
            <a:r>
              <a:rPr lang="en-US" dirty="0">
                <a:solidFill>
                  <a:srgbClr val="FF0000"/>
                </a:solidFill>
              </a:rPr>
              <a:t>(1803) the Supreme Court ruled that it possessed the power of </a:t>
            </a:r>
            <a:r>
              <a:rPr lang="en-US" b="1" dirty="0">
                <a:solidFill>
                  <a:srgbClr val="FF0000"/>
                </a:solidFill>
              </a:rPr>
              <a:t>judicial review</a:t>
            </a:r>
            <a:r>
              <a:rPr lang="en-US" dirty="0">
                <a:solidFill>
                  <a:srgbClr val="FF0000"/>
                </a:solidFill>
              </a:rPr>
              <a:t>. </a:t>
            </a:r>
          </a:p>
          <a:p>
            <a:r>
              <a:rPr lang="en-US" dirty="0">
                <a:solidFill>
                  <a:srgbClr val="FF0000"/>
                </a:solidFill>
              </a:rPr>
              <a:t>Chief Justice John Marshall strongly believed in the </a:t>
            </a:r>
            <a:r>
              <a:rPr lang="en-US" b="1" dirty="0">
                <a:solidFill>
                  <a:srgbClr val="FF0000"/>
                </a:solidFill>
              </a:rPr>
              <a:t>supremacy clause</a:t>
            </a:r>
            <a:r>
              <a:rPr lang="en-US" dirty="0">
                <a:solidFill>
                  <a:srgbClr val="FF0000"/>
                </a:solidFill>
              </a:rPr>
              <a:t> and ruled in </a:t>
            </a:r>
            <a:r>
              <a:rPr lang="en-US" b="1" i="1" dirty="0">
                <a:solidFill>
                  <a:srgbClr val="FF0000"/>
                </a:solidFill>
              </a:rPr>
              <a:t>McCulloch v. Maryland</a:t>
            </a:r>
            <a:r>
              <a:rPr lang="en-US" i="1" dirty="0">
                <a:solidFill>
                  <a:srgbClr val="FF0000"/>
                </a:solidFill>
              </a:rPr>
              <a:t> </a:t>
            </a:r>
            <a:r>
              <a:rPr lang="en-US" dirty="0">
                <a:solidFill>
                  <a:srgbClr val="FF0000"/>
                </a:solidFill>
              </a:rPr>
              <a:t>that states could not tax federal institutions. </a:t>
            </a:r>
          </a:p>
        </p:txBody>
      </p:sp>
      <p:pic>
        <p:nvPicPr>
          <p:cNvPr id="5" name="Picture 4" descr="A picture containing building, clock, outdoor, snow&#10;&#10;Description automatically generated">
            <a:extLst>
              <a:ext uri="{FF2B5EF4-FFF2-40B4-BE49-F238E27FC236}">
                <a16:creationId xmlns:a16="http://schemas.microsoft.com/office/drawing/2014/main" id="{A459237A-6FB7-449D-896F-476A6D9476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6418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8A2EBC-9351-4F83-8076-46873EF8986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80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7342-D5A0-4434-ACCF-FEFA70A833D3}"/>
              </a:ext>
            </a:extLst>
          </p:cNvPr>
          <p:cNvSpPr>
            <a:spLocks noGrp="1"/>
          </p:cNvSpPr>
          <p:nvPr>
            <p:ph type="title"/>
          </p:nvPr>
        </p:nvSpPr>
        <p:spPr>
          <a:xfrm>
            <a:off x="4965430" y="629268"/>
            <a:ext cx="6586491" cy="1286160"/>
          </a:xfrm>
        </p:spPr>
        <p:txBody>
          <a:bodyPr anchor="b">
            <a:noAutofit/>
          </a:bodyPr>
          <a:lstStyle/>
          <a:p>
            <a:r>
              <a:rPr lang="en-US" dirty="0"/>
              <a:t>IV. Constitutional and Legal Change</a:t>
            </a:r>
          </a:p>
        </p:txBody>
      </p:sp>
      <p:sp>
        <p:nvSpPr>
          <p:cNvPr id="3" name="Content Placeholder 2">
            <a:extLst>
              <a:ext uri="{FF2B5EF4-FFF2-40B4-BE49-F238E27FC236}">
                <a16:creationId xmlns:a16="http://schemas.microsoft.com/office/drawing/2014/main" id="{B62E403C-1F8B-4E82-A450-2A014869F631}"/>
              </a:ext>
            </a:extLst>
          </p:cNvPr>
          <p:cNvSpPr>
            <a:spLocks noGrp="1"/>
          </p:cNvSpPr>
          <p:nvPr>
            <p:ph idx="1"/>
          </p:nvPr>
        </p:nvSpPr>
        <p:spPr>
          <a:xfrm>
            <a:off x="4965431" y="2438400"/>
            <a:ext cx="6586489" cy="3785419"/>
          </a:xfrm>
        </p:spPr>
        <p:txBody>
          <a:bodyPr>
            <a:noAutofit/>
          </a:bodyPr>
          <a:lstStyle/>
          <a:p>
            <a:r>
              <a:rPr lang="en-US" dirty="0">
                <a:solidFill>
                  <a:srgbClr val="FF0000"/>
                </a:solidFill>
              </a:rPr>
              <a:t>This increase in judicial power indirectly enhanced the Dred Scott case (1857) which declared that African Americans could not be citizens.</a:t>
            </a:r>
          </a:p>
          <a:p>
            <a:r>
              <a:rPr lang="en-US" dirty="0"/>
              <a:t>The Supreme Court attempted to reduce discrimination but often ignored cases involving Black Americans. </a:t>
            </a:r>
          </a:p>
        </p:txBody>
      </p:sp>
      <p:pic>
        <p:nvPicPr>
          <p:cNvPr id="5" name="Picture 4" descr="A person wearing a suit and tie&#10;&#10;Description automatically generated">
            <a:extLst>
              <a:ext uri="{FF2B5EF4-FFF2-40B4-BE49-F238E27FC236}">
                <a16:creationId xmlns:a16="http://schemas.microsoft.com/office/drawing/2014/main" id="{783F28ED-9E4D-4A21-AEDF-8149E060A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0525607-495F-4676-B41D-D8DEBDF81F7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Dred Scott</a:t>
            </a:r>
          </a:p>
        </p:txBody>
      </p:sp>
      <p:cxnSp>
        <p:nvCxnSpPr>
          <p:cNvPr id="7" name="Straight Connector 6">
            <a:extLst>
              <a:ext uri="{FF2B5EF4-FFF2-40B4-BE49-F238E27FC236}">
                <a16:creationId xmlns:a16="http://schemas.microsoft.com/office/drawing/2014/main" id="{2A32E258-755B-49A8-BF53-ACA837A657D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486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7342-D5A0-4434-ACCF-FEFA70A833D3}"/>
              </a:ext>
            </a:extLst>
          </p:cNvPr>
          <p:cNvSpPr>
            <a:spLocks noGrp="1"/>
          </p:cNvSpPr>
          <p:nvPr>
            <p:ph type="title"/>
          </p:nvPr>
        </p:nvSpPr>
        <p:spPr>
          <a:xfrm>
            <a:off x="4965430" y="629268"/>
            <a:ext cx="6586491" cy="1286160"/>
          </a:xfrm>
        </p:spPr>
        <p:txBody>
          <a:bodyPr anchor="b">
            <a:noAutofit/>
          </a:bodyPr>
          <a:lstStyle/>
          <a:p>
            <a:r>
              <a:rPr lang="en-US" dirty="0"/>
              <a:t>IV. Constitutional and Legal Change</a:t>
            </a:r>
          </a:p>
        </p:txBody>
      </p:sp>
      <p:sp>
        <p:nvSpPr>
          <p:cNvPr id="3" name="Content Placeholder 2">
            <a:extLst>
              <a:ext uri="{FF2B5EF4-FFF2-40B4-BE49-F238E27FC236}">
                <a16:creationId xmlns:a16="http://schemas.microsoft.com/office/drawing/2014/main" id="{B62E403C-1F8B-4E82-A450-2A014869F631}"/>
              </a:ext>
            </a:extLst>
          </p:cNvPr>
          <p:cNvSpPr>
            <a:spLocks noGrp="1"/>
          </p:cNvSpPr>
          <p:nvPr>
            <p:ph idx="1"/>
          </p:nvPr>
        </p:nvSpPr>
        <p:spPr>
          <a:xfrm>
            <a:off x="4965431" y="2438400"/>
            <a:ext cx="6586489" cy="3785419"/>
          </a:xfrm>
        </p:spPr>
        <p:txBody>
          <a:bodyPr>
            <a:normAutofit/>
          </a:bodyPr>
          <a:lstStyle/>
          <a:p>
            <a:r>
              <a:rPr lang="en-US" dirty="0">
                <a:solidFill>
                  <a:srgbClr val="FF0000"/>
                </a:solidFill>
              </a:rPr>
              <a:t>Chief Justice Earl Warren led one of the most influential courts in US history.</a:t>
            </a:r>
          </a:p>
          <a:p>
            <a:r>
              <a:rPr lang="en-US" b="1" i="1" dirty="0">
                <a:solidFill>
                  <a:srgbClr val="FF0000"/>
                </a:solidFill>
              </a:rPr>
              <a:t>Brown v. Board of Education of Topeka, Kansas</a:t>
            </a:r>
            <a:r>
              <a:rPr lang="en-US" dirty="0">
                <a:solidFill>
                  <a:srgbClr val="FF0000"/>
                </a:solidFill>
              </a:rPr>
              <a:t> called for an end to segregation in schools. </a:t>
            </a:r>
            <a:endParaRPr lang="en-US" b="1" i="1" dirty="0">
              <a:solidFill>
                <a:srgbClr val="FF0000"/>
              </a:solidFill>
            </a:endParaRPr>
          </a:p>
        </p:txBody>
      </p:sp>
      <p:pic>
        <p:nvPicPr>
          <p:cNvPr id="5" name="Picture 4" descr="A person sitting on a table&#10;&#10;Description automatically generated">
            <a:extLst>
              <a:ext uri="{FF2B5EF4-FFF2-40B4-BE49-F238E27FC236}">
                <a16:creationId xmlns:a16="http://schemas.microsoft.com/office/drawing/2014/main" id="{9C79313A-1A76-4998-A811-120C75EDF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DB33DB-36AB-4D35-BD7D-D93BF61DDC3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Chief Justice Earl Warren</a:t>
            </a:r>
          </a:p>
        </p:txBody>
      </p:sp>
      <p:cxnSp>
        <p:nvCxnSpPr>
          <p:cNvPr id="8" name="Straight Connector 7">
            <a:extLst>
              <a:ext uri="{FF2B5EF4-FFF2-40B4-BE49-F238E27FC236}">
                <a16:creationId xmlns:a16="http://schemas.microsoft.com/office/drawing/2014/main" id="{2672DD51-AFD3-42E6-8E5E-066970C2E11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280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7342-D5A0-4434-ACCF-FEFA70A833D3}"/>
              </a:ext>
            </a:extLst>
          </p:cNvPr>
          <p:cNvSpPr>
            <a:spLocks noGrp="1"/>
          </p:cNvSpPr>
          <p:nvPr>
            <p:ph type="title"/>
          </p:nvPr>
        </p:nvSpPr>
        <p:spPr>
          <a:xfrm>
            <a:off x="4965430" y="629268"/>
            <a:ext cx="6586491" cy="1286160"/>
          </a:xfrm>
        </p:spPr>
        <p:txBody>
          <a:bodyPr anchor="b">
            <a:noAutofit/>
          </a:bodyPr>
          <a:lstStyle/>
          <a:p>
            <a:r>
              <a:rPr lang="en-US" dirty="0"/>
              <a:t>IV. Constitutional and Legal Change</a:t>
            </a:r>
          </a:p>
        </p:txBody>
      </p:sp>
      <p:sp>
        <p:nvSpPr>
          <p:cNvPr id="3" name="Content Placeholder 2">
            <a:extLst>
              <a:ext uri="{FF2B5EF4-FFF2-40B4-BE49-F238E27FC236}">
                <a16:creationId xmlns:a16="http://schemas.microsoft.com/office/drawing/2014/main" id="{B62E403C-1F8B-4E82-A450-2A014869F631}"/>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Court’s ruling in </a:t>
            </a:r>
            <a:r>
              <a:rPr lang="en-US" b="1" i="1" dirty="0">
                <a:solidFill>
                  <a:srgbClr val="FF0000"/>
                </a:solidFill>
              </a:rPr>
              <a:t>Roe v. Wade</a:t>
            </a:r>
            <a:r>
              <a:rPr lang="en-US" i="1" dirty="0">
                <a:solidFill>
                  <a:srgbClr val="FF0000"/>
                </a:solidFill>
              </a:rPr>
              <a:t> </a:t>
            </a:r>
            <a:r>
              <a:rPr lang="en-US" dirty="0">
                <a:solidFill>
                  <a:srgbClr val="FF0000"/>
                </a:solidFill>
              </a:rPr>
              <a:t>(1973) legalized abortion and created the “right to privacy.”</a:t>
            </a:r>
          </a:p>
          <a:p>
            <a:r>
              <a:rPr lang="en-US" dirty="0">
                <a:solidFill>
                  <a:srgbClr val="FF0000"/>
                </a:solidFill>
              </a:rPr>
              <a:t>In </a:t>
            </a:r>
            <a:r>
              <a:rPr lang="en-US" b="1" i="1" dirty="0">
                <a:solidFill>
                  <a:srgbClr val="FF0000"/>
                </a:solidFill>
              </a:rPr>
              <a:t>Obergefell v. Hodges </a:t>
            </a:r>
            <a:r>
              <a:rPr lang="en-US" dirty="0">
                <a:solidFill>
                  <a:srgbClr val="FF0000"/>
                </a:solidFill>
              </a:rPr>
              <a:t>(2015) the Court ruled that all states must recognize same-sex marriages. </a:t>
            </a:r>
          </a:p>
        </p:txBody>
      </p:sp>
      <p:pic>
        <p:nvPicPr>
          <p:cNvPr id="6" name="Picture 5" descr="A group of people standing in front of a building&#10;&#10;Description automatically generated">
            <a:extLst>
              <a:ext uri="{FF2B5EF4-FFF2-40B4-BE49-F238E27FC236}">
                <a16:creationId xmlns:a16="http://schemas.microsoft.com/office/drawing/2014/main" id="{E7EC05C2-AE9F-4832-A658-5E304D88C4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35AB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3877F0-223D-479B-8335-E0BC51A31D8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371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Why was the </a:t>
            </a:r>
            <a:r>
              <a:rPr lang="en-US" i="1" dirty="0"/>
              <a:t>Marbury v. Madison</a:t>
            </a:r>
            <a:r>
              <a:rPr lang="en-US" dirty="0"/>
              <a:t> decision so significant?</a:t>
            </a:r>
          </a:p>
          <a:p>
            <a:pPr marL="0" indent="0" algn="ctr">
              <a:buNone/>
            </a:pPr>
            <a:r>
              <a:rPr lang="en-US" i="1" dirty="0">
                <a:solidFill>
                  <a:srgbClr val="C00000"/>
                </a:solidFill>
              </a:rPr>
              <a:t>Marbury v. Madison</a:t>
            </a:r>
            <a:r>
              <a:rPr lang="en-US" dirty="0">
                <a:solidFill>
                  <a:srgbClr val="C00000"/>
                </a:solidFill>
              </a:rPr>
              <a:t> established the concept of judicial review, whereby the Supreme Court determines whether government actions are constitutional. (p. 349)</a:t>
            </a:r>
            <a:endParaRPr lang="en-US" i="1" dirty="0">
              <a:solidFill>
                <a:srgbClr val="C00000"/>
              </a:solidFill>
            </a:endParaRPr>
          </a:p>
        </p:txBody>
      </p:sp>
    </p:spTree>
    <p:extLst>
      <p:ext uri="{BB962C8B-B14F-4D97-AF65-F5344CB8AC3E}">
        <p14:creationId xmlns:p14="http://schemas.microsoft.com/office/powerpoint/2010/main" val="2383569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2. Summarize Chief Justice John Marshall’s ruling in </a:t>
            </a:r>
            <a:r>
              <a:rPr lang="en-US" i="1" dirty="0"/>
              <a:t>McCulloch v. Maryland</a:t>
            </a:r>
            <a:r>
              <a:rPr lang="en-US" b="1" i="1" dirty="0"/>
              <a:t>.</a:t>
            </a:r>
            <a:endParaRPr lang="en-US" dirty="0"/>
          </a:p>
          <a:p>
            <a:pPr marL="0" indent="0" algn="ctr">
              <a:buNone/>
            </a:pPr>
            <a:r>
              <a:rPr lang="en-US" dirty="0">
                <a:solidFill>
                  <a:srgbClr val="C00000"/>
                </a:solidFill>
              </a:rPr>
              <a:t>State taxation of the second Bank of the United States was unconstitutional. Though chartering banks was not a power specifically granted to Congress in the Constitution, the chartering power could be implied from the necessary and proper clause. The Maryland law must therefore be unconstitutional because “the power to tax involves the power </a:t>
            </a:r>
            <a:br>
              <a:rPr lang="en-US" dirty="0">
                <a:solidFill>
                  <a:srgbClr val="C00000"/>
                </a:solidFill>
              </a:rPr>
            </a:br>
            <a:r>
              <a:rPr lang="en-US" dirty="0">
                <a:solidFill>
                  <a:srgbClr val="C00000"/>
                </a:solidFill>
              </a:rPr>
              <a:t>to destroy.” (p. 349)</a:t>
            </a:r>
          </a:p>
        </p:txBody>
      </p:sp>
    </p:spTree>
    <p:extLst>
      <p:ext uri="{BB962C8B-B14F-4D97-AF65-F5344CB8AC3E}">
        <p14:creationId xmlns:p14="http://schemas.microsoft.com/office/powerpoint/2010/main" val="4126528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E2DE-8811-42D0-8A0D-5D00E00BDF10}"/>
              </a:ext>
            </a:extLst>
          </p:cNvPr>
          <p:cNvSpPr>
            <a:spLocks noGrp="1"/>
          </p:cNvSpPr>
          <p:nvPr>
            <p:ph type="title"/>
          </p:nvPr>
        </p:nvSpPr>
        <p:spPr>
          <a:xfrm>
            <a:off x="4965430" y="629268"/>
            <a:ext cx="6586491" cy="1286160"/>
          </a:xfrm>
        </p:spPr>
        <p:txBody>
          <a:bodyPr anchor="b">
            <a:normAutofit/>
          </a:bodyPr>
          <a:lstStyle/>
          <a:p>
            <a:r>
              <a:rPr lang="en-US" dirty="0"/>
              <a:t>B. Historical Foundation</a:t>
            </a:r>
          </a:p>
        </p:txBody>
      </p:sp>
      <p:sp>
        <p:nvSpPr>
          <p:cNvPr id="3" name="Content Placeholder 2">
            <a:extLst>
              <a:ext uri="{FF2B5EF4-FFF2-40B4-BE49-F238E27FC236}">
                <a16:creationId xmlns:a16="http://schemas.microsoft.com/office/drawing/2014/main" id="{F65A998E-5101-41E0-8208-5176AB520189}"/>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a:t>
            </a:r>
            <a:r>
              <a:rPr lang="en-US" b="1" dirty="0">
                <a:solidFill>
                  <a:srgbClr val="FF0000"/>
                </a:solidFill>
              </a:rPr>
              <a:t>Code of Hammurabi</a:t>
            </a:r>
            <a:r>
              <a:rPr lang="en-US" dirty="0">
                <a:solidFill>
                  <a:srgbClr val="FF0000"/>
                </a:solidFill>
              </a:rPr>
              <a:t> is one of the earliest and most famous ancient law codes (18</a:t>
            </a:r>
            <a:r>
              <a:rPr lang="en-US" baseline="30000" dirty="0">
                <a:solidFill>
                  <a:srgbClr val="FF0000"/>
                </a:solidFill>
              </a:rPr>
              <a:t>th</a:t>
            </a:r>
            <a:r>
              <a:rPr lang="en-US" dirty="0">
                <a:solidFill>
                  <a:srgbClr val="FF0000"/>
                </a:solidFill>
              </a:rPr>
              <a:t> century BC).</a:t>
            </a:r>
          </a:p>
          <a:p>
            <a:r>
              <a:rPr lang="en-US" dirty="0">
                <a:solidFill>
                  <a:srgbClr val="FF0000"/>
                </a:solidFill>
              </a:rPr>
              <a:t>In 533 AD, Roman emperor Justinian published an organized compilation of Roman legal materials called the </a:t>
            </a:r>
            <a:r>
              <a:rPr lang="en-US" b="1" i="1" dirty="0">
                <a:solidFill>
                  <a:srgbClr val="FF0000"/>
                </a:solidFill>
              </a:rPr>
              <a:t>Corpus Juris Civilis</a:t>
            </a:r>
            <a:r>
              <a:rPr lang="en-US" dirty="0">
                <a:solidFill>
                  <a:srgbClr val="FF0000"/>
                </a:solidFill>
              </a:rPr>
              <a:t>.</a:t>
            </a:r>
          </a:p>
        </p:txBody>
      </p:sp>
      <p:cxnSp>
        <p:nvCxnSpPr>
          <p:cNvPr id="15" name="Straight Connector 14">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book&#10;&#10;Description automatically generated">
            <a:extLst>
              <a:ext uri="{FF2B5EF4-FFF2-40B4-BE49-F238E27FC236}">
                <a16:creationId xmlns:a16="http://schemas.microsoft.com/office/drawing/2014/main" id="{0BC417BF-EC50-4C6E-B682-DBBEA25EA2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635571" cy="6858000"/>
          </a:xfrm>
          <a:prstGeom prst="rect">
            <a:avLst/>
          </a:prstGeom>
        </p:spPr>
      </p:pic>
      <p:cxnSp>
        <p:nvCxnSpPr>
          <p:cNvPr id="6" name="Straight Connector 5">
            <a:extLst>
              <a:ext uri="{FF2B5EF4-FFF2-40B4-BE49-F238E27FC236}">
                <a16:creationId xmlns:a16="http://schemas.microsoft.com/office/drawing/2014/main" id="{53BF9EC9-4D67-4BD2-9BD2-29A1A466C74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597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Contrast the philosophies of judicial restraint and judicial activism.</a:t>
            </a:r>
          </a:p>
          <a:p>
            <a:pPr marL="0" indent="0" algn="ctr">
              <a:buNone/>
            </a:pPr>
            <a:r>
              <a:rPr lang="en-US" dirty="0">
                <a:solidFill>
                  <a:srgbClr val="C00000"/>
                </a:solidFill>
              </a:rPr>
              <a:t>Advocates of judicial restraint argue that judges should apply only the clear statements of the Constitution to make their decisions. Judicial activists seek to correct injustices and shape policy even if it means departing from the clear meaning of the law. (p. 351)</a:t>
            </a:r>
          </a:p>
        </p:txBody>
      </p:sp>
    </p:spTree>
    <p:extLst>
      <p:ext uri="{BB962C8B-B14F-4D97-AF65-F5344CB8AC3E}">
        <p14:creationId xmlns:p14="http://schemas.microsoft.com/office/powerpoint/2010/main" val="140642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was the </a:t>
            </a:r>
            <a:r>
              <a:rPr lang="en-US" i="1" dirty="0"/>
              <a:t>Obergefell v. Hodges</a:t>
            </a:r>
            <a:r>
              <a:rPr lang="en-US" dirty="0"/>
              <a:t> ruling significant?</a:t>
            </a:r>
          </a:p>
          <a:p>
            <a:pPr marL="0" indent="0" algn="ctr">
              <a:buNone/>
            </a:pPr>
            <a:r>
              <a:rPr lang="en-US" dirty="0">
                <a:solidFill>
                  <a:srgbClr val="C00000"/>
                </a:solidFill>
              </a:rPr>
              <a:t>Answers may include the ruling showed the continued decay in reliance on biblical principles from US judges and justices.</a:t>
            </a:r>
          </a:p>
        </p:txBody>
      </p:sp>
    </p:spTree>
    <p:extLst>
      <p:ext uri="{BB962C8B-B14F-4D97-AF65-F5344CB8AC3E}">
        <p14:creationId xmlns:p14="http://schemas.microsoft.com/office/powerpoint/2010/main" val="3822030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E2DE-8811-42D0-8A0D-5D00E00BDF10}"/>
              </a:ext>
            </a:extLst>
          </p:cNvPr>
          <p:cNvSpPr>
            <a:spLocks noGrp="1"/>
          </p:cNvSpPr>
          <p:nvPr>
            <p:ph type="title"/>
          </p:nvPr>
        </p:nvSpPr>
        <p:spPr>
          <a:xfrm>
            <a:off x="4965430" y="629268"/>
            <a:ext cx="6586491" cy="1286160"/>
          </a:xfrm>
        </p:spPr>
        <p:txBody>
          <a:bodyPr anchor="b">
            <a:normAutofit/>
          </a:bodyPr>
          <a:lstStyle/>
          <a:p>
            <a:r>
              <a:rPr lang="en-US" dirty="0"/>
              <a:t>B. Historical Foundation</a:t>
            </a:r>
          </a:p>
        </p:txBody>
      </p:sp>
      <p:sp>
        <p:nvSpPr>
          <p:cNvPr id="3" name="Content Placeholder 2">
            <a:extLst>
              <a:ext uri="{FF2B5EF4-FFF2-40B4-BE49-F238E27FC236}">
                <a16:creationId xmlns:a16="http://schemas.microsoft.com/office/drawing/2014/main" id="{F65A998E-5101-41E0-8208-5176AB520189}"/>
              </a:ext>
            </a:extLst>
          </p:cNvPr>
          <p:cNvSpPr>
            <a:spLocks noGrp="1"/>
          </p:cNvSpPr>
          <p:nvPr>
            <p:ph idx="1"/>
          </p:nvPr>
        </p:nvSpPr>
        <p:spPr>
          <a:xfrm>
            <a:off x="4965431" y="2438400"/>
            <a:ext cx="6586489" cy="4419596"/>
          </a:xfrm>
        </p:spPr>
        <p:txBody>
          <a:bodyPr>
            <a:normAutofit/>
          </a:bodyPr>
          <a:lstStyle/>
          <a:p>
            <a:r>
              <a:rPr lang="en-US" dirty="0">
                <a:solidFill>
                  <a:srgbClr val="FF0000"/>
                </a:solidFill>
              </a:rPr>
              <a:t>William Blackstone’s </a:t>
            </a:r>
            <a:r>
              <a:rPr lang="en-US" b="1" i="1" dirty="0">
                <a:solidFill>
                  <a:srgbClr val="FF0000"/>
                </a:solidFill>
              </a:rPr>
              <a:t>Commentaries on the Laws of England</a:t>
            </a:r>
            <a:r>
              <a:rPr lang="en-US" dirty="0">
                <a:solidFill>
                  <a:srgbClr val="FF0000"/>
                </a:solidFill>
              </a:rPr>
              <a:t> strongly influenced the American founders. </a:t>
            </a:r>
          </a:p>
          <a:p>
            <a:r>
              <a:rPr lang="en-US" dirty="0">
                <a:solidFill>
                  <a:srgbClr val="FF0000"/>
                </a:solidFill>
              </a:rPr>
              <a:t>Blackstone believed that common law was derived from God’s law.</a:t>
            </a:r>
          </a:p>
          <a:p>
            <a:pPr marL="749300" lvl="1" indent="-292100"/>
            <a:r>
              <a:rPr lang="en-US" b="1" dirty="0">
                <a:solidFill>
                  <a:srgbClr val="FF0000"/>
                </a:solidFill>
              </a:rPr>
              <a:t>Natural law</a:t>
            </a:r>
            <a:r>
              <a:rPr lang="en-US" dirty="0">
                <a:solidFill>
                  <a:srgbClr val="FF0000"/>
                </a:solidFill>
              </a:rPr>
              <a:t> – expressed through creation</a:t>
            </a:r>
          </a:p>
          <a:p>
            <a:pPr marL="749300" lvl="1" indent="-292100"/>
            <a:r>
              <a:rPr lang="en-US" b="1" dirty="0">
                <a:solidFill>
                  <a:srgbClr val="FF0000"/>
                </a:solidFill>
              </a:rPr>
              <a:t>Revealed law </a:t>
            </a:r>
            <a:r>
              <a:rPr lang="en-US" dirty="0">
                <a:solidFill>
                  <a:srgbClr val="FF0000"/>
                </a:solidFill>
              </a:rPr>
              <a:t>– expressed through the Bible</a:t>
            </a:r>
            <a:endParaRPr lang="en-US" b="1" dirty="0">
              <a:solidFill>
                <a:srgbClr val="FF0000"/>
              </a:solidFill>
            </a:endParaRPr>
          </a:p>
        </p:txBody>
      </p:sp>
      <p:pic>
        <p:nvPicPr>
          <p:cNvPr id="6" name="Picture 5" descr="A close up of text on a black background&#10;&#10;Description automatically generated">
            <a:extLst>
              <a:ext uri="{FF2B5EF4-FFF2-40B4-BE49-F238E27FC236}">
                <a16:creationId xmlns:a16="http://schemas.microsoft.com/office/drawing/2014/main" id="{00E7A326-4F0D-4B13-9E1B-414EE86B15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7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A97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1B4347-04F9-4F1F-AE45-816BCB1F6B9F}"/>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17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one of the fundamental obligations that people have toward one another?</a:t>
            </a:r>
          </a:p>
          <a:p>
            <a:pPr marL="0" indent="0" algn="ctr">
              <a:buNone/>
            </a:pPr>
            <a:r>
              <a:rPr lang="en-US" dirty="0">
                <a:solidFill>
                  <a:srgbClr val="C00000"/>
                </a:solidFill>
              </a:rPr>
              <a:t>ensuring justice (p. 333)</a:t>
            </a:r>
          </a:p>
          <a:p>
            <a:pPr marL="0" indent="0">
              <a:buNone/>
            </a:pPr>
            <a:r>
              <a:rPr lang="en-US" dirty="0"/>
              <a:t>2. Explain God’s standard for justice.</a:t>
            </a:r>
          </a:p>
          <a:p>
            <a:pPr marL="0" indent="0" algn="ctr">
              <a:buNone/>
            </a:pPr>
            <a:r>
              <a:rPr lang="en-US" dirty="0">
                <a:solidFill>
                  <a:srgbClr val="C00000"/>
                </a:solidFill>
              </a:rPr>
              <a:t>God’s standard for justice is His own character (p. 334)</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858500" cy="4351338"/>
          </a:xfrm>
        </p:spPr>
        <p:txBody>
          <a:bodyPr>
            <a:noAutofit/>
          </a:bodyPr>
          <a:lstStyle/>
          <a:p>
            <a:pPr marL="0" indent="0">
              <a:buNone/>
            </a:pPr>
            <a:r>
              <a:rPr lang="en-US" dirty="0"/>
              <a:t>3–4. Who compiled the </a:t>
            </a:r>
            <a:r>
              <a:rPr lang="en-US" i="1" dirty="0"/>
              <a:t>Corpus Juris Civilis</a:t>
            </a:r>
            <a:r>
              <a:rPr lang="en-US" dirty="0"/>
              <a:t>? What is it?</a:t>
            </a:r>
          </a:p>
          <a:p>
            <a:pPr marL="0" indent="0" algn="ctr">
              <a:buNone/>
            </a:pPr>
            <a:r>
              <a:rPr lang="en-US" dirty="0">
                <a:solidFill>
                  <a:srgbClr val="C00000"/>
                </a:solidFill>
              </a:rPr>
              <a:t>Justinian (a Roman emperor); an organized compilation of Roman legal materials from previous centuries (p. 334)</a:t>
            </a:r>
          </a:p>
          <a:p>
            <a:pPr marL="0" indent="0">
              <a:buNone/>
            </a:pPr>
            <a:r>
              <a:rPr lang="en-US" dirty="0"/>
              <a:t>5–6. What was English common law? How was it different from the legal systems used in most of Europe?</a:t>
            </a:r>
          </a:p>
          <a:p>
            <a:pPr marL="0" indent="0" algn="ctr">
              <a:buNone/>
            </a:pPr>
            <a:r>
              <a:rPr lang="en-US" dirty="0">
                <a:solidFill>
                  <a:srgbClr val="C00000"/>
                </a:solidFill>
              </a:rPr>
              <a:t>Common law was common throughout the whole realm of England. It was grounded in case law, a body of opinions written by royal judges who, at least in theory, followed precedents. The legal systems of continental Europe were based on codified Roman law. (pp. 334–335)</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14.1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Explain how William Blackstone’s </a:t>
            </a:r>
            <a:r>
              <a:rPr lang="en-US" i="1" dirty="0"/>
              <a:t>Commentaries on the Laws of England</a:t>
            </a:r>
            <a:r>
              <a:rPr lang="en-US" dirty="0"/>
              <a:t> affected the American colonies.</a:t>
            </a:r>
          </a:p>
          <a:p>
            <a:pPr marL="0" indent="0" algn="ctr">
              <a:buNone/>
            </a:pPr>
            <a:r>
              <a:rPr lang="en-US" dirty="0">
                <a:solidFill>
                  <a:srgbClr val="C00000"/>
                </a:solidFill>
              </a:rPr>
              <a:t>It probably restrained any urge Americans had to abandon common law for a new legal code; it also taught that God expressed law through His Word as well as through nature. </a:t>
            </a:r>
            <a:br>
              <a:rPr lang="en-US" dirty="0">
                <a:solidFill>
                  <a:srgbClr val="C00000"/>
                </a:solidFill>
              </a:rPr>
            </a:br>
            <a:r>
              <a:rPr lang="en-US" dirty="0">
                <a:solidFill>
                  <a:srgbClr val="C00000"/>
                </a:solidFill>
              </a:rPr>
              <a:t>(p. 337)</a:t>
            </a:r>
          </a:p>
        </p:txBody>
      </p:sp>
    </p:spTree>
    <p:extLst>
      <p:ext uri="{BB962C8B-B14F-4D97-AF65-F5344CB8AC3E}">
        <p14:creationId xmlns:p14="http://schemas.microsoft.com/office/powerpoint/2010/main" val="1174727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2817</Words>
  <Application>Microsoft Office PowerPoint</Application>
  <PresentationFormat>Widescreen</PresentationFormat>
  <Paragraphs>248</Paragraphs>
  <Slides>51</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Courier New</vt:lpstr>
      <vt:lpstr>Tahoma</vt:lpstr>
      <vt:lpstr>Tw Cen MT</vt:lpstr>
      <vt:lpstr>Wingdings</vt:lpstr>
      <vt:lpstr>Office Theme</vt:lpstr>
      <vt:lpstr>American Government, 4th ed.</vt:lpstr>
      <vt:lpstr>Chapter 14:  The Judiciary</vt:lpstr>
      <vt:lpstr>I. Sources of American Law</vt:lpstr>
      <vt:lpstr>A. Scriptural Foundation</vt:lpstr>
      <vt:lpstr>A. Scriptural Foundation</vt:lpstr>
      <vt:lpstr>B. Historical Foundation</vt:lpstr>
      <vt:lpstr>B. Historical Foundation</vt:lpstr>
      <vt:lpstr>Section Review – Chapter 14.1</vt:lpstr>
      <vt:lpstr>Section Review – Chapter 14.1</vt:lpstr>
      <vt:lpstr>Section Review – Chapter 14.1</vt:lpstr>
      <vt:lpstr>Section Review – Chapter 14.1</vt:lpstr>
      <vt:lpstr>II. Structure of the Courts</vt:lpstr>
      <vt:lpstr>A. Judicial Federalism</vt:lpstr>
      <vt:lpstr>PowerPoint Presentation</vt:lpstr>
      <vt:lpstr>B. District Courts</vt:lpstr>
      <vt:lpstr>B. District Courts</vt:lpstr>
      <vt:lpstr>B. District Courts</vt:lpstr>
      <vt:lpstr>C. Circuit Courts of Appeals</vt:lpstr>
      <vt:lpstr>C. Circuit Courts of Appeals</vt:lpstr>
      <vt:lpstr>PowerPoint Presentation</vt:lpstr>
      <vt:lpstr>D. Supreme Court</vt:lpstr>
      <vt:lpstr>PowerPoint Presentation</vt:lpstr>
      <vt:lpstr>D. Supreme Court</vt:lpstr>
      <vt:lpstr>D. Supreme Court</vt:lpstr>
      <vt:lpstr>D. Supreme Court</vt:lpstr>
      <vt:lpstr>D. Supreme Court</vt:lpstr>
      <vt:lpstr>Section Review – Chapter 14.2</vt:lpstr>
      <vt:lpstr>Section Review – Chapter 14.2</vt:lpstr>
      <vt:lpstr>Section Review – Chapter 14.2</vt:lpstr>
      <vt:lpstr>Section Review – Chapter 14.2</vt:lpstr>
      <vt:lpstr>Section Review – Chapter 14.2</vt:lpstr>
      <vt:lpstr>III. Selection of Judges</vt:lpstr>
      <vt:lpstr>A. State Judges</vt:lpstr>
      <vt:lpstr>A. State Judges</vt:lpstr>
      <vt:lpstr>A. State Judges</vt:lpstr>
      <vt:lpstr>B. Federal Judges</vt:lpstr>
      <vt:lpstr>B. Federal Judges</vt:lpstr>
      <vt:lpstr>B. Federal Judges</vt:lpstr>
      <vt:lpstr>Section Review – Chapter 14.3</vt:lpstr>
      <vt:lpstr>Section Review – Chapter 14.3</vt:lpstr>
      <vt:lpstr>Section Review – Chapter 14.3</vt:lpstr>
      <vt:lpstr>Section Review – Chapter 14.3</vt:lpstr>
      <vt:lpstr>Section Review – Chapter 14.3</vt:lpstr>
      <vt:lpstr>IV. Constitutional and Legal Change</vt:lpstr>
      <vt:lpstr>IV. Constitutional and Legal Change</vt:lpstr>
      <vt:lpstr>IV. Constitutional and Legal Change</vt:lpstr>
      <vt:lpstr>IV. Constitutional and Legal Change</vt:lpstr>
      <vt:lpstr>IV. Constitutional and Legal Change</vt:lpstr>
      <vt:lpstr>Section Review – Chapter 14.4</vt:lpstr>
      <vt:lpstr>Section Review – Chapter 14.4</vt:lpstr>
      <vt:lpstr>Section Review – Chapter 14.4</vt:lpstr>
      <vt:lpstr>Section Review – Chapter 14.4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The Judiciary</dc:title>
  <dc:creator>Bowers, Hannah</dc:creator>
  <cp:lastModifiedBy>Sue</cp:lastModifiedBy>
  <cp:revision>10</cp:revision>
  <dcterms:created xsi:type="dcterms:W3CDTF">2020-06-24T19:34:44Z</dcterms:created>
  <dcterms:modified xsi:type="dcterms:W3CDTF">2024-02-15T14:25:35Z</dcterms:modified>
</cp:coreProperties>
</file>