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4" r:id="rId2"/>
    <p:sldMasterId id="2147483767" r:id="rId3"/>
  </p:sldMasterIdLst>
  <p:notesMasterIdLst>
    <p:notesMasterId r:id="rId169"/>
  </p:notesMasterIdLst>
  <p:sldIdLst>
    <p:sldId id="306" r:id="rId4"/>
    <p:sldId id="473" r:id="rId5"/>
    <p:sldId id="307" r:id="rId6"/>
    <p:sldId id="310" r:id="rId7"/>
    <p:sldId id="468" r:id="rId8"/>
    <p:sldId id="308" r:id="rId9"/>
    <p:sldId id="309" r:id="rId10"/>
    <p:sldId id="314" r:id="rId11"/>
    <p:sldId id="311" r:id="rId12"/>
    <p:sldId id="315" r:id="rId13"/>
    <p:sldId id="459" r:id="rId14"/>
    <p:sldId id="460" r:id="rId15"/>
    <p:sldId id="312" r:id="rId16"/>
    <p:sldId id="313" r:id="rId17"/>
    <p:sldId id="316" r:id="rId18"/>
    <p:sldId id="379" r:id="rId19"/>
    <p:sldId id="380" r:id="rId20"/>
    <p:sldId id="317" r:id="rId21"/>
    <p:sldId id="318" r:id="rId22"/>
    <p:sldId id="381" r:id="rId23"/>
    <p:sldId id="319" r:id="rId24"/>
    <p:sldId id="382" r:id="rId25"/>
    <p:sldId id="383" r:id="rId26"/>
    <p:sldId id="463" r:id="rId27"/>
    <p:sldId id="320" r:id="rId28"/>
    <p:sldId id="384" r:id="rId29"/>
    <p:sldId id="321" r:id="rId30"/>
    <p:sldId id="322" r:id="rId31"/>
    <p:sldId id="385" r:id="rId32"/>
    <p:sldId id="323" r:id="rId33"/>
    <p:sldId id="324" r:id="rId34"/>
    <p:sldId id="386" r:id="rId35"/>
    <p:sldId id="325" r:id="rId36"/>
    <p:sldId id="326" r:id="rId37"/>
    <p:sldId id="327" r:id="rId38"/>
    <p:sldId id="328" r:id="rId39"/>
    <p:sldId id="329" r:id="rId40"/>
    <p:sldId id="330" r:id="rId41"/>
    <p:sldId id="387" r:id="rId42"/>
    <p:sldId id="389" r:id="rId43"/>
    <p:sldId id="331" r:id="rId44"/>
    <p:sldId id="390" r:id="rId45"/>
    <p:sldId id="464" r:id="rId46"/>
    <p:sldId id="332" r:id="rId47"/>
    <p:sldId id="333" r:id="rId48"/>
    <p:sldId id="391" r:id="rId49"/>
    <p:sldId id="334" r:id="rId50"/>
    <p:sldId id="469" r:id="rId51"/>
    <p:sldId id="335" r:id="rId52"/>
    <p:sldId id="336" r:id="rId53"/>
    <p:sldId id="470" r:id="rId54"/>
    <p:sldId id="392" r:id="rId55"/>
    <p:sldId id="465" r:id="rId56"/>
    <p:sldId id="462" r:id="rId57"/>
    <p:sldId id="339" r:id="rId58"/>
    <p:sldId id="340" r:id="rId59"/>
    <p:sldId id="341" r:id="rId60"/>
    <p:sldId id="342" r:id="rId61"/>
    <p:sldId id="343" r:id="rId62"/>
    <p:sldId id="337" r:id="rId63"/>
    <p:sldId id="471" r:id="rId64"/>
    <p:sldId id="338" r:id="rId65"/>
    <p:sldId id="394" r:id="rId66"/>
    <p:sldId id="461" r:id="rId67"/>
    <p:sldId id="393" r:id="rId68"/>
    <p:sldId id="395" r:id="rId69"/>
    <p:sldId id="344" r:id="rId70"/>
    <p:sldId id="396" r:id="rId71"/>
    <p:sldId id="345" r:id="rId72"/>
    <p:sldId id="346" r:id="rId73"/>
    <p:sldId id="397" r:id="rId74"/>
    <p:sldId id="347" r:id="rId75"/>
    <p:sldId id="348" r:id="rId76"/>
    <p:sldId id="399" r:id="rId77"/>
    <p:sldId id="351" r:id="rId78"/>
    <p:sldId id="352" r:id="rId79"/>
    <p:sldId id="353" r:id="rId80"/>
    <p:sldId id="354" r:id="rId81"/>
    <p:sldId id="356" r:id="rId82"/>
    <p:sldId id="349" r:id="rId83"/>
    <p:sldId id="350" r:id="rId84"/>
    <p:sldId id="357" r:id="rId85"/>
    <p:sldId id="400" r:id="rId86"/>
    <p:sldId id="358" r:id="rId87"/>
    <p:sldId id="359" r:id="rId88"/>
    <p:sldId id="401" r:id="rId89"/>
    <p:sldId id="360" r:id="rId90"/>
    <p:sldId id="402" r:id="rId91"/>
    <p:sldId id="361" r:id="rId92"/>
    <p:sldId id="403" r:id="rId93"/>
    <p:sldId id="362" r:id="rId94"/>
    <p:sldId id="363" r:id="rId95"/>
    <p:sldId id="364" r:id="rId96"/>
    <p:sldId id="365" r:id="rId97"/>
    <p:sldId id="366" r:id="rId98"/>
    <p:sldId id="367" r:id="rId99"/>
    <p:sldId id="368" r:id="rId100"/>
    <p:sldId id="369" r:id="rId101"/>
    <p:sldId id="371" r:id="rId102"/>
    <p:sldId id="466" r:id="rId103"/>
    <p:sldId id="375" r:id="rId104"/>
    <p:sldId id="370" r:id="rId105"/>
    <p:sldId id="405" r:id="rId106"/>
    <p:sldId id="404" r:id="rId107"/>
    <p:sldId id="372" r:id="rId108"/>
    <p:sldId id="406" r:id="rId109"/>
    <p:sldId id="373" r:id="rId110"/>
    <p:sldId id="374" r:id="rId111"/>
    <p:sldId id="376" r:id="rId112"/>
    <p:sldId id="407" r:id="rId113"/>
    <p:sldId id="467" r:id="rId114"/>
    <p:sldId id="377" r:id="rId115"/>
    <p:sldId id="408" r:id="rId116"/>
    <p:sldId id="409" r:id="rId117"/>
    <p:sldId id="410" r:id="rId118"/>
    <p:sldId id="411" r:id="rId119"/>
    <p:sldId id="378" r:id="rId120"/>
    <p:sldId id="412" r:id="rId121"/>
    <p:sldId id="413" r:id="rId122"/>
    <p:sldId id="414" r:id="rId123"/>
    <p:sldId id="415" r:id="rId124"/>
    <p:sldId id="416" r:id="rId125"/>
    <p:sldId id="417" r:id="rId126"/>
    <p:sldId id="418" r:id="rId127"/>
    <p:sldId id="419" r:id="rId128"/>
    <p:sldId id="420" r:id="rId129"/>
    <p:sldId id="421" r:id="rId130"/>
    <p:sldId id="422" r:id="rId131"/>
    <p:sldId id="423" r:id="rId132"/>
    <p:sldId id="424" r:id="rId133"/>
    <p:sldId id="425" r:id="rId134"/>
    <p:sldId id="426" r:id="rId135"/>
    <p:sldId id="427" r:id="rId136"/>
    <p:sldId id="428" r:id="rId137"/>
    <p:sldId id="429" r:id="rId138"/>
    <p:sldId id="430" r:id="rId139"/>
    <p:sldId id="431" r:id="rId140"/>
    <p:sldId id="432" r:id="rId141"/>
    <p:sldId id="433" r:id="rId142"/>
    <p:sldId id="434" r:id="rId143"/>
    <p:sldId id="435" r:id="rId144"/>
    <p:sldId id="436" r:id="rId145"/>
    <p:sldId id="437" r:id="rId146"/>
    <p:sldId id="438" r:id="rId147"/>
    <p:sldId id="439" r:id="rId148"/>
    <p:sldId id="440" r:id="rId149"/>
    <p:sldId id="441" r:id="rId150"/>
    <p:sldId id="442" r:id="rId151"/>
    <p:sldId id="443" r:id="rId152"/>
    <p:sldId id="444" r:id="rId153"/>
    <p:sldId id="445" r:id="rId154"/>
    <p:sldId id="446" r:id="rId155"/>
    <p:sldId id="447" r:id="rId156"/>
    <p:sldId id="448" r:id="rId157"/>
    <p:sldId id="449" r:id="rId158"/>
    <p:sldId id="450" r:id="rId159"/>
    <p:sldId id="451" r:id="rId160"/>
    <p:sldId id="452" r:id="rId161"/>
    <p:sldId id="453" r:id="rId162"/>
    <p:sldId id="454" r:id="rId163"/>
    <p:sldId id="455" r:id="rId164"/>
    <p:sldId id="456" r:id="rId165"/>
    <p:sldId id="457" r:id="rId166"/>
    <p:sldId id="458" r:id="rId167"/>
    <p:sldId id="472" r:id="rId168"/>
  </p:sldIdLst>
  <p:sldSz cx="11704638" cy="65833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4">
          <p15:clr>
            <a:srgbClr val="A4A3A4"/>
          </p15:clr>
        </p15:guide>
        <p15:guide id="2" orient="horz" pos="207">
          <p15:clr>
            <a:srgbClr val="A4A3A4"/>
          </p15:clr>
        </p15:guide>
        <p15:guide id="3" orient="horz" pos="3945">
          <p15:clr>
            <a:srgbClr val="A4A3A4"/>
          </p15:clr>
        </p15:guide>
        <p15:guide id="4" orient="horz" pos="3009">
          <p15:clr>
            <a:srgbClr val="A4A3A4"/>
          </p15:clr>
        </p15:guide>
        <p15:guide id="5" orient="horz" pos="928">
          <p15:clr>
            <a:srgbClr val="A4A3A4"/>
          </p15:clr>
        </p15:guide>
        <p15:guide id="6" pos="3687">
          <p15:clr>
            <a:srgbClr val="A4A3A4"/>
          </p15:clr>
        </p15:guide>
        <p15:guide id="7" pos="380">
          <p15:clr>
            <a:srgbClr val="A4A3A4"/>
          </p15:clr>
        </p15:guide>
        <p15:guide id="8" pos="69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8F9F"/>
    <a:srgbClr val="EEDDBC"/>
    <a:srgbClr val="0E0D1B"/>
    <a:srgbClr val="853620"/>
    <a:srgbClr val="0A0B0D"/>
    <a:srgbClr val="3576BD"/>
    <a:srgbClr val="2189C9"/>
    <a:srgbClr val="1C5B82"/>
    <a:srgbClr val="AACEBB"/>
    <a:srgbClr val="0B77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59" autoAdjust="0"/>
    <p:restoredTop sz="88126" autoAdjust="0"/>
  </p:normalViewPr>
  <p:slideViewPr>
    <p:cSldViewPr snapToGrid="0" snapToObjects="1">
      <p:cViewPr varScale="1">
        <p:scale>
          <a:sx n="61" d="100"/>
          <a:sy n="61" d="100"/>
        </p:scale>
        <p:origin x="102" y="42"/>
      </p:cViewPr>
      <p:guideLst>
        <p:guide orient="horz" pos="2074"/>
        <p:guide orient="horz" pos="207"/>
        <p:guide orient="horz" pos="3945"/>
        <p:guide orient="horz" pos="3009"/>
        <p:guide orient="horz" pos="928"/>
        <p:guide pos="3687"/>
        <p:guide pos="380"/>
        <p:guide pos="6998"/>
      </p:guideLst>
    </p:cSldViewPr>
  </p:slideViewPr>
  <p:notesTextViewPr>
    <p:cViewPr>
      <p:scale>
        <a:sx n="66" d="100"/>
        <a:sy n="66" d="100"/>
      </p:scale>
      <p:origin x="0" y="0"/>
    </p:cViewPr>
  </p:notesTextViewPr>
  <p:sorterViewPr>
    <p:cViewPr>
      <p:scale>
        <a:sx n="150" d="100"/>
        <a:sy n="150" d="100"/>
      </p:scale>
      <p:origin x="0" y="1272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presProps" Target="presProp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viewProps" Target="viewProp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9BC865-367B-4C1E-85ED-1883661038B4}" type="datetimeFigureOut">
              <a:rPr lang="en-US" smtClean="0"/>
              <a:t>2/22/2022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A02022-2634-4AD4-A337-75422E773064}" type="slidenum">
              <a:rPr lang="en-US" smtClean="0"/>
              <a:t>‹#›</a:t>
            </a:fld>
            <a:endParaRPr lang="en-US"/>
          </a:p>
        </p:txBody>
      </p:sp>
    </p:spTree>
    <p:extLst>
      <p:ext uri="{BB962C8B-B14F-4D97-AF65-F5344CB8AC3E}">
        <p14:creationId xmlns:p14="http://schemas.microsoft.com/office/powerpoint/2010/main" val="184682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8</a:t>
            </a:fld>
            <a:endParaRPr lang="en-US"/>
          </a:p>
        </p:txBody>
      </p:sp>
    </p:spTree>
    <p:extLst>
      <p:ext uri="{BB962C8B-B14F-4D97-AF65-F5344CB8AC3E}">
        <p14:creationId xmlns:p14="http://schemas.microsoft.com/office/powerpoint/2010/main" val="1547385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51</a:t>
            </a:fld>
            <a:endParaRPr lang="en-US"/>
          </a:p>
        </p:txBody>
      </p:sp>
    </p:spTree>
    <p:extLst>
      <p:ext uri="{BB962C8B-B14F-4D97-AF65-F5344CB8AC3E}">
        <p14:creationId xmlns:p14="http://schemas.microsoft.com/office/powerpoint/2010/main" val="1547385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TomasSereda</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53</a:t>
            </a:fld>
            <a:endParaRPr lang="en-US"/>
          </a:p>
        </p:txBody>
      </p:sp>
    </p:spTree>
    <p:extLst>
      <p:ext uri="{BB962C8B-B14F-4D97-AF65-F5344CB8AC3E}">
        <p14:creationId xmlns:p14="http://schemas.microsoft.com/office/powerpoint/2010/main" val="3125598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iStockphoto.com/fazon1</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54</a:t>
            </a:fld>
            <a:endParaRPr lang="en-US"/>
          </a:p>
        </p:txBody>
      </p:sp>
    </p:spTree>
    <p:extLst>
      <p:ext uri="{BB962C8B-B14F-4D97-AF65-F5344CB8AC3E}">
        <p14:creationId xmlns:p14="http://schemas.microsoft.com/office/powerpoint/2010/main" val="2651043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61</a:t>
            </a:fld>
            <a:endParaRPr lang="en-US"/>
          </a:p>
        </p:txBody>
      </p:sp>
    </p:spTree>
    <p:extLst>
      <p:ext uri="{BB962C8B-B14F-4D97-AF65-F5344CB8AC3E}">
        <p14:creationId xmlns:p14="http://schemas.microsoft.com/office/powerpoint/2010/main" val="1547385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64</a:t>
            </a:fld>
            <a:endParaRPr lang="en-US"/>
          </a:p>
        </p:txBody>
      </p:sp>
    </p:spTree>
    <p:extLst>
      <p:ext uri="{BB962C8B-B14F-4D97-AF65-F5344CB8AC3E}">
        <p14:creationId xmlns:p14="http://schemas.microsoft.com/office/powerpoint/2010/main" val="571567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100</a:t>
            </a:fld>
            <a:endParaRPr lang="en-US"/>
          </a:p>
        </p:txBody>
      </p:sp>
    </p:spTree>
    <p:extLst>
      <p:ext uri="{BB962C8B-B14F-4D97-AF65-F5344CB8AC3E}">
        <p14:creationId xmlns:p14="http://schemas.microsoft.com/office/powerpoint/2010/main" val="3933751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111</a:t>
            </a:fld>
            <a:endParaRPr lang="en-US"/>
          </a:p>
        </p:txBody>
      </p:sp>
    </p:spTree>
    <p:extLst>
      <p:ext uri="{BB962C8B-B14F-4D97-AF65-F5344CB8AC3E}">
        <p14:creationId xmlns:p14="http://schemas.microsoft.com/office/powerpoint/2010/main" val="3226180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 Geography, 4</a:t>
            </a:r>
            <a:r>
              <a:rPr lang="en-US" baseline="30000" dirty="0" smtClean="0"/>
              <a:t>th</a:t>
            </a:r>
            <a:r>
              <a:rPr lang="en-US" dirty="0" smtClean="0"/>
              <a:t> edition,</a:t>
            </a:r>
            <a:r>
              <a:rPr lang="en-US" baseline="0" dirty="0" smtClean="0"/>
              <a:t> p. 288</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10</a:t>
            </a:fld>
            <a:endParaRPr lang="en-US"/>
          </a:p>
        </p:txBody>
      </p:sp>
    </p:spTree>
    <p:extLst>
      <p:ext uri="{BB962C8B-B14F-4D97-AF65-F5344CB8AC3E}">
        <p14:creationId xmlns:p14="http://schemas.microsoft.com/office/powerpoint/2010/main" val="46463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Cultural Geography, 4</a:t>
            </a:r>
            <a:r>
              <a:rPr lang="en-US" baseline="30000" dirty="0" smtClean="0"/>
              <a:t>th</a:t>
            </a:r>
            <a:r>
              <a:rPr lang="en-US" dirty="0" smtClean="0"/>
              <a:t> edition,</a:t>
            </a:r>
            <a:r>
              <a:rPr lang="en-US" baseline="0" dirty="0" smtClean="0"/>
              <a:t> p. 288</a:t>
            </a:r>
            <a:endParaRPr lang="en-US" dirty="0" smtClean="0"/>
          </a:p>
          <a:p>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11</a:t>
            </a:fld>
            <a:endParaRPr lang="en-US"/>
          </a:p>
        </p:txBody>
      </p:sp>
    </p:spTree>
    <p:extLst>
      <p:ext uri="{BB962C8B-B14F-4D97-AF65-F5344CB8AC3E}">
        <p14:creationId xmlns:p14="http://schemas.microsoft.com/office/powerpoint/2010/main" val="1814552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Cultural Geography, 4</a:t>
            </a:r>
            <a:r>
              <a:rPr lang="en-US" baseline="30000" dirty="0" smtClean="0"/>
              <a:t>th</a:t>
            </a:r>
            <a:r>
              <a:rPr lang="en-US" dirty="0" smtClean="0"/>
              <a:t> edition,</a:t>
            </a:r>
            <a:r>
              <a:rPr lang="en-US" baseline="0" dirty="0" smtClean="0"/>
              <a:t> p. 288</a:t>
            </a:r>
            <a:endParaRPr lang="en-US" dirty="0" smtClean="0"/>
          </a:p>
          <a:p>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12</a:t>
            </a:fld>
            <a:endParaRPr lang="en-US"/>
          </a:p>
        </p:txBody>
      </p:sp>
    </p:spTree>
    <p:extLst>
      <p:ext uri="{BB962C8B-B14F-4D97-AF65-F5344CB8AC3E}">
        <p14:creationId xmlns:p14="http://schemas.microsoft.com/office/powerpoint/2010/main" val="10786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Velishchuk</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24</a:t>
            </a:fld>
            <a:endParaRPr lang="en-US"/>
          </a:p>
        </p:txBody>
      </p:sp>
    </p:spTree>
    <p:extLst>
      <p:ext uri="{BB962C8B-B14F-4D97-AF65-F5344CB8AC3E}">
        <p14:creationId xmlns:p14="http://schemas.microsoft.com/office/powerpoint/2010/main" val="1163280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27</a:t>
            </a:fld>
            <a:endParaRPr lang="en-US"/>
          </a:p>
        </p:txBody>
      </p:sp>
    </p:spTree>
    <p:extLst>
      <p:ext uri="{BB962C8B-B14F-4D97-AF65-F5344CB8AC3E}">
        <p14:creationId xmlns:p14="http://schemas.microsoft.com/office/powerpoint/2010/main" val="3220329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 Geography, 4</a:t>
            </a:r>
            <a:r>
              <a:rPr lang="en-US" baseline="30000" dirty="0" smtClean="0"/>
              <a:t>th</a:t>
            </a:r>
            <a:r>
              <a:rPr lang="en-US" dirty="0" smtClean="0"/>
              <a:t> edition,,</a:t>
            </a:r>
            <a:r>
              <a:rPr lang="en-US" baseline="0" dirty="0" smtClean="0"/>
              <a:t> p. 294</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40</a:t>
            </a:fld>
            <a:endParaRPr lang="en-US"/>
          </a:p>
        </p:txBody>
      </p:sp>
    </p:spTree>
    <p:extLst>
      <p:ext uri="{BB962C8B-B14F-4D97-AF65-F5344CB8AC3E}">
        <p14:creationId xmlns:p14="http://schemas.microsoft.com/office/powerpoint/2010/main" val="115242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DaLiu</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43</a:t>
            </a:fld>
            <a:endParaRPr lang="en-US"/>
          </a:p>
        </p:txBody>
      </p:sp>
    </p:spTree>
    <p:extLst>
      <p:ext uri="{BB962C8B-B14F-4D97-AF65-F5344CB8AC3E}">
        <p14:creationId xmlns:p14="http://schemas.microsoft.com/office/powerpoint/2010/main" val="2752272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48</a:t>
            </a:fld>
            <a:endParaRPr lang="en-US"/>
          </a:p>
        </p:txBody>
      </p:sp>
    </p:spTree>
    <p:extLst>
      <p:ext uri="{BB962C8B-B14F-4D97-AF65-F5344CB8AC3E}">
        <p14:creationId xmlns:p14="http://schemas.microsoft.com/office/powerpoint/2010/main" val="1547385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lvl1pPr>
          </a:lstStyle>
          <a:p>
            <a:r>
              <a:rPr lang="en-US" dirty="0" smtClean="0"/>
              <a:t>Chapter #: Title</a:t>
            </a:r>
            <a:endParaRPr lang="en-US" dirty="0"/>
          </a:p>
        </p:txBody>
      </p:sp>
    </p:spTree>
    <p:extLst>
      <p:ext uri="{BB962C8B-B14F-4D97-AF65-F5344CB8AC3E}">
        <p14:creationId xmlns:p14="http://schemas.microsoft.com/office/powerpoint/2010/main" val="3847594738"/>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16086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lvl1pPr>
          </a:lstStyle>
          <a:p>
            <a:r>
              <a:rPr lang="en-US" dirty="0" smtClean="0"/>
              <a:t>Chapter #: Title</a:t>
            </a:r>
            <a:endParaRPr lang="en-US" dirty="0"/>
          </a:p>
        </p:txBody>
      </p:sp>
    </p:spTree>
    <p:extLst>
      <p:ext uri="{BB962C8B-B14F-4D97-AF65-F5344CB8AC3E}">
        <p14:creationId xmlns:p14="http://schemas.microsoft.com/office/powerpoint/2010/main" val="1381513530"/>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rgbClr val="1C5B82"/>
                </a:solidFill>
                <a:effectLst/>
              </a:defRPr>
            </a:lvl1pPr>
          </a:lstStyle>
          <a:p>
            <a:r>
              <a:rPr lang="en-US" dirty="0" smtClean="0"/>
              <a:t>Title</a:t>
            </a:r>
            <a:endParaRPr lang="en-US" dirty="0"/>
          </a:p>
        </p:txBody>
      </p:sp>
    </p:spTree>
    <p:extLst>
      <p:ext uri="{BB962C8B-B14F-4D97-AF65-F5344CB8AC3E}">
        <p14:creationId xmlns:p14="http://schemas.microsoft.com/office/powerpoint/2010/main" val="3198262677"/>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rgbClr val="1C5B82"/>
                </a:solidFill>
                <a:effectLst/>
              </a:defRPr>
            </a:lvl1pPr>
          </a:lstStyle>
          <a:p>
            <a:r>
              <a:rPr lang="en-US" dirty="0" smtClean="0"/>
              <a:t>Title</a:t>
            </a:r>
            <a:endParaRPr lang="en-US" dirty="0"/>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63122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rgbClr val="1C5B82"/>
                </a:solidFill>
              </a:defRPr>
            </a:lvl1pPr>
            <a:lvl2pPr marL="628650" indent="-171450">
              <a:buFont typeface="Arial" panose="020B0604020202020204" pitchFamily="34" charset="0"/>
              <a:buChar char="•"/>
              <a:defRPr>
                <a:solidFill>
                  <a:srgbClr val="1C5B82"/>
                </a:solidFill>
              </a:defRPr>
            </a:lvl2pPr>
            <a:lvl3pPr marL="1143000" indent="-228600">
              <a:buFont typeface="Tahoma" panose="020B0604030504040204" pitchFamily="34" charset="0"/>
              <a:buChar char="–"/>
              <a:defRPr>
                <a:solidFill>
                  <a:srgbClr val="1C5B82"/>
                </a:solidFill>
              </a:defRPr>
            </a:lvl3pPr>
            <a:lvl4pPr marL="1600200" indent="-228600">
              <a:buFont typeface="Wingdings" panose="05000000000000000000" pitchFamily="2" charset="2"/>
              <a:buChar char="§"/>
              <a:defRPr sz="2400" baseline="0">
                <a:solidFill>
                  <a:srgbClr val="1C5B82"/>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Fourth level</a:t>
            </a:r>
          </a:p>
        </p:txBody>
      </p:sp>
    </p:spTree>
    <p:extLst>
      <p:ext uri="{BB962C8B-B14F-4D97-AF65-F5344CB8AC3E}">
        <p14:creationId xmlns:p14="http://schemas.microsoft.com/office/powerpoint/2010/main" val="1764670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rgbClr val="1C5B8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rgbClr val="1C5B82"/>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smtClean="0"/>
              <a:t>1.	Question</a:t>
            </a:r>
            <a:endParaRPr lang="en-US" dirty="0"/>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smtClean="0">
                <a:solidFill>
                  <a:srgbClr val="1C5B82"/>
                </a:solidFill>
                <a:effectLst/>
              </a:rPr>
              <a:t>Section Quiz</a:t>
            </a:r>
          </a:p>
        </p:txBody>
      </p:sp>
    </p:spTree>
    <p:extLst>
      <p:ext uri="{BB962C8B-B14F-4D97-AF65-F5344CB8AC3E}">
        <p14:creationId xmlns:p14="http://schemas.microsoft.com/office/powerpoint/2010/main" val="3471068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3">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smtClean="0"/>
              <a:t>term</a:t>
            </a:r>
            <a:endParaRPr lang="en-US" dirty="0"/>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definition</a:t>
            </a:r>
            <a:endParaRPr lang="en-US" dirty="0"/>
          </a:p>
        </p:txBody>
      </p:sp>
    </p:spTree>
    <p:extLst>
      <p:ext uri="{BB962C8B-B14F-4D97-AF65-F5344CB8AC3E}">
        <p14:creationId xmlns:p14="http://schemas.microsoft.com/office/powerpoint/2010/main" val="9482625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rgbClr val="1C5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a:t>
            </a:r>
          </a:p>
        </p:txBody>
      </p:sp>
      <p:sp>
        <p:nvSpPr>
          <p:cNvPr id="17" name="Content Placeholder 4"/>
          <p:cNvSpPr>
            <a:spLocks noGrp="1"/>
          </p:cNvSpPr>
          <p:nvPr>
            <p:ph sz="quarter" idx="10" hasCustomPrompt="1"/>
          </p:nvPr>
        </p:nvSpPr>
        <p:spPr>
          <a:xfrm>
            <a:off x="1738313" y="471970"/>
            <a:ext cx="8228012" cy="5018087"/>
          </a:xfrm>
          <a:solidFill>
            <a:schemeClr val="bg2"/>
          </a:solidFill>
          <a:ln w="44450">
            <a:solidFill>
              <a:srgbClr val="1C5B82"/>
            </a:solidFill>
            <a:miter lim="800000"/>
          </a:ln>
        </p:spPr>
        <p:txBody>
          <a:bodyPr/>
          <a:lstStyle>
            <a:lvl1pPr>
              <a:defRPr baseline="0"/>
            </a:lvl1pPr>
          </a:lstStyle>
          <a:p>
            <a:pPr lvl="0"/>
            <a:r>
              <a:rPr lang="en-US" dirty="0" smtClean="0"/>
              <a:t>Click picture icon to add image</a:t>
            </a:r>
            <a:endParaRPr lang="en-US" dirty="0"/>
          </a:p>
        </p:txBody>
      </p:sp>
    </p:spTree>
    <p:extLst>
      <p:ext uri="{BB962C8B-B14F-4D97-AF65-F5344CB8AC3E}">
        <p14:creationId xmlns:p14="http://schemas.microsoft.com/office/powerpoint/2010/main" val="366542263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rgbClr val="1C5B82"/>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smtClean="0"/>
              <a:t>centered text</a:t>
            </a:r>
            <a:endParaRPr lang="en-US" dirty="0"/>
          </a:p>
        </p:txBody>
      </p:sp>
    </p:spTree>
    <p:extLst>
      <p:ext uri="{BB962C8B-B14F-4D97-AF65-F5344CB8AC3E}">
        <p14:creationId xmlns:p14="http://schemas.microsoft.com/office/powerpoint/2010/main" val="1588036514"/>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0" name="Group 9"/>
          <p:cNvGrpSpPr/>
          <p:nvPr userDrawn="1"/>
        </p:nvGrpSpPr>
        <p:grpSpPr>
          <a:xfrm>
            <a:off x="-157" y="0"/>
            <a:ext cx="11705588" cy="6583363"/>
            <a:chOff x="-157" y="0"/>
            <a:chExt cx="11705588" cy="6583363"/>
          </a:xfrm>
        </p:grpSpPr>
        <p:grpSp>
          <p:nvGrpSpPr>
            <p:cNvPr id="11" name="Group 10"/>
            <p:cNvGrpSpPr/>
            <p:nvPr userDrawn="1"/>
          </p:nvGrpSpPr>
          <p:grpSpPr>
            <a:xfrm>
              <a:off x="0" y="0"/>
              <a:ext cx="11704638" cy="6583363"/>
              <a:chOff x="0" y="0"/>
              <a:chExt cx="11704638" cy="6583363"/>
            </a:xfrm>
          </p:grpSpPr>
          <p:sp>
            <p:nvSpPr>
              <p:cNvPr id="15" name="Rectangle 14"/>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6" name="Rectangle 15"/>
              <p:cNvSpPr/>
              <p:nvPr userDrawn="1"/>
            </p:nvSpPr>
            <p:spPr>
              <a:xfrm>
                <a:off x="2861" y="0"/>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7" name="Rectangle 16"/>
              <p:cNvSpPr/>
              <p:nvPr userDrawn="1"/>
            </p:nvSpPr>
            <p:spPr>
              <a:xfrm>
                <a:off x="0" y="5956014"/>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8" name="Rectangle 17"/>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2" name="Group 11"/>
            <p:cNvGrpSpPr/>
            <p:nvPr userDrawn="1"/>
          </p:nvGrpSpPr>
          <p:grpSpPr>
            <a:xfrm>
              <a:off x="-157" y="581629"/>
              <a:ext cx="11705588" cy="5420105"/>
              <a:chOff x="-157" y="2169159"/>
              <a:chExt cx="11705588" cy="5420105"/>
            </a:xfrm>
          </p:grpSpPr>
          <p:sp>
            <p:nvSpPr>
              <p:cNvPr id="13"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rgbClr val="1C5B82"/>
                </a:solidFill>
                <a:effectLst/>
              </a:defRPr>
            </a:lvl1pPr>
          </a:lstStyle>
          <a:p>
            <a:pPr lvl="0"/>
            <a:r>
              <a:rPr lang="en-US" dirty="0" smtClean="0"/>
              <a:t>quote or statement for emphasis</a:t>
            </a:r>
            <a:endParaRPr lang="en-US" dirty="0"/>
          </a:p>
        </p:txBody>
      </p:sp>
    </p:spTree>
    <p:extLst>
      <p:ext uri="{BB962C8B-B14F-4D97-AF65-F5344CB8AC3E}">
        <p14:creationId xmlns:p14="http://schemas.microsoft.com/office/powerpoint/2010/main" val="2558668404"/>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rgbClr val="1C5B82"/>
                </a:solidFill>
                <a:effectLst/>
              </a:defRPr>
            </a:lvl1pPr>
          </a:lstStyle>
          <a:p>
            <a:r>
              <a:rPr lang="en-US" dirty="0" smtClean="0"/>
              <a:t>Title</a:t>
            </a:r>
            <a:endParaRPr lang="en-US" dirty="0"/>
          </a:p>
        </p:txBody>
      </p:sp>
    </p:spTree>
    <p:extLst>
      <p:ext uri="{BB962C8B-B14F-4D97-AF65-F5344CB8AC3E}">
        <p14:creationId xmlns:p14="http://schemas.microsoft.com/office/powerpoint/2010/main" val="4130482881"/>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046894"/>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solidFill>
                  <a:schemeClr val="accent3"/>
                </a:solidFill>
              </a:defRPr>
            </a:lvl1pPr>
          </a:lstStyle>
          <a:p>
            <a:r>
              <a:rPr lang="en-US" dirty="0" smtClean="0"/>
              <a:t>Chapter #: Title</a:t>
            </a:r>
            <a:endParaRPr lang="en-US" dirty="0"/>
          </a:p>
        </p:txBody>
      </p:sp>
    </p:spTree>
    <p:extLst>
      <p:ext uri="{BB962C8B-B14F-4D97-AF65-F5344CB8AC3E}">
        <p14:creationId xmlns:p14="http://schemas.microsoft.com/office/powerpoint/2010/main" val="4157303703"/>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4"/>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4"/>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chemeClr val="accent4">
                    <a:lumMod val="75000"/>
                  </a:schemeClr>
                </a:solidFill>
                <a:effectLst/>
              </a:defRPr>
            </a:lvl1pPr>
          </a:lstStyle>
          <a:p>
            <a:r>
              <a:rPr lang="en-US" dirty="0" smtClean="0"/>
              <a:t>Title</a:t>
            </a:r>
            <a:endParaRPr lang="en-US" dirty="0"/>
          </a:p>
        </p:txBody>
      </p:sp>
    </p:spTree>
    <p:extLst>
      <p:ext uri="{BB962C8B-B14F-4D97-AF65-F5344CB8AC3E}">
        <p14:creationId xmlns:p14="http://schemas.microsoft.com/office/powerpoint/2010/main" val="1356082837"/>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chemeClr val="accent4">
                    <a:lumMod val="75000"/>
                  </a:schemeClr>
                </a:solidFill>
                <a:effectLst/>
              </a:defRPr>
            </a:lvl1pPr>
          </a:lstStyle>
          <a:p>
            <a:r>
              <a:rPr lang="en-US" dirty="0" smtClean="0"/>
              <a:t>Title</a:t>
            </a:r>
            <a:endParaRPr lang="en-US" dirty="0"/>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5246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chemeClr val="accent4"/>
                </a:solidFill>
              </a:defRPr>
            </a:lvl1pPr>
            <a:lvl2pPr marL="628650" indent="-171450">
              <a:buFont typeface="Arial" panose="020B0604020202020204" pitchFamily="34" charset="0"/>
              <a:buChar char="•"/>
              <a:defRPr>
                <a:solidFill>
                  <a:schemeClr val="accent4"/>
                </a:solidFill>
              </a:defRPr>
            </a:lvl2pPr>
            <a:lvl3pPr marL="1143000" indent="-228600">
              <a:buFont typeface="Tahoma" panose="020B0604030504040204" pitchFamily="34" charset="0"/>
              <a:buChar char="–"/>
              <a:defRPr>
                <a:solidFill>
                  <a:schemeClr val="accent4"/>
                </a:solidFill>
              </a:defRPr>
            </a:lvl3pPr>
            <a:lvl4pPr marL="1600200" indent="-228600">
              <a:buFont typeface="Wingdings" panose="05000000000000000000" pitchFamily="2" charset="2"/>
              <a:buChar char="§"/>
              <a:defRPr sz="2400" baseline="0">
                <a:solidFill>
                  <a:schemeClr val="accent4"/>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Fourth level</a:t>
            </a:r>
          </a:p>
        </p:txBody>
      </p:sp>
    </p:spTree>
    <p:extLst>
      <p:ext uri="{BB962C8B-B14F-4D97-AF65-F5344CB8AC3E}">
        <p14:creationId xmlns:p14="http://schemas.microsoft.com/office/powerpoint/2010/main" val="804577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chemeClr val="accent4">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chemeClr val="accent4"/>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smtClean="0"/>
              <a:t>1.	Question</a:t>
            </a:r>
            <a:endParaRPr lang="en-US" dirty="0"/>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smtClean="0">
                <a:solidFill>
                  <a:schemeClr val="accent4">
                    <a:lumMod val="75000"/>
                  </a:schemeClr>
                </a:solidFill>
                <a:effectLst/>
              </a:rPr>
              <a:t>Section Quiz</a:t>
            </a:r>
          </a:p>
        </p:txBody>
      </p:sp>
    </p:spTree>
    <p:extLst>
      <p:ext uri="{BB962C8B-B14F-4D97-AF65-F5344CB8AC3E}">
        <p14:creationId xmlns:p14="http://schemas.microsoft.com/office/powerpoint/2010/main" val="14036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rgbClr val="0B773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rgbClr val="0B773E"/>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4">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smtClean="0"/>
              <a:t>term</a:t>
            </a:r>
            <a:endParaRPr lang="en-US" dirty="0"/>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definition</a:t>
            </a:r>
            <a:endParaRPr lang="en-US" dirty="0"/>
          </a:p>
        </p:txBody>
      </p:sp>
    </p:spTree>
    <p:extLst>
      <p:ext uri="{BB962C8B-B14F-4D97-AF65-F5344CB8AC3E}">
        <p14:creationId xmlns:p14="http://schemas.microsoft.com/office/powerpoint/2010/main" val="232618637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chemeClr val="accent4">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a:t>
            </a:r>
          </a:p>
        </p:txBody>
      </p:sp>
      <p:sp>
        <p:nvSpPr>
          <p:cNvPr id="17" name="Content Placeholder 4"/>
          <p:cNvSpPr>
            <a:spLocks noGrp="1"/>
          </p:cNvSpPr>
          <p:nvPr>
            <p:ph sz="quarter" idx="10" hasCustomPrompt="1"/>
          </p:nvPr>
        </p:nvSpPr>
        <p:spPr>
          <a:xfrm>
            <a:off x="1738313" y="471970"/>
            <a:ext cx="8228012" cy="5018087"/>
          </a:xfrm>
          <a:solidFill>
            <a:schemeClr val="bg2"/>
          </a:solidFill>
          <a:ln w="44450">
            <a:solidFill>
              <a:schemeClr val="accent4">
                <a:lumMod val="75000"/>
              </a:schemeClr>
            </a:solidFill>
            <a:miter lim="800000"/>
          </a:ln>
        </p:spPr>
        <p:txBody>
          <a:bodyPr/>
          <a:lstStyle>
            <a:lvl1pPr>
              <a:defRPr baseline="0"/>
            </a:lvl1pPr>
          </a:lstStyle>
          <a:p>
            <a:pPr lvl="0"/>
            <a:r>
              <a:rPr lang="en-US" dirty="0" smtClean="0"/>
              <a:t>Click picture icon to add image</a:t>
            </a:r>
            <a:endParaRPr lang="en-US" dirty="0"/>
          </a:p>
        </p:txBody>
      </p:sp>
    </p:spTree>
    <p:extLst>
      <p:ext uri="{BB962C8B-B14F-4D97-AF65-F5344CB8AC3E}">
        <p14:creationId xmlns:p14="http://schemas.microsoft.com/office/powerpoint/2010/main" val="95243049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chemeClr val="accent4">
                    <a:lumMod val="75000"/>
                  </a:schemeClr>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smtClean="0"/>
              <a:t>centered text</a:t>
            </a:r>
            <a:endParaRPr lang="en-US" dirty="0"/>
          </a:p>
        </p:txBody>
      </p:sp>
    </p:spTree>
    <p:extLst>
      <p:ext uri="{BB962C8B-B14F-4D97-AF65-F5344CB8AC3E}">
        <p14:creationId xmlns:p14="http://schemas.microsoft.com/office/powerpoint/2010/main" val="3104054340"/>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9" name="Group 18"/>
          <p:cNvGrpSpPr/>
          <p:nvPr userDrawn="1"/>
        </p:nvGrpSpPr>
        <p:grpSpPr>
          <a:xfrm>
            <a:off x="-157" y="0"/>
            <a:ext cx="11705588" cy="6583363"/>
            <a:chOff x="-157" y="0"/>
            <a:chExt cx="11705588" cy="6583363"/>
          </a:xfrm>
        </p:grpSpPr>
        <p:grpSp>
          <p:nvGrpSpPr>
            <p:cNvPr id="20" name="Group 19"/>
            <p:cNvGrpSpPr/>
            <p:nvPr userDrawn="1"/>
          </p:nvGrpSpPr>
          <p:grpSpPr>
            <a:xfrm>
              <a:off x="0" y="0"/>
              <a:ext cx="11704638" cy="6583363"/>
              <a:chOff x="0" y="0"/>
              <a:chExt cx="11704638" cy="6583363"/>
            </a:xfrm>
          </p:grpSpPr>
          <p:sp>
            <p:nvSpPr>
              <p:cNvPr id="24" name="Rectangle 23"/>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5" name="Rectangle 24"/>
              <p:cNvSpPr/>
              <p:nvPr userDrawn="1"/>
            </p:nvSpPr>
            <p:spPr>
              <a:xfrm>
                <a:off x="2861" y="0"/>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6" name="Rectangle 25"/>
              <p:cNvSpPr/>
              <p:nvPr userDrawn="1"/>
            </p:nvSpPr>
            <p:spPr>
              <a:xfrm>
                <a:off x="0" y="5956014"/>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7" name="Rectangle 26"/>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21" name="Group 20"/>
            <p:cNvGrpSpPr/>
            <p:nvPr userDrawn="1"/>
          </p:nvGrpSpPr>
          <p:grpSpPr>
            <a:xfrm>
              <a:off x="-157" y="581629"/>
              <a:ext cx="11705588" cy="5420105"/>
              <a:chOff x="-157" y="2169159"/>
              <a:chExt cx="11705588" cy="5420105"/>
            </a:xfrm>
          </p:grpSpPr>
          <p:sp>
            <p:nvSpPr>
              <p:cNvPr id="22"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
              <p:cNvSpPr/>
              <p:nvPr userDrawn="1"/>
            </p:nvSpPr>
            <p:spPr>
              <a:xfrm flipH="1">
                <a:off x="-157" y="7497824"/>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chemeClr val="accent4">
                    <a:lumMod val="75000"/>
                  </a:schemeClr>
                </a:solidFill>
                <a:effectLst/>
              </a:defRPr>
            </a:lvl1pPr>
          </a:lstStyle>
          <a:p>
            <a:pPr lvl="0"/>
            <a:r>
              <a:rPr lang="en-US" dirty="0" smtClean="0"/>
              <a:t>quote or statement for emphasis</a:t>
            </a:r>
            <a:endParaRPr lang="en-US" dirty="0"/>
          </a:p>
        </p:txBody>
      </p:sp>
    </p:spTree>
    <p:extLst>
      <p:ext uri="{BB962C8B-B14F-4D97-AF65-F5344CB8AC3E}">
        <p14:creationId xmlns:p14="http://schemas.microsoft.com/office/powerpoint/2010/main" val="1578096603"/>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rgbClr val="A4CFDC"/>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rgbClr val="1C5B82"/>
                </a:solidFill>
                <a:effectLst/>
              </a:defRPr>
            </a:lvl1pPr>
          </a:lstStyle>
          <a:p>
            <a:r>
              <a:rPr lang="en-US" dirty="0" smtClean="0"/>
              <a:t>Title</a:t>
            </a:r>
            <a:endParaRPr lang="en-US" dirty="0"/>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3788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8306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rgbClr val="A4CFDC"/>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rgbClr val="1C5B82"/>
                </a:solidFill>
              </a:defRPr>
            </a:lvl1pPr>
            <a:lvl2pPr marL="628650" indent="-171450">
              <a:buFont typeface="Arial" panose="020B0604020202020204" pitchFamily="34" charset="0"/>
              <a:buChar char="•"/>
              <a:defRPr>
                <a:solidFill>
                  <a:srgbClr val="1C5B82"/>
                </a:solidFill>
              </a:defRPr>
            </a:lvl2pPr>
            <a:lvl3pPr marL="1143000" indent="-228600">
              <a:buFont typeface="Tahoma" panose="020B0604030504040204" pitchFamily="34" charset="0"/>
              <a:buChar char="–"/>
              <a:defRPr>
                <a:solidFill>
                  <a:srgbClr val="1C5B82"/>
                </a:solidFill>
              </a:defRPr>
            </a:lvl3pPr>
            <a:lvl4pPr marL="1600200" indent="-228600">
              <a:buFont typeface="Wingdings" panose="05000000000000000000" pitchFamily="2" charset="2"/>
              <a:buChar char="§"/>
              <a:defRPr sz="2400" baseline="0">
                <a:solidFill>
                  <a:srgbClr val="1C5B82"/>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Fourth level</a:t>
            </a:r>
          </a:p>
        </p:txBody>
      </p:sp>
    </p:spTree>
    <p:extLst>
      <p:ext uri="{BB962C8B-B14F-4D97-AF65-F5344CB8AC3E}">
        <p14:creationId xmlns:p14="http://schemas.microsoft.com/office/powerpoint/2010/main" val="944383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rgbClr val="A4CFDC"/>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rgbClr val="1C5B8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rgbClr val="1C5B82"/>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smtClean="0"/>
              <a:t>1.	Question</a:t>
            </a:r>
            <a:endParaRPr lang="en-US" dirty="0"/>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smtClean="0">
                <a:solidFill>
                  <a:srgbClr val="1C5B82"/>
                </a:solidFill>
                <a:effectLst/>
              </a:rPr>
              <a:t>Section Quiz</a:t>
            </a:r>
          </a:p>
        </p:txBody>
      </p:sp>
    </p:spTree>
    <p:extLst>
      <p:ext uri="{BB962C8B-B14F-4D97-AF65-F5344CB8AC3E}">
        <p14:creationId xmlns:p14="http://schemas.microsoft.com/office/powerpoint/2010/main" val="854942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3">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smtClean="0"/>
              <a:t>term</a:t>
            </a:r>
            <a:endParaRPr lang="en-US" dirty="0"/>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definition</a:t>
            </a:r>
            <a:endParaRPr lang="en-US" dirty="0"/>
          </a:p>
        </p:txBody>
      </p:sp>
    </p:spTree>
    <p:extLst>
      <p:ext uri="{BB962C8B-B14F-4D97-AF65-F5344CB8AC3E}">
        <p14:creationId xmlns:p14="http://schemas.microsoft.com/office/powerpoint/2010/main" val="192172502"/>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rgbClr val="1C5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a:t>
            </a:r>
          </a:p>
        </p:txBody>
      </p:sp>
      <p:sp>
        <p:nvSpPr>
          <p:cNvPr id="5" name="Content Placeholder 4"/>
          <p:cNvSpPr>
            <a:spLocks noGrp="1"/>
          </p:cNvSpPr>
          <p:nvPr>
            <p:ph sz="quarter" idx="10" hasCustomPrompt="1"/>
          </p:nvPr>
        </p:nvSpPr>
        <p:spPr>
          <a:xfrm>
            <a:off x="1738313" y="471970"/>
            <a:ext cx="8228012" cy="5018087"/>
          </a:xfrm>
          <a:solidFill>
            <a:schemeClr val="bg2"/>
          </a:solidFill>
          <a:ln w="44450">
            <a:solidFill>
              <a:srgbClr val="1C5B82"/>
            </a:solidFill>
            <a:miter lim="800000"/>
          </a:ln>
        </p:spPr>
        <p:txBody>
          <a:bodyPr/>
          <a:lstStyle>
            <a:lvl1pPr>
              <a:defRPr baseline="0"/>
            </a:lvl1pPr>
          </a:lstStyle>
          <a:p>
            <a:pPr lvl="0"/>
            <a:r>
              <a:rPr lang="en-US" dirty="0" smtClean="0"/>
              <a:t>Click picture icon to add image</a:t>
            </a:r>
            <a:endParaRPr lang="en-US" dirty="0"/>
          </a:p>
        </p:txBody>
      </p:sp>
    </p:spTree>
    <p:extLst>
      <p:ext uri="{BB962C8B-B14F-4D97-AF65-F5344CB8AC3E}">
        <p14:creationId xmlns:p14="http://schemas.microsoft.com/office/powerpoint/2010/main" val="225213894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rgbClr val="1C5B82"/>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smtClean="0"/>
              <a:t>centered text</a:t>
            </a:r>
            <a:endParaRPr lang="en-US" dirty="0"/>
          </a:p>
        </p:txBody>
      </p:sp>
    </p:spTree>
    <p:extLst>
      <p:ext uri="{BB962C8B-B14F-4D97-AF65-F5344CB8AC3E}">
        <p14:creationId xmlns:p14="http://schemas.microsoft.com/office/powerpoint/2010/main" val="4137107884"/>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0" name="Group 9"/>
          <p:cNvGrpSpPr/>
          <p:nvPr userDrawn="1"/>
        </p:nvGrpSpPr>
        <p:grpSpPr>
          <a:xfrm>
            <a:off x="-157" y="0"/>
            <a:ext cx="11705588" cy="6583363"/>
            <a:chOff x="-157" y="0"/>
            <a:chExt cx="11705588" cy="6583363"/>
          </a:xfrm>
        </p:grpSpPr>
        <p:grpSp>
          <p:nvGrpSpPr>
            <p:cNvPr id="11" name="Group 10"/>
            <p:cNvGrpSpPr/>
            <p:nvPr userDrawn="1"/>
          </p:nvGrpSpPr>
          <p:grpSpPr>
            <a:xfrm>
              <a:off x="0" y="0"/>
              <a:ext cx="11704638" cy="6583363"/>
              <a:chOff x="0" y="0"/>
              <a:chExt cx="11704638" cy="6583363"/>
            </a:xfrm>
          </p:grpSpPr>
          <p:sp>
            <p:nvSpPr>
              <p:cNvPr id="15" name="Rectangle 14"/>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6" name="Rectangle 15"/>
              <p:cNvSpPr/>
              <p:nvPr userDrawn="1"/>
            </p:nvSpPr>
            <p:spPr>
              <a:xfrm>
                <a:off x="2861" y="0"/>
                <a:ext cx="11701777" cy="627349"/>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7" name="Rectangle 16"/>
              <p:cNvSpPr/>
              <p:nvPr userDrawn="1"/>
            </p:nvSpPr>
            <p:spPr>
              <a:xfrm>
                <a:off x="0" y="5956014"/>
                <a:ext cx="11701777" cy="627349"/>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8" name="Rectangle 17"/>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2" name="Group 11"/>
            <p:cNvGrpSpPr/>
            <p:nvPr userDrawn="1"/>
          </p:nvGrpSpPr>
          <p:grpSpPr>
            <a:xfrm>
              <a:off x="-157" y="581629"/>
              <a:ext cx="11705588" cy="5420105"/>
              <a:chOff x="-157" y="2169159"/>
              <a:chExt cx="11705588" cy="5420105"/>
            </a:xfrm>
          </p:grpSpPr>
          <p:sp>
            <p:nvSpPr>
              <p:cNvPr id="13"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rgbClr val="1C5B82"/>
                </a:solidFill>
                <a:effectLst/>
              </a:defRPr>
            </a:lvl1pPr>
          </a:lstStyle>
          <a:p>
            <a:pPr lvl="0"/>
            <a:r>
              <a:rPr lang="en-US" dirty="0" smtClean="0"/>
              <a:t>quote or statement for emphasis</a:t>
            </a:r>
            <a:endParaRPr lang="en-US" dirty="0"/>
          </a:p>
        </p:txBody>
      </p:sp>
    </p:spTree>
    <p:extLst>
      <p:ext uri="{BB962C8B-B14F-4D97-AF65-F5344CB8AC3E}">
        <p14:creationId xmlns:p14="http://schemas.microsoft.com/office/powerpoint/2010/main" val="316590842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3954161"/>
      </p:ext>
    </p:extLst>
  </p:cSld>
  <p:clrMap bg1="lt1" tx1="dk1" bg2="lt2" tx2="dk2" accent1="accent1" accent2="accent2" accent3="accent3" accent4="accent4" accent5="accent5" accent6="accent6" hlink="hlink" folHlink="folHlink"/>
  <p:sldLayoutIdLst>
    <p:sldLayoutId id="2147483749"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50" r:id="rId10"/>
  </p:sldLayoutIdLst>
  <p:transition>
    <p:fade/>
  </p:transition>
  <p:timing>
    <p:tnLst>
      <p:par>
        <p:cTn id="1" dur="indefinite" restart="never" nodeType="tmRoot"/>
      </p:par>
    </p:tnLst>
  </p:timing>
  <p:txStyles>
    <p:titleStyle>
      <a:lvl1pPr algn="ctr" defTabSz="914400" rtl="0" eaLnBrk="1" latinLnBrk="0" hangingPunct="1">
        <a:spcBef>
          <a:spcPct val="0"/>
        </a:spcBef>
        <a:buNone/>
        <a:defRPr sz="3200" b="1" kern="1200">
          <a:solidFill>
            <a:schemeClr val="accent3"/>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rgbClr val="1C5B82"/>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rgbClr val="1C5B82"/>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331976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8" r:id="rId3"/>
    <p:sldLayoutId id="2147483760" r:id="rId4"/>
    <p:sldLayoutId id="2147483761" r:id="rId5"/>
    <p:sldLayoutId id="2147483762" r:id="rId6"/>
    <p:sldLayoutId id="2147483763" r:id="rId7"/>
    <p:sldLayoutId id="2147483764" r:id="rId8"/>
    <p:sldLayoutId id="2147483765" r:id="rId9"/>
    <p:sldLayoutId id="2147483766" r:id="rId10"/>
  </p:sldLayoutIdLst>
  <p:transition>
    <p:fade/>
  </p:transition>
  <p:timing>
    <p:tnLst>
      <p:par>
        <p:cTn id="1" dur="indefinite" restart="never" nodeType="tmRoot"/>
      </p:par>
    </p:tnLst>
  </p:timing>
  <p:txStyles>
    <p:titleStyle>
      <a:lvl1pPr algn="ctr" defTabSz="914400" rtl="0" eaLnBrk="1" latinLnBrk="0" hangingPunct="1">
        <a:spcBef>
          <a:spcPct val="0"/>
        </a:spcBef>
        <a:buNone/>
        <a:defRPr sz="3200" b="1" kern="1200">
          <a:solidFill>
            <a:schemeClr val="accent3"/>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rgbClr val="1C5B82"/>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rgbClr val="1C5B82"/>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7941634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Lst>
  <p:transition>
    <p:fade/>
  </p:transition>
  <p:timing>
    <p:tnLst>
      <p:par>
        <p:cTn id="1" dur="indefinite" restart="never" nodeType="tmRoot"/>
      </p:par>
    </p:tnLst>
  </p:timing>
  <p:txStyles>
    <p:titleStyle>
      <a:lvl1pPr algn="ctr" defTabSz="914400" rtl="0" eaLnBrk="1" latinLnBrk="0" hangingPunct="1">
        <a:spcBef>
          <a:spcPct val="0"/>
        </a:spcBef>
        <a:buNone/>
        <a:defRPr sz="3200" b="1" kern="1200">
          <a:solidFill>
            <a:schemeClr val="accent4">
              <a:lumMod val="75000"/>
            </a:schemeClr>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chemeClr val="accent4"/>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chemeClr val="accent4"/>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12: Eastern Europe </a:t>
            </a:r>
            <a:endParaRPr lang="en-US" dirty="0"/>
          </a:p>
        </p:txBody>
      </p:sp>
    </p:spTree>
    <p:extLst>
      <p:ext uri="{BB962C8B-B14F-4D97-AF65-F5344CB8AC3E}">
        <p14:creationId xmlns:p14="http://schemas.microsoft.com/office/powerpoint/2010/main" val="113268956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823119" y="494589"/>
            <a:ext cx="10058400" cy="4896266"/>
          </a:xfrm>
        </p:spPr>
      </p:pic>
    </p:spTree>
    <p:extLst>
      <p:ext uri="{BB962C8B-B14F-4D97-AF65-F5344CB8AC3E}">
        <p14:creationId xmlns:p14="http://schemas.microsoft.com/office/powerpoint/2010/main" val="3721090056"/>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37519" y="389147"/>
            <a:ext cx="8229600" cy="5805068"/>
          </a:xfrm>
        </p:spPr>
      </p:pic>
    </p:spTree>
    <p:extLst>
      <p:ext uri="{BB962C8B-B14F-4D97-AF65-F5344CB8AC3E}">
        <p14:creationId xmlns:p14="http://schemas.microsoft.com/office/powerpoint/2010/main" val="3355822110"/>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Eastern Plains</a:t>
            </a:r>
            <a:endParaRPr lang="en-US" dirty="0"/>
          </a:p>
        </p:txBody>
      </p:sp>
      <p:sp>
        <p:nvSpPr>
          <p:cNvPr id="3" name="Text Placeholder 2"/>
          <p:cNvSpPr>
            <a:spLocks noGrp="1"/>
          </p:cNvSpPr>
          <p:nvPr>
            <p:ph type="body" sz="quarter" idx="10"/>
          </p:nvPr>
        </p:nvSpPr>
        <p:spPr/>
        <p:txBody>
          <a:bodyPr/>
          <a:lstStyle/>
          <a:p>
            <a:r>
              <a:rPr lang="en-US" dirty="0" smtClean="0"/>
              <a:t>A huge plain extends east from the Carpathian Mountains and connects with the Northern European Plain. </a:t>
            </a:r>
          </a:p>
          <a:p>
            <a:r>
              <a:rPr lang="en-US" dirty="0" smtClean="0"/>
              <a:t>Together, these plains form the </a:t>
            </a:r>
            <a:r>
              <a:rPr lang="en-US" b="1" dirty="0" smtClean="0"/>
              <a:t>Great European Plain</a:t>
            </a:r>
            <a:r>
              <a:rPr lang="en-US" dirty="0" smtClean="0"/>
              <a:t>, which stretches over one thousand miles east into Russia. </a:t>
            </a:r>
          </a:p>
          <a:p>
            <a:r>
              <a:rPr lang="en-US" dirty="0" smtClean="0">
                <a:solidFill>
                  <a:srgbClr val="C00000"/>
                </a:solidFill>
              </a:rPr>
              <a:t>Three countries lie on the eastern plains: Moldova, Ukraine, and Belarus. </a:t>
            </a:r>
          </a:p>
          <a:p>
            <a:r>
              <a:rPr lang="en-US" dirty="0" smtClean="0"/>
              <a:t>Like the three Baltic States, </a:t>
            </a:r>
            <a:r>
              <a:rPr lang="en-US" dirty="0" smtClean="0">
                <a:solidFill>
                  <a:srgbClr val="C00000"/>
                </a:solidFill>
              </a:rPr>
              <a:t>these countries were once among the fifteen republics, or soviets, in the Soviet Union. </a:t>
            </a:r>
            <a:endParaRPr lang="en-US" dirty="0">
              <a:solidFill>
                <a:srgbClr val="C00000"/>
              </a:solidFill>
            </a:endParaRPr>
          </a:p>
        </p:txBody>
      </p:sp>
    </p:spTree>
    <p:extLst>
      <p:ext uri="{BB962C8B-B14F-4D97-AF65-F5344CB8AC3E}">
        <p14:creationId xmlns:p14="http://schemas.microsoft.com/office/powerpoint/2010/main" val="3746049244"/>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Moldova </a:t>
            </a:r>
            <a:endParaRPr lang="en-US" dirty="0"/>
          </a:p>
        </p:txBody>
      </p:sp>
      <p:sp>
        <p:nvSpPr>
          <p:cNvPr id="3" name="Text Placeholder 2"/>
          <p:cNvSpPr>
            <a:spLocks noGrp="1"/>
          </p:cNvSpPr>
          <p:nvPr>
            <p:ph type="body" sz="quarter" idx="10"/>
          </p:nvPr>
        </p:nvSpPr>
        <p:spPr/>
        <p:txBody>
          <a:bodyPr/>
          <a:lstStyle/>
          <a:p>
            <a:r>
              <a:rPr lang="en-US" dirty="0" smtClean="0"/>
              <a:t>Moldova is a hilly, landlocked country between Romania and Ukraine. </a:t>
            </a:r>
          </a:p>
          <a:p>
            <a:r>
              <a:rPr lang="en-US" dirty="0" smtClean="0"/>
              <a:t>Moldova is the eastern part of Romania’s historic principality of Moldavia. </a:t>
            </a:r>
          </a:p>
          <a:p>
            <a:r>
              <a:rPr lang="en-US" dirty="0" smtClean="0"/>
              <a:t>Two-thirds of the people speak Moldovan, a language related to Romanian. </a:t>
            </a:r>
          </a:p>
          <a:p>
            <a:r>
              <a:rPr lang="en-US" dirty="0" smtClean="0"/>
              <a:t>The Soviets took control of the region during World War II, but the country gained independence along with the other Soviet republics.</a:t>
            </a:r>
          </a:p>
          <a:p>
            <a:r>
              <a:rPr lang="en-US" dirty="0" smtClean="0"/>
              <a:t>A third of the population consists of Slavs, both Ukrainians and Russians, who live on the a sliver of land east of the Dniester (NEE </a:t>
            </a:r>
            <a:r>
              <a:rPr lang="en-US" dirty="0" err="1" smtClean="0"/>
              <a:t>stuhr</a:t>
            </a:r>
            <a:r>
              <a:rPr lang="en-US" dirty="0" smtClean="0"/>
              <a:t>) River. </a:t>
            </a:r>
          </a:p>
          <a:p>
            <a:r>
              <a:rPr lang="en-US" dirty="0" smtClean="0"/>
              <a:t>This valuable </a:t>
            </a:r>
            <a:r>
              <a:rPr lang="en-US" b="1" dirty="0" err="1" smtClean="0"/>
              <a:t>Transnistria</a:t>
            </a:r>
            <a:r>
              <a:rPr lang="en-US" dirty="0" smtClean="0"/>
              <a:t> region, which is heavy in industry, once belonged to Ukraine. </a:t>
            </a:r>
            <a:endParaRPr lang="en-US" dirty="0"/>
          </a:p>
        </p:txBody>
      </p:sp>
    </p:spTree>
    <p:extLst>
      <p:ext uri="{BB962C8B-B14F-4D97-AF65-F5344CB8AC3E}">
        <p14:creationId xmlns:p14="http://schemas.microsoft.com/office/powerpoint/2010/main" val="2201789529"/>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 1990, the Slavs declared themselves a semi-independent republic. </a:t>
            </a:r>
          </a:p>
          <a:p>
            <a:r>
              <a:rPr lang="en-US" dirty="0" smtClean="0"/>
              <a:t>Fighting erupted in 1992, and Russia sent its army to restore peace. </a:t>
            </a:r>
          </a:p>
          <a:p>
            <a:r>
              <a:rPr lang="en-US" dirty="0" smtClean="0"/>
              <a:t>Russia’s failure to remove its troops has resulted in increased tensions between the two countries. </a:t>
            </a:r>
          </a:p>
          <a:p>
            <a:r>
              <a:rPr lang="en-US" dirty="0" smtClean="0"/>
              <a:t>Despite the economic and human rights failures that brought about the end of communism in 1991, Moldova became the first part of the former Soviet Union to elect a Communist as its president in 2001. </a:t>
            </a:r>
            <a:endParaRPr lang="en-US" dirty="0"/>
          </a:p>
        </p:txBody>
      </p:sp>
    </p:spTree>
    <p:extLst>
      <p:ext uri="{BB962C8B-B14F-4D97-AF65-F5344CB8AC3E}">
        <p14:creationId xmlns:p14="http://schemas.microsoft.com/office/powerpoint/2010/main" val="1651262017"/>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Commonwealth of Independent States </a:t>
            </a:r>
            <a:endParaRPr lang="en-US" dirty="0"/>
          </a:p>
        </p:txBody>
      </p:sp>
      <p:sp>
        <p:nvSpPr>
          <p:cNvPr id="4" name="Text Placeholder 3"/>
          <p:cNvSpPr>
            <a:spLocks noGrp="1"/>
          </p:cNvSpPr>
          <p:nvPr>
            <p:ph type="body" sz="quarter" idx="10"/>
          </p:nvPr>
        </p:nvSpPr>
        <p:spPr/>
        <p:txBody>
          <a:bodyPr/>
          <a:lstStyle/>
          <a:p>
            <a:r>
              <a:rPr lang="en-US" dirty="0" smtClean="0">
                <a:solidFill>
                  <a:srgbClr val="C00000"/>
                </a:solidFill>
              </a:rPr>
              <a:t>After the breakup of the Soviet Union, the former republics created the </a:t>
            </a:r>
            <a:r>
              <a:rPr lang="en-US" b="1" dirty="0" smtClean="0">
                <a:solidFill>
                  <a:srgbClr val="C00000"/>
                </a:solidFill>
              </a:rPr>
              <a:t>Commonwealth of Independent States</a:t>
            </a:r>
            <a:r>
              <a:rPr lang="en-US" dirty="0" smtClean="0">
                <a:solidFill>
                  <a:srgbClr val="C00000"/>
                </a:solidFill>
              </a:rPr>
              <a:t> (CIS) on December 21, 1991. </a:t>
            </a:r>
          </a:p>
          <a:p>
            <a:r>
              <a:rPr lang="en-US" dirty="0" smtClean="0"/>
              <a:t>All of the republics eventually joined, except the Baltic States. </a:t>
            </a:r>
          </a:p>
          <a:p>
            <a:r>
              <a:rPr lang="en-US" dirty="0" smtClean="0"/>
              <a:t>The original emphasis of the agreement was an alliance of independent states for the purpose of promoting economic ties between them. </a:t>
            </a:r>
          </a:p>
          <a:p>
            <a:r>
              <a:rPr lang="en-US" dirty="0" smtClean="0">
                <a:solidFill>
                  <a:srgbClr val="C00000"/>
                </a:solidFill>
              </a:rPr>
              <a:t>Since the group’s inception, Russia has attempted to </a:t>
            </a:r>
            <a:r>
              <a:rPr lang="en-US" dirty="0">
                <a:solidFill>
                  <a:srgbClr val="C00000"/>
                </a:solidFill>
              </a:rPr>
              <a:t>t</a:t>
            </a:r>
            <a:r>
              <a:rPr lang="en-US" dirty="0" smtClean="0">
                <a:solidFill>
                  <a:srgbClr val="C00000"/>
                </a:solidFill>
              </a:rPr>
              <a:t>ighten its control over the CIS republics, which it calls the “</a:t>
            </a:r>
            <a:r>
              <a:rPr lang="en-US" b="1" dirty="0" smtClean="0">
                <a:solidFill>
                  <a:srgbClr val="C00000"/>
                </a:solidFill>
              </a:rPr>
              <a:t>near abroad</a:t>
            </a:r>
            <a:r>
              <a:rPr lang="en-US" dirty="0" smtClean="0">
                <a:solidFill>
                  <a:srgbClr val="C00000"/>
                </a:solidFill>
              </a:rPr>
              <a:t>.” </a:t>
            </a:r>
          </a:p>
          <a:p>
            <a:r>
              <a:rPr lang="en-US" dirty="0" smtClean="0"/>
              <a:t>While Russia remains a major trading partner with most members, the economies of CIS members are slowly expanding beyond a reliance on Russia. </a:t>
            </a:r>
          </a:p>
          <a:p>
            <a:pPr marL="0" indent="0">
              <a:buNone/>
            </a:pPr>
            <a:endParaRPr lang="en-US" dirty="0"/>
          </a:p>
        </p:txBody>
      </p:sp>
    </p:spTree>
    <p:extLst>
      <p:ext uri="{BB962C8B-B14F-4D97-AF65-F5344CB8AC3E}">
        <p14:creationId xmlns:p14="http://schemas.microsoft.com/office/powerpoint/2010/main" val="231319167"/>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Ukraine </a:t>
            </a:r>
            <a:endParaRPr lang="en-US" dirty="0"/>
          </a:p>
        </p:txBody>
      </p:sp>
      <p:sp>
        <p:nvSpPr>
          <p:cNvPr id="3" name="Text Placeholder 2"/>
          <p:cNvSpPr>
            <a:spLocks noGrp="1"/>
          </p:cNvSpPr>
          <p:nvPr>
            <p:ph type="body" sz="quarter" idx="10"/>
          </p:nvPr>
        </p:nvSpPr>
        <p:spPr/>
        <p:txBody>
          <a:bodyPr/>
          <a:lstStyle/>
          <a:p>
            <a:r>
              <a:rPr lang="en-US" dirty="0" smtClean="0">
                <a:solidFill>
                  <a:srgbClr val="C00000"/>
                </a:solidFill>
              </a:rPr>
              <a:t>After Russia, Ukraine is the most important industrial and agricultural center in the CIS. </a:t>
            </a:r>
          </a:p>
          <a:p>
            <a:r>
              <a:rPr lang="en-US" dirty="0" smtClean="0"/>
              <a:t>It is also the largest nation completely on the continent of Europe. </a:t>
            </a:r>
          </a:p>
          <a:p>
            <a:r>
              <a:rPr lang="en-US" dirty="0" smtClean="0"/>
              <a:t>After its independence in 1991, the transition to a democratic form of government proceeded slowly. </a:t>
            </a:r>
          </a:p>
          <a:p>
            <a:r>
              <a:rPr lang="en-US" dirty="0" smtClean="0"/>
              <a:t>The elections of 2004 and their aftermath were watched by the world. </a:t>
            </a:r>
          </a:p>
          <a:p>
            <a:r>
              <a:rPr lang="en-US" dirty="0" smtClean="0"/>
              <a:t>During this campaign, one candidate (Viktor </a:t>
            </a:r>
            <a:r>
              <a:rPr lang="en-US" dirty="0" err="1" smtClean="0"/>
              <a:t>Yushchenko</a:t>
            </a:r>
            <a:r>
              <a:rPr lang="en-US" dirty="0" smtClean="0"/>
              <a:t>) was poisoned and survived, though he was severely scarred. </a:t>
            </a:r>
          </a:p>
          <a:p>
            <a:r>
              <a:rPr lang="en-US" dirty="0" smtClean="0"/>
              <a:t>The election day itself was tainted with charges of fraud when </a:t>
            </a:r>
            <a:r>
              <a:rPr lang="en-US" dirty="0" err="1" smtClean="0"/>
              <a:t>Yushchenko</a:t>
            </a:r>
            <a:r>
              <a:rPr lang="en-US" dirty="0" smtClean="0"/>
              <a:t> lost despite widespread support. Consequently, large groups of Ukrainians protested the results. </a:t>
            </a:r>
            <a:endParaRPr lang="en-US" dirty="0"/>
          </a:p>
        </p:txBody>
      </p:sp>
    </p:spTree>
    <p:extLst>
      <p:ext uri="{BB962C8B-B14F-4D97-AF65-F5344CB8AC3E}">
        <p14:creationId xmlns:p14="http://schemas.microsoft.com/office/powerpoint/2010/main" val="2344610382"/>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Due to the persistence of the people, another election was held, and this time </a:t>
            </a:r>
            <a:r>
              <a:rPr lang="en-US" dirty="0" err="1" smtClean="0"/>
              <a:t>Yushchenko</a:t>
            </a:r>
            <a:r>
              <a:rPr lang="en-US" dirty="0" smtClean="0"/>
              <a:t> won. </a:t>
            </a:r>
          </a:p>
          <a:p>
            <a:r>
              <a:rPr lang="en-US" dirty="0" smtClean="0"/>
              <a:t>This became known as the “Orange Revolution” because </a:t>
            </a:r>
            <a:r>
              <a:rPr lang="en-US" dirty="0" err="1" smtClean="0"/>
              <a:t>Yushchenko’s</a:t>
            </a:r>
            <a:r>
              <a:rPr lang="en-US" dirty="0" smtClean="0"/>
              <a:t> supporters wore orange as a sign of their support. </a:t>
            </a:r>
          </a:p>
          <a:p>
            <a:r>
              <a:rPr lang="en-US" dirty="0" smtClean="0"/>
              <a:t>Since that time, Ukraine has continued to shift its focus from Russia to Western Europe and the EU. </a:t>
            </a:r>
          </a:p>
          <a:p>
            <a:r>
              <a:rPr lang="en-US" dirty="0" smtClean="0"/>
              <a:t>Ukrainians finally received freedom of religion in 1990, but not all groups receive equal treatment. </a:t>
            </a:r>
            <a:endParaRPr lang="en-US" dirty="0"/>
          </a:p>
        </p:txBody>
      </p:sp>
    </p:spTree>
    <p:extLst>
      <p:ext uri="{BB962C8B-B14F-4D97-AF65-F5344CB8AC3E}">
        <p14:creationId xmlns:p14="http://schemas.microsoft.com/office/powerpoint/2010/main" val="528914262"/>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Northern Lowlands</a:t>
            </a:r>
            <a:endParaRPr lang="en-US" dirty="0"/>
          </a:p>
        </p:txBody>
      </p:sp>
      <p:sp>
        <p:nvSpPr>
          <p:cNvPr id="3" name="Text Placeholder 2"/>
          <p:cNvSpPr>
            <a:spLocks noGrp="1"/>
          </p:cNvSpPr>
          <p:nvPr>
            <p:ph type="body" sz="quarter" idx="10"/>
          </p:nvPr>
        </p:nvSpPr>
        <p:spPr/>
        <p:txBody>
          <a:bodyPr/>
          <a:lstStyle/>
          <a:p>
            <a:r>
              <a:rPr lang="en-US" dirty="0" smtClean="0"/>
              <a:t>Ukraine’s northern lowlands include swamps and marshes along the border with Belarus. </a:t>
            </a:r>
          </a:p>
          <a:p>
            <a:r>
              <a:rPr lang="en-US" dirty="0" smtClean="0"/>
              <a:t>These waters flow into the </a:t>
            </a:r>
            <a:r>
              <a:rPr lang="en-US" b="1" dirty="0" smtClean="0"/>
              <a:t>Dnieper</a:t>
            </a:r>
            <a:r>
              <a:rPr lang="en-US" dirty="0" smtClean="0"/>
              <a:t> (NEE </a:t>
            </a:r>
            <a:r>
              <a:rPr lang="en-US" dirty="0" err="1" smtClean="0"/>
              <a:t>puhr</a:t>
            </a:r>
            <a:r>
              <a:rPr lang="en-US" dirty="0" smtClean="0"/>
              <a:t>) </a:t>
            </a:r>
            <a:r>
              <a:rPr lang="en-US" b="1" dirty="0" smtClean="0"/>
              <a:t>River</a:t>
            </a:r>
            <a:r>
              <a:rPr lang="en-US" dirty="0" smtClean="0"/>
              <a:t>, the third-longest river in Europe, which continues south through the heart of the Ukraine. </a:t>
            </a:r>
          </a:p>
          <a:p>
            <a:r>
              <a:rPr lang="en-US" b="1" dirty="0" smtClean="0">
                <a:solidFill>
                  <a:srgbClr val="C00000"/>
                </a:solidFill>
              </a:rPr>
              <a:t>Kiev</a:t>
            </a:r>
            <a:r>
              <a:rPr lang="en-US" dirty="0" smtClean="0">
                <a:solidFill>
                  <a:srgbClr val="C00000"/>
                </a:solidFill>
              </a:rPr>
              <a:t> (KEE eve), the most populous city in all of Eastern Europe, lies at the junction between the </a:t>
            </a:r>
            <a:r>
              <a:rPr lang="en-US" dirty="0" err="1" smtClean="0">
                <a:solidFill>
                  <a:srgbClr val="C00000"/>
                </a:solidFill>
              </a:rPr>
              <a:t>Dneiper</a:t>
            </a:r>
            <a:r>
              <a:rPr lang="en-US" dirty="0" smtClean="0">
                <a:solidFill>
                  <a:srgbClr val="C00000"/>
                </a:solidFill>
              </a:rPr>
              <a:t> and Desna Rivers. </a:t>
            </a:r>
          </a:p>
          <a:p>
            <a:r>
              <a:rPr lang="en-US" dirty="0" smtClean="0"/>
              <a:t>It is the cultural center and capital of Ukraine. </a:t>
            </a:r>
            <a:endParaRPr lang="en-US" dirty="0"/>
          </a:p>
        </p:txBody>
      </p:sp>
    </p:spTree>
    <p:extLst>
      <p:ext uri="{BB962C8B-B14F-4D97-AF65-F5344CB8AC3E}">
        <p14:creationId xmlns:p14="http://schemas.microsoft.com/office/powerpoint/2010/main" val="2410527354"/>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Uplands</a:t>
            </a:r>
            <a:endParaRPr lang="en-US" dirty="0"/>
          </a:p>
        </p:txBody>
      </p:sp>
      <p:sp>
        <p:nvSpPr>
          <p:cNvPr id="3" name="Text Placeholder 2"/>
          <p:cNvSpPr>
            <a:spLocks noGrp="1"/>
          </p:cNvSpPr>
          <p:nvPr>
            <p:ph type="body" sz="quarter" idx="10"/>
          </p:nvPr>
        </p:nvSpPr>
        <p:spPr/>
        <p:txBody>
          <a:bodyPr/>
          <a:lstStyle/>
          <a:p>
            <a:r>
              <a:rPr lang="en-US" dirty="0" smtClean="0"/>
              <a:t>The Central Uplands cut across central Ukraine. </a:t>
            </a:r>
          </a:p>
          <a:p>
            <a:r>
              <a:rPr lang="en-US" dirty="0" smtClean="0"/>
              <a:t>With adequate rainfall and rich soils, these vast uplands produce many agricultural products. </a:t>
            </a:r>
          </a:p>
          <a:p>
            <a:r>
              <a:rPr lang="en-US" dirty="0" smtClean="0"/>
              <a:t>Ukraine ranks among the top producers in the world for over two dozen agricultural products. </a:t>
            </a:r>
          </a:p>
          <a:p>
            <a:r>
              <a:rPr lang="en-US" dirty="0" smtClean="0"/>
              <a:t>East of the Dnieper River lies the valuable </a:t>
            </a:r>
            <a:r>
              <a:rPr lang="en-US" b="1" dirty="0" smtClean="0"/>
              <a:t>Donets</a:t>
            </a:r>
            <a:r>
              <a:rPr lang="en-US" dirty="0" smtClean="0"/>
              <a:t> (duh NETS) </a:t>
            </a:r>
            <a:r>
              <a:rPr lang="en-US" b="1" dirty="0" smtClean="0"/>
              <a:t>Basin</a:t>
            </a:r>
            <a:r>
              <a:rPr lang="en-US" dirty="0" smtClean="0"/>
              <a:t>, or Donbas. </a:t>
            </a:r>
          </a:p>
          <a:p>
            <a:r>
              <a:rPr lang="en-US" dirty="0" smtClean="0"/>
              <a:t>On a tributary of the Donets River is Kharkov, Ukraine’s second-largest city. </a:t>
            </a:r>
            <a:endParaRPr lang="en-US" dirty="0"/>
          </a:p>
        </p:txBody>
      </p:sp>
    </p:spTree>
    <p:extLst>
      <p:ext uri="{BB962C8B-B14F-4D97-AF65-F5344CB8AC3E}">
        <p14:creationId xmlns:p14="http://schemas.microsoft.com/office/powerpoint/2010/main" val="3688665405"/>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Southern Coasts </a:t>
            </a:r>
            <a:endParaRPr lang="en-US" dirty="0"/>
          </a:p>
        </p:txBody>
      </p:sp>
      <p:sp>
        <p:nvSpPr>
          <p:cNvPr id="3" name="Text Placeholder 2"/>
          <p:cNvSpPr>
            <a:spLocks noGrp="1"/>
          </p:cNvSpPr>
          <p:nvPr>
            <p:ph type="body" sz="quarter" idx="10"/>
          </p:nvPr>
        </p:nvSpPr>
        <p:spPr/>
        <p:txBody>
          <a:bodyPr/>
          <a:lstStyle/>
          <a:p>
            <a:r>
              <a:rPr lang="en-US" dirty="0" smtClean="0"/>
              <a:t>Odessa, Ukraine’s largest port, lies on the coast of the Black Sea. </a:t>
            </a:r>
          </a:p>
          <a:p>
            <a:r>
              <a:rPr lang="en-US" dirty="0" smtClean="0">
                <a:solidFill>
                  <a:srgbClr val="C00000"/>
                </a:solidFill>
              </a:rPr>
              <a:t>The most valuable southern region is the </a:t>
            </a:r>
            <a:r>
              <a:rPr lang="en-US" b="1" dirty="0" smtClean="0">
                <a:solidFill>
                  <a:srgbClr val="C00000"/>
                </a:solidFill>
              </a:rPr>
              <a:t>Crimean</a:t>
            </a:r>
            <a:r>
              <a:rPr lang="en-US" dirty="0" smtClean="0">
                <a:solidFill>
                  <a:srgbClr val="C00000"/>
                </a:solidFill>
              </a:rPr>
              <a:t> (</a:t>
            </a:r>
            <a:r>
              <a:rPr lang="en-US" dirty="0" err="1" smtClean="0">
                <a:solidFill>
                  <a:srgbClr val="C00000"/>
                </a:solidFill>
              </a:rPr>
              <a:t>kry</a:t>
            </a:r>
            <a:r>
              <a:rPr lang="en-US" dirty="0" smtClean="0">
                <a:solidFill>
                  <a:srgbClr val="C00000"/>
                </a:solidFill>
              </a:rPr>
              <a:t> MEE </a:t>
            </a:r>
            <a:r>
              <a:rPr lang="en-US" dirty="0" err="1" smtClean="0">
                <a:solidFill>
                  <a:srgbClr val="C00000"/>
                </a:solidFill>
              </a:rPr>
              <a:t>uhn</a:t>
            </a:r>
            <a:r>
              <a:rPr lang="en-US" dirty="0" smtClean="0">
                <a:solidFill>
                  <a:srgbClr val="C00000"/>
                </a:solidFill>
              </a:rPr>
              <a:t>) </a:t>
            </a:r>
            <a:r>
              <a:rPr lang="en-US" b="1" dirty="0" smtClean="0">
                <a:solidFill>
                  <a:srgbClr val="C00000"/>
                </a:solidFill>
              </a:rPr>
              <a:t>Peninsula</a:t>
            </a:r>
            <a:r>
              <a:rPr lang="en-US" dirty="0" smtClean="0">
                <a:solidFill>
                  <a:srgbClr val="C00000"/>
                </a:solidFill>
              </a:rPr>
              <a:t>, which juts out into the Black Sea. </a:t>
            </a:r>
          </a:p>
          <a:p>
            <a:r>
              <a:rPr lang="en-US" dirty="0" smtClean="0"/>
              <a:t>Crimea is barely attached to Europe by a narrow 2.5-mile-wide isthmus. </a:t>
            </a:r>
          </a:p>
          <a:p>
            <a:r>
              <a:rPr lang="en-US" dirty="0" smtClean="0"/>
              <a:t>What makes Crimea unique is the Crimean Mountains, which rise from the sea along the southern tip of the peninsula. </a:t>
            </a:r>
          </a:p>
          <a:p>
            <a:r>
              <a:rPr lang="en-US" dirty="0"/>
              <a:t>The mountains block the cold northern air and permit a pleasant Mediterranean climate on the southern shore. </a:t>
            </a:r>
          </a:p>
          <a:p>
            <a:r>
              <a:rPr lang="en-US" dirty="0">
                <a:solidFill>
                  <a:srgbClr val="C00000"/>
                </a:solidFill>
              </a:rPr>
              <a:t>Wealthy Russians flock to this coast known as the “Russian Riviera.” </a:t>
            </a:r>
          </a:p>
          <a:p>
            <a:endParaRPr lang="en-US" dirty="0" smtClean="0"/>
          </a:p>
          <a:p>
            <a:pPr marL="0" indent="0">
              <a:buNone/>
            </a:pPr>
            <a:endParaRPr lang="en-US" dirty="0"/>
          </a:p>
        </p:txBody>
      </p:sp>
    </p:spTree>
    <p:extLst>
      <p:ext uri="{BB962C8B-B14F-4D97-AF65-F5344CB8AC3E}">
        <p14:creationId xmlns:p14="http://schemas.microsoft.com/office/powerpoint/2010/main" val="49355593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 y="1841338"/>
            <a:ext cx="10058400" cy="438258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 y="231420"/>
            <a:ext cx="10058400" cy="1629796"/>
          </a:xfrm>
          <a:prstGeom prst="rect">
            <a:avLst/>
          </a:prstGeom>
        </p:spPr>
      </p:pic>
    </p:spTree>
    <p:extLst>
      <p:ext uri="{BB962C8B-B14F-4D97-AF65-F5344CB8AC3E}">
        <p14:creationId xmlns:p14="http://schemas.microsoft.com/office/powerpoint/2010/main" val="3437491793"/>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C00000"/>
                </a:solidFill>
              </a:rPr>
              <a:t>Russia’s main naval base in the Black Sea is Sevastopol, just west of Yalta. </a:t>
            </a:r>
          </a:p>
          <a:p>
            <a:r>
              <a:rPr lang="en-US" dirty="0" smtClean="0"/>
              <a:t>The Crimea has been a sore spot between Russia and Ukraine. </a:t>
            </a:r>
          </a:p>
          <a:p>
            <a:r>
              <a:rPr lang="en-US" dirty="0" smtClean="0"/>
              <a:t>As a gesture of friendship, the Soviet Union gave Crimea to the Ukrainian soviet in 1954, and it passed to the independent country in 1991. </a:t>
            </a:r>
            <a:endParaRPr lang="en-US" dirty="0"/>
          </a:p>
        </p:txBody>
      </p:sp>
    </p:spTree>
    <p:extLst>
      <p:ext uri="{BB962C8B-B14F-4D97-AF65-F5344CB8AC3E}">
        <p14:creationId xmlns:p14="http://schemas.microsoft.com/office/powerpoint/2010/main" val="1558611041"/>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39082" y="782638"/>
            <a:ext cx="5626474" cy="5018087"/>
          </a:xfrm>
        </p:spPr>
      </p:pic>
    </p:spTree>
    <p:extLst>
      <p:ext uri="{BB962C8B-B14F-4D97-AF65-F5344CB8AC3E}">
        <p14:creationId xmlns:p14="http://schemas.microsoft.com/office/powerpoint/2010/main" val="2900898156"/>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Belarus</a:t>
            </a:r>
            <a:endParaRPr lang="en-US" dirty="0"/>
          </a:p>
        </p:txBody>
      </p:sp>
      <p:sp>
        <p:nvSpPr>
          <p:cNvPr id="3" name="Text Placeholder 2"/>
          <p:cNvSpPr>
            <a:spLocks noGrp="1"/>
          </p:cNvSpPr>
          <p:nvPr>
            <p:ph type="body" sz="quarter" idx="10"/>
          </p:nvPr>
        </p:nvSpPr>
        <p:spPr/>
        <p:txBody>
          <a:bodyPr/>
          <a:lstStyle/>
          <a:p>
            <a:r>
              <a:rPr lang="en-US" dirty="0" smtClean="0">
                <a:solidFill>
                  <a:srgbClr val="C00000"/>
                </a:solidFill>
              </a:rPr>
              <a:t>Belarus, or “White Russia,” has old ties with Russia and those ties have continued since Belarusian independence. </a:t>
            </a:r>
          </a:p>
          <a:p>
            <a:r>
              <a:rPr lang="en-US" dirty="0" smtClean="0"/>
              <a:t>Alexander Lukashenko, who became president in 1994, fashioned an increasingly authoritarian government. </a:t>
            </a:r>
          </a:p>
          <a:p>
            <a:r>
              <a:rPr lang="en-US" dirty="0" smtClean="0"/>
              <a:t>Throughout his term in office, Belarus continued to be closely linked to Russia economically and politically. </a:t>
            </a:r>
          </a:p>
          <a:p>
            <a:r>
              <a:rPr lang="en-US" dirty="0" smtClean="0">
                <a:solidFill>
                  <a:srgbClr val="C00000"/>
                </a:solidFill>
              </a:rPr>
              <a:t>Minsk, the capital and largest city, is the headquarters of the CIS. </a:t>
            </a:r>
          </a:p>
          <a:p>
            <a:r>
              <a:rPr lang="en-US" dirty="0" smtClean="0"/>
              <a:t>Although they are related to Russians, Belarusians have their own distinctive culture and language. </a:t>
            </a:r>
          </a:p>
          <a:p>
            <a:r>
              <a:rPr lang="en-US" dirty="0" smtClean="0"/>
              <a:t>Most farms and cities are in the center of the country on the Northern European Plain. </a:t>
            </a:r>
            <a:endParaRPr lang="en-US" dirty="0"/>
          </a:p>
        </p:txBody>
      </p:sp>
    </p:spTree>
    <p:extLst>
      <p:ext uri="{BB962C8B-B14F-4D97-AF65-F5344CB8AC3E}">
        <p14:creationId xmlns:p14="http://schemas.microsoft.com/office/powerpoint/2010/main" val="2254593481"/>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There are some areas of farmland in the south, but much of that area was harmed by the fallout from the Chernobyl disaster. </a:t>
            </a:r>
          </a:p>
          <a:p>
            <a:r>
              <a:rPr lang="en-US" dirty="0" smtClean="0">
                <a:solidFill>
                  <a:srgbClr val="C00000"/>
                </a:solidFill>
              </a:rPr>
              <a:t>Few people live south in the </a:t>
            </a:r>
            <a:r>
              <a:rPr lang="en-US" b="1" dirty="0" smtClean="0">
                <a:solidFill>
                  <a:srgbClr val="C00000"/>
                </a:solidFill>
              </a:rPr>
              <a:t>Pinsk</a:t>
            </a:r>
            <a:r>
              <a:rPr lang="en-US" dirty="0" smtClean="0">
                <a:solidFill>
                  <a:srgbClr val="C00000"/>
                </a:solidFill>
              </a:rPr>
              <a:t> (or Pripet) </a:t>
            </a:r>
            <a:r>
              <a:rPr lang="en-US" b="1" dirty="0" smtClean="0">
                <a:solidFill>
                  <a:srgbClr val="C00000"/>
                </a:solidFill>
              </a:rPr>
              <a:t>Marshes</a:t>
            </a:r>
            <a:r>
              <a:rPr lang="en-US" dirty="0" smtClean="0">
                <a:solidFill>
                  <a:srgbClr val="C00000"/>
                </a:solidFill>
              </a:rPr>
              <a:t>.</a:t>
            </a:r>
            <a:r>
              <a:rPr lang="en-US" dirty="0" smtClean="0"/>
              <a:t> </a:t>
            </a:r>
          </a:p>
          <a:p>
            <a:r>
              <a:rPr lang="en-US" dirty="0" smtClean="0"/>
              <a:t>This is the largest marshland in Europe, extending about three hundred miles on the drainage basin of the Pripyat (or Pripet) River, a tributary of the Dnieper River. </a:t>
            </a:r>
          </a:p>
          <a:p>
            <a:r>
              <a:rPr lang="en-US" dirty="0" smtClean="0"/>
              <a:t>Although the constitution of Belarus guarantees freedom of religion, such freedom does not exist. </a:t>
            </a:r>
            <a:endParaRPr lang="en-US" dirty="0"/>
          </a:p>
        </p:txBody>
      </p:sp>
    </p:spTree>
    <p:extLst>
      <p:ext uri="{BB962C8B-B14F-4D97-AF65-F5344CB8AC3E}">
        <p14:creationId xmlns:p14="http://schemas.microsoft.com/office/powerpoint/2010/main" val="2463046787"/>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a:pPr>
            <a:r>
              <a:rPr lang="en-US" dirty="0" smtClean="0"/>
              <a:t>To what country does Moldova have the closest cultural ties? </a:t>
            </a:r>
          </a:p>
          <a:p>
            <a:pPr marL="568325" indent="0"/>
            <a:r>
              <a:rPr lang="en-US" dirty="0" smtClean="0"/>
              <a:t>	  </a:t>
            </a:r>
            <a:r>
              <a:rPr lang="en-US" b="1" i="1" dirty="0" smtClean="0"/>
              <a:t>Romania</a:t>
            </a:r>
            <a:endParaRPr lang="en-US" dirty="0"/>
          </a:p>
          <a:p>
            <a:pPr>
              <a:buAutoNum type="arabicPeriod"/>
            </a:pPr>
            <a:endParaRPr lang="en-US" dirty="0" smtClean="0"/>
          </a:p>
          <a:p>
            <a:pPr>
              <a:buAutoNum type="arabicPeriod" startAt="2"/>
            </a:pPr>
            <a:r>
              <a:rPr lang="en-US" dirty="0" smtClean="0"/>
              <a:t>What is the main river of Ukraine? </a:t>
            </a:r>
          </a:p>
          <a:p>
            <a:pPr marL="568325" indent="0"/>
            <a:r>
              <a:rPr lang="en-US" dirty="0"/>
              <a:t>	</a:t>
            </a:r>
            <a:r>
              <a:rPr lang="en-US" dirty="0" smtClean="0"/>
              <a:t>  </a:t>
            </a:r>
            <a:r>
              <a:rPr lang="en-US" b="1" i="1" dirty="0" smtClean="0"/>
              <a:t>Dnieper River</a:t>
            </a:r>
            <a:endParaRPr lang="en-US" dirty="0"/>
          </a:p>
        </p:txBody>
      </p:sp>
    </p:spTree>
    <p:extLst>
      <p:ext uri="{BB962C8B-B14F-4D97-AF65-F5344CB8AC3E}">
        <p14:creationId xmlns:p14="http://schemas.microsoft.com/office/powerpoint/2010/main" val="4203965792"/>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Why is central Ukraine so valuable to the country?</a:t>
            </a:r>
          </a:p>
          <a:p>
            <a:r>
              <a:rPr lang="en-US" dirty="0"/>
              <a:t>	</a:t>
            </a:r>
            <a:r>
              <a:rPr lang="en-US" b="1" i="1" dirty="0" smtClean="0"/>
              <a:t>It produces many agricultural products and is the home of many industries.</a:t>
            </a:r>
            <a:endParaRPr lang="en-US" dirty="0" smtClean="0"/>
          </a:p>
          <a:p>
            <a:endParaRPr lang="en-US" dirty="0"/>
          </a:p>
          <a:p>
            <a:r>
              <a:rPr lang="en-US" dirty="0" smtClean="0"/>
              <a:t>4.  What is the largest marshland in Europe, and in what country is it located? </a:t>
            </a:r>
          </a:p>
          <a:p>
            <a:r>
              <a:rPr lang="en-US" dirty="0"/>
              <a:t>	</a:t>
            </a:r>
            <a:r>
              <a:rPr lang="en-US" b="1" i="1" dirty="0" smtClean="0"/>
              <a:t>Pinsk (or Pripet) Marshes; Belarus</a:t>
            </a:r>
            <a:endParaRPr lang="en-US" b="1" i="1" dirty="0"/>
          </a:p>
        </p:txBody>
      </p:sp>
    </p:spTree>
    <p:extLst>
      <p:ext uri="{BB962C8B-B14F-4D97-AF65-F5344CB8AC3E}">
        <p14:creationId xmlns:p14="http://schemas.microsoft.com/office/powerpoint/2010/main" val="452637360"/>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What disputed region lies in Ukraine? Why has a final solution been so difficult to reach?</a:t>
            </a:r>
          </a:p>
          <a:p>
            <a:pPr marL="568325" indent="0"/>
            <a:r>
              <a:rPr lang="en-US" b="1" i="1" dirty="0" smtClean="0"/>
              <a:t>Crimea; both Russia and Ukraine desire the region. The region’s warm climate is ideal for tourism. Also, both Russia and Ukraine harbor their fleets at Sevastopol, a Russian naval base. Most of the inhabitants are Russians who would like to rejoin Russia. </a:t>
            </a:r>
            <a:endParaRPr lang="en-US" b="1" i="1" dirty="0"/>
          </a:p>
        </p:txBody>
      </p:sp>
    </p:spTree>
    <p:extLst>
      <p:ext uri="{BB962C8B-B14F-4D97-AF65-F5344CB8AC3E}">
        <p14:creationId xmlns:p14="http://schemas.microsoft.com/office/powerpoint/2010/main" val="710739480"/>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Places, and Things to Know</a:t>
            </a:r>
            <a:endParaRPr lang="en-US" dirty="0"/>
          </a:p>
        </p:txBody>
      </p:sp>
    </p:spTree>
    <p:extLst>
      <p:ext uri="{BB962C8B-B14F-4D97-AF65-F5344CB8AC3E}">
        <p14:creationId xmlns:p14="http://schemas.microsoft.com/office/powerpoint/2010/main" val="1804196980"/>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hatter belt</a:t>
            </a:r>
            <a:endParaRPr lang="en-US" dirty="0"/>
          </a:p>
        </p:txBody>
      </p:sp>
      <p:sp>
        <p:nvSpPr>
          <p:cNvPr id="3" name="Text Placeholder 2"/>
          <p:cNvSpPr>
            <a:spLocks noGrp="1"/>
          </p:cNvSpPr>
          <p:nvPr>
            <p:ph type="body" sz="quarter" idx="11"/>
          </p:nvPr>
        </p:nvSpPr>
        <p:spPr/>
        <p:txBody>
          <a:bodyPr/>
          <a:lstStyle/>
          <a:p>
            <a:r>
              <a:rPr lang="en-US" dirty="0" smtClean="0"/>
              <a:t>a region that is under continual political pressures and is often fragmented by warring factions and invaded or heavily influenced by surrounding rival countries</a:t>
            </a:r>
            <a:endParaRPr lang="en-US" dirty="0"/>
          </a:p>
        </p:txBody>
      </p:sp>
    </p:spTree>
    <p:extLst>
      <p:ext uri="{BB962C8B-B14F-4D97-AF65-F5344CB8AC3E}">
        <p14:creationId xmlns:p14="http://schemas.microsoft.com/office/powerpoint/2010/main" val="108283341"/>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Baltic States</a:t>
            </a:r>
            <a:endParaRPr lang="en-US" dirty="0"/>
          </a:p>
        </p:txBody>
      </p:sp>
      <p:sp>
        <p:nvSpPr>
          <p:cNvPr id="3" name="Text Placeholder 2"/>
          <p:cNvSpPr>
            <a:spLocks noGrp="1"/>
          </p:cNvSpPr>
          <p:nvPr>
            <p:ph type="body" sz="quarter" idx="11"/>
          </p:nvPr>
        </p:nvSpPr>
        <p:spPr/>
        <p:txBody>
          <a:bodyPr/>
          <a:lstStyle/>
          <a:p>
            <a:r>
              <a:rPr lang="en-US" dirty="0"/>
              <a:t>c</a:t>
            </a:r>
            <a:r>
              <a:rPr lang="en-US" dirty="0" smtClean="0"/>
              <a:t>ountries of Lithuania, Latvia, and Estonia</a:t>
            </a:r>
            <a:endParaRPr lang="en-US" dirty="0"/>
          </a:p>
        </p:txBody>
      </p:sp>
    </p:spTree>
    <p:extLst>
      <p:ext uri="{BB962C8B-B14F-4D97-AF65-F5344CB8AC3E}">
        <p14:creationId xmlns:p14="http://schemas.microsoft.com/office/powerpoint/2010/main" val="367149037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 y="2155981"/>
            <a:ext cx="10058400" cy="328632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 y="538377"/>
            <a:ext cx="10058400" cy="1629796"/>
          </a:xfrm>
          <a:prstGeom prst="rect">
            <a:avLst/>
          </a:prstGeom>
        </p:spPr>
      </p:pic>
    </p:spTree>
    <p:extLst>
      <p:ext uri="{BB962C8B-B14F-4D97-AF65-F5344CB8AC3E}">
        <p14:creationId xmlns:p14="http://schemas.microsoft.com/office/powerpoint/2010/main" val="2422047671"/>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Soviet bloc</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Soviet Union and its Eastern European puppet governments during the period of 1917–1991</a:t>
            </a:r>
            <a:endParaRPr lang="en-US" dirty="0"/>
          </a:p>
        </p:txBody>
      </p:sp>
    </p:spTree>
    <p:extLst>
      <p:ext uri="{BB962C8B-B14F-4D97-AF65-F5344CB8AC3E}">
        <p14:creationId xmlns:p14="http://schemas.microsoft.com/office/powerpoint/2010/main" val="1166598294"/>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Vistula River</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ajor artery of shipping through the </a:t>
            </a:r>
            <a:br>
              <a:rPr lang="en-US" dirty="0" smtClean="0"/>
            </a:br>
            <a:r>
              <a:rPr lang="en-US" dirty="0" smtClean="0"/>
              <a:t>Central Plains of Poland</a:t>
            </a:r>
            <a:endParaRPr lang="en-US" dirty="0"/>
          </a:p>
        </p:txBody>
      </p:sp>
    </p:spTree>
    <p:extLst>
      <p:ext uri="{BB962C8B-B14F-4D97-AF65-F5344CB8AC3E}">
        <p14:creationId xmlns:p14="http://schemas.microsoft.com/office/powerpoint/2010/main" val="3477374717"/>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Lech Walesa</a:t>
            </a:r>
            <a:endParaRPr lang="en-US" dirty="0"/>
          </a:p>
        </p:txBody>
      </p:sp>
      <p:sp>
        <p:nvSpPr>
          <p:cNvPr id="3" name="Text Placeholder 2"/>
          <p:cNvSpPr>
            <a:spLocks noGrp="1"/>
          </p:cNvSpPr>
          <p:nvPr>
            <p:ph type="body" sz="quarter" idx="11"/>
          </p:nvPr>
        </p:nvSpPr>
        <p:spPr/>
        <p:txBody>
          <a:bodyPr/>
          <a:lstStyle/>
          <a:p>
            <a:r>
              <a:rPr lang="en-US" dirty="0"/>
              <a:t>h</a:t>
            </a:r>
            <a:r>
              <a:rPr lang="en-US" dirty="0" smtClean="0"/>
              <a:t>ead of Solidarity trade union in the 1980s; he demanded change that helped bring about the end of communism in Eastern Europe</a:t>
            </a:r>
            <a:endParaRPr lang="en-US" dirty="0"/>
          </a:p>
        </p:txBody>
      </p:sp>
    </p:spTree>
    <p:extLst>
      <p:ext uri="{BB962C8B-B14F-4D97-AF65-F5344CB8AC3E}">
        <p14:creationId xmlns:p14="http://schemas.microsoft.com/office/powerpoint/2010/main" val="3677253359"/>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Kraków</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hird largest city in Poland</a:t>
            </a:r>
            <a:endParaRPr lang="en-US" dirty="0"/>
          </a:p>
        </p:txBody>
      </p:sp>
    </p:spTree>
    <p:extLst>
      <p:ext uri="{BB962C8B-B14F-4D97-AF65-F5344CB8AC3E}">
        <p14:creationId xmlns:p14="http://schemas.microsoft.com/office/powerpoint/2010/main" val="2400399667"/>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Auschwitz</a:t>
            </a:r>
            <a:endParaRPr lang="en-US" dirty="0"/>
          </a:p>
        </p:txBody>
      </p:sp>
      <p:sp>
        <p:nvSpPr>
          <p:cNvPr id="3" name="Text Placeholder 2"/>
          <p:cNvSpPr>
            <a:spLocks noGrp="1"/>
          </p:cNvSpPr>
          <p:nvPr>
            <p:ph type="body" sz="quarter" idx="11"/>
          </p:nvPr>
        </p:nvSpPr>
        <p:spPr/>
        <p:txBody>
          <a:bodyPr/>
          <a:lstStyle/>
          <a:p>
            <a:r>
              <a:rPr lang="en-US" dirty="0" smtClean="0"/>
              <a:t>Largest of several Nazi “death camps” where the Nazis killed over 2.5 million Jews and Poles</a:t>
            </a:r>
            <a:endParaRPr lang="en-US" dirty="0"/>
          </a:p>
        </p:txBody>
      </p:sp>
    </p:spTree>
    <p:extLst>
      <p:ext uri="{BB962C8B-B14F-4D97-AF65-F5344CB8AC3E}">
        <p14:creationId xmlns:p14="http://schemas.microsoft.com/office/powerpoint/2010/main" val="1126547523"/>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Oder River</a:t>
            </a:r>
            <a:endParaRPr lang="en-US" dirty="0"/>
          </a:p>
        </p:txBody>
      </p:sp>
      <p:sp>
        <p:nvSpPr>
          <p:cNvPr id="3" name="Text Placeholder 2"/>
          <p:cNvSpPr>
            <a:spLocks noGrp="1"/>
          </p:cNvSpPr>
          <p:nvPr>
            <p:ph type="body" sz="quarter" idx="11"/>
          </p:nvPr>
        </p:nvSpPr>
        <p:spPr/>
        <p:txBody>
          <a:bodyPr/>
          <a:lstStyle/>
          <a:p>
            <a:r>
              <a:rPr lang="en-US" dirty="0"/>
              <a:t>f</a:t>
            </a:r>
            <a:r>
              <a:rPr lang="en-US" dirty="0" smtClean="0"/>
              <a:t>lows west through Poland and then north along the German border into the Baltic Sea</a:t>
            </a:r>
            <a:endParaRPr lang="en-US" dirty="0"/>
          </a:p>
        </p:txBody>
      </p:sp>
    </p:spTree>
    <p:extLst>
      <p:ext uri="{BB962C8B-B14F-4D97-AF65-F5344CB8AC3E}">
        <p14:creationId xmlns:p14="http://schemas.microsoft.com/office/powerpoint/2010/main" val="1421268242"/>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Silesia</a:t>
            </a:r>
            <a:endParaRPr lang="en-US" dirty="0"/>
          </a:p>
        </p:txBody>
      </p:sp>
      <p:sp>
        <p:nvSpPr>
          <p:cNvPr id="3" name="Text Placeholder 2"/>
          <p:cNvSpPr>
            <a:spLocks noGrp="1"/>
          </p:cNvSpPr>
          <p:nvPr>
            <p:ph type="body" sz="quarter" idx="11"/>
          </p:nvPr>
        </p:nvSpPr>
        <p:spPr/>
        <p:txBody>
          <a:bodyPr/>
          <a:lstStyle/>
          <a:p>
            <a:r>
              <a:rPr lang="en-US" dirty="0"/>
              <a:t>r</a:t>
            </a:r>
            <a:r>
              <a:rPr lang="en-US" dirty="0" smtClean="0"/>
              <a:t>egion drained by the Oder River </a:t>
            </a:r>
            <a:endParaRPr lang="en-US" dirty="0"/>
          </a:p>
        </p:txBody>
      </p:sp>
    </p:spTree>
    <p:extLst>
      <p:ext uri="{BB962C8B-B14F-4D97-AF65-F5344CB8AC3E}">
        <p14:creationId xmlns:p14="http://schemas.microsoft.com/office/powerpoint/2010/main" val="3797278458"/>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Hill of Crosses</a:t>
            </a:r>
            <a:endParaRPr lang="en-US" dirty="0"/>
          </a:p>
        </p:txBody>
      </p:sp>
      <p:sp>
        <p:nvSpPr>
          <p:cNvPr id="3" name="Text Placeholder 2"/>
          <p:cNvSpPr>
            <a:spLocks noGrp="1"/>
          </p:cNvSpPr>
          <p:nvPr>
            <p:ph type="body" sz="quarter" idx="11"/>
          </p:nvPr>
        </p:nvSpPr>
        <p:spPr/>
        <p:txBody>
          <a:bodyPr/>
          <a:lstStyle/>
          <a:p>
            <a:r>
              <a:rPr lang="en-US" dirty="0" smtClean="0"/>
              <a:t>Lithuanian location where devout Roman Catholics who opposed the Soviet Union’s atheistic government set up crosses</a:t>
            </a:r>
            <a:endParaRPr lang="en-US" dirty="0"/>
          </a:p>
        </p:txBody>
      </p:sp>
    </p:spTree>
    <p:extLst>
      <p:ext uri="{BB962C8B-B14F-4D97-AF65-F5344CB8AC3E}">
        <p14:creationId xmlns:p14="http://schemas.microsoft.com/office/powerpoint/2010/main" val="2074676101"/>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Carpathian Mountains</a:t>
            </a:r>
            <a:endParaRPr lang="en-US" dirty="0"/>
          </a:p>
        </p:txBody>
      </p:sp>
      <p:sp>
        <p:nvSpPr>
          <p:cNvPr id="3" name="Text Placeholder 2"/>
          <p:cNvSpPr>
            <a:spLocks noGrp="1"/>
          </p:cNvSpPr>
          <p:nvPr>
            <p:ph type="body" sz="quarter" idx="11"/>
          </p:nvPr>
        </p:nvSpPr>
        <p:spPr/>
        <p:txBody>
          <a:bodyPr/>
          <a:lstStyle/>
          <a:p>
            <a:r>
              <a:rPr lang="en-US" dirty="0"/>
              <a:t>d</a:t>
            </a:r>
            <a:r>
              <a:rPr lang="en-US" dirty="0" smtClean="0"/>
              <a:t>ominant mountain system in Eastern Europe</a:t>
            </a:r>
            <a:endParaRPr lang="en-US" dirty="0"/>
          </a:p>
        </p:txBody>
      </p:sp>
    </p:spTree>
    <p:extLst>
      <p:ext uri="{BB962C8B-B14F-4D97-AF65-F5344CB8AC3E}">
        <p14:creationId xmlns:p14="http://schemas.microsoft.com/office/powerpoint/2010/main" val="2177335917"/>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Tatra</a:t>
            </a:r>
            <a:r>
              <a:rPr lang="en-US" dirty="0" smtClean="0"/>
              <a:t> Mountains </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highest subrange within the Carpathian system</a:t>
            </a:r>
            <a:endParaRPr lang="en-US" dirty="0"/>
          </a:p>
        </p:txBody>
      </p:sp>
    </p:spTree>
    <p:extLst>
      <p:ext uri="{BB962C8B-B14F-4D97-AF65-F5344CB8AC3E}">
        <p14:creationId xmlns:p14="http://schemas.microsoft.com/office/powerpoint/2010/main" val="247320069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t>
            </a:r>
            <a:endParaRPr lang="en-US" dirty="0"/>
          </a:p>
        </p:txBody>
      </p:sp>
      <p:sp>
        <p:nvSpPr>
          <p:cNvPr id="3" name="Text Placeholder 2"/>
          <p:cNvSpPr>
            <a:spLocks noGrp="1"/>
          </p:cNvSpPr>
          <p:nvPr>
            <p:ph type="body" sz="quarter" idx="10"/>
          </p:nvPr>
        </p:nvSpPr>
        <p:spPr/>
        <p:txBody>
          <a:bodyPr/>
          <a:lstStyle/>
          <a:p>
            <a:r>
              <a:rPr lang="en-US" dirty="0" smtClean="0"/>
              <a:t>For much of the twentieth century, this area was under the control of the Soviet Union. </a:t>
            </a:r>
          </a:p>
          <a:p>
            <a:r>
              <a:rPr lang="en-US" dirty="0" smtClean="0"/>
              <a:t>As a result, it generally lacks the material prosperity that is characteristic of Western European nations. </a:t>
            </a:r>
          </a:p>
          <a:p>
            <a:r>
              <a:rPr lang="en-US" dirty="0" smtClean="0"/>
              <a:t>Since the collapse of communism in 1989, some countries have made great strides in establishing themselves politically and economically. </a:t>
            </a:r>
          </a:p>
          <a:p>
            <a:r>
              <a:rPr lang="en-US" dirty="0" smtClean="0"/>
              <a:t>Others have degenerated into civil war and struggled to settle long-standing disputes in order to achieve peace. </a:t>
            </a:r>
          </a:p>
          <a:p>
            <a:r>
              <a:rPr lang="en-US" dirty="0" smtClean="0">
                <a:solidFill>
                  <a:srgbClr val="C00000"/>
                </a:solidFill>
              </a:rPr>
              <a:t>Eastern Europe has appropriately been called a </a:t>
            </a:r>
            <a:r>
              <a:rPr lang="en-US" b="1" dirty="0" smtClean="0">
                <a:solidFill>
                  <a:srgbClr val="C00000"/>
                </a:solidFill>
              </a:rPr>
              <a:t>shatter belt</a:t>
            </a:r>
            <a:r>
              <a:rPr lang="en-US" dirty="0" smtClean="0">
                <a:solidFill>
                  <a:srgbClr val="C00000"/>
                </a:solidFill>
              </a:rPr>
              <a:t>.</a:t>
            </a:r>
            <a:r>
              <a:rPr lang="en-US" dirty="0" smtClean="0"/>
              <a:t> </a:t>
            </a:r>
          </a:p>
          <a:p>
            <a:r>
              <a:rPr lang="en-US" dirty="0" smtClean="0">
                <a:solidFill>
                  <a:srgbClr val="C00000"/>
                </a:solidFill>
              </a:rPr>
              <a:t>The size, shape, and number of countries has frequently changed</a:t>
            </a:r>
            <a:r>
              <a:rPr lang="en-US" dirty="0" smtClean="0"/>
              <a:t>. </a:t>
            </a:r>
            <a:endParaRPr lang="en-US" dirty="0"/>
          </a:p>
        </p:txBody>
      </p:sp>
    </p:spTree>
    <p:extLst>
      <p:ext uri="{BB962C8B-B14F-4D97-AF65-F5344CB8AC3E}">
        <p14:creationId xmlns:p14="http://schemas.microsoft.com/office/powerpoint/2010/main" val="667724841"/>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Velvet Revolution</a:t>
            </a:r>
            <a:endParaRPr lang="en-US" dirty="0"/>
          </a:p>
        </p:txBody>
      </p:sp>
      <p:sp>
        <p:nvSpPr>
          <p:cNvPr id="3" name="Text Placeholder 2"/>
          <p:cNvSpPr>
            <a:spLocks noGrp="1"/>
          </p:cNvSpPr>
          <p:nvPr>
            <p:ph type="body" sz="quarter" idx="11"/>
          </p:nvPr>
        </p:nvSpPr>
        <p:spPr/>
        <p:txBody>
          <a:bodyPr/>
          <a:lstStyle/>
          <a:p>
            <a:r>
              <a:rPr lang="en-US" dirty="0"/>
              <a:t>swift and </a:t>
            </a:r>
            <a:r>
              <a:rPr lang="en-US" dirty="0" smtClean="0"/>
              <a:t>peaceful overthrow of the Communist Party in Czechoslovakia in 1989</a:t>
            </a:r>
            <a:endParaRPr lang="en-US" dirty="0"/>
          </a:p>
        </p:txBody>
      </p:sp>
    </p:spTree>
    <p:extLst>
      <p:ext uri="{BB962C8B-B14F-4D97-AF65-F5344CB8AC3E}">
        <p14:creationId xmlns:p14="http://schemas.microsoft.com/office/powerpoint/2010/main" val="1586465739"/>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Velvet Divorce</a:t>
            </a:r>
            <a:endParaRPr lang="en-US" dirty="0"/>
          </a:p>
        </p:txBody>
      </p:sp>
      <p:sp>
        <p:nvSpPr>
          <p:cNvPr id="3" name="Text Placeholder 2"/>
          <p:cNvSpPr>
            <a:spLocks noGrp="1"/>
          </p:cNvSpPr>
          <p:nvPr>
            <p:ph type="body" sz="quarter" idx="11"/>
          </p:nvPr>
        </p:nvSpPr>
        <p:spPr/>
        <p:txBody>
          <a:bodyPr>
            <a:normAutofit/>
          </a:bodyPr>
          <a:lstStyle/>
          <a:p>
            <a:r>
              <a:rPr lang="en-US" dirty="0" smtClean="0"/>
              <a:t> differences between Czech and Slovak representatives caused a peaceful split </a:t>
            </a:r>
            <a:br>
              <a:rPr lang="en-US" dirty="0" smtClean="0"/>
            </a:br>
            <a:r>
              <a:rPr lang="en-US" dirty="0" smtClean="0"/>
              <a:t>between the two in 1993</a:t>
            </a:r>
            <a:endParaRPr lang="en-US" dirty="0"/>
          </a:p>
        </p:txBody>
      </p:sp>
    </p:spTree>
    <p:extLst>
      <p:ext uri="{BB962C8B-B14F-4D97-AF65-F5344CB8AC3E}">
        <p14:creationId xmlns:p14="http://schemas.microsoft.com/office/powerpoint/2010/main" val="2060208490"/>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
            </a:r>
            <a:r>
              <a:rPr lang="en-US" dirty="0" smtClean="0"/>
              <a:t>ass privatization </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eaders in the Czech Republic handed out vouchers to private citizens in an attempt to get property back into the hands of private citizens</a:t>
            </a:r>
            <a:endParaRPr lang="en-US" dirty="0"/>
          </a:p>
        </p:txBody>
      </p:sp>
    </p:spTree>
    <p:extLst>
      <p:ext uri="{BB962C8B-B14F-4D97-AF65-F5344CB8AC3E}">
        <p14:creationId xmlns:p14="http://schemas.microsoft.com/office/powerpoint/2010/main" val="2603177257"/>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Prague </a:t>
            </a:r>
            <a:endParaRPr lang="en-US" dirty="0"/>
          </a:p>
        </p:txBody>
      </p:sp>
      <p:sp>
        <p:nvSpPr>
          <p:cNvPr id="3" name="Text Placeholder 2"/>
          <p:cNvSpPr>
            <a:spLocks noGrp="1"/>
          </p:cNvSpPr>
          <p:nvPr>
            <p:ph type="body" sz="quarter" idx="11"/>
          </p:nvPr>
        </p:nvSpPr>
        <p:spPr/>
        <p:txBody>
          <a:bodyPr/>
          <a:lstStyle/>
          <a:p>
            <a:r>
              <a:rPr lang="en-US" dirty="0"/>
              <a:t>c</a:t>
            </a:r>
            <a:r>
              <a:rPr lang="en-US" dirty="0" smtClean="0"/>
              <a:t>apital of the Czech Republic</a:t>
            </a:r>
            <a:endParaRPr lang="en-US" dirty="0"/>
          </a:p>
        </p:txBody>
      </p:sp>
    </p:spTree>
    <p:extLst>
      <p:ext uri="{BB962C8B-B14F-4D97-AF65-F5344CB8AC3E}">
        <p14:creationId xmlns:p14="http://schemas.microsoft.com/office/powerpoint/2010/main" val="4013585883"/>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Little </a:t>
            </a:r>
            <a:r>
              <a:rPr lang="en-US" dirty="0" err="1" smtClean="0"/>
              <a:t>Alföld</a:t>
            </a:r>
            <a:endParaRPr lang="en-US" dirty="0"/>
          </a:p>
        </p:txBody>
      </p:sp>
      <p:sp>
        <p:nvSpPr>
          <p:cNvPr id="3" name="Text Placeholder 2"/>
          <p:cNvSpPr>
            <a:spLocks noGrp="1"/>
          </p:cNvSpPr>
          <p:nvPr>
            <p:ph type="body" sz="quarter" idx="11"/>
          </p:nvPr>
        </p:nvSpPr>
        <p:spPr/>
        <p:txBody>
          <a:bodyPr/>
          <a:lstStyle/>
          <a:p>
            <a:r>
              <a:rPr lang="en-US" dirty="0"/>
              <a:t>p</a:t>
            </a:r>
            <a:r>
              <a:rPr lang="en-US" dirty="0" smtClean="0"/>
              <a:t>lain in Slovakia which extends into the northwest corner of Hungary</a:t>
            </a:r>
            <a:endParaRPr lang="en-US" dirty="0"/>
          </a:p>
        </p:txBody>
      </p:sp>
    </p:spTree>
    <p:extLst>
      <p:ext uri="{BB962C8B-B14F-4D97-AF65-F5344CB8AC3E}">
        <p14:creationId xmlns:p14="http://schemas.microsoft.com/office/powerpoint/2010/main" val="2328486655"/>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Budapest</a:t>
            </a:r>
            <a:endParaRPr lang="en-US" dirty="0"/>
          </a:p>
        </p:txBody>
      </p:sp>
      <p:sp>
        <p:nvSpPr>
          <p:cNvPr id="3" name="Text Placeholder 2"/>
          <p:cNvSpPr>
            <a:spLocks noGrp="1"/>
          </p:cNvSpPr>
          <p:nvPr>
            <p:ph type="body" sz="quarter" idx="11"/>
          </p:nvPr>
        </p:nvSpPr>
        <p:spPr/>
        <p:txBody>
          <a:bodyPr/>
          <a:lstStyle/>
          <a:p>
            <a:r>
              <a:rPr lang="en-US" dirty="0" smtClean="0"/>
              <a:t>capital of Hungary </a:t>
            </a:r>
            <a:endParaRPr lang="en-US" dirty="0"/>
          </a:p>
        </p:txBody>
      </p:sp>
    </p:spTree>
    <p:extLst>
      <p:ext uri="{BB962C8B-B14F-4D97-AF65-F5344CB8AC3E}">
        <p14:creationId xmlns:p14="http://schemas.microsoft.com/office/powerpoint/2010/main" val="3596342408"/>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Hungarian Plain</a:t>
            </a:r>
            <a:endParaRPr lang="en-US" dirty="0"/>
          </a:p>
        </p:txBody>
      </p:sp>
      <p:sp>
        <p:nvSpPr>
          <p:cNvPr id="3" name="Text Placeholder 2"/>
          <p:cNvSpPr>
            <a:spLocks noGrp="1"/>
          </p:cNvSpPr>
          <p:nvPr>
            <p:ph type="body" sz="quarter" idx="11"/>
          </p:nvPr>
        </p:nvSpPr>
        <p:spPr/>
        <p:txBody>
          <a:bodyPr/>
          <a:lstStyle/>
          <a:p>
            <a:r>
              <a:rPr lang="en-US" dirty="0" smtClean="0"/>
              <a:t>dominant landscape feature east of the </a:t>
            </a:r>
            <a:br>
              <a:rPr lang="en-US" dirty="0" smtClean="0"/>
            </a:br>
            <a:r>
              <a:rPr lang="en-US" dirty="0" smtClean="0"/>
              <a:t>Danube River in Hungary</a:t>
            </a:r>
            <a:endParaRPr lang="en-US" dirty="0"/>
          </a:p>
        </p:txBody>
      </p:sp>
    </p:spTree>
    <p:extLst>
      <p:ext uri="{BB962C8B-B14F-4D97-AF65-F5344CB8AC3E}">
        <p14:creationId xmlns:p14="http://schemas.microsoft.com/office/powerpoint/2010/main" val="679093180"/>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Balkan Peninsula </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mountainous region that juts down from Europe into the eastern end of the Mediterranean</a:t>
            </a:r>
            <a:endParaRPr lang="en-US" dirty="0"/>
          </a:p>
        </p:txBody>
      </p:sp>
    </p:spTree>
    <p:extLst>
      <p:ext uri="{BB962C8B-B14F-4D97-AF65-F5344CB8AC3E}">
        <p14:creationId xmlns:p14="http://schemas.microsoft.com/office/powerpoint/2010/main" val="4120165614"/>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Balkans</a:t>
            </a:r>
            <a:endParaRPr lang="en-US" dirty="0"/>
          </a:p>
        </p:txBody>
      </p:sp>
      <p:sp>
        <p:nvSpPr>
          <p:cNvPr id="3" name="Text Placeholder 2"/>
          <p:cNvSpPr>
            <a:spLocks noGrp="1"/>
          </p:cNvSpPr>
          <p:nvPr>
            <p:ph type="body" sz="quarter" idx="11"/>
          </p:nvPr>
        </p:nvSpPr>
        <p:spPr/>
        <p:txBody>
          <a:bodyPr/>
          <a:lstStyle/>
          <a:p>
            <a:r>
              <a:rPr lang="en-US" dirty="0" smtClean="0"/>
              <a:t>ten countries of Eastern Europe that lie on the Balkan Peninsula</a:t>
            </a:r>
            <a:endParaRPr lang="en-US" dirty="0"/>
          </a:p>
        </p:txBody>
      </p:sp>
    </p:spTree>
    <p:extLst>
      <p:ext uri="{BB962C8B-B14F-4D97-AF65-F5344CB8AC3E}">
        <p14:creationId xmlns:p14="http://schemas.microsoft.com/office/powerpoint/2010/main" val="4260989670"/>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Balkanization</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tendency of ethnically and religiously diverse territories to break up into small, hostile nations</a:t>
            </a:r>
            <a:endParaRPr lang="en-US" dirty="0"/>
          </a:p>
        </p:txBody>
      </p:sp>
    </p:spTree>
    <p:extLst>
      <p:ext uri="{BB962C8B-B14F-4D97-AF65-F5344CB8AC3E}">
        <p14:creationId xmlns:p14="http://schemas.microsoft.com/office/powerpoint/2010/main" val="58667860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Baltic Region </a:t>
            </a:r>
            <a:endParaRPr lang="en-US" dirty="0"/>
          </a:p>
        </p:txBody>
      </p:sp>
      <p:sp>
        <p:nvSpPr>
          <p:cNvPr id="3" name="Text Placeholder 2"/>
          <p:cNvSpPr>
            <a:spLocks noGrp="1"/>
          </p:cNvSpPr>
          <p:nvPr>
            <p:ph type="body" sz="quarter" idx="10"/>
          </p:nvPr>
        </p:nvSpPr>
        <p:spPr/>
        <p:txBody>
          <a:bodyPr/>
          <a:lstStyle/>
          <a:p>
            <a:r>
              <a:rPr lang="en-US" dirty="0" smtClean="0">
                <a:solidFill>
                  <a:srgbClr val="C00000"/>
                </a:solidFill>
              </a:rPr>
              <a:t>Four nations in Eastern Europe—Poland, Lithuania, Latvia, and Estonia—have ports on the Baltic Sea. </a:t>
            </a:r>
          </a:p>
          <a:p>
            <a:r>
              <a:rPr lang="en-US" dirty="0" smtClean="0"/>
              <a:t>The latter three countries are known as the </a:t>
            </a:r>
            <a:r>
              <a:rPr lang="en-US" b="1" dirty="0" smtClean="0"/>
              <a:t>Baltic States</a:t>
            </a:r>
            <a:r>
              <a:rPr lang="en-US" dirty="0" smtClean="0"/>
              <a:t>. </a:t>
            </a:r>
          </a:p>
          <a:p>
            <a:r>
              <a:rPr lang="en-US" dirty="0" smtClean="0"/>
              <a:t>The dominant land feature of all four countries is the Northern European Plain, which rolls across northern Europe from France to Russia. </a:t>
            </a:r>
          </a:p>
          <a:p>
            <a:r>
              <a:rPr lang="en-US" dirty="0" smtClean="0"/>
              <a:t>The warm marine-west-coast climate of Western Europe gradually gives way to a colder climate in the heart of the Eurasian continent. </a:t>
            </a:r>
            <a:endParaRPr lang="en-US" dirty="0"/>
          </a:p>
        </p:txBody>
      </p:sp>
    </p:spTree>
    <p:extLst>
      <p:ext uri="{BB962C8B-B14F-4D97-AF65-F5344CB8AC3E}">
        <p14:creationId xmlns:p14="http://schemas.microsoft.com/office/powerpoint/2010/main" val="1176143106"/>
      </p:ext>
    </p:extLst>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Dinaric Alps</a:t>
            </a:r>
            <a:endParaRPr lang="en-US" dirty="0"/>
          </a:p>
        </p:txBody>
      </p:sp>
      <p:sp>
        <p:nvSpPr>
          <p:cNvPr id="3" name="Text Placeholder 2"/>
          <p:cNvSpPr>
            <a:spLocks noGrp="1"/>
          </p:cNvSpPr>
          <p:nvPr>
            <p:ph type="body" sz="quarter" idx="11"/>
          </p:nvPr>
        </p:nvSpPr>
        <p:spPr/>
        <p:txBody>
          <a:bodyPr/>
          <a:lstStyle/>
          <a:p>
            <a:r>
              <a:rPr lang="en-US" dirty="0" smtClean="0"/>
              <a:t>mountain range that runs from the border of Italy along the western edge of four countries—Slovenia, Croatia, Bosnia and Herzegovina, and Montenegro—and ends in northern Albania </a:t>
            </a:r>
            <a:endParaRPr lang="en-US" dirty="0"/>
          </a:p>
        </p:txBody>
      </p:sp>
    </p:spTree>
    <p:extLst>
      <p:ext uri="{BB962C8B-B14F-4D97-AF65-F5344CB8AC3E}">
        <p14:creationId xmlns:p14="http://schemas.microsoft.com/office/powerpoint/2010/main" val="764646096"/>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Gypsies </a:t>
            </a:r>
            <a:endParaRPr lang="en-US" dirty="0"/>
          </a:p>
        </p:txBody>
      </p:sp>
      <p:sp>
        <p:nvSpPr>
          <p:cNvPr id="3" name="Text Placeholder 2"/>
          <p:cNvSpPr>
            <a:spLocks noGrp="1"/>
          </p:cNvSpPr>
          <p:nvPr>
            <p:ph type="body" sz="quarter" idx="11"/>
          </p:nvPr>
        </p:nvSpPr>
        <p:spPr/>
        <p:txBody>
          <a:bodyPr/>
          <a:lstStyle/>
          <a:p>
            <a:r>
              <a:rPr lang="en-US" dirty="0"/>
              <a:t>o</a:t>
            </a:r>
            <a:r>
              <a:rPr lang="en-US" dirty="0" smtClean="0"/>
              <a:t>ne of the largest ethnic minorities in Europe</a:t>
            </a:r>
            <a:endParaRPr lang="en-US" dirty="0"/>
          </a:p>
        </p:txBody>
      </p:sp>
    </p:spTree>
    <p:extLst>
      <p:ext uri="{BB962C8B-B14F-4D97-AF65-F5344CB8AC3E}">
        <p14:creationId xmlns:p14="http://schemas.microsoft.com/office/powerpoint/2010/main" val="3851014438"/>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arst </a:t>
            </a:r>
            <a:endParaRPr lang="en-US" dirty="0"/>
          </a:p>
        </p:txBody>
      </p:sp>
      <p:sp>
        <p:nvSpPr>
          <p:cNvPr id="3" name="Text Placeholder 2"/>
          <p:cNvSpPr>
            <a:spLocks noGrp="1"/>
          </p:cNvSpPr>
          <p:nvPr>
            <p:ph type="body" sz="quarter" idx="11"/>
          </p:nvPr>
        </p:nvSpPr>
        <p:spPr/>
        <p:txBody>
          <a:bodyPr/>
          <a:lstStyle/>
          <a:p>
            <a:r>
              <a:rPr lang="en-US" dirty="0"/>
              <a:t>r</a:t>
            </a:r>
            <a:r>
              <a:rPr lang="en-US" dirty="0" smtClean="0"/>
              <a:t>efers to any exotic limestone landscape</a:t>
            </a:r>
            <a:endParaRPr lang="en-US" dirty="0"/>
          </a:p>
        </p:txBody>
      </p:sp>
    </p:spTree>
    <p:extLst>
      <p:ext uri="{BB962C8B-B14F-4D97-AF65-F5344CB8AC3E}">
        <p14:creationId xmlns:p14="http://schemas.microsoft.com/office/powerpoint/2010/main" val="2808905525"/>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Dalmatia</a:t>
            </a:r>
            <a:endParaRPr lang="en-US" dirty="0"/>
          </a:p>
        </p:txBody>
      </p:sp>
      <p:sp>
        <p:nvSpPr>
          <p:cNvPr id="3" name="Text Placeholder 2"/>
          <p:cNvSpPr>
            <a:spLocks noGrp="1"/>
          </p:cNvSpPr>
          <p:nvPr>
            <p:ph type="body" sz="quarter" idx="11"/>
          </p:nvPr>
        </p:nvSpPr>
        <p:spPr/>
        <p:txBody>
          <a:bodyPr/>
          <a:lstStyle/>
          <a:p>
            <a:r>
              <a:rPr lang="en-US" dirty="0" smtClean="0"/>
              <a:t>region located on the southern wing of Croatia; the Mediterranean climate and scenic backdrop of the Dinaric Alps draw many tourists to this area </a:t>
            </a:r>
            <a:endParaRPr lang="en-US" dirty="0"/>
          </a:p>
        </p:txBody>
      </p:sp>
    </p:spTree>
    <p:extLst>
      <p:ext uri="{BB962C8B-B14F-4D97-AF65-F5344CB8AC3E}">
        <p14:creationId xmlns:p14="http://schemas.microsoft.com/office/powerpoint/2010/main" val="2183815525"/>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Bosniaks</a:t>
            </a:r>
            <a:endParaRPr lang="en-US" dirty="0"/>
          </a:p>
        </p:txBody>
      </p:sp>
      <p:sp>
        <p:nvSpPr>
          <p:cNvPr id="3" name="Text Placeholder 2"/>
          <p:cNvSpPr>
            <a:spLocks noGrp="1"/>
          </p:cNvSpPr>
          <p:nvPr>
            <p:ph type="body" sz="quarter" idx="11"/>
          </p:nvPr>
        </p:nvSpPr>
        <p:spPr/>
        <p:txBody>
          <a:bodyPr/>
          <a:lstStyle/>
          <a:p>
            <a:r>
              <a:rPr lang="en-US" dirty="0"/>
              <a:t>p</a:t>
            </a:r>
            <a:r>
              <a:rPr lang="en-US" dirty="0" smtClean="0"/>
              <a:t>eople in Bosnia who are Muslim</a:t>
            </a:r>
            <a:endParaRPr lang="en-US" dirty="0"/>
          </a:p>
        </p:txBody>
      </p:sp>
    </p:spTree>
    <p:extLst>
      <p:ext uri="{BB962C8B-B14F-4D97-AF65-F5344CB8AC3E}">
        <p14:creationId xmlns:p14="http://schemas.microsoft.com/office/powerpoint/2010/main" val="1514053089"/>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Dayton Peace Accords</a:t>
            </a:r>
            <a:endParaRPr lang="en-US" dirty="0"/>
          </a:p>
        </p:txBody>
      </p:sp>
      <p:sp>
        <p:nvSpPr>
          <p:cNvPr id="3" name="Text Placeholder 2"/>
          <p:cNvSpPr>
            <a:spLocks noGrp="1"/>
          </p:cNvSpPr>
          <p:nvPr>
            <p:ph type="body" sz="quarter" idx="11"/>
          </p:nvPr>
        </p:nvSpPr>
        <p:spPr/>
        <p:txBody>
          <a:bodyPr>
            <a:normAutofit/>
          </a:bodyPr>
          <a:lstStyle/>
          <a:p>
            <a:r>
              <a:rPr lang="en-US" dirty="0" smtClean="0"/>
              <a:t>agreement between Serbs, </a:t>
            </a:r>
            <a:r>
              <a:rPr lang="en-US" dirty="0" err="1" smtClean="0"/>
              <a:t>Bosniaks</a:t>
            </a:r>
            <a:r>
              <a:rPr lang="en-US" dirty="0" smtClean="0"/>
              <a:t>, and Croats that was reached in Dayton, Ohio, in 1995</a:t>
            </a:r>
          </a:p>
        </p:txBody>
      </p:sp>
    </p:spTree>
    <p:extLst>
      <p:ext uri="{BB962C8B-B14F-4D97-AF65-F5344CB8AC3E}">
        <p14:creationId xmlns:p14="http://schemas.microsoft.com/office/powerpoint/2010/main" val="839678038"/>
      </p:ext>
    </p:extLst>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Eastern Orthodoxy</a:t>
            </a:r>
            <a:endParaRPr lang="en-US" dirty="0"/>
          </a:p>
        </p:txBody>
      </p:sp>
      <p:sp>
        <p:nvSpPr>
          <p:cNvPr id="3" name="Text Placeholder 2"/>
          <p:cNvSpPr>
            <a:spLocks noGrp="1"/>
          </p:cNvSpPr>
          <p:nvPr>
            <p:ph type="body" sz="quarter" idx="11"/>
          </p:nvPr>
        </p:nvSpPr>
        <p:spPr/>
        <p:txBody>
          <a:bodyPr>
            <a:noAutofit/>
          </a:bodyPr>
          <a:lstStyle/>
          <a:p>
            <a:r>
              <a:rPr lang="en-US" dirty="0" smtClean="0"/>
              <a:t>religion that resulted when the Eastern churches, led by Constantinople, broke from Rome in 1054</a:t>
            </a:r>
            <a:endParaRPr lang="en-US" dirty="0"/>
          </a:p>
        </p:txBody>
      </p:sp>
    </p:spTree>
    <p:extLst>
      <p:ext uri="{BB962C8B-B14F-4D97-AF65-F5344CB8AC3E}">
        <p14:creationId xmlns:p14="http://schemas.microsoft.com/office/powerpoint/2010/main" val="3873094106"/>
      </p:ext>
    </p:extLst>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Balkan Mountains</a:t>
            </a:r>
            <a:endParaRPr lang="en-US" dirty="0"/>
          </a:p>
        </p:txBody>
      </p:sp>
      <p:sp>
        <p:nvSpPr>
          <p:cNvPr id="3" name="Text Placeholder 2"/>
          <p:cNvSpPr>
            <a:spLocks noGrp="1"/>
          </p:cNvSpPr>
          <p:nvPr>
            <p:ph type="body" sz="quarter" idx="11"/>
          </p:nvPr>
        </p:nvSpPr>
        <p:spPr/>
        <p:txBody>
          <a:bodyPr/>
          <a:lstStyle/>
          <a:p>
            <a:r>
              <a:rPr lang="en-US" dirty="0" smtClean="0"/>
              <a:t>mountain range that rises in the southeast of Serbia before crossing into Bulgaria</a:t>
            </a:r>
            <a:endParaRPr lang="en-US" dirty="0"/>
          </a:p>
        </p:txBody>
      </p:sp>
    </p:spTree>
    <p:extLst>
      <p:ext uri="{BB962C8B-B14F-4D97-AF65-F5344CB8AC3E}">
        <p14:creationId xmlns:p14="http://schemas.microsoft.com/office/powerpoint/2010/main" val="2931494063"/>
      </p:ext>
    </p:extLst>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Rhodope Mountains</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ountains that dominate the southwest of Bulgaria</a:t>
            </a:r>
            <a:endParaRPr lang="en-US" dirty="0"/>
          </a:p>
        </p:txBody>
      </p:sp>
    </p:spTree>
    <p:extLst>
      <p:ext uri="{BB962C8B-B14F-4D97-AF65-F5344CB8AC3E}">
        <p14:creationId xmlns:p14="http://schemas.microsoft.com/office/powerpoint/2010/main" val="1522050646"/>
      </p:ext>
    </p:extLst>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 </a:t>
            </a:r>
            <a:r>
              <a:rPr lang="en-US" dirty="0" err="1" smtClean="0"/>
              <a:t>Musala</a:t>
            </a:r>
            <a:endParaRPr lang="en-US" dirty="0"/>
          </a:p>
        </p:txBody>
      </p:sp>
      <p:sp>
        <p:nvSpPr>
          <p:cNvPr id="3" name="Text Placeholder 2"/>
          <p:cNvSpPr>
            <a:spLocks noGrp="1"/>
          </p:cNvSpPr>
          <p:nvPr>
            <p:ph type="body" sz="quarter" idx="11"/>
          </p:nvPr>
        </p:nvSpPr>
        <p:spPr/>
        <p:txBody>
          <a:bodyPr/>
          <a:lstStyle/>
          <a:p>
            <a:r>
              <a:rPr lang="en-US" dirty="0"/>
              <a:t>h</a:t>
            </a:r>
            <a:r>
              <a:rPr lang="en-US" dirty="0" smtClean="0"/>
              <a:t>ighest peak in the Balkans at 9,596 feet</a:t>
            </a:r>
            <a:endParaRPr lang="en-US" dirty="0"/>
          </a:p>
        </p:txBody>
      </p:sp>
    </p:spTree>
    <p:extLst>
      <p:ext uri="{BB962C8B-B14F-4D97-AF65-F5344CB8AC3E}">
        <p14:creationId xmlns:p14="http://schemas.microsoft.com/office/powerpoint/2010/main" val="15024857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Poland </a:t>
            </a:r>
            <a:endParaRPr lang="en-US" dirty="0"/>
          </a:p>
        </p:txBody>
      </p:sp>
      <p:sp>
        <p:nvSpPr>
          <p:cNvPr id="3" name="Text Placeholder 2"/>
          <p:cNvSpPr>
            <a:spLocks noGrp="1"/>
          </p:cNvSpPr>
          <p:nvPr>
            <p:ph type="body" sz="quarter" idx="10"/>
          </p:nvPr>
        </p:nvSpPr>
        <p:spPr/>
        <p:txBody>
          <a:bodyPr/>
          <a:lstStyle/>
          <a:p>
            <a:r>
              <a:rPr lang="en-US" dirty="0" smtClean="0">
                <a:solidFill>
                  <a:srgbClr val="C00000"/>
                </a:solidFill>
              </a:rPr>
              <a:t>Poland lies almost entirely within the Northern European Plain. </a:t>
            </a:r>
          </a:p>
          <a:p>
            <a:r>
              <a:rPr lang="en-US" dirty="0" smtClean="0"/>
              <a:t>Unfortunately, the Polish people have suffered from a lack of natural barriers. </a:t>
            </a:r>
          </a:p>
          <a:p>
            <a:r>
              <a:rPr lang="en-US" dirty="0" smtClean="0"/>
              <a:t>The Poles were among the first Slavic tribes to covert to Christianity. </a:t>
            </a:r>
          </a:p>
          <a:p>
            <a:r>
              <a:rPr lang="en-US" dirty="0" smtClean="0"/>
              <a:t>The eighteenth century found Poland caught between three growing empires—Prussia, Austria, and Russia. </a:t>
            </a:r>
          </a:p>
          <a:p>
            <a:r>
              <a:rPr lang="en-US" dirty="0" smtClean="0"/>
              <a:t>In a series of three agreements, the foreign emperors agreed to divide up Poland’s territories. </a:t>
            </a:r>
          </a:p>
          <a:p>
            <a:r>
              <a:rPr lang="en-US" dirty="0" smtClean="0"/>
              <a:t>In 1795 Poland ceased to exist as an independent country. </a:t>
            </a:r>
            <a:endParaRPr lang="en-US" dirty="0"/>
          </a:p>
        </p:txBody>
      </p:sp>
    </p:spTree>
    <p:extLst>
      <p:ext uri="{BB962C8B-B14F-4D97-AF65-F5344CB8AC3E}">
        <p14:creationId xmlns:p14="http://schemas.microsoft.com/office/powerpoint/2010/main" val="3802932710"/>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Transylvania </a:t>
            </a:r>
            <a:endParaRPr lang="en-US" dirty="0"/>
          </a:p>
        </p:txBody>
      </p:sp>
      <p:sp>
        <p:nvSpPr>
          <p:cNvPr id="3" name="Text Placeholder 2"/>
          <p:cNvSpPr>
            <a:spLocks noGrp="1"/>
          </p:cNvSpPr>
          <p:nvPr>
            <p:ph type="body" sz="quarter" idx="11"/>
          </p:nvPr>
        </p:nvSpPr>
        <p:spPr/>
        <p:txBody>
          <a:bodyPr/>
          <a:lstStyle/>
          <a:p>
            <a:r>
              <a:rPr lang="en-US" dirty="0"/>
              <a:t>s</a:t>
            </a:r>
            <a:r>
              <a:rPr lang="en-US" dirty="0" smtClean="0"/>
              <a:t>ection of the Carpathian mountain system in Slovakia and Romania</a:t>
            </a:r>
            <a:endParaRPr lang="en-US" dirty="0"/>
          </a:p>
        </p:txBody>
      </p:sp>
    </p:spTree>
    <p:extLst>
      <p:ext uri="{BB962C8B-B14F-4D97-AF65-F5344CB8AC3E}">
        <p14:creationId xmlns:p14="http://schemas.microsoft.com/office/powerpoint/2010/main" val="2118650992"/>
      </p:ext>
    </p:extLst>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Transylvanian Alps</a:t>
            </a:r>
            <a:endParaRPr lang="en-US" dirty="0"/>
          </a:p>
        </p:txBody>
      </p:sp>
      <p:sp>
        <p:nvSpPr>
          <p:cNvPr id="3" name="Text Placeholder 2"/>
          <p:cNvSpPr>
            <a:spLocks noGrp="1"/>
          </p:cNvSpPr>
          <p:nvPr>
            <p:ph type="body" sz="quarter" idx="11"/>
          </p:nvPr>
        </p:nvSpPr>
        <p:spPr/>
        <p:txBody>
          <a:bodyPr/>
          <a:lstStyle/>
          <a:p>
            <a:r>
              <a:rPr lang="en-US" dirty="0" smtClean="0"/>
              <a:t>a portion of the Carpathian mountain range found in Romania</a:t>
            </a:r>
            <a:endParaRPr lang="en-US" dirty="0"/>
          </a:p>
        </p:txBody>
      </p:sp>
    </p:spTree>
    <p:extLst>
      <p:ext uri="{BB962C8B-B14F-4D97-AF65-F5344CB8AC3E}">
        <p14:creationId xmlns:p14="http://schemas.microsoft.com/office/powerpoint/2010/main" val="533479332"/>
      </p:ext>
    </p:extLst>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Iron Gate</a:t>
            </a:r>
            <a:endParaRPr lang="en-US" dirty="0"/>
          </a:p>
        </p:txBody>
      </p:sp>
      <p:sp>
        <p:nvSpPr>
          <p:cNvPr id="3" name="Text Placeholder 2"/>
          <p:cNvSpPr>
            <a:spLocks noGrp="1"/>
          </p:cNvSpPr>
          <p:nvPr>
            <p:ph type="body" sz="quarter" idx="11"/>
          </p:nvPr>
        </p:nvSpPr>
        <p:spPr/>
        <p:txBody>
          <a:bodyPr/>
          <a:lstStyle/>
          <a:p>
            <a:r>
              <a:rPr lang="en-US" dirty="0" smtClean="0"/>
              <a:t>a break in the Carpathian </a:t>
            </a:r>
            <a:r>
              <a:rPr lang="en-US" dirty="0"/>
              <a:t>M</a:t>
            </a:r>
            <a:r>
              <a:rPr lang="en-US" dirty="0" smtClean="0"/>
              <a:t>ountains through which the Danube River flows</a:t>
            </a:r>
            <a:endParaRPr lang="en-US" dirty="0"/>
          </a:p>
        </p:txBody>
      </p:sp>
    </p:spTree>
    <p:extLst>
      <p:ext uri="{BB962C8B-B14F-4D97-AF65-F5344CB8AC3E}">
        <p14:creationId xmlns:p14="http://schemas.microsoft.com/office/powerpoint/2010/main" val="675181307"/>
      </p:ext>
    </p:extLst>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Wallachia</a:t>
            </a:r>
            <a:endParaRPr lang="en-US" dirty="0"/>
          </a:p>
        </p:txBody>
      </p:sp>
      <p:sp>
        <p:nvSpPr>
          <p:cNvPr id="3" name="Text Placeholder 2"/>
          <p:cNvSpPr>
            <a:spLocks noGrp="1"/>
          </p:cNvSpPr>
          <p:nvPr>
            <p:ph type="body" sz="quarter" idx="11"/>
          </p:nvPr>
        </p:nvSpPr>
        <p:spPr/>
        <p:txBody>
          <a:bodyPr/>
          <a:lstStyle/>
          <a:p>
            <a:r>
              <a:rPr lang="en-US" dirty="0"/>
              <a:t>p</a:t>
            </a:r>
            <a:r>
              <a:rPr lang="en-US" dirty="0" smtClean="0"/>
              <a:t>opulous plain below the Iron Gate</a:t>
            </a:r>
            <a:endParaRPr lang="en-US" dirty="0"/>
          </a:p>
        </p:txBody>
      </p:sp>
    </p:spTree>
    <p:extLst>
      <p:ext uri="{BB962C8B-B14F-4D97-AF65-F5344CB8AC3E}">
        <p14:creationId xmlns:p14="http://schemas.microsoft.com/office/powerpoint/2010/main" val="2540192187"/>
      </p:ext>
    </p:extLst>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European Plain</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huge plain which stretches over much of Eastern Europe and into Russia</a:t>
            </a:r>
            <a:endParaRPr lang="en-US" dirty="0"/>
          </a:p>
        </p:txBody>
      </p:sp>
    </p:spTree>
    <p:extLst>
      <p:ext uri="{BB962C8B-B14F-4D97-AF65-F5344CB8AC3E}">
        <p14:creationId xmlns:p14="http://schemas.microsoft.com/office/powerpoint/2010/main" val="3878123519"/>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Transnistria</a:t>
            </a:r>
            <a:endParaRPr lang="en-US" dirty="0"/>
          </a:p>
        </p:txBody>
      </p:sp>
      <p:sp>
        <p:nvSpPr>
          <p:cNvPr id="3" name="Text Placeholder 2"/>
          <p:cNvSpPr>
            <a:spLocks noGrp="1"/>
          </p:cNvSpPr>
          <p:nvPr>
            <p:ph type="body" sz="quarter" idx="11"/>
          </p:nvPr>
        </p:nvSpPr>
        <p:spPr/>
        <p:txBody>
          <a:bodyPr/>
          <a:lstStyle/>
          <a:p>
            <a:r>
              <a:rPr lang="en-US" dirty="0" smtClean="0"/>
              <a:t>sliver of land in Moldova east of the Dniester River</a:t>
            </a:r>
            <a:endParaRPr lang="en-US" dirty="0"/>
          </a:p>
        </p:txBody>
      </p:sp>
    </p:spTree>
    <p:extLst>
      <p:ext uri="{BB962C8B-B14F-4D97-AF65-F5344CB8AC3E}">
        <p14:creationId xmlns:p14="http://schemas.microsoft.com/office/powerpoint/2010/main" val="3823796120"/>
      </p:ext>
    </p:extLst>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Commonwealth of Independent States (CIS)</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group created from the former republics after the breakup of the Soviet Union</a:t>
            </a:r>
            <a:endParaRPr lang="en-US" dirty="0"/>
          </a:p>
        </p:txBody>
      </p:sp>
    </p:spTree>
    <p:extLst>
      <p:ext uri="{BB962C8B-B14F-4D97-AF65-F5344CB8AC3E}">
        <p14:creationId xmlns:p14="http://schemas.microsoft.com/office/powerpoint/2010/main" val="3786007758"/>
      </p:ext>
    </p:extLst>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 abroad”</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term that Russia applies to the Commonwealth of Independent States, countries that were once part of the Soviet Union </a:t>
            </a:r>
            <a:endParaRPr lang="en-US" dirty="0"/>
          </a:p>
        </p:txBody>
      </p:sp>
    </p:spTree>
    <p:extLst>
      <p:ext uri="{BB962C8B-B14F-4D97-AF65-F5344CB8AC3E}">
        <p14:creationId xmlns:p14="http://schemas.microsoft.com/office/powerpoint/2010/main" val="857313963"/>
      </p:ext>
    </p:extLst>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“Orange Revolution”</a:t>
            </a:r>
            <a:endParaRPr lang="en-US" dirty="0"/>
          </a:p>
        </p:txBody>
      </p:sp>
      <p:sp>
        <p:nvSpPr>
          <p:cNvPr id="3" name="Text Placeholder 2"/>
          <p:cNvSpPr>
            <a:spLocks noGrp="1"/>
          </p:cNvSpPr>
          <p:nvPr>
            <p:ph type="body" sz="quarter" idx="11"/>
          </p:nvPr>
        </p:nvSpPr>
        <p:spPr/>
        <p:txBody>
          <a:bodyPr>
            <a:noAutofit/>
          </a:bodyPr>
          <a:lstStyle/>
          <a:p>
            <a:r>
              <a:rPr lang="en-US" dirty="0" smtClean="0"/>
              <a:t>term for the Ukrainian elections of 2004 which led to the victory of Viktor </a:t>
            </a:r>
            <a:r>
              <a:rPr lang="en-US" dirty="0" err="1" smtClean="0"/>
              <a:t>Yushchenko</a:t>
            </a:r>
            <a:endParaRPr lang="en-US" dirty="0"/>
          </a:p>
        </p:txBody>
      </p:sp>
    </p:spTree>
    <p:extLst>
      <p:ext uri="{BB962C8B-B14F-4D97-AF65-F5344CB8AC3E}">
        <p14:creationId xmlns:p14="http://schemas.microsoft.com/office/powerpoint/2010/main" val="2119956934"/>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Dnieper River</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hird-longest river in Europe; flows through the heart of Ukraine</a:t>
            </a:r>
            <a:endParaRPr lang="en-US" dirty="0"/>
          </a:p>
        </p:txBody>
      </p:sp>
    </p:spTree>
    <p:extLst>
      <p:ext uri="{BB962C8B-B14F-4D97-AF65-F5344CB8AC3E}">
        <p14:creationId xmlns:p14="http://schemas.microsoft.com/office/powerpoint/2010/main" val="24459170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After World War I, President Woodrow Wilson of the United States insisted that the Poles be given their own nation again. </a:t>
            </a:r>
          </a:p>
          <a:p>
            <a:r>
              <a:rPr lang="en-US" dirty="0" smtClean="0"/>
              <a:t>Then came Hitler’s German armies in World War II, followed by the Soviet armies that “liberated” Poland from the Germans. </a:t>
            </a:r>
          </a:p>
          <a:p>
            <a:r>
              <a:rPr lang="en-US" dirty="0" smtClean="0">
                <a:solidFill>
                  <a:srgbClr val="C00000"/>
                </a:solidFill>
              </a:rPr>
              <a:t>Russia forced Poland to join the </a:t>
            </a:r>
            <a:r>
              <a:rPr lang="en-US" b="1" dirty="0" smtClean="0">
                <a:solidFill>
                  <a:srgbClr val="C00000"/>
                </a:solidFill>
              </a:rPr>
              <a:t>Soviet bloc</a:t>
            </a:r>
            <a:r>
              <a:rPr lang="en-US" dirty="0" smtClean="0">
                <a:solidFill>
                  <a:srgbClr val="C00000"/>
                </a:solidFill>
              </a:rPr>
              <a:t>, a string of semi-independent countries behind the Iron Curtain. </a:t>
            </a:r>
          </a:p>
          <a:p>
            <a:r>
              <a:rPr lang="en-US" dirty="0" smtClean="0"/>
              <a:t>Puppet rulers, like puppets on strings, took orders from the Soviets. </a:t>
            </a:r>
          </a:p>
          <a:p>
            <a:r>
              <a:rPr lang="en-US" dirty="0" smtClean="0"/>
              <a:t>The “year of surprises”—1989—showed the world just how unpopular the Soviet system was among the people. </a:t>
            </a:r>
          </a:p>
          <a:p>
            <a:r>
              <a:rPr lang="en-US" dirty="0" smtClean="0"/>
              <a:t>In a few remarkable months, all the countries within the Soviet bloc cast off communism and threw open their borders to the west. </a:t>
            </a:r>
          </a:p>
        </p:txBody>
      </p:sp>
    </p:spTree>
    <p:extLst>
      <p:ext uri="{BB962C8B-B14F-4D97-AF65-F5344CB8AC3E}">
        <p14:creationId xmlns:p14="http://schemas.microsoft.com/office/powerpoint/2010/main" val="645382527"/>
      </p:ext>
    </p:extLst>
  </p:cSld>
  <p:clrMapOvr>
    <a:masterClrMapping/>
  </p:clrMapOvr>
  <p:transition>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Kiev</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ost populous city in all of Eastern Europe</a:t>
            </a:r>
            <a:endParaRPr lang="en-US" dirty="0"/>
          </a:p>
        </p:txBody>
      </p:sp>
    </p:spTree>
    <p:extLst>
      <p:ext uri="{BB962C8B-B14F-4D97-AF65-F5344CB8AC3E}">
        <p14:creationId xmlns:p14="http://schemas.microsoft.com/office/powerpoint/2010/main" val="2489493434"/>
      </p:ext>
    </p:extLst>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Donets Basin</a:t>
            </a:r>
            <a:endParaRPr lang="en-US" dirty="0"/>
          </a:p>
        </p:txBody>
      </p:sp>
      <p:sp>
        <p:nvSpPr>
          <p:cNvPr id="3" name="Text Placeholder 2"/>
          <p:cNvSpPr>
            <a:spLocks noGrp="1"/>
          </p:cNvSpPr>
          <p:nvPr>
            <p:ph type="body" sz="quarter" idx="11"/>
          </p:nvPr>
        </p:nvSpPr>
        <p:spPr/>
        <p:txBody>
          <a:bodyPr/>
          <a:lstStyle/>
          <a:p>
            <a:r>
              <a:rPr lang="en-US" dirty="0"/>
              <a:t>v</a:t>
            </a:r>
            <a:r>
              <a:rPr lang="en-US" dirty="0" smtClean="0"/>
              <a:t>aluable area in the Ukraine</a:t>
            </a:r>
            <a:endParaRPr lang="en-US" dirty="0"/>
          </a:p>
        </p:txBody>
      </p:sp>
    </p:spTree>
    <p:extLst>
      <p:ext uri="{BB962C8B-B14F-4D97-AF65-F5344CB8AC3E}">
        <p14:creationId xmlns:p14="http://schemas.microsoft.com/office/powerpoint/2010/main" val="3252082571"/>
      </p:ext>
    </p:extLst>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Crimean Peninsula</a:t>
            </a:r>
            <a:endParaRPr lang="en-US" dirty="0"/>
          </a:p>
        </p:txBody>
      </p:sp>
      <p:sp>
        <p:nvSpPr>
          <p:cNvPr id="3" name="Text Placeholder 2"/>
          <p:cNvSpPr>
            <a:spLocks noGrp="1"/>
          </p:cNvSpPr>
          <p:nvPr>
            <p:ph type="body" sz="quarter" idx="11"/>
          </p:nvPr>
        </p:nvSpPr>
        <p:spPr/>
        <p:txBody>
          <a:bodyPr/>
          <a:lstStyle/>
          <a:p>
            <a:r>
              <a:rPr lang="en-US" dirty="0" smtClean="0"/>
              <a:t>southern region of Ukraine which juts out into the Black Sea; disputed with Russia</a:t>
            </a:r>
            <a:endParaRPr lang="en-US" dirty="0"/>
          </a:p>
        </p:txBody>
      </p:sp>
    </p:spTree>
    <p:extLst>
      <p:ext uri="{BB962C8B-B14F-4D97-AF65-F5344CB8AC3E}">
        <p14:creationId xmlns:p14="http://schemas.microsoft.com/office/powerpoint/2010/main" val="677110317"/>
      </p:ext>
    </p:extLst>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Minsk</a:t>
            </a:r>
            <a:endParaRPr lang="en-US" dirty="0"/>
          </a:p>
        </p:txBody>
      </p:sp>
      <p:sp>
        <p:nvSpPr>
          <p:cNvPr id="3" name="Text Placeholder 2"/>
          <p:cNvSpPr>
            <a:spLocks noGrp="1"/>
          </p:cNvSpPr>
          <p:nvPr>
            <p:ph type="body" sz="quarter" idx="11"/>
          </p:nvPr>
        </p:nvSpPr>
        <p:spPr/>
        <p:txBody>
          <a:bodyPr/>
          <a:lstStyle/>
          <a:p>
            <a:r>
              <a:rPr lang="en-US" dirty="0"/>
              <a:t>c</a:t>
            </a:r>
            <a:r>
              <a:rPr lang="en-US" dirty="0" smtClean="0"/>
              <a:t>apital and largest city of Belarus; </a:t>
            </a:r>
            <a:br>
              <a:rPr lang="en-US" dirty="0" smtClean="0"/>
            </a:br>
            <a:r>
              <a:rPr lang="en-US" dirty="0" smtClean="0"/>
              <a:t>headquarters of the CIS</a:t>
            </a:r>
            <a:endParaRPr lang="en-US" dirty="0"/>
          </a:p>
        </p:txBody>
      </p:sp>
    </p:spTree>
    <p:extLst>
      <p:ext uri="{BB962C8B-B14F-4D97-AF65-F5344CB8AC3E}">
        <p14:creationId xmlns:p14="http://schemas.microsoft.com/office/powerpoint/2010/main" val="3922741023"/>
      </p:ext>
    </p:extLst>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Pinsk Marshes </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argest marshland in Europe</a:t>
            </a:r>
            <a:endParaRPr lang="en-US" dirty="0"/>
          </a:p>
        </p:txBody>
      </p:sp>
    </p:spTree>
    <p:extLst>
      <p:ext uri="{BB962C8B-B14F-4D97-AF65-F5344CB8AC3E}">
        <p14:creationId xmlns:p14="http://schemas.microsoft.com/office/powerpoint/2010/main" val="939968726"/>
      </p:ext>
    </p:extLst>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ue\Downloads\20200211_0935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070840" y="788269"/>
            <a:ext cx="7959147" cy="612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49178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Poland started the movement in April 1989, when it legalized a labor union called Solidarity and a few months later held the first free elections in Eastern Europe in forty years. </a:t>
            </a:r>
          </a:p>
          <a:p>
            <a:r>
              <a:rPr lang="en-US" dirty="0" smtClean="0"/>
              <a:t>Today, Poland is slowly transitioning to a free-market economy. </a:t>
            </a:r>
          </a:p>
          <a:p>
            <a:r>
              <a:rPr lang="en-US" dirty="0" smtClean="0"/>
              <a:t>In Poland all religions enjoy equal rights, although Roman Catholicism enjoys a preeminent position in a nation where 90 percent of the people identity with some form of Christianity. </a:t>
            </a:r>
            <a:endParaRPr lang="en-US" dirty="0"/>
          </a:p>
        </p:txBody>
      </p:sp>
    </p:spTree>
    <p:extLst>
      <p:ext uri="{BB962C8B-B14F-4D97-AF65-F5344CB8AC3E}">
        <p14:creationId xmlns:p14="http://schemas.microsoft.com/office/powerpoint/2010/main" val="96130663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Warsaw </a:t>
            </a:r>
            <a:endParaRPr lang="en-US" dirty="0"/>
          </a:p>
        </p:txBody>
      </p:sp>
      <p:sp>
        <p:nvSpPr>
          <p:cNvPr id="3" name="Text Placeholder 2"/>
          <p:cNvSpPr>
            <a:spLocks noGrp="1"/>
          </p:cNvSpPr>
          <p:nvPr>
            <p:ph type="body" sz="quarter" idx="10"/>
          </p:nvPr>
        </p:nvSpPr>
        <p:spPr/>
        <p:txBody>
          <a:bodyPr/>
          <a:lstStyle/>
          <a:p>
            <a:r>
              <a:rPr lang="en-US" dirty="0" smtClean="0"/>
              <a:t>With a population over 1.7 million, Warsaw is Poland’s largest city. </a:t>
            </a:r>
          </a:p>
          <a:p>
            <a:r>
              <a:rPr lang="en-US" dirty="0" smtClean="0"/>
              <a:t>This historic city has seen many conquerors. </a:t>
            </a:r>
          </a:p>
          <a:p>
            <a:r>
              <a:rPr lang="en-US" dirty="0" smtClean="0"/>
              <a:t>The last invaders, the Nazis, leveled the city in 1944 during the sixty-three-day Warsaw Uprising, killing over one-quarter million of the city’s inhabitants. </a:t>
            </a:r>
            <a:endParaRPr lang="en-US" dirty="0"/>
          </a:p>
        </p:txBody>
      </p:sp>
    </p:spTree>
    <p:extLst>
      <p:ext uri="{BB962C8B-B14F-4D97-AF65-F5344CB8AC3E}">
        <p14:creationId xmlns:p14="http://schemas.microsoft.com/office/powerpoint/2010/main" val="122940343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Plains </a:t>
            </a:r>
            <a:endParaRPr lang="en-US" dirty="0"/>
          </a:p>
        </p:txBody>
      </p:sp>
      <p:sp>
        <p:nvSpPr>
          <p:cNvPr id="3" name="Text Placeholder 2"/>
          <p:cNvSpPr>
            <a:spLocks noGrp="1"/>
          </p:cNvSpPr>
          <p:nvPr>
            <p:ph type="body" sz="quarter" idx="10"/>
          </p:nvPr>
        </p:nvSpPr>
        <p:spPr/>
        <p:txBody>
          <a:bodyPr/>
          <a:lstStyle/>
          <a:p>
            <a:r>
              <a:rPr lang="en-US" dirty="0" smtClean="0"/>
              <a:t>Larger than either Italy or the United Kingdom, Poland has played a central role in the history of Europe. </a:t>
            </a:r>
          </a:p>
          <a:p>
            <a:r>
              <a:rPr lang="en-US" dirty="0" smtClean="0"/>
              <a:t>Warsaw lies on the </a:t>
            </a:r>
            <a:r>
              <a:rPr lang="en-US" b="1" dirty="0" smtClean="0"/>
              <a:t>Vistula</a:t>
            </a:r>
            <a:r>
              <a:rPr lang="en-US" dirty="0" smtClean="0"/>
              <a:t> (VIS </a:t>
            </a:r>
            <a:r>
              <a:rPr lang="en-US" dirty="0" err="1" smtClean="0"/>
              <a:t>chuh</a:t>
            </a:r>
            <a:r>
              <a:rPr lang="en-US" dirty="0" smtClean="0"/>
              <a:t> </a:t>
            </a:r>
            <a:r>
              <a:rPr lang="en-US" dirty="0" err="1" smtClean="0"/>
              <a:t>luh</a:t>
            </a:r>
            <a:r>
              <a:rPr lang="en-US" dirty="0" smtClean="0"/>
              <a:t>) </a:t>
            </a:r>
            <a:r>
              <a:rPr lang="en-US" b="1" dirty="0" smtClean="0"/>
              <a:t>River</a:t>
            </a:r>
            <a:r>
              <a:rPr lang="en-US" dirty="0" smtClean="0"/>
              <a:t>, the major artery of shipping through the Central Plains. </a:t>
            </a:r>
          </a:p>
          <a:p>
            <a:r>
              <a:rPr lang="en-US" dirty="0" smtClean="0"/>
              <a:t>Near the mouth of the Vistula is </a:t>
            </a:r>
            <a:r>
              <a:rPr lang="en-US" dirty="0" err="1" smtClean="0"/>
              <a:t>G</a:t>
            </a:r>
            <a:r>
              <a:rPr lang="en-US" dirty="0" err="1"/>
              <a:t>d</a:t>
            </a:r>
            <a:r>
              <a:rPr lang="en-US" dirty="0" err="1" smtClean="0"/>
              <a:t>ańsk</a:t>
            </a:r>
            <a:r>
              <a:rPr lang="en-US" dirty="0" smtClean="0"/>
              <a:t> (formerly Danzig), Poland’s largest port and once its most populous city. </a:t>
            </a:r>
          </a:p>
          <a:p>
            <a:r>
              <a:rPr lang="en-US" dirty="0" smtClean="0">
                <a:solidFill>
                  <a:srgbClr val="C00000"/>
                </a:solidFill>
              </a:rPr>
              <a:t>The hardworking shipbuilders of </a:t>
            </a:r>
            <a:r>
              <a:rPr lang="en-US" dirty="0" err="1" smtClean="0">
                <a:solidFill>
                  <a:srgbClr val="C00000"/>
                </a:solidFill>
              </a:rPr>
              <a:t>Gdańsk</a:t>
            </a:r>
            <a:r>
              <a:rPr lang="en-US" dirty="0" smtClean="0">
                <a:solidFill>
                  <a:srgbClr val="C00000"/>
                </a:solidFill>
              </a:rPr>
              <a:t> formed Solidarity, the first trade union in the Iron Curtain. </a:t>
            </a:r>
          </a:p>
          <a:p>
            <a:endParaRPr lang="en-US" dirty="0"/>
          </a:p>
        </p:txBody>
      </p:sp>
    </p:spTree>
    <p:extLst>
      <p:ext uri="{BB962C8B-B14F-4D97-AF65-F5344CB8AC3E}">
        <p14:creationId xmlns:p14="http://schemas.microsoft.com/office/powerpoint/2010/main" val="184585768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22540" y="854779"/>
            <a:ext cx="8590530" cy="6442897"/>
          </a:xfrm>
          <a:prstGeom prst="rect">
            <a:avLst/>
          </a:prstGeom>
        </p:spPr>
      </p:pic>
    </p:spTree>
    <p:extLst>
      <p:ext uri="{BB962C8B-B14F-4D97-AF65-F5344CB8AC3E}">
        <p14:creationId xmlns:p14="http://schemas.microsoft.com/office/powerpoint/2010/main" val="231439969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C00000"/>
                </a:solidFill>
              </a:rPr>
              <a:t>In the 1980s </a:t>
            </a:r>
            <a:r>
              <a:rPr lang="en-US" b="1" dirty="0" smtClean="0">
                <a:solidFill>
                  <a:srgbClr val="C00000"/>
                </a:solidFill>
              </a:rPr>
              <a:t>Lech Walesa</a:t>
            </a:r>
            <a:r>
              <a:rPr lang="en-US" dirty="0" smtClean="0">
                <a:solidFill>
                  <a:srgbClr val="C00000"/>
                </a:solidFill>
              </a:rPr>
              <a:t>, the head of the union, demanded changes that helped to bring about the end of communism in Eastern Europe. </a:t>
            </a:r>
          </a:p>
          <a:p>
            <a:r>
              <a:rPr lang="en-US" dirty="0" smtClean="0"/>
              <a:t>He later became the first president of free Poland, introducing many reforms to the economy. </a:t>
            </a:r>
            <a:endParaRPr lang="en-US" dirty="0"/>
          </a:p>
        </p:txBody>
      </p:sp>
    </p:spTree>
    <p:extLst>
      <p:ext uri="{BB962C8B-B14F-4D97-AF65-F5344CB8AC3E}">
        <p14:creationId xmlns:p14="http://schemas.microsoft.com/office/powerpoint/2010/main" val="53460667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Southern Uplands </a:t>
            </a:r>
            <a:endParaRPr lang="en-US" dirty="0"/>
          </a:p>
        </p:txBody>
      </p:sp>
      <p:sp>
        <p:nvSpPr>
          <p:cNvPr id="3" name="Text Placeholder 2"/>
          <p:cNvSpPr>
            <a:spLocks noGrp="1"/>
          </p:cNvSpPr>
          <p:nvPr>
            <p:ph type="body" sz="quarter" idx="10"/>
          </p:nvPr>
        </p:nvSpPr>
        <p:spPr/>
        <p:txBody>
          <a:bodyPr/>
          <a:lstStyle/>
          <a:p>
            <a:r>
              <a:rPr lang="en-US" dirty="0" smtClean="0"/>
              <a:t>The Polish plains rise into a series of hills and scattered mountains in southern Poland. </a:t>
            </a:r>
          </a:p>
          <a:p>
            <a:r>
              <a:rPr lang="en-US" b="1" i="1" dirty="0" smtClean="0"/>
              <a:t>Galicia</a:t>
            </a:r>
          </a:p>
          <a:p>
            <a:pPr lvl="1"/>
            <a:r>
              <a:rPr lang="en-US" dirty="0" smtClean="0"/>
              <a:t>Southeastern Poland consist of hills and low mountains, rising into the Carpathian Mountains on the border. </a:t>
            </a:r>
          </a:p>
          <a:p>
            <a:pPr lvl="1"/>
            <a:r>
              <a:rPr lang="en-US" dirty="0" smtClean="0"/>
              <a:t>This region, drained by the upper Vistula River, is known as Western Galicia.</a:t>
            </a:r>
          </a:p>
          <a:p>
            <a:pPr lvl="1"/>
            <a:r>
              <a:rPr lang="en-US" dirty="0" smtClean="0"/>
              <a:t>The Soviet Union took Eastern Galicia away from Poland during World War II. </a:t>
            </a:r>
          </a:p>
          <a:p>
            <a:pPr lvl="1"/>
            <a:r>
              <a:rPr lang="en-US" b="1" dirty="0" err="1" smtClean="0"/>
              <a:t>Kraków</a:t>
            </a:r>
            <a:r>
              <a:rPr lang="en-US" dirty="0" smtClean="0"/>
              <a:t> (KRAK </a:t>
            </a:r>
            <a:r>
              <a:rPr lang="en-US" dirty="0" err="1" smtClean="0"/>
              <a:t>ou</a:t>
            </a:r>
            <a:r>
              <a:rPr lang="en-US" dirty="0" smtClean="0"/>
              <a:t>), the third-largest city in Poland, is located on the upper Vistula River. </a:t>
            </a:r>
            <a:endParaRPr lang="en-US" dirty="0"/>
          </a:p>
        </p:txBody>
      </p:sp>
    </p:spTree>
    <p:extLst>
      <p:ext uri="{BB962C8B-B14F-4D97-AF65-F5344CB8AC3E}">
        <p14:creationId xmlns:p14="http://schemas.microsoft.com/office/powerpoint/2010/main" val="279204694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err="1" smtClean="0"/>
              <a:t>Kraków</a:t>
            </a:r>
            <a:r>
              <a:rPr lang="en-US" dirty="0" smtClean="0"/>
              <a:t> was the only major city in Poland that escaped destruction during World War II. </a:t>
            </a:r>
          </a:p>
          <a:p>
            <a:pPr lvl="1"/>
            <a:r>
              <a:rPr lang="en-US" dirty="0" smtClean="0"/>
              <a:t>Today many foreigners visit a rail center thirty-three miles west of </a:t>
            </a:r>
            <a:r>
              <a:rPr lang="en-US" dirty="0" err="1" smtClean="0"/>
              <a:t>Kraków</a:t>
            </a:r>
            <a:r>
              <a:rPr lang="en-US" dirty="0" smtClean="0"/>
              <a:t>, called </a:t>
            </a:r>
            <a:r>
              <a:rPr lang="en-US" b="1" dirty="0" smtClean="0"/>
              <a:t>Auschwitz</a:t>
            </a:r>
            <a:r>
              <a:rPr lang="en-US" dirty="0" smtClean="0"/>
              <a:t> (OUSH </a:t>
            </a:r>
            <a:r>
              <a:rPr lang="en-US" dirty="0" err="1" smtClean="0"/>
              <a:t>vits</a:t>
            </a:r>
            <a:r>
              <a:rPr lang="en-US" dirty="0" smtClean="0"/>
              <a:t>) (</a:t>
            </a:r>
            <a:r>
              <a:rPr lang="en-US" dirty="0" err="1" smtClean="0"/>
              <a:t>Oświęcim</a:t>
            </a:r>
            <a:r>
              <a:rPr lang="en-US" dirty="0" smtClean="0"/>
              <a:t> in Polish). </a:t>
            </a:r>
          </a:p>
          <a:p>
            <a:pPr lvl="1"/>
            <a:r>
              <a:rPr lang="en-US" dirty="0" smtClean="0">
                <a:solidFill>
                  <a:srgbClr val="C00000"/>
                </a:solidFill>
              </a:rPr>
              <a:t>Auschwitz was the largest of several Nazi “death camps” </a:t>
            </a:r>
            <a:r>
              <a:rPr lang="en-US" dirty="0" smtClean="0"/>
              <a:t>where the Nazis killed over 2.5 million Jews and Poles, whom Hitler considered </a:t>
            </a:r>
            <a:br>
              <a:rPr lang="en-US" dirty="0" smtClean="0"/>
            </a:br>
            <a:r>
              <a:rPr lang="en-US" dirty="0" smtClean="0"/>
              <a:t>“inferior races.” </a:t>
            </a:r>
          </a:p>
          <a:p>
            <a:pPr lvl="1"/>
            <a:r>
              <a:rPr lang="en-US" dirty="0" smtClean="0"/>
              <a:t>Many Jews had lived in Poland, a haven for oppressed peoples who were forced to flee other countries in Europe. </a:t>
            </a:r>
          </a:p>
          <a:p>
            <a:pPr lvl="1"/>
            <a:r>
              <a:rPr lang="en-US" dirty="0" smtClean="0"/>
              <a:t>In 1922, on the eve of Hitler’s rise to power in Germany, the Jewish population of Poland was about three million—the largest concentration of Jews in Europe. </a:t>
            </a:r>
            <a:endParaRPr lang="en-US" dirty="0"/>
          </a:p>
          <a:p>
            <a:pPr lvl="1"/>
            <a:r>
              <a:rPr lang="en-US" dirty="0"/>
              <a:t>By 1950, this number had decreased to about </a:t>
            </a:r>
            <a:r>
              <a:rPr lang="en-US" dirty="0" smtClean="0"/>
              <a:t>forty-five </a:t>
            </a:r>
            <a:r>
              <a:rPr lang="en-US" dirty="0"/>
              <a:t>thousand.</a:t>
            </a:r>
          </a:p>
        </p:txBody>
      </p:sp>
    </p:spTree>
    <p:extLst>
      <p:ext uri="{BB962C8B-B14F-4D97-AF65-F5344CB8AC3E}">
        <p14:creationId xmlns:p14="http://schemas.microsoft.com/office/powerpoint/2010/main" val="423236064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Silesia</a:t>
            </a:r>
          </a:p>
          <a:p>
            <a:pPr lvl="1"/>
            <a:r>
              <a:rPr lang="en-US" dirty="0" smtClean="0"/>
              <a:t>The Sudeten Mountains lie on the southwest border of Poland. </a:t>
            </a:r>
          </a:p>
          <a:p>
            <a:pPr lvl="1"/>
            <a:r>
              <a:rPr lang="en-US" dirty="0" smtClean="0"/>
              <a:t>Waters from the Sudeten Mountains flow into the </a:t>
            </a:r>
            <a:r>
              <a:rPr lang="en-US" b="1" dirty="0" smtClean="0"/>
              <a:t>Oder River</a:t>
            </a:r>
            <a:r>
              <a:rPr lang="en-US" dirty="0" smtClean="0"/>
              <a:t>, which flows west and then north along the German border into the Baltic Sea.</a:t>
            </a:r>
          </a:p>
          <a:p>
            <a:pPr lvl="1"/>
            <a:r>
              <a:rPr lang="en-US" dirty="0" smtClean="0"/>
              <a:t>The region drained by the Oder River is known as </a:t>
            </a:r>
            <a:r>
              <a:rPr lang="en-US" b="1" dirty="0" smtClean="0"/>
              <a:t>Silesia</a:t>
            </a:r>
            <a:r>
              <a:rPr lang="en-US" dirty="0" smtClean="0"/>
              <a:t> (sigh LEE </a:t>
            </a:r>
            <a:r>
              <a:rPr lang="en-US" dirty="0" err="1" smtClean="0"/>
              <a:t>zhuh</a:t>
            </a:r>
            <a:r>
              <a:rPr lang="en-US" dirty="0" smtClean="0"/>
              <a:t>). </a:t>
            </a:r>
          </a:p>
          <a:p>
            <a:pPr lvl="1"/>
            <a:r>
              <a:rPr lang="en-US" dirty="0" smtClean="0"/>
              <a:t>Many emperors have fought over this valuable piece of property. </a:t>
            </a:r>
          </a:p>
          <a:p>
            <a:pPr lvl="1"/>
            <a:r>
              <a:rPr lang="en-US" dirty="0" smtClean="0"/>
              <a:t>Frederick the Great’s invasion in 1740 sparked a major war fought on three continents. (In America it was called the French and Indian War.) </a:t>
            </a:r>
            <a:endParaRPr lang="en-US" dirty="0"/>
          </a:p>
        </p:txBody>
      </p:sp>
    </p:spTree>
    <p:extLst>
      <p:ext uri="{BB962C8B-B14F-4D97-AF65-F5344CB8AC3E}">
        <p14:creationId xmlns:p14="http://schemas.microsoft.com/office/powerpoint/2010/main" val="456371037"/>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87619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Baltic States- Lithuania, Latvia and Estonia</a:t>
            </a:r>
            <a:r>
              <a:rPr lang="en-US" dirty="0" smtClean="0"/>
              <a:t> </a:t>
            </a:r>
            <a:endParaRPr lang="en-US" dirty="0"/>
          </a:p>
        </p:txBody>
      </p:sp>
      <p:sp>
        <p:nvSpPr>
          <p:cNvPr id="3" name="Text Placeholder 2"/>
          <p:cNvSpPr>
            <a:spLocks noGrp="1"/>
          </p:cNvSpPr>
          <p:nvPr>
            <p:ph type="body" sz="quarter" idx="10"/>
          </p:nvPr>
        </p:nvSpPr>
        <p:spPr/>
        <p:txBody>
          <a:bodyPr/>
          <a:lstStyle/>
          <a:p>
            <a:r>
              <a:rPr lang="en-US" dirty="0" smtClean="0"/>
              <a:t>Located on the Northern European Plain, the Baltic States of Estonia, Latvia, and Lithuania have low rolling hills with many shallow lakes and swamps. </a:t>
            </a:r>
          </a:p>
          <a:p>
            <a:r>
              <a:rPr lang="en-US" dirty="0" smtClean="0"/>
              <a:t>The Baltic States have a rich heritage, which they celebrate with annual festivals that display traditional dress and recall the glorious deeds of the past. </a:t>
            </a:r>
          </a:p>
          <a:p>
            <a:r>
              <a:rPr lang="en-US" dirty="0" smtClean="0"/>
              <a:t>After centuries of occupation by foreigners, they received independence after World War I.</a:t>
            </a:r>
          </a:p>
          <a:p>
            <a:r>
              <a:rPr lang="en-US" dirty="0" smtClean="0"/>
              <a:t>But in 1944, the Baltic States were incorporated into the Soviet Union. </a:t>
            </a:r>
          </a:p>
          <a:p>
            <a:r>
              <a:rPr lang="en-US" dirty="0" smtClean="0"/>
              <a:t>Recalling their independent spirit, they were the first of the fifteen republics in the Soviet Union to declare independence in 1991. </a:t>
            </a:r>
          </a:p>
        </p:txBody>
      </p:sp>
    </p:spTree>
    <p:extLst>
      <p:ext uri="{BB962C8B-B14F-4D97-AF65-F5344CB8AC3E}">
        <p14:creationId xmlns:p14="http://schemas.microsoft.com/office/powerpoint/2010/main" val="358812264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Their bravery helped to hasten the breakup of the Soviet Union. </a:t>
            </a:r>
          </a:p>
          <a:p>
            <a:r>
              <a:rPr lang="en-US" dirty="0" smtClean="0"/>
              <a:t>While the Baltic States were a part of the Soviet Union, the Soviets invested a great deal of time and resources into strengthening the economies and transportation networks of these states. </a:t>
            </a:r>
            <a:endParaRPr lang="en-US" dirty="0"/>
          </a:p>
        </p:txBody>
      </p:sp>
    </p:spTree>
    <p:extLst>
      <p:ext uri="{BB962C8B-B14F-4D97-AF65-F5344CB8AC3E}">
        <p14:creationId xmlns:p14="http://schemas.microsoft.com/office/powerpoint/2010/main" val="220164088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802701" y="5490058"/>
            <a:ext cx="8099236" cy="772630"/>
          </a:xfrm>
        </p:spPr>
        <p:txBody>
          <a:bodyPr/>
          <a:lstStyle/>
          <a:p>
            <a:r>
              <a:rPr lang="en-US" dirty="0" smtClean="0"/>
              <a:t>Baltic States</a:t>
            </a:r>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635550" y="471971"/>
            <a:ext cx="2433539" cy="5018087"/>
          </a:xfrm>
        </p:spPr>
      </p:pic>
    </p:spTree>
    <p:extLst>
      <p:ext uri="{BB962C8B-B14F-4D97-AF65-F5344CB8AC3E}">
        <p14:creationId xmlns:p14="http://schemas.microsoft.com/office/powerpoint/2010/main" val="146416430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Lithuania </a:t>
            </a:r>
            <a:endParaRPr lang="en-US" dirty="0"/>
          </a:p>
        </p:txBody>
      </p:sp>
      <p:sp>
        <p:nvSpPr>
          <p:cNvPr id="3" name="Text Placeholder 2"/>
          <p:cNvSpPr>
            <a:spLocks noGrp="1"/>
          </p:cNvSpPr>
          <p:nvPr>
            <p:ph type="body" sz="quarter" idx="10"/>
          </p:nvPr>
        </p:nvSpPr>
        <p:spPr/>
        <p:txBody>
          <a:bodyPr/>
          <a:lstStyle/>
          <a:p>
            <a:r>
              <a:rPr lang="en-US" dirty="0" smtClean="0">
                <a:solidFill>
                  <a:srgbClr val="C00000"/>
                </a:solidFill>
              </a:rPr>
              <a:t>Lithuania is the largest of the Baltic States </a:t>
            </a:r>
            <a:r>
              <a:rPr lang="en-US" dirty="0" smtClean="0"/>
              <a:t>and the farthest from Russia’s capital. </a:t>
            </a:r>
          </a:p>
          <a:p>
            <a:r>
              <a:rPr lang="en-US" dirty="0" smtClean="0">
                <a:solidFill>
                  <a:srgbClr val="C00000"/>
                </a:solidFill>
              </a:rPr>
              <a:t>While Lithuania was part of the Soviet Union, devout Roman Catholics opposed the Soviet Union’s atheistic government by setting up crosses on a place called the </a:t>
            </a:r>
            <a:r>
              <a:rPr lang="en-US" b="1" dirty="0" smtClean="0">
                <a:solidFill>
                  <a:srgbClr val="C00000"/>
                </a:solidFill>
              </a:rPr>
              <a:t>Hill of Crosses</a:t>
            </a:r>
            <a:r>
              <a:rPr lang="en-US" dirty="0" smtClean="0"/>
              <a:t>. </a:t>
            </a:r>
          </a:p>
          <a:p>
            <a:r>
              <a:rPr lang="en-US" dirty="0" smtClean="0"/>
              <a:t>Although the Soviet authorities destroyed the crosses numerous times, the Lithuanians continued to replace them. </a:t>
            </a:r>
          </a:p>
          <a:p>
            <a:r>
              <a:rPr lang="en-US" dirty="0" smtClean="0"/>
              <a:t>Lithuania has the oldest documented history among the Baltic States. </a:t>
            </a:r>
          </a:p>
          <a:p>
            <a:r>
              <a:rPr lang="en-US" dirty="0" smtClean="0"/>
              <a:t>Tacitus (c. 55–c. 120) mentioned that this Baltic region sold amber to the Romans. </a:t>
            </a:r>
            <a:endParaRPr lang="en-US" dirty="0"/>
          </a:p>
        </p:txBody>
      </p:sp>
    </p:spTree>
    <p:extLst>
      <p:ext uri="{BB962C8B-B14F-4D97-AF65-F5344CB8AC3E}">
        <p14:creationId xmlns:p14="http://schemas.microsoft.com/office/powerpoint/2010/main" val="413306086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Lithuania joined both NATO and the EU in 2004. </a:t>
            </a:r>
          </a:p>
          <a:p>
            <a:r>
              <a:rPr lang="en-US" dirty="0" smtClean="0"/>
              <a:t>Its trade has shifted from a focus on Russia to a focus on Western Europe. </a:t>
            </a:r>
          </a:p>
          <a:p>
            <a:r>
              <a:rPr lang="en-US" dirty="0" smtClean="0"/>
              <a:t>As in Poland, Lithuania allows religious freedom but gives preference to Roman Catholicism. </a:t>
            </a:r>
            <a:endParaRPr lang="en-US" dirty="0"/>
          </a:p>
        </p:txBody>
      </p:sp>
    </p:spTree>
    <p:extLst>
      <p:ext uri="{BB962C8B-B14F-4D97-AF65-F5344CB8AC3E}">
        <p14:creationId xmlns:p14="http://schemas.microsoft.com/office/powerpoint/2010/main" val="86582122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Eastern Europe</a:t>
            </a:r>
            <a:endParaRPr lang="en-US" dirty="0"/>
          </a:p>
        </p:txBody>
      </p:sp>
      <p:sp>
        <p:nvSpPr>
          <p:cNvPr id="3" name="Text Placeholder 2"/>
          <p:cNvSpPr>
            <a:spLocks noGrp="1"/>
          </p:cNvSpPr>
          <p:nvPr>
            <p:ph type="body" sz="quarter" idx="10"/>
          </p:nvPr>
        </p:nvSpPr>
        <p:spPr/>
        <p:txBody>
          <a:bodyPr/>
          <a:lstStyle/>
          <a:p>
            <a:r>
              <a:rPr lang="en-US" dirty="0" smtClean="0"/>
              <a:t>Baltic Region </a:t>
            </a:r>
          </a:p>
          <a:p>
            <a:pPr lvl="1"/>
            <a:r>
              <a:rPr lang="en-US" dirty="0" smtClean="0"/>
              <a:t>Poland </a:t>
            </a:r>
          </a:p>
          <a:p>
            <a:pPr lvl="2"/>
            <a:r>
              <a:rPr lang="en-US" dirty="0" smtClean="0"/>
              <a:t>Warsaw </a:t>
            </a:r>
          </a:p>
          <a:p>
            <a:pPr lvl="2"/>
            <a:r>
              <a:rPr lang="en-US" dirty="0" smtClean="0"/>
              <a:t>Central Plains </a:t>
            </a:r>
          </a:p>
          <a:p>
            <a:pPr lvl="2"/>
            <a:r>
              <a:rPr lang="en-US" dirty="0" smtClean="0"/>
              <a:t>Southern Uplands</a:t>
            </a:r>
          </a:p>
          <a:p>
            <a:pPr lvl="1"/>
            <a:r>
              <a:rPr lang="en-US" dirty="0" smtClean="0"/>
              <a:t>Baltic States</a:t>
            </a:r>
          </a:p>
          <a:p>
            <a:pPr lvl="2"/>
            <a:r>
              <a:rPr lang="en-US" dirty="0" smtClean="0"/>
              <a:t>Lithuania </a:t>
            </a:r>
          </a:p>
          <a:p>
            <a:pPr lvl="2"/>
            <a:r>
              <a:rPr lang="en-US" dirty="0" smtClean="0"/>
              <a:t>Latvia </a:t>
            </a:r>
          </a:p>
          <a:p>
            <a:pPr lvl="2"/>
            <a:r>
              <a:rPr lang="en-US" dirty="0" smtClean="0"/>
              <a:t>Estonia </a:t>
            </a:r>
          </a:p>
        </p:txBody>
      </p:sp>
    </p:spTree>
    <p:extLst>
      <p:ext uri="{BB962C8B-B14F-4D97-AF65-F5344CB8AC3E}">
        <p14:creationId xmlns:p14="http://schemas.microsoft.com/office/powerpoint/2010/main" val="138037645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Latvia </a:t>
            </a:r>
            <a:endParaRPr lang="en-US" dirty="0"/>
          </a:p>
        </p:txBody>
      </p:sp>
      <p:sp>
        <p:nvSpPr>
          <p:cNvPr id="3" name="Text Placeholder 2"/>
          <p:cNvSpPr>
            <a:spLocks noGrp="1"/>
          </p:cNvSpPr>
          <p:nvPr>
            <p:ph type="body" sz="quarter" idx="10"/>
          </p:nvPr>
        </p:nvSpPr>
        <p:spPr/>
        <p:txBody>
          <a:bodyPr/>
          <a:lstStyle/>
          <a:p>
            <a:r>
              <a:rPr lang="en-US" dirty="0" smtClean="0">
                <a:solidFill>
                  <a:srgbClr val="C00000"/>
                </a:solidFill>
              </a:rPr>
              <a:t>Latvia is the middle </a:t>
            </a:r>
            <a:r>
              <a:rPr lang="en-US" dirty="0">
                <a:solidFill>
                  <a:srgbClr val="C00000"/>
                </a:solidFill>
              </a:rPr>
              <a:t>B</a:t>
            </a:r>
            <a:r>
              <a:rPr lang="en-US" dirty="0" smtClean="0">
                <a:solidFill>
                  <a:srgbClr val="C00000"/>
                </a:solidFill>
              </a:rPr>
              <a:t>altic State. </a:t>
            </a:r>
          </a:p>
          <a:p>
            <a:r>
              <a:rPr lang="en-US" dirty="0" smtClean="0"/>
              <a:t>Riga is the capital and major city of Latvia. </a:t>
            </a:r>
          </a:p>
          <a:p>
            <a:r>
              <a:rPr lang="en-US" dirty="0" smtClean="0"/>
              <a:t>Latvia became a member of both NATO and the EU in 2003, and its trade reflects this shift towards the West. </a:t>
            </a:r>
          </a:p>
          <a:p>
            <a:r>
              <a:rPr lang="en-US" dirty="0" smtClean="0"/>
              <a:t>Religious freedom was granted to the Latvians in 1988, and 60 percent of the people affiliate with some form of Christianity.  </a:t>
            </a:r>
            <a:endParaRPr lang="en-US" dirty="0"/>
          </a:p>
        </p:txBody>
      </p:sp>
    </p:spTree>
    <p:extLst>
      <p:ext uri="{BB962C8B-B14F-4D97-AF65-F5344CB8AC3E}">
        <p14:creationId xmlns:p14="http://schemas.microsoft.com/office/powerpoint/2010/main" val="74314177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Estonia </a:t>
            </a:r>
            <a:endParaRPr lang="en-US" dirty="0"/>
          </a:p>
        </p:txBody>
      </p:sp>
      <p:sp>
        <p:nvSpPr>
          <p:cNvPr id="3" name="Text Placeholder 2"/>
          <p:cNvSpPr>
            <a:spLocks noGrp="1"/>
          </p:cNvSpPr>
          <p:nvPr>
            <p:ph type="body" sz="quarter" idx="10"/>
          </p:nvPr>
        </p:nvSpPr>
        <p:spPr/>
        <p:txBody>
          <a:bodyPr/>
          <a:lstStyle/>
          <a:p>
            <a:r>
              <a:rPr lang="en-US" dirty="0" smtClean="0"/>
              <a:t>Estonia is the northernmost of the three Baltic States. </a:t>
            </a:r>
          </a:p>
          <a:p>
            <a:r>
              <a:rPr lang="en-US" dirty="0" smtClean="0"/>
              <a:t>It is bordered by the Baltic Sea on its north and west shores, and most of its eastern border is taken up by Lake Pskov. </a:t>
            </a:r>
          </a:p>
          <a:p>
            <a:r>
              <a:rPr lang="en-US" dirty="0" smtClean="0"/>
              <a:t>The major port and capital city, Tallinn, lies on the northern coast. </a:t>
            </a:r>
          </a:p>
          <a:p>
            <a:r>
              <a:rPr lang="en-US" dirty="0" smtClean="0"/>
              <a:t>Estonia has much in common with Scandinavia. </a:t>
            </a:r>
          </a:p>
          <a:p>
            <a:r>
              <a:rPr lang="en-US" dirty="0" smtClean="0"/>
              <a:t>The people speak Estonian, a </a:t>
            </a:r>
            <a:r>
              <a:rPr lang="en-US" dirty="0" err="1" smtClean="0"/>
              <a:t>Finnic</a:t>
            </a:r>
            <a:r>
              <a:rPr lang="en-US" dirty="0" smtClean="0"/>
              <a:t> language, and many people understand Finnish. </a:t>
            </a:r>
            <a:endParaRPr lang="en-US" dirty="0"/>
          </a:p>
          <a:p>
            <a:r>
              <a:rPr lang="en-US" dirty="0" smtClean="0"/>
              <a:t>Electronics, telecommunications, and engineering make up the bulk of the country’s industry. </a:t>
            </a:r>
          </a:p>
          <a:p>
            <a:endParaRPr lang="en-US" dirty="0"/>
          </a:p>
        </p:txBody>
      </p:sp>
    </p:spTree>
    <p:extLst>
      <p:ext uri="{BB962C8B-B14F-4D97-AF65-F5344CB8AC3E}">
        <p14:creationId xmlns:p14="http://schemas.microsoft.com/office/powerpoint/2010/main" val="265962351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As in other countries in this region that broke away from Soviet domination, Estonia gained political independence and granted freedom of religion in 1988. </a:t>
            </a:r>
            <a:endParaRPr lang="en-US" dirty="0"/>
          </a:p>
        </p:txBody>
      </p:sp>
    </p:spTree>
    <p:extLst>
      <p:ext uri="{BB962C8B-B14F-4D97-AF65-F5344CB8AC3E}">
        <p14:creationId xmlns:p14="http://schemas.microsoft.com/office/powerpoint/2010/main" val="2189319693"/>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a:pPr>
            <a:r>
              <a:rPr lang="en-US" dirty="0" smtClean="0"/>
              <a:t>Why is Eastern Europe considered a shatter belt? </a:t>
            </a:r>
          </a:p>
          <a:p>
            <a:pPr marL="914400" indent="-346075"/>
            <a:r>
              <a:rPr lang="en-US" b="1" i="1" dirty="0"/>
              <a:t>	</a:t>
            </a:r>
            <a:r>
              <a:rPr lang="en-US" b="1" i="1" dirty="0" smtClean="0"/>
              <a:t>because the size, shape, and numbers of countries   there have constantly changed throughout history</a:t>
            </a:r>
            <a:endParaRPr lang="en-US" dirty="0" smtClean="0"/>
          </a:p>
          <a:p>
            <a:pPr>
              <a:buAutoNum type="arabicPeriod"/>
            </a:pPr>
            <a:endParaRPr lang="en-US" dirty="0"/>
          </a:p>
          <a:p>
            <a:pPr>
              <a:buAutoNum type="arabicPeriod" startAt="2"/>
            </a:pPr>
            <a:r>
              <a:rPr lang="en-US" dirty="0" smtClean="0"/>
              <a:t>What are Poland’s two most important rivers? </a:t>
            </a:r>
          </a:p>
          <a:p>
            <a:pPr marL="568325" indent="0"/>
            <a:r>
              <a:rPr lang="en-US" dirty="0"/>
              <a:t>	</a:t>
            </a:r>
            <a:r>
              <a:rPr lang="en-US" dirty="0" smtClean="0"/>
              <a:t> </a:t>
            </a:r>
            <a:r>
              <a:rPr lang="en-US" b="1" i="1" dirty="0" smtClean="0"/>
              <a:t>Vistula and Oder Rivers</a:t>
            </a:r>
            <a:endParaRPr lang="en-US" dirty="0"/>
          </a:p>
        </p:txBody>
      </p:sp>
    </p:spTree>
    <p:extLst>
      <p:ext uri="{BB962C8B-B14F-4D97-AF65-F5344CB8AC3E}">
        <p14:creationId xmlns:p14="http://schemas.microsoft.com/office/powerpoint/2010/main" val="24754280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startAt="3"/>
            </a:pPr>
            <a:r>
              <a:rPr lang="en-US" dirty="0" smtClean="0"/>
              <a:t>What two regions of Poland lie in the hills along the southern mountains? </a:t>
            </a:r>
          </a:p>
          <a:p>
            <a:pPr marL="568325" indent="0"/>
            <a:r>
              <a:rPr lang="en-US" dirty="0"/>
              <a:t>	</a:t>
            </a:r>
            <a:r>
              <a:rPr lang="en-US" dirty="0" smtClean="0"/>
              <a:t>  </a:t>
            </a:r>
            <a:r>
              <a:rPr lang="en-US" b="1" i="1" dirty="0" smtClean="0"/>
              <a:t>Galicia and Silesia </a:t>
            </a:r>
            <a:endParaRPr lang="en-US" dirty="0" smtClean="0"/>
          </a:p>
          <a:p>
            <a:r>
              <a:rPr lang="en-US" dirty="0" smtClean="0"/>
              <a:t>	</a:t>
            </a:r>
          </a:p>
          <a:p>
            <a:pPr>
              <a:buAutoNum type="arabicPeriod" startAt="4"/>
            </a:pPr>
            <a:r>
              <a:rPr lang="en-US" dirty="0" smtClean="0"/>
              <a:t>Name the Baltic States. Which state is predominantly Roman Catholic? </a:t>
            </a:r>
          </a:p>
          <a:p>
            <a:pPr marL="568325" indent="0"/>
            <a:r>
              <a:rPr lang="en-US" dirty="0"/>
              <a:t>	</a:t>
            </a:r>
            <a:r>
              <a:rPr lang="en-US" dirty="0" smtClean="0"/>
              <a:t>  </a:t>
            </a:r>
            <a:r>
              <a:rPr lang="en-US" b="1" i="1" dirty="0" smtClean="0"/>
              <a:t>Estonia, Latvia, and Lithuania; Lithuania </a:t>
            </a:r>
            <a:endParaRPr lang="en-US" dirty="0"/>
          </a:p>
        </p:txBody>
      </p:sp>
    </p:spTree>
    <p:extLst>
      <p:ext uri="{BB962C8B-B14F-4D97-AF65-F5344CB8AC3E}">
        <p14:creationId xmlns:p14="http://schemas.microsoft.com/office/powerpoint/2010/main" val="22452876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have two of the Baltic States enacted laws requiring a knowledge of each country’s native language for citizenship? What are the benefits and disadvantages of these requirements? </a:t>
            </a:r>
          </a:p>
          <a:p>
            <a:pPr marL="568325" indent="0"/>
            <a:r>
              <a:rPr lang="en-US" b="1" i="1" dirty="0" smtClean="0"/>
              <a:t>This reflects a rise of nationalism and a reaction against Soviet (Russian) domination during the years of the Soviet Union. Benefits might include strengthening of national unity and preservation of the mother tongue. Disadvantages might include the isolation of groups who do not speak the national language and heightening tension with other ethnic groups in the country. </a:t>
            </a:r>
            <a:endParaRPr lang="en-US" b="1" i="1" dirty="0"/>
          </a:p>
        </p:txBody>
      </p:sp>
    </p:spTree>
    <p:extLst>
      <p:ext uri="{BB962C8B-B14F-4D97-AF65-F5344CB8AC3E}">
        <p14:creationId xmlns:p14="http://schemas.microsoft.com/office/powerpoint/2010/main" val="268034796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Carpathians</a:t>
            </a:r>
            <a:endParaRPr lang="en-US" dirty="0"/>
          </a:p>
        </p:txBody>
      </p:sp>
    </p:spTree>
    <p:extLst>
      <p:ext uri="{BB962C8B-B14F-4D97-AF65-F5344CB8AC3E}">
        <p14:creationId xmlns:p14="http://schemas.microsoft.com/office/powerpoint/2010/main" val="343507078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Carpathians </a:t>
            </a:r>
            <a:endParaRPr lang="en-US" dirty="0"/>
          </a:p>
        </p:txBody>
      </p:sp>
      <p:sp>
        <p:nvSpPr>
          <p:cNvPr id="3" name="Text Placeholder 2"/>
          <p:cNvSpPr>
            <a:spLocks noGrp="1"/>
          </p:cNvSpPr>
          <p:nvPr>
            <p:ph type="body" sz="quarter" idx="10"/>
          </p:nvPr>
        </p:nvSpPr>
        <p:spPr/>
        <p:txBody>
          <a:bodyPr/>
          <a:lstStyle/>
          <a:p>
            <a:r>
              <a:rPr lang="en-US" dirty="0" smtClean="0"/>
              <a:t>Czech Republic </a:t>
            </a:r>
          </a:p>
          <a:p>
            <a:pPr lvl="1"/>
            <a:r>
              <a:rPr lang="en-US" dirty="0" smtClean="0"/>
              <a:t>Bohemia </a:t>
            </a:r>
          </a:p>
          <a:p>
            <a:pPr lvl="1"/>
            <a:r>
              <a:rPr lang="en-US" dirty="0" smtClean="0"/>
              <a:t>The Sudetenland </a:t>
            </a:r>
          </a:p>
          <a:p>
            <a:pPr lvl="1"/>
            <a:r>
              <a:rPr lang="en-US" dirty="0" smtClean="0"/>
              <a:t>Moravia </a:t>
            </a:r>
          </a:p>
          <a:p>
            <a:r>
              <a:rPr lang="en-US" dirty="0" smtClean="0"/>
              <a:t>Slovakia </a:t>
            </a:r>
          </a:p>
          <a:p>
            <a:r>
              <a:rPr lang="en-US" dirty="0" smtClean="0"/>
              <a:t>Hungary </a:t>
            </a:r>
          </a:p>
        </p:txBody>
      </p:sp>
    </p:spTree>
    <p:extLst>
      <p:ext uri="{BB962C8B-B14F-4D97-AF65-F5344CB8AC3E}">
        <p14:creationId xmlns:p14="http://schemas.microsoft.com/office/powerpoint/2010/main" val="421037746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Carpathians</a:t>
            </a:r>
            <a:endParaRPr lang="en-US" dirty="0"/>
          </a:p>
        </p:txBody>
      </p:sp>
      <p:sp>
        <p:nvSpPr>
          <p:cNvPr id="3" name="Text Placeholder 2"/>
          <p:cNvSpPr>
            <a:spLocks noGrp="1"/>
          </p:cNvSpPr>
          <p:nvPr>
            <p:ph type="body" sz="quarter" idx="10"/>
          </p:nvPr>
        </p:nvSpPr>
        <p:spPr/>
        <p:txBody>
          <a:bodyPr/>
          <a:lstStyle/>
          <a:p>
            <a:r>
              <a:rPr lang="en-US" dirty="0" smtClean="0"/>
              <a:t>The Alps are the dominant mountain system in Western Europe, cutting the region in half; but they diminish in Austria. </a:t>
            </a:r>
          </a:p>
          <a:p>
            <a:r>
              <a:rPr lang="en-US" dirty="0" smtClean="0"/>
              <a:t>The </a:t>
            </a:r>
            <a:r>
              <a:rPr lang="en-US" b="1" dirty="0" smtClean="0">
                <a:solidFill>
                  <a:srgbClr val="C00000"/>
                </a:solidFill>
              </a:rPr>
              <a:t>Carpathian Mountains</a:t>
            </a:r>
            <a:r>
              <a:rPr lang="en-US" dirty="0" smtClean="0">
                <a:solidFill>
                  <a:srgbClr val="C00000"/>
                </a:solidFill>
              </a:rPr>
              <a:t> </a:t>
            </a:r>
            <a:r>
              <a:rPr lang="en-US" dirty="0" smtClean="0"/>
              <a:t>(</a:t>
            </a:r>
            <a:r>
              <a:rPr lang="en-US" dirty="0" err="1" smtClean="0"/>
              <a:t>kar</a:t>
            </a:r>
            <a:r>
              <a:rPr lang="en-US" dirty="0" smtClean="0"/>
              <a:t> PAY thee </a:t>
            </a:r>
            <a:r>
              <a:rPr lang="en-US" dirty="0" err="1" smtClean="0"/>
              <a:t>uhn</a:t>
            </a:r>
            <a:r>
              <a:rPr lang="en-US" dirty="0" smtClean="0"/>
              <a:t>) pick up on the east side of the Danube River, becoming </a:t>
            </a:r>
            <a:r>
              <a:rPr lang="en-US" dirty="0" smtClean="0">
                <a:solidFill>
                  <a:srgbClr val="C00000"/>
                </a:solidFill>
              </a:rPr>
              <a:t>the dominant system in Eastern Europe. </a:t>
            </a:r>
          </a:p>
          <a:p>
            <a:r>
              <a:rPr lang="en-US" dirty="0" smtClean="0"/>
              <a:t>There are many subranges within the Carpathian system. </a:t>
            </a:r>
          </a:p>
          <a:p>
            <a:r>
              <a:rPr lang="en-US" dirty="0" smtClean="0"/>
              <a:t>The highest subrange, the </a:t>
            </a:r>
            <a:r>
              <a:rPr lang="en-US" b="1" dirty="0" err="1" smtClean="0"/>
              <a:t>Tatra</a:t>
            </a:r>
            <a:r>
              <a:rPr lang="en-US" b="1" dirty="0" smtClean="0"/>
              <a:t> Mountains</a:t>
            </a:r>
            <a:r>
              <a:rPr lang="en-US" dirty="0" smtClean="0"/>
              <a:t>, rise in the far north along the border of Poland and Slovakia. </a:t>
            </a:r>
          </a:p>
          <a:p>
            <a:r>
              <a:rPr lang="en-US" dirty="0" smtClean="0"/>
              <a:t>The </a:t>
            </a:r>
            <a:r>
              <a:rPr lang="en-US" dirty="0" err="1" smtClean="0"/>
              <a:t>Tatra</a:t>
            </a:r>
            <a:r>
              <a:rPr lang="en-US" dirty="0" smtClean="0"/>
              <a:t> range is the continental divide, separating the rivers that flow north into the Baltic Sea and the rivers that flow south and east into the Black Sea. </a:t>
            </a:r>
            <a:endParaRPr lang="en-US" dirty="0"/>
          </a:p>
        </p:txBody>
      </p:sp>
    </p:spTree>
    <p:extLst>
      <p:ext uri="{BB962C8B-B14F-4D97-AF65-F5344CB8AC3E}">
        <p14:creationId xmlns:p14="http://schemas.microsoft.com/office/powerpoint/2010/main" val="127056784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Three landlocked nations share parts of the Carpathians—the Czech Republic, Slovakia, and Hungary. </a:t>
            </a:r>
          </a:p>
          <a:p>
            <a:r>
              <a:rPr lang="en-US" dirty="0" smtClean="0"/>
              <a:t>The dominance of the Soviet Union had a lasting effect on the religious life of these three nations. </a:t>
            </a:r>
          </a:p>
          <a:p>
            <a:r>
              <a:rPr lang="en-US" dirty="0" smtClean="0"/>
              <a:t>Before World War II, these countries had a strong Roman Catholic presence. </a:t>
            </a:r>
          </a:p>
          <a:p>
            <a:r>
              <a:rPr lang="en-US" dirty="0" smtClean="0"/>
              <a:t>As a result of the Soviet influence, countries within the Iron </a:t>
            </a:r>
            <a:r>
              <a:rPr lang="en-US" dirty="0"/>
              <a:t>C</a:t>
            </a:r>
            <a:r>
              <a:rPr lang="en-US" dirty="0" smtClean="0"/>
              <a:t>urtain discouraged religion. This result is evident in the religious demographics of some Eastern European countries. </a:t>
            </a:r>
            <a:endParaRPr lang="en-US" dirty="0"/>
          </a:p>
        </p:txBody>
      </p:sp>
    </p:spTree>
    <p:extLst>
      <p:ext uri="{BB962C8B-B14F-4D97-AF65-F5344CB8AC3E}">
        <p14:creationId xmlns:p14="http://schemas.microsoft.com/office/powerpoint/2010/main" val="172896516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The Carpathians </a:t>
            </a:r>
          </a:p>
          <a:p>
            <a:pPr lvl="1"/>
            <a:r>
              <a:rPr lang="en-US" dirty="0"/>
              <a:t>Czech </a:t>
            </a:r>
            <a:r>
              <a:rPr lang="en-US" dirty="0" smtClean="0"/>
              <a:t>Republic</a:t>
            </a:r>
          </a:p>
          <a:p>
            <a:pPr lvl="2"/>
            <a:r>
              <a:rPr lang="en-US" dirty="0" smtClean="0"/>
              <a:t>Bohemia </a:t>
            </a:r>
          </a:p>
          <a:p>
            <a:pPr lvl="2"/>
            <a:r>
              <a:rPr lang="en-US" dirty="0" smtClean="0"/>
              <a:t>The Sudetenland</a:t>
            </a:r>
          </a:p>
          <a:p>
            <a:pPr lvl="2"/>
            <a:r>
              <a:rPr lang="en-US" dirty="0" smtClean="0"/>
              <a:t>Moravia </a:t>
            </a:r>
            <a:endParaRPr lang="en-US" dirty="0"/>
          </a:p>
          <a:p>
            <a:pPr lvl="1"/>
            <a:r>
              <a:rPr lang="en-US" dirty="0"/>
              <a:t>Slovakia </a:t>
            </a:r>
          </a:p>
          <a:p>
            <a:pPr lvl="1"/>
            <a:r>
              <a:rPr lang="en-US" dirty="0"/>
              <a:t>Hungary </a:t>
            </a:r>
          </a:p>
        </p:txBody>
      </p:sp>
    </p:spTree>
    <p:extLst>
      <p:ext uri="{BB962C8B-B14F-4D97-AF65-F5344CB8AC3E}">
        <p14:creationId xmlns:p14="http://schemas.microsoft.com/office/powerpoint/2010/main" val="125080152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802701" y="5490058"/>
            <a:ext cx="8099236" cy="772630"/>
          </a:xfrm>
        </p:spPr>
        <p:txBody>
          <a:bodyPr/>
          <a:lstStyle/>
          <a:p>
            <a:r>
              <a:rPr lang="en-US" dirty="0" smtClean="0"/>
              <a:t>Religious Demographics </a:t>
            </a:r>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38313" y="1873046"/>
            <a:ext cx="8228012" cy="2453507"/>
          </a:xfrm>
        </p:spPr>
      </p:pic>
    </p:spTree>
    <p:extLst>
      <p:ext uri="{BB962C8B-B14F-4D97-AF65-F5344CB8AC3E}">
        <p14:creationId xmlns:p14="http://schemas.microsoft.com/office/powerpoint/2010/main" val="304755264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Czech Republic </a:t>
            </a:r>
            <a:endParaRPr lang="en-US" dirty="0"/>
          </a:p>
        </p:txBody>
      </p:sp>
      <p:sp>
        <p:nvSpPr>
          <p:cNvPr id="3" name="Text Placeholder 2"/>
          <p:cNvSpPr>
            <a:spLocks noGrp="1"/>
          </p:cNvSpPr>
          <p:nvPr>
            <p:ph type="body" sz="quarter" idx="10"/>
          </p:nvPr>
        </p:nvSpPr>
        <p:spPr/>
        <p:txBody>
          <a:bodyPr/>
          <a:lstStyle/>
          <a:p>
            <a:r>
              <a:rPr lang="en-US" dirty="0" smtClean="0"/>
              <a:t>The Czech Republic was formerly part of Czechoslovakia, a union of Czech and Slovak peoples. </a:t>
            </a:r>
          </a:p>
          <a:p>
            <a:r>
              <a:rPr lang="en-US" dirty="0" smtClean="0"/>
              <a:t>These two peoples, like the Poles, are Western Slavs. </a:t>
            </a:r>
          </a:p>
          <a:p>
            <a:r>
              <a:rPr lang="en-US" dirty="0" smtClean="0"/>
              <a:t>The Allies created Czechoslovakia after World War I when they broke up the Austria-Hungary Empire. </a:t>
            </a:r>
          </a:p>
          <a:p>
            <a:r>
              <a:rPr lang="en-US" dirty="0" smtClean="0"/>
              <a:t>Czechoslovakia fell to Hitler’s armies in 1939 and then to the Soviet armies in 1945. </a:t>
            </a:r>
          </a:p>
          <a:p>
            <a:r>
              <a:rPr lang="en-US" dirty="0" smtClean="0">
                <a:solidFill>
                  <a:srgbClr val="C00000"/>
                </a:solidFill>
              </a:rPr>
              <a:t>The overthrow of the Communist Party in Czechoslovakia in 1989 was so swift and peaceful that it was called the </a:t>
            </a:r>
            <a:r>
              <a:rPr lang="en-US" b="1" dirty="0" smtClean="0">
                <a:solidFill>
                  <a:srgbClr val="C00000"/>
                </a:solidFill>
              </a:rPr>
              <a:t>Velvet Revolution</a:t>
            </a:r>
            <a:r>
              <a:rPr lang="en-US" dirty="0" smtClean="0"/>
              <a:t>.  </a:t>
            </a:r>
            <a:endParaRPr lang="en-US" dirty="0"/>
          </a:p>
        </p:txBody>
      </p:sp>
    </p:spTree>
    <p:extLst>
      <p:ext uri="{BB962C8B-B14F-4D97-AF65-F5344CB8AC3E}">
        <p14:creationId xmlns:p14="http://schemas.microsoft.com/office/powerpoint/2010/main" val="136491475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After Czechoslovakia’s independence, the Czech and Slovak representatives differed over the nature and pace of economic reforms. </a:t>
            </a:r>
          </a:p>
          <a:p>
            <a:r>
              <a:rPr lang="en-US" dirty="0" smtClean="0">
                <a:solidFill>
                  <a:srgbClr val="C00000"/>
                </a:solidFill>
              </a:rPr>
              <a:t>In 1993, these differences caused the two parts of the nation to split peacefully into the nations of the Czech Republic and Slovakia in what is called the </a:t>
            </a:r>
            <a:r>
              <a:rPr lang="en-US" b="1" dirty="0" smtClean="0">
                <a:solidFill>
                  <a:srgbClr val="C00000"/>
                </a:solidFill>
              </a:rPr>
              <a:t>Velvet Divorce</a:t>
            </a:r>
            <a:r>
              <a:rPr lang="en-US" dirty="0" smtClean="0">
                <a:solidFill>
                  <a:srgbClr val="C00000"/>
                </a:solidFill>
              </a:rPr>
              <a:t>. </a:t>
            </a:r>
          </a:p>
          <a:p>
            <a:r>
              <a:rPr lang="en-US" dirty="0" smtClean="0"/>
              <a:t>The government of the Czech Republic introduced reforms that strengthened the economy rapidly. </a:t>
            </a:r>
          </a:p>
          <a:p>
            <a:r>
              <a:rPr lang="en-US" dirty="0" smtClean="0">
                <a:solidFill>
                  <a:srgbClr val="C00000"/>
                </a:solidFill>
              </a:rPr>
              <a:t>To get property back into the hands of the people, leaders handed out vouchers to private citizens in an experiment called </a:t>
            </a:r>
            <a:r>
              <a:rPr lang="en-US" b="1" dirty="0" smtClean="0">
                <a:solidFill>
                  <a:srgbClr val="C00000"/>
                </a:solidFill>
              </a:rPr>
              <a:t>mass privatization</a:t>
            </a:r>
            <a:r>
              <a:rPr lang="en-US" dirty="0" smtClean="0">
                <a:solidFill>
                  <a:srgbClr val="C00000"/>
                </a:solidFill>
              </a:rPr>
              <a:t>.</a:t>
            </a:r>
          </a:p>
          <a:p>
            <a:r>
              <a:rPr lang="en-US" dirty="0" smtClean="0"/>
              <a:t>After a brief period of economic hardships, the country swiftly regained its vigor. </a:t>
            </a:r>
          </a:p>
          <a:p>
            <a:r>
              <a:rPr lang="en-US" dirty="0" smtClean="0">
                <a:solidFill>
                  <a:srgbClr val="C00000"/>
                </a:solidFill>
              </a:rPr>
              <a:t>Today, the Czech Republic has one of the strongest economies in Eastern Europe. </a:t>
            </a:r>
            <a:r>
              <a:rPr lang="en-US" dirty="0" smtClean="0"/>
              <a:t> </a:t>
            </a:r>
          </a:p>
          <a:p>
            <a:endParaRPr lang="en-US" dirty="0"/>
          </a:p>
        </p:txBody>
      </p:sp>
    </p:spTree>
    <p:extLst>
      <p:ext uri="{BB962C8B-B14F-4D97-AF65-F5344CB8AC3E}">
        <p14:creationId xmlns:p14="http://schemas.microsoft.com/office/powerpoint/2010/main" val="126789793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17023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Bohemia </a:t>
            </a:r>
            <a:endParaRPr lang="en-US" dirty="0"/>
          </a:p>
        </p:txBody>
      </p:sp>
      <p:sp>
        <p:nvSpPr>
          <p:cNvPr id="3" name="Text Placeholder 2"/>
          <p:cNvSpPr>
            <a:spLocks noGrp="1"/>
          </p:cNvSpPr>
          <p:nvPr>
            <p:ph type="body" sz="quarter" idx="10"/>
          </p:nvPr>
        </p:nvSpPr>
        <p:spPr/>
        <p:txBody>
          <a:bodyPr/>
          <a:lstStyle/>
          <a:p>
            <a:r>
              <a:rPr lang="en-US" dirty="0" smtClean="0"/>
              <a:t>The western half of the Czech Republic, called Bohemia, is a large basin ringed by highlands. </a:t>
            </a:r>
          </a:p>
          <a:p>
            <a:r>
              <a:rPr lang="en-US" dirty="0" smtClean="0"/>
              <a:t>Protected by the mountains, the Bohemians cultivated an independent spirit over the centuries. </a:t>
            </a:r>
          </a:p>
          <a:p>
            <a:r>
              <a:rPr lang="en-US" dirty="0" smtClean="0"/>
              <a:t>Today, </a:t>
            </a:r>
            <a:r>
              <a:rPr lang="en-US" dirty="0" smtClean="0">
                <a:solidFill>
                  <a:srgbClr val="C00000"/>
                </a:solidFill>
              </a:rPr>
              <a:t>the capital of the Czech Republic, </a:t>
            </a:r>
            <a:r>
              <a:rPr lang="en-US" b="1" dirty="0" smtClean="0">
                <a:solidFill>
                  <a:srgbClr val="C00000"/>
                </a:solidFill>
              </a:rPr>
              <a:t>Prague</a:t>
            </a:r>
            <a:r>
              <a:rPr lang="en-US" dirty="0" smtClean="0">
                <a:solidFill>
                  <a:srgbClr val="C00000"/>
                </a:solidFill>
              </a:rPr>
              <a:t> </a:t>
            </a:r>
            <a:r>
              <a:rPr lang="en-US" dirty="0" smtClean="0"/>
              <a:t>(PRAHG), has nearly </a:t>
            </a:r>
            <a:br>
              <a:rPr lang="en-US" dirty="0" smtClean="0"/>
            </a:br>
            <a:r>
              <a:rPr lang="en-US" dirty="0" smtClean="0"/>
              <a:t>1.3 million people. </a:t>
            </a:r>
          </a:p>
          <a:p>
            <a:r>
              <a:rPr lang="en-US" dirty="0" smtClean="0"/>
              <a:t>Known as the City of the Hundred Spires, Prague has many churches, bridges, and historic landmarks that were spared from bomb attacks during World War II. </a:t>
            </a:r>
            <a:endParaRPr lang="en-US" dirty="0"/>
          </a:p>
        </p:txBody>
      </p:sp>
    </p:spTree>
    <p:extLst>
      <p:ext uri="{BB962C8B-B14F-4D97-AF65-F5344CB8AC3E}">
        <p14:creationId xmlns:p14="http://schemas.microsoft.com/office/powerpoint/2010/main" val="77004640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Sudetenland</a:t>
            </a:r>
            <a:endParaRPr lang="en-US" dirty="0"/>
          </a:p>
        </p:txBody>
      </p:sp>
      <p:sp>
        <p:nvSpPr>
          <p:cNvPr id="3" name="Text Placeholder 2"/>
          <p:cNvSpPr>
            <a:spLocks noGrp="1"/>
          </p:cNvSpPr>
          <p:nvPr>
            <p:ph type="body" sz="quarter" idx="10"/>
          </p:nvPr>
        </p:nvSpPr>
        <p:spPr/>
        <p:txBody>
          <a:bodyPr/>
          <a:lstStyle/>
          <a:p>
            <a:r>
              <a:rPr lang="en-US" dirty="0" smtClean="0"/>
              <a:t>The Bohemian Basin is ringed by the Sudeten Mountains on the northern border with Poland and the Bohemian Mountains on the western boundary with Germany.</a:t>
            </a:r>
          </a:p>
          <a:p>
            <a:r>
              <a:rPr lang="en-US" dirty="0" smtClean="0"/>
              <a:t>The Bohemian range includes the famed Bohemian Forest in the west and the Erzgebirge (EHRTS </a:t>
            </a:r>
            <a:r>
              <a:rPr lang="en-US" dirty="0" err="1" smtClean="0"/>
              <a:t>guh</a:t>
            </a:r>
            <a:r>
              <a:rPr lang="en-US" dirty="0" smtClean="0"/>
              <a:t> bier </a:t>
            </a:r>
            <a:r>
              <a:rPr lang="en-US" dirty="0" err="1" smtClean="0"/>
              <a:t>guh</a:t>
            </a:r>
            <a:r>
              <a:rPr lang="en-US" dirty="0" smtClean="0"/>
              <a:t>), meaning “Ore Mountains,” in the northwest</a:t>
            </a:r>
            <a:r>
              <a:rPr lang="en-US" dirty="0"/>
              <a:t>.</a:t>
            </a:r>
            <a:endParaRPr lang="en-US" dirty="0" smtClean="0"/>
          </a:p>
          <a:p>
            <a:r>
              <a:rPr lang="en-US" dirty="0" smtClean="0"/>
              <a:t>The coal mines of the Erzgebirge make the Czech Republic one of the world’s major producers of coal. </a:t>
            </a:r>
          </a:p>
          <a:p>
            <a:r>
              <a:rPr lang="en-US" dirty="0" smtClean="0"/>
              <a:t>Many Germans used to live in this valuable mountain region, called the Sudetenland. </a:t>
            </a:r>
          </a:p>
          <a:p>
            <a:r>
              <a:rPr lang="en-US" dirty="0" smtClean="0"/>
              <a:t>The allies gave it to the Czechs after World War I to guarantee them a defensible border against Germany. </a:t>
            </a:r>
            <a:endParaRPr lang="en-US" dirty="0"/>
          </a:p>
        </p:txBody>
      </p:sp>
    </p:spTree>
    <p:extLst>
      <p:ext uri="{BB962C8B-B14F-4D97-AF65-F5344CB8AC3E}">
        <p14:creationId xmlns:p14="http://schemas.microsoft.com/office/powerpoint/2010/main" val="303365160"/>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But Hitler invaded in 1938, claiming a right to recover German lands. </a:t>
            </a:r>
          </a:p>
          <a:p>
            <a:r>
              <a:rPr lang="en-US" dirty="0" smtClean="0"/>
              <a:t>The Nazis killed or displaced many Czechs; in retribution after World War II, the Czechs forced over half a million Germans out of their homes. </a:t>
            </a:r>
            <a:endParaRPr lang="en-US" dirty="0"/>
          </a:p>
        </p:txBody>
      </p:sp>
    </p:spTree>
    <p:extLst>
      <p:ext uri="{BB962C8B-B14F-4D97-AF65-F5344CB8AC3E}">
        <p14:creationId xmlns:p14="http://schemas.microsoft.com/office/powerpoint/2010/main" val="184003027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Moravia </a:t>
            </a:r>
            <a:endParaRPr lang="en-US" dirty="0"/>
          </a:p>
        </p:txBody>
      </p:sp>
      <p:sp>
        <p:nvSpPr>
          <p:cNvPr id="3" name="Text Placeholder 2"/>
          <p:cNvSpPr>
            <a:spLocks noGrp="1"/>
          </p:cNvSpPr>
          <p:nvPr>
            <p:ph type="body" sz="quarter" idx="10"/>
          </p:nvPr>
        </p:nvSpPr>
        <p:spPr/>
        <p:txBody>
          <a:bodyPr/>
          <a:lstStyle/>
          <a:p>
            <a:r>
              <a:rPr lang="en-US" dirty="0" smtClean="0"/>
              <a:t>The eastern part of the Czech Republic is Moravia. </a:t>
            </a:r>
          </a:p>
          <a:p>
            <a:r>
              <a:rPr lang="en-US" dirty="0" smtClean="0"/>
              <a:t>About 4 percent of the Czech population is Moravian. </a:t>
            </a:r>
          </a:p>
          <a:p>
            <a:r>
              <a:rPr lang="en-US" dirty="0" smtClean="0"/>
              <a:t>Moravia takes its name from the Morava River, which drains south into the Danube. </a:t>
            </a:r>
            <a:endParaRPr lang="en-US" dirty="0"/>
          </a:p>
        </p:txBody>
      </p:sp>
    </p:spTree>
    <p:extLst>
      <p:ext uri="{BB962C8B-B14F-4D97-AF65-F5344CB8AC3E}">
        <p14:creationId xmlns:p14="http://schemas.microsoft.com/office/powerpoint/2010/main" val="2292230501"/>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802701" y="5490058"/>
            <a:ext cx="8099236" cy="772630"/>
          </a:xfrm>
        </p:spPr>
        <p:txBody>
          <a:bodyPr/>
          <a:lstStyle/>
          <a:p>
            <a:r>
              <a:rPr lang="en-US" dirty="0" smtClean="0"/>
              <a:t>Eastern Europe</a:t>
            </a:r>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41670" y="471488"/>
            <a:ext cx="4821298" cy="5018087"/>
          </a:xfrm>
        </p:spPr>
      </p:pic>
    </p:spTree>
    <p:extLst>
      <p:ext uri="{BB962C8B-B14F-4D97-AF65-F5344CB8AC3E}">
        <p14:creationId xmlns:p14="http://schemas.microsoft.com/office/powerpoint/2010/main" val="2392091396"/>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Slovakia </a:t>
            </a:r>
            <a:endParaRPr lang="en-US" dirty="0"/>
          </a:p>
        </p:txBody>
      </p:sp>
      <p:sp>
        <p:nvSpPr>
          <p:cNvPr id="3" name="Text Placeholder 2"/>
          <p:cNvSpPr>
            <a:spLocks noGrp="1"/>
          </p:cNvSpPr>
          <p:nvPr>
            <p:ph type="body" sz="quarter" idx="10"/>
          </p:nvPr>
        </p:nvSpPr>
        <p:spPr/>
        <p:txBody>
          <a:bodyPr/>
          <a:lstStyle/>
          <a:p>
            <a:r>
              <a:rPr lang="en-US" dirty="0" smtClean="0"/>
              <a:t>Slovakia, in the heart of the Carpathian Mountains, is separated from the Czech Republic by the White Carpathians. </a:t>
            </a:r>
          </a:p>
          <a:p>
            <a:r>
              <a:rPr lang="en-US" dirty="0" smtClean="0"/>
              <a:t>The </a:t>
            </a:r>
            <a:r>
              <a:rPr lang="en-US" dirty="0" err="1" smtClean="0"/>
              <a:t>Tatra</a:t>
            </a:r>
            <a:r>
              <a:rPr lang="en-US" dirty="0" smtClean="0"/>
              <a:t> Mountains separate Poland and Slovakia. </a:t>
            </a:r>
          </a:p>
          <a:p>
            <a:r>
              <a:rPr lang="en-US" dirty="0" smtClean="0"/>
              <a:t>In the southwest, crops are grown on a plain, called the </a:t>
            </a:r>
            <a:r>
              <a:rPr lang="en-US" b="1" dirty="0" smtClean="0"/>
              <a:t>Little </a:t>
            </a:r>
            <a:r>
              <a:rPr lang="en-US" b="1" dirty="0" err="1" smtClean="0"/>
              <a:t>Alföld</a:t>
            </a:r>
            <a:r>
              <a:rPr lang="en-US" dirty="0" smtClean="0"/>
              <a:t> (AHL </a:t>
            </a:r>
            <a:r>
              <a:rPr lang="en-US" dirty="0" err="1" smtClean="0"/>
              <a:t>fuhld</a:t>
            </a:r>
            <a:r>
              <a:rPr lang="en-US" dirty="0" smtClean="0"/>
              <a:t>), which extends into the northwest corner of Hungary. </a:t>
            </a:r>
          </a:p>
          <a:p>
            <a:r>
              <a:rPr lang="en-US" dirty="0" smtClean="0"/>
              <a:t>Slovakia’s government is a parliamentary democratic republic, supported by a multi-party system. </a:t>
            </a:r>
            <a:endParaRPr lang="en-US" dirty="0"/>
          </a:p>
        </p:txBody>
      </p:sp>
    </p:spTree>
    <p:extLst>
      <p:ext uri="{BB962C8B-B14F-4D97-AF65-F5344CB8AC3E}">
        <p14:creationId xmlns:p14="http://schemas.microsoft.com/office/powerpoint/2010/main" val="101104201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The </a:t>
            </a:r>
            <a:r>
              <a:rPr lang="en-US" dirty="0"/>
              <a:t>Western </a:t>
            </a:r>
            <a:r>
              <a:rPr lang="en-US" dirty="0" smtClean="0"/>
              <a:t>Balkans</a:t>
            </a:r>
          </a:p>
          <a:p>
            <a:pPr lvl="1"/>
            <a:r>
              <a:rPr lang="en-US" dirty="0" smtClean="0"/>
              <a:t>Gypsies </a:t>
            </a:r>
            <a:endParaRPr lang="en-US" dirty="0"/>
          </a:p>
          <a:p>
            <a:pPr lvl="1"/>
            <a:r>
              <a:rPr lang="en-US" dirty="0"/>
              <a:t>Slovenia </a:t>
            </a:r>
          </a:p>
          <a:p>
            <a:pPr lvl="1"/>
            <a:r>
              <a:rPr lang="en-US" dirty="0"/>
              <a:t>Croatia </a:t>
            </a:r>
          </a:p>
          <a:p>
            <a:pPr lvl="1"/>
            <a:r>
              <a:rPr lang="en-US" dirty="0"/>
              <a:t>Bosnia and Herzegovina </a:t>
            </a:r>
          </a:p>
          <a:p>
            <a:pPr lvl="1"/>
            <a:r>
              <a:rPr lang="en-US" dirty="0"/>
              <a:t>Montenegro </a:t>
            </a:r>
          </a:p>
          <a:p>
            <a:pPr lvl="1"/>
            <a:r>
              <a:rPr lang="en-US" dirty="0"/>
              <a:t>Albania  </a:t>
            </a:r>
          </a:p>
          <a:p>
            <a:endParaRPr lang="en-US" dirty="0"/>
          </a:p>
        </p:txBody>
      </p:sp>
    </p:spTree>
    <p:extLst>
      <p:ext uri="{BB962C8B-B14F-4D97-AF65-F5344CB8AC3E}">
        <p14:creationId xmlns:p14="http://schemas.microsoft.com/office/powerpoint/2010/main" val="2806629011"/>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Hungary </a:t>
            </a:r>
            <a:endParaRPr lang="en-US" dirty="0"/>
          </a:p>
        </p:txBody>
      </p:sp>
      <p:sp>
        <p:nvSpPr>
          <p:cNvPr id="3" name="Text Placeholder 2"/>
          <p:cNvSpPr>
            <a:spLocks noGrp="1"/>
          </p:cNvSpPr>
          <p:nvPr>
            <p:ph type="body" sz="quarter" idx="10"/>
          </p:nvPr>
        </p:nvSpPr>
        <p:spPr/>
        <p:txBody>
          <a:bodyPr/>
          <a:lstStyle/>
          <a:p>
            <a:r>
              <a:rPr lang="en-US" dirty="0" smtClean="0"/>
              <a:t>The Hungarians are not like their neighbors. </a:t>
            </a:r>
          </a:p>
          <a:p>
            <a:r>
              <a:rPr lang="en-US" dirty="0" smtClean="0"/>
              <a:t>They are descendants of Magyar tribes from the East who invaded Central Europe in AD 896, enslaving the Slavic and Germanic peoples. </a:t>
            </a:r>
          </a:p>
          <a:p>
            <a:r>
              <a:rPr lang="en-US" dirty="0" smtClean="0"/>
              <a:t>Hungary is part of a basin within a sweeping curve in the Carpathian Mountains, which reach into the north of Hungary. </a:t>
            </a:r>
          </a:p>
          <a:p>
            <a:r>
              <a:rPr lang="en-US" dirty="0" smtClean="0"/>
              <a:t>The country is divided by the Danube River, Europe’s second-longest river. </a:t>
            </a:r>
          </a:p>
          <a:p>
            <a:r>
              <a:rPr lang="en-US" dirty="0" smtClean="0">
                <a:solidFill>
                  <a:srgbClr val="C00000"/>
                </a:solidFill>
              </a:rPr>
              <a:t>The capital of Hungary, </a:t>
            </a:r>
            <a:r>
              <a:rPr lang="en-US" b="1" dirty="0" smtClean="0">
                <a:solidFill>
                  <a:srgbClr val="C00000"/>
                </a:solidFill>
              </a:rPr>
              <a:t>Budapest</a:t>
            </a:r>
            <a:r>
              <a:rPr lang="en-US" dirty="0" smtClean="0">
                <a:solidFill>
                  <a:srgbClr val="C00000"/>
                </a:solidFill>
              </a:rPr>
              <a:t>, lies on the Danube River </a:t>
            </a:r>
            <a:r>
              <a:rPr lang="en-US" dirty="0" smtClean="0"/>
              <a:t>at the foot of the mountains. </a:t>
            </a:r>
          </a:p>
          <a:p>
            <a:r>
              <a:rPr lang="en-US" dirty="0" smtClean="0"/>
              <a:t>With more than 1.7 million people, it is one of the largest cities in Eastern Europe. </a:t>
            </a:r>
            <a:endParaRPr lang="en-US" dirty="0"/>
          </a:p>
        </p:txBody>
      </p:sp>
    </p:spTree>
    <p:extLst>
      <p:ext uri="{BB962C8B-B14F-4D97-AF65-F5344CB8AC3E}">
        <p14:creationId xmlns:p14="http://schemas.microsoft.com/office/powerpoint/2010/main" val="346632899"/>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802701" y="5490058"/>
            <a:ext cx="8099236" cy="772630"/>
          </a:xfrm>
        </p:spPr>
        <p:txBody>
          <a:bodyPr/>
          <a:lstStyle/>
          <a:p>
            <a:r>
              <a:rPr lang="en-US" dirty="0" smtClean="0"/>
              <a:t>Eastern Europe</a:t>
            </a:r>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41670" y="471488"/>
            <a:ext cx="4821298" cy="5018087"/>
          </a:xfrm>
        </p:spPr>
      </p:pic>
    </p:spTree>
    <p:extLst>
      <p:ext uri="{BB962C8B-B14F-4D97-AF65-F5344CB8AC3E}">
        <p14:creationId xmlns:p14="http://schemas.microsoft.com/office/powerpoint/2010/main" val="3448078663"/>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C00000"/>
                </a:solidFill>
              </a:rPr>
              <a:t>East of the Danube, the </a:t>
            </a:r>
            <a:r>
              <a:rPr lang="en-US" b="1" dirty="0" smtClean="0">
                <a:solidFill>
                  <a:srgbClr val="C00000"/>
                </a:solidFill>
              </a:rPr>
              <a:t>Great Hungarian Plain</a:t>
            </a:r>
            <a:r>
              <a:rPr lang="en-US" dirty="0" smtClean="0">
                <a:solidFill>
                  <a:srgbClr val="C00000"/>
                </a:solidFill>
              </a:rPr>
              <a:t> (also known as the Great </a:t>
            </a:r>
            <a:r>
              <a:rPr lang="en-US" dirty="0" err="1" smtClean="0">
                <a:solidFill>
                  <a:srgbClr val="C00000"/>
                </a:solidFill>
              </a:rPr>
              <a:t>Alföld</a:t>
            </a:r>
            <a:r>
              <a:rPr lang="en-US" dirty="0" smtClean="0">
                <a:solidFill>
                  <a:srgbClr val="C00000"/>
                </a:solidFill>
              </a:rPr>
              <a:t>) dominates the landscape. </a:t>
            </a:r>
          </a:p>
          <a:p>
            <a:r>
              <a:rPr lang="en-US" dirty="0" smtClean="0">
                <a:solidFill>
                  <a:srgbClr val="C00000"/>
                </a:solidFill>
              </a:rPr>
              <a:t>The Tisza River, a tributary of the Danube, runs through the middle of this plain, making it useful for both pastureland and cropland. </a:t>
            </a:r>
          </a:p>
          <a:p>
            <a:r>
              <a:rPr lang="en-US" dirty="0" smtClean="0">
                <a:solidFill>
                  <a:srgbClr val="C00000"/>
                </a:solidFill>
              </a:rPr>
              <a:t>Hungary's farmland, some of the best in all of Eastern Europe, is sufficient to meet Hungary's food demands. </a:t>
            </a:r>
          </a:p>
          <a:p>
            <a:r>
              <a:rPr lang="en-US" dirty="0" smtClean="0"/>
              <a:t>Hungarians have enjoyed freedom of religion since 1990, and 88 percent of the people affiliate with some form of Christianity. </a:t>
            </a:r>
            <a:endParaRPr lang="en-US" dirty="0"/>
          </a:p>
        </p:txBody>
      </p:sp>
    </p:spTree>
    <p:extLst>
      <p:ext uri="{BB962C8B-B14F-4D97-AF65-F5344CB8AC3E}">
        <p14:creationId xmlns:p14="http://schemas.microsoft.com/office/powerpoint/2010/main" val="3592761925"/>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7615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0680"/>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a:pPr>
            <a:r>
              <a:rPr lang="en-US" dirty="0" smtClean="0"/>
              <a:t>What mountain system extends from the Alps across Eastern Europe? </a:t>
            </a:r>
          </a:p>
          <a:p>
            <a:pPr marL="568325" indent="0"/>
            <a:r>
              <a:rPr lang="en-US" dirty="0"/>
              <a:t>	</a:t>
            </a:r>
            <a:r>
              <a:rPr lang="en-US" dirty="0" smtClean="0"/>
              <a:t>  </a:t>
            </a:r>
            <a:r>
              <a:rPr lang="en-US" b="1" i="1" dirty="0" smtClean="0"/>
              <a:t>Carpathian</a:t>
            </a:r>
            <a:endParaRPr lang="en-US" dirty="0" smtClean="0"/>
          </a:p>
          <a:p>
            <a:pPr>
              <a:buAutoNum type="arabicPeriod"/>
            </a:pPr>
            <a:endParaRPr lang="en-US" dirty="0"/>
          </a:p>
          <a:p>
            <a:pPr>
              <a:buAutoNum type="arabicPeriod" startAt="2"/>
            </a:pPr>
            <a:r>
              <a:rPr lang="en-US" dirty="0" smtClean="0"/>
              <a:t>What people group settled the Czech Republic and Slovakia?</a:t>
            </a:r>
          </a:p>
          <a:p>
            <a:pPr marL="568325" indent="0"/>
            <a:r>
              <a:rPr lang="en-US" dirty="0"/>
              <a:t>	</a:t>
            </a:r>
            <a:r>
              <a:rPr lang="en-US" dirty="0" smtClean="0"/>
              <a:t>  </a:t>
            </a:r>
            <a:r>
              <a:rPr lang="en-US" b="1" i="1" dirty="0" smtClean="0"/>
              <a:t>Western Slavs</a:t>
            </a:r>
            <a:r>
              <a:rPr lang="en-US" dirty="0" smtClean="0"/>
              <a:t> </a:t>
            </a:r>
            <a:endParaRPr lang="en-US" dirty="0"/>
          </a:p>
        </p:txBody>
      </p:sp>
    </p:spTree>
    <p:extLst>
      <p:ext uri="{BB962C8B-B14F-4D97-AF65-F5344CB8AC3E}">
        <p14:creationId xmlns:p14="http://schemas.microsoft.com/office/powerpoint/2010/main" val="3893797413"/>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startAt="3"/>
            </a:pPr>
            <a:r>
              <a:rPr lang="en-US" dirty="0" smtClean="0"/>
              <a:t>Compare and contrast the Czech Republic and Slovakia. </a:t>
            </a:r>
          </a:p>
          <a:p>
            <a:pPr marL="568325" indent="0"/>
            <a:r>
              <a:rPr lang="en-US" dirty="0"/>
              <a:t>	</a:t>
            </a:r>
            <a:r>
              <a:rPr lang="en-US" b="1" i="1" dirty="0" smtClean="0"/>
              <a:t>Both economies are growing, both countries joined 	NATO and the EU, both countries continue to 	cooperate with each other. The Czech Republic 	introduced economic reforms early, while Slovakia 	was slower to reform. </a:t>
            </a:r>
            <a:r>
              <a:rPr lang="en-US" dirty="0" smtClean="0"/>
              <a:t/>
            </a:r>
            <a:br>
              <a:rPr lang="en-US" dirty="0" smtClean="0"/>
            </a:br>
            <a:endParaRPr lang="en-US" dirty="0" smtClean="0"/>
          </a:p>
          <a:p>
            <a:endParaRPr lang="en-US" dirty="0"/>
          </a:p>
          <a:p>
            <a:endParaRPr lang="en-US" dirty="0"/>
          </a:p>
        </p:txBody>
      </p:sp>
    </p:spTree>
    <p:extLst>
      <p:ext uri="{BB962C8B-B14F-4D97-AF65-F5344CB8AC3E}">
        <p14:creationId xmlns:p14="http://schemas.microsoft.com/office/powerpoint/2010/main" val="592040487"/>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startAt="4"/>
            </a:pPr>
            <a:r>
              <a:rPr lang="en-US" dirty="0" smtClean="0"/>
              <a:t>What important plain covers a large portion of Eastern Europe? </a:t>
            </a:r>
          </a:p>
          <a:p>
            <a:pPr marL="568325" indent="0"/>
            <a:r>
              <a:rPr lang="en-US" dirty="0"/>
              <a:t>	</a:t>
            </a:r>
            <a:r>
              <a:rPr lang="en-US" dirty="0" smtClean="0"/>
              <a:t> </a:t>
            </a:r>
            <a:r>
              <a:rPr lang="en-US" b="1" i="1" dirty="0" smtClean="0"/>
              <a:t>Great Hungarian Plain</a:t>
            </a:r>
            <a:endParaRPr lang="en-US" dirty="0"/>
          </a:p>
        </p:txBody>
      </p:sp>
    </p:spTree>
    <p:extLst>
      <p:ext uri="{BB962C8B-B14F-4D97-AF65-F5344CB8AC3E}">
        <p14:creationId xmlns:p14="http://schemas.microsoft.com/office/powerpoint/2010/main" val="3417988747"/>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How is Hungary different from all its neighbors? </a:t>
            </a:r>
          </a:p>
          <a:p>
            <a:pPr marL="568325" indent="0"/>
            <a:r>
              <a:rPr lang="en-US" b="1" i="1" dirty="0" smtClean="0"/>
              <a:t>Its people are descendants of the Magyars, and they speak a Uralic language. </a:t>
            </a:r>
          </a:p>
          <a:p>
            <a:pPr>
              <a:buFont typeface="Wingdings" panose="05000000000000000000" pitchFamily="2" charset="2"/>
              <a:buChar char="v"/>
            </a:pPr>
            <a:endParaRPr lang="en-US" dirty="0"/>
          </a:p>
        </p:txBody>
      </p:sp>
    </p:spTree>
    <p:extLst>
      <p:ext uri="{BB962C8B-B14F-4D97-AF65-F5344CB8AC3E}">
        <p14:creationId xmlns:p14="http://schemas.microsoft.com/office/powerpoint/2010/main" val="1358135488"/>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Western Balkans</a:t>
            </a:r>
            <a:endParaRPr lang="en-US" dirty="0"/>
          </a:p>
        </p:txBody>
      </p:sp>
    </p:spTree>
    <p:extLst>
      <p:ext uri="{BB962C8B-B14F-4D97-AF65-F5344CB8AC3E}">
        <p14:creationId xmlns:p14="http://schemas.microsoft.com/office/powerpoint/2010/main" val="168500293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The Eastern Balkans</a:t>
            </a:r>
          </a:p>
          <a:p>
            <a:pPr lvl="1"/>
            <a:r>
              <a:rPr lang="en-US" dirty="0" smtClean="0"/>
              <a:t>Macedonia </a:t>
            </a:r>
          </a:p>
          <a:p>
            <a:pPr lvl="1"/>
            <a:r>
              <a:rPr lang="en-US" dirty="0" smtClean="0"/>
              <a:t>Serbia </a:t>
            </a:r>
          </a:p>
          <a:p>
            <a:pPr lvl="1"/>
            <a:r>
              <a:rPr lang="en-US" dirty="0" smtClean="0"/>
              <a:t>Kosovo </a:t>
            </a:r>
          </a:p>
          <a:p>
            <a:pPr lvl="1"/>
            <a:r>
              <a:rPr lang="en-US" dirty="0" smtClean="0"/>
              <a:t>Bulgaria </a:t>
            </a:r>
          </a:p>
          <a:p>
            <a:pPr lvl="1"/>
            <a:r>
              <a:rPr lang="en-US" dirty="0" smtClean="0"/>
              <a:t>Romania</a:t>
            </a:r>
          </a:p>
          <a:p>
            <a:pPr lvl="2"/>
            <a:r>
              <a:rPr lang="en-US" dirty="0" smtClean="0"/>
              <a:t>Transylvania </a:t>
            </a:r>
          </a:p>
          <a:p>
            <a:pPr lvl="2"/>
            <a:r>
              <a:rPr lang="en-US" dirty="0" smtClean="0"/>
              <a:t>Wallachia </a:t>
            </a:r>
          </a:p>
          <a:p>
            <a:pPr lvl="2"/>
            <a:r>
              <a:rPr lang="en-US" dirty="0" smtClean="0"/>
              <a:t>Moldavia </a:t>
            </a:r>
          </a:p>
        </p:txBody>
      </p:sp>
    </p:spTree>
    <p:extLst>
      <p:ext uri="{BB962C8B-B14F-4D97-AF65-F5344CB8AC3E}">
        <p14:creationId xmlns:p14="http://schemas.microsoft.com/office/powerpoint/2010/main" val="2562670575"/>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Western Balkans </a:t>
            </a:r>
            <a:endParaRPr lang="en-US" dirty="0"/>
          </a:p>
        </p:txBody>
      </p:sp>
      <p:sp>
        <p:nvSpPr>
          <p:cNvPr id="3" name="Text Placeholder 2"/>
          <p:cNvSpPr>
            <a:spLocks noGrp="1"/>
          </p:cNvSpPr>
          <p:nvPr>
            <p:ph type="body" sz="quarter" idx="10"/>
          </p:nvPr>
        </p:nvSpPr>
        <p:spPr/>
        <p:txBody>
          <a:bodyPr/>
          <a:lstStyle/>
          <a:p>
            <a:r>
              <a:rPr lang="en-US" dirty="0" smtClean="0"/>
              <a:t>Gypsies</a:t>
            </a:r>
          </a:p>
          <a:p>
            <a:r>
              <a:rPr lang="en-US" dirty="0" smtClean="0"/>
              <a:t>Slovenia </a:t>
            </a:r>
          </a:p>
          <a:p>
            <a:r>
              <a:rPr lang="en-US" dirty="0" smtClean="0"/>
              <a:t>Croatia </a:t>
            </a:r>
          </a:p>
          <a:p>
            <a:r>
              <a:rPr lang="en-US" dirty="0" smtClean="0"/>
              <a:t>Bosnia and Herzegovina </a:t>
            </a:r>
          </a:p>
          <a:p>
            <a:r>
              <a:rPr lang="en-US" dirty="0" smtClean="0"/>
              <a:t>Montenegro </a:t>
            </a:r>
          </a:p>
          <a:p>
            <a:r>
              <a:rPr lang="en-US" dirty="0" smtClean="0"/>
              <a:t>Albania </a:t>
            </a:r>
          </a:p>
          <a:p>
            <a:endParaRPr lang="en-US" dirty="0"/>
          </a:p>
        </p:txBody>
      </p:sp>
    </p:spTree>
    <p:extLst>
      <p:ext uri="{BB962C8B-B14F-4D97-AF65-F5344CB8AC3E}">
        <p14:creationId xmlns:p14="http://schemas.microsoft.com/office/powerpoint/2010/main" val="669339669"/>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802701" y="5490058"/>
            <a:ext cx="8099236" cy="772630"/>
          </a:xfrm>
        </p:spPr>
        <p:txBody>
          <a:bodyPr/>
          <a:lstStyle/>
          <a:p>
            <a:r>
              <a:rPr lang="en-US" dirty="0" smtClean="0"/>
              <a:t>Eastern Europe</a:t>
            </a:r>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41670" y="471488"/>
            <a:ext cx="4821298" cy="5018087"/>
          </a:xfrm>
        </p:spPr>
      </p:pic>
    </p:spTree>
    <p:extLst>
      <p:ext uri="{BB962C8B-B14F-4D97-AF65-F5344CB8AC3E}">
        <p14:creationId xmlns:p14="http://schemas.microsoft.com/office/powerpoint/2010/main" val="3849517671"/>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Western Balkans</a:t>
            </a:r>
            <a:endParaRPr lang="en-US" dirty="0"/>
          </a:p>
        </p:txBody>
      </p:sp>
      <p:sp>
        <p:nvSpPr>
          <p:cNvPr id="3" name="Text Placeholder 2"/>
          <p:cNvSpPr>
            <a:spLocks noGrp="1"/>
          </p:cNvSpPr>
          <p:nvPr>
            <p:ph type="body" sz="quarter" idx="10"/>
          </p:nvPr>
        </p:nvSpPr>
        <p:spPr/>
        <p:txBody>
          <a:bodyPr/>
          <a:lstStyle/>
          <a:p>
            <a:r>
              <a:rPr lang="en-US" dirty="0" smtClean="0">
                <a:solidFill>
                  <a:srgbClr val="C00000"/>
                </a:solidFill>
              </a:rPr>
              <a:t>The </a:t>
            </a:r>
            <a:r>
              <a:rPr lang="en-US" b="1" dirty="0" smtClean="0">
                <a:solidFill>
                  <a:srgbClr val="C00000"/>
                </a:solidFill>
              </a:rPr>
              <a:t>Balkan Peninsula </a:t>
            </a:r>
            <a:r>
              <a:rPr lang="en-US" dirty="0" smtClean="0">
                <a:solidFill>
                  <a:srgbClr val="C00000"/>
                </a:solidFill>
              </a:rPr>
              <a:t>is a mountainous region that juts down from Europe into the eastern end of the Mediterranean. </a:t>
            </a:r>
          </a:p>
          <a:p>
            <a:r>
              <a:rPr lang="en-US" dirty="0" smtClean="0"/>
              <a:t>Ten countries of Eastern Europe, called the </a:t>
            </a:r>
            <a:r>
              <a:rPr lang="en-US" b="1" dirty="0" smtClean="0"/>
              <a:t>Balkans</a:t>
            </a:r>
            <a:r>
              <a:rPr lang="en-US" dirty="0" smtClean="0"/>
              <a:t>, lie on the peninsula. </a:t>
            </a:r>
          </a:p>
          <a:p>
            <a:r>
              <a:rPr lang="en-US" dirty="0" smtClean="0"/>
              <a:t>They share the peninsula with Greece and Turkey. </a:t>
            </a:r>
          </a:p>
          <a:p>
            <a:r>
              <a:rPr lang="en-US" dirty="0" smtClean="0"/>
              <a:t>The Balkan’s rugged ranges once isolated numerous tribes that migrated into the region, causing them to develop separate cultural identities. </a:t>
            </a:r>
          </a:p>
          <a:p>
            <a:r>
              <a:rPr lang="en-US" dirty="0" smtClean="0"/>
              <a:t>The Balkans are a complex knot of two dozen separate nationalities in ten countries. </a:t>
            </a:r>
          </a:p>
          <a:p>
            <a:r>
              <a:rPr lang="en-US" dirty="0" smtClean="0">
                <a:solidFill>
                  <a:srgbClr val="C00000"/>
                </a:solidFill>
              </a:rPr>
              <a:t>The tendency of such diverse territories to break up into small, </a:t>
            </a:r>
            <a:r>
              <a:rPr lang="en-US" dirty="0">
                <a:solidFill>
                  <a:srgbClr val="C00000"/>
                </a:solidFill>
              </a:rPr>
              <a:t>h</a:t>
            </a:r>
            <a:r>
              <a:rPr lang="en-US" dirty="0" smtClean="0">
                <a:solidFill>
                  <a:srgbClr val="C00000"/>
                </a:solidFill>
              </a:rPr>
              <a:t>ostile nations is called </a:t>
            </a:r>
            <a:r>
              <a:rPr lang="en-US" b="1" dirty="0" smtClean="0">
                <a:solidFill>
                  <a:srgbClr val="C00000"/>
                </a:solidFill>
              </a:rPr>
              <a:t>Balkanization</a:t>
            </a:r>
            <a:r>
              <a:rPr lang="en-US" dirty="0" smtClean="0">
                <a:solidFill>
                  <a:srgbClr val="C00000"/>
                </a:solidFill>
              </a:rPr>
              <a:t>. </a:t>
            </a:r>
            <a:endParaRPr lang="en-US" dirty="0">
              <a:solidFill>
                <a:srgbClr val="C00000"/>
              </a:solidFill>
            </a:endParaRPr>
          </a:p>
        </p:txBody>
      </p:sp>
    </p:spTree>
    <p:extLst>
      <p:ext uri="{BB962C8B-B14F-4D97-AF65-F5344CB8AC3E}">
        <p14:creationId xmlns:p14="http://schemas.microsoft.com/office/powerpoint/2010/main" val="3376839980"/>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a:t>
            </a:r>
            <a:r>
              <a:rPr lang="en-US" b="1" dirty="0" smtClean="0"/>
              <a:t>Dinaric Alps</a:t>
            </a:r>
            <a:r>
              <a:rPr lang="en-US" dirty="0" smtClean="0"/>
              <a:t> run down from the border of Italy along the western edge of four countries—Slovenia, Croatia, Bosnia and Herzegovina, and Montenegro—and end in northern Albania. </a:t>
            </a:r>
          </a:p>
          <a:p>
            <a:r>
              <a:rPr lang="en-US" dirty="0" smtClean="0"/>
              <a:t>Most of the people in these four Balkan countries belong to the language group of the Southern Slavs—including Slovenes, Croats, and Serbs. </a:t>
            </a:r>
          </a:p>
          <a:p>
            <a:r>
              <a:rPr lang="en-US" dirty="0" smtClean="0"/>
              <a:t>These groups are divided by religion and culture. </a:t>
            </a:r>
          </a:p>
          <a:p>
            <a:r>
              <a:rPr lang="en-US" dirty="0" smtClean="0"/>
              <a:t>The Slovenes and Croats once belonged to the Austrian Empire, and they share its Western culture, Roman alphabet, and Catholic religion. </a:t>
            </a:r>
          </a:p>
          <a:p>
            <a:r>
              <a:rPr lang="en-US" dirty="0" smtClean="0"/>
              <a:t>The Serbs belonged to the Byzantine Empire and share its Eastern culture, Cyrillic alphabet, and Orthodox religion. </a:t>
            </a:r>
          </a:p>
          <a:p>
            <a:r>
              <a:rPr lang="en-US" dirty="0" smtClean="0"/>
              <a:t>The uniting factor between these peoples was their common enemy in the south—the Ottoman Turks, who at one time conquered all their lands. </a:t>
            </a:r>
            <a:endParaRPr lang="en-US" dirty="0"/>
          </a:p>
        </p:txBody>
      </p:sp>
    </p:spTree>
    <p:extLst>
      <p:ext uri="{BB962C8B-B14F-4D97-AF65-F5344CB8AC3E}">
        <p14:creationId xmlns:p14="http://schemas.microsoft.com/office/powerpoint/2010/main" val="1762841406"/>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smtClean="0"/>
              <a:t>The Balkans</a:t>
            </a:r>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32580" y="471488"/>
            <a:ext cx="4639477" cy="5018087"/>
          </a:xfrm>
        </p:spPr>
      </p:pic>
    </p:spTree>
    <p:extLst>
      <p:ext uri="{BB962C8B-B14F-4D97-AF65-F5344CB8AC3E}">
        <p14:creationId xmlns:p14="http://schemas.microsoft.com/office/powerpoint/2010/main" val="1509412014"/>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Gypsies</a:t>
            </a:r>
            <a:endParaRPr lang="en-US" dirty="0"/>
          </a:p>
        </p:txBody>
      </p:sp>
      <p:sp>
        <p:nvSpPr>
          <p:cNvPr id="3" name="Text Placeholder 2"/>
          <p:cNvSpPr>
            <a:spLocks noGrp="1"/>
          </p:cNvSpPr>
          <p:nvPr>
            <p:ph type="body" sz="quarter" idx="10"/>
          </p:nvPr>
        </p:nvSpPr>
        <p:spPr/>
        <p:txBody>
          <a:bodyPr/>
          <a:lstStyle/>
          <a:p>
            <a:r>
              <a:rPr lang="en-US" dirty="0" smtClean="0">
                <a:solidFill>
                  <a:srgbClr val="C00000"/>
                </a:solidFill>
              </a:rPr>
              <a:t>One of the largest ethnic minorities in Europe is the </a:t>
            </a:r>
            <a:r>
              <a:rPr lang="en-US" b="1" dirty="0" smtClean="0">
                <a:solidFill>
                  <a:srgbClr val="C00000"/>
                </a:solidFill>
              </a:rPr>
              <a:t>Gypsies</a:t>
            </a:r>
            <a:r>
              <a:rPr lang="en-US" dirty="0" smtClean="0">
                <a:solidFill>
                  <a:srgbClr val="C00000"/>
                </a:solidFill>
              </a:rPr>
              <a:t>. </a:t>
            </a:r>
          </a:p>
          <a:p>
            <a:r>
              <a:rPr lang="en-US" dirty="0" smtClean="0"/>
              <a:t>Gypsies call themselves “Roma” and their language “Romany.” </a:t>
            </a:r>
          </a:p>
          <a:p>
            <a:r>
              <a:rPr lang="en-US" dirty="0" smtClean="0"/>
              <a:t>Although the precise origin of Gypsies remains uncertain, they have been genetically linked to people from northwest India.</a:t>
            </a:r>
          </a:p>
          <a:p>
            <a:r>
              <a:rPr lang="en-US" dirty="0" smtClean="0"/>
              <a:t>Gypsies limited their contact with the outside world and consequently preserved their own tribal language, laws, and customs. </a:t>
            </a:r>
          </a:p>
          <a:p>
            <a:r>
              <a:rPr lang="en-US" dirty="0" smtClean="0"/>
              <a:t>Their work reflected the life of wanderers. </a:t>
            </a:r>
          </a:p>
          <a:p>
            <a:r>
              <a:rPr lang="en-US" dirty="0" smtClean="0"/>
              <a:t>Gypsies developed a bad reputation because of the few who were tricksters or thieves. </a:t>
            </a:r>
          </a:p>
          <a:p>
            <a:r>
              <a:rPr lang="en-US" dirty="0" smtClean="0"/>
              <a:t>Even today, the verb </a:t>
            </a:r>
            <a:r>
              <a:rPr lang="en-US" i="1" dirty="0" smtClean="0"/>
              <a:t>gyp</a:t>
            </a:r>
            <a:r>
              <a:rPr lang="en-US" dirty="0" smtClean="0"/>
              <a:t> derives from </a:t>
            </a:r>
            <a:r>
              <a:rPr lang="en-US" i="1" dirty="0" smtClean="0"/>
              <a:t>Gypsy</a:t>
            </a:r>
            <a:r>
              <a:rPr lang="en-US" dirty="0" smtClean="0"/>
              <a:t> and means “to cheat.” </a:t>
            </a:r>
          </a:p>
          <a:p>
            <a:pPr marL="0" indent="0">
              <a:buNone/>
            </a:pPr>
            <a:endParaRPr lang="en-US" dirty="0"/>
          </a:p>
        </p:txBody>
      </p:sp>
    </p:spTree>
    <p:extLst>
      <p:ext uri="{BB962C8B-B14F-4D97-AF65-F5344CB8AC3E}">
        <p14:creationId xmlns:p14="http://schemas.microsoft.com/office/powerpoint/2010/main" val="3117280829"/>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Hitler targeted Gypsies as “undesirables” and ordered the execution of about 400,000 of them during the Holocaust. </a:t>
            </a:r>
          </a:p>
          <a:p>
            <a:r>
              <a:rPr lang="en-US" dirty="0" smtClean="0"/>
              <a:t>Today, many Gypsies have settled down and joined the modern world. </a:t>
            </a:r>
          </a:p>
          <a:p>
            <a:endParaRPr lang="en-US" dirty="0"/>
          </a:p>
        </p:txBody>
      </p:sp>
    </p:spTree>
    <p:extLst>
      <p:ext uri="{BB962C8B-B14F-4D97-AF65-F5344CB8AC3E}">
        <p14:creationId xmlns:p14="http://schemas.microsoft.com/office/powerpoint/2010/main" val="2439399724"/>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Slovenia </a:t>
            </a:r>
            <a:endParaRPr lang="en-US" dirty="0"/>
          </a:p>
        </p:txBody>
      </p:sp>
      <p:sp>
        <p:nvSpPr>
          <p:cNvPr id="3" name="Text Placeholder 2"/>
          <p:cNvSpPr>
            <a:spLocks noGrp="1"/>
          </p:cNvSpPr>
          <p:nvPr>
            <p:ph type="body" sz="quarter" idx="10"/>
          </p:nvPr>
        </p:nvSpPr>
        <p:spPr/>
        <p:txBody>
          <a:bodyPr/>
          <a:lstStyle/>
          <a:p>
            <a:r>
              <a:rPr lang="en-US" dirty="0" smtClean="0"/>
              <a:t>The Alps extend down from Austria and Italy into most of Slovenia. </a:t>
            </a:r>
          </a:p>
          <a:p>
            <a:r>
              <a:rPr lang="en-US" dirty="0" smtClean="0">
                <a:solidFill>
                  <a:srgbClr val="C00000"/>
                </a:solidFill>
              </a:rPr>
              <a:t>The Karst (or </a:t>
            </a:r>
            <a:r>
              <a:rPr lang="en-US" dirty="0" err="1" smtClean="0">
                <a:solidFill>
                  <a:srgbClr val="C00000"/>
                </a:solidFill>
              </a:rPr>
              <a:t>Kras</a:t>
            </a:r>
            <a:r>
              <a:rPr lang="en-US" dirty="0" smtClean="0">
                <a:solidFill>
                  <a:srgbClr val="C00000"/>
                </a:solidFill>
              </a:rPr>
              <a:t>) region, famous for its sinkholes and limestone caves, lies in the southwestern section of the country. </a:t>
            </a:r>
          </a:p>
          <a:p>
            <a:r>
              <a:rPr lang="en-US" dirty="0" smtClean="0"/>
              <a:t>Postojna, located east of the Italian city of Trieste, boasts the largest caverns in Europe. </a:t>
            </a:r>
          </a:p>
          <a:p>
            <a:r>
              <a:rPr lang="en-US" dirty="0" smtClean="0"/>
              <a:t>The name karst has come to refer to any exotic limestone landscape. </a:t>
            </a:r>
          </a:p>
          <a:p>
            <a:r>
              <a:rPr lang="en-US" dirty="0" smtClean="0"/>
              <a:t>Slovenia, a democratic republic, has a president and a prime minister. </a:t>
            </a:r>
          </a:p>
          <a:p>
            <a:r>
              <a:rPr lang="en-US" dirty="0" smtClean="0"/>
              <a:t>The president chooses the prime minister, but the choice must be approved the ninety-seat National Assembly, the chief legislative body. </a:t>
            </a:r>
            <a:endParaRPr lang="en-US" dirty="0"/>
          </a:p>
        </p:txBody>
      </p:sp>
    </p:spTree>
    <p:extLst>
      <p:ext uri="{BB962C8B-B14F-4D97-AF65-F5344CB8AC3E}">
        <p14:creationId xmlns:p14="http://schemas.microsoft.com/office/powerpoint/2010/main" val="310642981"/>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Since its independence, the mostly Catholic Slovenia has become a leading example of free-market economics in Eastern Europe. </a:t>
            </a:r>
          </a:p>
          <a:p>
            <a:r>
              <a:rPr lang="en-US" dirty="0" smtClean="0"/>
              <a:t>Even while it was a part of Yugoslavia, Slovenia produced more than any other part of the country, partially because of its ties to Western Europe. </a:t>
            </a:r>
          </a:p>
          <a:p>
            <a:r>
              <a:rPr lang="en-US" dirty="0" smtClean="0"/>
              <a:t>Today, it has one of the highest per capita GDPs in Eastern Europe. </a:t>
            </a:r>
          </a:p>
          <a:p>
            <a:r>
              <a:rPr lang="en-US" dirty="0" smtClean="0"/>
              <a:t>Slovenians enjoy freedom of religion, and the country is almost evenly divided between those identified with some form of Christianity (54 percent) and those indicating no religious affiliation (44 percent). </a:t>
            </a:r>
            <a:endParaRPr lang="en-US" dirty="0"/>
          </a:p>
        </p:txBody>
      </p:sp>
    </p:spTree>
    <p:extLst>
      <p:ext uri="{BB962C8B-B14F-4D97-AF65-F5344CB8AC3E}">
        <p14:creationId xmlns:p14="http://schemas.microsoft.com/office/powerpoint/2010/main" val="1419814004"/>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Croatia </a:t>
            </a:r>
            <a:endParaRPr lang="en-US" dirty="0"/>
          </a:p>
        </p:txBody>
      </p:sp>
      <p:sp>
        <p:nvSpPr>
          <p:cNvPr id="3" name="Text Placeholder 2"/>
          <p:cNvSpPr>
            <a:spLocks noGrp="1"/>
          </p:cNvSpPr>
          <p:nvPr>
            <p:ph type="body" sz="quarter" idx="10"/>
          </p:nvPr>
        </p:nvSpPr>
        <p:spPr/>
        <p:txBody>
          <a:bodyPr/>
          <a:lstStyle/>
          <a:p>
            <a:r>
              <a:rPr lang="en-US" dirty="0" smtClean="0">
                <a:solidFill>
                  <a:srgbClr val="C00000"/>
                </a:solidFill>
              </a:rPr>
              <a:t>Croatia is shaped like a boomerang</a:t>
            </a:r>
          </a:p>
          <a:p>
            <a:r>
              <a:rPr lang="en-US" dirty="0" smtClean="0"/>
              <a:t>Croatian is so similar to Serbian that linguists consider it a single language called Serbo-Croatian. </a:t>
            </a:r>
          </a:p>
          <a:p>
            <a:r>
              <a:rPr lang="en-US" dirty="0" smtClean="0"/>
              <a:t>However, the Croats have a long history of rivalry with the Serbs. </a:t>
            </a:r>
          </a:p>
          <a:p>
            <a:r>
              <a:rPr lang="en-US" dirty="0" smtClean="0"/>
              <a:t>When Slovenia declared independence from Yugoslavia, Croatia followed suit. </a:t>
            </a:r>
          </a:p>
          <a:p>
            <a:r>
              <a:rPr lang="en-US" dirty="0" smtClean="0"/>
              <a:t>The southern wing of Croatia includes most of </a:t>
            </a:r>
            <a:r>
              <a:rPr lang="en-US" b="1" dirty="0" smtClean="0"/>
              <a:t>Dalmatia</a:t>
            </a:r>
            <a:r>
              <a:rPr lang="en-US" dirty="0" smtClean="0"/>
              <a:t>. </a:t>
            </a:r>
          </a:p>
          <a:p>
            <a:r>
              <a:rPr lang="en-US" dirty="0" smtClean="0"/>
              <a:t>The Dalmatian Coast has large beach resorts on the mainland as well as on hundreds of islands. </a:t>
            </a:r>
          </a:p>
          <a:p>
            <a:endParaRPr lang="en-US" dirty="0"/>
          </a:p>
        </p:txBody>
      </p:sp>
    </p:spTree>
    <p:extLst>
      <p:ext uri="{BB962C8B-B14F-4D97-AF65-F5344CB8AC3E}">
        <p14:creationId xmlns:p14="http://schemas.microsoft.com/office/powerpoint/2010/main" val="99317905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Eastern Plains</a:t>
            </a:r>
          </a:p>
          <a:p>
            <a:pPr lvl="1"/>
            <a:r>
              <a:rPr lang="en-US" dirty="0" smtClean="0"/>
              <a:t>Moldova</a:t>
            </a:r>
          </a:p>
          <a:p>
            <a:pPr lvl="1"/>
            <a:r>
              <a:rPr lang="en-US" dirty="0" smtClean="0"/>
              <a:t>Commonwealth of Independent States </a:t>
            </a:r>
          </a:p>
          <a:p>
            <a:pPr lvl="1"/>
            <a:r>
              <a:rPr lang="en-US" dirty="0" smtClean="0"/>
              <a:t>Ukraine </a:t>
            </a:r>
          </a:p>
          <a:p>
            <a:pPr lvl="2"/>
            <a:r>
              <a:rPr lang="en-US" dirty="0" smtClean="0"/>
              <a:t>Northern Lowlands </a:t>
            </a:r>
          </a:p>
          <a:p>
            <a:pPr lvl="2"/>
            <a:r>
              <a:rPr lang="en-US" dirty="0" smtClean="0"/>
              <a:t>Central Uplands </a:t>
            </a:r>
          </a:p>
          <a:p>
            <a:pPr lvl="2"/>
            <a:r>
              <a:rPr lang="en-US" dirty="0" smtClean="0"/>
              <a:t>Southern Coasts </a:t>
            </a:r>
          </a:p>
          <a:p>
            <a:pPr lvl="1"/>
            <a:r>
              <a:rPr lang="en-US" dirty="0" smtClean="0"/>
              <a:t>Belarus </a:t>
            </a:r>
            <a:endParaRPr lang="en-US" dirty="0"/>
          </a:p>
        </p:txBody>
      </p:sp>
    </p:spTree>
    <p:extLst>
      <p:ext uri="{BB962C8B-B14F-4D97-AF65-F5344CB8AC3E}">
        <p14:creationId xmlns:p14="http://schemas.microsoft.com/office/powerpoint/2010/main" val="2081170879"/>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Bosnia and Herzegovina </a:t>
            </a:r>
            <a:endParaRPr lang="en-US" dirty="0"/>
          </a:p>
        </p:txBody>
      </p:sp>
      <p:sp>
        <p:nvSpPr>
          <p:cNvPr id="3" name="Text Placeholder 2"/>
          <p:cNvSpPr>
            <a:spLocks noGrp="1"/>
          </p:cNvSpPr>
          <p:nvPr>
            <p:ph type="body" sz="quarter" idx="10"/>
          </p:nvPr>
        </p:nvSpPr>
        <p:spPr/>
        <p:txBody>
          <a:bodyPr/>
          <a:lstStyle/>
          <a:p>
            <a:r>
              <a:rPr lang="en-US" dirty="0" smtClean="0"/>
              <a:t>Muslims controlled the Balkans for about five hundred years. </a:t>
            </a:r>
          </a:p>
          <a:p>
            <a:r>
              <a:rPr lang="en-US" dirty="0" smtClean="0"/>
              <a:t>During that time, many Slavs embraced Islam. </a:t>
            </a:r>
          </a:p>
          <a:p>
            <a:r>
              <a:rPr lang="en-US" dirty="0" smtClean="0"/>
              <a:t>Croats and Serbs make up the majority of the population, but slightly less than half of the people are followers of Islam. </a:t>
            </a:r>
          </a:p>
          <a:p>
            <a:r>
              <a:rPr lang="en-US" dirty="0" smtClean="0"/>
              <a:t>They are sometimes listed as </a:t>
            </a:r>
            <a:r>
              <a:rPr lang="en-US" b="1" dirty="0" err="1" smtClean="0"/>
              <a:t>Bosniaks</a:t>
            </a:r>
            <a:r>
              <a:rPr lang="en-US" dirty="0" smtClean="0"/>
              <a:t>. </a:t>
            </a:r>
          </a:p>
          <a:p>
            <a:r>
              <a:rPr lang="en-US" dirty="0" smtClean="0"/>
              <a:t>A bitter civil war erupted in 1991 after Bosnia declared independence and the Serb minority refused to join the new nation. </a:t>
            </a:r>
          </a:p>
          <a:p>
            <a:r>
              <a:rPr lang="en-US" dirty="0" smtClean="0"/>
              <a:t>The fighting between Serbs, </a:t>
            </a:r>
            <a:r>
              <a:rPr lang="en-US" dirty="0" err="1" smtClean="0"/>
              <a:t>Bosniaks</a:t>
            </a:r>
            <a:r>
              <a:rPr lang="en-US" dirty="0" smtClean="0"/>
              <a:t>, and Croats dragged on until 1995, when </a:t>
            </a:r>
            <a:r>
              <a:rPr lang="en-US" dirty="0" smtClean="0">
                <a:solidFill>
                  <a:srgbClr val="C00000"/>
                </a:solidFill>
              </a:rPr>
              <a:t>U.S. president Bill Clinton invited the warring leaders to sit down at a military base in Dayton, Ohio, and work out the </a:t>
            </a:r>
            <a:r>
              <a:rPr lang="en-US" b="1" dirty="0" smtClean="0">
                <a:solidFill>
                  <a:srgbClr val="C00000"/>
                </a:solidFill>
              </a:rPr>
              <a:t>Dayton Peace Accords</a:t>
            </a:r>
            <a:r>
              <a:rPr lang="en-US" dirty="0" smtClean="0">
                <a:solidFill>
                  <a:srgbClr val="C00000"/>
                </a:solidFill>
              </a:rPr>
              <a:t>. </a:t>
            </a:r>
            <a:endParaRPr lang="en-US" dirty="0">
              <a:solidFill>
                <a:srgbClr val="C00000"/>
              </a:solidFill>
            </a:endParaRPr>
          </a:p>
        </p:txBody>
      </p:sp>
    </p:spTree>
    <p:extLst>
      <p:ext uri="{BB962C8B-B14F-4D97-AF65-F5344CB8AC3E}">
        <p14:creationId xmlns:p14="http://schemas.microsoft.com/office/powerpoint/2010/main" val="3828060701"/>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agreement, however, did not result in a complete unification. </a:t>
            </a:r>
          </a:p>
          <a:p>
            <a:r>
              <a:rPr lang="en-US" dirty="0" smtClean="0"/>
              <a:t>Bosnia consists of the northern and central portions of the country. </a:t>
            </a:r>
          </a:p>
          <a:p>
            <a:r>
              <a:rPr lang="en-US" dirty="0" smtClean="0"/>
              <a:t>The central portion of the country is dominated by the forested Dinaric Alps. </a:t>
            </a:r>
          </a:p>
          <a:p>
            <a:r>
              <a:rPr lang="en-US" dirty="0" smtClean="0"/>
              <a:t>The hilly northern portion of the country is pastureland in the northeast and forests in the northwest. </a:t>
            </a:r>
          </a:p>
          <a:p>
            <a:r>
              <a:rPr lang="en-US" dirty="0" smtClean="0"/>
              <a:t>The </a:t>
            </a:r>
            <a:r>
              <a:rPr lang="en-US" dirty="0" err="1" smtClean="0"/>
              <a:t>wartorn</a:t>
            </a:r>
            <a:r>
              <a:rPr lang="en-US" dirty="0" smtClean="0"/>
              <a:t> </a:t>
            </a:r>
            <a:r>
              <a:rPr lang="en-US" dirty="0" smtClean="0">
                <a:solidFill>
                  <a:srgbClr val="C00000"/>
                </a:solidFill>
              </a:rPr>
              <a:t>capital of the country, Sarajevo,</a:t>
            </a:r>
            <a:r>
              <a:rPr lang="en-US" dirty="0" smtClean="0"/>
              <a:t> lies between Bosnia and Herzegovina in the south. </a:t>
            </a:r>
            <a:endParaRPr lang="en-US" dirty="0"/>
          </a:p>
        </p:txBody>
      </p:sp>
    </p:spTree>
    <p:extLst>
      <p:ext uri="{BB962C8B-B14F-4D97-AF65-F5344CB8AC3E}">
        <p14:creationId xmlns:p14="http://schemas.microsoft.com/office/powerpoint/2010/main" val="3841493267"/>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Montenegro </a:t>
            </a:r>
            <a:endParaRPr lang="en-US" dirty="0"/>
          </a:p>
        </p:txBody>
      </p:sp>
      <p:sp>
        <p:nvSpPr>
          <p:cNvPr id="3" name="Text Placeholder 2"/>
          <p:cNvSpPr>
            <a:spLocks noGrp="1"/>
          </p:cNvSpPr>
          <p:nvPr>
            <p:ph type="body" sz="quarter" idx="10"/>
          </p:nvPr>
        </p:nvSpPr>
        <p:spPr/>
        <p:txBody>
          <a:bodyPr/>
          <a:lstStyle/>
          <a:p>
            <a:r>
              <a:rPr lang="en-US" dirty="0" smtClean="0"/>
              <a:t>The Serbs are the most dominant Slavic people in the Balkans. </a:t>
            </a:r>
          </a:p>
          <a:p>
            <a:r>
              <a:rPr lang="en-US" dirty="0" smtClean="0"/>
              <a:t>After the breakup of Yugoslavia in 1991, two of the six regions, Serbia and Montenegro, united and retained the name of Yugoslavia. </a:t>
            </a:r>
          </a:p>
          <a:p>
            <a:r>
              <a:rPr lang="en-US" dirty="0" smtClean="0"/>
              <a:t>In 2003, the country was divided into two semi-independent states that were united politically under the name Serbia and Montenegro. </a:t>
            </a:r>
          </a:p>
          <a:p>
            <a:r>
              <a:rPr lang="en-US" dirty="0" smtClean="0">
                <a:solidFill>
                  <a:srgbClr val="C00000"/>
                </a:solidFill>
              </a:rPr>
              <a:t>Montenegro (mon </a:t>
            </a:r>
            <a:r>
              <a:rPr lang="en-US" dirty="0" err="1" smtClean="0">
                <a:solidFill>
                  <a:srgbClr val="C00000"/>
                </a:solidFill>
              </a:rPr>
              <a:t>tuh</a:t>
            </a:r>
            <a:r>
              <a:rPr lang="en-US" dirty="0" smtClean="0">
                <a:solidFill>
                  <a:srgbClr val="C00000"/>
                </a:solidFill>
              </a:rPr>
              <a:t> NEG </a:t>
            </a:r>
            <a:r>
              <a:rPr lang="en-US" dirty="0" err="1" smtClean="0">
                <a:solidFill>
                  <a:srgbClr val="C00000"/>
                </a:solidFill>
              </a:rPr>
              <a:t>roh</a:t>
            </a:r>
            <a:r>
              <a:rPr lang="en-US" dirty="0" smtClean="0">
                <a:solidFill>
                  <a:srgbClr val="C00000"/>
                </a:solidFill>
              </a:rPr>
              <a:t>), meaning “Black Mountain,” is a coastal region whose settlement goes back to the time of the Roman Empire. </a:t>
            </a:r>
          </a:p>
          <a:p>
            <a:r>
              <a:rPr lang="en-US" dirty="0" smtClean="0"/>
              <a:t>With its new independence, Montenegro has the opportunity to develop independently for the first time in centuries. </a:t>
            </a:r>
          </a:p>
          <a:p>
            <a:r>
              <a:rPr lang="en-US" dirty="0"/>
              <a:t>Religious freedom is guaranteed in this country, but most people remain connected to traditional faiths. </a:t>
            </a:r>
          </a:p>
          <a:p>
            <a:endParaRPr lang="en-US" dirty="0"/>
          </a:p>
        </p:txBody>
      </p:sp>
    </p:spTree>
    <p:extLst>
      <p:ext uri="{BB962C8B-B14F-4D97-AF65-F5344CB8AC3E}">
        <p14:creationId xmlns:p14="http://schemas.microsoft.com/office/powerpoint/2010/main" val="927794807"/>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Albania </a:t>
            </a:r>
            <a:endParaRPr lang="en-US" dirty="0"/>
          </a:p>
        </p:txBody>
      </p:sp>
      <p:sp>
        <p:nvSpPr>
          <p:cNvPr id="3" name="Text Placeholder 2"/>
          <p:cNvSpPr>
            <a:spLocks noGrp="1"/>
          </p:cNvSpPr>
          <p:nvPr>
            <p:ph type="body" sz="quarter" idx="10"/>
          </p:nvPr>
        </p:nvSpPr>
        <p:spPr/>
        <p:txBody>
          <a:bodyPr/>
          <a:lstStyle/>
          <a:p>
            <a:r>
              <a:rPr lang="en-US" dirty="0" smtClean="0"/>
              <a:t>The mountainous country of Albania lies to the west of Kosovo and Macedonia facing the Adriatic Sea. </a:t>
            </a:r>
          </a:p>
          <a:p>
            <a:r>
              <a:rPr lang="en-US" dirty="0" smtClean="0"/>
              <a:t>The Dinaric Alps extend into northern Albania, where they are called the North Albanian Alps. </a:t>
            </a:r>
          </a:p>
          <a:p>
            <a:r>
              <a:rPr lang="en-US" dirty="0" smtClean="0"/>
              <a:t>Albanians are not Slavs but speak a unique Indo-European language. </a:t>
            </a:r>
          </a:p>
          <a:p>
            <a:r>
              <a:rPr lang="en-US" dirty="0" smtClean="0"/>
              <a:t>Albanians are divided into two groups that speak different dialects: the </a:t>
            </a:r>
            <a:r>
              <a:rPr lang="en-US" dirty="0" err="1" smtClean="0"/>
              <a:t>Gegs</a:t>
            </a:r>
            <a:r>
              <a:rPr lang="en-US" dirty="0" smtClean="0"/>
              <a:t> in the north and the </a:t>
            </a:r>
            <a:r>
              <a:rPr lang="en-US" dirty="0" err="1" smtClean="0"/>
              <a:t>Tosks</a:t>
            </a:r>
            <a:r>
              <a:rPr lang="en-US" dirty="0" smtClean="0"/>
              <a:t> in the south. </a:t>
            </a:r>
          </a:p>
          <a:p>
            <a:r>
              <a:rPr lang="en-US" dirty="0" smtClean="0">
                <a:solidFill>
                  <a:srgbClr val="C00000"/>
                </a:solidFill>
              </a:rPr>
              <a:t>Albania is unique in the history of the world because the Communist leader </a:t>
            </a:r>
            <a:r>
              <a:rPr lang="en-US" dirty="0" err="1" smtClean="0">
                <a:solidFill>
                  <a:srgbClr val="C00000"/>
                </a:solidFill>
              </a:rPr>
              <a:t>Enver</a:t>
            </a:r>
            <a:r>
              <a:rPr lang="en-US" dirty="0" smtClean="0">
                <a:solidFill>
                  <a:srgbClr val="C00000"/>
                </a:solidFill>
              </a:rPr>
              <a:t> </a:t>
            </a:r>
            <a:r>
              <a:rPr lang="en-US" dirty="0" err="1" smtClean="0">
                <a:solidFill>
                  <a:srgbClr val="C00000"/>
                </a:solidFill>
              </a:rPr>
              <a:t>Hoxha</a:t>
            </a:r>
            <a:r>
              <a:rPr lang="en-US" dirty="0" smtClean="0">
                <a:solidFill>
                  <a:srgbClr val="C00000"/>
                </a:solidFill>
              </a:rPr>
              <a:t> established what he claimed was the first truly atheistic country in the world. </a:t>
            </a:r>
            <a:endParaRPr lang="en-US" dirty="0">
              <a:solidFill>
                <a:srgbClr val="C00000"/>
              </a:solidFill>
            </a:endParaRPr>
          </a:p>
        </p:txBody>
      </p:sp>
    </p:spTree>
    <p:extLst>
      <p:ext uri="{BB962C8B-B14F-4D97-AF65-F5344CB8AC3E}">
        <p14:creationId xmlns:p14="http://schemas.microsoft.com/office/powerpoint/2010/main" val="279826427"/>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After the Communists were finally ousted in 1992, Albania opened its doors to the world. </a:t>
            </a:r>
          </a:p>
          <a:p>
            <a:r>
              <a:rPr lang="en-US" dirty="0" smtClean="0"/>
              <a:t>The economy of Albania has struggled after the fall of communism. </a:t>
            </a:r>
          </a:p>
          <a:p>
            <a:r>
              <a:rPr lang="en-US" dirty="0" smtClean="0"/>
              <a:t>Steps have been taken to strengthen the economy, but the country’s infrastructure is underdeveloped. </a:t>
            </a:r>
          </a:p>
          <a:p>
            <a:r>
              <a:rPr lang="en-US" dirty="0" smtClean="0"/>
              <a:t>Albanians have only enjoyed religious freedom since 1998. </a:t>
            </a:r>
          </a:p>
          <a:p>
            <a:r>
              <a:rPr lang="en-US" dirty="0" smtClean="0"/>
              <a:t>A majority of the Albanians are (primarily Sunni) Muslim (62 percent), while 30 percent affiliate with some form of Christianity, and 7 percent identify as nonreligious. </a:t>
            </a:r>
            <a:endParaRPr lang="en-US" dirty="0"/>
          </a:p>
        </p:txBody>
      </p:sp>
    </p:spTree>
    <p:extLst>
      <p:ext uri="{BB962C8B-B14F-4D97-AF65-F5344CB8AC3E}">
        <p14:creationId xmlns:p14="http://schemas.microsoft.com/office/powerpoint/2010/main" val="4213225872"/>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a:pPr>
            <a:r>
              <a:rPr lang="en-US" dirty="0" smtClean="0"/>
              <a:t>Name the mountain range that runs along the Adriatic coast in the Balkans. </a:t>
            </a:r>
          </a:p>
          <a:p>
            <a:pPr marL="568325" indent="0"/>
            <a:r>
              <a:rPr lang="en-US" dirty="0"/>
              <a:t>	</a:t>
            </a:r>
            <a:r>
              <a:rPr lang="en-US" dirty="0" smtClean="0"/>
              <a:t>  </a:t>
            </a:r>
            <a:r>
              <a:rPr lang="en-US" b="1" i="1" dirty="0" smtClean="0"/>
              <a:t>Dinaric Alps</a:t>
            </a:r>
            <a:endParaRPr lang="en-US" dirty="0"/>
          </a:p>
        </p:txBody>
      </p:sp>
    </p:spTree>
    <p:extLst>
      <p:ext uri="{BB962C8B-B14F-4D97-AF65-F5344CB8AC3E}">
        <p14:creationId xmlns:p14="http://schemas.microsoft.com/office/powerpoint/2010/main" val="911029426"/>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2–3.  Compare the Croats and the Serbs. </a:t>
            </a:r>
          </a:p>
          <a:p>
            <a:pPr marL="857250" indent="-404813"/>
            <a:r>
              <a:rPr lang="en-US" dirty="0"/>
              <a:t>		</a:t>
            </a:r>
            <a:r>
              <a:rPr lang="en-US" dirty="0" smtClean="0"/>
              <a:t>    </a:t>
            </a:r>
            <a:r>
              <a:rPr lang="en-US" b="1" i="1" dirty="0" smtClean="0"/>
              <a:t>Both are Slavs, speak Serbo-Croatian, and 	         		    resisted the Turks. Croats are Roman Catholic and    	    richer; Serbs are Orthodox and poorer. </a:t>
            </a:r>
            <a:r>
              <a:rPr lang="en-US" dirty="0" smtClean="0"/>
              <a:t> </a:t>
            </a:r>
            <a:endParaRPr lang="en-US" dirty="0"/>
          </a:p>
        </p:txBody>
      </p:sp>
    </p:spTree>
    <p:extLst>
      <p:ext uri="{BB962C8B-B14F-4D97-AF65-F5344CB8AC3E}">
        <p14:creationId xmlns:p14="http://schemas.microsoft.com/office/powerpoint/2010/main" val="3537352073"/>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4.  Which two countries discussed in this section have a Muslim majority? </a:t>
            </a:r>
          </a:p>
          <a:p>
            <a:r>
              <a:rPr lang="en-US" dirty="0"/>
              <a:t>	</a:t>
            </a:r>
            <a:r>
              <a:rPr lang="en-US" b="1" i="1" dirty="0" smtClean="0"/>
              <a:t>Bosnia and Herzegovina, Albania </a:t>
            </a:r>
            <a:endParaRPr lang="en-US" dirty="0"/>
          </a:p>
        </p:txBody>
      </p:sp>
    </p:spTree>
    <p:extLst>
      <p:ext uri="{BB962C8B-B14F-4D97-AF65-F5344CB8AC3E}">
        <p14:creationId xmlns:p14="http://schemas.microsoft.com/office/powerpoint/2010/main" val="4191060807"/>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is Slovenia the most prosperous country in Eastern Europe? </a:t>
            </a:r>
          </a:p>
          <a:p>
            <a:pPr marL="568325" indent="0"/>
            <a:r>
              <a:rPr lang="en-US" b="1" i="1" dirty="0" smtClean="0"/>
              <a:t>Slovenia attracts many tourists. It has also benefited from a free-market economy and has a strong agricultural and industrial base. </a:t>
            </a:r>
            <a:endParaRPr lang="en-US" b="1" i="1" dirty="0"/>
          </a:p>
        </p:txBody>
      </p:sp>
    </p:spTree>
    <p:extLst>
      <p:ext uri="{BB962C8B-B14F-4D97-AF65-F5344CB8AC3E}">
        <p14:creationId xmlns:p14="http://schemas.microsoft.com/office/powerpoint/2010/main" val="3217540906"/>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Eastern Balkans</a:t>
            </a:r>
            <a:endParaRPr lang="en-US" dirty="0"/>
          </a:p>
        </p:txBody>
      </p:sp>
    </p:spTree>
    <p:extLst>
      <p:ext uri="{BB962C8B-B14F-4D97-AF65-F5344CB8AC3E}">
        <p14:creationId xmlns:p14="http://schemas.microsoft.com/office/powerpoint/2010/main" val="190227058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802701" y="5490058"/>
            <a:ext cx="8099236" cy="772630"/>
          </a:xfrm>
        </p:spPr>
        <p:txBody>
          <a:bodyPr/>
          <a:lstStyle/>
          <a:p>
            <a:r>
              <a:rPr lang="en-US" dirty="0" smtClean="0"/>
              <a:t>Eastern Europe</a:t>
            </a:r>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41670" y="471488"/>
            <a:ext cx="4821298" cy="5018087"/>
          </a:xfrm>
        </p:spPr>
      </p:pic>
    </p:spTree>
    <p:extLst>
      <p:ext uri="{BB962C8B-B14F-4D97-AF65-F5344CB8AC3E}">
        <p14:creationId xmlns:p14="http://schemas.microsoft.com/office/powerpoint/2010/main" val="2436266765"/>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Eastern Balkans</a:t>
            </a:r>
            <a:endParaRPr lang="en-US" dirty="0"/>
          </a:p>
        </p:txBody>
      </p:sp>
      <p:sp>
        <p:nvSpPr>
          <p:cNvPr id="3" name="Text Placeholder 2"/>
          <p:cNvSpPr>
            <a:spLocks noGrp="1"/>
          </p:cNvSpPr>
          <p:nvPr>
            <p:ph type="body" sz="quarter" idx="10"/>
          </p:nvPr>
        </p:nvSpPr>
        <p:spPr/>
        <p:txBody>
          <a:bodyPr/>
          <a:lstStyle/>
          <a:p>
            <a:r>
              <a:rPr lang="en-US" dirty="0" smtClean="0"/>
              <a:t>Macedonia </a:t>
            </a:r>
          </a:p>
          <a:p>
            <a:r>
              <a:rPr lang="en-US" dirty="0" smtClean="0"/>
              <a:t>Serbia </a:t>
            </a:r>
          </a:p>
          <a:p>
            <a:r>
              <a:rPr lang="en-US" dirty="0" smtClean="0"/>
              <a:t>Kosovo </a:t>
            </a:r>
          </a:p>
          <a:p>
            <a:r>
              <a:rPr lang="en-US" dirty="0" smtClean="0"/>
              <a:t>Bulgaria </a:t>
            </a:r>
          </a:p>
          <a:p>
            <a:r>
              <a:rPr lang="en-US" dirty="0" smtClean="0"/>
              <a:t>Romania </a:t>
            </a:r>
          </a:p>
          <a:p>
            <a:pPr lvl="1"/>
            <a:r>
              <a:rPr lang="en-US" dirty="0" smtClean="0"/>
              <a:t>Transylvania </a:t>
            </a:r>
          </a:p>
          <a:p>
            <a:pPr lvl="1"/>
            <a:r>
              <a:rPr lang="en-US" dirty="0" smtClean="0"/>
              <a:t>Wallachia </a:t>
            </a:r>
          </a:p>
          <a:p>
            <a:pPr lvl="1"/>
            <a:r>
              <a:rPr lang="en-US" dirty="0" smtClean="0"/>
              <a:t>Moldavia </a:t>
            </a:r>
            <a:endParaRPr lang="en-US" dirty="0"/>
          </a:p>
        </p:txBody>
      </p:sp>
    </p:spTree>
    <p:extLst>
      <p:ext uri="{BB962C8B-B14F-4D97-AF65-F5344CB8AC3E}">
        <p14:creationId xmlns:p14="http://schemas.microsoft.com/office/powerpoint/2010/main" val="2714262383"/>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Eastern Balkans </a:t>
            </a:r>
            <a:endParaRPr lang="en-US" dirty="0"/>
          </a:p>
        </p:txBody>
      </p:sp>
      <p:sp>
        <p:nvSpPr>
          <p:cNvPr id="3" name="Text Placeholder 2"/>
          <p:cNvSpPr>
            <a:spLocks noGrp="1"/>
          </p:cNvSpPr>
          <p:nvPr>
            <p:ph type="body" sz="quarter" idx="10"/>
          </p:nvPr>
        </p:nvSpPr>
        <p:spPr/>
        <p:txBody>
          <a:bodyPr/>
          <a:lstStyle/>
          <a:p>
            <a:r>
              <a:rPr lang="en-US" dirty="0" smtClean="0"/>
              <a:t>Much like the western Balkans, the eastern Balkans are dominated by mountains. </a:t>
            </a:r>
          </a:p>
          <a:p>
            <a:r>
              <a:rPr lang="en-US" dirty="0" smtClean="0"/>
              <a:t>Macedonia is almost completely covered by mountains. </a:t>
            </a:r>
          </a:p>
          <a:p>
            <a:r>
              <a:rPr lang="en-US" dirty="0" smtClean="0"/>
              <a:t>Two mountain ranges dominate Bulgaria. </a:t>
            </a:r>
          </a:p>
          <a:p>
            <a:r>
              <a:rPr lang="en-US" dirty="0" smtClean="0"/>
              <a:t>Romania has portions of the Carpathian Mountains. </a:t>
            </a:r>
          </a:p>
          <a:p>
            <a:r>
              <a:rPr lang="en-US" dirty="0" smtClean="0"/>
              <a:t>Despite the prevalence of mountains, the eastern Balkans also include plains that allow many agricultural products to be grown. </a:t>
            </a:r>
            <a:endParaRPr lang="en-US" dirty="0"/>
          </a:p>
        </p:txBody>
      </p:sp>
    </p:spTree>
    <p:extLst>
      <p:ext uri="{BB962C8B-B14F-4D97-AF65-F5344CB8AC3E}">
        <p14:creationId xmlns:p14="http://schemas.microsoft.com/office/powerpoint/2010/main" val="74428528"/>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Macedonia </a:t>
            </a:r>
            <a:endParaRPr lang="en-US" dirty="0"/>
          </a:p>
        </p:txBody>
      </p:sp>
      <p:sp>
        <p:nvSpPr>
          <p:cNvPr id="3" name="Text Placeholder 2"/>
          <p:cNvSpPr>
            <a:spLocks noGrp="1"/>
          </p:cNvSpPr>
          <p:nvPr>
            <p:ph type="body" sz="quarter" idx="10"/>
          </p:nvPr>
        </p:nvSpPr>
        <p:spPr/>
        <p:txBody>
          <a:bodyPr/>
          <a:lstStyle/>
          <a:p>
            <a:r>
              <a:rPr lang="en-US" dirty="0" smtClean="0"/>
              <a:t>Macedonia is a small landlocked country in the middle of the Balkan Peninsula, and 80 percent of the country is mountainous. </a:t>
            </a:r>
          </a:p>
          <a:p>
            <a:r>
              <a:rPr lang="en-US" dirty="0" smtClean="0"/>
              <a:t>These mountains are forested, but limited mining and grazing are possible in some portions of the mountains. </a:t>
            </a:r>
          </a:p>
          <a:p>
            <a:r>
              <a:rPr lang="en-US" dirty="0" smtClean="0"/>
              <a:t>The capital, Skopje, lies in the north on the Vardar River. </a:t>
            </a:r>
          </a:p>
          <a:p>
            <a:r>
              <a:rPr lang="en-US" dirty="0" smtClean="0"/>
              <a:t>The official language is Macedonian, a Southern Slavic language, but the minority languages are taught in certain areas of the country along with the official language. </a:t>
            </a:r>
          </a:p>
          <a:p>
            <a:r>
              <a:rPr lang="en-US" dirty="0" smtClean="0"/>
              <a:t>After the decline of the Ottoman Empire, the Balkan countries fought for control of this region. </a:t>
            </a:r>
            <a:endParaRPr lang="en-US" dirty="0"/>
          </a:p>
        </p:txBody>
      </p:sp>
    </p:spTree>
    <p:extLst>
      <p:ext uri="{BB962C8B-B14F-4D97-AF65-F5344CB8AC3E}">
        <p14:creationId xmlns:p14="http://schemas.microsoft.com/office/powerpoint/2010/main" val="499389439"/>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 the Balkan Wars of 1912 and 1913, Greece, Serbia, and Bulgaria joined together to defeat the Turks, but then they fought among themselves. </a:t>
            </a:r>
          </a:p>
          <a:p>
            <a:r>
              <a:rPr lang="en-US" dirty="0" smtClean="0"/>
              <a:t>When Macedonia declared independence after the breakup of Yugoslavia, Greece refused to let the European Union formally recognize its independence. </a:t>
            </a:r>
            <a:endParaRPr lang="en-US" dirty="0"/>
          </a:p>
          <a:p>
            <a:r>
              <a:rPr lang="en-US" dirty="0" smtClean="0"/>
              <a:t>Greece feared a movement to reunite the old lands of “Greater Macedonia.” </a:t>
            </a:r>
          </a:p>
          <a:p>
            <a:r>
              <a:rPr lang="en-US" dirty="0" smtClean="0"/>
              <a:t>When the UN first admitted the nation in 1993, it did not grant approval for the country’s new name because Greece opposed it. </a:t>
            </a:r>
          </a:p>
          <a:p>
            <a:r>
              <a:rPr lang="en-US" dirty="0" smtClean="0"/>
              <a:t>Instead, the United States and the United Nations officially designated Macedonia as “The Former Yugoslav Republic of Macedonia.” </a:t>
            </a:r>
            <a:endParaRPr lang="en-US" dirty="0"/>
          </a:p>
        </p:txBody>
      </p:sp>
    </p:spTree>
    <p:extLst>
      <p:ext uri="{BB962C8B-B14F-4D97-AF65-F5344CB8AC3E}">
        <p14:creationId xmlns:p14="http://schemas.microsoft.com/office/powerpoint/2010/main" val="2601187911"/>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Serbia </a:t>
            </a:r>
            <a:endParaRPr lang="en-US" dirty="0"/>
          </a:p>
        </p:txBody>
      </p:sp>
      <p:sp>
        <p:nvSpPr>
          <p:cNvPr id="3" name="Text Placeholder 2"/>
          <p:cNvSpPr>
            <a:spLocks noGrp="1"/>
          </p:cNvSpPr>
          <p:nvPr>
            <p:ph type="body" sz="quarter" idx="10"/>
          </p:nvPr>
        </p:nvSpPr>
        <p:spPr/>
        <p:txBody>
          <a:bodyPr/>
          <a:lstStyle/>
          <a:p>
            <a:r>
              <a:rPr lang="en-US" dirty="0" smtClean="0"/>
              <a:t>The agricultural heart of Serbia is the northern plains, or Pannonian Plains. </a:t>
            </a:r>
          </a:p>
          <a:p>
            <a:r>
              <a:rPr lang="en-US" dirty="0" smtClean="0"/>
              <a:t>This fertile farmland is part of the Great Hungarian Plain. </a:t>
            </a:r>
          </a:p>
          <a:p>
            <a:r>
              <a:rPr lang="en-US" dirty="0" smtClean="0">
                <a:solidFill>
                  <a:srgbClr val="C00000"/>
                </a:solidFill>
              </a:rPr>
              <a:t>Belgrade, the capital </a:t>
            </a:r>
            <a:r>
              <a:rPr lang="en-US" dirty="0" smtClean="0"/>
              <a:t>since 1402, lies near the edge of the Pannonian Plains where the Sava River joins the Danube. </a:t>
            </a:r>
          </a:p>
          <a:p>
            <a:r>
              <a:rPr lang="en-US" dirty="0" smtClean="0"/>
              <a:t>The centrally located city has been conquered and destroyed more than thirty times. </a:t>
            </a:r>
          </a:p>
          <a:p>
            <a:r>
              <a:rPr lang="en-US" dirty="0" smtClean="0"/>
              <a:t>Much of Serbia is mountainous. </a:t>
            </a:r>
          </a:p>
          <a:p>
            <a:r>
              <a:rPr lang="en-US" dirty="0" smtClean="0"/>
              <a:t>The </a:t>
            </a:r>
            <a:r>
              <a:rPr lang="en-US" dirty="0"/>
              <a:t>D</a:t>
            </a:r>
            <a:r>
              <a:rPr lang="en-US" dirty="0" smtClean="0"/>
              <a:t>inaric Alps cross into the southwest, and the </a:t>
            </a:r>
            <a:r>
              <a:rPr lang="en-US" b="1" dirty="0" smtClean="0"/>
              <a:t>Balkan Mountains</a:t>
            </a:r>
            <a:r>
              <a:rPr lang="en-US" dirty="0" smtClean="0"/>
              <a:t> rise in the southeast before crossing into Bulgaria. </a:t>
            </a:r>
          </a:p>
          <a:p>
            <a:r>
              <a:rPr lang="en-US" dirty="0" smtClean="0"/>
              <a:t>While the Serbian constitution guarantees freedom of religion, the Orthodox Church receives special treatment. </a:t>
            </a:r>
            <a:endParaRPr lang="en-US" dirty="0"/>
          </a:p>
        </p:txBody>
      </p:sp>
    </p:spTree>
    <p:extLst>
      <p:ext uri="{BB962C8B-B14F-4D97-AF65-F5344CB8AC3E}">
        <p14:creationId xmlns:p14="http://schemas.microsoft.com/office/powerpoint/2010/main" val="1618339739"/>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Kosovo </a:t>
            </a:r>
            <a:endParaRPr lang="en-US" dirty="0"/>
          </a:p>
        </p:txBody>
      </p:sp>
      <p:sp>
        <p:nvSpPr>
          <p:cNvPr id="3" name="Text Placeholder 2"/>
          <p:cNvSpPr>
            <a:spLocks noGrp="1"/>
          </p:cNvSpPr>
          <p:nvPr>
            <p:ph type="body" sz="quarter" idx="10"/>
          </p:nvPr>
        </p:nvSpPr>
        <p:spPr/>
        <p:txBody>
          <a:bodyPr/>
          <a:lstStyle/>
          <a:p>
            <a:r>
              <a:rPr lang="en-US" dirty="0" smtClean="0"/>
              <a:t>Kosovo, with a population that is 90 percent Albanian, was formerly a large Albanian province in the south next to the border of Albania. </a:t>
            </a:r>
          </a:p>
          <a:p>
            <a:r>
              <a:rPr lang="en-US" dirty="0" smtClean="0"/>
              <a:t>Like </a:t>
            </a:r>
            <a:r>
              <a:rPr lang="en-US" dirty="0" err="1" smtClean="0"/>
              <a:t>Vojvodina</a:t>
            </a:r>
            <a:r>
              <a:rPr lang="en-US" dirty="0" smtClean="0"/>
              <a:t>, this ethnic region enjoyed self-rule under the Communists, but when the Soviet Union dissolved, Serbia removed Kosovo’s special rights. </a:t>
            </a:r>
          </a:p>
          <a:p>
            <a:r>
              <a:rPr lang="en-US" dirty="0" smtClean="0"/>
              <a:t>As a result, </a:t>
            </a:r>
            <a:r>
              <a:rPr lang="en-US" dirty="0" smtClean="0">
                <a:solidFill>
                  <a:srgbClr val="C00000"/>
                </a:solidFill>
              </a:rPr>
              <a:t>Kosovo declared independence in 1992. </a:t>
            </a:r>
          </a:p>
          <a:p>
            <a:r>
              <a:rPr lang="en-US" dirty="0" smtClean="0"/>
              <a:t>Continuing tension resulting in the Kosovo War in 1999. </a:t>
            </a:r>
          </a:p>
          <a:p>
            <a:r>
              <a:rPr lang="en-US" dirty="0" smtClean="0"/>
              <a:t>The UN brokered a peace agreement and sent in UN forces to govern Kosovo. </a:t>
            </a:r>
          </a:p>
          <a:p>
            <a:r>
              <a:rPr lang="en-US" dirty="0" smtClean="0"/>
              <a:t>In 2008, the people of Kosovo established the Republic of Kosovo and declared themselves an independent nation. </a:t>
            </a:r>
            <a:endParaRPr lang="en-US" dirty="0"/>
          </a:p>
        </p:txBody>
      </p:sp>
    </p:spTree>
    <p:extLst>
      <p:ext uri="{BB962C8B-B14F-4D97-AF65-F5344CB8AC3E}">
        <p14:creationId xmlns:p14="http://schemas.microsoft.com/office/powerpoint/2010/main" val="2157307264"/>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Kosovo continues to experience economic expansion and a low inflation rate. </a:t>
            </a:r>
          </a:p>
          <a:p>
            <a:r>
              <a:rPr lang="en-US" dirty="0" smtClean="0"/>
              <a:t>Although this young state still requires financial support from Kosovars outside the country, Kosovo is striving to lower its dependence on foreign assistance. </a:t>
            </a:r>
            <a:endParaRPr lang="en-US" dirty="0"/>
          </a:p>
        </p:txBody>
      </p:sp>
    </p:spTree>
    <p:extLst>
      <p:ext uri="{BB962C8B-B14F-4D97-AF65-F5344CB8AC3E}">
        <p14:creationId xmlns:p14="http://schemas.microsoft.com/office/powerpoint/2010/main" val="3265469303"/>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Bulgaria </a:t>
            </a:r>
            <a:endParaRPr lang="en-US" dirty="0"/>
          </a:p>
        </p:txBody>
      </p:sp>
      <p:sp>
        <p:nvSpPr>
          <p:cNvPr id="3" name="Text Placeholder 2"/>
          <p:cNvSpPr>
            <a:spLocks noGrp="1"/>
          </p:cNvSpPr>
          <p:nvPr>
            <p:ph type="body" sz="quarter" idx="10"/>
          </p:nvPr>
        </p:nvSpPr>
        <p:spPr/>
        <p:txBody>
          <a:bodyPr/>
          <a:lstStyle/>
          <a:p>
            <a:r>
              <a:rPr lang="en-US" dirty="0" smtClean="0"/>
              <a:t>The </a:t>
            </a:r>
            <a:r>
              <a:rPr lang="en-US" dirty="0" err="1" smtClean="0"/>
              <a:t>Bulgars</a:t>
            </a:r>
            <a:r>
              <a:rPr lang="en-US" dirty="0" smtClean="0"/>
              <a:t> probably moved to the present region of Bulgaria in the seventh century. </a:t>
            </a:r>
          </a:p>
          <a:p>
            <a:r>
              <a:rPr lang="en-US" dirty="0" smtClean="0"/>
              <a:t>They then settled on the western shore of the Black Sea, mixing with the Slavs, who had arrived from Poland a little earlier.</a:t>
            </a:r>
          </a:p>
          <a:p>
            <a:r>
              <a:rPr lang="en-US" dirty="0" err="1" smtClean="0"/>
              <a:t>Bulgars</a:t>
            </a:r>
            <a:r>
              <a:rPr lang="en-US" dirty="0" smtClean="0"/>
              <a:t> account for 85 percent of the people, and Turks account for another 9 percent. </a:t>
            </a:r>
          </a:p>
          <a:p>
            <a:r>
              <a:rPr lang="en-US" dirty="0" smtClean="0"/>
              <a:t>Fifty-nine percent of Bulgarians are Bulgarian Orthodox, a branch of Eastern Orthodoxy. </a:t>
            </a:r>
          </a:p>
          <a:p>
            <a:r>
              <a:rPr lang="en-US" dirty="0" smtClean="0"/>
              <a:t>Northern Bulgaria is a fertile valley along the Danube River. </a:t>
            </a:r>
          </a:p>
          <a:p>
            <a:r>
              <a:rPr lang="en-US" dirty="0" smtClean="0"/>
              <a:t>In central Bulgaria, the Balkan Mountains dominate the landscape, cutting across the country to the Black Sea.  </a:t>
            </a:r>
            <a:endParaRPr lang="en-US" dirty="0"/>
          </a:p>
        </p:txBody>
      </p:sp>
    </p:spTree>
    <p:extLst>
      <p:ext uri="{BB962C8B-B14F-4D97-AF65-F5344CB8AC3E}">
        <p14:creationId xmlns:p14="http://schemas.microsoft.com/office/powerpoint/2010/main" val="75671510"/>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C00000"/>
                </a:solidFill>
              </a:rPr>
              <a:t>Sofia, the capital</a:t>
            </a:r>
            <a:r>
              <a:rPr lang="en-US" dirty="0" smtClean="0"/>
              <a:t>, lies in this range on a mountain tributary that flows into the Danube River. </a:t>
            </a:r>
          </a:p>
          <a:p>
            <a:r>
              <a:rPr lang="en-US" dirty="0" smtClean="0"/>
              <a:t>In the southwest, the </a:t>
            </a:r>
            <a:r>
              <a:rPr lang="en-US" b="1" dirty="0" smtClean="0"/>
              <a:t>Rhodope</a:t>
            </a:r>
            <a:r>
              <a:rPr lang="en-US" dirty="0" smtClean="0"/>
              <a:t> (ROD uh pee) </a:t>
            </a:r>
            <a:r>
              <a:rPr lang="en-US" b="1" dirty="0" smtClean="0"/>
              <a:t>Mountains</a:t>
            </a:r>
            <a:r>
              <a:rPr lang="en-US" dirty="0" smtClean="0"/>
              <a:t> dominate the countryside. </a:t>
            </a:r>
          </a:p>
          <a:p>
            <a:r>
              <a:rPr lang="en-US" dirty="0" smtClean="0"/>
              <a:t>These mountains reach 9,596 feet at </a:t>
            </a:r>
            <a:r>
              <a:rPr lang="en-US" b="1" dirty="0" smtClean="0"/>
              <a:t>Mount </a:t>
            </a:r>
            <a:r>
              <a:rPr lang="en-US" b="1" dirty="0" err="1" smtClean="0"/>
              <a:t>Musala</a:t>
            </a:r>
            <a:r>
              <a:rPr lang="en-US" dirty="0" smtClean="0"/>
              <a:t>, the highest peak in the Balkans. </a:t>
            </a:r>
          </a:p>
          <a:p>
            <a:r>
              <a:rPr lang="en-US" dirty="0" smtClean="0"/>
              <a:t>Freedom of religion is not yet a reality in Bulgaria, although conditions have improved since the 1990s. </a:t>
            </a:r>
            <a:endParaRPr lang="en-US" dirty="0"/>
          </a:p>
        </p:txBody>
      </p:sp>
    </p:spTree>
    <p:extLst>
      <p:ext uri="{BB962C8B-B14F-4D97-AF65-F5344CB8AC3E}">
        <p14:creationId xmlns:p14="http://schemas.microsoft.com/office/powerpoint/2010/main" val="1053396179"/>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Romania </a:t>
            </a:r>
            <a:endParaRPr lang="en-US" dirty="0"/>
          </a:p>
        </p:txBody>
      </p:sp>
      <p:sp>
        <p:nvSpPr>
          <p:cNvPr id="3" name="Text Placeholder 2"/>
          <p:cNvSpPr>
            <a:spLocks noGrp="1"/>
          </p:cNvSpPr>
          <p:nvPr>
            <p:ph type="body" sz="quarter" idx="10"/>
          </p:nvPr>
        </p:nvSpPr>
        <p:spPr/>
        <p:txBody>
          <a:bodyPr/>
          <a:lstStyle/>
          <a:p>
            <a:r>
              <a:rPr lang="en-US" dirty="0" smtClean="0"/>
              <a:t>Romania is a large country at the crossroads of Eastern Europe. </a:t>
            </a:r>
          </a:p>
          <a:p>
            <a:r>
              <a:rPr lang="en-US" dirty="0" smtClean="0"/>
              <a:t>It shares mountain features with the nations in the Carpathian region, a long border on the Danube River, and cities near the Black Sea. </a:t>
            </a:r>
          </a:p>
          <a:p>
            <a:r>
              <a:rPr lang="en-US" dirty="0" smtClean="0"/>
              <a:t>Although it does not share any of the Dinaric Alps or a border with Greece, Romania is still on the Balkan Peninsula. </a:t>
            </a:r>
          </a:p>
          <a:p>
            <a:r>
              <a:rPr lang="en-US" dirty="0" smtClean="0">
                <a:solidFill>
                  <a:srgbClr val="C00000"/>
                </a:solidFill>
              </a:rPr>
              <a:t>Unlike the Catholic nations of the Carpathians, its people are Eastern Orthodox. </a:t>
            </a:r>
          </a:p>
          <a:p>
            <a:r>
              <a:rPr lang="en-US" dirty="0" smtClean="0">
                <a:solidFill>
                  <a:srgbClr val="C00000"/>
                </a:solidFill>
              </a:rPr>
              <a:t>Romania means “land of the Romans.” </a:t>
            </a:r>
          </a:p>
          <a:p>
            <a:r>
              <a:rPr lang="en-US" dirty="0" smtClean="0"/>
              <a:t>It was the last province captured by the Roman Empire. </a:t>
            </a:r>
            <a:endParaRPr lang="en-US" dirty="0"/>
          </a:p>
        </p:txBody>
      </p:sp>
    </p:spTree>
    <p:extLst>
      <p:ext uri="{BB962C8B-B14F-4D97-AF65-F5344CB8AC3E}">
        <p14:creationId xmlns:p14="http://schemas.microsoft.com/office/powerpoint/2010/main" val="303217654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Baltic Region </a:t>
            </a:r>
            <a:endParaRPr lang="en-US" dirty="0"/>
          </a:p>
        </p:txBody>
      </p:sp>
    </p:spTree>
    <p:extLst>
      <p:ext uri="{BB962C8B-B14F-4D97-AF65-F5344CB8AC3E}">
        <p14:creationId xmlns:p14="http://schemas.microsoft.com/office/powerpoint/2010/main" val="3743094869"/>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Romania gained independence from communism in 1989, but the effects of the Communists' poor stewardship continued to hinder development for a decade. </a:t>
            </a:r>
          </a:p>
          <a:p>
            <a:r>
              <a:rPr lang="en-US" dirty="0" smtClean="0"/>
              <a:t>Following extensive reforms, Romania has enjoyed economic growth. </a:t>
            </a:r>
          </a:p>
          <a:p>
            <a:r>
              <a:rPr lang="en-US" dirty="0" smtClean="0"/>
              <a:t>Romania joined NATO in 2003 and the EU in 2007, and the country’s efforts to join the EU helped to strengthen the economy. </a:t>
            </a:r>
          </a:p>
          <a:p>
            <a:r>
              <a:rPr lang="en-US" dirty="0" smtClean="0"/>
              <a:t>While Romania is a secular state, the Orthodox Church has a great influence in the country. </a:t>
            </a:r>
            <a:endParaRPr lang="en-US" dirty="0"/>
          </a:p>
        </p:txBody>
      </p:sp>
    </p:spTree>
    <p:extLst>
      <p:ext uri="{BB962C8B-B14F-4D97-AF65-F5344CB8AC3E}">
        <p14:creationId xmlns:p14="http://schemas.microsoft.com/office/powerpoint/2010/main" val="1570951201"/>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Transylvania </a:t>
            </a:r>
            <a:endParaRPr lang="en-US" dirty="0"/>
          </a:p>
        </p:txBody>
      </p:sp>
      <p:sp>
        <p:nvSpPr>
          <p:cNvPr id="3" name="Text Placeholder 2"/>
          <p:cNvSpPr>
            <a:spLocks noGrp="1"/>
          </p:cNvSpPr>
          <p:nvPr>
            <p:ph type="body" sz="quarter" idx="10"/>
          </p:nvPr>
        </p:nvSpPr>
        <p:spPr/>
        <p:txBody>
          <a:bodyPr/>
          <a:lstStyle/>
          <a:p>
            <a:r>
              <a:rPr lang="en-US" smtClean="0"/>
              <a:t>Nearly half of Romania is a section of the Carpathian Mountain system called </a:t>
            </a:r>
            <a:r>
              <a:rPr lang="en-US" b="1" smtClean="0"/>
              <a:t>Transylvania</a:t>
            </a:r>
            <a:r>
              <a:rPr lang="en-US" smtClean="0"/>
              <a:t>. </a:t>
            </a:r>
          </a:p>
          <a:p>
            <a:r>
              <a:rPr lang="en-US" smtClean="0"/>
              <a:t>The range extends from Slovakia into northern Romania and then curves west across the center of the country, where it is known as the </a:t>
            </a:r>
            <a:r>
              <a:rPr lang="en-US" b="1" smtClean="0"/>
              <a:t>Transylvania Alps</a:t>
            </a:r>
            <a:r>
              <a:rPr lang="en-US" smtClean="0"/>
              <a:t>. </a:t>
            </a:r>
          </a:p>
          <a:p>
            <a:r>
              <a:rPr lang="en-US" smtClean="0"/>
              <a:t>The heart of Transylvania is a hilly plateau in the west encircled by the Carpathian ranges. </a:t>
            </a:r>
          </a:p>
          <a:p>
            <a:r>
              <a:rPr lang="en-US" smtClean="0"/>
              <a:t>Hungary ruled the principality of Transylvania for much of its history; consequently, Hungarians are Romania’s largest minority. </a:t>
            </a:r>
            <a:endParaRPr lang="en-US" dirty="0"/>
          </a:p>
        </p:txBody>
      </p:sp>
    </p:spTree>
    <p:extLst>
      <p:ext uri="{BB962C8B-B14F-4D97-AF65-F5344CB8AC3E}">
        <p14:creationId xmlns:p14="http://schemas.microsoft.com/office/powerpoint/2010/main" val="2335974769"/>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Wallachia </a:t>
            </a:r>
            <a:endParaRPr lang="en-US" dirty="0"/>
          </a:p>
        </p:txBody>
      </p:sp>
      <p:sp>
        <p:nvSpPr>
          <p:cNvPr id="3" name="Text Placeholder 2"/>
          <p:cNvSpPr>
            <a:spLocks noGrp="1"/>
          </p:cNvSpPr>
          <p:nvPr>
            <p:ph type="body" sz="quarter" idx="10"/>
          </p:nvPr>
        </p:nvSpPr>
        <p:spPr/>
        <p:txBody>
          <a:bodyPr/>
          <a:lstStyle/>
          <a:p>
            <a:r>
              <a:rPr lang="en-US" dirty="0" smtClean="0">
                <a:solidFill>
                  <a:srgbClr val="C00000"/>
                </a:solidFill>
              </a:rPr>
              <a:t>The Danube flows east from the Great Hungarian Plain through a break in the Carpathian Mountains called the </a:t>
            </a:r>
            <a:r>
              <a:rPr lang="en-US" b="1" dirty="0" smtClean="0">
                <a:solidFill>
                  <a:srgbClr val="C00000"/>
                </a:solidFill>
              </a:rPr>
              <a:t>Iron Gate</a:t>
            </a:r>
            <a:r>
              <a:rPr lang="en-US" dirty="0" smtClean="0">
                <a:solidFill>
                  <a:srgbClr val="C00000"/>
                </a:solidFill>
              </a:rPr>
              <a:t>. </a:t>
            </a:r>
          </a:p>
          <a:p>
            <a:r>
              <a:rPr lang="en-US" dirty="0" smtClean="0"/>
              <a:t>Steep rock walls, 530 feet apart, guard both sides of this gorge. </a:t>
            </a:r>
          </a:p>
          <a:p>
            <a:r>
              <a:rPr lang="en-US" dirty="0" smtClean="0"/>
              <a:t>The populous plain below the Iron Gate is called </a:t>
            </a:r>
            <a:r>
              <a:rPr lang="en-US" b="1" dirty="0" smtClean="0"/>
              <a:t>Wallachia</a:t>
            </a:r>
            <a:r>
              <a:rPr lang="en-US" dirty="0" smtClean="0"/>
              <a:t> (</a:t>
            </a:r>
            <a:r>
              <a:rPr lang="en-US" dirty="0" err="1" smtClean="0"/>
              <a:t>wuh</a:t>
            </a:r>
            <a:r>
              <a:rPr lang="en-US" dirty="0" smtClean="0"/>
              <a:t> LAY </a:t>
            </a:r>
            <a:r>
              <a:rPr lang="en-US" dirty="0" err="1" smtClean="0"/>
              <a:t>kee</a:t>
            </a:r>
            <a:r>
              <a:rPr lang="en-US" dirty="0" smtClean="0"/>
              <a:t> uh). </a:t>
            </a:r>
          </a:p>
          <a:p>
            <a:r>
              <a:rPr lang="en-US" dirty="0" smtClean="0"/>
              <a:t>Farmers there produce flax, wheat, and livestock. </a:t>
            </a:r>
          </a:p>
          <a:p>
            <a:r>
              <a:rPr lang="en-US" dirty="0" smtClean="0"/>
              <a:t>Romania’s capital, Bucharest, is located on a tributary of the Danube. It is the largest city in Romania. </a:t>
            </a:r>
            <a:endParaRPr lang="en-US" dirty="0"/>
          </a:p>
        </p:txBody>
      </p:sp>
    </p:spTree>
    <p:extLst>
      <p:ext uri="{BB962C8B-B14F-4D97-AF65-F5344CB8AC3E}">
        <p14:creationId xmlns:p14="http://schemas.microsoft.com/office/powerpoint/2010/main" val="2395365308"/>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Moldavia </a:t>
            </a:r>
            <a:endParaRPr lang="en-US" dirty="0"/>
          </a:p>
        </p:txBody>
      </p:sp>
      <p:sp>
        <p:nvSpPr>
          <p:cNvPr id="3" name="Text Placeholder 2"/>
          <p:cNvSpPr>
            <a:spLocks noGrp="1"/>
          </p:cNvSpPr>
          <p:nvPr>
            <p:ph type="body" sz="quarter" idx="10"/>
          </p:nvPr>
        </p:nvSpPr>
        <p:spPr/>
        <p:txBody>
          <a:bodyPr/>
          <a:lstStyle/>
          <a:p>
            <a:r>
              <a:rPr lang="en-US" dirty="0" smtClean="0"/>
              <a:t>In the east lies the Moldavian Plain and the region of Moldavia. </a:t>
            </a:r>
          </a:p>
          <a:p>
            <a:r>
              <a:rPr lang="en-US" dirty="0" smtClean="0"/>
              <a:t>The plain continues east into the country of Moldova, which Romania owned until the Soviets seized it in World War II. </a:t>
            </a:r>
            <a:endParaRPr lang="en-US" dirty="0"/>
          </a:p>
        </p:txBody>
      </p:sp>
    </p:spTree>
    <p:extLst>
      <p:ext uri="{BB962C8B-B14F-4D97-AF65-F5344CB8AC3E}">
        <p14:creationId xmlns:p14="http://schemas.microsoft.com/office/powerpoint/2010/main" val="675073194"/>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a:buAutoNum type="arabicPeriod"/>
            </a:pPr>
            <a:r>
              <a:rPr lang="en-US" dirty="0" smtClean="0"/>
              <a:t>Name the three main mountain ranges of the eastern Balkans. </a:t>
            </a:r>
          </a:p>
          <a:p>
            <a:pPr marL="568325" indent="0">
              <a:tabLst>
                <a:tab pos="914400" algn="l"/>
              </a:tabLst>
            </a:pPr>
            <a:r>
              <a:rPr lang="en-US" dirty="0" smtClean="0"/>
              <a:t>	  </a:t>
            </a:r>
            <a:r>
              <a:rPr lang="en-US" b="1" i="1" dirty="0" smtClean="0"/>
              <a:t>Balkan Mountains, Rhodope Mountains, Carpathian </a:t>
            </a:r>
            <a:r>
              <a:rPr lang="en-US" b="1" i="1" dirty="0"/>
              <a:t>	</a:t>
            </a:r>
            <a:r>
              <a:rPr lang="en-US" b="1" i="1" dirty="0" smtClean="0"/>
              <a:t>  	  Mountains (Transylvania Alps)</a:t>
            </a:r>
          </a:p>
          <a:p>
            <a:pPr marL="568325" indent="0"/>
            <a:endParaRPr lang="en-US" dirty="0"/>
          </a:p>
          <a:p>
            <a:pPr>
              <a:buAutoNum type="arabicPeriod" startAt="2"/>
            </a:pPr>
            <a:r>
              <a:rPr lang="en-US" dirty="0" smtClean="0"/>
              <a:t>How does the United Nations refer to Macedonia?</a:t>
            </a:r>
          </a:p>
          <a:p>
            <a:pPr marL="568325" indent="0"/>
            <a:r>
              <a:rPr lang="en-US" dirty="0"/>
              <a:t>	</a:t>
            </a:r>
            <a:r>
              <a:rPr lang="en-US" dirty="0" smtClean="0"/>
              <a:t>  </a:t>
            </a:r>
            <a:r>
              <a:rPr lang="en-US" b="1" i="1" dirty="0" smtClean="0"/>
              <a:t>“The Former Yugoslav Republic of Macedonia” </a:t>
            </a:r>
            <a:r>
              <a:rPr lang="en-US" dirty="0" smtClean="0"/>
              <a:t> </a:t>
            </a:r>
          </a:p>
          <a:p>
            <a:pPr marL="568325" indent="0"/>
            <a:endParaRPr lang="en-US" dirty="0"/>
          </a:p>
        </p:txBody>
      </p:sp>
    </p:spTree>
    <p:extLst>
      <p:ext uri="{BB962C8B-B14F-4D97-AF65-F5344CB8AC3E}">
        <p14:creationId xmlns:p14="http://schemas.microsoft.com/office/powerpoint/2010/main" val="44380541"/>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What is the highest peak of the Balkans? </a:t>
            </a:r>
          </a:p>
          <a:p>
            <a:r>
              <a:rPr lang="en-US" dirty="0" smtClean="0"/>
              <a:t>	</a:t>
            </a:r>
            <a:r>
              <a:rPr lang="en-US" b="1" i="1" dirty="0" smtClean="0"/>
              <a:t>Mount </a:t>
            </a:r>
            <a:r>
              <a:rPr lang="en-US" b="1" i="1" dirty="0" err="1" smtClean="0"/>
              <a:t>Musala</a:t>
            </a:r>
            <a:endParaRPr lang="en-US" dirty="0"/>
          </a:p>
          <a:p>
            <a:endParaRPr lang="en-US" dirty="0" smtClean="0"/>
          </a:p>
          <a:p>
            <a:r>
              <a:rPr lang="en-US" dirty="0" smtClean="0"/>
              <a:t>4. How is Romania unique among the Eastern Balkan nations? </a:t>
            </a:r>
          </a:p>
          <a:p>
            <a:r>
              <a:rPr lang="en-US" dirty="0"/>
              <a:t>	</a:t>
            </a:r>
            <a:r>
              <a:rPr lang="en-US" b="1" i="1" dirty="0" smtClean="0"/>
              <a:t>Its people are Eastern Orthodox rather than Roman Catholic. Their language developed from Latin. </a:t>
            </a:r>
            <a:endParaRPr lang="en-US" dirty="0"/>
          </a:p>
        </p:txBody>
      </p:sp>
    </p:spTree>
    <p:extLst>
      <p:ext uri="{BB962C8B-B14F-4D97-AF65-F5344CB8AC3E}">
        <p14:creationId xmlns:p14="http://schemas.microsoft.com/office/powerpoint/2010/main" val="2535058669"/>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5. What are the three main regions of Romania? </a:t>
            </a:r>
          </a:p>
          <a:p>
            <a:r>
              <a:rPr lang="en-US" dirty="0"/>
              <a:t>	</a:t>
            </a:r>
            <a:r>
              <a:rPr lang="en-US" b="1" i="1" dirty="0" smtClean="0"/>
              <a:t>Transylvania, Wallachia, Moldavia </a:t>
            </a:r>
            <a:endParaRPr lang="en-US" dirty="0" smtClean="0"/>
          </a:p>
          <a:p>
            <a:endParaRPr lang="en-US" dirty="0"/>
          </a:p>
        </p:txBody>
      </p:sp>
    </p:spTree>
    <p:extLst>
      <p:ext uri="{BB962C8B-B14F-4D97-AF65-F5344CB8AC3E}">
        <p14:creationId xmlns:p14="http://schemas.microsoft.com/office/powerpoint/2010/main" val="2941647957"/>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are two landlocked nations—the Czech Republic and Hungary—so much richer than Romania, which has a Black Sea port? </a:t>
            </a:r>
          </a:p>
          <a:p>
            <a:pPr marL="568325" indent="0"/>
            <a:r>
              <a:rPr lang="en-US" b="1" i="1" dirty="0" smtClean="0"/>
              <a:t>While a good geographic location is profitable for a country, it is not essential for economic growth. Bad politics and mismanagement of resources can easily overrule geographic advantages as has been demonstrated in Romania. </a:t>
            </a:r>
            <a:endParaRPr lang="en-US" b="1" i="1" dirty="0"/>
          </a:p>
        </p:txBody>
      </p:sp>
    </p:spTree>
    <p:extLst>
      <p:ext uri="{BB962C8B-B14F-4D97-AF65-F5344CB8AC3E}">
        <p14:creationId xmlns:p14="http://schemas.microsoft.com/office/powerpoint/2010/main" val="2995071123"/>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Eastern Plains</a:t>
            </a:r>
            <a:endParaRPr lang="en-US" dirty="0"/>
          </a:p>
        </p:txBody>
      </p:sp>
    </p:spTree>
    <p:extLst>
      <p:ext uri="{BB962C8B-B14F-4D97-AF65-F5344CB8AC3E}">
        <p14:creationId xmlns:p14="http://schemas.microsoft.com/office/powerpoint/2010/main" val="181254098"/>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Eastern Plains</a:t>
            </a:r>
            <a:endParaRPr lang="en-US" dirty="0"/>
          </a:p>
        </p:txBody>
      </p:sp>
      <p:sp>
        <p:nvSpPr>
          <p:cNvPr id="3" name="Text Placeholder 2"/>
          <p:cNvSpPr>
            <a:spLocks noGrp="1"/>
          </p:cNvSpPr>
          <p:nvPr>
            <p:ph type="body" sz="quarter" idx="10"/>
          </p:nvPr>
        </p:nvSpPr>
        <p:spPr/>
        <p:txBody>
          <a:bodyPr>
            <a:normAutofit/>
          </a:bodyPr>
          <a:lstStyle/>
          <a:p>
            <a:r>
              <a:rPr lang="en-US" dirty="0" smtClean="0"/>
              <a:t>Moldova </a:t>
            </a:r>
          </a:p>
          <a:p>
            <a:r>
              <a:rPr lang="en-US" dirty="0" smtClean="0"/>
              <a:t>Commonwealth of Independent States </a:t>
            </a:r>
          </a:p>
          <a:p>
            <a:r>
              <a:rPr lang="en-US" dirty="0"/>
              <a:t>Ukraine </a:t>
            </a:r>
          </a:p>
          <a:p>
            <a:pPr lvl="1"/>
            <a:r>
              <a:rPr lang="en-US" dirty="0"/>
              <a:t>Northern Lowlands </a:t>
            </a:r>
          </a:p>
          <a:p>
            <a:pPr lvl="1"/>
            <a:r>
              <a:rPr lang="en-US" dirty="0"/>
              <a:t>Central Uplands </a:t>
            </a:r>
          </a:p>
          <a:p>
            <a:pPr lvl="1"/>
            <a:r>
              <a:rPr lang="en-US" dirty="0"/>
              <a:t>Southern Coasts </a:t>
            </a:r>
            <a:endParaRPr lang="en-US" dirty="0" smtClean="0"/>
          </a:p>
          <a:p>
            <a:r>
              <a:rPr lang="en-US" dirty="0" smtClean="0"/>
              <a:t>Belarus</a:t>
            </a:r>
          </a:p>
        </p:txBody>
      </p:sp>
    </p:spTree>
    <p:extLst>
      <p:ext uri="{BB962C8B-B14F-4D97-AF65-F5344CB8AC3E}">
        <p14:creationId xmlns:p14="http://schemas.microsoft.com/office/powerpoint/2010/main" val="181369247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Geography_Blue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2.xml><?xml version="1.0" encoding="utf-8"?>
<a:theme xmlns:a="http://schemas.openxmlformats.org/drawingml/2006/main" name="Geography_Red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3.xml><?xml version="1.0" encoding="utf-8"?>
<a:theme xmlns:a="http://schemas.openxmlformats.org/drawingml/2006/main" name="Geography_Green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15907</TotalTime>
  <Words>6862</Words>
  <Application>Microsoft Office PowerPoint</Application>
  <PresentationFormat>Custom</PresentationFormat>
  <Paragraphs>618</Paragraphs>
  <Slides>165</Slides>
  <Notes>16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165</vt:i4>
      </vt:variant>
    </vt:vector>
  </HeadingPairs>
  <TitlesOfParts>
    <vt:vector size="172" baseType="lpstr">
      <vt:lpstr>Arial</vt:lpstr>
      <vt:lpstr>Calibri</vt:lpstr>
      <vt:lpstr>Tahoma</vt:lpstr>
      <vt:lpstr>Wingdings</vt:lpstr>
      <vt:lpstr>Geography_Blue Units</vt:lpstr>
      <vt:lpstr>Geography_Red Units</vt:lpstr>
      <vt:lpstr>Geography_Green Units</vt:lpstr>
      <vt:lpstr>Chapter 12: Eastern Europe </vt:lpstr>
      <vt:lpstr>PowerPoint Presentation</vt:lpstr>
      <vt:lpstr>Eastern Europe</vt:lpstr>
      <vt:lpstr>PowerPoint Presentation</vt:lpstr>
      <vt:lpstr>PowerPoint Presentation</vt:lpstr>
      <vt:lpstr>PowerPoint Presentation</vt:lpstr>
      <vt:lpstr>PowerPoint Presentation</vt:lpstr>
      <vt:lpstr>PowerPoint Presentation</vt:lpstr>
      <vt:lpstr>Baltic Region </vt:lpstr>
      <vt:lpstr>PowerPoint Presentation</vt:lpstr>
      <vt:lpstr>PowerPoint Presentation</vt:lpstr>
      <vt:lpstr>PowerPoint Presentation</vt:lpstr>
      <vt:lpstr>Introduction </vt:lpstr>
      <vt:lpstr>Baltic Region </vt:lpstr>
      <vt:lpstr>Poland </vt:lpstr>
      <vt:lpstr>PowerPoint Presentation</vt:lpstr>
      <vt:lpstr>PowerPoint Presentation</vt:lpstr>
      <vt:lpstr>Warsaw </vt:lpstr>
      <vt:lpstr>Central Plains </vt:lpstr>
      <vt:lpstr>PowerPoint Presentation</vt:lpstr>
      <vt:lpstr>Southern Uplands </vt:lpstr>
      <vt:lpstr>PowerPoint Presentation</vt:lpstr>
      <vt:lpstr>PowerPoint Presentation</vt:lpstr>
      <vt:lpstr>PowerPoint Presentation</vt:lpstr>
      <vt:lpstr>Baltic States- Lithuania, Latvia and Estonia </vt:lpstr>
      <vt:lpstr>PowerPoint Presentation</vt:lpstr>
      <vt:lpstr>PowerPoint Presentation</vt:lpstr>
      <vt:lpstr>Lithuania </vt:lpstr>
      <vt:lpstr>PowerPoint Presentation</vt:lpstr>
      <vt:lpstr>Latvia </vt:lpstr>
      <vt:lpstr>Estonia </vt:lpstr>
      <vt:lpstr>PowerPoint Presentation</vt:lpstr>
      <vt:lpstr>PowerPoint Presentation</vt:lpstr>
      <vt:lpstr>PowerPoint Presentation</vt:lpstr>
      <vt:lpstr>PowerPoint Presentation</vt:lpstr>
      <vt:lpstr>The Carpathians</vt:lpstr>
      <vt:lpstr>The Carpathians </vt:lpstr>
      <vt:lpstr>The Carpathians</vt:lpstr>
      <vt:lpstr>PowerPoint Presentation</vt:lpstr>
      <vt:lpstr>PowerPoint Presentation</vt:lpstr>
      <vt:lpstr>Czech Republic </vt:lpstr>
      <vt:lpstr>PowerPoint Presentation</vt:lpstr>
      <vt:lpstr>PowerPoint Presentation</vt:lpstr>
      <vt:lpstr>Bohemia </vt:lpstr>
      <vt:lpstr>The Sudetenland</vt:lpstr>
      <vt:lpstr>PowerPoint Presentation</vt:lpstr>
      <vt:lpstr>Moravia </vt:lpstr>
      <vt:lpstr>PowerPoint Presentation</vt:lpstr>
      <vt:lpstr>Slovakia </vt:lpstr>
      <vt:lpstr>Hungary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Western Balkans</vt:lpstr>
      <vt:lpstr>The Western Balkans </vt:lpstr>
      <vt:lpstr>PowerPoint Presentation</vt:lpstr>
      <vt:lpstr>The Western Balkans</vt:lpstr>
      <vt:lpstr>PowerPoint Presentation</vt:lpstr>
      <vt:lpstr>PowerPoint Presentation</vt:lpstr>
      <vt:lpstr>Gypsies</vt:lpstr>
      <vt:lpstr>PowerPoint Presentation</vt:lpstr>
      <vt:lpstr>Slovenia </vt:lpstr>
      <vt:lpstr>PowerPoint Presentation</vt:lpstr>
      <vt:lpstr>Croatia </vt:lpstr>
      <vt:lpstr>Bosnia and Herzegovina </vt:lpstr>
      <vt:lpstr>PowerPoint Presentation</vt:lpstr>
      <vt:lpstr>Montenegro </vt:lpstr>
      <vt:lpstr>Albania </vt:lpstr>
      <vt:lpstr>PowerPoint Presentation</vt:lpstr>
      <vt:lpstr>PowerPoint Presentation</vt:lpstr>
      <vt:lpstr>PowerPoint Presentation</vt:lpstr>
      <vt:lpstr>PowerPoint Presentation</vt:lpstr>
      <vt:lpstr>PowerPoint Presentation</vt:lpstr>
      <vt:lpstr>The Eastern Balkans</vt:lpstr>
      <vt:lpstr>The Eastern Balkans</vt:lpstr>
      <vt:lpstr>The Eastern Balkans </vt:lpstr>
      <vt:lpstr>Macedonia </vt:lpstr>
      <vt:lpstr>PowerPoint Presentation</vt:lpstr>
      <vt:lpstr>Serbia </vt:lpstr>
      <vt:lpstr>Kosovo </vt:lpstr>
      <vt:lpstr>PowerPoint Presentation</vt:lpstr>
      <vt:lpstr>Bulgaria </vt:lpstr>
      <vt:lpstr>PowerPoint Presentation</vt:lpstr>
      <vt:lpstr>Romania </vt:lpstr>
      <vt:lpstr>PowerPoint Presentation</vt:lpstr>
      <vt:lpstr>Transylvania </vt:lpstr>
      <vt:lpstr>Wallachia </vt:lpstr>
      <vt:lpstr>Moldavia </vt:lpstr>
      <vt:lpstr>PowerPoint Presentation</vt:lpstr>
      <vt:lpstr>PowerPoint Presentation</vt:lpstr>
      <vt:lpstr>PowerPoint Presentation</vt:lpstr>
      <vt:lpstr>PowerPoint Presentation</vt:lpstr>
      <vt:lpstr>The Eastern Plains</vt:lpstr>
      <vt:lpstr>The Eastern Plains</vt:lpstr>
      <vt:lpstr>PowerPoint Presentation</vt:lpstr>
      <vt:lpstr>The Eastern Plains</vt:lpstr>
      <vt:lpstr>Moldova </vt:lpstr>
      <vt:lpstr>PowerPoint Presentation</vt:lpstr>
      <vt:lpstr>Commonwealth of Independent States </vt:lpstr>
      <vt:lpstr>Ukraine </vt:lpstr>
      <vt:lpstr>PowerPoint Presentation</vt:lpstr>
      <vt:lpstr>Northern Lowlands</vt:lpstr>
      <vt:lpstr>Central Uplands</vt:lpstr>
      <vt:lpstr>Southern Coasts </vt:lpstr>
      <vt:lpstr>PowerPoint Presentation</vt:lpstr>
      <vt:lpstr>PowerPoint Presentation</vt:lpstr>
      <vt:lpstr>Belarus</vt:lpstr>
      <vt:lpstr>PowerPoint Presentation</vt:lpstr>
      <vt:lpstr>PowerPoint Presentation</vt:lpstr>
      <vt:lpstr>PowerPoint Presentation</vt:lpstr>
      <vt:lpstr>PowerPoint Presentation</vt:lpstr>
      <vt:lpstr>People, Places, and Things to Know</vt:lpstr>
      <vt:lpstr>shatter belt</vt:lpstr>
      <vt:lpstr>Baltic States</vt:lpstr>
      <vt:lpstr>Soviet bloc</vt:lpstr>
      <vt:lpstr>Vistula River</vt:lpstr>
      <vt:lpstr>Lech Walesa</vt:lpstr>
      <vt:lpstr>Kraków</vt:lpstr>
      <vt:lpstr>Auschwitz</vt:lpstr>
      <vt:lpstr>Oder River</vt:lpstr>
      <vt:lpstr>Silesia</vt:lpstr>
      <vt:lpstr>Hill of Crosses</vt:lpstr>
      <vt:lpstr>Carpathian Mountains</vt:lpstr>
      <vt:lpstr>Tatra Mountains </vt:lpstr>
      <vt:lpstr>Velvet Revolution</vt:lpstr>
      <vt:lpstr>Velvet Divorce</vt:lpstr>
      <vt:lpstr>mass privatization </vt:lpstr>
      <vt:lpstr>Prague </vt:lpstr>
      <vt:lpstr>Little Alföld</vt:lpstr>
      <vt:lpstr>Budapest</vt:lpstr>
      <vt:lpstr>Great Hungarian Plain</vt:lpstr>
      <vt:lpstr>Balkan Peninsula </vt:lpstr>
      <vt:lpstr>Balkans</vt:lpstr>
      <vt:lpstr>Balkanization</vt:lpstr>
      <vt:lpstr>Dinaric Alps</vt:lpstr>
      <vt:lpstr>Gypsies </vt:lpstr>
      <vt:lpstr>karst </vt:lpstr>
      <vt:lpstr>Dalmatia</vt:lpstr>
      <vt:lpstr>Bosniaks</vt:lpstr>
      <vt:lpstr>Dayton Peace Accords</vt:lpstr>
      <vt:lpstr>Eastern Orthodoxy</vt:lpstr>
      <vt:lpstr>Balkan Mountains</vt:lpstr>
      <vt:lpstr>Rhodope Mountains</vt:lpstr>
      <vt:lpstr>Mount Musala</vt:lpstr>
      <vt:lpstr>Transylvania </vt:lpstr>
      <vt:lpstr>Transylvanian Alps</vt:lpstr>
      <vt:lpstr>Iron Gate</vt:lpstr>
      <vt:lpstr>Wallachia</vt:lpstr>
      <vt:lpstr>Great European Plain</vt:lpstr>
      <vt:lpstr>Transnistria</vt:lpstr>
      <vt:lpstr>Commonwealth of Independent States (CIS)</vt:lpstr>
      <vt:lpstr>“near abroad”</vt:lpstr>
      <vt:lpstr>“Orange Revolution”</vt:lpstr>
      <vt:lpstr>Dnieper River</vt:lpstr>
      <vt:lpstr>Kiev</vt:lpstr>
      <vt:lpstr>Donets Basin</vt:lpstr>
      <vt:lpstr>Crimean Peninsula</vt:lpstr>
      <vt:lpstr>Minsk</vt:lpstr>
      <vt:lpstr>Pinsk Marshes </vt:lpstr>
      <vt:lpstr>PowerPoint Presentation</vt:lpstr>
    </vt:vector>
  </TitlesOfParts>
  <Company>Bob Jones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Bowers, Hannah</dc:creator>
  <cp:lastModifiedBy>Sue</cp:lastModifiedBy>
  <cp:revision>451</cp:revision>
  <dcterms:created xsi:type="dcterms:W3CDTF">2017-04-25T17:01:42Z</dcterms:created>
  <dcterms:modified xsi:type="dcterms:W3CDTF">2022-02-22T15:14:09Z</dcterms:modified>
</cp:coreProperties>
</file>