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54" r:id="rId2"/>
    <p:sldMasterId id="2147483767" r:id="rId3"/>
  </p:sldMasterIdLst>
  <p:notesMasterIdLst>
    <p:notesMasterId r:id="rId128"/>
  </p:notesMasterIdLst>
  <p:sldIdLst>
    <p:sldId id="306" r:id="rId4"/>
    <p:sldId id="307" r:id="rId5"/>
    <p:sldId id="309" r:id="rId6"/>
    <p:sldId id="308" r:id="rId7"/>
    <p:sldId id="310" r:id="rId8"/>
    <p:sldId id="420" r:id="rId9"/>
    <p:sldId id="431" r:id="rId10"/>
    <p:sldId id="311" r:id="rId11"/>
    <p:sldId id="312" r:id="rId12"/>
    <p:sldId id="361" r:id="rId13"/>
    <p:sldId id="313" r:id="rId14"/>
    <p:sldId id="314" r:id="rId15"/>
    <p:sldId id="315" r:id="rId16"/>
    <p:sldId id="362" r:id="rId17"/>
    <p:sldId id="316" r:id="rId18"/>
    <p:sldId id="363" r:id="rId19"/>
    <p:sldId id="317" r:id="rId20"/>
    <p:sldId id="318" r:id="rId21"/>
    <p:sldId id="319" r:id="rId22"/>
    <p:sldId id="364" r:id="rId23"/>
    <p:sldId id="423" r:id="rId24"/>
    <p:sldId id="320" r:id="rId25"/>
    <p:sldId id="365" r:id="rId26"/>
    <p:sldId id="321" r:id="rId27"/>
    <p:sldId id="322" r:id="rId28"/>
    <p:sldId id="323" r:id="rId29"/>
    <p:sldId id="324" r:id="rId30"/>
    <p:sldId id="325" r:id="rId31"/>
    <p:sldId id="326" r:id="rId32"/>
    <p:sldId id="425" r:id="rId33"/>
    <p:sldId id="426" r:id="rId34"/>
    <p:sldId id="366" r:id="rId35"/>
    <p:sldId id="327" r:id="rId36"/>
    <p:sldId id="328" r:id="rId37"/>
    <p:sldId id="427" r:id="rId38"/>
    <p:sldId id="329" r:id="rId39"/>
    <p:sldId id="330" r:id="rId40"/>
    <p:sldId id="331" r:id="rId41"/>
    <p:sldId id="337" r:id="rId42"/>
    <p:sldId id="338" r:id="rId43"/>
    <p:sldId id="339" r:id="rId44"/>
    <p:sldId id="340" r:id="rId45"/>
    <p:sldId id="332" r:id="rId46"/>
    <p:sldId id="333" r:id="rId47"/>
    <p:sldId id="334" r:id="rId48"/>
    <p:sldId id="335" r:id="rId49"/>
    <p:sldId id="336" r:id="rId50"/>
    <p:sldId id="341" r:id="rId51"/>
    <p:sldId id="428" r:id="rId52"/>
    <p:sldId id="342" r:id="rId53"/>
    <p:sldId id="367" r:id="rId54"/>
    <p:sldId id="350" r:id="rId55"/>
    <p:sldId id="351" r:id="rId56"/>
    <p:sldId id="352" r:id="rId57"/>
    <p:sldId id="353" r:id="rId58"/>
    <p:sldId id="354" r:id="rId59"/>
    <p:sldId id="343" r:id="rId60"/>
    <p:sldId id="344" r:id="rId61"/>
    <p:sldId id="345" r:id="rId62"/>
    <p:sldId id="429" r:id="rId63"/>
    <p:sldId id="346" r:id="rId64"/>
    <p:sldId id="347" r:id="rId65"/>
    <p:sldId id="348" r:id="rId66"/>
    <p:sldId id="368" r:id="rId67"/>
    <p:sldId id="349" r:id="rId68"/>
    <p:sldId id="369" r:id="rId69"/>
    <p:sldId id="430" r:id="rId70"/>
    <p:sldId id="370" r:id="rId71"/>
    <p:sldId id="432" r:id="rId72"/>
    <p:sldId id="355" r:id="rId73"/>
    <p:sldId id="356" r:id="rId74"/>
    <p:sldId id="357" r:id="rId75"/>
    <p:sldId id="358" r:id="rId76"/>
    <p:sldId id="359" r:id="rId77"/>
    <p:sldId id="360" r:id="rId78"/>
    <p:sldId id="371" r:id="rId79"/>
    <p:sldId id="372" r:id="rId80"/>
    <p:sldId id="373" r:id="rId81"/>
    <p:sldId id="374" r:id="rId82"/>
    <p:sldId id="375" r:id="rId83"/>
    <p:sldId id="376" r:id="rId84"/>
    <p:sldId id="377" r:id="rId85"/>
    <p:sldId id="378" r:id="rId86"/>
    <p:sldId id="379" r:id="rId87"/>
    <p:sldId id="380" r:id="rId88"/>
    <p:sldId id="381" r:id="rId89"/>
    <p:sldId id="382" r:id="rId90"/>
    <p:sldId id="383" r:id="rId91"/>
    <p:sldId id="384" r:id="rId92"/>
    <p:sldId id="385" r:id="rId93"/>
    <p:sldId id="386" r:id="rId94"/>
    <p:sldId id="387" r:id="rId95"/>
    <p:sldId id="388" r:id="rId96"/>
    <p:sldId id="389" r:id="rId97"/>
    <p:sldId id="390" r:id="rId98"/>
    <p:sldId id="391" r:id="rId99"/>
    <p:sldId id="392" r:id="rId100"/>
    <p:sldId id="393" r:id="rId101"/>
    <p:sldId id="394" r:id="rId102"/>
    <p:sldId id="395" r:id="rId103"/>
    <p:sldId id="396" r:id="rId104"/>
    <p:sldId id="397" r:id="rId105"/>
    <p:sldId id="398" r:id="rId106"/>
    <p:sldId id="399" r:id="rId107"/>
    <p:sldId id="400" r:id="rId108"/>
    <p:sldId id="401" r:id="rId109"/>
    <p:sldId id="402" r:id="rId110"/>
    <p:sldId id="403" r:id="rId111"/>
    <p:sldId id="404" r:id="rId112"/>
    <p:sldId id="405" r:id="rId113"/>
    <p:sldId id="406" r:id="rId114"/>
    <p:sldId id="407" r:id="rId115"/>
    <p:sldId id="408" r:id="rId116"/>
    <p:sldId id="409" r:id="rId117"/>
    <p:sldId id="410" r:id="rId118"/>
    <p:sldId id="411" r:id="rId119"/>
    <p:sldId id="412" r:id="rId120"/>
    <p:sldId id="413" r:id="rId121"/>
    <p:sldId id="414" r:id="rId122"/>
    <p:sldId id="415" r:id="rId123"/>
    <p:sldId id="416" r:id="rId124"/>
    <p:sldId id="417" r:id="rId125"/>
    <p:sldId id="418" r:id="rId126"/>
    <p:sldId id="419" r:id="rId127"/>
  </p:sldIdLst>
  <p:sldSz cx="11704638" cy="658336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074">
          <p15:clr>
            <a:srgbClr val="A4A3A4"/>
          </p15:clr>
        </p15:guide>
        <p15:guide id="2" orient="horz" pos="207">
          <p15:clr>
            <a:srgbClr val="A4A3A4"/>
          </p15:clr>
        </p15:guide>
        <p15:guide id="3" orient="horz" pos="3945">
          <p15:clr>
            <a:srgbClr val="A4A3A4"/>
          </p15:clr>
        </p15:guide>
        <p15:guide id="4" orient="horz" pos="3009">
          <p15:clr>
            <a:srgbClr val="A4A3A4"/>
          </p15:clr>
        </p15:guide>
        <p15:guide id="5" orient="horz" pos="928">
          <p15:clr>
            <a:srgbClr val="A4A3A4"/>
          </p15:clr>
        </p15:guide>
        <p15:guide id="6" pos="3687">
          <p15:clr>
            <a:srgbClr val="A4A3A4"/>
          </p15:clr>
        </p15:guide>
        <p15:guide id="7" pos="380">
          <p15:clr>
            <a:srgbClr val="A4A3A4"/>
          </p15:clr>
        </p15:guide>
        <p15:guide id="8" pos="699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D5BA"/>
    <a:srgbClr val="1C5B82"/>
    <a:srgbClr val="AACEBB"/>
    <a:srgbClr val="0B773E"/>
    <a:srgbClr val="97C3AC"/>
    <a:srgbClr val="DB6A5A"/>
    <a:srgbClr val="2C536B"/>
    <a:srgbClr val="A4CFDC"/>
    <a:srgbClr val="71A5C5"/>
    <a:srgbClr val="0076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41" autoAdjust="0"/>
    <p:restoredTop sz="91047" autoAdjust="0"/>
  </p:normalViewPr>
  <p:slideViewPr>
    <p:cSldViewPr snapToGrid="0" snapToObjects="1">
      <p:cViewPr>
        <p:scale>
          <a:sx n="77" d="100"/>
          <a:sy n="77" d="100"/>
        </p:scale>
        <p:origin x="-252" y="198"/>
      </p:cViewPr>
      <p:guideLst>
        <p:guide orient="horz" pos="2074"/>
        <p:guide orient="horz" pos="207"/>
        <p:guide orient="horz" pos="3945"/>
        <p:guide orient="horz" pos="3009"/>
        <p:guide orient="horz" pos="928"/>
        <p:guide pos="3687"/>
        <p:guide pos="380"/>
        <p:guide pos="6998"/>
      </p:guideLst>
    </p:cSldViewPr>
  </p:slideViewPr>
  <p:notesTextViewPr>
    <p:cViewPr>
      <p:scale>
        <a:sx n="66" d="100"/>
        <a:sy n="66" d="100"/>
      </p:scale>
      <p:origin x="0" y="0"/>
    </p:cViewPr>
  </p:notesTextViewPr>
  <p:sorterViewPr>
    <p:cViewPr>
      <p:scale>
        <a:sx n="150" d="100"/>
        <a:sy n="150" d="100"/>
      </p:scale>
      <p:origin x="0" y="127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notesMaster" Target="notesMasters/notesMaster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9BC865-367B-4C1E-85ED-1883661038B4}" type="datetimeFigureOut">
              <a:rPr lang="en-US" smtClean="0"/>
              <a:t>2/27/2020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A02022-2634-4AD4-A337-75422E773064}" type="slidenum">
              <a:rPr lang="en-US" smtClean="0"/>
              <a:t>‹#›</a:t>
            </a:fld>
            <a:endParaRPr lang="en-US"/>
          </a:p>
        </p:txBody>
      </p:sp>
    </p:spTree>
    <p:extLst>
      <p:ext uri="{BB962C8B-B14F-4D97-AF65-F5344CB8AC3E}">
        <p14:creationId xmlns:p14="http://schemas.microsoft.com/office/powerpoint/2010/main" val="1846826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Cultural</a:t>
            </a:r>
            <a:r>
              <a:rPr lang="en-US" baseline="0" dirty="0" smtClean="0"/>
              <a:t> Geography, 4</a:t>
            </a:r>
            <a:r>
              <a:rPr lang="en-US" baseline="30000" dirty="0" smtClean="0"/>
              <a:t>th</a:t>
            </a:r>
            <a:r>
              <a:rPr lang="en-US" baseline="0" dirty="0" smtClean="0"/>
              <a:t> edition, p. 313</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6</a:t>
            </a:fld>
            <a:endParaRPr lang="en-US"/>
          </a:p>
        </p:txBody>
      </p:sp>
    </p:spTree>
    <p:extLst>
      <p:ext uri="{BB962C8B-B14F-4D97-AF65-F5344CB8AC3E}">
        <p14:creationId xmlns:p14="http://schemas.microsoft.com/office/powerpoint/2010/main" val="3556194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Resources</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7</a:t>
            </a:fld>
            <a:endParaRPr lang="en-US"/>
          </a:p>
        </p:txBody>
      </p:sp>
    </p:spTree>
    <p:extLst>
      <p:ext uri="{BB962C8B-B14F-4D97-AF65-F5344CB8AC3E}">
        <p14:creationId xmlns:p14="http://schemas.microsoft.com/office/powerpoint/2010/main" val="3837184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Resources</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21</a:t>
            </a:fld>
            <a:endParaRPr lang="en-US"/>
          </a:p>
        </p:txBody>
      </p:sp>
    </p:spTree>
    <p:extLst>
      <p:ext uri="{BB962C8B-B14F-4D97-AF65-F5344CB8AC3E}">
        <p14:creationId xmlns:p14="http://schemas.microsoft.com/office/powerpoint/2010/main" val="1634070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iStock.com/</a:t>
            </a:r>
            <a:r>
              <a:rPr lang="en-US" dirty="0" err="1" smtClean="0"/>
              <a:t>yulenochekk</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30</a:t>
            </a:fld>
            <a:endParaRPr lang="en-US"/>
          </a:p>
        </p:txBody>
      </p:sp>
    </p:spTree>
    <p:extLst>
      <p:ext uri="{BB962C8B-B14F-4D97-AF65-F5344CB8AC3E}">
        <p14:creationId xmlns:p14="http://schemas.microsoft.com/office/powerpoint/2010/main" val="302143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iStock.com/</a:t>
            </a:r>
            <a:r>
              <a:rPr lang="en-US" dirty="0" err="1" smtClean="0"/>
              <a:t>yulenochekk</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31</a:t>
            </a:fld>
            <a:endParaRPr lang="en-US"/>
          </a:p>
        </p:txBody>
      </p:sp>
    </p:spTree>
    <p:extLst>
      <p:ext uri="{BB962C8B-B14F-4D97-AF65-F5344CB8AC3E}">
        <p14:creationId xmlns:p14="http://schemas.microsoft.com/office/powerpoint/2010/main" val="3229510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iStock.com/</a:t>
            </a:r>
            <a:r>
              <a:rPr lang="en-US" dirty="0" err="1" smtClean="0"/>
              <a:t>Delpixart</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35</a:t>
            </a:fld>
            <a:endParaRPr lang="en-US"/>
          </a:p>
        </p:txBody>
      </p:sp>
    </p:spTree>
    <p:extLst>
      <p:ext uri="{BB962C8B-B14F-4D97-AF65-F5344CB8AC3E}">
        <p14:creationId xmlns:p14="http://schemas.microsoft.com/office/powerpoint/2010/main" val="1946724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Resources</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49</a:t>
            </a:fld>
            <a:endParaRPr lang="en-US"/>
          </a:p>
        </p:txBody>
      </p:sp>
    </p:spTree>
    <p:extLst>
      <p:ext uri="{BB962C8B-B14F-4D97-AF65-F5344CB8AC3E}">
        <p14:creationId xmlns:p14="http://schemas.microsoft.com/office/powerpoint/2010/main" val="2677046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Resources</a:t>
            </a:r>
            <a:endParaRPr lang="en-US" dirty="0"/>
          </a:p>
        </p:txBody>
      </p:sp>
      <p:sp>
        <p:nvSpPr>
          <p:cNvPr id="4" name="Slide Number Placeholder 3"/>
          <p:cNvSpPr>
            <a:spLocks noGrp="1"/>
          </p:cNvSpPr>
          <p:nvPr>
            <p:ph type="sldNum" sz="quarter" idx="10"/>
          </p:nvPr>
        </p:nvSpPr>
        <p:spPr/>
        <p:txBody>
          <a:bodyPr/>
          <a:lstStyle/>
          <a:p>
            <a:fld id="{A6A02022-2634-4AD4-A337-75422E773064}" type="slidenum">
              <a:rPr lang="en-US" smtClean="0"/>
              <a:t>60</a:t>
            </a:fld>
            <a:endParaRPr lang="en-US"/>
          </a:p>
        </p:txBody>
      </p:sp>
    </p:spTree>
    <p:extLst>
      <p:ext uri="{BB962C8B-B14F-4D97-AF65-F5344CB8AC3E}">
        <p14:creationId xmlns:p14="http://schemas.microsoft.com/office/powerpoint/2010/main" val="2092805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Map Resources</a:t>
            </a:r>
            <a:endParaRPr lang="en-US"/>
          </a:p>
        </p:txBody>
      </p:sp>
      <p:sp>
        <p:nvSpPr>
          <p:cNvPr id="4" name="Slide Number Placeholder 3"/>
          <p:cNvSpPr>
            <a:spLocks noGrp="1"/>
          </p:cNvSpPr>
          <p:nvPr>
            <p:ph type="sldNum" sz="quarter" idx="10"/>
          </p:nvPr>
        </p:nvSpPr>
        <p:spPr/>
        <p:txBody>
          <a:bodyPr/>
          <a:lstStyle/>
          <a:p>
            <a:fld id="{A6A02022-2634-4AD4-A337-75422E773064}" type="slidenum">
              <a:rPr lang="en-US" smtClean="0"/>
              <a:t>67</a:t>
            </a:fld>
            <a:endParaRPr lang="en-US"/>
          </a:p>
        </p:txBody>
      </p:sp>
    </p:spTree>
    <p:extLst>
      <p:ext uri="{BB962C8B-B14F-4D97-AF65-F5344CB8AC3E}">
        <p14:creationId xmlns:p14="http://schemas.microsoft.com/office/powerpoint/2010/main" val="36422268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nit/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4283880" y="4775862"/>
            <a:ext cx="6885455" cy="1486826"/>
          </a:xfrm>
        </p:spPr>
        <p:txBody>
          <a:bodyPr>
            <a:normAutofit/>
          </a:bodyPr>
          <a:lstStyle>
            <a:lvl1pPr>
              <a:defRPr sz="3200"/>
            </a:lvl1pPr>
          </a:lstStyle>
          <a:p>
            <a:r>
              <a:rPr lang="en-US" dirty="0" smtClean="0"/>
              <a:t>Chapter #: Title</a:t>
            </a:r>
            <a:endParaRPr lang="en-US" dirty="0"/>
          </a:p>
        </p:txBody>
      </p:sp>
    </p:spTree>
    <p:extLst>
      <p:ext uri="{BB962C8B-B14F-4D97-AF65-F5344CB8AC3E}">
        <p14:creationId xmlns:p14="http://schemas.microsoft.com/office/powerpoint/2010/main" val="3847594738"/>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16086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nit/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4283880" y="4775862"/>
            <a:ext cx="6885455" cy="1486826"/>
          </a:xfrm>
        </p:spPr>
        <p:txBody>
          <a:bodyPr>
            <a:normAutofit/>
          </a:bodyPr>
          <a:lstStyle>
            <a:lvl1pPr>
              <a:defRPr sz="3200"/>
            </a:lvl1pPr>
          </a:lstStyle>
          <a:p>
            <a:r>
              <a:rPr lang="en-US" dirty="0" smtClean="0"/>
              <a:t>Chapter #: Title</a:t>
            </a:r>
            <a:endParaRPr lang="en-US" dirty="0"/>
          </a:p>
        </p:txBody>
      </p:sp>
    </p:spTree>
    <p:extLst>
      <p:ext uri="{BB962C8B-B14F-4D97-AF65-F5344CB8AC3E}">
        <p14:creationId xmlns:p14="http://schemas.microsoft.com/office/powerpoint/2010/main" val="1381513530"/>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grpSp>
        <p:nvGrpSpPr>
          <p:cNvPr id="5" name="Group 4"/>
          <p:cNvGrpSpPr/>
          <p:nvPr userDrawn="1"/>
        </p:nvGrpSpPr>
        <p:grpSpPr>
          <a:xfrm>
            <a:off x="-157" y="1978090"/>
            <a:ext cx="11705588" cy="2381498"/>
            <a:chOff x="-157" y="1978090"/>
            <a:chExt cx="11705588" cy="2381498"/>
          </a:xfrm>
        </p:grpSpPr>
        <p:grpSp>
          <p:nvGrpSpPr>
            <p:cNvPr id="3" name="Group 2"/>
            <p:cNvGrpSpPr/>
            <p:nvPr userDrawn="1"/>
          </p:nvGrpSpPr>
          <p:grpSpPr>
            <a:xfrm>
              <a:off x="159" y="1978090"/>
              <a:ext cx="11704320" cy="2381498"/>
              <a:chOff x="159" y="1978090"/>
              <a:chExt cx="11704320" cy="2381498"/>
            </a:xfrm>
          </p:grpSpPr>
          <p:sp>
            <p:nvSpPr>
              <p:cNvPr id="20" name="Rectangle 19"/>
              <p:cNvSpPr/>
              <p:nvPr/>
            </p:nvSpPr>
            <p:spPr>
              <a:xfrm>
                <a:off x="159" y="2213609"/>
                <a:ext cx="11704320" cy="191046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22" name="Rectangle 21"/>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userDrawn="1"/>
          </p:nvGrpSpPr>
          <p:grpSpPr>
            <a:xfrm>
              <a:off x="-157" y="2168524"/>
              <a:ext cx="11705588" cy="2000630"/>
              <a:chOff x="-157" y="2169159"/>
              <a:chExt cx="11705588" cy="2000630"/>
            </a:xfrm>
          </p:grpSpPr>
          <p:sp>
            <p:nvSpPr>
              <p:cNvPr id="7"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1"/>
              <p:cNvSpPr/>
              <p:nvPr userDrawn="1"/>
            </p:nvSpPr>
            <p:spPr>
              <a:xfrm flipH="1">
                <a:off x="-157" y="407834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hasCustomPrompt="1"/>
          </p:nvPr>
        </p:nvSpPr>
        <p:spPr>
          <a:xfrm>
            <a:off x="585232" y="2094935"/>
            <a:ext cx="10534174" cy="2128368"/>
          </a:xfrm>
        </p:spPr>
        <p:txBody>
          <a:bodyPr>
            <a:normAutofit/>
          </a:bodyPr>
          <a:lstStyle>
            <a:lvl1pPr>
              <a:lnSpc>
                <a:spcPct val="90000"/>
              </a:lnSpc>
              <a:defRPr sz="3200" b="1">
                <a:solidFill>
                  <a:srgbClr val="1C5B82"/>
                </a:solidFill>
                <a:effectLst/>
              </a:defRPr>
            </a:lvl1pPr>
          </a:lstStyle>
          <a:p>
            <a:r>
              <a:rPr lang="en-US" dirty="0" smtClean="0"/>
              <a:t>Title</a:t>
            </a:r>
            <a:endParaRPr lang="en-US" dirty="0"/>
          </a:p>
        </p:txBody>
      </p:sp>
    </p:spTree>
    <p:extLst>
      <p:ext uri="{BB962C8B-B14F-4D97-AF65-F5344CB8AC3E}">
        <p14:creationId xmlns:p14="http://schemas.microsoft.com/office/powerpoint/2010/main" val="3198262677"/>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otes 2">
    <p:spTree>
      <p:nvGrpSpPr>
        <p:cNvPr id="1" name=""/>
        <p:cNvGrpSpPr/>
        <p:nvPr/>
      </p:nvGrpSpPr>
      <p:grpSpPr>
        <a:xfrm>
          <a:off x="0" y="0"/>
          <a:ext cx="0" cy="0"/>
          <a:chOff x="0" y="0"/>
          <a:chExt cx="0" cy="0"/>
        </a:xfrm>
      </p:grpSpPr>
      <p:grpSp>
        <p:nvGrpSpPr>
          <p:cNvPr id="35" name="Group 34"/>
          <p:cNvGrpSpPr/>
          <p:nvPr userDrawn="1"/>
        </p:nvGrpSpPr>
        <p:grpSpPr>
          <a:xfrm>
            <a:off x="0" y="0"/>
            <a:ext cx="11705431" cy="1323236"/>
            <a:chOff x="0" y="-65317"/>
            <a:chExt cx="11705431" cy="1323236"/>
          </a:xfrm>
        </p:grpSpPr>
        <p:sp>
          <p:nvSpPr>
            <p:cNvPr id="15" name="Rectangle 1"/>
            <p:cNvSpPr/>
            <p:nvPr/>
          </p:nvSpPr>
          <p:spPr>
            <a:xfrm flipH="1">
              <a:off x="0" y="-65317"/>
              <a:ext cx="11704636" cy="1196321"/>
            </a:xfrm>
            <a:prstGeom prst="rect">
              <a:avLst/>
            </a:prstGeom>
            <a:solidFill>
              <a:schemeClr val="accent2">
                <a:lumMod val="40000"/>
                <a:lumOff val="6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1"/>
            <p:cNvSpPr/>
            <p:nvPr userDrawn="1"/>
          </p:nvSpPr>
          <p:spPr>
            <a:xfrm flipH="1">
              <a:off x="795" y="1093380"/>
              <a:ext cx="11704636" cy="4572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hasCustomPrompt="1"/>
          </p:nvPr>
        </p:nvSpPr>
        <p:spPr>
          <a:xfrm>
            <a:off x="603250" y="255390"/>
            <a:ext cx="10506075" cy="904189"/>
          </a:xfrm>
        </p:spPr>
        <p:txBody>
          <a:bodyPr anchor="b">
            <a:noAutofit/>
          </a:bodyPr>
          <a:lstStyle>
            <a:lvl1pPr algn="l">
              <a:defRPr sz="3200">
                <a:solidFill>
                  <a:srgbClr val="1C5B82"/>
                </a:solidFill>
                <a:effectLst/>
              </a:defRPr>
            </a:lvl1pPr>
          </a:lstStyle>
          <a:p>
            <a:r>
              <a:rPr lang="en-US" dirty="0" smtClean="0"/>
              <a:t>Title</a:t>
            </a:r>
            <a:endParaRPr lang="en-US" dirty="0"/>
          </a:p>
        </p:txBody>
      </p:sp>
      <p:sp>
        <p:nvSpPr>
          <p:cNvPr id="5" name="Text Placeholder 4"/>
          <p:cNvSpPr>
            <a:spLocks noGrp="1"/>
          </p:cNvSpPr>
          <p:nvPr>
            <p:ph type="body" sz="quarter" idx="10"/>
          </p:nvPr>
        </p:nvSpPr>
        <p:spPr>
          <a:xfrm>
            <a:off x="603250" y="1473200"/>
            <a:ext cx="10506075" cy="4789488"/>
          </a:xfrm>
          <a:prstGeom prst="rect">
            <a:avLst/>
          </a:prstGeom>
        </p:spPr>
        <p:txBody>
          <a:bodyPr/>
          <a:lstStyle>
            <a:lvl3pPr marL="1143000" indent="-228600">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631227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tmplLst>
          <p:tmpl lvl="1">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otes 1">
    <p:spTree>
      <p:nvGrpSpPr>
        <p:cNvPr id="1" name=""/>
        <p:cNvGrpSpPr/>
        <p:nvPr/>
      </p:nvGrpSpPr>
      <p:grpSpPr>
        <a:xfrm>
          <a:off x="0" y="0"/>
          <a:ext cx="0" cy="0"/>
          <a:chOff x="0" y="0"/>
          <a:chExt cx="0" cy="0"/>
        </a:xfrm>
      </p:grpSpPr>
      <p:grpSp>
        <p:nvGrpSpPr>
          <p:cNvPr id="25" name="Group 24"/>
          <p:cNvGrpSpPr/>
          <p:nvPr userDrawn="1"/>
        </p:nvGrpSpPr>
        <p:grpSpPr>
          <a:xfrm>
            <a:off x="0" y="1"/>
            <a:ext cx="11705431" cy="732232"/>
            <a:chOff x="0" y="525687"/>
            <a:chExt cx="11705431" cy="732232"/>
          </a:xfrm>
        </p:grpSpPr>
        <p:sp>
          <p:nvSpPr>
            <p:cNvPr id="26" name="Rectangle 1"/>
            <p:cNvSpPr/>
            <p:nvPr/>
          </p:nvSpPr>
          <p:spPr>
            <a:xfrm flipH="1">
              <a:off x="0" y="525687"/>
              <a:ext cx="11704636" cy="605318"/>
            </a:xfrm>
            <a:prstGeom prst="rect">
              <a:avLst/>
            </a:prstGeom>
            <a:solidFill>
              <a:schemeClr val="accent2">
                <a:lumMod val="40000"/>
                <a:lumOff val="6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1"/>
            <p:cNvSpPr/>
            <p:nvPr userDrawn="1"/>
          </p:nvSpPr>
          <p:spPr>
            <a:xfrm flipH="1">
              <a:off x="795" y="1093380"/>
              <a:ext cx="11704636" cy="4572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Content Placeholder 2"/>
          <p:cNvSpPr>
            <a:spLocks noGrp="1"/>
          </p:cNvSpPr>
          <p:nvPr>
            <p:ph idx="1"/>
          </p:nvPr>
        </p:nvSpPr>
        <p:spPr>
          <a:xfrm>
            <a:off x="676275" y="838200"/>
            <a:ext cx="10443130" cy="5494570"/>
          </a:xfrm>
          <a:prstGeom prst="rect">
            <a:avLst/>
          </a:prstGeom>
        </p:spPr>
        <p:txBody>
          <a:bodyPr/>
          <a:lstStyle>
            <a:lvl1pPr marL="228600" indent="-228600">
              <a:buFont typeface="Wingdings" panose="05000000000000000000" pitchFamily="2" charset="2"/>
              <a:buChar char="§"/>
              <a:defRPr>
                <a:solidFill>
                  <a:srgbClr val="1C5B82"/>
                </a:solidFill>
              </a:defRPr>
            </a:lvl1pPr>
            <a:lvl2pPr marL="628650" indent="-171450">
              <a:buFont typeface="Arial" panose="020B0604020202020204" pitchFamily="34" charset="0"/>
              <a:buChar char="•"/>
              <a:defRPr>
                <a:solidFill>
                  <a:srgbClr val="1C5B82"/>
                </a:solidFill>
              </a:defRPr>
            </a:lvl2pPr>
            <a:lvl3pPr marL="1143000" indent="-228600">
              <a:buFont typeface="Tahoma" panose="020B0604030504040204" pitchFamily="34" charset="0"/>
              <a:buChar char="–"/>
              <a:defRPr>
                <a:solidFill>
                  <a:srgbClr val="1C5B82"/>
                </a:solidFill>
              </a:defRPr>
            </a:lvl3pPr>
            <a:lvl4pPr marL="1600200" indent="-228600">
              <a:buFont typeface="Wingdings" panose="05000000000000000000" pitchFamily="2" charset="2"/>
              <a:buChar char="§"/>
              <a:defRPr sz="2400" baseline="0">
                <a:solidFill>
                  <a:srgbClr val="1C5B82"/>
                </a:solidFill>
              </a:defRPr>
            </a:lvl4pPr>
            <a:lvl5pPr>
              <a:defRPr>
                <a:solidFill>
                  <a:schemeClr val="tx2">
                    <a:lumMod val="75000"/>
                  </a:schemeClr>
                </a:solidFill>
              </a:defRPr>
            </a:lvl5pPr>
          </a:lstStyle>
          <a:p>
            <a:pPr lvl="0"/>
            <a:r>
              <a:rPr lang="en-US" dirty="0" smtClean="0"/>
              <a:t>Click to edit Master text styles</a:t>
            </a:r>
          </a:p>
          <a:p>
            <a:pPr lvl="1"/>
            <a:r>
              <a:rPr lang="en-US" dirty="0" smtClean="0"/>
              <a:t> Second level</a:t>
            </a:r>
          </a:p>
          <a:p>
            <a:pPr lvl="2"/>
            <a:r>
              <a:rPr lang="en-US" dirty="0" smtClean="0"/>
              <a:t> Third level</a:t>
            </a:r>
          </a:p>
          <a:p>
            <a:pPr lvl="3"/>
            <a:r>
              <a:rPr lang="en-US" dirty="0" smtClean="0"/>
              <a:t>Fourth level</a:t>
            </a:r>
          </a:p>
        </p:txBody>
      </p:sp>
    </p:spTree>
    <p:extLst>
      <p:ext uri="{BB962C8B-B14F-4D97-AF65-F5344CB8AC3E}">
        <p14:creationId xmlns:p14="http://schemas.microsoft.com/office/powerpoint/2010/main" val="1764670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Quiz">
    <p:spTree>
      <p:nvGrpSpPr>
        <p:cNvPr id="1" name=""/>
        <p:cNvGrpSpPr/>
        <p:nvPr/>
      </p:nvGrpSpPr>
      <p:grpSpPr>
        <a:xfrm>
          <a:off x="0" y="0"/>
          <a:ext cx="0" cy="0"/>
          <a:chOff x="0" y="0"/>
          <a:chExt cx="0" cy="0"/>
        </a:xfrm>
      </p:grpSpPr>
      <p:grpSp>
        <p:nvGrpSpPr>
          <p:cNvPr id="8" name="Group 7"/>
          <p:cNvGrpSpPr/>
          <p:nvPr userDrawn="1"/>
        </p:nvGrpSpPr>
        <p:grpSpPr>
          <a:xfrm>
            <a:off x="788067" y="449262"/>
            <a:ext cx="10131552" cy="1023938"/>
            <a:chOff x="0" y="233981"/>
            <a:chExt cx="11705431" cy="1023938"/>
          </a:xfrm>
        </p:grpSpPr>
        <p:sp>
          <p:nvSpPr>
            <p:cNvPr id="9" name="Rectangle 1"/>
            <p:cNvSpPr/>
            <p:nvPr/>
          </p:nvSpPr>
          <p:spPr>
            <a:xfrm flipH="1">
              <a:off x="0" y="233981"/>
              <a:ext cx="11704636" cy="897023"/>
            </a:xfrm>
            <a:prstGeom prst="rect">
              <a:avLst/>
            </a:prstGeom>
            <a:solidFill>
              <a:schemeClr val="accent2">
                <a:lumMod val="40000"/>
                <a:lumOff val="6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
            <p:cNvSpPr/>
            <p:nvPr userDrawn="1"/>
          </p:nvSpPr>
          <p:spPr>
            <a:xfrm flipH="1">
              <a:off x="795" y="1093380"/>
              <a:ext cx="11704636" cy="4572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Rectangle 35"/>
          <p:cNvSpPr/>
          <p:nvPr/>
        </p:nvSpPr>
        <p:spPr>
          <a:xfrm>
            <a:off x="785019" y="449262"/>
            <a:ext cx="10134600" cy="5637213"/>
          </a:xfrm>
          <a:prstGeom prst="rect">
            <a:avLst/>
          </a:prstGeom>
          <a:noFill/>
          <a:ln w="57150">
            <a:solidFill>
              <a:srgbClr val="1C5B8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1" hasCustomPrompt="1"/>
          </p:nvPr>
        </p:nvSpPr>
        <p:spPr>
          <a:xfrm>
            <a:off x="1038224" y="1600200"/>
            <a:ext cx="9512301" cy="4333875"/>
          </a:xfrm>
          <a:prstGeom prst="rect">
            <a:avLst/>
          </a:prstGeom>
        </p:spPr>
        <p:txBody>
          <a:bodyPr>
            <a:noAutofit/>
          </a:bodyPr>
          <a:lstStyle>
            <a:lvl1pPr marL="1025525" indent="-457200" algn="l">
              <a:lnSpc>
                <a:spcPct val="100000"/>
              </a:lnSpc>
              <a:spcBef>
                <a:spcPts val="0"/>
              </a:spcBef>
              <a:buNone/>
              <a:defRPr sz="2400" baseline="0">
                <a:solidFill>
                  <a:srgbClr val="1C5B82"/>
                </a:solidFill>
              </a:defRPr>
            </a:lvl1pPr>
            <a:lvl2pPr marL="457200" indent="0">
              <a:buNone/>
              <a:defRPr sz="4000"/>
            </a:lvl2pPr>
            <a:lvl3pPr marL="914400" indent="0">
              <a:buNone/>
              <a:defRPr sz="4000"/>
            </a:lvl3pPr>
            <a:lvl4pPr marL="1371600" indent="0">
              <a:buNone/>
              <a:defRPr sz="4000"/>
            </a:lvl4pPr>
            <a:lvl5pPr marL="1828800" indent="0">
              <a:buNone/>
              <a:defRPr sz="4000"/>
            </a:lvl5pPr>
          </a:lstStyle>
          <a:p>
            <a:pPr lvl="0"/>
            <a:r>
              <a:rPr lang="en-US" dirty="0" smtClean="0"/>
              <a:t>1.	Question</a:t>
            </a:r>
            <a:endParaRPr lang="en-US" dirty="0"/>
          </a:p>
        </p:txBody>
      </p:sp>
      <p:sp>
        <p:nvSpPr>
          <p:cNvPr id="2" name="TextBox 1"/>
          <p:cNvSpPr txBox="1"/>
          <p:nvPr userDrawn="1"/>
        </p:nvSpPr>
        <p:spPr>
          <a:xfrm>
            <a:off x="1038224" y="705371"/>
            <a:ext cx="2752677" cy="535531"/>
          </a:xfrm>
          <a:prstGeom prst="rect">
            <a:avLst/>
          </a:prstGeom>
        </p:spPr>
        <p:txBody>
          <a:bodyPr vert="horz" lIns="91440" tIns="45720" rIns="91440" bIns="45720" rtlCol="0" anchor="ctr">
            <a:noAutofit/>
          </a:bodyPr>
          <a:lstStyle>
            <a:lvl1pPr lvl="0" indent="0">
              <a:lnSpc>
                <a:spcPct val="90000"/>
              </a:lnSpc>
              <a:spcBef>
                <a:spcPts val="0"/>
              </a:spcBef>
              <a:spcAft>
                <a:spcPts val="900"/>
              </a:spcAft>
              <a:buFont typeface="Wingdings" panose="05000000000000000000" pitchFamily="2" charset="2"/>
              <a:buNone/>
              <a:defRPr sz="3200" b="1" cap="none" baseline="0">
                <a:solidFill>
                  <a:schemeClr val="bg1">
                    <a:lumMod val="95000"/>
                  </a:schemeClr>
                </a:solidFill>
                <a:effectLst>
                  <a:outerShdw blurRad="38100" dist="38100" dir="2700000" algn="tl">
                    <a:srgbClr val="000000">
                      <a:alpha val="43137"/>
                    </a:srgbClr>
                  </a:outerShdw>
                </a:effectLst>
              </a:defRPr>
            </a:lvl1pPr>
            <a:lvl2pPr indent="0">
              <a:lnSpc>
                <a:spcPct val="90000"/>
              </a:lnSpc>
              <a:spcBef>
                <a:spcPts val="0"/>
              </a:spcBef>
              <a:spcAft>
                <a:spcPts val="900"/>
              </a:spcAft>
              <a:buFont typeface="Arial" pitchFamily="34" charset="0"/>
              <a:buNone/>
              <a:defRPr sz="2400">
                <a:solidFill>
                  <a:srgbClr val="F7F5E1"/>
                </a:solidFill>
                <a:effectLst>
                  <a:outerShdw blurRad="38100" dist="38100" dir="2700000" algn="tl">
                    <a:srgbClr val="000000">
                      <a:alpha val="43137"/>
                    </a:srgbClr>
                  </a:outerShdw>
                </a:effectLst>
              </a:defRPr>
            </a:lvl2pPr>
            <a:lvl3pPr indent="0">
              <a:lnSpc>
                <a:spcPct val="90000"/>
              </a:lnSpc>
              <a:spcBef>
                <a:spcPts val="0"/>
              </a:spcBef>
              <a:spcAft>
                <a:spcPts val="900"/>
              </a:spcAft>
              <a:buFont typeface="Tahoma" panose="020B0604030504040204" pitchFamily="34" charset="0"/>
              <a:buNone/>
              <a:defRPr sz="2400">
                <a:solidFill>
                  <a:srgbClr val="F7F5E1"/>
                </a:solidFill>
                <a:effectLst>
                  <a:outerShdw blurRad="38100" dist="38100" dir="2700000" algn="tl">
                    <a:srgbClr val="000000">
                      <a:alpha val="43137"/>
                    </a:srgbClr>
                  </a:outerShdw>
                </a:effectLst>
              </a:defRPr>
            </a:lvl3pPr>
            <a:lvl4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4pPr>
            <a:lvl5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en-US" dirty="0" smtClean="0">
                <a:solidFill>
                  <a:srgbClr val="1C5B82"/>
                </a:solidFill>
                <a:effectLst/>
              </a:rPr>
              <a:t>Section Quiz</a:t>
            </a:r>
          </a:p>
        </p:txBody>
      </p:sp>
    </p:spTree>
    <p:extLst>
      <p:ext uri="{BB962C8B-B14F-4D97-AF65-F5344CB8AC3E}">
        <p14:creationId xmlns:p14="http://schemas.microsoft.com/office/powerpoint/2010/main" val="3471068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rm">
    <p:spTree>
      <p:nvGrpSpPr>
        <p:cNvPr id="1" name=""/>
        <p:cNvGrpSpPr/>
        <p:nvPr/>
      </p:nvGrpSpPr>
      <p:grpSpPr>
        <a:xfrm>
          <a:off x="0" y="0"/>
          <a:ext cx="0" cy="0"/>
          <a:chOff x="0" y="0"/>
          <a:chExt cx="0" cy="0"/>
        </a:xfrm>
      </p:grpSpPr>
      <p:sp>
        <p:nvSpPr>
          <p:cNvPr id="4" name="Rectangle 3"/>
          <p:cNvSpPr/>
          <p:nvPr userDrawn="1"/>
        </p:nvSpPr>
        <p:spPr>
          <a:xfrm>
            <a:off x="0" y="0"/>
            <a:ext cx="11704638" cy="658336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159" y="1264761"/>
            <a:ext cx="11704320" cy="3955825"/>
            <a:chOff x="159" y="1264761"/>
            <a:chExt cx="11704320" cy="3955825"/>
          </a:xfrm>
        </p:grpSpPr>
        <p:sp>
          <p:nvSpPr>
            <p:cNvPr id="9" name="Rectangle 8"/>
            <p:cNvSpPr/>
            <p:nvPr userDrawn="1"/>
          </p:nvSpPr>
          <p:spPr>
            <a:xfrm>
              <a:off x="159" y="1264761"/>
              <a:ext cx="11704320" cy="3955825"/>
            </a:xfrm>
            <a:prstGeom prst="rect">
              <a:avLst/>
            </a:prstGeom>
            <a:solidFill>
              <a:schemeClr val="bg1">
                <a:lumMod val="95000"/>
              </a:schemeClr>
            </a:solidFill>
            <a:ln w="1270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159" y="1264761"/>
              <a:ext cx="1170432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59" y="5220586"/>
              <a:ext cx="1170432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userDrawn="1"/>
        </p:nvSpPr>
        <p:spPr>
          <a:xfrm>
            <a:off x="2215833" y="934720"/>
            <a:ext cx="7274560" cy="1219200"/>
          </a:xfrm>
          <a:prstGeom prst="rect">
            <a:avLst/>
          </a:prstGeom>
          <a:solidFill>
            <a:schemeClr val="accent2"/>
          </a:solidFill>
          <a:ln w="76200">
            <a:solidFill>
              <a:schemeClr val="accent3">
                <a:lumMod val="75000"/>
              </a:schemeClr>
            </a:solidFill>
            <a:miter lim="800000"/>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solidFill>
            </a:endParaRPr>
          </a:p>
        </p:txBody>
      </p:sp>
      <p:sp>
        <p:nvSpPr>
          <p:cNvPr id="26" name="Title 12"/>
          <p:cNvSpPr>
            <a:spLocks noGrp="1"/>
          </p:cNvSpPr>
          <p:nvPr>
            <p:ph type="title" hasCustomPrompt="1"/>
          </p:nvPr>
        </p:nvSpPr>
        <p:spPr>
          <a:xfrm>
            <a:off x="2204165" y="981278"/>
            <a:ext cx="7286228" cy="1172642"/>
          </a:xfrm>
        </p:spPr>
        <p:txBody>
          <a:bodyPr>
            <a:normAutofit/>
          </a:bodyPr>
          <a:lstStyle>
            <a:lvl1pPr>
              <a:defRPr sz="3600" b="1">
                <a:solidFill>
                  <a:schemeClr val="bg1">
                    <a:lumMod val="95000"/>
                  </a:schemeClr>
                </a:solidFill>
                <a:effectLst>
                  <a:outerShdw blurRad="38100" dist="38100" dir="2700000" algn="tl">
                    <a:srgbClr val="000000">
                      <a:alpha val="43137"/>
                    </a:srgbClr>
                  </a:outerShdw>
                </a:effectLst>
              </a:defRPr>
            </a:lvl1pPr>
          </a:lstStyle>
          <a:p>
            <a:r>
              <a:rPr lang="en-US" dirty="0" smtClean="0"/>
              <a:t>term</a:t>
            </a:r>
            <a:endParaRPr lang="en-US" dirty="0"/>
          </a:p>
        </p:txBody>
      </p:sp>
      <p:sp>
        <p:nvSpPr>
          <p:cNvPr id="3" name="Text Placeholder 2"/>
          <p:cNvSpPr>
            <a:spLocks noGrp="1"/>
          </p:cNvSpPr>
          <p:nvPr>
            <p:ph type="body" sz="quarter" idx="11" hasCustomPrompt="1"/>
          </p:nvPr>
        </p:nvSpPr>
        <p:spPr>
          <a:xfrm>
            <a:off x="1831182" y="2524125"/>
            <a:ext cx="8042275" cy="2579688"/>
          </a:xfrm>
        </p:spPr>
        <p:txBody>
          <a:bodyPr>
            <a:normAutofit/>
          </a:bodyPr>
          <a:lstStyle>
            <a:lvl1pPr marL="0" indent="0" algn="ctr">
              <a:lnSpc>
                <a:spcPct val="95000"/>
              </a:lnSpc>
              <a:buNone/>
              <a:defRPr sz="2800" b="0"/>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definition</a:t>
            </a:r>
            <a:endParaRPr lang="en-US" dirty="0"/>
          </a:p>
        </p:txBody>
      </p:sp>
    </p:spTree>
    <p:extLst>
      <p:ext uri="{BB962C8B-B14F-4D97-AF65-F5344CB8AC3E}">
        <p14:creationId xmlns:p14="http://schemas.microsoft.com/office/powerpoint/2010/main" val="9482625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grpSp>
        <p:nvGrpSpPr>
          <p:cNvPr id="9" name="Group 8"/>
          <p:cNvGrpSpPr/>
          <p:nvPr userDrawn="1"/>
        </p:nvGrpSpPr>
        <p:grpSpPr>
          <a:xfrm>
            <a:off x="-157" y="1902075"/>
            <a:ext cx="11705588" cy="2381498"/>
            <a:chOff x="-157" y="1978090"/>
            <a:chExt cx="11705588" cy="2381498"/>
          </a:xfrm>
        </p:grpSpPr>
        <p:grpSp>
          <p:nvGrpSpPr>
            <p:cNvPr id="10" name="Group 9"/>
            <p:cNvGrpSpPr/>
            <p:nvPr userDrawn="1"/>
          </p:nvGrpSpPr>
          <p:grpSpPr>
            <a:xfrm>
              <a:off x="159" y="1978090"/>
              <a:ext cx="11704320" cy="2381498"/>
              <a:chOff x="159" y="1978090"/>
              <a:chExt cx="11704320" cy="2381498"/>
            </a:xfrm>
          </p:grpSpPr>
          <p:sp>
            <p:nvSpPr>
              <p:cNvPr id="14" name="Rectangle 13"/>
              <p:cNvSpPr/>
              <p:nvPr/>
            </p:nvSpPr>
            <p:spPr>
              <a:xfrm>
                <a:off x="159" y="2213609"/>
                <a:ext cx="11704320" cy="191046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15" name="Rectangle 14"/>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userDrawn="1"/>
          </p:nvGrpSpPr>
          <p:grpSpPr>
            <a:xfrm>
              <a:off x="-157" y="2168524"/>
              <a:ext cx="11705588" cy="2000630"/>
              <a:chOff x="-157" y="2169159"/>
              <a:chExt cx="11705588" cy="2000630"/>
            </a:xfrm>
          </p:grpSpPr>
          <p:sp>
            <p:nvSpPr>
              <p:cNvPr id="12"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
              <p:cNvSpPr/>
              <p:nvPr userDrawn="1"/>
            </p:nvSpPr>
            <p:spPr>
              <a:xfrm flipH="1">
                <a:off x="-157" y="407834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half" idx="2" hasCustomPrompt="1"/>
          </p:nvPr>
        </p:nvSpPr>
        <p:spPr>
          <a:xfrm>
            <a:off x="1802701" y="5490058"/>
            <a:ext cx="8099236" cy="772630"/>
          </a:xfrm>
          <a:prstGeom prst="rect">
            <a:avLst/>
          </a:prstGeom>
        </p:spPr>
        <p:txBody>
          <a:bodyPr anchor="ctr"/>
          <a:lstStyle>
            <a:lvl1pPr marL="0" indent="0" algn="ctr">
              <a:buNone/>
              <a:defRPr sz="2400">
                <a:solidFill>
                  <a:srgbClr val="1C5B8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a:t>
            </a:r>
          </a:p>
        </p:txBody>
      </p:sp>
      <p:sp>
        <p:nvSpPr>
          <p:cNvPr id="17" name="Content Placeholder 4"/>
          <p:cNvSpPr>
            <a:spLocks noGrp="1"/>
          </p:cNvSpPr>
          <p:nvPr>
            <p:ph sz="quarter" idx="10" hasCustomPrompt="1"/>
          </p:nvPr>
        </p:nvSpPr>
        <p:spPr>
          <a:xfrm>
            <a:off x="1738313" y="471970"/>
            <a:ext cx="8228012" cy="5018087"/>
          </a:xfrm>
          <a:solidFill>
            <a:schemeClr val="bg2"/>
          </a:solidFill>
          <a:ln w="44450">
            <a:solidFill>
              <a:srgbClr val="1C5B82"/>
            </a:solidFill>
            <a:miter lim="800000"/>
          </a:ln>
        </p:spPr>
        <p:txBody>
          <a:bodyPr/>
          <a:lstStyle>
            <a:lvl1pPr>
              <a:defRPr baseline="0"/>
            </a:lvl1pPr>
          </a:lstStyle>
          <a:p>
            <a:pPr lvl="0"/>
            <a:r>
              <a:rPr lang="en-US" dirty="0" smtClean="0"/>
              <a:t>Click picture icon to add image</a:t>
            </a:r>
            <a:endParaRPr lang="en-US" dirty="0"/>
          </a:p>
        </p:txBody>
      </p:sp>
    </p:spTree>
    <p:extLst>
      <p:ext uri="{BB962C8B-B14F-4D97-AF65-F5344CB8AC3E}">
        <p14:creationId xmlns:p14="http://schemas.microsoft.com/office/powerpoint/2010/main" val="3665422635"/>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entered text">
    <p:spTree>
      <p:nvGrpSpPr>
        <p:cNvPr id="1" name=""/>
        <p:cNvGrpSpPr/>
        <p:nvPr/>
      </p:nvGrpSpPr>
      <p:grpSpPr>
        <a:xfrm>
          <a:off x="0" y="0"/>
          <a:ext cx="0" cy="0"/>
          <a:chOff x="0" y="0"/>
          <a:chExt cx="0" cy="0"/>
        </a:xfrm>
      </p:grpSpPr>
      <p:grpSp>
        <p:nvGrpSpPr>
          <p:cNvPr id="2" name="Group 1"/>
          <p:cNvGrpSpPr/>
          <p:nvPr userDrawn="1"/>
        </p:nvGrpSpPr>
        <p:grpSpPr>
          <a:xfrm>
            <a:off x="-157" y="0"/>
            <a:ext cx="11705588" cy="6583363"/>
            <a:chOff x="-157" y="0"/>
            <a:chExt cx="11705588" cy="6583363"/>
          </a:xfrm>
        </p:grpSpPr>
        <p:grpSp>
          <p:nvGrpSpPr>
            <p:cNvPr id="10" name="Group 9"/>
            <p:cNvGrpSpPr/>
            <p:nvPr userDrawn="1"/>
          </p:nvGrpSpPr>
          <p:grpSpPr>
            <a:xfrm>
              <a:off x="0" y="0"/>
              <a:ext cx="11704638" cy="6583363"/>
              <a:chOff x="0" y="0"/>
              <a:chExt cx="11704638" cy="6583363"/>
            </a:xfrm>
          </p:grpSpPr>
          <p:sp>
            <p:nvSpPr>
              <p:cNvPr id="12" name="Rectangle 11"/>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3" name="Rectangle 12"/>
              <p:cNvSpPr/>
              <p:nvPr userDrawn="1"/>
            </p:nvSpPr>
            <p:spPr>
              <a:xfrm>
                <a:off x="2861" y="0"/>
                <a:ext cx="11701777" cy="62734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4" name="Rectangle 13"/>
              <p:cNvSpPr/>
              <p:nvPr userDrawn="1"/>
            </p:nvSpPr>
            <p:spPr>
              <a:xfrm>
                <a:off x="0" y="5956014"/>
                <a:ext cx="11701777" cy="62734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5" name="Rectangle 14"/>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16" name="Group 15"/>
            <p:cNvGrpSpPr/>
            <p:nvPr userDrawn="1"/>
          </p:nvGrpSpPr>
          <p:grpSpPr>
            <a:xfrm>
              <a:off x="-157" y="581629"/>
              <a:ext cx="11705588" cy="5420105"/>
              <a:chOff x="-157" y="2169159"/>
              <a:chExt cx="11705588" cy="5420105"/>
            </a:xfrm>
          </p:grpSpPr>
          <p:sp>
            <p:nvSpPr>
              <p:cNvPr id="17"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
              <p:cNvSpPr/>
              <p:nvPr userDrawn="1"/>
            </p:nvSpPr>
            <p:spPr>
              <a:xfrm flipH="1">
                <a:off x="-157" y="7497824"/>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1" name="Text Placeholder 15"/>
          <p:cNvSpPr>
            <a:spLocks noGrp="1"/>
          </p:cNvSpPr>
          <p:nvPr>
            <p:ph type="body" sz="quarter" idx="10" hasCustomPrompt="1"/>
          </p:nvPr>
        </p:nvSpPr>
        <p:spPr>
          <a:xfrm>
            <a:off x="593725" y="896921"/>
            <a:ext cx="10515600" cy="4789522"/>
          </a:xfrm>
          <a:prstGeom prst="rect">
            <a:avLst/>
          </a:prstGeom>
        </p:spPr>
        <p:txBody>
          <a:bodyPr anchor="ctr"/>
          <a:lstStyle>
            <a:lvl1pPr marL="0" indent="0" algn="ctr">
              <a:buFontTx/>
              <a:buNone/>
              <a:defRPr b="0">
                <a:solidFill>
                  <a:srgbClr val="1C5B82"/>
                </a:solidFill>
              </a:defRPr>
            </a:lvl1pPr>
            <a:lvl2pPr marL="457200" indent="0" algn="ctr">
              <a:buFontTx/>
              <a:buNone/>
              <a:defRPr b="1">
                <a:solidFill>
                  <a:schemeClr val="accent1">
                    <a:lumMod val="50000"/>
                  </a:schemeClr>
                </a:solidFill>
              </a:defRPr>
            </a:lvl2pPr>
            <a:lvl3pPr marL="914400" indent="0" algn="ctr">
              <a:buFontTx/>
              <a:buNone/>
              <a:defRPr b="1">
                <a:solidFill>
                  <a:schemeClr val="accent1">
                    <a:lumMod val="50000"/>
                  </a:schemeClr>
                </a:solidFill>
              </a:defRPr>
            </a:lvl3pPr>
            <a:lvl4pPr marL="1371600" indent="0" algn="ctr">
              <a:buFontTx/>
              <a:buNone/>
              <a:defRPr b="1">
                <a:solidFill>
                  <a:schemeClr val="accent1">
                    <a:lumMod val="50000"/>
                  </a:schemeClr>
                </a:solidFill>
              </a:defRPr>
            </a:lvl4pPr>
            <a:lvl5pPr marL="1828800" indent="0" algn="ctr">
              <a:buFontTx/>
              <a:buNone/>
              <a:defRPr b="1">
                <a:solidFill>
                  <a:schemeClr val="accent1">
                    <a:lumMod val="50000"/>
                  </a:schemeClr>
                </a:solidFill>
              </a:defRPr>
            </a:lvl5pPr>
          </a:lstStyle>
          <a:p>
            <a:pPr lvl="0"/>
            <a:r>
              <a:rPr lang="en-US" dirty="0" smtClean="0"/>
              <a:t>centered text</a:t>
            </a:r>
            <a:endParaRPr lang="en-US" dirty="0"/>
          </a:p>
        </p:txBody>
      </p:sp>
    </p:spTree>
    <p:extLst>
      <p:ext uri="{BB962C8B-B14F-4D97-AF65-F5344CB8AC3E}">
        <p14:creationId xmlns:p14="http://schemas.microsoft.com/office/powerpoint/2010/main" val="1588036514"/>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pSp>
        <p:nvGrpSpPr>
          <p:cNvPr id="10" name="Group 9"/>
          <p:cNvGrpSpPr/>
          <p:nvPr userDrawn="1"/>
        </p:nvGrpSpPr>
        <p:grpSpPr>
          <a:xfrm>
            <a:off x="-157" y="0"/>
            <a:ext cx="11705588" cy="6583363"/>
            <a:chOff x="-157" y="0"/>
            <a:chExt cx="11705588" cy="6583363"/>
          </a:xfrm>
        </p:grpSpPr>
        <p:grpSp>
          <p:nvGrpSpPr>
            <p:cNvPr id="11" name="Group 10"/>
            <p:cNvGrpSpPr/>
            <p:nvPr userDrawn="1"/>
          </p:nvGrpSpPr>
          <p:grpSpPr>
            <a:xfrm>
              <a:off x="0" y="0"/>
              <a:ext cx="11704638" cy="6583363"/>
              <a:chOff x="0" y="0"/>
              <a:chExt cx="11704638" cy="6583363"/>
            </a:xfrm>
          </p:grpSpPr>
          <p:sp>
            <p:nvSpPr>
              <p:cNvPr id="15" name="Rectangle 14"/>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6" name="Rectangle 15"/>
              <p:cNvSpPr/>
              <p:nvPr userDrawn="1"/>
            </p:nvSpPr>
            <p:spPr>
              <a:xfrm>
                <a:off x="2861" y="0"/>
                <a:ext cx="11701777" cy="62734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7" name="Rectangle 16"/>
              <p:cNvSpPr/>
              <p:nvPr userDrawn="1"/>
            </p:nvSpPr>
            <p:spPr>
              <a:xfrm>
                <a:off x="0" y="5956014"/>
                <a:ext cx="11701777" cy="62734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8" name="Rectangle 17"/>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12" name="Group 11"/>
            <p:cNvGrpSpPr/>
            <p:nvPr userDrawn="1"/>
          </p:nvGrpSpPr>
          <p:grpSpPr>
            <a:xfrm>
              <a:off x="-157" y="581629"/>
              <a:ext cx="11705588" cy="5420105"/>
              <a:chOff x="-157" y="2169159"/>
              <a:chExt cx="11705588" cy="5420105"/>
            </a:xfrm>
          </p:grpSpPr>
          <p:sp>
            <p:nvSpPr>
              <p:cNvPr id="13"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
              <p:cNvSpPr/>
              <p:nvPr userDrawn="1"/>
            </p:nvSpPr>
            <p:spPr>
              <a:xfrm flipH="1">
                <a:off x="-157" y="7497824"/>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quarter" idx="10" hasCustomPrompt="1"/>
          </p:nvPr>
        </p:nvSpPr>
        <p:spPr>
          <a:xfrm>
            <a:off x="603249" y="1047549"/>
            <a:ext cx="10506075" cy="4512424"/>
          </a:xfrm>
          <a:prstGeom prst="rect">
            <a:avLst/>
          </a:prstGeom>
        </p:spPr>
        <p:txBody>
          <a:bodyPr anchor="ctr"/>
          <a:lstStyle>
            <a:lvl1pPr marL="0" indent="0" algn="ctr">
              <a:buNone/>
              <a:defRPr sz="2400" i="1" baseline="0">
                <a:solidFill>
                  <a:srgbClr val="1C5B82"/>
                </a:solidFill>
                <a:effectLst/>
              </a:defRPr>
            </a:lvl1pPr>
          </a:lstStyle>
          <a:p>
            <a:pPr lvl="0"/>
            <a:r>
              <a:rPr lang="en-US" dirty="0" smtClean="0"/>
              <a:t>quote or statement for emphasis</a:t>
            </a:r>
            <a:endParaRPr lang="en-US" dirty="0"/>
          </a:p>
        </p:txBody>
      </p:sp>
    </p:spTree>
    <p:extLst>
      <p:ext uri="{BB962C8B-B14F-4D97-AF65-F5344CB8AC3E}">
        <p14:creationId xmlns:p14="http://schemas.microsoft.com/office/powerpoint/2010/main" val="2558668404"/>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grpSp>
        <p:nvGrpSpPr>
          <p:cNvPr id="5" name="Group 4"/>
          <p:cNvGrpSpPr/>
          <p:nvPr userDrawn="1"/>
        </p:nvGrpSpPr>
        <p:grpSpPr>
          <a:xfrm>
            <a:off x="-157" y="1978090"/>
            <a:ext cx="11705588" cy="2381498"/>
            <a:chOff x="-157" y="1978090"/>
            <a:chExt cx="11705588" cy="2381498"/>
          </a:xfrm>
        </p:grpSpPr>
        <p:grpSp>
          <p:nvGrpSpPr>
            <p:cNvPr id="3" name="Group 2"/>
            <p:cNvGrpSpPr/>
            <p:nvPr userDrawn="1"/>
          </p:nvGrpSpPr>
          <p:grpSpPr>
            <a:xfrm>
              <a:off x="159" y="1978090"/>
              <a:ext cx="11704320" cy="2381498"/>
              <a:chOff x="159" y="1978090"/>
              <a:chExt cx="11704320" cy="2381498"/>
            </a:xfrm>
          </p:grpSpPr>
          <p:sp>
            <p:nvSpPr>
              <p:cNvPr id="20" name="Rectangle 19"/>
              <p:cNvSpPr/>
              <p:nvPr/>
            </p:nvSpPr>
            <p:spPr>
              <a:xfrm>
                <a:off x="159" y="2213609"/>
                <a:ext cx="11704320" cy="1910460"/>
              </a:xfrm>
              <a:prstGeom prst="rect">
                <a:avLst/>
              </a:prstGeom>
              <a:solidFill>
                <a:srgbClr val="A4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22" name="Rectangle 21"/>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userDrawn="1"/>
          </p:nvGrpSpPr>
          <p:grpSpPr>
            <a:xfrm>
              <a:off x="-157" y="2168524"/>
              <a:ext cx="11705588" cy="2000630"/>
              <a:chOff x="-157" y="2169159"/>
              <a:chExt cx="11705588" cy="2000630"/>
            </a:xfrm>
          </p:grpSpPr>
          <p:sp>
            <p:nvSpPr>
              <p:cNvPr id="7"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1"/>
              <p:cNvSpPr/>
              <p:nvPr userDrawn="1"/>
            </p:nvSpPr>
            <p:spPr>
              <a:xfrm flipH="1">
                <a:off x="-157" y="407834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hasCustomPrompt="1"/>
          </p:nvPr>
        </p:nvSpPr>
        <p:spPr>
          <a:xfrm>
            <a:off x="585232" y="2094935"/>
            <a:ext cx="10534174" cy="2128368"/>
          </a:xfrm>
        </p:spPr>
        <p:txBody>
          <a:bodyPr>
            <a:normAutofit/>
          </a:bodyPr>
          <a:lstStyle>
            <a:lvl1pPr>
              <a:lnSpc>
                <a:spcPct val="90000"/>
              </a:lnSpc>
              <a:defRPr sz="3200" b="1">
                <a:solidFill>
                  <a:srgbClr val="1C5B82"/>
                </a:solidFill>
                <a:effectLst/>
              </a:defRPr>
            </a:lvl1pPr>
          </a:lstStyle>
          <a:p>
            <a:r>
              <a:rPr lang="en-US" dirty="0" smtClean="0"/>
              <a:t>Title</a:t>
            </a:r>
            <a:endParaRPr lang="en-US" dirty="0"/>
          </a:p>
        </p:txBody>
      </p:sp>
    </p:spTree>
    <p:extLst>
      <p:ext uri="{BB962C8B-B14F-4D97-AF65-F5344CB8AC3E}">
        <p14:creationId xmlns:p14="http://schemas.microsoft.com/office/powerpoint/2010/main" val="4130482881"/>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046894"/>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Unit/Chap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4283880" y="4775862"/>
            <a:ext cx="6885455" cy="1486826"/>
          </a:xfrm>
        </p:spPr>
        <p:txBody>
          <a:bodyPr>
            <a:normAutofit/>
          </a:bodyPr>
          <a:lstStyle>
            <a:lvl1pPr>
              <a:defRPr sz="3200">
                <a:solidFill>
                  <a:schemeClr val="accent3"/>
                </a:solidFill>
              </a:defRPr>
            </a:lvl1pPr>
          </a:lstStyle>
          <a:p>
            <a:r>
              <a:rPr lang="en-US" dirty="0" smtClean="0"/>
              <a:t>Chapter #: Title</a:t>
            </a:r>
            <a:endParaRPr lang="en-US" dirty="0"/>
          </a:p>
        </p:txBody>
      </p:sp>
    </p:spTree>
    <p:extLst>
      <p:ext uri="{BB962C8B-B14F-4D97-AF65-F5344CB8AC3E}">
        <p14:creationId xmlns:p14="http://schemas.microsoft.com/office/powerpoint/2010/main" val="4157303703"/>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grpSp>
        <p:nvGrpSpPr>
          <p:cNvPr id="5" name="Group 4"/>
          <p:cNvGrpSpPr/>
          <p:nvPr userDrawn="1"/>
        </p:nvGrpSpPr>
        <p:grpSpPr>
          <a:xfrm>
            <a:off x="-157" y="1978090"/>
            <a:ext cx="11705588" cy="2381498"/>
            <a:chOff x="-157" y="1978090"/>
            <a:chExt cx="11705588" cy="2381498"/>
          </a:xfrm>
        </p:grpSpPr>
        <p:grpSp>
          <p:nvGrpSpPr>
            <p:cNvPr id="3" name="Group 2"/>
            <p:cNvGrpSpPr/>
            <p:nvPr userDrawn="1"/>
          </p:nvGrpSpPr>
          <p:grpSpPr>
            <a:xfrm>
              <a:off x="159" y="1978090"/>
              <a:ext cx="11704320" cy="2381498"/>
              <a:chOff x="159" y="1978090"/>
              <a:chExt cx="11704320" cy="2381498"/>
            </a:xfrm>
          </p:grpSpPr>
          <p:sp>
            <p:nvSpPr>
              <p:cNvPr id="20" name="Rectangle 19"/>
              <p:cNvSpPr/>
              <p:nvPr/>
            </p:nvSpPr>
            <p:spPr>
              <a:xfrm>
                <a:off x="159" y="2213609"/>
                <a:ext cx="11704320" cy="1910460"/>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22" name="Rectangle 21"/>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userDrawn="1"/>
          </p:nvGrpSpPr>
          <p:grpSpPr>
            <a:xfrm>
              <a:off x="-157" y="2168524"/>
              <a:ext cx="11705588" cy="2000630"/>
              <a:chOff x="-157" y="2169159"/>
              <a:chExt cx="11705588" cy="2000630"/>
            </a:xfrm>
          </p:grpSpPr>
          <p:sp>
            <p:nvSpPr>
              <p:cNvPr id="7" name="Rectangle 1"/>
              <p:cNvSpPr/>
              <p:nvPr userDrawn="1"/>
            </p:nvSpPr>
            <p:spPr>
              <a:xfrm flipH="1">
                <a:off x="795" y="2169159"/>
                <a:ext cx="11704636" cy="91440"/>
              </a:xfrm>
              <a:prstGeom prst="rect">
                <a:avLst/>
              </a:prstGeom>
              <a:solidFill>
                <a:schemeClr val="accent4"/>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1"/>
              <p:cNvSpPr/>
              <p:nvPr userDrawn="1"/>
            </p:nvSpPr>
            <p:spPr>
              <a:xfrm flipH="1">
                <a:off x="-157" y="4078349"/>
                <a:ext cx="11704636" cy="91440"/>
              </a:xfrm>
              <a:prstGeom prst="rect">
                <a:avLst/>
              </a:prstGeom>
              <a:solidFill>
                <a:schemeClr val="accent4"/>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p:cNvSpPr>
            <a:spLocks noGrp="1"/>
          </p:cNvSpPr>
          <p:nvPr>
            <p:ph type="title" hasCustomPrompt="1"/>
          </p:nvPr>
        </p:nvSpPr>
        <p:spPr>
          <a:xfrm>
            <a:off x="585232" y="2094935"/>
            <a:ext cx="10534174" cy="2128368"/>
          </a:xfrm>
        </p:spPr>
        <p:txBody>
          <a:bodyPr>
            <a:normAutofit/>
          </a:bodyPr>
          <a:lstStyle>
            <a:lvl1pPr>
              <a:lnSpc>
                <a:spcPct val="90000"/>
              </a:lnSpc>
              <a:defRPr sz="3200" b="1">
                <a:solidFill>
                  <a:schemeClr val="accent4">
                    <a:lumMod val="75000"/>
                  </a:schemeClr>
                </a:solidFill>
                <a:effectLst/>
              </a:defRPr>
            </a:lvl1pPr>
          </a:lstStyle>
          <a:p>
            <a:r>
              <a:rPr lang="en-US" dirty="0" smtClean="0"/>
              <a:t>Title</a:t>
            </a:r>
            <a:endParaRPr lang="en-US" dirty="0"/>
          </a:p>
        </p:txBody>
      </p:sp>
    </p:spTree>
    <p:extLst>
      <p:ext uri="{BB962C8B-B14F-4D97-AF65-F5344CB8AC3E}">
        <p14:creationId xmlns:p14="http://schemas.microsoft.com/office/powerpoint/2010/main" val="1356082837"/>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otes 2">
    <p:spTree>
      <p:nvGrpSpPr>
        <p:cNvPr id="1" name=""/>
        <p:cNvGrpSpPr/>
        <p:nvPr/>
      </p:nvGrpSpPr>
      <p:grpSpPr>
        <a:xfrm>
          <a:off x="0" y="0"/>
          <a:ext cx="0" cy="0"/>
          <a:chOff x="0" y="0"/>
          <a:chExt cx="0" cy="0"/>
        </a:xfrm>
      </p:grpSpPr>
      <p:grpSp>
        <p:nvGrpSpPr>
          <p:cNvPr id="35" name="Group 34"/>
          <p:cNvGrpSpPr/>
          <p:nvPr userDrawn="1"/>
        </p:nvGrpSpPr>
        <p:grpSpPr>
          <a:xfrm>
            <a:off x="0" y="0"/>
            <a:ext cx="11705431" cy="1323236"/>
            <a:chOff x="0" y="-65317"/>
            <a:chExt cx="11705431" cy="1323236"/>
          </a:xfrm>
        </p:grpSpPr>
        <p:sp>
          <p:nvSpPr>
            <p:cNvPr id="15" name="Rectangle 1"/>
            <p:cNvSpPr/>
            <p:nvPr/>
          </p:nvSpPr>
          <p:spPr>
            <a:xfrm flipH="1">
              <a:off x="0" y="-65317"/>
              <a:ext cx="11704636" cy="1196321"/>
            </a:xfrm>
            <a:prstGeom prst="rect">
              <a:avLst/>
            </a:prstGeom>
            <a:solidFill>
              <a:srgbClr val="AACEBB"/>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1"/>
            <p:cNvSpPr/>
            <p:nvPr userDrawn="1"/>
          </p:nvSpPr>
          <p:spPr>
            <a:xfrm flipH="1">
              <a:off x="795" y="1093380"/>
              <a:ext cx="11704636" cy="4572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hasCustomPrompt="1"/>
          </p:nvPr>
        </p:nvSpPr>
        <p:spPr>
          <a:xfrm>
            <a:off x="603250" y="255390"/>
            <a:ext cx="10506075" cy="904189"/>
          </a:xfrm>
        </p:spPr>
        <p:txBody>
          <a:bodyPr anchor="b">
            <a:noAutofit/>
          </a:bodyPr>
          <a:lstStyle>
            <a:lvl1pPr algn="l">
              <a:defRPr sz="3200">
                <a:solidFill>
                  <a:schemeClr val="accent4">
                    <a:lumMod val="75000"/>
                  </a:schemeClr>
                </a:solidFill>
                <a:effectLst/>
              </a:defRPr>
            </a:lvl1pPr>
          </a:lstStyle>
          <a:p>
            <a:r>
              <a:rPr lang="en-US" dirty="0" smtClean="0"/>
              <a:t>Title</a:t>
            </a:r>
            <a:endParaRPr lang="en-US" dirty="0"/>
          </a:p>
        </p:txBody>
      </p:sp>
      <p:sp>
        <p:nvSpPr>
          <p:cNvPr id="5" name="Text Placeholder 4"/>
          <p:cNvSpPr>
            <a:spLocks noGrp="1"/>
          </p:cNvSpPr>
          <p:nvPr>
            <p:ph type="body" sz="quarter" idx="10"/>
          </p:nvPr>
        </p:nvSpPr>
        <p:spPr>
          <a:xfrm>
            <a:off x="603250" y="1473200"/>
            <a:ext cx="10506075" cy="47894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05246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tmplLst>
          <p:tmpl lvl="1">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otes 1">
    <p:spTree>
      <p:nvGrpSpPr>
        <p:cNvPr id="1" name=""/>
        <p:cNvGrpSpPr/>
        <p:nvPr/>
      </p:nvGrpSpPr>
      <p:grpSpPr>
        <a:xfrm>
          <a:off x="0" y="0"/>
          <a:ext cx="0" cy="0"/>
          <a:chOff x="0" y="0"/>
          <a:chExt cx="0" cy="0"/>
        </a:xfrm>
      </p:grpSpPr>
      <p:grpSp>
        <p:nvGrpSpPr>
          <p:cNvPr id="25" name="Group 24"/>
          <p:cNvGrpSpPr/>
          <p:nvPr userDrawn="1"/>
        </p:nvGrpSpPr>
        <p:grpSpPr>
          <a:xfrm>
            <a:off x="0" y="1"/>
            <a:ext cx="11705431" cy="732232"/>
            <a:chOff x="0" y="525687"/>
            <a:chExt cx="11705431" cy="732232"/>
          </a:xfrm>
        </p:grpSpPr>
        <p:sp>
          <p:nvSpPr>
            <p:cNvPr id="26" name="Rectangle 1"/>
            <p:cNvSpPr/>
            <p:nvPr/>
          </p:nvSpPr>
          <p:spPr>
            <a:xfrm flipH="1">
              <a:off x="0" y="525687"/>
              <a:ext cx="11704636" cy="605318"/>
            </a:xfrm>
            <a:prstGeom prst="rect">
              <a:avLst/>
            </a:prstGeom>
            <a:solidFill>
              <a:srgbClr val="AACEBB"/>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1"/>
            <p:cNvSpPr/>
            <p:nvPr userDrawn="1"/>
          </p:nvSpPr>
          <p:spPr>
            <a:xfrm flipH="1">
              <a:off x="795" y="1093380"/>
              <a:ext cx="11704636" cy="4572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Content Placeholder 2"/>
          <p:cNvSpPr>
            <a:spLocks noGrp="1"/>
          </p:cNvSpPr>
          <p:nvPr>
            <p:ph idx="1"/>
          </p:nvPr>
        </p:nvSpPr>
        <p:spPr>
          <a:xfrm>
            <a:off x="676275" y="838200"/>
            <a:ext cx="10443130" cy="5494570"/>
          </a:xfrm>
          <a:prstGeom prst="rect">
            <a:avLst/>
          </a:prstGeom>
        </p:spPr>
        <p:txBody>
          <a:bodyPr/>
          <a:lstStyle>
            <a:lvl1pPr marL="228600" indent="-228600">
              <a:buFont typeface="Wingdings" panose="05000000000000000000" pitchFamily="2" charset="2"/>
              <a:buChar char="§"/>
              <a:defRPr>
                <a:solidFill>
                  <a:schemeClr val="accent4"/>
                </a:solidFill>
              </a:defRPr>
            </a:lvl1pPr>
            <a:lvl2pPr marL="628650" indent="-171450">
              <a:buFont typeface="Arial" panose="020B0604020202020204" pitchFamily="34" charset="0"/>
              <a:buChar char="•"/>
              <a:defRPr>
                <a:solidFill>
                  <a:schemeClr val="accent4"/>
                </a:solidFill>
              </a:defRPr>
            </a:lvl2pPr>
            <a:lvl3pPr marL="1143000" indent="-228600">
              <a:buFont typeface="Tahoma" panose="020B0604030504040204" pitchFamily="34" charset="0"/>
              <a:buChar char="–"/>
              <a:defRPr>
                <a:solidFill>
                  <a:schemeClr val="accent4"/>
                </a:solidFill>
              </a:defRPr>
            </a:lvl3pPr>
            <a:lvl4pPr marL="1600200" indent="-228600">
              <a:buFont typeface="Wingdings" panose="05000000000000000000" pitchFamily="2" charset="2"/>
              <a:buChar char="§"/>
              <a:defRPr sz="2400" baseline="0">
                <a:solidFill>
                  <a:schemeClr val="accent4"/>
                </a:solidFill>
              </a:defRPr>
            </a:lvl4pPr>
            <a:lvl5pPr>
              <a:defRPr>
                <a:solidFill>
                  <a:schemeClr val="tx2">
                    <a:lumMod val="75000"/>
                  </a:schemeClr>
                </a:solidFill>
              </a:defRPr>
            </a:lvl5pPr>
          </a:lstStyle>
          <a:p>
            <a:pPr lvl="0"/>
            <a:r>
              <a:rPr lang="en-US" dirty="0" smtClean="0"/>
              <a:t>Click to edit Master text styles</a:t>
            </a:r>
          </a:p>
          <a:p>
            <a:pPr lvl="1"/>
            <a:r>
              <a:rPr lang="en-US" dirty="0" smtClean="0"/>
              <a:t> Second level</a:t>
            </a:r>
          </a:p>
          <a:p>
            <a:pPr lvl="2"/>
            <a:r>
              <a:rPr lang="en-US" dirty="0" smtClean="0"/>
              <a:t> Third level</a:t>
            </a:r>
          </a:p>
          <a:p>
            <a:pPr lvl="3"/>
            <a:r>
              <a:rPr lang="en-US" dirty="0" smtClean="0"/>
              <a:t>Fourth level</a:t>
            </a:r>
          </a:p>
        </p:txBody>
      </p:sp>
    </p:spTree>
    <p:extLst>
      <p:ext uri="{BB962C8B-B14F-4D97-AF65-F5344CB8AC3E}">
        <p14:creationId xmlns:p14="http://schemas.microsoft.com/office/powerpoint/2010/main" val="804577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Quiz">
    <p:spTree>
      <p:nvGrpSpPr>
        <p:cNvPr id="1" name=""/>
        <p:cNvGrpSpPr/>
        <p:nvPr/>
      </p:nvGrpSpPr>
      <p:grpSpPr>
        <a:xfrm>
          <a:off x="0" y="0"/>
          <a:ext cx="0" cy="0"/>
          <a:chOff x="0" y="0"/>
          <a:chExt cx="0" cy="0"/>
        </a:xfrm>
      </p:grpSpPr>
      <p:grpSp>
        <p:nvGrpSpPr>
          <p:cNvPr id="8" name="Group 7"/>
          <p:cNvGrpSpPr/>
          <p:nvPr userDrawn="1"/>
        </p:nvGrpSpPr>
        <p:grpSpPr>
          <a:xfrm>
            <a:off x="788067" y="449262"/>
            <a:ext cx="10131552" cy="1023938"/>
            <a:chOff x="0" y="233981"/>
            <a:chExt cx="11705431" cy="1023938"/>
          </a:xfrm>
        </p:grpSpPr>
        <p:sp>
          <p:nvSpPr>
            <p:cNvPr id="9" name="Rectangle 1"/>
            <p:cNvSpPr/>
            <p:nvPr/>
          </p:nvSpPr>
          <p:spPr>
            <a:xfrm flipH="1">
              <a:off x="0" y="233981"/>
              <a:ext cx="11704636" cy="897023"/>
            </a:xfrm>
            <a:prstGeom prst="rect">
              <a:avLst/>
            </a:prstGeom>
            <a:solidFill>
              <a:srgbClr val="AACEBB"/>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
            <p:cNvSpPr/>
            <p:nvPr userDrawn="1"/>
          </p:nvSpPr>
          <p:spPr>
            <a:xfrm flipH="1">
              <a:off x="795" y="1093380"/>
              <a:ext cx="11704636" cy="4572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Rectangle 35"/>
          <p:cNvSpPr/>
          <p:nvPr/>
        </p:nvSpPr>
        <p:spPr>
          <a:xfrm>
            <a:off x="785019" y="449262"/>
            <a:ext cx="10134600" cy="5637213"/>
          </a:xfrm>
          <a:prstGeom prst="rect">
            <a:avLst/>
          </a:prstGeom>
          <a:noFill/>
          <a:ln w="57150">
            <a:solidFill>
              <a:schemeClr val="accent4">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1" hasCustomPrompt="1"/>
          </p:nvPr>
        </p:nvSpPr>
        <p:spPr>
          <a:xfrm>
            <a:off x="1038224" y="1600200"/>
            <a:ext cx="9512301" cy="4333875"/>
          </a:xfrm>
          <a:prstGeom prst="rect">
            <a:avLst/>
          </a:prstGeom>
        </p:spPr>
        <p:txBody>
          <a:bodyPr>
            <a:noAutofit/>
          </a:bodyPr>
          <a:lstStyle>
            <a:lvl1pPr marL="1025525" indent="-457200" algn="l">
              <a:lnSpc>
                <a:spcPct val="100000"/>
              </a:lnSpc>
              <a:spcBef>
                <a:spcPts val="0"/>
              </a:spcBef>
              <a:buNone/>
              <a:defRPr sz="2400" baseline="0">
                <a:solidFill>
                  <a:schemeClr val="accent4"/>
                </a:solidFill>
              </a:defRPr>
            </a:lvl1pPr>
            <a:lvl2pPr marL="457200" indent="0">
              <a:buNone/>
              <a:defRPr sz="4000"/>
            </a:lvl2pPr>
            <a:lvl3pPr marL="914400" indent="0">
              <a:buNone/>
              <a:defRPr sz="4000"/>
            </a:lvl3pPr>
            <a:lvl4pPr marL="1371600" indent="0">
              <a:buNone/>
              <a:defRPr sz="4000"/>
            </a:lvl4pPr>
            <a:lvl5pPr marL="1828800" indent="0">
              <a:buNone/>
              <a:defRPr sz="4000"/>
            </a:lvl5pPr>
          </a:lstStyle>
          <a:p>
            <a:pPr lvl="0"/>
            <a:r>
              <a:rPr lang="en-US" dirty="0" smtClean="0"/>
              <a:t>1.	Question</a:t>
            </a:r>
            <a:endParaRPr lang="en-US" dirty="0"/>
          </a:p>
        </p:txBody>
      </p:sp>
      <p:sp>
        <p:nvSpPr>
          <p:cNvPr id="2" name="TextBox 1"/>
          <p:cNvSpPr txBox="1"/>
          <p:nvPr userDrawn="1"/>
        </p:nvSpPr>
        <p:spPr>
          <a:xfrm>
            <a:off x="1038224" y="705371"/>
            <a:ext cx="2752677" cy="535531"/>
          </a:xfrm>
          <a:prstGeom prst="rect">
            <a:avLst/>
          </a:prstGeom>
        </p:spPr>
        <p:txBody>
          <a:bodyPr vert="horz" lIns="91440" tIns="45720" rIns="91440" bIns="45720" rtlCol="0" anchor="ctr">
            <a:noAutofit/>
          </a:bodyPr>
          <a:lstStyle>
            <a:lvl1pPr lvl="0" indent="0">
              <a:lnSpc>
                <a:spcPct val="90000"/>
              </a:lnSpc>
              <a:spcBef>
                <a:spcPts val="0"/>
              </a:spcBef>
              <a:spcAft>
                <a:spcPts val="900"/>
              </a:spcAft>
              <a:buFont typeface="Wingdings" panose="05000000000000000000" pitchFamily="2" charset="2"/>
              <a:buNone/>
              <a:defRPr sz="3200" b="1" cap="none" baseline="0">
                <a:solidFill>
                  <a:schemeClr val="bg1">
                    <a:lumMod val="95000"/>
                  </a:schemeClr>
                </a:solidFill>
                <a:effectLst>
                  <a:outerShdw blurRad="38100" dist="38100" dir="2700000" algn="tl">
                    <a:srgbClr val="000000">
                      <a:alpha val="43137"/>
                    </a:srgbClr>
                  </a:outerShdw>
                </a:effectLst>
              </a:defRPr>
            </a:lvl1pPr>
            <a:lvl2pPr indent="0">
              <a:lnSpc>
                <a:spcPct val="90000"/>
              </a:lnSpc>
              <a:spcBef>
                <a:spcPts val="0"/>
              </a:spcBef>
              <a:spcAft>
                <a:spcPts val="900"/>
              </a:spcAft>
              <a:buFont typeface="Arial" pitchFamily="34" charset="0"/>
              <a:buNone/>
              <a:defRPr sz="2400">
                <a:solidFill>
                  <a:srgbClr val="F7F5E1"/>
                </a:solidFill>
                <a:effectLst>
                  <a:outerShdw blurRad="38100" dist="38100" dir="2700000" algn="tl">
                    <a:srgbClr val="000000">
                      <a:alpha val="43137"/>
                    </a:srgbClr>
                  </a:outerShdw>
                </a:effectLst>
              </a:defRPr>
            </a:lvl2pPr>
            <a:lvl3pPr indent="0">
              <a:lnSpc>
                <a:spcPct val="90000"/>
              </a:lnSpc>
              <a:spcBef>
                <a:spcPts val="0"/>
              </a:spcBef>
              <a:spcAft>
                <a:spcPts val="900"/>
              </a:spcAft>
              <a:buFont typeface="Tahoma" panose="020B0604030504040204" pitchFamily="34" charset="0"/>
              <a:buNone/>
              <a:defRPr sz="2400">
                <a:solidFill>
                  <a:srgbClr val="F7F5E1"/>
                </a:solidFill>
                <a:effectLst>
                  <a:outerShdw blurRad="38100" dist="38100" dir="2700000" algn="tl">
                    <a:srgbClr val="000000">
                      <a:alpha val="43137"/>
                    </a:srgbClr>
                  </a:outerShdw>
                </a:effectLst>
              </a:defRPr>
            </a:lvl3pPr>
            <a:lvl4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4pPr>
            <a:lvl5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en-US" dirty="0" smtClean="0">
                <a:solidFill>
                  <a:schemeClr val="accent4">
                    <a:lumMod val="75000"/>
                  </a:schemeClr>
                </a:solidFill>
                <a:effectLst/>
              </a:rPr>
              <a:t>Section Quiz</a:t>
            </a:r>
          </a:p>
        </p:txBody>
      </p:sp>
    </p:spTree>
    <p:extLst>
      <p:ext uri="{BB962C8B-B14F-4D97-AF65-F5344CB8AC3E}">
        <p14:creationId xmlns:p14="http://schemas.microsoft.com/office/powerpoint/2010/main" val="14036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rm">
    <p:spTree>
      <p:nvGrpSpPr>
        <p:cNvPr id="1" name=""/>
        <p:cNvGrpSpPr/>
        <p:nvPr/>
      </p:nvGrpSpPr>
      <p:grpSpPr>
        <a:xfrm>
          <a:off x="0" y="0"/>
          <a:ext cx="0" cy="0"/>
          <a:chOff x="0" y="0"/>
          <a:chExt cx="0" cy="0"/>
        </a:xfrm>
      </p:grpSpPr>
      <p:sp>
        <p:nvSpPr>
          <p:cNvPr id="4" name="Rectangle 3"/>
          <p:cNvSpPr/>
          <p:nvPr userDrawn="1"/>
        </p:nvSpPr>
        <p:spPr>
          <a:xfrm>
            <a:off x="0" y="0"/>
            <a:ext cx="11704638" cy="6583363"/>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159" y="1264761"/>
            <a:ext cx="11704320" cy="3955825"/>
            <a:chOff x="159" y="1264761"/>
            <a:chExt cx="11704320" cy="3955825"/>
          </a:xfrm>
        </p:grpSpPr>
        <p:sp>
          <p:nvSpPr>
            <p:cNvPr id="9" name="Rectangle 8"/>
            <p:cNvSpPr/>
            <p:nvPr userDrawn="1"/>
          </p:nvSpPr>
          <p:spPr>
            <a:xfrm>
              <a:off x="159" y="1264761"/>
              <a:ext cx="11704320" cy="3955825"/>
            </a:xfrm>
            <a:prstGeom prst="rect">
              <a:avLst/>
            </a:prstGeom>
            <a:solidFill>
              <a:schemeClr val="bg1">
                <a:lumMod val="95000"/>
              </a:schemeClr>
            </a:solidFill>
            <a:ln w="1270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159" y="1264761"/>
              <a:ext cx="11704320" cy="0"/>
            </a:xfrm>
            <a:prstGeom prst="line">
              <a:avLst/>
            </a:prstGeom>
            <a:ln w="76200">
              <a:solidFill>
                <a:srgbClr val="0B773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59" y="5220586"/>
              <a:ext cx="11704320" cy="0"/>
            </a:xfrm>
            <a:prstGeom prst="line">
              <a:avLst/>
            </a:prstGeom>
            <a:ln w="76200">
              <a:solidFill>
                <a:srgbClr val="0B773E"/>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userDrawn="1"/>
        </p:nvSpPr>
        <p:spPr>
          <a:xfrm>
            <a:off x="2215833" y="934720"/>
            <a:ext cx="7274560" cy="1219200"/>
          </a:xfrm>
          <a:prstGeom prst="rect">
            <a:avLst/>
          </a:prstGeom>
          <a:solidFill>
            <a:schemeClr val="accent2"/>
          </a:solidFill>
          <a:ln w="76200">
            <a:solidFill>
              <a:schemeClr val="accent4">
                <a:lumMod val="75000"/>
              </a:schemeClr>
            </a:solidFill>
            <a:miter lim="800000"/>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solidFill>
            </a:endParaRPr>
          </a:p>
        </p:txBody>
      </p:sp>
      <p:sp>
        <p:nvSpPr>
          <p:cNvPr id="26" name="Title 12"/>
          <p:cNvSpPr>
            <a:spLocks noGrp="1"/>
          </p:cNvSpPr>
          <p:nvPr>
            <p:ph type="title" hasCustomPrompt="1"/>
          </p:nvPr>
        </p:nvSpPr>
        <p:spPr>
          <a:xfrm>
            <a:off x="2204165" y="981278"/>
            <a:ext cx="7286228" cy="1172642"/>
          </a:xfrm>
        </p:spPr>
        <p:txBody>
          <a:bodyPr>
            <a:normAutofit/>
          </a:bodyPr>
          <a:lstStyle>
            <a:lvl1pPr>
              <a:defRPr sz="3600" b="1">
                <a:solidFill>
                  <a:schemeClr val="bg1">
                    <a:lumMod val="95000"/>
                  </a:schemeClr>
                </a:solidFill>
                <a:effectLst>
                  <a:outerShdw blurRad="38100" dist="38100" dir="2700000" algn="tl">
                    <a:srgbClr val="000000">
                      <a:alpha val="43137"/>
                    </a:srgbClr>
                  </a:outerShdw>
                </a:effectLst>
              </a:defRPr>
            </a:lvl1pPr>
          </a:lstStyle>
          <a:p>
            <a:r>
              <a:rPr lang="en-US" dirty="0" smtClean="0"/>
              <a:t>term</a:t>
            </a:r>
            <a:endParaRPr lang="en-US" dirty="0"/>
          </a:p>
        </p:txBody>
      </p:sp>
      <p:sp>
        <p:nvSpPr>
          <p:cNvPr id="3" name="Text Placeholder 2"/>
          <p:cNvSpPr>
            <a:spLocks noGrp="1"/>
          </p:cNvSpPr>
          <p:nvPr>
            <p:ph type="body" sz="quarter" idx="11" hasCustomPrompt="1"/>
          </p:nvPr>
        </p:nvSpPr>
        <p:spPr>
          <a:xfrm>
            <a:off x="1831182" y="2524125"/>
            <a:ext cx="8042275" cy="2579688"/>
          </a:xfrm>
        </p:spPr>
        <p:txBody>
          <a:bodyPr>
            <a:normAutofit/>
          </a:bodyPr>
          <a:lstStyle>
            <a:lvl1pPr marL="0" indent="0" algn="ctr">
              <a:lnSpc>
                <a:spcPct val="95000"/>
              </a:lnSpc>
              <a:buNone/>
              <a:defRPr sz="2800" b="0"/>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definition</a:t>
            </a:r>
            <a:endParaRPr lang="en-US" dirty="0"/>
          </a:p>
        </p:txBody>
      </p:sp>
    </p:spTree>
    <p:extLst>
      <p:ext uri="{BB962C8B-B14F-4D97-AF65-F5344CB8AC3E}">
        <p14:creationId xmlns:p14="http://schemas.microsoft.com/office/powerpoint/2010/main" val="2326186377"/>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grpSp>
        <p:nvGrpSpPr>
          <p:cNvPr id="9" name="Group 8"/>
          <p:cNvGrpSpPr/>
          <p:nvPr userDrawn="1"/>
        </p:nvGrpSpPr>
        <p:grpSpPr>
          <a:xfrm>
            <a:off x="-157" y="1902075"/>
            <a:ext cx="11705588" cy="2381498"/>
            <a:chOff x="-157" y="1978090"/>
            <a:chExt cx="11705588" cy="2381498"/>
          </a:xfrm>
        </p:grpSpPr>
        <p:grpSp>
          <p:nvGrpSpPr>
            <p:cNvPr id="10" name="Group 9"/>
            <p:cNvGrpSpPr/>
            <p:nvPr userDrawn="1"/>
          </p:nvGrpSpPr>
          <p:grpSpPr>
            <a:xfrm>
              <a:off x="159" y="1978090"/>
              <a:ext cx="11704320" cy="2381498"/>
              <a:chOff x="159" y="1978090"/>
              <a:chExt cx="11704320" cy="2381498"/>
            </a:xfrm>
          </p:grpSpPr>
          <p:sp>
            <p:nvSpPr>
              <p:cNvPr id="14" name="Rectangle 13"/>
              <p:cNvSpPr/>
              <p:nvPr/>
            </p:nvSpPr>
            <p:spPr>
              <a:xfrm>
                <a:off x="159" y="2213609"/>
                <a:ext cx="11704320" cy="1910460"/>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15" name="Rectangle 14"/>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userDrawn="1"/>
          </p:nvGrpSpPr>
          <p:grpSpPr>
            <a:xfrm>
              <a:off x="-157" y="2168524"/>
              <a:ext cx="11705588" cy="2000630"/>
              <a:chOff x="-157" y="2169159"/>
              <a:chExt cx="11705588" cy="2000630"/>
            </a:xfrm>
          </p:grpSpPr>
          <p:sp>
            <p:nvSpPr>
              <p:cNvPr id="12" name="Rectangle 1"/>
              <p:cNvSpPr/>
              <p:nvPr userDrawn="1"/>
            </p:nvSpPr>
            <p:spPr>
              <a:xfrm flipH="1">
                <a:off x="795" y="2169159"/>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
              <p:cNvSpPr/>
              <p:nvPr userDrawn="1"/>
            </p:nvSpPr>
            <p:spPr>
              <a:xfrm flipH="1">
                <a:off x="-157" y="4078349"/>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half" idx="2" hasCustomPrompt="1"/>
          </p:nvPr>
        </p:nvSpPr>
        <p:spPr>
          <a:xfrm>
            <a:off x="1802701" y="5490058"/>
            <a:ext cx="8099236" cy="772630"/>
          </a:xfrm>
          <a:prstGeom prst="rect">
            <a:avLst/>
          </a:prstGeom>
        </p:spPr>
        <p:txBody>
          <a:bodyPr anchor="ctr"/>
          <a:lstStyle>
            <a:lvl1pPr marL="0" indent="0" algn="ctr">
              <a:buNone/>
              <a:defRPr sz="2400">
                <a:solidFill>
                  <a:schemeClr val="accent4">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a:t>
            </a:r>
          </a:p>
        </p:txBody>
      </p:sp>
      <p:sp>
        <p:nvSpPr>
          <p:cNvPr id="17" name="Content Placeholder 4"/>
          <p:cNvSpPr>
            <a:spLocks noGrp="1"/>
          </p:cNvSpPr>
          <p:nvPr>
            <p:ph sz="quarter" idx="10" hasCustomPrompt="1"/>
          </p:nvPr>
        </p:nvSpPr>
        <p:spPr>
          <a:xfrm>
            <a:off x="1738313" y="471970"/>
            <a:ext cx="8228012" cy="5018087"/>
          </a:xfrm>
          <a:solidFill>
            <a:schemeClr val="bg2"/>
          </a:solidFill>
          <a:ln w="44450">
            <a:solidFill>
              <a:schemeClr val="accent4">
                <a:lumMod val="75000"/>
              </a:schemeClr>
            </a:solidFill>
            <a:miter lim="800000"/>
          </a:ln>
        </p:spPr>
        <p:txBody>
          <a:bodyPr/>
          <a:lstStyle>
            <a:lvl1pPr>
              <a:defRPr baseline="0"/>
            </a:lvl1pPr>
          </a:lstStyle>
          <a:p>
            <a:pPr lvl="0"/>
            <a:r>
              <a:rPr lang="en-US" dirty="0" smtClean="0"/>
              <a:t>Click picture icon to add image</a:t>
            </a:r>
            <a:endParaRPr lang="en-US" dirty="0"/>
          </a:p>
        </p:txBody>
      </p:sp>
    </p:spTree>
    <p:extLst>
      <p:ext uri="{BB962C8B-B14F-4D97-AF65-F5344CB8AC3E}">
        <p14:creationId xmlns:p14="http://schemas.microsoft.com/office/powerpoint/2010/main" val="95243049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entered text">
    <p:spTree>
      <p:nvGrpSpPr>
        <p:cNvPr id="1" name=""/>
        <p:cNvGrpSpPr/>
        <p:nvPr/>
      </p:nvGrpSpPr>
      <p:grpSpPr>
        <a:xfrm>
          <a:off x="0" y="0"/>
          <a:ext cx="0" cy="0"/>
          <a:chOff x="0" y="0"/>
          <a:chExt cx="0" cy="0"/>
        </a:xfrm>
      </p:grpSpPr>
      <p:grpSp>
        <p:nvGrpSpPr>
          <p:cNvPr id="2" name="Group 1"/>
          <p:cNvGrpSpPr/>
          <p:nvPr userDrawn="1"/>
        </p:nvGrpSpPr>
        <p:grpSpPr>
          <a:xfrm>
            <a:off x="-157" y="0"/>
            <a:ext cx="11705588" cy="6583363"/>
            <a:chOff x="-157" y="0"/>
            <a:chExt cx="11705588" cy="6583363"/>
          </a:xfrm>
        </p:grpSpPr>
        <p:grpSp>
          <p:nvGrpSpPr>
            <p:cNvPr id="10" name="Group 9"/>
            <p:cNvGrpSpPr/>
            <p:nvPr userDrawn="1"/>
          </p:nvGrpSpPr>
          <p:grpSpPr>
            <a:xfrm>
              <a:off x="0" y="0"/>
              <a:ext cx="11704638" cy="6583363"/>
              <a:chOff x="0" y="0"/>
              <a:chExt cx="11704638" cy="6583363"/>
            </a:xfrm>
          </p:grpSpPr>
          <p:sp>
            <p:nvSpPr>
              <p:cNvPr id="12" name="Rectangle 11"/>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3" name="Rectangle 12"/>
              <p:cNvSpPr/>
              <p:nvPr userDrawn="1"/>
            </p:nvSpPr>
            <p:spPr>
              <a:xfrm>
                <a:off x="2861" y="0"/>
                <a:ext cx="11701777" cy="627349"/>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4" name="Rectangle 13"/>
              <p:cNvSpPr/>
              <p:nvPr userDrawn="1"/>
            </p:nvSpPr>
            <p:spPr>
              <a:xfrm>
                <a:off x="0" y="5956014"/>
                <a:ext cx="11701777" cy="627349"/>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5" name="Rectangle 14"/>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16" name="Group 15"/>
            <p:cNvGrpSpPr/>
            <p:nvPr userDrawn="1"/>
          </p:nvGrpSpPr>
          <p:grpSpPr>
            <a:xfrm>
              <a:off x="-157" y="581629"/>
              <a:ext cx="11705588" cy="5420105"/>
              <a:chOff x="-157" y="2169159"/>
              <a:chExt cx="11705588" cy="5420105"/>
            </a:xfrm>
          </p:grpSpPr>
          <p:sp>
            <p:nvSpPr>
              <p:cNvPr id="17" name="Rectangle 1"/>
              <p:cNvSpPr/>
              <p:nvPr userDrawn="1"/>
            </p:nvSpPr>
            <p:spPr>
              <a:xfrm flipH="1">
                <a:off x="795" y="2169159"/>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
              <p:cNvSpPr/>
              <p:nvPr userDrawn="1"/>
            </p:nvSpPr>
            <p:spPr>
              <a:xfrm flipH="1">
                <a:off x="-157" y="7497824"/>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1" name="Text Placeholder 15"/>
          <p:cNvSpPr>
            <a:spLocks noGrp="1"/>
          </p:cNvSpPr>
          <p:nvPr>
            <p:ph type="body" sz="quarter" idx="10" hasCustomPrompt="1"/>
          </p:nvPr>
        </p:nvSpPr>
        <p:spPr>
          <a:xfrm>
            <a:off x="593725" y="896921"/>
            <a:ext cx="10515600" cy="4789522"/>
          </a:xfrm>
          <a:prstGeom prst="rect">
            <a:avLst/>
          </a:prstGeom>
        </p:spPr>
        <p:txBody>
          <a:bodyPr anchor="ctr"/>
          <a:lstStyle>
            <a:lvl1pPr marL="0" indent="0" algn="ctr">
              <a:buFontTx/>
              <a:buNone/>
              <a:defRPr b="0">
                <a:solidFill>
                  <a:schemeClr val="accent4">
                    <a:lumMod val="75000"/>
                  </a:schemeClr>
                </a:solidFill>
              </a:defRPr>
            </a:lvl1pPr>
            <a:lvl2pPr marL="457200" indent="0" algn="ctr">
              <a:buFontTx/>
              <a:buNone/>
              <a:defRPr b="1">
                <a:solidFill>
                  <a:schemeClr val="accent1">
                    <a:lumMod val="50000"/>
                  </a:schemeClr>
                </a:solidFill>
              </a:defRPr>
            </a:lvl2pPr>
            <a:lvl3pPr marL="914400" indent="0" algn="ctr">
              <a:buFontTx/>
              <a:buNone/>
              <a:defRPr b="1">
                <a:solidFill>
                  <a:schemeClr val="accent1">
                    <a:lumMod val="50000"/>
                  </a:schemeClr>
                </a:solidFill>
              </a:defRPr>
            </a:lvl3pPr>
            <a:lvl4pPr marL="1371600" indent="0" algn="ctr">
              <a:buFontTx/>
              <a:buNone/>
              <a:defRPr b="1">
                <a:solidFill>
                  <a:schemeClr val="accent1">
                    <a:lumMod val="50000"/>
                  </a:schemeClr>
                </a:solidFill>
              </a:defRPr>
            </a:lvl4pPr>
            <a:lvl5pPr marL="1828800" indent="0" algn="ctr">
              <a:buFontTx/>
              <a:buNone/>
              <a:defRPr b="1">
                <a:solidFill>
                  <a:schemeClr val="accent1">
                    <a:lumMod val="50000"/>
                  </a:schemeClr>
                </a:solidFill>
              </a:defRPr>
            </a:lvl5pPr>
          </a:lstStyle>
          <a:p>
            <a:pPr lvl="0"/>
            <a:r>
              <a:rPr lang="en-US" dirty="0" smtClean="0"/>
              <a:t>centered text</a:t>
            </a:r>
            <a:endParaRPr lang="en-US" dirty="0"/>
          </a:p>
        </p:txBody>
      </p:sp>
    </p:spTree>
    <p:extLst>
      <p:ext uri="{BB962C8B-B14F-4D97-AF65-F5344CB8AC3E}">
        <p14:creationId xmlns:p14="http://schemas.microsoft.com/office/powerpoint/2010/main" val="3104054340"/>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pSp>
        <p:nvGrpSpPr>
          <p:cNvPr id="19" name="Group 18"/>
          <p:cNvGrpSpPr/>
          <p:nvPr userDrawn="1"/>
        </p:nvGrpSpPr>
        <p:grpSpPr>
          <a:xfrm>
            <a:off x="-157" y="0"/>
            <a:ext cx="11705588" cy="6583363"/>
            <a:chOff x="-157" y="0"/>
            <a:chExt cx="11705588" cy="6583363"/>
          </a:xfrm>
        </p:grpSpPr>
        <p:grpSp>
          <p:nvGrpSpPr>
            <p:cNvPr id="20" name="Group 19"/>
            <p:cNvGrpSpPr/>
            <p:nvPr userDrawn="1"/>
          </p:nvGrpSpPr>
          <p:grpSpPr>
            <a:xfrm>
              <a:off x="0" y="0"/>
              <a:ext cx="11704638" cy="6583363"/>
              <a:chOff x="0" y="0"/>
              <a:chExt cx="11704638" cy="6583363"/>
            </a:xfrm>
          </p:grpSpPr>
          <p:sp>
            <p:nvSpPr>
              <p:cNvPr id="24" name="Rectangle 23"/>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25" name="Rectangle 24"/>
              <p:cNvSpPr/>
              <p:nvPr userDrawn="1"/>
            </p:nvSpPr>
            <p:spPr>
              <a:xfrm>
                <a:off x="2861" y="0"/>
                <a:ext cx="11701777" cy="627349"/>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26" name="Rectangle 25"/>
              <p:cNvSpPr/>
              <p:nvPr userDrawn="1"/>
            </p:nvSpPr>
            <p:spPr>
              <a:xfrm>
                <a:off x="0" y="5956014"/>
                <a:ext cx="11701777" cy="627349"/>
              </a:xfrm>
              <a:prstGeom prst="rect">
                <a:avLst/>
              </a:prstGeom>
              <a:solidFill>
                <a:srgbClr val="AA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27" name="Rectangle 26"/>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21" name="Group 20"/>
            <p:cNvGrpSpPr/>
            <p:nvPr userDrawn="1"/>
          </p:nvGrpSpPr>
          <p:grpSpPr>
            <a:xfrm>
              <a:off x="-157" y="581629"/>
              <a:ext cx="11705588" cy="5420105"/>
              <a:chOff x="-157" y="2169159"/>
              <a:chExt cx="11705588" cy="5420105"/>
            </a:xfrm>
          </p:grpSpPr>
          <p:sp>
            <p:nvSpPr>
              <p:cNvPr id="22" name="Rectangle 1"/>
              <p:cNvSpPr/>
              <p:nvPr userDrawn="1"/>
            </p:nvSpPr>
            <p:spPr>
              <a:xfrm flipH="1">
                <a:off x="795" y="2169159"/>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
              <p:cNvSpPr/>
              <p:nvPr userDrawn="1"/>
            </p:nvSpPr>
            <p:spPr>
              <a:xfrm flipH="1">
                <a:off x="-157" y="7497824"/>
                <a:ext cx="11704636" cy="91440"/>
              </a:xfrm>
              <a:prstGeom prst="rect">
                <a:avLst/>
              </a:prstGeom>
              <a:solidFill>
                <a:srgbClr val="0B773E"/>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quarter" idx="10" hasCustomPrompt="1"/>
          </p:nvPr>
        </p:nvSpPr>
        <p:spPr>
          <a:xfrm>
            <a:off x="603249" y="1047549"/>
            <a:ext cx="10506075" cy="4512424"/>
          </a:xfrm>
          <a:prstGeom prst="rect">
            <a:avLst/>
          </a:prstGeom>
        </p:spPr>
        <p:txBody>
          <a:bodyPr anchor="ctr"/>
          <a:lstStyle>
            <a:lvl1pPr marL="0" indent="0" algn="ctr">
              <a:buNone/>
              <a:defRPr sz="2400" i="1" baseline="0">
                <a:solidFill>
                  <a:schemeClr val="accent4">
                    <a:lumMod val="75000"/>
                  </a:schemeClr>
                </a:solidFill>
                <a:effectLst/>
              </a:defRPr>
            </a:lvl1pPr>
          </a:lstStyle>
          <a:p>
            <a:pPr lvl="0"/>
            <a:r>
              <a:rPr lang="en-US" dirty="0" smtClean="0"/>
              <a:t>quote or statement for emphasis</a:t>
            </a:r>
            <a:endParaRPr lang="en-US" dirty="0"/>
          </a:p>
        </p:txBody>
      </p:sp>
    </p:spTree>
    <p:extLst>
      <p:ext uri="{BB962C8B-B14F-4D97-AF65-F5344CB8AC3E}">
        <p14:creationId xmlns:p14="http://schemas.microsoft.com/office/powerpoint/2010/main" val="1578096603"/>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tes 2">
    <p:spTree>
      <p:nvGrpSpPr>
        <p:cNvPr id="1" name=""/>
        <p:cNvGrpSpPr/>
        <p:nvPr/>
      </p:nvGrpSpPr>
      <p:grpSpPr>
        <a:xfrm>
          <a:off x="0" y="0"/>
          <a:ext cx="0" cy="0"/>
          <a:chOff x="0" y="0"/>
          <a:chExt cx="0" cy="0"/>
        </a:xfrm>
      </p:grpSpPr>
      <p:grpSp>
        <p:nvGrpSpPr>
          <p:cNvPr id="35" name="Group 34"/>
          <p:cNvGrpSpPr/>
          <p:nvPr userDrawn="1"/>
        </p:nvGrpSpPr>
        <p:grpSpPr>
          <a:xfrm>
            <a:off x="0" y="0"/>
            <a:ext cx="11705431" cy="1323236"/>
            <a:chOff x="0" y="-65317"/>
            <a:chExt cx="11705431" cy="1323236"/>
          </a:xfrm>
        </p:grpSpPr>
        <p:sp>
          <p:nvSpPr>
            <p:cNvPr id="15" name="Rectangle 1"/>
            <p:cNvSpPr/>
            <p:nvPr/>
          </p:nvSpPr>
          <p:spPr>
            <a:xfrm flipH="1">
              <a:off x="0" y="-65317"/>
              <a:ext cx="11704636" cy="1196321"/>
            </a:xfrm>
            <a:prstGeom prst="rect">
              <a:avLst/>
            </a:prstGeom>
            <a:solidFill>
              <a:srgbClr val="A4CFDC"/>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1"/>
            <p:cNvSpPr/>
            <p:nvPr userDrawn="1"/>
          </p:nvSpPr>
          <p:spPr>
            <a:xfrm flipH="1">
              <a:off x="795" y="1093380"/>
              <a:ext cx="11704636" cy="4572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hasCustomPrompt="1"/>
          </p:nvPr>
        </p:nvSpPr>
        <p:spPr>
          <a:xfrm>
            <a:off x="603250" y="255390"/>
            <a:ext cx="10506075" cy="904189"/>
          </a:xfrm>
        </p:spPr>
        <p:txBody>
          <a:bodyPr anchor="b">
            <a:noAutofit/>
          </a:bodyPr>
          <a:lstStyle>
            <a:lvl1pPr algn="l">
              <a:defRPr sz="3200">
                <a:solidFill>
                  <a:srgbClr val="1C5B82"/>
                </a:solidFill>
                <a:effectLst/>
              </a:defRPr>
            </a:lvl1pPr>
          </a:lstStyle>
          <a:p>
            <a:r>
              <a:rPr lang="en-US" dirty="0" smtClean="0"/>
              <a:t>Title</a:t>
            </a:r>
            <a:endParaRPr lang="en-US" dirty="0"/>
          </a:p>
        </p:txBody>
      </p:sp>
      <p:sp>
        <p:nvSpPr>
          <p:cNvPr id="5" name="Text Placeholder 4"/>
          <p:cNvSpPr>
            <a:spLocks noGrp="1"/>
          </p:cNvSpPr>
          <p:nvPr>
            <p:ph type="body" sz="quarter" idx="10"/>
          </p:nvPr>
        </p:nvSpPr>
        <p:spPr>
          <a:xfrm>
            <a:off x="603250" y="1473200"/>
            <a:ext cx="10506075" cy="47894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937885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tmplLst>
          <p:tmpl lvl="1">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83060"/>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tes 1">
    <p:spTree>
      <p:nvGrpSpPr>
        <p:cNvPr id="1" name=""/>
        <p:cNvGrpSpPr/>
        <p:nvPr/>
      </p:nvGrpSpPr>
      <p:grpSpPr>
        <a:xfrm>
          <a:off x="0" y="0"/>
          <a:ext cx="0" cy="0"/>
          <a:chOff x="0" y="0"/>
          <a:chExt cx="0" cy="0"/>
        </a:xfrm>
      </p:grpSpPr>
      <p:grpSp>
        <p:nvGrpSpPr>
          <p:cNvPr id="25" name="Group 24"/>
          <p:cNvGrpSpPr/>
          <p:nvPr userDrawn="1"/>
        </p:nvGrpSpPr>
        <p:grpSpPr>
          <a:xfrm>
            <a:off x="0" y="1"/>
            <a:ext cx="11705431" cy="732232"/>
            <a:chOff x="0" y="525687"/>
            <a:chExt cx="11705431" cy="732232"/>
          </a:xfrm>
        </p:grpSpPr>
        <p:sp>
          <p:nvSpPr>
            <p:cNvPr id="26" name="Rectangle 1"/>
            <p:cNvSpPr/>
            <p:nvPr/>
          </p:nvSpPr>
          <p:spPr>
            <a:xfrm flipH="1">
              <a:off x="0" y="525687"/>
              <a:ext cx="11704636" cy="605318"/>
            </a:xfrm>
            <a:prstGeom prst="rect">
              <a:avLst/>
            </a:prstGeom>
            <a:solidFill>
              <a:srgbClr val="A4CFDC"/>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1"/>
            <p:cNvSpPr/>
            <p:nvPr userDrawn="1"/>
          </p:nvSpPr>
          <p:spPr>
            <a:xfrm flipH="1">
              <a:off x="795" y="1093380"/>
              <a:ext cx="11704636" cy="4572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Content Placeholder 2"/>
          <p:cNvSpPr>
            <a:spLocks noGrp="1"/>
          </p:cNvSpPr>
          <p:nvPr>
            <p:ph idx="1"/>
          </p:nvPr>
        </p:nvSpPr>
        <p:spPr>
          <a:xfrm>
            <a:off x="676275" y="838200"/>
            <a:ext cx="10443130" cy="5494570"/>
          </a:xfrm>
          <a:prstGeom prst="rect">
            <a:avLst/>
          </a:prstGeom>
        </p:spPr>
        <p:txBody>
          <a:bodyPr/>
          <a:lstStyle>
            <a:lvl1pPr marL="228600" indent="-228600">
              <a:buFont typeface="Wingdings" panose="05000000000000000000" pitchFamily="2" charset="2"/>
              <a:buChar char="§"/>
              <a:defRPr>
                <a:solidFill>
                  <a:srgbClr val="1C5B82"/>
                </a:solidFill>
              </a:defRPr>
            </a:lvl1pPr>
            <a:lvl2pPr marL="628650" indent="-171450">
              <a:buFont typeface="Arial" panose="020B0604020202020204" pitchFamily="34" charset="0"/>
              <a:buChar char="•"/>
              <a:defRPr>
                <a:solidFill>
                  <a:srgbClr val="1C5B82"/>
                </a:solidFill>
              </a:defRPr>
            </a:lvl2pPr>
            <a:lvl3pPr marL="1143000" indent="-228600">
              <a:buFont typeface="Tahoma" panose="020B0604030504040204" pitchFamily="34" charset="0"/>
              <a:buChar char="–"/>
              <a:defRPr>
                <a:solidFill>
                  <a:srgbClr val="1C5B82"/>
                </a:solidFill>
              </a:defRPr>
            </a:lvl3pPr>
            <a:lvl4pPr marL="1600200" indent="-228600">
              <a:buFont typeface="Wingdings" panose="05000000000000000000" pitchFamily="2" charset="2"/>
              <a:buChar char="§"/>
              <a:defRPr sz="2400" baseline="0">
                <a:solidFill>
                  <a:srgbClr val="1C5B82"/>
                </a:solidFill>
              </a:defRPr>
            </a:lvl4pPr>
            <a:lvl5pPr>
              <a:defRPr>
                <a:solidFill>
                  <a:schemeClr val="tx2">
                    <a:lumMod val="75000"/>
                  </a:schemeClr>
                </a:solidFill>
              </a:defRPr>
            </a:lvl5pPr>
          </a:lstStyle>
          <a:p>
            <a:pPr lvl="0"/>
            <a:r>
              <a:rPr lang="en-US" dirty="0" smtClean="0"/>
              <a:t>Click to edit Master text styles</a:t>
            </a:r>
          </a:p>
          <a:p>
            <a:pPr lvl="1"/>
            <a:r>
              <a:rPr lang="en-US" dirty="0" smtClean="0"/>
              <a:t> Second level</a:t>
            </a:r>
          </a:p>
          <a:p>
            <a:pPr lvl="2"/>
            <a:r>
              <a:rPr lang="en-US" dirty="0" smtClean="0"/>
              <a:t> Third level</a:t>
            </a:r>
          </a:p>
          <a:p>
            <a:pPr lvl="3"/>
            <a:r>
              <a:rPr lang="en-US" dirty="0" smtClean="0"/>
              <a:t>Fourth level</a:t>
            </a:r>
          </a:p>
        </p:txBody>
      </p:sp>
    </p:spTree>
    <p:extLst>
      <p:ext uri="{BB962C8B-B14F-4D97-AF65-F5344CB8AC3E}">
        <p14:creationId xmlns:p14="http://schemas.microsoft.com/office/powerpoint/2010/main" val="944383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Quiz">
    <p:spTree>
      <p:nvGrpSpPr>
        <p:cNvPr id="1" name=""/>
        <p:cNvGrpSpPr/>
        <p:nvPr/>
      </p:nvGrpSpPr>
      <p:grpSpPr>
        <a:xfrm>
          <a:off x="0" y="0"/>
          <a:ext cx="0" cy="0"/>
          <a:chOff x="0" y="0"/>
          <a:chExt cx="0" cy="0"/>
        </a:xfrm>
      </p:grpSpPr>
      <p:grpSp>
        <p:nvGrpSpPr>
          <p:cNvPr id="8" name="Group 7"/>
          <p:cNvGrpSpPr/>
          <p:nvPr userDrawn="1"/>
        </p:nvGrpSpPr>
        <p:grpSpPr>
          <a:xfrm>
            <a:off x="788067" y="449262"/>
            <a:ext cx="10131552" cy="1023938"/>
            <a:chOff x="0" y="233981"/>
            <a:chExt cx="11705431" cy="1023938"/>
          </a:xfrm>
        </p:grpSpPr>
        <p:sp>
          <p:nvSpPr>
            <p:cNvPr id="9" name="Rectangle 1"/>
            <p:cNvSpPr/>
            <p:nvPr/>
          </p:nvSpPr>
          <p:spPr>
            <a:xfrm flipH="1">
              <a:off x="0" y="233981"/>
              <a:ext cx="11704636" cy="897023"/>
            </a:xfrm>
            <a:prstGeom prst="rect">
              <a:avLst/>
            </a:prstGeom>
            <a:solidFill>
              <a:srgbClr val="A4CFDC"/>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1"/>
            <p:cNvSpPr/>
            <p:nvPr userDrawn="1"/>
          </p:nvSpPr>
          <p:spPr>
            <a:xfrm flipH="1">
              <a:off x="0" y="1166479"/>
              <a:ext cx="11704636" cy="91440"/>
            </a:xfrm>
            <a:prstGeom prst="rect">
              <a:avLst/>
            </a:prstGeom>
            <a:solidFill>
              <a:schemeClr val="accent2"/>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
            <p:cNvSpPr/>
            <p:nvPr userDrawn="1"/>
          </p:nvSpPr>
          <p:spPr>
            <a:xfrm flipH="1">
              <a:off x="795" y="1093380"/>
              <a:ext cx="11704636" cy="4572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Rectangle 35"/>
          <p:cNvSpPr/>
          <p:nvPr/>
        </p:nvSpPr>
        <p:spPr>
          <a:xfrm>
            <a:off x="785019" y="449262"/>
            <a:ext cx="10134600" cy="5637213"/>
          </a:xfrm>
          <a:prstGeom prst="rect">
            <a:avLst/>
          </a:prstGeom>
          <a:noFill/>
          <a:ln w="57150">
            <a:solidFill>
              <a:srgbClr val="1C5B8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1" hasCustomPrompt="1"/>
          </p:nvPr>
        </p:nvSpPr>
        <p:spPr>
          <a:xfrm>
            <a:off x="1038224" y="1600200"/>
            <a:ext cx="9512301" cy="4333875"/>
          </a:xfrm>
          <a:prstGeom prst="rect">
            <a:avLst/>
          </a:prstGeom>
        </p:spPr>
        <p:txBody>
          <a:bodyPr>
            <a:noAutofit/>
          </a:bodyPr>
          <a:lstStyle>
            <a:lvl1pPr marL="1025525" indent="-457200" algn="l">
              <a:lnSpc>
                <a:spcPct val="100000"/>
              </a:lnSpc>
              <a:spcBef>
                <a:spcPts val="0"/>
              </a:spcBef>
              <a:buNone/>
              <a:defRPr sz="2400" baseline="0">
                <a:solidFill>
                  <a:srgbClr val="1C5B82"/>
                </a:solidFill>
              </a:defRPr>
            </a:lvl1pPr>
            <a:lvl2pPr marL="457200" indent="0">
              <a:buNone/>
              <a:defRPr sz="4000"/>
            </a:lvl2pPr>
            <a:lvl3pPr marL="914400" indent="0">
              <a:buNone/>
              <a:defRPr sz="4000"/>
            </a:lvl3pPr>
            <a:lvl4pPr marL="1371600" indent="0">
              <a:buNone/>
              <a:defRPr sz="4000"/>
            </a:lvl4pPr>
            <a:lvl5pPr marL="1828800" indent="0">
              <a:buNone/>
              <a:defRPr sz="4000"/>
            </a:lvl5pPr>
          </a:lstStyle>
          <a:p>
            <a:pPr lvl="0"/>
            <a:r>
              <a:rPr lang="en-US" dirty="0" smtClean="0"/>
              <a:t>1.	Question</a:t>
            </a:r>
            <a:endParaRPr lang="en-US" dirty="0"/>
          </a:p>
        </p:txBody>
      </p:sp>
      <p:sp>
        <p:nvSpPr>
          <p:cNvPr id="2" name="TextBox 1"/>
          <p:cNvSpPr txBox="1"/>
          <p:nvPr userDrawn="1"/>
        </p:nvSpPr>
        <p:spPr>
          <a:xfrm>
            <a:off x="1038224" y="705371"/>
            <a:ext cx="2752677" cy="535531"/>
          </a:xfrm>
          <a:prstGeom prst="rect">
            <a:avLst/>
          </a:prstGeom>
        </p:spPr>
        <p:txBody>
          <a:bodyPr vert="horz" lIns="91440" tIns="45720" rIns="91440" bIns="45720" rtlCol="0" anchor="ctr">
            <a:noAutofit/>
          </a:bodyPr>
          <a:lstStyle>
            <a:lvl1pPr lvl="0" indent="0">
              <a:lnSpc>
                <a:spcPct val="90000"/>
              </a:lnSpc>
              <a:spcBef>
                <a:spcPts val="0"/>
              </a:spcBef>
              <a:spcAft>
                <a:spcPts val="900"/>
              </a:spcAft>
              <a:buFont typeface="Wingdings" panose="05000000000000000000" pitchFamily="2" charset="2"/>
              <a:buNone/>
              <a:defRPr sz="3200" b="1" cap="none" baseline="0">
                <a:solidFill>
                  <a:schemeClr val="bg1">
                    <a:lumMod val="95000"/>
                  </a:schemeClr>
                </a:solidFill>
                <a:effectLst>
                  <a:outerShdw blurRad="38100" dist="38100" dir="2700000" algn="tl">
                    <a:srgbClr val="000000">
                      <a:alpha val="43137"/>
                    </a:srgbClr>
                  </a:outerShdw>
                </a:effectLst>
              </a:defRPr>
            </a:lvl1pPr>
            <a:lvl2pPr indent="0">
              <a:lnSpc>
                <a:spcPct val="90000"/>
              </a:lnSpc>
              <a:spcBef>
                <a:spcPts val="0"/>
              </a:spcBef>
              <a:spcAft>
                <a:spcPts val="900"/>
              </a:spcAft>
              <a:buFont typeface="Arial" pitchFamily="34" charset="0"/>
              <a:buNone/>
              <a:defRPr sz="2400">
                <a:solidFill>
                  <a:srgbClr val="F7F5E1"/>
                </a:solidFill>
                <a:effectLst>
                  <a:outerShdw blurRad="38100" dist="38100" dir="2700000" algn="tl">
                    <a:srgbClr val="000000">
                      <a:alpha val="43137"/>
                    </a:srgbClr>
                  </a:outerShdw>
                </a:effectLst>
              </a:defRPr>
            </a:lvl2pPr>
            <a:lvl3pPr indent="0">
              <a:lnSpc>
                <a:spcPct val="90000"/>
              </a:lnSpc>
              <a:spcBef>
                <a:spcPts val="0"/>
              </a:spcBef>
              <a:spcAft>
                <a:spcPts val="900"/>
              </a:spcAft>
              <a:buFont typeface="Tahoma" panose="020B0604030504040204" pitchFamily="34" charset="0"/>
              <a:buNone/>
              <a:defRPr sz="2400">
                <a:solidFill>
                  <a:srgbClr val="F7F5E1"/>
                </a:solidFill>
                <a:effectLst>
                  <a:outerShdw blurRad="38100" dist="38100" dir="2700000" algn="tl">
                    <a:srgbClr val="000000">
                      <a:alpha val="43137"/>
                    </a:srgbClr>
                  </a:outerShdw>
                </a:effectLst>
              </a:defRPr>
            </a:lvl3pPr>
            <a:lvl4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4pPr>
            <a:lvl5pPr indent="0">
              <a:lnSpc>
                <a:spcPct val="90000"/>
              </a:lnSpc>
              <a:spcBef>
                <a:spcPts val="0"/>
              </a:spcBef>
              <a:spcAft>
                <a:spcPts val="900"/>
              </a:spcAft>
              <a:buFont typeface="Arial" pitchFamily="34" charset="0"/>
              <a:buNone/>
              <a:defRPr sz="4000">
                <a:solidFill>
                  <a:srgbClr val="F7F5E1"/>
                </a:solidFill>
                <a:effectLst>
                  <a:outerShdw blurRad="38100" dist="38100" dir="2700000" algn="tl">
                    <a:srgbClr val="000000">
                      <a:alpha val="43137"/>
                    </a:srgbClr>
                  </a:outerShdw>
                </a:effectLst>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lvl="0"/>
            <a:r>
              <a:rPr lang="en-US" dirty="0" smtClean="0">
                <a:solidFill>
                  <a:srgbClr val="1C5B82"/>
                </a:solidFill>
                <a:effectLst/>
              </a:rPr>
              <a:t>Section Quiz</a:t>
            </a:r>
          </a:p>
        </p:txBody>
      </p:sp>
    </p:spTree>
    <p:extLst>
      <p:ext uri="{BB962C8B-B14F-4D97-AF65-F5344CB8AC3E}">
        <p14:creationId xmlns:p14="http://schemas.microsoft.com/office/powerpoint/2010/main" val="854942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10"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rm">
    <p:spTree>
      <p:nvGrpSpPr>
        <p:cNvPr id="1" name=""/>
        <p:cNvGrpSpPr/>
        <p:nvPr/>
      </p:nvGrpSpPr>
      <p:grpSpPr>
        <a:xfrm>
          <a:off x="0" y="0"/>
          <a:ext cx="0" cy="0"/>
          <a:chOff x="0" y="0"/>
          <a:chExt cx="0" cy="0"/>
        </a:xfrm>
      </p:grpSpPr>
      <p:sp>
        <p:nvSpPr>
          <p:cNvPr id="4" name="Rectangle 3"/>
          <p:cNvSpPr/>
          <p:nvPr userDrawn="1"/>
        </p:nvSpPr>
        <p:spPr>
          <a:xfrm>
            <a:off x="0" y="0"/>
            <a:ext cx="11704638" cy="6583363"/>
          </a:xfrm>
          <a:prstGeom prst="rect">
            <a:avLst/>
          </a:prstGeom>
          <a:solidFill>
            <a:srgbClr val="A4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userDrawn="1"/>
        </p:nvGrpSpPr>
        <p:grpSpPr>
          <a:xfrm>
            <a:off x="159" y="1264761"/>
            <a:ext cx="11704320" cy="3955825"/>
            <a:chOff x="159" y="1264761"/>
            <a:chExt cx="11704320" cy="3955825"/>
          </a:xfrm>
        </p:grpSpPr>
        <p:sp>
          <p:nvSpPr>
            <p:cNvPr id="9" name="Rectangle 8"/>
            <p:cNvSpPr/>
            <p:nvPr userDrawn="1"/>
          </p:nvSpPr>
          <p:spPr>
            <a:xfrm>
              <a:off x="159" y="1264761"/>
              <a:ext cx="11704320" cy="3955825"/>
            </a:xfrm>
            <a:prstGeom prst="rect">
              <a:avLst/>
            </a:prstGeom>
            <a:solidFill>
              <a:schemeClr val="bg1">
                <a:lumMod val="95000"/>
              </a:schemeClr>
            </a:solidFill>
            <a:ln w="1270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159" y="1264761"/>
              <a:ext cx="1170432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159" y="5220586"/>
              <a:ext cx="1170432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userDrawn="1"/>
        </p:nvSpPr>
        <p:spPr>
          <a:xfrm>
            <a:off x="2215833" y="934720"/>
            <a:ext cx="7274560" cy="1219200"/>
          </a:xfrm>
          <a:prstGeom prst="rect">
            <a:avLst/>
          </a:prstGeom>
          <a:solidFill>
            <a:schemeClr val="accent2"/>
          </a:solidFill>
          <a:ln w="76200">
            <a:solidFill>
              <a:schemeClr val="accent3">
                <a:lumMod val="75000"/>
              </a:schemeClr>
            </a:solidFill>
            <a:miter lim="800000"/>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accent6"/>
              </a:solidFill>
            </a:endParaRPr>
          </a:p>
        </p:txBody>
      </p:sp>
      <p:sp>
        <p:nvSpPr>
          <p:cNvPr id="26" name="Title 12"/>
          <p:cNvSpPr>
            <a:spLocks noGrp="1"/>
          </p:cNvSpPr>
          <p:nvPr>
            <p:ph type="title" hasCustomPrompt="1"/>
          </p:nvPr>
        </p:nvSpPr>
        <p:spPr>
          <a:xfrm>
            <a:off x="2204165" y="981278"/>
            <a:ext cx="7286228" cy="1172642"/>
          </a:xfrm>
        </p:spPr>
        <p:txBody>
          <a:bodyPr>
            <a:normAutofit/>
          </a:bodyPr>
          <a:lstStyle>
            <a:lvl1pPr>
              <a:defRPr sz="3600" b="1">
                <a:solidFill>
                  <a:schemeClr val="bg1">
                    <a:lumMod val="95000"/>
                  </a:schemeClr>
                </a:solidFill>
                <a:effectLst>
                  <a:outerShdw blurRad="38100" dist="38100" dir="2700000" algn="tl">
                    <a:srgbClr val="000000">
                      <a:alpha val="43137"/>
                    </a:srgbClr>
                  </a:outerShdw>
                </a:effectLst>
              </a:defRPr>
            </a:lvl1pPr>
          </a:lstStyle>
          <a:p>
            <a:r>
              <a:rPr lang="en-US" dirty="0" smtClean="0"/>
              <a:t>term</a:t>
            </a:r>
            <a:endParaRPr lang="en-US" dirty="0"/>
          </a:p>
        </p:txBody>
      </p:sp>
      <p:sp>
        <p:nvSpPr>
          <p:cNvPr id="3" name="Text Placeholder 2"/>
          <p:cNvSpPr>
            <a:spLocks noGrp="1"/>
          </p:cNvSpPr>
          <p:nvPr>
            <p:ph type="body" sz="quarter" idx="11" hasCustomPrompt="1"/>
          </p:nvPr>
        </p:nvSpPr>
        <p:spPr>
          <a:xfrm>
            <a:off x="1831182" y="2524125"/>
            <a:ext cx="8042275" cy="2579688"/>
          </a:xfrm>
        </p:spPr>
        <p:txBody>
          <a:bodyPr>
            <a:normAutofit/>
          </a:bodyPr>
          <a:lstStyle>
            <a:lvl1pPr marL="0" indent="0" algn="ctr">
              <a:lnSpc>
                <a:spcPct val="95000"/>
              </a:lnSpc>
              <a:buNone/>
              <a:defRPr sz="2800" b="0"/>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definition</a:t>
            </a:r>
            <a:endParaRPr lang="en-US" dirty="0"/>
          </a:p>
        </p:txBody>
      </p:sp>
    </p:spTree>
    <p:extLst>
      <p:ext uri="{BB962C8B-B14F-4D97-AF65-F5344CB8AC3E}">
        <p14:creationId xmlns:p14="http://schemas.microsoft.com/office/powerpoint/2010/main" val="192172502"/>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grpSp>
        <p:nvGrpSpPr>
          <p:cNvPr id="9" name="Group 8"/>
          <p:cNvGrpSpPr/>
          <p:nvPr userDrawn="1"/>
        </p:nvGrpSpPr>
        <p:grpSpPr>
          <a:xfrm>
            <a:off x="-157" y="1902075"/>
            <a:ext cx="11705588" cy="2381498"/>
            <a:chOff x="-157" y="1978090"/>
            <a:chExt cx="11705588" cy="2381498"/>
          </a:xfrm>
        </p:grpSpPr>
        <p:grpSp>
          <p:nvGrpSpPr>
            <p:cNvPr id="10" name="Group 9"/>
            <p:cNvGrpSpPr/>
            <p:nvPr userDrawn="1"/>
          </p:nvGrpSpPr>
          <p:grpSpPr>
            <a:xfrm>
              <a:off x="159" y="1978090"/>
              <a:ext cx="11704320" cy="2381498"/>
              <a:chOff x="159" y="1978090"/>
              <a:chExt cx="11704320" cy="2381498"/>
            </a:xfrm>
          </p:grpSpPr>
          <p:sp>
            <p:nvSpPr>
              <p:cNvPr id="14" name="Rectangle 13"/>
              <p:cNvSpPr/>
              <p:nvPr/>
            </p:nvSpPr>
            <p:spPr>
              <a:xfrm>
                <a:off x="159" y="2213609"/>
                <a:ext cx="11704320" cy="1910460"/>
              </a:xfrm>
              <a:prstGeom prst="rect">
                <a:avLst/>
              </a:prstGeom>
              <a:solidFill>
                <a:srgbClr val="A4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57B"/>
                  </a:solidFill>
                </a:endParaRPr>
              </a:p>
            </p:txBody>
          </p:sp>
          <p:sp>
            <p:nvSpPr>
              <p:cNvPr id="15" name="Rectangle 14"/>
              <p:cNvSpPr/>
              <p:nvPr userDrawn="1"/>
            </p:nvSpPr>
            <p:spPr>
              <a:xfrm>
                <a:off x="159" y="1978090"/>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159" y="4207558"/>
                <a:ext cx="11704320" cy="1520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userDrawn="1"/>
          </p:nvGrpSpPr>
          <p:grpSpPr>
            <a:xfrm>
              <a:off x="-157" y="2168524"/>
              <a:ext cx="11705588" cy="2000630"/>
              <a:chOff x="-157" y="2169159"/>
              <a:chExt cx="11705588" cy="2000630"/>
            </a:xfrm>
          </p:grpSpPr>
          <p:sp>
            <p:nvSpPr>
              <p:cNvPr id="12"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
              <p:cNvSpPr/>
              <p:nvPr userDrawn="1"/>
            </p:nvSpPr>
            <p:spPr>
              <a:xfrm flipH="1">
                <a:off x="-157" y="407834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half" idx="2" hasCustomPrompt="1"/>
          </p:nvPr>
        </p:nvSpPr>
        <p:spPr>
          <a:xfrm>
            <a:off x="1802701" y="5490058"/>
            <a:ext cx="8099236" cy="772630"/>
          </a:xfrm>
          <a:prstGeom prst="rect">
            <a:avLst/>
          </a:prstGeom>
        </p:spPr>
        <p:txBody>
          <a:bodyPr anchor="ctr"/>
          <a:lstStyle>
            <a:lvl1pPr marL="0" indent="0" algn="ctr">
              <a:buNone/>
              <a:defRPr sz="2400">
                <a:solidFill>
                  <a:srgbClr val="1C5B8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a:t>
            </a:r>
          </a:p>
        </p:txBody>
      </p:sp>
      <p:sp>
        <p:nvSpPr>
          <p:cNvPr id="5" name="Content Placeholder 4"/>
          <p:cNvSpPr>
            <a:spLocks noGrp="1"/>
          </p:cNvSpPr>
          <p:nvPr>
            <p:ph sz="quarter" idx="10" hasCustomPrompt="1"/>
          </p:nvPr>
        </p:nvSpPr>
        <p:spPr>
          <a:xfrm>
            <a:off x="1738313" y="471970"/>
            <a:ext cx="8228012" cy="5018087"/>
          </a:xfrm>
          <a:solidFill>
            <a:schemeClr val="bg2"/>
          </a:solidFill>
          <a:ln w="44450">
            <a:solidFill>
              <a:srgbClr val="1C5B82"/>
            </a:solidFill>
            <a:miter lim="800000"/>
          </a:ln>
        </p:spPr>
        <p:txBody>
          <a:bodyPr/>
          <a:lstStyle>
            <a:lvl1pPr>
              <a:defRPr baseline="0"/>
            </a:lvl1pPr>
          </a:lstStyle>
          <a:p>
            <a:pPr lvl="0"/>
            <a:r>
              <a:rPr lang="en-US" dirty="0" smtClean="0"/>
              <a:t>Click picture icon to add image</a:t>
            </a:r>
            <a:endParaRPr lang="en-US" dirty="0"/>
          </a:p>
        </p:txBody>
      </p:sp>
    </p:spTree>
    <p:extLst>
      <p:ext uri="{BB962C8B-B14F-4D97-AF65-F5344CB8AC3E}">
        <p14:creationId xmlns:p14="http://schemas.microsoft.com/office/powerpoint/2010/main" val="2252138943"/>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ntered text">
    <p:spTree>
      <p:nvGrpSpPr>
        <p:cNvPr id="1" name=""/>
        <p:cNvGrpSpPr/>
        <p:nvPr/>
      </p:nvGrpSpPr>
      <p:grpSpPr>
        <a:xfrm>
          <a:off x="0" y="0"/>
          <a:ext cx="0" cy="0"/>
          <a:chOff x="0" y="0"/>
          <a:chExt cx="0" cy="0"/>
        </a:xfrm>
      </p:grpSpPr>
      <p:grpSp>
        <p:nvGrpSpPr>
          <p:cNvPr id="2" name="Group 1"/>
          <p:cNvGrpSpPr/>
          <p:nvPr userDrawn="1"/>
        </p:nvGrpSpPr>
        <p:grpSpPr>
          <a:xfrm>
            <a:off x="-157" y="0"/>
            <a:ext cx="11705588" cy="6583363"/>
            <a:chOff x="-157" y="0"/>
            <a:chExt cx="11705588" cy="6583363"/>
          </a:xfrm>
        </p:grpSpPr>
        <p:grpSp>
          <p:nvGrpSpPr>
            <p:cNvPr id="10" name="Group 9"/>
            <p:cNvGrpSpPr/>
            <p:nvPr userDrawn="1"/>
          </p:nvGrpSpPr>
          <p:grpSpPr>
            <a:xfrm>
              <a:off x="0" y="0"/>
              <a:ext cx="11704638" cy="6583363"/>
              <a:chOff x="0" y="0"/>
              <a:chExt cx="11704638" cy="6583363"/>
            </a:xfrm>
          </p:grpSpPr>
          <p:sp>
            <p:nvSpPr>
              <p:cNvPr id="12" name="Rectangle 11"/>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3" name="Rectangle 12"/>
              <p:cNvSpPr/>
              <p:nvPr userDrawn="1"/>
            </p:nvSpPr>
            <p:spPr>
              <a:xfrm>
                <a:off x="2861" y="0"/>
                <a:ext cx="11701777" cy="627349"/>
              </a:xfrm>
              <a:prstGeom prst="rect">
                <a:avLst/>
              </a:prstGeom>
              <a:solidFill>
                <a:srgbClr val="A4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4" name="Rectangle 13"/>
              <p:cNvSpPr/>
              <p:nvPr userDrawn="1"/>
            </p:nvSpPr>
            <p:spPr>
              <a:xfrm>
                <a:off x="0" y="5956014"/>
                <a:ext cx="11701777" cy="627349"/>
              </a:xfrm>
              <a:prstGeom prst="rect">
                <a:avLst/>
              </a:prstGeom>
              <a:solidFill>
                <a:srgbClr val="A4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5" name="Rectangle 14"/>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16" name="Group 15"/>
            <p:cNvGrpSpPr/>
            <p:nvPr userDrawn="1"/>
          </p:nvGrpSpPr>
          <p:grpSpPr>
            <a:xfrm>
              <a:off x="-157" y="581629"/>
              <a:ext cx="11705588" cy="5420105"/>
              <a:chOff x="-157" y="2169159"/>
              <a:chExt cx="11705588" cy="5420105"/>
            </a:xfrm>
          </p:grpSpPr>
          <p:sp>
            <p:nvSpPr>
              <p:cNvPr id="17"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
              <p:cNvSpPr/>
              <p:nvPr userDrawn="1"/>
            </p:nvSpPr>
            <p:spPr>
              <a:xfrm flipH="1">
                <a:off x="-157" y="7497824"/>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1" name="Text Placeholder 15"/>
          <p:cNvSpPr>
            <a:spLocks noGrp="1"/>
          </p:cNvSpPr>
          <p:nvPr>
            <p:ph type="body" sz="quarter" idx="10" hasCustomPrompt="1"/>
          </p:nvPr>
        </p:nvSpPr>
        <p:spPr>
          <a:xfrm>
            <a:off x="593725" y="896921"/>
            <a:ext cx="10515600" cy="4789522"/>
          </a:xfrm>
          <a:prstGeom prst="rect">
            <a:avLst/>
          </a:prstGeom>
        </p:spPr>
        <p:txBody>
          <a:bodyPr anchor="ctr"/>
          <a:lstStyle>
            <a:lvl1pPr marL="0" indent="0" algn="ctr">
              <a:buFontTx/>
              <a:buNone/>
              <a:defRPr b="0">
                <a:solidFill>
                  <a:srgbClr val="1C5B82"/>
                </a:solidFill>
              </a:defRPr>
            </a:lvl1pPr>
            <a:lvl2pPr marL="457200" indent="0" algn="ctr">
              <a:buFontTx/>
              <a:buNone/>
              <a:defRPr b="1">
                <a:solidFill>
                  <a:schemeClr val="accent1">
                    <a:lumMod val="50000"/>
                  </a:schemeClr>
                </a:solidFill>
              </a:defRPr>
            </a:lvl2pPr>
            <a:lvl3pPr marL="914400" indent="0" algn="ctr">
              <a:buFontTx/>
              <a:buNone/>
              <a:defRPr b="1">
                <a:solidFill>
                  <a:schemeClr val="accent1">
                    <a:lumMod val="50000"/>
                  </a:schemeClr>
                </a:solidFill>
              </a:defRPr>
            </a:lvl3pPr>
            <a:lvl4pPr marL="1371600" indent="0" algn="ctr">
              <a:buFontTx/>
              <a:buNone/>
              <a:defRPr b="1">
                <a:solidFill>
                  <a:schemeClr val="accent1">
                    <a:lumMod val="50000"/>
                  </a:schemeClr>
                </a:solidFill>
              </a:defRPr>
            </a:lvl4pPr>
            <a:lvl5pPr marL="1828800" indent="0" algn="ctr">
              <a:buFontTx/>
              <a:buNone/>
              <a:defRPr b="1">
                <a:solidFill>
                  <a:schemeClr val="accent1">
                    <a:lumMod val="50000"/>
                  </a:schemeClr>
                </a:solidFill>
              </a:defRPr>
            </a:lvl5pPr>
          </a:lstStyle>
          <a:p>
            <a:pPr lvl="0"/>
            <a:r>
              <a:rPr lang="en-US" dirty="0" smtClean="0"/>
              <a:t>centered text</a:t>
            </a:r>
            <a:endParaRPr lang="en-US" dirty="0"/>
          </a:p>
        </p:txBody>
      </p:sp>
    </p:spTree>
    <p:extLst>
      <p:ext uri="{BB962C8B-B14F-4D97-AF65-F5344CB8AC3E}">
        <p14:creationId xmlns:p14="http://schemas.microsoft.com/office/powerpoint/2010/main" val="4137107884"/>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pSp>
        <p:nvGrpSpPr>
          <p:cNvPr id="10" name="Group 9"/>
          <p:cNvGrpSpPr/>
          <p:nvPr userDrawn="1"/>
        </p:nvGrpSpPr>
        <p:grpSpPr>
          <a:xfrm>
            <a:off x="-157" y="0"/>
            <a:ext cx="11705588" cy="6583363"/>
            <a:chOff x="-157" y="0"/>
            <a:chExt cx="11705588" cy="6583363"/>
          </a:xfrm>
        </p:grpSpPr>
        <p:grpSp>
          <p:nvGrpSpPr>
            <p:cNvPr id="11" name="Group 10"/>
            <p:cNvGrpSpPr/>
            <p:nvPr userDrawn="1"/>
          </p:nvGrpSpPr>
          <p:grpSpPr>
            <a:xfrm>
              <a:off x="0" y="0"/>
              <a:ext cx="11704638" cy="6583363"/>
              <a:chOff x="0" y="0"/>
              <a:chExt cx="11704638" cy="6583363"/>
            </a:xfrm>
          </p:grpSpPr>
          <p:sp>
            <p:nvSpPr>
              <p:cNvPr id="15" name="Rectangle 14"/>
              <p:cNvSpPr/>
              <p:nvPr userDrawn="1"/>
            </p:nvSpPr>
            <p:spPr>
              <a:xfrm>
                <a:off x="0" y="732233"/>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6" name="Rectangle 15"/>
              <p:cNvSpPr/>
              <p:nvPr userDrawn="1"/>
            </p:nvSpPr>
            <p:spPr>
              <a:xfrm>
                <a:off x="2861" y="0"/>
                <a:ext cx="11701777" cy="627349"/>
              </a:xfrm>
              <a:prstGeom prst="rect">
                <a:avLst/>
              </a:prstGeom>
              <a:solidFill>
                <a:srgbClr val="A4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7" name="Rectangle 16"/>
              <p:cNvSpPr/>
              <p:nvPr userDrawn="1"/>
            </p:nvSpPr>
            <p:spPr>
              <a:xfrm>
                <a:off x="0" y="5956014"/>
                <a:ext cx="11701777" cy="627349"/>
              </a:xfrm>
              <a:prstGeom prst="rect">
                <a:avLst/>
              </a:prstGeom>
              <a:solidFill>
                <a:srgbClr val="A4C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18" name="Rectangle 17"/>
              <p:cNvSpPr/>
              <p:nvPr userDrawn="1"/>
            </p:nvSpPr>
            <p:spPr>
              <a:xfrm>
                <a:off x="1431" y="5698730"/>
                <a:ext cx="11701777" cy="152400"/>
              </a:xfrm>
              <a:prstGeom prst="rect">
                <a:avLst/>
              </a:prstGeom>
              <a:solidFill>
                <a:srgbClr val="DB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grpSp>
        <p:grpSp>
          <p:nvGrpSpPr>
            <p:cNvPr id="12" name="Group 11"/>
            <p:cNvGrpSpPr/>
            <p:nvPr userDrawn="1"/>
          </p:nvGrpSpPr>
          <p:grpSpPr>
            <a:xfrm>
              <a:off x="-157" y="581629"/>
              <a:ext cx="11705588" cy="5420105"/>
              <a:chOff x="-157" y="2169159"/>
              <a:chExt cx="11705588" cy="5420105"/>
            </a:xfrm>
          </p:grpSpPr>
          <p:sp>
            <p:nvSpPr>
              <p:cNvPr id="13" name="Rectangle 1"/>
              <p:cNvSpPr/>
              <p:nvPr userDrawn="1"/>
            </p:nvSpPr>
            <p:spPr>
              <a:xfrm flipH="1">
                <a:off x="795" y="2169159"/>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
              <p:cNvSpPr/>
              <p:nvPr userDrawn="1"/>
            </p:nvSpPr>
            <p:spPr>
              <a:xfrm flipH="1">
                <a:off x="-157" y="7497824"/>
                <a:ext cx="11704636" cy="91440"/>
              </a:xfrm>
              <a:prstGeom prst="rect">
                <a:avLst/>
              </a:pr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ext Placeholder 3"/>
          <p:cNvSpPr>
            <a:spLocks noGrp="1"/>
          </p:cNvSpPr>
          <p:nvPr>
            <p:ph type="body" sz="quarter" idx="10" hasCustomPrompt="1"/>
          </p:nvPr>
        </p:nvSpPr>
        <p:spPr>
          <a:xfrm>
            <a:off x="603249" y="1047549"/>
            <a:ext cx="10506075" cy="4512424"/>
          </a:xfrm>
          <a:prstGeom prst="rect">
            <a:avLst/>
          </a:prstGeom>
        </p:spPr>
        <p:txBody>
          <a:bodyPr anchor="ctr"/>
          <a:lstStyle>
            <a:lvl1pPr marL="0" indent="0" algn="ctr">
              <a:buNone/>
              <a:defRPr sz="2400" i="1" baseline="0">
                <a:solidFill>
                  <a:srgbClr val="1C5B82"/>
                </a:solidFill>
                <a:effectLst/>
              </a:defRPr>
            </a:lvl1pPr>
          </a:lstStyle>
          <a:p>
            <a:pPr lvl="0"/>
            <a:r>
              <a:rPr lang="en-US" dirty="0" smtClean="0"/>
              <a:t>quote or statement for emphasis</a:t>
            </a:r>
            <a:endParaRPr lang="en-US" dirty="0"/>
          </a:p>
        </p:txBody>
      </p:sp>
    </p:spTree>
    <p:extLst>
      <p:ext uri="{BB962C8B-B14F-4D97-AF65-F5344CB8AC3E}">
        <p14:creationId xmlns:p14="http://schemas.microsoft.com/office/powerpoint/2010/main" val="3165908429"/>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5232" y="326704"/>
            <a:ext cx="10534174" cy="10972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585788" y="1536700"/>
            <a:ext cx="10533062"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13954161"/>
      </p:ext>
    </p:extLst>
  </p:cSld>
  <p:clrMap bg1="lt1" tx1="dk1" bg2="lt2" tx2="dk2" accent1="accent1" accent2="accent2" accent3="accent3" accent4="accent4" accent5="accent5" accent6="accent6" hlink="hlink" folHlink="folHlink"/>
  <p:sldLayoutIdLst>
    <p:sldLayoutId id="2147483749"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50" r:id="rId10"/>
  </p:sldLayoutIdLst>
  <p:transition>
    <p:fade/>
  </p:transition>
  <p:timing>
    <p:tnLst>
      <p:par>
        <p:cTn id="1" dur="indefinite" restart="never" nodeType="tmRoot"/>
      </p:par>
    </p:tnLst>
  </p:timing>
  <p:txStyles>
    <p:titleStyle>
      <a:lvl1pPr algn="ctr" defTabSz="914400" rtl="0" eaLnBrk="1" latinLnBrk="0" hangingPunct="1">
        <a:spcBef>
          <a:spcPct val="0"/>
        </a:spcBef>
        <a:buNone/>
        <a:defRPr sz="3200" b="1" kern="1200">
          <a:solidFill>
            <a:schemeClr val="accent3"/>
          </a:solidFill>
          <a:latin typeface="+mj-lt"/>
          <a:ea typeface="+mj-ea"/>
          <a:cs typeface="+mj-cs"/>
        </a:defRPr>
      </a:lvl1pPr>
    </p:titleStyle>
    <p:bodyStyle>
      <a:lvl1pPr marL="233363" indent="-233363" algn="l" defTabSz="914400" rtl="0" eaLnBrk="1" latinLnBrk="0" hangingPunct="1">
        <a:lnSpc>
          <a:spcPct val="90000"/>
        </a:lnSpc>
        <a:spcBef>
          <a:spcPts val="0"/>
        </a:spcBef>
        <a:spcAft>
          <a:spcPts val="900"/>
        </a:spcAft>
        <a:buFont typeface="Wingdings" panose="05000000000000000000" pitchFamily="2" charset="2"/>
        <a:buChar char="§"/>
        <a:defRPr sz="2400" kern="1200">
          <a:solidFill>
            <a:srgbClr val="1C5B82"/>
          </a:solidFill>
          <a:latin typeface="+mn-lt"/>
          <a:ea typeface="+mn-ea"/>
          <a:cs typeface="+mn-cs"/>
        </a:defRPr>
      </a:lvl1pPr>
      <a:lvl2pPr marL="690563" indent="-233363" algn="l" defTabSz="914400" rtl="0" eaLnBrk="1" latinLnBrk="0" hangingPunct="1">
        <a:lnSpc>
          <a:spcPct val="90000"/>
        </a:lnSpc>
        <a:spcBef>
          <a:spcPts val="0"/>
        </a:spcBef>
        <a:spcAft>
          <a:spcPts val="900"/>
        </a:spcAft>
        <a:buFont typeface="Arial" pitchFamily="34" charset="0"/>
        <a:buChar char="•"/>
        <a:defRPr sz="2400" kern="1200">
          <a:solidFill>
            <a:srgbClr val="1C5B82"/>
          </a:solidFill>
          <a:latin typeface="+mn-lt"/>
          <a:ea typeface="+mn-ea"/>
          <a:cs typeface="+mn-cs"/>
        </a:defRPr>
      </a:lvl2pPr>
      <a:lvl3pPr marL="1254125" indent="-339725" algn="l" defTabSz="914400" rtl="0" eaLnBrk="1" latinLnBrk="0" hangingPunct="1">
        <a:lnSpc>
          <a:spcPct val="90000"/>
        </a:lnSpc>
        <a:spcBef>
          <a:spcPts val="0"/>
        </a:spcBef>
        <a:spcAft>
          <a:spcPts val="900"/>
        </a:spcAft>
        <a:buFont typeface="Tahoma" panose="020B0604030504040204" pitchFamily="34" charset="0"/>
        <a:buChar char="–"/>
        <a:defRPr sz="2400" kern="1200">
          <a:solidFill>
            <a:srgbClr val="1C5B82"/>
          </a:solidFill>
          <a:latin typeface="+mn-lt"/>
          <a:ea typeface="+mn-ea"/>
          <a:cs typeface="+mn-cs"/>
        </a:defRPr>
      </a:lvl3pPr>
      <a:lvl4pPr marL="1600200" indent="-228600" algn="l" defTabSz="914400" rtl="0" eaLnBrk="1" latinLnBrk="0" hangingPunct="1">
        <a:lnSpc>
          <a:spcPct val="90000"/>
        </a:lnSpc>
        <a:spcBef>
          <a:spcPts val="0"/>
        </a:spcBef>
        <a:spcAft>
          <a:spcPts val="900"/>
        </a:spcAft>
        <a:buFont typeface="Arial" pitchFamily="34" charset="0"/>
        <a:buChar char="–"/>
        <a:defRPr sz="2400" kern="1200">
          <a:solidFill>
            <a:srgbClr val="1C5B82"/>
          </a:solidFill>
          <a:latin typeface="+mn-lt"/>
          <a:ea typeface="+mn-ea"/>
          <a:cs typeface="+mn-cs"/>
        </a:defRPr>
      </a:lvl4pPr>
      <a:lvl5pPr marL="2057400" indent="-228600" algn="l" defTabSz="914400" rtl="0" eaLnBrk="1" latinLnBrk="0" hangingPunct="1">
        <a:lnSpc>
          <a:spcPct val="90000"/>
        </a:lnSpc>
        <a:spcBef>
          <a:spcPts val="0"/>
        </a:spcBef>
        <a:spcAft>
          <a:spcPts val="900"/>
        </a:spcAft>
        <a:buFont typeface="Arial" pitchFamily="34" charset="0"/>
        <a:buChar char="»"/>
        <a:defRPr sz="2400" kern="1200">
          <a:solidFill>
            <a:srgbClr val="1C5B8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5232" y="326704"/>
            <a:ext cx="10534174" cy="10972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585788" y="1536700"/>
            <a:ext cx="10533062"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331976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8" r:id="rId3"/>
    <p:sldLayoutId id="2147483760" r:id="rId4"/>
    <p:sldLayoutId id="2147483761" r:id="rId5"/>
    <p:sldLayoutId id="2147483762" r:id="rId6"/>
    <p:sldLayoutId id="2147483763" r:id="rId7"/>
    <p:sldLayoutId id="2147483764" r:id="rId8"/>
    <p:sldLayoutId id="2147483765" r:id="rId9"/>
    <p:sldLayoutId id="2147483766" r:id="rId10"/>
  </p:sldLayoutIdLst>
  <p:transition>
    <p:fade/>
  </p:transition>
  <p:timing>
    <p:tnLst>
      <p:par>
        <p:cTn id="1" dur="indefinite" restart="never" nodeType="tmRoot"/>
      </p:par>
    </p:tnLst>
  </p:timing>
  <p:txStyles>
    <p:titleStyle>
      <a:lvl1pPr algn="ctr" defTabSz="914400" rtl="0" eaLnBrk="1" latinLnBrk="0" hangingPunct="1">
        <a:spcBef>
          <a:spcPct val="0"/>
        </a:spcBef>
        <a:buNone/>
        <a:defRPr sz="3200" b="1" kern="1200">
          <a:solidFill>
            <a:schemeClr val="accent3"/>
          </a:solidFill>
          <a:latin typeface="+mj-lt"/>
          <a:ea typeface="+mj-ea"/>
          <a:cs typeface="+mj-cs"/>
        </a:defRPr>
      </a:lvl1pPr>
    </p:titleStyle>
    <p:bodyStyle>
      <a:lvl1pPr marL="233363" indent="-233363" algn="l" defTabSz="914400" rtl="0" eaLnBrk="1" latinLnBrk="0" hangingPunct="1">
        <a:lnSpc>
          <a:spcPct val="90000"/>
        </a:lnSpc>
        <a:spcBef>
          <a:spcPts val="0"/>
        </a:spcBef>
        <a:spcAft>
          <a:spcPts val="900"/>
        </a:spcAft>
        <a:buFont typeface="Wingdings" panose="05000000000000000000" pitchFamily="2" charset="2"/>
        <a:buChar char="§"/>
        <a:defRPr sz="2400" kern="1200">
          <a:solidFill>
            <a:srgbClr val="1C5B82"/>
          </a:solidFill>
          <a:latin typeface="+mn-lt"/>
          <a:ea typeface="+mn-ea"/>
          <a:cs typeface="+mn-cs"/>
        </a:defRPr>
      </a:lvl1pPr>
      <a:lvl2pPr marL="690563" indent="-233363" algn="l" defTabSz="914400" rtl="0" eaLnBrk="1" latinLnBrk="0" hangingPunct="1">
        <a:lnSpc>
          <a:spcPct val="90000"/>
        </a:lnSpc>
        <a:spcBef>
          <a:spcPts val="0"/>
        </a:spcBef>
        <a:spcAft>
          <a:spcPts val="900"/>
        </a:spcAft>
        <a:buFont typeface="Arial" pitchFamily="34" charset="0"/>
        <a:buChar char="•"/>
        <a:defRPr sz="2400" kern="1200">
          <a:solidFill>
            <a:srgbClr val="1C5B82"/>
          </a:solidFill>
          <a:latin typeface="+mn-lt"/>
          <a:ea typeface="+mn-ea"/>
          <a:cs typeface="+mn-cs"/>
        </a:defRPr>
      </a:lvl2pPr>
      <a:lvl3pPr marL="1254125" indent="-339725" algn="l" defTabSz="914400" rtl="0" eaLnBrk="1" latinLnBrk="0" hangingPunct="1">
        <a:lnSpc>
          <a:spcPct val="90000"/>
        </a:lnSpc>
        <a:spcBef>
          <a:spcPts val="0"/>
        </a:spcBef>
        <a:spcAft>
          <a:spcPts val="900"/>
        </a:spcAft>
        <a:buFont typeface="Tahoma" panose="020B0604030504040204" pitchFamily="34" charset="0"/>
        <a:buChar char="–"/>
        <a:defRPr sz="2400" kern="1200">
          <a:solidFill>
            <a:srgbClr val="1C5B82"/>
          </a:solidFill>
          <a:latin typeface="+mn-lt"/>
          <a:ea typeface="+mn-ea"/>
          <a:cs typeface="+mn-cs"/>
        </a:defRPr>
      </a:lvl3pPr>
      <a:lvl4pPr marL="1600200" indent="-228600" algn="l" defTabSz="914400" rtl="0" eaLnBrk="1" latinLnBrk="0" hangingPunct="1">
        <a:lnSpc>
          <a:spcPct val="90000"/>
        </a:lnSpc>
        <a:spcBef>
          <a:spcPts val="0"/>
        </a:spcBef>
        <a:spcAft>
          <a:spcPts val="900"/>
        </a:spcAft>
        <a:buFont typeface="Arial" pitchFamily="34" charset="0"/>
        <a:buChar char="–"/>
        <a:defRPr sz="2400" kern="1200">
          <a:solidFill>
            <a:srgbClr val="1C5B82"/>
          </a:solidFill>
          <a:latin typeface="+mn-lt"/>
          <a:ea typeface="+mn-ea"/>
          <a:cs typeface="+mn-cs"/>
        </a:defRPr>
      </a:lvl4pPr>
      <a:lvl5pPr marL="2057400" indent="-228600" algn="l" defTabSz="914400" rtl="0" eaLnBrk="1" latinLnBrk="0" hangingPunct="1">
        <a:lnSpc>
          <a:spcPct val="90000"/>
        </a:lnSpc>
        <a:spcBef>
          <a:spcPts val="0"/>
        </a:spcBef>
        <a:spcAft>
          <a:spcPts val="900"/>
        </a:spcAft>
        <a:buFont typeface="Arial" pitchFamily="34" charset="0"/>
        <a:buChar char="»"/>
        <a:defRPr sz="2400" kern="1200">
          <a:solidFill>
            <a:srgbClr val="1C5B8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5232" y="326704"/>
            <a:ext cx="10534174" cy="10972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585788" y="1536700"/>
            <a:ext cx="10533062"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79416346"/>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Lst>
  <p:transition>
    <p:fade/>
  </p:transition>
  <p:timing>
    <p:tnLst>
      <p:par>
        <p:cTn id="1" dur="indefinite" restart="never" nodeType="tmRoot"/>
      </p:par>
    </p:tnLst>
  </p:timing>
  <p:txStyles>
    <p:titleStyle>
      <a:lvl1pPr algn="ctr" defTabSz="914400" rtl="0" eaLnBrk="1" latinLnBrk="0" hangingPunct="1">
        <a:spcBef>
          <a:spcPct val="0"/>
        </a:spcBef>
        <a:buNone/>
        <a:defRPr sz="3200" b="1" kern="1200">
          <a:solidFill>
            <a:schemeClr val="accent4">
              <a:lumMod val="75000"/>
            </a:schemeClr>
          </a:solidFill>
          <a:latin typeface="+mj-lt"/>
          <a:ea typeface="+mj-ea"/>
          <a:cs typeface="+mj-cs"/>
        </a:defRPr>
      </a:lvl1pPr>
    </p:titleStyle>
    <p:bodyStyle>
      <a:lvl1pPr marL="233363" indent="-233363" algn="l" defTabSz="914400" rtl="0" eaLnBrk="1" latinLnBrk="0" hangingPunct="1">
        <a:lnSpc>
          <a:spcPct val="90000"/>
        </a:lnSpc>
        <a:spcBef>
          <a:spcPts val="0"/>
        </a:spcBef>
        <a:spcAft>
          <a:spcPts val="900"/>
        </a:spcAft>
        <a:buFont typeface="Wingdings" panose="05000000000000000000" pitchFamily="2" charset="2"/>
        <a:buChar char="§"/>
        <a:defRPr sz="2400" kern="1200">
          <a:solidFill>
            <a:schemeClr val="accent4"/>
          </a:solidFill>
          <a:latin typeface="+mn-lt"/>
          <a:ea typeface="+mn-ea"/>
          <a:cs typeface="+mn-cs"/>
        </a:defRPr>
      </a:lvl1pPr>
      <a:lvl2pPr marL="690563" indent="-233363" algn="l" defTabSz="914400" rtl="0" eaLnBrk="1" latinLnBrk="0" hangingPunct="1">
        <a:lnSpc>
          <a:spcPct val="90000"/>
        </a:lnSpc>
        <a:spcBef>
          <a:spcPts val="0"/>
        </a:spcBef>
        <a:spcAft>
          <a:spcPts val="900"/>
        </a:spcAft>
        <a:buFont typeface="Arial" pitchFamily="34" charset="0"/>
        <a:buChar char="•"/>
        <a:defRPr sz="2400" kern="1200">
          <a:solidFill>
            <a:schemeClr val="accent4"/>
          </a:solidFill>
          <a:latin typeface="+mn-lt"/>
          <a:ea typeface="+mn-ea"/>
          <a:cs typeface="+mn-cs"/>
        </a:defRPr>
      </a:lvl2pPr>
      <a:lvl3pPr marL="1254125" indent="-339725" algn="l" defTabSz="914400" rtl="0" eaLnBrk="1" latinLnBrk="0" hangingPunct="1">
        <a:lnSpc>
          <a:spcPct val="90000"/>
        </a:lnSpc>
        <a:spcBef>
          <a:spcPts val="0"/>
        </a:spcBef>
        <a:spcAft>
          <a:spcPts val="900"/>
        </a:spcAft>
        <a:buFont typeface="Tahoma" panose="020B0604030504040204" pitchFamily="34" charset="0"/>
        <a:buChar char="–"/>
        <a:defRPr sz="2400" kern="1200">
          <a:solidFill>
            <a:schemeClr val="accent4"/>
          </a:solidFill>
          <a:latin typeface="+mn-lt"/>
          <a:ea typeface="+mn-ea"/>
          <a:cs typeface="+mn-cs"/>
        </a:defRPr>
      </a:lvl3pPr>
      <a:lvl4pPr marL="1600200" indent="-228600" algn="l" defTabSz="914400" rtl="0" eaLnBrk="1" latinLnBrk="0" hangingPunct="1">
        <a:lnSpc>
          <a:spcPct val="90000"/>
        </a:lnSpc>
        <a:spcBef>
          <a:spcPts val="0"/>
        </a:spcBef>
        <a:spcAft>
          <a:spcPts val="900"/>
        </a:spcAft>
        <a:buFont typeface="Arial" pitchFamily="34" charset="0"/>
        <a:buChar char="–"/>
        <a:defRPr sz="2400" kern="1200">
          <a:solidFill>
            <a:schemeClr val="accent4"/>
          </a:solidFill>
          <a:latin typeface="+mn-lt"/>
          <a:ea typeface="+mn-ea"/>
          <a:cs typeface="+mn-cs"/>
        </a:defRPr>
      </a:lvl4pPr>
      <a:lvl5pPr marL="2057400" indent="-228600" algn="l" defTabSz="914400" rtl="0" eaLnBrk="1" latinLnBrk="0" hangingPunct="1">
        <a:lnSpc>
          <a:spcPct val="90000"/>
        </a:lnSpc>
        <a:spcBef>
          <a:spcPts val="0"/>
        </a:spcBef>
        <a:spcAft>
          <a:spcPts val="900"/>
        </a:spcAft>
        <a:buFont typeface="Arial" pitchFamily="34" charset="0"/>
        <a:buChar char="»"/>
        <a:defRPr sz="2400" kern="1200">
          <a:solidFill>
            <a:schemeClr val="accent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4.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13: Russia </a:t>
            </a:r>
            <a:endParaRPr lang="en-US" dirty="0"/>
          </a:p>
        </p:txBody>
      </p:sp>
    </p:spTree>
    <p:extLst>
      <p:ext uri="{BB962C8B-B14F-4D97-AF65-F5344CB8AC3E}">
        <p14:creationId xmlns:p14="http://schemas.microsoft.com/office/powerpoint/2010/main" val="1132689564"/>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Perhaps Russia’s greatest obstacle is its Soviet past. </a:t>
            </a:r>
            <a:endParaRPr lang="en-US" dirty="0"/>
          </a:p>
          <a:p>
            <a:r>
              <a:rPr lang="en-US" dirty="0" smtClean="0"/>
              <a:t>Russia was the largest part of the Union of Soviet Socialist Republics for most of the twentieth century. </a:t>
            </a:r>
          </a:p>
          <a:p>
            <a:r>
              <a:rPr lang="en-US" dirty="0" smtClean="0"/>
              <a:t>The Soviets misused many of Russia’s physical and human resources. </a:t>
            </a:r>
          </a:p>
          <a:p>
            <a:r>
              <a:rPr lang="en-US" dirty="0" smtClean="0">
                <a:solidFill>
                  <a:srgbClr val="FF0000"/>
                </a:solidFill>
              </a:rPr>
              <a:t>Despite its size, Russia has only a handful of ports that are ice-free the whole year. </a:t>
            </a:r>
          </a:p>
          <a:p>
            <a:r>
              <a:rPr lang="en-US" dirty="0" smtClean="0">
                <a:solidFill>
                  <a:srgbClr val="FF0000"/>
                </a:solidFill>
              </a:rPr>
              <a:t>The lack of warm-water ports has influenced Russian foreign policy historically. </a:t>
            </a:r>
            <a:endParaRPr lang="en-US" dirty="0">
              <a:solidFill>
                <a:srgbClr val="FF0000"/>
              </a:solidFill>
            </a:endParaRPr>
          </a:p>
        </p:txBody>
      </p:sp>
    </p:spTree>
    <p:extLst>
      <p:ext uri="{BB962C8B-B14F-4D97-AF65-F5344CB8AC3E}">
        <p14:creationId xmlns:p14="http://schemas.microsoft.com/office/powerpoint/2010/main" val="2944548406"/>
      </p:ext>
    </p:extLst>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Nizhniy Novgorod</a:t>
            </a:r>
            <a:endParaRPr lang="en-US" dirty="0"/>
          </a:p>
        </p:txBody>
      </p:sp>
      <p:sp>
        <p:nvSpPr>
          <p:cNvPr id="3" name="Text Placeholder 2"/>
          <p:cNvSpPr>
            <a:spLocks noGrp="1"/>
          </p:cNvSpPr>
          <p:nvPr>
            <p:ph type="body" sz="quarter" idx="11"/>
          </p:nvPr>
        </p:nvSpPr>
        <p:spPr/>
        <p:txBody>
          <a:bodyPr/>
          <a:lstStyle/>
          <a:p>
            <a:r>
              <a:rPr lang="en-US" dirty="0"/>
              <a:t>t</a:t>
            </a:r>
            <a:r>
              <a:rPr lang="en-US" dirty="0" smtClean="0"/>
              <a:t>hird-largest city in Russia</a:t>
            </a:r>
            <a:endParaRPr lang="en-US" dirty="0"/>
          </a:p>
        </p:txBody>
      </p:sp>
    </p:spTree>
    <p:extLst>
      <p:ext uri="{BB962C8B-B14F-4D97-AF65-F5344CB8AC3E}">
        <p14:creationId xmlns:p14="http://schemas.microsoft.com/office/powerpoint/2010/main" val="2869839711"/>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Tatarstan</a:t>
            </a:r>
            <a:endParaRPr lang="en-US" dirty="0"/>
          </a:p>
        </p:txBody>
      </p:sp>
      <p:sp>
        <p:nvSpPr>
          <p:cNvPr id="3" name="Text Placeholder 2"/>
          <p:cNvSpPr>
            <a:spLocks noGrp="1"/>
          </p:cNvSpPr>
          <p:nvPr>
            <p:ph type="body" sz="quarter" idx="11"/>
          </p:nvPr>
        </p:nvSpPr>
        <p:spPr/>
        <p:txBody>
          <a:bodyPr/>
          <a:lstStyle/>
          <a:p>
            <a:r>
              <a:rPr lang="en-US" dirty="0"/>
              <a:t>o</a:t>
            </a:r>
            <a:r>
              <a:rPr lang="en-US" dirty="0" smtClean="0"/>
              <a:t>ne of six Greater Volga republics</a:t>
            </a:r>
            <a:endParaRPr lang="en-US" dirty="0"/>
          </a:p>
        </p:txBody>
      </p:sp>
    </p:spTree>
    <p:extLst>
      <p:ext uri="{BB962C8B-B14F-4D97-AF65-F5344CB8AC3E}">
        <p14:creationId xmlns:p14="http://schemas.microsoft.com/office/powerpoint/2010/main" val="2809563284"/>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Volgograd</a:t>
            </a:r>
            <a:endParaRPr lang="en-US" dirty="0"/>
          </a:p>
        </p:txBody>
      </p:sp>
      <p:sp>
        <p:nvSpPr>
          <p:cNvPr id="3" name="Text Placeholder 2"/>
          <p:cNvSpPr>
            <a:spLocks noGrp="1"/>
          </p:cNvSpPr>
          <p:nvPr>
            <p:ph type="body" sz="quarter" idx="11"/>
          </p:nvPr>
        </p:nvSpPr>
        <p:spPr/>
        <p:txBody>
          <a:bodyPr/>
          <a:lstStyle/>
          <a:p>
            <a:r>
              <a:rPr lang="en-US" dirty="0" smtClean="0"/>
              <a:t>called Stalingrad during the Soviet era from 1925 to 1961; Russia’s southern shipping hub</a:t>
            </a:r>
            <a:endParaRPr lang="en-US" dirty="0"/>
          </a:p>
        </p:txBody>
      </p:sp>
    </p:spTree>
    <p:extLst>
      <p:ext uri="{BB962C8B-B14F-4D97-AF65-F5344CB8AC3E}">
        <p14:creationId xmlns:p14="http://schemas.microsoft.com/office/powerpoint/2010/main" val="863578777"/>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Cossacks</a:t>
            </a:r>
            <a:endParaRPr lang="en-US" dirty="0"/>
          </a:p>
        </p:txBody>
      </p:sp>
      <p:sp>
        <p:nvSpPr>
          <p:cNvPr id="3" name="Text Placeholder 2"/>
          <p:cNvSpPr>
            <a:spLocks noGrp="1"/>
          </p:cNvSpPr>
          <p:nvPr>
            <p:ph type="body" sz="quarter" idx="11"/>
          </p:nvPr>
        </p:nvSpPr>
        <p:spPr/>
        <p:txBody>
          <a:bodyPr/>
          <a:lstStyle/>
          <a:p>
            <a:r>
              <a:rPr lang="en-US" dirty="0" smtClean="0"/>
              <a:t>fiercely independent nomads; name comes from the Turkic word Kazakh, or “adventurer” </a:t>
            </a:r>
            <a:endParaRPr lang="en-US" dirty="0"/>
          </a:p>
        </p:txBody>
      </p:sp>
    </p:spTree>
    <p:extLst>
      <p:ext uri="{BB962C8B-B14F-4D97-AF65-F5344CB8AC3E}">
        <p14:creationId xmlns:p14="http://schemas.microsoft.com/office/powerpoint/2010/main" val="938019162"/>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 River</a:t>
            </a:r>
            <a:endParaRPr lang="en-US" dirty="0"/>
          </a:p>
        </p:txBody>
      </p:sp>
      <p:sp>
        <p:nvSpPr>
          <p:cNvPr id="3" name="Text Placeholder 2"/>
          <p:cNvSpPr>
            <a:spLocks noGrp="1"/>
          </p:cNvSpPr>
          <p:nvPr>
            <p:ph type="body" sz="quarter" idx="11"/>
          </p:nvPr>
        </p:nvSpPr>
        <p:spPr/>
        <p:txBody>
          <a:bodyPr/>
          <a:lstStyle/>
          <a:p>
            <a:r>
              <a:rPr lang="en-US" dirty="0" smtClean="0"/>
              <a:t>Russian river second only to the Volga in importance; 1,224 miles long</a:t>
            </a:r>
            <a:endParaRPr lang="en-US" dirty="0"/>
          </a:p>
        </p:txBody>
      </p:sp>
    </p:spTree>
    <p:extLst>
      <p:ext uri="{BB962C8B-B14F-4D97-AF65-F5344CB8AC3E}">
        <p14:creationId xmlns:p14="http://schemas.microsoft.com/office/powerpoint/2010/main" val="1520420023"/>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steppes</a:t>
            </a:r>
            <a:endParaRPr lang="en-US" dirty="0"/>
          </a:p>
        </p:txBody>
      </p:sp>
      <p:sp>
        <p:nvSpPr>
          <p:cNvPr id="3" name="Text Placeholder 2"/>
          <p:cNvSpPr>
            <a:spLocks noGrp="1"/>
          </p:cNvSpPr>
          <p:nvPr>
            <p:ph type="body" sz="quarter" idx="11"/>
          </p:nvPr>
        </p:nvSpPr>
        <p:spPr/>
        <p:txBody>
          <a:bodyPr/>
          <a:lstStyle/>
          <a:p>
            <a:r>
              <a:rPr lang="en-US" dirty="0"/>
              <a:t>a</a:t>
            </a:r>
            <a:r>
              <a:rPr lang="en-US" dirty="0" smtClean="0"/>
              <a:t> rolling grassland area, particularly of Central Asia and Eastern Europe</a:t>
            </a:r>
            <a:endParaRPr lang="en-US" dirty="0"/>
          </a:p>
        </p:txBody>
      </p:sp>
    </p:spTree>
    <p:extLst>
      <p:ext uri="{BB962C8B-B14F-4D97-AF65-F5344CB8AC3E}">
        <p14:creationId xmlns:p14="http://schemas.microsoft.com/office/powerpoint/2010/main" val="420144100"/>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Black Earth</a:t>
            </a:r>
            <a:endParaRPr lang="en-US" dirty="0"/>
          </a:p>
        </p:txBody>
      </p:sp>
      <p:sp>
        <p:nvSpPr>
          <p:cNvPr id="3" name="Text Placeholder 2"/>
          <p:cNvSpPr>
            <a:spLocks noGrp="1"/>
          </p:cNvSpPr>
          <p:nvPr>
            <p:ph type="body" sz="quarter" idx="11"/>
          </p:nvPr>
        </p:nvSpPr>
        <p:spPr/>
        <p:txBody>
          <a:bodyPr/>
          <a:lstStyle/>
          <a:p>
            <a:r>
              <a:rPr lang="en-US" dirty="0"/>
              <a:t>p</a:t>
            </a:r>
            <a:r>
              <a:rPr lang="en-US" dirty="0" smtClean="0"/>
              <a:t>roductive land rich in humus and nutrients </a:t>
            </a:r>
            <a:endParaRPr lang="en-US" dirty="0"/>
          </a:p>
        </p:txBody>
      </p:sp>
    </p:spTree>
    <p:extLst>
      <p:ext uri="{BB962C8B-B14F-4D97-AF65-F5344CB8AC3E}">
        <p14:creationId xmlns:p14="http://schemas.microsoft.com/office/powerpoint/2010/main" val="452974102"/>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Volga-Don Canal</a:t>
            </a:r>
            <a:endParaRPr lang="en-US" dirty="0"/>
          </a:p>
        </p:txBody>
      </p:sp>
      <p:sp>
        <p:nvSpPr>
          <p:cNvPr id="3" name="Text Placeholder 2"/>
          <p:cNvSpPr>
            <a:spLocks noGrp="1"/>
          </p:cNvSpPr>
          <p:nvPr>
            <p:ph type="body" sz="quarter" idx="11"/>
          </p:nvPr>
        </p:nvSpPr>
        <p:spPr/>
        <p:txBody>
          <a:bodyPr/>
          <a:lstStyle/>
          <a:p>
            <a:r>
              <a:rPr lang="en-US" dirty="0"/>
              <a:t>l</a:t>
            </a:r>
            <a:r>
              <a:rPr lang="en-US" dirty="0" smtClean="0"/>
              <a:t>inks the Don River with the </a:t>
            </a:r>
            <a:r>
              <a:rPr lang="en-US" smtClean="0"/>
              <a:t>Volga River </a:t>
            </a:r>
            <a:endParaRPr lang="en-US" dirty="0"/>
          </a:p>
        </p:txBody>
      </p:sp>
    </p:spTree>
    <p:extLst>
      <p:ext uri="{BB962C8B-B14F-4D97-AF65-F5344CB8AC3E}">
        <p14:creationId xmlns:p14="http://schemas.microsoft.com/office/powerpoint/2010/main" val="948288641"/>
      </p:ext>
    </p:extLst>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Mount Elbrus</a:t>
            </a:r>
            <a:endParaRPr lang="en-US" dirty="0"/>
          </a:p>
        </p:txBody>
      </p:sp>
      <p:sp>
        <p:nvSpPr>
          <p:cNvPr id="3" name="Text Placeholder 2"/>
          <p:cNvSpPr>
            <a:spLocks noGrp="1"/>
          </p:cNvSpPr>
          <p:nvPr>
            <p:ph type="body" sz="quarter" idx="11"/>
          </p:nvPr>
        </p:nvSpPr>
        <p:spPr/>
        <p:txBody>
          <a:bodyPr/>
          <a:lstStyle/>
          <a:p>
            <a:r>
              <a:rPr lang="en-US" dirty="0"/>
              <a:t>h</a:t>
            </a:r>
            <a:r>
              <a:rPr lang="en-US" dirty="0" smtClean="0"/>
              <a:t>ighest mountain in Europe</a:t>
            </a:r>
            <a:endParaRPr lang="en-US" dirty="0"/>
          </a:p>
        </p:txBody>
      </p:sp>
    </p:spTree>
    <p:extLst>
      <p:ext uri="{BB962C8B-B14F-4D97-AF65-F5344CB8AC3E}">
        <p14:creationId xmlns:p14="http://schemas.microsoft.com/office/powerpoint/2010/main" val="3564409973"/>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Ural Mountains</a:t>
            </a:r>
            <a:endParaRPr lang="en-US" dirty="0"/>
          </a:p>
        </p:txBody>
      </p:sp>
      <p:sp>
        <p:nvSpPr>
          <p:cNvPr id="3" name="Text Placeholder 2"/>
          <p:cNvSpPr>
            <a:spLocks noGrp="1"/>
          </p:cNvSpPr>
          <p:nvPr>
            <p:ph type="body" sz="quarter" idx="11"/>
          </p:nvPr>
        </p:nvSpPr>
        <p:spPr/>
        <p:txBody>
          <a:bodyPr/>
          <a:lstStyle/>
          <a:p>
            <a:r>
              <a:rPr lang="en-US" dirty="0" smtClean="0"/>
              <a:t>mountain chain that forms a geographic border between the continents of Europe and Asia</a:t>
            </a:r>
            <a:endParaRPr lang="en-US" dirty="0"/>
          </a:p>
        </p:txBody>
      </p:sp>
    </p:spTree>
    <p:extLst>
      <p:ext uri="{BB962C8B-B14F-4D97-AF65-F5344CB8AC3E}">
        <p14:creationId xmlns:p14="http://schemas.microsoft.com/office/powerpoint/2010/main" val="168496279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and Government</a:t>
            </a:r>
            <a:endParaRPr lang="en-US" dirty="0"/>
          </a:p>
        </p:txBody>
      </p:sp>
      <p:sp>
        <p:nvSpPr>
          <p:cNvPr id="3" name="Text Placeholder 2"/>
          <p:cNvSpPr>
            <a:spLocks noGrp="1"/>
          </p:cNvSpPr>
          <p:nvPr>
            <p:ph type="body" sz="quarter" idx="10"/>
          </p:nvPr>
        </p:nvSpPr>
        <p:spPr/>
        <p:txBody>
          <a:bodyPr/>
          <a:lstStyle/>
          <a:p>
            <a:r>
              <a:rPr lang="en-US" dirty="0" smtClean="0"/>
              <a:t>Russia looks both east and west. </a:t>
            </a:r>
            <a:endParaRPr lang="en-US" dirty="0"/>
          </a:p>
          <a:p>
            <a:r>
              <a:rPr lang="en-US" dirty="0" smtClean="0"/>
              <a:t>Its culture has borrowed elements from both—the authoritarianism of Asia and the longing for individual rights in Europe. </a:t>
            </a:r>
          </a:p>
          <a:p>
            <a:r>
              <a:rPr lang="en-US" dirty="0" smtClean="0">
                <a:solidFill>
                  <a:srgbClr val="FF0000"/>
                </a:solidFill>
              </a:rPr>
              <a:t>The Great European Plain, which has played a major role in European history, extends into Russia and has played a decisive role there as well. </a:t>
            </a:r>
          </a:p>
          <a:p>
            <a:r>
              <a:rPr lang="en-US" dirty="0" smtClean="0"/>
              <a:t>Like the countries of Eastern Europe, Russia has suffered under the heel of many Asian tribes, including Scythians, Huns, and Slavs. </a:t>
            </a:r>
            <a:endParaRPr lang="en-US" dirty="0"/>
          </a:p>
        </p:txBody>
      </p:sp>
    </p:spTree>
    <p:extLst>
      <p:ext uri="{BB962C8B-B14F-4D97-AF65-F5344CB8AC3E}">
        <p14:creationId xmlns:p14="http://schemas.microsoft.com/office/powerpoint/2010/main" val="1652398712"/>
      </p:ext>
    </p:extLst>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Yekaterinburg</a:t>
            </a:r>
            <a:endParaRPr lang="en-US" dirty="0"/>
          </a:p>
        </p:txBody>
      </p:sp>
      <p:sp>
        <p:nvSpPr>
          <p:cNvPr id="3" name="Text Placeholder 2"/>
          <p:cNvSpPr>
            <a:spLocks noGrp="1"/>
          </p:cNvSpPr>
          <p:nvPr>
            <p:ph type="body" sz="quarter" idx="11"/>
          </p:nvPr>
        </p:nvSpPr>
        <p:spPr/>
        <p:txBody>
          <a:bodyPr/>
          <a:lstStyle/>
          <a:p>
            <a:r>
              <a:rPr lang="en-US" dirty="0" smtClean="0"/>
              <a:t>Russia’s fourth-largest city</a:t>
            </a:r>
            <a:endParaRPr lang="en-US" dirty="0"/>
          </a:p>
        </p:txBody>
      </p:sp>
    </p:spTree>
    <p:extLst>
      <p:ext uri="{BB962C8B-B14F-4D97-AF65-F5344CB8AC3E}">
        <p14:creationId xmlns:p14="http://schemas.microsoft.com/office/powerpoint/2010/main" val="4102914357"/>
      </p:ext>
    </p:extLst>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Siberia</a:t>
            </a:r>
            <a:endParaRPr lang="en-US" dirty="0"/>
          </a:p>
        </p:txBody>
      </p:sp>
      <p:sp>
        <p:nvSpPr>
          <p:cNvPr id="3" name="Text Placeholder 2"/>
          <p:cNvSpPr>
            <a:spLocks noGrp="1"/>
          </p:cNvSpPr>
          <p:nvPr>
            <p:ph type="body" sz="quarter" idx="11"/>
          </p:nvPr>
        </p:nvSpPr>
        <p:spPr/>
        <p:txBody>
          <a:bodyPr/>
          <a:lstStyle/>
          <a:p>
            <a:r>
              <a:rPr lang="en-US" dirty="0" smtClean="0"/>
              <a:t>term for all of Asian Russia east of the Urals</a:t>
            </a:r>
            <a:endParaRPr lang="en-US" dirty="0"/>
          </a:p>
        </p:txBody>
      </p:sp>
    </p:spTree>
    <p:extLst>
      <p:ext uri="{BB962C8B-B14F-4D97-AF65-F5344CB8AC3E}">
        <p14:creationId xmlns:p14="http://schemas.microsoft.com/office/powerpoint/2010/main" val="835937003"/>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Trans-Siberian Railway</a:t>
            </a:r>
            <a:endParaRPr lang="en-US" dirty="0"/>
          </a:p>
        </p:txBody>
      </p:sp>
      <p:sp>
        <p:nvSpPr>
          <p:cNvPr id="3" name="Text Placeholder 2"/>
          <p:cNvSpPr>
            <a:spLocks noGrp="1"/>
          </p:cNvSpPr>
          <p:nvPr>
            <p:ph type="body" sz="quarter" idx="11"/>
          </p:nvPr>
        </p:nvSpPr>
        <p:spPr/>
        <p:txBody>
          <a:bodyPr/>
          <a:lstStyle/>
          <a:p>
            <a:r>
              <a:rPr lang="en-US" dirty="0"/>
              <a:t>c</a:t>
            </a:r>
            <a:r>
              <a:rPr lang="en-US" dirty="0" smtClean="0"/>
              <a:t>onnects the regions of southwest and southeast Siberia </a:t>
            </a:r>
            <a:endParaRPr lang="en-US" dirty="0"/>
          </a:p>
        </p:txBody>
      </p:sp>
    </p:spTree>
    <p:extLst>
      <p:ext uri="{BB962C8B-B14F-4D97-AF65-F5344CB8AC3E}">
        <p14:creationId xmlns:p14="http://schemas.microsoft.com/office/powerpoint/2010/main" val="847886775"/>
      </p:ext>
    </p:extLst>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Lake Baikal</a:t>
            </a:r>
            <a:endParaRPr lang="en-US" dirty="0"/>
          </a:p>
        </p:txBody>
      </p:sp>
      <p:sp>
        <p:nvSpPr>
          <p:cNvPr id="3" name="Text Placeholder 2"/>
          <p:cNvSpPr>
            <a:spLocks noGrp="1"/>
          </p:cNvSpPr>
          <p:nvPr>
            <p:ph type="body" sz="quarter" idx="11"/>
          </p:nvPr>
        </p:nvSpPr>
        <p:spPr/>
        <p:txBody>
          <a:bodyPr/>
          <a:lstStyle/>
          <a:p>
            <a:r>
              <a:rPr lang="en-US" dirty="0"/>
              <a:t>d</a:t>
            </a:r>
            <a:r>
              <a:rPr lang="en-US" dirty="0" smtClean="0"/>
              <a:t>eepest lake in the world </a:t>
            </a:r>
            <a:endParaRPr lang="en-US" dirty="0"/>
          </a:p>
        </p:txBody>
      </p:sp>
    </p:spTree>
    <p:extLst>
      <p:ext uri="{BB962C8B-B14F-4D97-AF65-F5344CB8AC3E}">
        <p14:creationId xmlns:p14="http://schemas.microsoft.com/office/powerpoint/2010/main" val="1289100911"/>
      </p:ext>
    </p:extLst>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Novosibirsk</a:t>
            </a:r>
            <a:endParaRPr lang="en-US" dirty="0"/>
          </a:p>
        </p:txBody>
      </p:sp>
      <p:sp>
        <p:nvSpPr>
          <p:cNvPr id="3" name="Text Placeholder 2"/>
          <p:cNvSpPr>
            <a:spLocks noGrp="1"/>
          </p:cNvSpPr>
          <p:nvPr>
            <p:ph type="body" sz="quarter" idx="11"/>
          </p:nvPr>
        </p:nvSpPr>
        <p:spPr/>
        <p:txBody>
          <a:bodyPr/>
          <a:lstStyle/>
          <a:p>
            <a:r>
              <a:rPr lang="en-US" dirty="0" smtClean="0"/>
              <a:t>largest city in Siberia</a:t>
            </a:r>
            <a:endParaRPr lang="en-US" dirty="0"/>
          </a:p>
        </p:txBody>
      </p:sp>
    </p:spTree>
    <p:extLst>
      <p:ext uri="{BB962C8B-B14F-4D97-AF65-F5344CB8AC3E}">
        <p14:creationId xmlns:p14="http://schemas.microsoft.com/office/powerpoint/2010/main" val="3912095638"/>
      </p:ext>
    </p:extLst>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Taymyr Peninsula </a:t>
            </a:r>
            <a:endParaRPr lang="en-US" dirty="0"/>
          </a:p>
        </p:txBody>
      </p:sp>
      <p:sp>
        <p:nvSpPr>
          <p:cNvPr id="3" name="Text Placeholder 2"/>
          <p:cNvSpPr>
            <a:spLocks noGrp="1"/>
          </p:cNvSpPr>
          <p:nvPr>
            <p:ph type="body" sz="quarter" idx="11"/>
          </p:nvPr>
        </p:nvSpPr>
        <p:spPr/>
        <p:txBody>
          <a:bodyPr/>
          <a:lstStyle/>
          <a:p>
            <a:r>
              <a:rPr lang="en-US" dirty="0" smtClean="0"/>
              <a:t>northernmost mainland area in the world</a:t>
            </a:r>
            <a:endParaRPr lang="en-US" dirty="0"/>
          </a:p>
        </p:txBody>
      </p:sp>
    </p:spTree>
    <p:extLst>
      <p:ext uri="{BB962C8B-B14F-4D97-AF65-F5344CB8AC3E}">
        <p14:creationId xmlns:p14="http://schemas.microsoft.com/office/powerpoint/2010/main" val="3326961275"/>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Altai Mountains</a:t>
            </a:r>
            <a:endParaRPr lang="en-US" dirty="0"/>
          </a:p>
        </p:txBody>
      </p:sp>
      <p:sp>
        <p:nvSpPr>
          <p:cNvPr id="3" name="Text Placeholder 2"/>
          <p:cNvSpPr>
            <a:spLocks noGrp="1"/>
          </p:cNvSpPr>
          <p:nvPr>
            <p:ph type="body" sz="quarter" idx="11"/>
          </p:nvPr>
        </p:nvSpPr>
        <p:spPr/>
        <p:txBody>
          <a:bodyPr/>
          <a:lstStyle/>
          <a:p>
            <a:r>
              <a:rPr lang="en-US" dirty="0" smtClean="0"/>
              <a:t>mountain range near Russia’s borders with Kazakhstan, China, and Mongolia; </a:t>
            </a:r>
            <a:br>
              <a:rPr lang="en-US" dirty="0" smtClean="0"/>
            </a:br>
            <a:r>
              <a:rPr lang="en-US" dirty="0" smtClean="0"/>
              <a:t>Mt. Belukha (14,783 feet) is the highest </a:t>
            </a:r>
            <a:br>
              <a:rPr lang="en-US" dirty="0" smtClean="0"/>
            </a:br>
            <a:r>
              <a:rPr lang="en-US" dirty="0" smtClean="0"/>
              <a:t>mountain in this range</a:t>
            </a:r>
            <a:endParaRPr lang="en-US" dirty="0"/>
          </a:p>
        </p:txBody>
      </p:sp>
    </p:spTree>
    <p:extLst>
      <p:ext uri="{BB962C8B-B14F-4D97-AF65-F5344CB8AC3E}">
        <p14:creationId xmlns:p14="http://schemas.microsoft.com/office/powerpoint/2010/main" val="2766027508"/>
      </p:ext>
    </p:extLst>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Sakha</a:t>
            </a:r>
            <a:endParaRPr lang="en-US" dirty="0"/>
          </a:p>
        </p:txBody>
      </p:sp>
      <p:sp>
        <p:nvSpPr>
          <p:cNvPr id="3" name="Text Placeholder 2"/>
          <p:cNvSpPr>
            <a:spLocks noGrp="1"/>
          </p:cNvSpPr>
          <p:nvPr>
            <p:ph type="body" sz="quarter" idx="11"/>
          </p:nvPr>
        </p:nvSpPr>
        <p:spPr/>
        <p:txBody>
          <a:bodyPr/>
          <a:lstStyle/>
          <a:p>
            <a:r>
              <a:rPr lang="en-US" dirty="0"/>
              <a:t>l</a:t>
            </a:r>
            <a:r>
              <a:rPr lang="en-US" dirty="0" smtClean="0"/>
              <a:t>argest Russian republic; has the world’s harshest climate of any inhabited area</a:t>
            </a:r>
            <a:endParaRPr lang="en-US" dirty="0"/>
          </a:p>
        </p:txBody>
      </p:sp>
    </p:spTree>
    <p:extLst>
      <p:ext uri="{BB962C8B-B14F-4D97-AF65-F5344CB8AC3E}">
        <p14:creationId xmlns:p14="http://schemas.microsoft.com/office/powerpoint/2010/main" val="2811308441"/>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Yakutsk Basin</a:t>
            </a:r>
            <a:endParaRPr lang="en-US" dirty="0"/>
          </a:p>
        </p:txBody>
      </p:sp>
      <p:sp>
        <p:nvSpPr>
          <p:cNvPr id="3" name="Text Placeholder 2"/>
          <p:cNvSpPr>
            <a:spLocks noGrp="1"/>
          </p:cNvSpPr>
          <p:nvPr>
            <p:ph type="body" sz="quarter" idx="11"/>
          </p:nvPr>
        </p:nvSpPr>
        <p:spPr/>
        <p:txBody>
          <a:bodyPr/>
          <a:lstStyle/>
          <a:p>
            <a:r>
              <a:rPr lang="en-US" dirty="0"/>
              <a:t>b</a:t>
            </a:r>
            <a:r>
              <a:rPr lang="en-US" dirty="0" smtClean="0"/>
              <a:t>asin where mining takes place in the East Siberian Upland</a:t>
            </a:r>
            <a:endParaRPr lang="en-US" dirty="0"/>
          </a:p>
        </p:txBody>
      </p:sp>
    </p:spTree>
    <p:extLst>
      <p:ext uri="{BB962C8B-B14F-4D97-AF65-F5344CB8AC3E}">
        <p14:creationId xmlns:p14="http://schemas.microsoft.com/office/powerpoint/2010/main" val="227789684"/>
      </p:ext>
    </p:extLst>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Sakhalin Island</a:t>
            </a:r>
            <a:endParaRPr lang="en-US" dirty="0"/>
          </a:p>
        </p:txBody>
      </p:sp>
      <p:sp>
        <p:nvSpPr>
          <p:cNvPr id="3" name="Text Placeholder 2"/>
          <p:cNvSpPr>
            <a:spLocks noGrp="1"/>
          </p:cNvSpPr>
          <p:nvPr>
            <p:ph type="body" sz="quarter" idx="11"/>
          </p:nvPr>
        </p:nvSpPr>
        <p:spPr/>
        <p:txBody>
          <a:bodyPr/>
          <a:lstStyle/>
          <a:p>
            <a:r>
              <a:rPr lang="en-US" dirty="0" smtClean="0"/>
              <a:t>Russian island north of Japan</a:t>
            </a:r>
            <a:endParaRPr lang="en-US" dirty="0"/>
          </a:p>
        </p:txBody>
      </p:sp>
    </p:spTree>
    <p:extLst>
      <p:ext uri="{BB962C8B-B14F-4D97-AF65-F5344CB8AC3E}">
        <p14:creationId xmlns:p14="http://schemas.microsoft.com/office/powerpoint/2010/main" val="3351502319"/>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Czarist Russia</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A total of twenty-four czars (also spelled </a:t>
            </a:r>
            <a:r>
              <a:rPr lang="en-US" i="1" dirty="0" smtClean="0">
                <a:solidFill>
                  <a:srgbClr val="FF0000"/>
                </a:solidFill>
              </a:rPr>
              <a:t>tsars</a:t>
            </a:r>
            <a:r>
              <a:rPr lang="en-US" sz="1200" i="1" dirty="0" smtClean="0">
                <a:solidFill>
                  <a:srgbClr val="FF0000"/>
                </a:solidFill>
              </a:rPr>
              <a:t> </a:t>
            </a:r>
            <a:r>
              <a:rPr lang="en-US" dirty="0" smtClean="0">
                <a:solidFill>
                  <a:srgbClr val="FF0000"/>
                </a:solidFill>
              </a:rPr>
              <a:t>) ruled Russia from 1547 </a:t>
            </a:r>
            <a:br>
              <a:rPr lang="en-US" dirty="0" smtClean="0">
                <a:solidFill>
                  <a:srgbClr val="FF0000"/>
                </a:solidFill>
              </a:rPr>
            </a:br>
            <a:r>
              <a:rPr lang="en-US" dirty="0" smtClean="0">
                <a:solidFill>
                  <a:srgbClr val="FF0000"/>
                </a:solidFill>
              </a:rPr>
              <a:t>to 1917. </a:t>
            </a:r>
          </a:p>
          <a:p>
            <a:r>
              <a:rPr lang="en-US" dirty="0" smtClean="0"/>
              <a:t>The czars and czarinas (female rulers) were </a:t>
            </a:r>
            <a:r>
              <a:rPr lang="en-US" b="1" dirty="0" smtClean="0"/>
              <a:t>autocrats</a:t>
            </a:r>
            <a:r>
              <a:rPr lang="en-US" dirty="0" smtClean="0"/>
              <a:t>; they had no established limits on their authority and power. </a:t>
            </a:r>
          </a:p>
          <a:p>
            <a:r>
              <a:rPr lang="en-US" dirty="0" smtClean="0"/>
              <a:t>During World War I under the last czar, Nicholas II, Russia experienced humiliating defeats. </a:t>
            </a:r>
          </a:p>
          <a:p>
            <a:r>
              <a:rPr lang="en-US" dirty="0" smtClean="0"/>
              <a:t>In the resulting confusion, </a:t>
            </a:r>
            <a:r>
              <a:rPr lang="en-US" b="1" dirty="0" smtClean="0"/>
              <a:t>Vladimir </a:t>
            </a:r>
            <a:r>
              <a:rPr lang="en-US" b="1" dirty="0" err="1" smtClean="0"/>
              <a:t>Ilich</a:t>
            </a:r>
            <a:r>
              <a:rPr lang="en-US" b="1" dirty="0" smtClean="0"/>
              <a:t> Lenin</a:t>
            </a:r>
            <a:r>
              <a:rPr lang="en-US" dirty="0" smtClean="0"/>
              <a:t> led the Russian Revolution in 1917 and executed the last czar the following year. </a:t>
            </a:r>
            <a:endParaRPr lang="en-US" dirty="0"/>
          </a:p>
        </p:txBody>
      </p:sp>
    </p:spTree>
    <p:extLst>
      <p:ext uri="{BB962C8B-B14F-4D97-AF65-F5344CB8AC3E}">
        <p14:creationId xmlns:p14="http://schemas.microsoft.com/office/powerpoint/2010/main" val="2491093329"/>
      </p:ext>
    </p:extLst>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Kuril Islands</a:t>
            </a:r>
            <a:endParaRPr lang="en-US" dirty="0"/>
          </a:p>
        </p:txBody>
      </p:sp>
      <p:sp>
        <p:nvSpPr>
          <p:cNvPr id="3" name="Text Placeholder 2"/>
          <p:cNvSpPr>
            <a:spLocks noGrp="1"/>
          </p:cNvSpPr>
          <p:nvPr>
            <p:ph type="body" sz="quarter" idx="11"/>
          </p:nvPr>
        </p:nvSpPr>
        <p:spPr/>
        <p:txBody>
          <a:bodyPr/>
          <a:lstStyle/>
          <a:p>
            <a:r>
              <a:rPr lang="en-US" dirty="0" smtClean="0"/>
              <a:t>Russian islands that extend in a chain from the Kamchatka Peninsula to Japan</a:t>
            </a:r>
            <a:endParaRPr lang="en-US" dirty="0"/>
          </a:p>
        </p:txBody>
      </p:sp>
    </p:spTree>
    <p:extLst>
      <p:ext uri="{BB962C8B-B14F-4D97-AF65-F5344CB8AC3E}">
        <p14:creationId xmlns:p14="http://schemas.microsoft.com/office/powerpoint/2010/main" val="2590317553"/>
      </p:ext>
    </p:extLst>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Bering Strait</a:t>
            </a:r>
            <a:endParaRPr lang="en-US" dirty="0"/>
          </a:p>
        </p:txBody>
      </p:sp>
      <p:sp>
        <p:nvSpPr>
          <p:cNvPr id="3" name="Text Placeholder 2"/>
          <p:cNvSpPr>
            <a:spLocks noGrp="1"/>
          </p:cNvSpPr>
          <p:nvPr>
            <p:ph type="body" sz="quarter" idx="11"/>
          </p:nvPr>
        </p:nvSpPr>
        <p:spPr/>
        <p:txBody>
          <a:bodyPr/>
          <a:lstStyle/>
          <a:p>
            <a:r>
              <a:rPr lang="en-US" dirty="0" smtClean="0"/>
              <a:t>strait that separates Russia from the </a:t>
            </a:r>
            <a:br>
              <a:rPr lang="en-US" dirty="0" smtClean="0"/>
            </a:br>
            <a:r>
              <a:rPr lang="en-US" dirty="0" smtClean="0"/>
              <a:t>United States</a:t>
            </a:r>
            <a:endParaRPr lang="en-US" dirty="0"/>
          </a:p>
        </p:txBody>
      </p:sp>
    </p:spTree>
    <p:extLst>
      <p:ext uri="{BB962C8B-B14F-4D97-AF65-F5344CB8AC3E}">
        <p14:creationId xmlns:p14="http://schemas.microsoft.com/office/powerpoint/2010/main" val="3239620384"/>
      </p:ext>
    </p:extLst>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Vladivostok</a:t>
            </a:r>
            <a:endParaRPr lang="en-US" dirty="0"/>
          </a:p>
        </p:txBody>
      </p:sp>
      <p:sp>
        <p:nvSpPr>
          <p:cNvPr id="3" name="Text Placeholder 2"/>
          <p:cNvSpPr>
            <a:spLocks noGrp="1"/>
          </p:cNvSpPr>
          <p:nvPr>
            <p:ph type="body" sz="quarter" idx="11"/>
          </p:nvPr>
        </p:nvSpPr>
        <p:spPr/>
        <p:txBody>
          <a:bodyPr/>
          <a:lstStyle/>
          <a:p>
            <a:r>
              <a:rPr lang="en-US" dirty="0" smtClean="0"/>
              <a:t>Russia’s main Pacific port</a:t>
            </a:r>
            <a:endParaRPr lang="en-US" dirty="0"/>
          </a:p>
        </p:txBody>
      </p:sp>
    </p:spTree>
    <p:extLst>
      <p:ext uri="{BB962C8B-B14F-4D97-AF65-F5344CB8AC3E}">
        <p14:creationId xmlns:p14="http://schemas.microsoft.com/office/powerpoint/2010/main" val="1694632429"/>
      </p:ext>
    </p:extLst>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Kamchatka Peninsula</a:t>
            </a:r>
            <a:endParaRPr lang="en-US" dirty="0"/>
          </a:p>
        </p:txBody>
      </p:sp>
      <p:sp>
        <p:nvSpPr>
          <p:cNvPr id="3" name="Text Placeholder 2"/>
          <p:cNvSpPr>
            <a:spLocks noGrp="1"/>
          </p:cNvSpPr>
          <p:nvPr>
            <p:ph type="body" sz="quarter" idx="11"/>
          </p:nvPr>
        </p:nvSpPr>
        <p:spPr/>
        <p:txBody>
          <a:bodyPr/>
          <a:lstStyle/>
          <a:p>
            <a:r>
              <a:rPr lang="en-US" dirty="0" smtClean="0"/>
              <a:t>Russian peninsula that extends into the Pacific; contains twenty-nine active volcanoes including Siberia’s highest peak</a:t>
            </a:r>
            <a:endParaRPr lang="en-US" dirty="0"/>
          </a:p>
        </p:txBody>
      </p:sp>
    </p:spTree>
    <p:extLst>
      <p:ext uri="{BB962C8B-B14F-4D97-AF65-F5344CB8AC3E}">
        <p14:creationId xmlns:p14="http://schemas.microsoft.com/office/powerpoint/2010/main" val="3859681899"/>
      </p:ext>
    </p:extLst>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Mount </a:t>
            </a:r>
            <a:r>
              <a:rPr lang="en-US" dirty="0" err="1" smtClean="0"/>
              <a:t>Klyuchevskaya</a:t>
            </a:r>
            <a:r>
              <a:rPr lang="en-US" dirty="0" smtClean="0"/>
              <a:t> </a:t>
            </a:r>
            <a:endParaRPr lang="en-US" dirty="0"/>
          </a:p>
        </p:txBody>
      </p:sp>
      <p:sp>
        <p:nvSpPr>
          <p:cNvPr id="3" name="Text Placeholder 2"/>
          <p:cNvSpPr>
            <a:spLocks noGrp="1"/>
          </p:cNvSpPr>
          <p:nvPr>
            <p:ph type="body" sz="quarter" idx="11"/>
          </p:nvPr>
        </p:nvSpPr>
        <p:spPr/>
        <p:txBody>
          <a:bodyPr/>
          <a:lstStyle/>
          <a:p>
            <a:r>
              <a:rPr lang="en-US" dirty="0" smtClean="0"/>
              <a:t>Siberia’s highest peak at 15,584 feet</a:t>
            </a:r>
            <a:endParaRPr lang="en-US" dirty="0"/>
          </a:p>
        </p:txBody>
      </p:sp>
    </p:spTree>
    <p:extLst>
      <p:ext uri="{BB962C8B-B14F-4D97-AF65-F5344CB8AC3E}">
        <p14:creationId xmlns:p14="http://schemas.microsoft.com/office/powerpoint/2010/main" val="26201530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Soviet Rule</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In 1922, Lenin created the Union of Soviet Socialist Republics (</a:t>
            </a:r>
            <a:r>
              <a:rPr lang="en-US" b="1" dirty="0" smtClean="0">
                <a:solidFill>
                  <a:srgbClr val="FF0000"/>
                </a:solidFill>
              </a:rPr>
              <a:t>USSR</a:t>
            </a:r>
            <a:r>
              <a:rPr lang="en-US" dirty="0" smtClean="0">
                <a:solidFill>
                  <a:srgbClr val="FF0000"/>
                </a:solidFill>
              </a:rPr>
              <a:t>). </a:t>
            </a:r>
          </a:p>
          <a:p>
            <a:r>
              <a:rPr lang="en-US" dirty="0" smtClean="0"/>
              <a:t>This union gave limited power to several “republics.” </a:t>
            </a:r>
          </a:p>
          <a:p>
            <a:r>
              <a:rPr lang="en-US" dirty="0" smtClean="0"/>
              <a:t>Communists claimed Russia was no longer an empire but a land of equals. </a:t>
            </a:r>
          </a:p>
          <a:p>
            <a:r>
              <a:rPr lang="en-US" dirty="0" smtClean="0">
                <a:solidFill>
                  <a:srgbClr val="FF0000"/>
                </a:solidFill>
              </a:rPr>
              <a:t>Joseph Stalin, Lenin’s brutal successor, extended the empire deeper into Europe than any czar could have dreamed possible. </a:t>
            </a:r>
          </a:p>
          <a:p>
            <a:r>
              <a:rPr lang="en-US" dirty="0" smtClean="0"/>
              <a:t>After a secret agreement with Adolf Hitler, Stalin seized Moldova, Lithuania, Latvia, and Estonia in 1940, bringing the total number of Soviet republics to fifteen. </a:t>
            </a:r>
          </a:p>
          <a:p>
            <a:r>
              <a:rPr lang="en-US" dirty="0" smtClean="0"/>
              <a:t>After the defeat of Hitler during World War II, Stalin extended the “Iron Curtain,” the area under Soviet control, to lands as far west as Germany. </a:t>
            </a:r>
            <a:endParaRPr lang="en-US" dirty="0"/>
          </a:p>
        </p:txBody>
      </p:sp>
    </p:spTree>
    <p:extLst>
      <p:ext uri="{BB962C8B-B14F-4D97-AF65-F5344CB8AC3E}">
        <p14:creationId xmlns:p14="http://schemas.microsoft.com/office/powerpoint/2010/main" val="206658041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After World War II, the USSR (also known as the Soviet Union) was in competition with the Western Allies. </a:t>
            </a:r>
          </a:p>
          <a:p>
            <a:r>
              <a:rPr lang="en-US" dirty="0" smtClean="0"/>
              <a:t>Soon the competition involved primarily the USSR and the United States. </a:t>
            </a:r>
          </a:p>
          <a:p>
            <a:r>
              <a:rPr lang="en-US" dirty="0" smtClean="0"/>
              <a:t>As the USSR expanded Communist influence, </a:t>
            </a:r>
            <a:r>
              <a:rPr lang="en-US" dirty="0"/>
              <a:t>t</a:t>
            </a:r>
            <a:r>
              <a:rPr lang="en-US" dirty="0" smtClean="0"/>
              <a:t>he United States sought to limit this expansion. </a:t>
            </a:r>
          </a:p>
          <a:p>
            <a:r>
              <a:rPr lang="en-US" dirty="0" smtClean="0"/>
              <a:t>Both powers built up weapon arsenals, including nuclear weapons. </a:t>
            </a:r>
          </a:p>
          <a:p>
            <a:r>
              <a:rPr lang="en-US" dirty="0" smtClean="0"/>
              <a:t>Both the United States and the USSR feared that the other power would attack. </a:t>
            </a:r>
          </a:p>
          <a:p>
            <a:r>
              <a:rPr lang="en-US" dirty="0" smtClean="0">
                <a:solidFill>
                  <a:srgbClr val="FF0000"/>
                </a:solidFill>
              </a:rPr>
              <a:t>This period was known as the Cold War. </a:t>
            </a:r>
            <a:endParaRPr lang="en-US" dirty="0">
              <a:solidFill>
                <a:srgbClr val="FF0000"/>
              </a:solidFill>
            </a:endParaRPr>
          </a:p>
        </p:txBody>
      </p:sp>
    </p:spTree>
    <p:extLst>
      <p:ext uri="{BB962C8B-B14F-4D97-AF65-F5344CB8AC3E}">
        <p14:creationId xmlns:p14="http://schemas.microsoft.com/office/powerpoint/2010/main" val="4032476098"/>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Soviet Collapse </a:t>
            </a:r>
            <a:endParaRPr lang="en-US" dirty="0"/>
          </a:p>
        </p:txBody>
      </p:sp>
      <p:sp>
        <p:nvSpPr>
          <p:cNvPr id="3" name="Text Placeholder 2"/>
          <p:cNvSpPr>
            <a:spLocks noGrp="1"/>
          </p:cNvSpPr>
          <p:nvPr>
            <p:ph type="body" sz="quarter" idx="10"/>
          </p:nvPr>
        </p:nvSpPr>
        <p:spPr/>
        <p:txBody>
          <a:bodyPr/>
          <a:lstStyle/>
          <a:p>
            <a:r>
              <a:rPr lang="en-US" dirty="0" smtClean="0"/>
              <a:t>By the 1980s the Soviet economy lagged far behind the West. </a:t>
            </a:r>
          </a:p>
          <a:p>
            <a:r>
              <a:rPr lang="en-US" dirty="0" smtClean="0">
                <a:solidFill>
                  <a:srgbClr val="FF0000"/>
                </a:solidFill>
              </a:rPr>
              <a:t>Soviet premier Mikhail Gorbachev instituted the reforms known as </a:t>
            </a:r>
            <a:r>
              <a:rPr lang="en-US" i="1" dirty="0" smtClean="0">
                <a:solidFill>
                  <a:srgbClr val="FF0000"/>
                </a:solidFill>
              </a:rPr>
              <a:t>perestroika</a:t>
            </a:r>
            <a:r>
              <a:rPr lang="en-US" dirty="0" smtClean="0">
                <a:solidFill>
                  <a:srgbClr val="FF0000"/>
                </a:solidFill>
              </a:rPr>
              <a:t> (</a:t>
            </a:r>
            <a:r>
              <a:rPr lang="en-US" dirty="0" err="1" smtClean="0">
                <a:solidFill>
                  <a:srgbClr val="FF0000"/>
                </a:solidFill>
              </a:rPr>
              <a:t>pehr</a:t>
            </a:r>
            <a:r>
              <a:rPr lang="en-US" dirty="0" smtClean="0">
                <a:solidFill>
                  <a:srgbClr val="FF0000"/>
                </a:solidFill>
              </a:rPr>
              <a:t> </a:t>
            </a:r>
            <a:r>
              <a:rPr lang="en-US" dirty="0" err="1" smtClean="0">
                <a:solidFill>
                  <a:srgbClr val="FF0000"/>
                </a:solidFill>
              </a:rPr>
              <a:t>ih</a:t>
            </a:r>
            <a:r>
              <a:rPr lang="en-US" dirty="0" smtClean="0">
                <a:solidFill>
                  <a:srgbClr val="FF0000"/>
                </a:solidFill>
              </a:rPr>
              <a:t> STROY </a:t>
            </a:r>
            <a:r>
              <a:rPr lang="en-US" dirty="0" err="1" smtClean="0">
                <a:solidFill>
                  <a:srgbClr val="FF0000"/>
                </a:solidFill>
              </a:rPr>
              <a:t>kuh</a:t>
            </a:r>
            <a:r>
              <a:rPr lang="en-US" dirty="0" smtClean="0">
                <a:solidFill>
                  <a:srgbClr val="FF0000"/>
                </a:solidFill>
              </a:rPr>
              <a:t>), or “restructuring,” and </a:t>
            </a:r>
            <a:r>
              <a:rPr lang="en-US" i="1" dirty="0" smtClean="0">
                <a:solidFill>
                  <a:srgbClr val="FF0000"/>
                </a:solidFill>
              </a:rPr>
              <a:t>glasnost</a:t>
            </a:r>
            <a:r>
              <a:rPr lang="en-US" dirty="0" smtClean="0">
                <a:solidFill>
                  <a:srgbClr val="FF0000"/>
                </a:solidFill>
              </a:rPr>
              <a:t> </a:t>
            </a:r>
            <a:br>
              <a:rPr lang="en-US" dirty="0" smtClean="0">
                <a:solidFill>
                  <a:srgbClr val="FF0000"/>
                </a:solidFill>
              </a:rPr>
            </a:br>
            <a:r>
              <a:rPr lang="en-US" dirty="0" smtClean="0">
                <a:solidFill>
                  <a:srgbClr val="FF0000"/>
                </a:solidFill>
              </a:rPr>
              <a:t>(GLAHS </a:t>
            </a:r>
            <a:r>
              <a:rPr lang="en-US" dirty="0" err="1" smtClean="0">
                <a:solidFill>
                  <a:srgbClr val="FF0000"/>
                </a:solidFill>
              </a:rPr>
              <a:t>nawst</a:t>
            </a:r>
            <a:r>
              <a:rPr lang="en-US" dirty="0" smtClean="0">
                <a:solidFill>
                  <a:srgbClr val="FF0000"/>
                </a:solidFill>
              </a:rPr>
              <a:t>), or “openness.”</a:t>
            </a:r>
          </a:p>
          <a:p>
            <a:r>
              <a:rPr lang="en-US" dirty="0" smtClean="0"/>
              <a:t>The whole system collapsed in 1991, as the leaders of the various republics declared independence. </a:t>
            </a:r>
          </a:p>
          <a:p>
            <a:r>
              <a:rPr lang="en-US" dirty="0" smtClean="0">
                <a:solidFill>
                  <a:srgbClr val="FF0000"/>
                </a:solidFill>
              </a:rPr>
              <a:t>Boris Yeltsin, the president of the largest republic—Russia—joined the others. </a:t>
            </a:r>
          </a:p>
          <a:p>
            <a:r>
              <a:rPr lang="en-US" dirty="0" smtClean="0"/>
              <a:t>By December 25, Gorbachev was a ruler without a country, and he quietly resigned.  </a:t>
            </a:r>
            <a:endParaRPr lang="en-US" dirty="0"/>
          </a:p>
        </p:txBody>
      </p:sp>
    </p:spTree>
    <p:extLst>
      <p:ext uri="{BB962C8B-B14F-4D97-AF65-F5344CB8AC3E}">
        <p14:creationId xmlns:p14="http://schemas.microsoft.com/office/powerpoint/2010/main" val="589650319"/>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In the place of the Soviet Union, Yeltsin formed the Commonwealth of Independent States (</a:t>
            </a:r>
            <a:r>
              <a:rPr lang="en-US" b="1" dirty="0" smtClean="0">
                <a:solidFill>
                  <a:srgbClr val="FF0000"/>
                </a:solidFill>
              </a:rPr>
              <a:t>CIS</a:t>
            </a:r>
            <a:r>
              <a:rPr lang="en-US" dirty="0" smtClean="0">
                <a:solidFill>
                  <a:srgbClr val="FF0000"/>
                </a:solidFill>
              </a:rPr>
              <a:t>) to retain economic ties among the former Soviet states. </a:t>
            </a:r>
          </a:p>
          <a:p>
            <a:r>
              <a:rPr lang="en-US" dirty="0" smtClean="0"/>
              <a:t>Yeltsin’s tenure was marked by political and economic turmoil, and those conditions (along with declining health) led to his resignation in 1999. </a:t>
            </a:r>
          </a:p>
          <a:p>
            <a:r>
              <a:rPr lang="en-US" dirty="0" smtClean="0">
                <a:solidFill>
                  <a:srgbClr val="FF0000"/>
                </a:solidFill>
              </a:rPr>
              <a:t>His successor Vladimir </a:t>
            </a:r>
            <a:r>
              <a:rPr lang="en-US" dirty="0">
                <a:solidFill>
                  <a:srgbClr val="FF0000"/>
                </a:solidFill>
              </a:rPr>
              <a:t>P</a:t>
            </a:r>
            <a:r>
              <a:rPr lang="en-US" dirty="0" smtClean="0">
                <a:solidFill>
                  <a:srgbClr val="FF0000"/>
                </a:solidFill>
              </a:rPr>
              <a:t>utin, increased the power of the president and moved Russia back toward a more centralized government. </a:t>
            </a:r>
            <a:endParaRPr lang="en-US" dirty="0">
              <a:solidFill>
                <a:srgbClr val="FF0000"/>
              </a:solidFill>
            </a:endParaRPr>
          </a:p>
        </p:txBody>
      </p:sp>
    </p:spTree>
    <p:extLst>
      <p:ext uri="{BB962C8B-B14F-4D97-AF65-F5344CB8AC3E}">
        <p14:creationId xmlns:p14="http://schemas.microsoft.com/office/powerpoint/2010/main" val="393817418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Nation in Transition</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The Soviets were poor stewards of the rich resources that Russia contained. </a:t>
            </a:r>
          </a:p>
          <a:p>
            <a:r>
              <a:rPr lang="en-US" dirty="0" smtClean="0"/>
              <a:t>This misuse has left the country in ruins, with deteriorating buildings, antiquated machinery, and polluted lakes and rivers.  </a:t>
            </a:r>
          </a:p>
          <a:p>
            <a:r>
              <a:rPr lang="en-US" dirty="0" smtClean="0"/>
              <a:t>A major concern among Russians is the strength of criminal elements. </a:t>
            </a:r>
          </a:p>
          <a:p>
            <a:r>
              <a:rPr lang="en-US" dirty="0" smtClean="0">
                <a:solidFill>
                  <a:srgbClr val="FF0000"/>
                </a:solidFill>
              </a:rPr>
              <a:t>Although it has declined by about half in recent years, the murder rate in Russia is 10.2 per hundred thousand people, double the rate of the United States. </a:t>
            </a:r>
          </a:p>
          <a:p>
            <a:endParaRPr lang="en-US" dirty="0"/>
          </a:p>
        </p:txBody>
      </p:sp>
    </p:spTree>
    <p:extLst>
      <p:ext uri="{BB962C8B-B14F-4D97-AF65-F5344CB8AC3E}">
        <p14:creationId xmlns:p14="http://schemas.microsoft.com/office/powerpoint/2010/main" val="160514215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Federation Government</a:t>
            </a:r>
            <a:endParaRPr lang="en-US" dirty="0"/>
          </a:p>
        </p:txBody>
      </p:sp>
      <p:sp>
        <p:nvSpPr>
          <p:cNvPr id="3" name="Text Placeholder 2"/>
          <p:cNvSpPr>
            <a:spLocks noGrp="1"/>
          </p:cNvSpPr>
          <p:nvPr>
            <p:ph type="body" sz="quarter" idx="10"/>
          </p:nvPr>
        </p:nvSpPr>
        <p:spPr/>
        <p:txBody>
          <a:bodyPr/>
          <a:lstStyle/>
          <a:p>
            <a:r>
              <a:rPr lang="en-US" dirty="0" smtClean="0"/>
              <a:t>Russia is experiencing problems of </a:t>
            </a:r>
            <a:r>
              <a:rPr lang="en-US" b="1" dirty="0" smtClean="0"/>
              <a:t>devolution</a:t>
            </a:r>
            <a:r>
              <a:rPr lang="en-US" dirty="0" smtClean="0"/>
              <a:t>, a passing down or </a:t>
            </a:r>
            <a:br>
              <a:rPr lang="en-US" dirty="0" smtClean="0"/>
            </a:br>
            <a:r>
              <a:rPr lang="en-US" dirty="0" smtClean="0"/>
              <a:t>“de-evolution” of power. </a:t>
            </a:r>
          </a:p>
          <a:p>
            <a:r>
              <a:rPr lang="en-US" dirty="0" smtClean="0"/>
              <a:t>Under the Soviet Union, Moscow regulated everything. </a:t>
            </a:r>
          </a:p>
          <a:p>
            <a:r>
              <a:rPr lang="en-US" dirty="0" smtClean="0"/>
              <a:t>With the breakup, Moscow has shifted some responsibilities to local governments. </a:t>
            </a:r>
            <a:endParaRPr lang="en-US" dirty="0"/>
          </a:p>
        </p:txBody>
      </p:sp>
    </p:spTree>
    <p:extLst>
      <p:ext uri="{BB962C8B-B14F-4D97-AF65-F5344CB8AC3E}">
        <p14:creationId xmlns:p14="http://schemas.microsoft.com/office/powerpoint/2010/main" val="716267777"/>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Political Divisions </a:t>
            </a:r>
            <a:endParaRPr lang="en-US" dirty="0"/>
          </a:p>
        </p:txBody>
      </p:sp>
      <p:sp>
        <p:nvSpPr>
          <p:cNvPr id="3" name="Text Placeholder 2"/>
          <p:cNvSpPr>
            <a:spLocks noGrp="1"/>
          </p:cNvSpPr>
          <p:nvPr>
            <p:ph type="body" sz="quarter" idx="10"/>
          </p:nvPr>
        </p:nvSpPr>
        <p:spPr/>
        <p:txBody>
          <a:bodyPr/>
          <a:lstStyle/>
          <a:p>
            <a:r>
              <a:rPr lang="en-US" dirty="0" smtClean="0"/>
              <a:t>Whereas the United States has states as its main political divisions, Russia has many different names for these divisions. </a:t>
            </a:r>
          </a:p>
          <a:p>
            <a:r>
              <a:rPr lang="en-US" dirty="0" smtClean="0"/>
              <a:t>An </a:t>
            </a:r>
            <a:r>
              <a:rPr lang="en-US" b="1" dirty="0" smtClean="0"/>
              <a:t>oblast</a:t>
            </a:r>
            <a:r>
              <a:rPr lang="en-US" dirty="0" smtClean="0"/>
              <a:t> is a large region or administrative district similar to a state or province. Russia has fifty of these.</a:t>
            </a:r>
          </a:p>
          <a:p>
            <a:r>
              <a:rPr lang="en-US" dirty="0" smtClean="0"/>
              <a:t>There are also ten large, sparsely populated areas, mostly in the north, that are called </a:t>
            </a:r>
            <a:r>
              <a:rPr lang="en-US" b="1" dirty="0" err="1" smtClean="0"/>
              <a:t>okrugs</a:t>
            </a:r>
            <a:r>
              <a:rPr lang="en-US" dirty="0" smtClean="0"/>
              <a:t> (areas). </a:t>
            </a:r>
          </a:p>
          <a:p>
            <a:r>
              <a:rPr lang="en-US" dirty="0" smtClean="0"/>
              <a:t>Moscow and St. Petersburg stand alone as Russia’s two federa</a:t>
            </a:r>
            <a:r>
              <a:rPr lang="en-US" dirty="0"/>
              <a:t>l</a:t>
            </a:r>
            <a:r>
              <a:rPr lang="en-US" dirty="0" smtClean="0"/>
              <a:t> cities. </a:t>
            </a:r>
          </a:p>
          <a:p>
            <a:r>
              <a:rPr lang="en-US" dirty="0" smtClean="0"/>
              <a:t>Russia also has six </a:t>
            </a:r>
            <a:r>
              <a:rPr lang="en-US" b="1" dirty="0" err="1" smtClean="0"/>
              <a:t>krais</a:t>
            </a:r>
            <a:r>
              <a:rPr lang="en-US" dirty="0" smtClean="0"/>
              <a:t>, or territories, governed by Moscow.  </a:t>
            </a:r>
          </a:p>
          <a:p>
            <a:r>
              <a:rPr lang="en-US" dirty="0" smtClean="0"/>
              <a:t>Over thirty ethnic minorities have their own districts and have signed treaties with the government that give them a measure of self-rule. </a:t>
            </a:r>
            <a:endParaRPr lang="en-US" dirty="0"/>
          </a:p>
        </p:txBody>
      </p:sp>
    </p:spTree>
    <p:extLst>
      <p:ext uri="{BB962C8B-B14F-4D97-AF65-F5344CB8AC3E}">
        <p14:creationId xmlns:p14="http://schemas.microsoft.com/office/powerpoint/2010/main" val="27769413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Russia</a:t>
            </a:r>
            <a:endParaRPr lang="en-US" dirty="0"/>
          </a:p>
        </p:txBody>
      </p:sp>
      <p:sp>
        <p:nvSpPr>
          <p:cNvPr id="4" name="Text Placeholder 3"/>
          <p:cNvSpPr>
            <a:spLocks noGrp="1"/>
          </p:cNvSpPr>
          <p:nvPr>
            <p:ph type="body" sz="quarter" idx="10"/>
          </p:nvPr>
        </p:nvSpPr>
        <p:spPr/>
        <p:txBody>
          <a:bodyPr/>
          <a:lstStyle/>
          <a:p>
            <a:r>
              <a:rPr lang="en-US" dirty="0" smtClean="0"/>
              <a:t>History and Government </a:t>
            </a:r>
          </a:p>
          <a:p>
            <a:pPr lvl="1"/>
            <a:r>
              <a:rPr lang="en-US" dirty="0" smtClean="0"/>
              <a:t>From the Czars to the Present</a:t>
            </a:r>
          </a:p>
          <a:p>
            <a:pPr lvl="2"/>
            <a:r>
              <a:rPr lang="en-US" dirty="0" smtClean="0"/>
              <a:t>Czarist Russia </a:t>
            </a:r>
          </a:p>
          <a:p>
            <a:pPr lvl="2"/>
            <a:r>
              <a:rPr lang="en-US" dirty="0" smtClean="0"/>
              <a:t>Soviet Rule </a:t>
            </a:r>
          </a:p>
          <a:p>
            <a:pPr lvl="2"/>
            <a:r>
              <a:rPr lang="en-US" dirty="0" smtClean="0"/>
              <a:t>Soviet Collapse </a:t>
            </a:r>
          </a:p>
          <a:p>
            <a:pPr lvl="2"/>
            <a:r>
              <a:rPr lang="en-US" dirty="0" smtClean="0"/>
              <a:t>A Nation in Transition </a:t>
            </a:r>
          </a:p>
          <a:p>
            <a:pPr lvl="1"/>
            <a:r>
              <a:rPr lang="en-US" dirty="0" smtClean="0"/>
              <a:t>Federation Government</a:t>
            </a:r>
          </a:p>
          <a:p>
            <a:pPr lvl="2"/>
            <a:r>
              <a:rPr lang="en-US" dirty="0" smtClean="0"/>
              <a:t>Political Divisions </a:t>
            </a:r>
          </a:p>
          <a:p>
            <a:pPr lvl="2"/>
            <a:r>
              <a:rPr lang="en-US" dirty="0" smtClean="0"/>
              <a:t>Branches of Government </a:t>
            </a:r>
          </a:p>
        </p:txBody>
      </p:sp>
    </p:spTree>
    <p:extLst>
      <p:ext uri="{BB962C8B-B14F-4D97-AF65-F5344CB8AC3E}">
        <p14:creationId xmlns:p14="http://schemas.microsoft.com/office/powerpoint/2010/main" val="1020595315"/>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twenty-one autonomous republics (autonomous means “self-ruling”) have the most population, power, and status. </a:t>
            </a:r>
          </a:p>
          <a:p>
            <a:r>
              <a:rPr lang="en-US" dirty="0" smtClean="0"/>
              <a:t>To deal with this difficulty, Putin grouped the various political divisions into seven </a:t>
            </a:r>
            <a:r>
              <a:rPr lang="en-US" b="1" dirty="0" smtClean="0"/>
              <a:t>federal districts</a:t>
            </a:r>
            <a:r>
              <a:rPr lang="en-US" dirty="0" smtClean="0"/>
              <a:t> based on geography. </a:t>
            </a:r>
            <a:endParaRPr lang="en-US" dirty="0"/>
          </a:p>
        </p:txBody>
      </p:sp>
    </p:spTree>
    <p:extLst>
      <p:ext uri="{BB962C8B-B14F-4D97-AF65-F5344CB8AC3E}">
        <p14:creationId xmlns:p14="http://schemas.microsoft.com/office/powerpoint/2010/main" val="1392725986"/>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508919" y="370404"/>
            <a:ext cx="8686800" cy="5842555"/>
          </a:xfrm>
        </p:spPr>
      </p:pic>
    </p:spTree>
    <p:extLst>
      <p:ext uri="{BB962C8B-B14F-4D97-AF65-F5344CB8AC3E}">
        <p14:creationId xmlns:p14="http://schemas.microsoft.com/office/powerpoint/2010/main" val="618300386"/>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Branches of Government</a:t>
            </a:r>
            <a:endParaRPr lang="en-US" dirty="0"/>
          </a:p>
        </p:txBody>
      </p:sp>
      <p:sp>
        <p:nvSpPr>
          <p:cNvPr id="3" name="Text Placeholder 2"/>
          <p:cNvSpPr>
            <a:spLocks noGrp="1"/>
          </p:cNvSpPr>
          <p:nvPr>
            <p:ph type="body" sz="quarter" idx="10"/>
          </p:nvPr>
        </p:nvSpPr>
        <p:spPr/>
        <p:txBody>
          <a:bodyPr/>
          <a:lstStyle/>
          <a:p>
            <a:r>
              <a:rPr lang="en-US" dirty="0" smtClean="0"/>
              <a:t>The United States has had various levels of government throughout its history—each with its own clearly defined responsibilities and taxing powers. </a:t>
            </a:r>
          </a:p>
          <a:p>
            <a:r>
              <a:rPr lang="en-US" dirty="0" smtClean="0"/>
              <a:t>In contrast, the Russian government has generally been centralized throughout its history. </a:t>
            </a:r>
          </a:p>
          <a:p>
            <a:r>
              <a:rPr lang="en-US" dirty="0" smtClean="0"/>
              <a:t>In 1993, the people voted for a new constitution, which separated powers among three branches of government. </a:t>
            </a:r>
          </a:p>
          <a:p>
            <a:r>
              <a:rPr lang="en-US" dirty="0" smtClean="0">
                <a:solidFill>
                  <a:srgbClr val="FF0000"/>
                </a:solidFill>
              </a:rPr>
              <a:t>The new country is called the Russian Federation</a:t>
            </a:r>
            <a:r>
              <a:rPr lang="en-US" dirty="0" smtClean="0"/>
              <a:t>. </a:t>
            </a:r>
          </a:p>
          <a:p>
            <a:r>
              <a:rPr lang="en-US" dirty="0" smtClean="0"/>
              <a:t>Most of the power resides in the executive branch. </a:t>
            </a:r>
          </a:p>
          <a:p>
            <a:r>
              <a:rPr lang="en-US" dirty="0" smtClean="0">
                <a:solidFill>
                  <a:srgbClr val="FF0000"/>
                </a:solidFill>
              </a:rPr>
              <a:t>The executive branch is led by a president, but there is no vice president. </a:t>
            </a:r>
            <a:endParaRPr lang="en-US" dirty="0">
              <a:solidFill>
                <a:srgbClr val="FF0000"/>
              </a:solidFill>
            </a:endParaRPr>
          </a:p>
        </p:txBody>
      </p:sp>
    </p:spTree>
    <p:extLst>
      <p:ext uri="{BB962C8B-B14F-4D97-AF65-F5344CB8AC3E}">
        <p14:creationId xmlns:p14="http://schemas.microsoft.com/office/powerpoint/2010/main" val="3473204807"/>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Instead, the president chooses a premier with the consent of the State Duma. </a:t>
            </a:r>
          </a:p>
          <a:p>
            <a:r>
              <a:rPr lang="en-US" dirty="0" smtClean="0"/>
              <a:t>The government is run by the premier and cabinet. </a:t>
            </a:r>
          </a:p>
          <a:p>
            <a:r>
              <a:rPr lang="en-US" dirty="0" smtClean="0"/>
              <a:t>In the event that the president dies, the premier takes charge until the next election, which must be held within three months. </a:t>
            </a:r>
          </a:p>
          <a:p>
            <a:r>
              <a:rPr lang="en-US" dirty="0" smtClean="0"/>
              <a:t>In 1996, each oblast began electing its own governor. </a:t>
            </a:r>
          </a:p>
          <a:p>
            <a:r>
              <a:rPr lang="en-US" dirty="0" smtClean="0"/>
              <a:t>In 2005, Putin gained the authority to appoint the governors in lieu of elections. </a:t>
            </a:r>
          </a:p>
          <a:p>
            <a:r>
              <a:rPr lang="en-US" dirty="0" smtClean="0">
                <a:solidFill>
                  <a:srgbClr val="FF0000"/>
                </a:solidFill>
              </a:rPr>
              <a:t>The </a:t>
            </a:r>
            <a:r>
              <a:rPr lang="en-US" b="1" dirty="0" smtClean="0">
                <a:solidFill>
                  <a:srgbClr val="FF0000"/>
                </a:solidFill>
              </a:rPr>
              <a:t>Federation Assembly</a:t>
            </a:r>
            <a:r>
              <a:rPr lang="en-US" dirty="0" smtClean="0">
                <a:solidFill>
                  <a:srgbClr val="FF0000"/>
                </a:solidFill>
              </a:rPr>
              <a:t>, the legislature, is divided into two houses.</a:t>
            </a:r>
            <a:r>
              <a:rPr lang="en-US" dirty="0" smtClean="0"/>
              <a:t> </a:t>
            </a:r>
          </a:p>
          <a:p>
            <a:r>
              <a:rPr lang="en-US" dirty="0" smtClean="0"/>
              <a:t>Russia’s judicial branch of government has a </a:t>
            </a:r>
            <a:r>
              <a:rPr lang="en-US" b="1" dirty="0" smtClean="0"/>
              <a:t>Supreme Court</a:t>
            </a:r>
            <a:r>
              <a:rPr lang="en-US" dirty="0" smtClean="0"/>
              <a:t> that functions much like the Supreme Court of the United States. </a:t>
            </a:r>
            <a:endParaRPr lang="en-US" dirty="0"/>
          </a:p>
        </p:txBody>
      </p:sp>
    </p:spTree>
    <p:extLst>
      <p:ext uri="{BB962C8B-B14F-4D97-AF65-F5344CB8AC3E}">
        <p14:creationId xmlns:p14="http://schemas.microsoft.com/office/powerpoint/2010/main" val="3868509650"/>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AutoNum type="arabicPeriod"/>
            </a:pPr>
            <a:r>
              <a:rPr lang="en-US" dirty="0" smtClean="0"/>
              <a:t>What religion is dominant in Russia? </a:t>
            </a:r>
          </a:p>
          <a:p>
            <a:pPr marL="568325" indent="0"/>
            <a:r>
              <a:rPr lang="en-US" dirty="0"/>
              <a:t>	</a:t>
            </a:r>
            <a:r>
              <a:rPr lang="en-US" dirty="0" smtClean="0"/>
              <a:t>  </a:t>
            </a:r>
            <a:r>
              <a:rPr lang="en-US" b="1" i="1" dirty="0" smtClean="0"/>
              <a:t>Russian Orthodox</a:t>
            </a:r>
            <a:endParaRPr lang="en-US" dirty="0" smtClean="0"/>
          </a:p>
          <a:p>
            <a:pPr>
              <a:buAutoNum type="arabicPeriod"/>
            </a:pPr>
            <a:endParaRPr lang="en-US" dirty="0"/>
          </a:p>
          <a:p>
            <a:pPr>
              <a:buAutoNum type="arabicPeriod" startAt="2"/>
            </a:pPr>
            <a:r>
              <a:rPr lang="en-US" dirty="0" smtClean="0"/>
              <a:t>What was the title of those who ruled Russia for over 350 years before the Russian Revolution? </a:t>
            </a:r>
          </a:p>
          <a:p>
            <a:pPr marL="568325" indent="0"/>
            <a:r>
              <a:rPr lang="en-US" dirty="0"/>
              <a:t>	</a:t>
            </a:r>
            <a:r>
              <a:rPr lang="en-US" dirty="0" smtClean="0"/>
              <a:t>  </a:t>
            </a:r>
            <a:r>
              <a:rPr lang="en-US" b="1" i="1" dirty="0" smtClean="0"/>
              <a:t>czar (or tsar)</a:t>
            </a:r>
            <a:endParaRPr lang="en-US" dirty="0" smtClean="0"/>
          </a:p>
          <a:p>
            <a:endParaRPr lang="en-US" dirty="0"/>
          </a:p>
        </p:txBody>
      </p:sp>
    </p:spTree>
    <p:extLst>
      <p:ext uri="{BB962C8B-B14F-4D97-AF65-F5344CB8AC3E}">
        <p14:creationId xmlns:p14="http://schemas.microsoft.com/office/powerpoint/2010/main" val="1716747363"/>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3.  What kind of government did Lenin initiate? </a:t>
            </a:r>
          </a:p>
          <a:p>
            <a:r>
              <a:rPr lang="en-US" dirty="0" smtClean="0"/>
              <a:t>	</a:t>
            </a:r>
            <a:r>
              <a:rPr lang="en-US" b="1" i="1" dirty="0" smtClean="0"/>
              <a:t>centralized socialism (or Communist)</a:t>
            </a:r>
            <a:endParaRPr lang="en-US" dirty="0"/>
          </a:p>
          <a:p>
            <a:endParaRPr lang="en-US" dirty="0" smtClean="0"/>
          </a:p>
          <a:p>
            <a:pPr>
              <a:buAutoNum type="arabicPeriod" startAt="4"/>
            </a:pPr>
            <a:r>
              <a:rPr lang="en-US" dirty="0" smtClean="0"/>
              <a:t>What was Putin’s solution to the problem of administrating the various political divisions throughout Russia? </a:t>
            </a:r>
          </a:p>
          <a:p>
            <a:pPr marL="1028700" indent="-460375"/>
            <a:r>
              <a:rPr lang="en-US" dirty="0"/>
              <a:t>	</a:t>
            </a:r>
            <a:r>
              <a:rPr lang="en-US" b="1" i="1" dirty="0" smtClean="0"/>
              <a:t>to group the various political divisions into seven federal districts</a:t>
            </a:r>
            <a:endParaRPr lang="en-US" dirty="0"/>
          </a:p>
        </p:txBody>
      </p:sp>
    </p:spTree>
    <p:extLst>
      <p:ext uri="{BB962C8B-B14F-4D97-AF65-F5344CB8AC3E}">
        <p14:creationId xmlns:p14="http://schemas.microsoft.com/office/powerpoint/2010/main" val="71982919"/>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smtClean="0"/>
              <a:t>Why has Russia sought a warm-water port throughout its history? </a:t>
            </a:r>
          </a:p>
          <a:p>
            <a:pPr marL="568325" indent="0"/>
            <a:r>
              <a:rPr lang="en-US" b="1" i="1" dirty="0" smtClean="0"/>
              <a:t>It has only a few ports that remain ice-free year-round. </a:t>
            </a:r>
            <a:endParaRPr lang="en-US" b="1" i="1" dirty="0"/>
          </a:p>
        </p:txBody>
      </p:sp>
    </p:spTree>
    <p:extLst>
      <p:ext uri="{BB962C8B-B14F-4D97-AF65-F5344CB8AC3E}">
        <p14:creationId xmlns:p14="http://schemas.microsoft.com/office/powerpoint/2010/main" val="1613401220"/>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Northern European Russia </a:t>
            </a:r>
            <a:endParaRPr lang="en-US" dirty="0"/>
          </a:p>
        </p:txBody>
      </p:sp>
    </p:spTree>
    <p:extLst>
      <p:ext uri="{BB962C8B-B14F-4D97-AF65-F5344CB8AC3E}">
        <p14:creationId xmlns:p14="http://schemas.microsoft.com/office/powerpoint/2010/main" val="362970850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Northern European Russia</a:t>
            </a:r>
            <a:endParaRPr lang="en-US" dirty="0"/>
          </a:p>
        </p:txBody>
      </p:sp>
      <p:sp>
        <p:nvSpPr>
          <p:cNvPr id="3" name="Text Placeholder 2"/>
          <p:cNvSpPr>
            <a:spLocks noGrp="1"/>
          </p:cNvSpPr>
          <p:nvPr>
            <p:ph type="body" sz="quarter" idx="10"/>
          </p:nvPr>
        </p:nvSpPr>
        <p:spPr/>
        <p:txBody>
          <a:bodyPr/>
          <a:lstStyle/>
          <a:p>
            <a:r>
              <a:rPr lang="en-US" dirty="0" smtClean="0"/>
              <a:t>Moscow</a:t>
            </a:r>
          </a:p>
          <a:p>
            <a:r>
              <a:rPr lang="en-US" dirty="0" smtClean="0"/>
              <a:t>The Kremlin </a:t>
            </a:r>
          </a:p>
          <a:p>
            <a:r>
              <a:rPr lang="en-US" dirty="0" smtClean="0"/>
              <a:t>Northwest Russia </a:t>
            </a:r>
          </a:p>
          <a:p>
            <a:pPr lvl="1"/>
            <a:r>
              <a:rPr lang="en-US" dirty="0" smtClean="0"/>
              <a:t>St. Petersburg </a:t>
            </a:r>
          </a:p>
          <a:p>
            <a:pPr lvl="1"/>
            <a:r>
              <a:rPr lang="en-US" dirty="0" smtClean="0"/>
              <a:t>Volga-Baltic Waterway </a:t>
            </a:r>
          </a:p>
          <a:p>
            <a:pPr lvl="1"/>
            <a:r>
              <a:rPr lang="en-US" dirty="0" smtClean="0"/>
              <a:t>Karelia </a:t>
            </a:r>
          </a:p>
          <a:p>
            <a:pPr lvl="1"/>
            <a:r>
              <a:rPr lang="en-US" dirty="0" smtClean="0"/>
              <a:t>Kola Peninsula </a:t>
            </a:r>
            <a:endParaRPr lang="en-US" dirty="0"/>
          </a:p>
        </p:txBody>
      </p:sp>
    </p:spTree>
    <p:extLst>
      <p:ext uri="{BB962C8B-B14F-4D97-AF65-F5344CB8AC3E}">
        <p14:creationId xmlns:p14="http://schemas.microsoft.com/office/powerpoint/2010/main" val="3827691613"/>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Moscow</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With about 11.5 million people, </a:t>
            </a:r>
            <a:r>
              <a:rPr lang="en-US" b="1" dirty="0" smtClean="0">
                <a:solidFill>
                  <a:srgbClr val="FF0000"/>
                </a:solidFill>
              </a:rPr>
              <a:t>Moscow</a:t>
            </a:r>
            <a:r>
              <a:rPr lang="en-US" dirty="0" smtClean="0">
                <a:solidFill>
                  <a:srgbClr val="FF0000"/>
                </a:solidFill>
              </a:rPr>
              <a:t> is the largest city in all of Europe. </a:t>
            </a:r>
          </a:p>
          <a:p>
            <a:r>
              <a:rPr lang="en-US" dirty="0" smtClean="0"/>
              <a:t>Its architecture, landmarks, galleries, and theaters display the great achievements of Russian culture. </a:t>
            </a:r>
          </a:p>
          <a:p>
            <a:r>
              <a:rPr lang="en-US" dirty="0" smtClean="0"/>
              <a:t>Moscow is colder than most capitals of Europe. </a:t>
            </a:r>
          </a:p>
          <a:p>
            <a:r>
              <a:rPr lang="en-US" dirty="0" smtClean="0"/>
              <a:t>Moscow lies in the center of Moscow Oblast. </a:t>
            </a:r>
          </a:p>
          <a:p>
            <a:r>
              <a:rPr lang="en-US" dirty="0" smtClean="0"/>
              <a:t>Moscow and several other oblasts compose the </a:t>
            </a:r>
            <a:r>
              <a:rPr lang="en-US" b="1" dirty="0" smtClean="0"/>
              <a:t>Central Federal District</a:t>
            </a:r>
            <a:r>
              <a:rPr lang="en-US" dirty="0" smtClean="0"/>
              <a:t>. </a:t>
            </a:r>
            <a:endParaRPr lang="en-US" dirty="0"/>
          </a:p>
        </p:txBody>
      </p:sp>
    </p:spTree>
    <p:extLst>
      <p:ext uri="{BB962C8B-B14F-4D97-AF65-F5344CB8AC3E}">
        <p14:creationId xmlns:p14="http://schemas.microsoft.com/office/powerpoint/2010/main" val="398928106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Northern European Russia </a:t>
            </a:r>
          </a:p>
          <a:p>
            <a:pPr lvl="1"/>
            <a:r>
              <a:rPr lang="en-US" dirty="0"/>
              <a:t>Moscow </a:t>
            </a:r>
            <a:endParaRPr lang="en-US" dirty="0" smtClean="0"/>
          </a:p>
          <a:p>
            <a:pPr lvl="1"/>
            <a:r>
              <a:rPr lang="en-US" dirty="0" smtClean="0"/>
              <a:t>The Kremlin</a:t>
            </a:r>
            <a:endParaRPr lang="en-US" dirty="0"/>
          </a:p>
          <a:p>
            <a:pPr lvl="1"/>
            <a:r>
              <a:rPr lang="en-US" dirty="0"/>
              <a:t>Northwest Russia </a:t>
            </a:r>
            <a:endParaRPr lang="en-US" dirty="0" smtClean="0"/>
          </a:p>
          <a:p>
            <a:pPr lvl="2"/>
            <a:r>
              <a:rPr lang="en-US" dirty="0" smtClean="0"/>
              <a:t>St. Petersburg </a:t>
            </a:r>
          </a:p>
          <a:p>
            <a:pPr lvl="2"/>
            <a:r>
              <a:rPr lang="en-US" dirty="0" smtClean="0"/>
              <a:t>Volga-Baltic Waterway </a:t>
            </a:r>
          </a:p>
          <a:p>
            <a:pPr lvl="2"/>
            <a:r>
              <a:rPr lang="en-US" dirty="0" smtClean="0"/>
              <a:t>Karelia </a:t>
            </a:r>
          </a:p>
          <a:p>
            <a:pPr lvl="2"/>
            <a:r>
              <a:rPr lang="en-US" dirty="0" smtClean="0"/>
              <a:t>Kola Peninsula </a:t>
            </a:r>
            <a:endParaRPr lang="en-US" dirty="0"/>
          </a:p>
          <a:p>
            <a:endParaRPr lang="en-US" dirty="0"/>
          </a:p>
        </p:txBody>
      </p:sp>
    </p:spTree>
    <p:extLst>
      <p:ext uri="{BB962C8B-B14F-4D97-AF65-F5344CB8AC3E}">
        <p14:creationId xmlns:p14="http://schemas.microsoft.com/office/powerpoint/2010/main" val="2816609780"/>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673708"/>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641721"/>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Kremlin</a:t>
            </a:r>
            <a:endParaRPr lang="en-US" dirty="0"/>
          </a:p>
        </p:txBody>
      </p:sp>
      <p:sp>
        <p:nvSpPr>
          <p:cNvPr id="3" name="Text Placeholder 2"/>
          <p:cNvSpPr>
            <a:spLocks noGrp="1"/>
          </p:cNvSpPr>
          <p:nvPr>
            <p:ph type="body" sz="quarter" idx="10"/>
          </p:nvPr>
        </p:nvSpPr>
        <p:spPr/>
        <p:txBody>
          <a:bodyPr/>
          <a:lstStyle/>
          <a:p>
            <a:r>
              <a:rPr lang="en-US" b="1" dirty="0" smtClean="0">
                <a:solidFill>
                  <a:srgbClr val="FF0000"/>
                </a:solidFill>
              </a:rPr>
              <a:t>The Kremlin</a:t>
            </a:r>
            <a:r>
              <a:rPr lang="en-US" dirty="0" smtClean="0">
                <a:solidFill>
                  <a:srgbClr val="FF0000"/>
                </a:solidFill>
              </a:rPr>
              <a:t> is a massive fortress at the heart of Moscow. </a:t>
            </a:r>
          </a:p>
          <a:p>
            <a:r>
              <a:rPr lang="en-US" dirty="0" smtClean="0"/>
              <a:t>Many kremlins (walled enclosures) are located throughout Russia, but the one in Moscow has special significance. </a:t>
            </a:r>
          </a:p>
          <a:p>
            <a:r>
              <a:rPr lang="en-US" dirty="0" smtClean="0"/>
              <a:t>The highest building in the Kremlin, the onion-domed Bell Tower of Ivan the Great, is more than 260 feet tall. </a:t>
            </a:r>
          </a:p>
          <a:p>
            <a:r>
              <a:rPr lang="en-US" dirty="0" smtClean="0"/>
              <a:t>Ivan recruited Italian architects from the West to build the Palace of Facets, completed in 1491. </a:t>
            </a:r>
          </a:p>
          <a:p>
            <a:r>
              <a:rPr lang="en-US" dirty="0" smtClean="0">
                <a:solidFill>
                  <a:srgbClr val="FF0000"/>
                </a:solidFill>
              </a:rPr>
              <a:t>Outside the Kremlin is a large open area called Red Square. </a:t>
            </a:r>
          </a:p>
          <a:p>
            <a:r>
              <a:rPr lang="en-US" dirty="0" smtClean="0">
                <a:solidFill>
                  <a:srgbClr val="FF0000"/>
                </a:solidFill>
              </a:rPr>
              <a:t>Once a marketplace, it now hosts parades and public entertainment. </a:t>
            </a:r>
          </a:p>
          <a:p>
            <a:r>
              <a:rPr lang="en-US" dirty="0" smtClean="0">
                <a:solidFill>
                  <a:srgbClr val="FF0000"/>
                </a:solidFill>
              </a:rPr>
              <a:t>Lenin’s tomb stands outside the Kremlin wall in Red Square. </a:t>
            </a:r>
            <a:endParaRPr lang="en-US" dirty="0">
              <a:solidFill>
                <a:srgbClr val="FF0000"/>
              </a:solidFill>
            </a:endParaRPr>
          </a:p>
        </p:txBody>
      </p:sp>
    </p:spTree>
    <p:extLst>
      <p:ext uri="{BB962C8B-B14F-4D97-AF65-F5344CB8AC3E}">
        <p14:creationId xmlns:p14="http://schemas.microsoft.com/office/powerpoint/2010/main" val="3269070796"/>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Northwest Russia</a:t>
            </a:r>
            <a:endParaRPr lang="en-US" dirty="0"/>
          </a:p>
        </p:txBody>
      </p:sp>
      <p:sp>
        <p:nvSpPr>
          <p:cNvPr id="3" name="Text Placeholder 2"/>
          <p:cNvSpPr>
            <a:spLocks noGrp="1"/>
          </p:cNvSpPr>
          <p:nvPr>
            <p:ph type="body" sz="quarter" idx="10"/>
          </p:nvPr>
        </p:nvSpPr>
        <p:spPr/>
        <p:txBody>
          <a:bodyPr/>
          <a:lstStyle/>
          <a:p>
            <a:r>
              <a:rPr lang="en-US" dirty="0" smtClean="0"/>
              <a:t>The northwest includes all of Russia’s European holdings north of Greater Moscow. </a:t>
            </a:r>
          </a:p>
          <a:p>
            <a:r>
              <a:rPr lang="en-US" dirty="0" smtClean="0"/>
              <a:t>The climate permits dairy farms. </a:t>
            </a:r>
          </a:p>
          <a:p>
            <a:r>
              <a:rPr lang="en-US" dirty="0" smtClean="0"/>
              <a:t>The main crop is flax, which is raised for both flaxseed oil and fiber. </a:t>
            </a:r>
            <a:endParaRPr lang="en-US" dirty="0"/>
          </a:p>
        </p:txBody>
      </p:sp>
    </p:spTree>
    <p:extLst>
      <p:ext uri="{BB962C8B-B14F-4D97-AF65-F5344CB8AC3E}">
        <p14:creationId xmlns:p14="http://schemas.microsoft.com/office/powerpoint/2010/main" val="1813831787"/>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 Petersburg </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Russia’s second-largest city and main port is </a:t>
            </a:r>
            <a:r>
              <a:rPr lang="en-US" b="1" dirty="0" smtClean="0">
                <a:solidFill>
                  <a:srgbClr val="FF0000"/>
                </a:solidFill>
              </a:rPr>
              <a:t>St. Petersburg</a:t>
            </a:r>
            <a:r>
              <a:rPr lang="en-US" dirty="0" smtClean="0">
                <a:solidFill>
                  <a:srgbClr val="FF0000"/>
                </a:solidFill>
              </a:rPr>
              <a:t>, with a population of over five million. </a:t>
            </a:r>
          </a:p>
          <a:p>
            <a:r>
              <a:rPr lang="en-US" dirty="0" smtClean="0">
                <a:solidFill>
                  <a:srgbClr val="FF0000"/>
                </a:solidFill>
              </a:rPr>
              <a:t>Peter the Great hired Italian architects to design the city. </a:t>
            </a:r>
          </a:p>
          <a:p>
            <a:r>
              <a:rPr lang="en-US" dirty="0" smtClean="0">
                <a:solidFill>
                  <a:srgbClr val="FF0000"/>
                </a:solidFill>
              </a:rPr>
              <a:t>St. Petersburg displays the unusual phenomenon of “white nights.” </a:t>
            </a:r>
          </a:p>
          <a:p>
            <a:r>
              <a:rPr lang="en-US" dirty="0" smtClean="0">
                <a:solidFill>
                  <a:srgbClr val="FF0000"/>
                </a:solidFill>
              </a:rPr>
              <a:t>No other city of over one million people is as far north as St. Petersburg (60˚N). </a:t>
            </a:r>
          </a:p>
          <a:p>
            <a:r>
              <a:rPr lang="en-US" dirty="0" smtClean="0"/>
              <a:t>At such a high latitude, it has virtually no sunsets from the middle of June to early July. </a:t>
            </a:r>
          </a:p>
          <a:p>
            <a:r>
              <a:rPr lang="en-US" dirty="0" smtClean="0"/>
              <a:t>During those days, for about five hours each day, the city has a whitish twilight instead of a sunset. </a:t>
            </a:r>
          </a:p>
          <a:p>
            <a:r>
              <a:rPr lang="en-US" dirty="0" smtClean="0"/>
              <a:t>In contrast, the winter nights are long and dark. </a:t>
            </a:r>
            <a:endParaRPr lang="en-US" dirty="0"/>
          </a:p>
        </p:txBody>
      </p:sp>
    </p:spTree>
    <p:extLst>
      <p:ext uri="{BB962C8B-B14F-4D97-AF65-F5344CB8AC3E}">
        <p14:creationId xmlns:p14="http://schemas.microsoft.com/office/powerpoint/2010/main" val="3998918975"/>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446673"/>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Volga-Baltic Waterway</a:t>
            </a:r>
            <a:endParaRPr lang="en-US" dirty="0"/>
          </a:p>
        </p:txBody>
      </p:sp>
      <p:sp>
        <p:nvSpPr>
          <p:cNvPr id="3" name="Text Placeholder 2"/>
          <p:cNvSpPr>
            <a:spLocks noGrp="1"/>
          </p:cNvSpPr>
          <p:nvPr>
            <p:ph type="body" sz="quarter" idx="10"/>
          </p:nvPr>
        </p:nvSpPr>
        <p:spPr/>
        <p:txBody>
          <a:bodyPr/>
          <a:lstStyle/>
          <a:p>
            <a:r>
              <a:rPr lang="en-US" dirty="0" smtClean="0"/>
              <a:t>In spite of its great size, Russia has very few good ports with access to oceans and world trade. </a:t>
            </a:r>
          </a:p>
          <a:p>
            <a:r>
              <a:rPr lang="en-US" dirty="0" smtClean="0"/>
              <a:t>St. Petersburg’s importance was enhanced by the completion of the Volga-</a:t>
            </a:r>
            <a:r>
              <a:rPr lang="en-US" dirty="0"/>
              <a:t>B</a:t>
            </a:r>
            <a:r>
              <a:rPr lang="en-US" dirty="0" smtClean="0"/>
              <a:t>altic Waterway and an interior network of railroads in the nineteenth century. </a:t>
            </a:r>
          </a:p>
          <a:p>
            <a:r>
              <a:rPr lang="en-US" dirty="0" smtClean="0"/>
              <a:t>Ships can reach inland to Moscow and beyond. </a:t>
            </a:r>
          </a:p>
          <a:p>
            <a:r>
              <a:rPr lang="en-US" dirty="0" smtClean="0"/>
              <a:t>Improved in 1964, the waterway connects several rivers in the interior, including the outlets of Lake Onega and Lake Ladoga. </a:t>
            </a:r>
          </a:p>
          <a:p>
            <a:r>
              <a:rPr lang="en-US" dirty="0" smtClean="0"/>
              <a:t>Located east of St. Petersburg, these two lakes are the largest in Europe. </a:t>
            </a:r>
          </a:p>
        </p:txBody>
      </p:sp>
    </p:spTree>
    <p:extLst>
      <p:ext uri="{BB962C8B-B14F-4D97-AF65-F5344CB8AC3E}">
        <p14:creationId xmlns:p14="http://schemas.microsoft.com/office/powerpoint/2010/main" val="1032808541"/>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Karelia </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Karelia is a flat glaciated plain north of St. Petersburg. </a:t>
            </a:r>
          </a:p>
          <a:p>
            <a:r>
              <a:rPr lang="en-US" dirty="0" err="1" smtClean="0"/>
              <a:t>Karelians</a:t>
            </a:r>
            <a:r>
              <a:rPr lang="en-US" dirty="0" smtClean="0"/>
              <a:t> are much like the neighboring Finns in language and culture. </a:t>
            </a:r>
          </a:p>
          <a:p>
            <a:r>
              <a:rPr lang="en-US" dirty="0" smtClean="0"/>
              <a:t>However, because of Russian dominance in the region, ethnic </a:t>
            </a:r>
            <a:r>
              <a:rPr lang="en-US" dirty="0" err="1" smtClean="0"/>
              <a:t>Karelians</a:t>
            </a:r>
            <a:r>
              <a:rPr lang="en-US" dirty="0" smtClean="0"/>
              <a:t> now constitute only a small part of the population. </a:t>
            </a:r>
          </a:p>
          <a:p>
            <a:r>
              <a:rPr lang="en-US" dirty="0" smtClean="0">
                <a:solidFill>
                  <a:srgbClr val="FF0000"/>
                </a:solidFill>
              </a:rPr>
              <a:t>With the completion of the </a:t>
            </a:r>
            <a:r>
              <a:rPr lang="en-US" b="1" dirty="0" smtClean="0">
                <a:solidFill>
                  <a:srgbClr val="FF0000"/>
                </a:solidFill>
              </a:rPr>
              <a:t>White Sea-Baltic Canal</a:t>
            </a:r>
            <a:r>
              <a:rPr lang="en-US" dirty="0" smtClean="0">
                <a:solidFill>
                  <a:srgbClr val="FF0000"/>
                </a:solidFill>
              </a:rPr>
              <a:t> in 1939, Russia successfully linked Karelia’s Arctic coast to St. Petersburg. </a:t>
            </a:r>
          </a:p>
          <a:p>
            <a:r>
              <a:rPr lang="en-US" dirty="0" smtClean="0"/>
              <a:t>The 141-mile canal links the White Sea to the Volga-Baltic Waterway. </a:t>
            </a:r>
          </a:p>
        </p:txBody>
      </p:sp>
    </p:spTree>
    <p:extLst>
      <p:ext uri="{BB962C8B-B14F-4D97-AF65-F5344CB8AC3E}">
        <p14:creationId xmlns:p14="http://schemas.microsoft.com/office/powerpoint/2010/main" val="642295684"/>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Kola Peninsula </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The </a:t>
            </a:r>
            <a:r>
              <a:rPr lang="en-US" b="1" dirty="0" smtClean="0">
                <a:solidFill>
                  <a:srgbClr val="FF0000"/>
                </a:solidFill>
              </a:rPr>
              <a:t>Kola Peninsula</a:t>
            </a:r>
            <a:r>
              <a:rPr lang="en-US" dirty="0" smtClean="0">
                <a:solidFill>
                  <a:srgbClr val="FF0000"/>
                </a:solidFill>
              </a:rPr>
              <a:t> lies north of Karelia. </a:t>
            </a:r>
          </a:p>
          <a:p>
            <a:r>
              <a:rPr lang="en-US" dirty="0" smtClean="0">
                <a:solidFill>
                  <a:srgbClr val="FF0000"/>
                </a:solidFill>
              </a:rPr>
              <a:t>Murmansk is the key Arctic port because the currents of the Barents Sea keep the port free of ice most of the year, and icebreakers break through even when there is ice. </a:t>
            </a:r>
          </a:p>
          <a:p>
            <a:r>
              <a:rPr lang="en-US" dirty="0" smtClean="0"/>
              <a:t>Murmansk is north of the Arctic Circle and is the world’s northernmost large city. </a:t>
            </a:r>
          </a:p>
          <a:p>
            <a:r>
              <a:rPr lang="en-US" dirty="0" smtClean="0"/>
              <a:t>The Barents Sea provides herring and cod, two of the world’s most important commercial fishes, as well as other fish. </a:t>
            </a:r>
          </a:p>
          <a:p>
            <a:r>
              <a:rPr lang="en-US" dirty="0" smtClean="0"/>
              <a:t>The Kola Peninsula is sparsely inhabited by Lapps, who also live in Finland, but it has important mineral resources. </a:t>
            </a:r>
          </a:p>
          <a:p>
            <a:r>
              <a:rPr lang="en-US" dirty="0" smtClean="0">
                <a:solidFill>
                  <a:srgbClr val="FF0000"/>
                </a:solidFill>
              </a:rPr>
              <a:t>Russia is a leading producer of nickel</a:t>
            </a:r>
            <a:r>
              <a:rPr lang="en-US" dirty="0" smtClean="0"/>
              <a:t>. </a:t>
            </a:r>
            <a:endParaRPr lang="en-US" dirty="0"/>
          </a:p>
        </p:txBody>
      </p:sp>
    </p:spTree>
    <p:extLst>
      <p:ext uri="{BB962C8B-B14F-4D97-AF65-F5344CB8AC3E}">
        <p14:creationId xmlns:p14="http://schemas.microsoft.com/office/powerpoint/2010/main" val="1600702008"/>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AutoNum type="arabicPeriod"/>
            </a:pPr>
            <a:r>
              <a:rPr lang="en-US" dirty="0" smtClean="0"/>
              <a:t>What is the most important industrial area in Russia? </a:t>
            </a:r>
          </a:p>
          <a:p>
            <a:pPr marL="568325" indent="0"/>
            <a:r>
              <a:rPr lang="en-US" dirty="0" smtClean="0"/>
              <a:t>	  </a:t>
            </a:r>
            <a:r>
              <a:rPr lang="en-US" b="1" i="1" dirty="0" smtClean="0"/>
              <a:t>the Central Federal District, which includes Moscow </a:t>
            </a:r>
            <a:r>
              <a:rPr lang="en-US" b="1" i="1" dirty="0"/>
              <a:t>	</a:t>
            </a:r>
            <a:r>
              <a:rPr lang="en-US" b="1" i="1" dirty="0" smtClean="0"/>
              <a:t>    	  and its vicinity</a:t>
            </a:r>
            <a:endParaRPr lang="en-US" dirty="0" smtClean="0"/>
          </a:p>
          <a:p>
            <a:pPr>
              <a:buAutoNum type="arabicPeriod"/>
            </a:pPr>
            <a:endParaRPr lang="en-US" dirty="0"/>
          </a:p>
          <a:p>
            <a:pPr>
              <a:buAutoNum type="arabicPeriod" startAt="2"/>
            </a:pPr>
            <a:r>
              <a:rPr lang="en-US" dirty="0" smtClean="0"/>
              <a:t>What is Russia’s main port? </a:t>
            </a:r>
          </a:p>
          <a:p>
            <a:pPr marL="568325" indent="0"/>
            <a:r>
              <a:rPr lang="en-US" dirty="0"/>
              <a:t>	</a:t>
            </a:r>
            <a:r>
              <a:rPr lang="en-US" dirty="0" smtClean="0"/>
              <a:t>  </a:t>
            </a:r>
            <a:r>
              <a:rPr lang="en-US" b="1" i="1" dirty="0" smtClean="0"/>
              <a:t>St. Petersburg</a:t>
            </a:r>
            <a:endParaRPr lang="en-US" dirty="0"/>
          </a:p>
        </p:txBody>
      </p:sp>
    </p:spTree>
    <p:extLst>
      <p:ext uri="{BB962C8B-B14F-4D97-AF65-F5344CB8AC3E}">
        <p14:creationId xmlns:p14="http://schemas.microsoft.com/office/powerpoint/2010/main" val="3639102502"/>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Southern European Russia </a:t>
            </a:r>
          </a:p>
          <a:p>
            <a:pPr lvl="1"/>
            <a:r>
              <a:rPr lang="en-US" dirty="0"/>
              <a:t>The Volga River </a:t>
            </a:r>
            <a:endParaRPr lang="en-US" dirty="0" smtClean="0"/>
          </a:p>
          <a:p>
            <a:pPr lvl="2"/>
            <a:r>
              <a:rPr lang="en-US" dirty="0" smtClean="0"/>
              <a:t>Middle Volga </a:t>
            </a:r>
          </a:p>
          <a:p>
            <a:pPr lvl="2"/>
            <a:r>
              <a:rPr lang="en-US" dirty="0" smtClean="0"/>
              <a:t>Lower Volga </a:t>
            </a:r>
            <a:endParaRPr lang="en-US" dirty="0"/>
          </a:p>
          <a:p>
            <a:pPr lvl="1"/>
            <a:r>
              <a:rPr lang="en-US" dirty="0"/>
              <a:t>The Don River Basin </a:t>
            </a:r>
            <a:endParaRPr lang="en-US" dirty="0" smtClean="0"/>
          </a:p>
          <a:p>
            <a:pPr lvl="2"/>
            <a:r>
              <a:rPr lang="en-US" dirty="0" smtClean="0"/>
              <a:t>Russia’s Agricultural Heartland </a:t>
            </a:r>
          </a:p>
          <a:p>
            <a:pPr lvl="2"/>
            <a:r>
              <a:rPr lang="en-US" dirty="0" smtClean="0"/>
              <a:t>Shipping </a:t>
            </a:r>
            <a:endParaRPr lang="en-US" dirty="0"/>
          </a:p>
          <a:p>
            <a:pPr lvl="1"/>
            <a:r>
              <a:rPr lang="en-US" dirty="0"/>
              <a:t>Caucasus Mountains</a:t>
            </a:r>
          </a:p>
          <a:p>
            <a:endParaRPr lang="en-US" dirty="0"/>
          </a:p>
        </p:txBody>
      </p:sp>
    </p:spTree>
    <p:extLst>
      <p:ext uri="{BB962C8B-B14F-4D97-AF65-F5344CB8AC3E}">
        <p14:creationId xmlns:p14="http://schemas.microsoft.com/office/powerpoint/2010/main" val="3342061810"/>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3.  What two canal systems link the northern ports with Moscow? </a:t>
            </a:r>
          </a:p>
          <a:p>
            <a:r>
              <a:rPr lang="en-US" dirty="0" smtClean="0"/>
              <a:t>	</a:t>
            </a:r>
            <a:r>
              <a:rPr lang="en-US" b="1" i="1" dirty="0" smtClean="0"/>
              <a:t>Volga-Baltic Waterway and White Sea-Baltic Canal</a:t>
            </a:r>
            <a:endParaRPr lang="en-US" dirty="0"/>
          </a:p>
          <a:p>
            <a:endParaRPr lang="en-US" dirty="0"/>
          </a:p>
          <a:p>
            <a:pPr>
              <a:buAutoNum type="arabicPeriod" startAt="4"/>
            </a:pPr>
            <a:r>
              <a:rPr lang="en-US" dirty="0" smtClean="0"/>
              <a:t>What Russian port is separated from the rest of the country?</a:t>
            </a:r>
          </a:p>
          <a:p>
            <a:pPr marL="568325" indent="0">
              <a:tabLst>
                <a:tab pos="914400" algn="l"/>
                <a:tab pos="1030288" algn="l"/>
              </a:tabLst>
            </a:pPr>
            <a:r>
              <a:rPr lang="en-US" dirty="0"/>
              <a:t>	</a:t>
            </a:r>
            <a:r>
              <a:rPr lang="en-US" dirty="0" smtClean="0"/>
              <a:t> </a:t>
            </a:r>
            <a:r>
              <a:rPr lang="en-US" b="1" i="1" dirty="0" smtClean="0"/>
              <a:t>Kaliningrad</a:t>
            </a:r>
            <a:endParaRPr lang="en-US" dirty="0" smtClean="0"/>
          </a:p>
          <a:p>
            <a:r>
              <a:rPr lang="en-US" dirty="0" smtClean="0"/>
              <a:t> </a:t>
            </a:r>
            <a:endParaRPr lang="en-US" dirty="0"/>
          </a:p>
        </p:txBody>
      </p:sp>
    </p:spTree>
    <p:extLst>
      <p:ext uri="{BB962C8B-B14F-4D97-AF65-F5344CB8AC3E}">
        <p14:creationId xmlns:p14="http://schemas.microsoft.com/office/powerpoint/2010/main" val="444154897"/>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smtClean="0"/>
              <a:t>St. Petersburg was called Leningrad during the Soviet era. Why do you think the name has been changed back?</a:t>
            </a:r>
          </a:p>
          <a:p>
            <a:pPr marL="568325" indent="0"/>
            <a:r>
              <a:rPr lang="en-US" b="1" i="1" dirty="0" smtClean="0"/>
              <a:t>Russia distanced itself from its Soviet past. Lenin fell out of favor, and the traditional names replaced the former Soviet names. </a:t>
            </a:r>
            <a:endParaRPr lang="en-US" b="1" i="1" dirty="0"/>
          </a:p>
        </p:txBody>
      </p:sp>
    </p:spTree>
    <p:extLst>
      <p:ext uri="{BB962C8B-B14F-4D97-AF65-F5344CB8AC3E}">
        <p14:creationId xmlns:p14="http://schemas.microsoft.com/office/powerpoint/2010/main" val="3006902551"/>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Southern European Russia</a:t>
            </a:r>
            <a:endParaRPr lang="en-US" dirty="0"/>
          </a:p>
        </p:txBody>
      </p:sp>
    </p:spTree>
    <p:extLst>
      <p:ext uri="{BB962C8B-B14F-4D97-AF65-F5344CB8AC3E}">
        <p14:creationId xmlns:p14="http://schemas.microsoft.com/office/powerpoint/2010/main" val="875935539"/>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Volga River </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The </a:t>
            </a:r>
            <a:r>
              <a:rPr lang="en-US" b="1" dirty="0" smtClean="0">
                <a:solidFill>
                  <a:srgbClr val="FF0000"/>
                </a:solidFill>
              </a:rPr>
              <a:t>Volga River</a:t>
            </a:r>
            <a:r>
              <a:rPr lang="en-US" dirty="0" smtClean="0">
                <a:solidFill>
                  <a:srgbClr val="FF0000"/>
                </a:solidFill>
              </a:rPr>
              <a:t> is the longest river in Europe at 2,193 miles long. </a:t>
            </a:r>
          </a:p>
          <a:p>
            <a:r>
              <a:rPr lang="en-US" dirty="0" smtClean="0"/>
              <a:t>Canals make it the hub of Russia’s shipping system. </a:t>
            </a:r>
          </a:p>
          <a:p>
            <a:r>
              <a:rPr lang="en-US" dirty="0" smtClean="0"/>
              <a:t>Central Russia lies along the Upper Volga River. </a:t>
            </a:r>
          </a:p>
          <a:p>
            <a:r>
              <a:rPr lang="en-US" dirty="0" smtClean="0"/>
              <a:t>Russia’s second great industrial area, the Greater Volga, includes most of the rest of the Volga and its major tributary, the Kama River. </a:t>
            </a:r>
            <a:endParaRPr lang="en-US" dirty="0"/>
          </a:p>
        </p:txBody>
      </p:sp>
    </p:spTree>
    <p:extLst>
      <p:ext uri="{BB962C8B-B14F-4D97-AF65-F5344CB8AC3E}">
        <p14:creationId xmlns:p14="http://schemas.microsoft.com/office/powerpoint/2010/main" val="3550113058"/>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Middle Volga </a:t>
            </a:r>
            <a:endParaRPr lang="en-US" dirty="0"/>
          </a:p>
        </p:txBody>
      </p:sp>
      <p:sp>
        <p:nvSpPr>
          <p:cNvPr id="3" name="Text Placeholder 2"/>
          <p:cNvSpPr>
            <a:spLocks noGrp="1"/>
          </p:cNvSpPr>
          <p:nvPr>
            <p:ph type="body" sz="quarter" idx="10"/>
          </p:nvPr>
        </p:nvSpPr>
        <p:spPr/>
        <p:txBody>
          <a:bodyPr/>
          <a:lstStyle/>
          <a:p>
            <a:r>
              <a:rPr lang="en-US" dirty="0" smtClean="0"/>
              <a:t>The Middle Volga extends from Nizhniy Novgorod to Samara. </a:t>
            </a:r>
          </a:p>
          <a:p>
            <a:r>
              <a:rPr lang="en-US" b="1" dirty="0" smtClean="0"/>
              <a:t>Nizhniy Novgorod</a:t>
            </a:r>
            <a:r>
              <a:rPr lang="en-US" dirty="0" smtClean="0"/>
              <a:t> (NIZH-nee NAHV-</a:t>
            </a:r>
            <a:r>
              <a:rPr lang="en-US" dirty="0" err="1" smtClean="0"/>
              <a:t>guh</a:t>
            </a:r>
            <a:r>
              <a:rPr lang="en-US" dirty="0" smtClean="0"/>
              <a:t>-rod; formerly Gorki) is the third-largest city in Russia with over one and a half million people, while Samara ranks sixth with over one million people. </a:t>
            </a:r>
          </a:p>
          <a:p>
            <a:r>
              <a:rPr lang="en-US" dirty="0" smtClean="0">
                <a:solidFill>
                  <a:srgbClr val="FF0000"/>
                </a:solidFill>
              </a:rPr>
              <a:t>Novgorod </a:t>
            </a:r>
            <a:r>
              <a:rPr lang="en-US" dirty="0">
                <a:solidFill>
                  <a:srgbClr val="FF0000"/>
                </a:solidFill>
              </a:rPr>
              <a:t>was the first Russian </a:t>
            </a:r>
            <a:r>
              <a:rPr lang="en-US" dirty="0" smtClean="0">
                <a:solidFill>
                  <a:srgbClr val="FF0000"/>
                </a:solidFill>
              </a:rPr>
              <a:t>city</a:t>
            </a:r>
            <a:r>
              <a:rPr lang="en-US" dirty="0">
                <a:solidFill>
                  <a:srgbClr val="FF0000"/>
                </a:solidFill>
              </a:rPr>
              <a:t>. </a:t>
            </a:r>
            <a:endParaRPr lang="en-US" dirty="0" smtClean="0">
              <a:solidFill>
                <a:srgbClr val="FF0000"/>
              </a:solidFill>
            </a:endParaRPr>
          </a:p>
          <a:p>
            <a:r>
              <a:rPr lang="en-US" dirty="0" smtClean="0">
                <a:solidFill>
                  <a:srgbClr val="FF0000"/>
                </a:solidFill>
              </a:rPr>
              <a:t>Ivan the Terrible became the first czar of Russia in 1547.</a:t>
            </a:r>
            <a:r>
              <a:rPr lang="en-US" dirty="0" smtClean="0"/>
              <a:t> </a:t>
            </a:r>
          </a:p>
          <a:p>
            <a:r>
              <a:rPr lang="en-US" dirty="0" smtClean="0"/>
              <a:t>Though Ivan the Terrible conquered the Tatars and tried to destroy their culture, Tatars remain the most numerous ethnic minority in Russia. </a:t>
            </a:r>
          </a:p>
          <a:p>
            <a:r>
              <a:rPr lang="en-US" dirty="0" smtClean="0"/>
              <a:t>Tatars compose about one-half of the population of </a:t>
            </a:r>
            <a:r>
              <a:rPr lang="en-US" dirty="0" err="1" smtClean="0"/>
              <a:t>Tatarstan</a:t>
            </a:r>
            <a:r>
              <a:rPr lang="en-US" dirty="0" smtClean="0"/>
              <a:t>, one of six Greater Volga republics. </a:t>
            </a:r>
          </a:p>
          <a:p>
            <a:r>
              <a:rPr lang="en-US" dirty="0" smtClean="0">
                <a:solidFill>
                  <a:srgbClr val="FF0000"/>
                </a:solidFill>
              </a:rPr>
              <a:t>Russia is one of the leading producers of petroleum in the world.</a:t>
            </a:r>
            <a:endParaRPr lang="en-US" dirty="0">
              <a:solidFill>
                <a:srgbClr val="FF0000"/>
              </a:solidFill>
            </a:endParaRPr>
          </a:p>
        </p:txBody>
      </p:sp>
    </p:spTree>
    <p:extLst>
      <p:ext uri="{BB962C8B-B14F-4D97-AF65-F5344CB8AC3E}">
        <p14:creationId xmlns:p14="http://schemas.microsoft.com/office/powerpoint/2010/main" val="2178331539"/>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Lower Volga</a:t>
            </a:r>
            <a:endParaRPr lang="en-US" dirty="0"/>
          </a:p>
        </p:txBody>
      </p:sp>
      <p:sp>
        <p:nvSpPr>
          <p:cNvPr id="3" name="Text Placeholder 2"/>
          <p:cNvSpPr>
            <a:spLocks noGrp="1"/>
          </p:cNvSpPr>
          <p:nvPr>
            <p:ph type="body" sz="quarter" idx="10"/>
          </p:nvPr>
        </p:nvSpPr>
        <p:spPr/>
        <p:txBody>
          <a:bodyPr/>
          <a:lstStyle/>
          <a:p>
            <a:r>
              <a:rPr lang="en-US" dirty="0" smtClean="0"/>
              <a:t>The Lower Volga begins below Samara and flows to the Caspian Sea. </a:t>
            </a:r>
          </a:p>
          <a:p>
            <a:r>
              <a:rPr lang="en-US" b="1" dirty="0" smtClean="0">
                <a:solidFill>
                  <a:srgbClr val="FF0000"/>
                </a:solidFill>
              </a:rPr>
              <a:t>Volgograd</a:t>
            </a:r>
            <a:r>
              <a:rPr lang="en-US" dirty="0" smtClean="0">
                <a:solidFill>
                  <a:srgbClr val="FF0000"/>
                </a:solidFill>
              </a:rPr>
              <a:t>, called Stalingrad during the Soviet era from 1925 until 1961, has about one million people. </a:t>
            </a:r>
            <a:endParaRPr lang="en-US" dirty="0">
              <a:solidFill>
                <a:srgbClr val="FF0000"/>
              </a:solidFill>
            </a:endParaRPr>
          </a:p>
        </p:txBody>
      </p:sp>
    </p:spTree>
    <p:extLst>
      <p:ext uri="{BB962C8B-B14F-4D97-AF65-F5344CB8AC3E}">
        <p14:creationId xmlns:p14="http://schemas.microsoft.com/office/powerpoint/2010/main" val="3087549506"/>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Don River Basin</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The 1,224-mile-long </a:t>
            </a:r>
            <a:r>
              <a:rPr lang="en-US" b="1" dirty="0" smtClean="0">
                <a:solidFill>
                  <a:srgbClr val="FF0000"/>
                </a:solidFill>
              </a:rPr>
              <a:t>Don River </a:t>
            </a:r>
            <a:r>
              <a:rPr lang="en-US" dirty="0" smtClean="0">
                <a:solidFill>
                  <a:srgbClr val="FF0000"/>
                </a:solidFill>
              </a:rPr>
              <a:t>is second only to the Volga in importance. </a:t>
            </a:r>
          </a:p>
          <a:p>
            <a:r>
              <a:rPr lang="en-US" dirty="0" smtClean="0"/>
              <a:t>Flowing south through a fertile region of Russia very similar to neighboring Ukraine, it loops east and then west before emptying into the Sea of Azov. </a:t>
            </a:r>
          </a:p>
          <a:p>
            <a:r>
              <a:rPr lang="en-US" dirty="0" smtClean="0"/>
              <a:t>This important region includes part of the Donets Basin (also called the Donbas), Ukraine’s mineral-rich eastern territory. </a:t>
            </a:r>
            <a:endParaRPr lang="en-US" dirty="0"/>
          </a:p>
        </p:txBody>
      </p:sp>
    </p:spTree>
    <p:extLst>
      <p:ext uri="{BB962C8B-B14F-4D97-AF65-F5344CB8AC3E}">
        <p14:creationId xmlns:p14="http://schemas.microsoft.com/office/powerpoint/2010/main" val="3117873482"/>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Russia’s Agricultural Heartland</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The Don drainage basin consists of grasslands called </a:t>
            </a:r>
            <a:r>
              <a:rPr lang="en-US" b="1" dirty="0" smtClean="0">
                <a:solidFill>
                  <a:srgbClr val="FF0000"/>
                </a:solidFill>
              </a:rPr>
              <a:t>steppes</a:t>
            </a:r>
            <a:r>
              <a:rPr lang="en-US" dirty="0" smtClean="0">
                <a:solidFill>
                  <a:srgbClr val="FF0000"/>
                </a:solidFill>
              </a:rPr>
              <a:t> </a:t>
            </a:r>
            <a:r>
              <a:rPr lang="en-US" dirty="0" smtClean="0"/>
              <a:t>(STEPS). </a:t>
            </a:r>
          </a:p>
          <a:p>
            <a:r>
              <a:rPr lang="en-US" dirty="0" smtClean="0"/>
              <a:t>Rich in humus and nutrients, this productive land is called the </a:t>
            </a:r>
            <a:r>
              <a:rPr lang="en-US" b="1" dirty="0" smtClean="0"/>
              <a:t>Black Earth </a:t>
            </a:r>
            <a:r>
              <a:rPr lang="en-US" dirty="0" smtClean="0"/>
              <a:t>region of Russia. </a:t>
            </a:r>
          </a:p>
          <a:p>
            <a:r>
              <a:rPr lang="en-US" dirty="0" smtClean="0">
                <a:solidFill>
                  <a:srgbClr val="FF0000"/>
                </a:solidFill>
              </a:rPr>
              <a:t>The steppes are famous for the </a:t>
            </a:r>
            <a:r>
              <a:rPr lang="en-US" b="1" dirty="0" smtClean="0">
                <a:solidFill>
                  <a:srgbClr val="FF0000"/>
                </a:solidFill>
              </a:rPr>
              <a:t>Cossacks</a:t>
            </a:r>
            <a:r>
              <a:rPr lang="en-US" dirty="0" smtClean="0">
                <a:solidFill>
                  <a:srgbClr val="FF0000"/>
                </a:solidFill>
              </a:rPr>
              <a:t>, fiercely independent nomads whose place in Russian lore is very similar to that of the Plains Indians in America. </a:t>
            </a:r>
          </a:p>
          <a:p>
            <a:r>
              <a:rPr lang="en-US" dirty="0" smtClean="0"/>
              <a:t>The semiarid climate of the steppes provides less than twenty inches of rain annually. </a:t>
            </a:r>
          </a:p>
          <a:p>
            <a:r>
              <a:rPr lang="en-US" dirty="0" smtClean="0"/>
              <a:t>The Black Earth region helped make Russia the world’s fourth-largest producer of wheat in 2011. </a:t>
            </a:r>
          </a:p>
          <a:p>
            <a:r>
              <a:rPr lang="en-US" dirty="0" smtClean="0"/>
              <a:t>Russia is also a leading producer of rye, oats, and barley.</a:t>
            </a:r>
          </a:p>
          <a:p>
            <a:r>
              <a:rPr lang="en-US" dirty="0" smtClean="0"/>
              <a:t>The abundant grains make this area the “Breadbasket of Russia.” </a:t>
            </a:r>
            <a:endParaRPr lang="en-US" dirty="0"/>
          </a:p>
        </p:txBody>
      </p:sp>
    </p:spTree>
    <p:extLst>
      <p:ext uri="{BB962C8B-B14F-4D97-AF65-F5344CB8AC3E}">
        <p14:creationId xmlns:p14="http://schemas.microsoft.com/office/powerpoint/2010/main" val="1578952585"/>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Shipping</a:t>
            </a:r>
            <a:endParaRPr lang="en-US" dirty="0"/>
          </a:p>
        </p:txBody>
      </p:sp>
      <p:sp>
        <p:nvSpPr>
          <p:cNvPr id="3" name="Text Placeholder 2"/>
          <p:cNvSpPr>
            <a:spLocks noGrp="1"/>
          </p:cNvSpPr>
          <p:nvPr>
            <p:ph type="body" sz="quarter" idx="10"/>
          </p:nvPr>
        </p:nvSpPr>
        <p:spPr/>
        <p:txBody>
          <a:bodyPr/>
          <a:lstStyle/>
          <a:p>
            <a:r>
              <a:rPr lang="en-US" dirty="0" smtClean="0"/>
              <a:t>The vital port at the mouth of the Don is Rostov (or Rostov-on-Don). </a:t>
            </a:r>
          </a:p>
          <a:p>
            <a:r>
              <a:rPr lang="en-US" dirty="0" smtClean="0"/>
              <a:t>Much of the Don is shallow, but large ships sailing on the Black Sea can reach over three hundred miles upriver to the Volga-Don Canal. </a:t>
            </a:r>
          </a:p>
          <a:p>
            <a:r>
              <a:rPr lang="en-US" dirty="0" smtClean="0">
                <a:solidFill>
                  <a:srgbClr val="FF0000"/>
                </a:solidFill>
              </a:rPr>
              <a:t>The </a:t>
            </a:r>
            <a:r>
              <a:rPr lang="en-US" b="1" dirty="0" smtClean="0">
                <a:solidFill>
                  <a:srgbClr val="FF0000"/>
                </a:solidFill>
              </a:rPr>
              <a:t>Volga-Don Canal</a:t>
            </a:r>
            <a:r>
              <a:rPr lang="en-US" dirty="0" smtClean="0">
                <a:solidFill>
                  <a:srgbClr val="FF0000"/>
                </a:solidFill>
              </a:rPr>
              <a:t> links the Don with the Volga. </a:t>
            </a:r>
          </a:p>
          <a:p>
            <a:r>
              <a:rPr lang="en-US" dirty="0" smtClean="0"/>
              <a:t>Completed in 1952, this sixty-three-mile-long canal with thirteen locks is Russia’s final link in its European shipping system. </a:t>
            </a:r>
          </a:p>
          <a:p>
            <a:r>
              <a:rPr lang="en-US" dirty="0" smtClean="0"/>
              <a:t>Ships from Moscow can now reach any Russian port in Europe. </a:t>
            </a:r>
            <a:endParaRPr lang="en-US" dirty="0"/>
          </a:p>
        </p:txBody>
      </p:sp>
    </p:spTree>
    <p:extLst>
      <p:ext uri="{BB962C8B-B14F-4D97-AF65-F5344CB8AC3E}">
        <p14:creationId xmlns:p14="http://schemas.microsoft.com/office/powerpoint/2010/main" val="4137971958"/>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239761" y="471488"/>
            <a:ext cx="7225116" cy="5018087"/>
          </a:xfrm>
        </p:spPr>
      </p:pic>
    </p:spTree>
    <p:extLst>
      <p:ext uri="{BB962C8B-B14F-4D97-AF65-F5344CB8AC3E}">
        <p14:creationId xmlns:p14="http://schemas.microsoft.com/office/powerpoint/2010/main" val="159316272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Asian Russia  </a:t>
            </a:r>
          </a:p>
          <a:p>
            <a:pPr lvl="1"/>
            <a:r>
              <a:rPr lang="en-US" dirty="0"/>
              <a:t>Ural Mountains </a:t>
            </a:r>
          </a:p>
          <a:p>
            <a:pPr lvl="1"/>
            <a:r>
              <a:rPr lang="en-US" dirty="0"/>
              <a:t>Siberia </a:t>
            </a:r>
            <a:endParaRPr lang="en-US" dirty="0" smtClean="0"/>
          </a:p>
          <a:p>
            <a:pPr lvl="2"/>
            <a:r>
              <a:rPr lang="en-US" dirty="0" smtClean="0"/>
              <a:t>West Siberian Plain </a:t>
            </a:r>
          </a:p>
          <a:p>
            <a:pPr lvl="2"/>
            <a:r>
              <a:rPr lang="en-US" dirty="0" smtClean="0"/>
              <a:t>Central Siberian Plateau </a:t>
            </a:r>
          </a:p>
          <a:p>
            <a:pPr lvl="2"/>
            <a:r>
              <a:rPr lang="en-US" dirty="0" smtClean="0"/>
              <a:t>East Siberian Upland </a:t>
            </a:r>
            <a:endParaRPr lang="en-US" dirty="0"/>
          </a:p>
          <a:p>
            <a:endParaRPr lang="en-US" dirty="0"/>
          </a:p>
        </p:txBody>
      </p:sp>
    </p:spTree>
    <p:extLst>
      <p:ext uri="{BB962C8B-B14F-4D97-AF65-F5344CB8AC3E}">
        <p14:creationId xmlns:p14="http://schemas.microsoft.com/office/powerpoint/2010/main" val="2419794"/>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Caucasus Mountains</a:t>
            </a:r>
            <a:endParaRPr lang="en-US" dirty="0"/>
          </a:p>
        </p:txBody>
      </p:sp>
      <p:sp>
        <p:nvSpPr>
          <p:cNvPr id="3" name="Text Placeholder 2"/>
          <p:cNvSpPr>
            <a:spLocks noGrp="1"/>
          </p:cNvSpPr>
          <p:nvPr>
            <p:ph type="body" sz="quarter" idx="10"/>
          </p:nvPr>
        </p:nvSpPr>
        <p:spPr/>
        <p:txBody>
          <a:bodyPr/>
          <a:lstStyle/>
          <a:p>
            <a:r>
              <a:rPr lang="en-US" dirty="0" smtClean="0"/>
              <a:t>The Caucasus Mountains divide Europe from Asia between the Black Sea and the Caspian Sea. </a:t>
            </a:r>
          </a:p>
          <a:p>
            <a:r>
              <a:rPr lang="en-US" dirty="0" smtClean="0"/>
              <a:t>Catherine the Great conquered this area, which lies south of the Don and Volga Rivers. </a:t>
            </a:r>
          </a:p>
          <a:p>
            <a:r>
              <a:rPr lang="en-US" dirty="0" smtClean="0"/>
              <a:t>The Russian part of the region consists of two large </a:t>
            </a:r>
            <a:r>
              <a:rPr lang="en-US" dirty="0" err="1" smtClean="0"/>
              <a:t>krais</a:t>
            </a:r>
            <a:r>
              <a:rPr lang="en-US" dirty="0" smtClean="0"/>
              <a:t> (territories) and eight autonomous republics. </a:t>
            </a:r>
          </a:p>
          <a:p>
            <a:r>
              <a:rPr lang="en-US" dirty="0" smtClean="0"/>
              <a:t>The name </a:t>
            </a:r>
            <a:r>
              <a:rPr lang="en-US" i="1" dirty="0" smtClean="0"/>
              <a:t>Caucasian republics</a:t>
            </a:r>
            <a:r>
              <a:rPr lang="en-US" dirty="0" smtClean="0"/>
              <a:t> generally refers to these eight republics of the Caucasus region. </a:t>
            </a:r>
          </a:p>
          <a:p>
            <a:r>
              <a:rPr lang="en-US" dirty="0" smtClean="0"/>
              <a:t>The mountains along the southern border are the highest in Europe. </a:t>
            </a:r>
          </a:p>
          <a:p>
            <a:r>
              <a:rPr lang="en-US" dirty="0" smtClean="0">
                <a:solidFill>
                  <a:srgbClr val="FF0000"/>
                </a:solidFill>
              </a:rPr>
              <a:t>The highest of these is </a:t>
            </a:r>
            <a:r>
              <a:rPr lang="en-US" b="1" dirty="0" smtClean="0">
                <a:solidFill>
                  <a:srgbClr val="FF0000"/>
                </a:solidFill>
              </a:rPr>
              <a:t>Mount Elbrus</a:t>
            </a:r>
            <a:r>
              <a:rPr lang="en-US" dirty="0" smtClean="0">
                <a:solidFill>
                  <a:srgbClr val="FF0000"/>
                </a:solidFill>
              </a:rPr>
              <a:t> (18,510 ft.). </a:t>
            </a:r>
          </a:p>
          <a:p>
            <a:pPr marL="0" indent="0">
              <a:buNone/>
            </a:pPr>
            <a:endParaRPr lang="en-US" dirty="0"/>
          </a:p>
        </p:txBody>
      </p:sp>
    </p:spTree>
    <p:extLst>
      <p:ext uri="{BB962C8B-B14F-4D97-AF65-F5344CB8AC3E}">
        <p14:creationId xmlns:p14="http://schemas.microsoft.com/office/powerpoint/2010/main" val="1847033956"/>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rgbClr val="FF0000"/>
                </a:solidFill>
              </a:rPr>
              <a:t>The greatest challenge to the Russian Federation came from a small republic called Chechnya. </a:t>
            </a:r>
          </a:p>
          <a:p>
            <a:r>
              <a:rPr lang="en-US" dirty="0" smtClean="0"/>
              <a:t>When the Soviet Union broke apart in 1991, the Chechens took the opportunity to secede from the Russian Federation. </a:t>
            </a:r>
          </a:p>
          <a:p>
            <a:r>
              <a:rPr lang="en-US" dirty="0" smtClean="0"/>
              <a:t>In 1994, Yeltsin made a fateful decision to send in his army, but the campaign was a disaster. </a:t>
            </a:r>
            <a:endParaRPr lang="en-US" dirty="0"/>
          </a:p>
        </p:txBody>
      </p:sp>
    </p:spTree>
    <p:extLst>
      <p:ext uri="{BB962C8B-B14F-4D97-AF65-F5344CB8AC3E}">
        <p14:creationId xmlns:p14="http://schemas.microsoft.com/office/powerpoint/2010/main" val="1951096008"/>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AutoNum type="arabicPeriod"/>
            </a:pPr>
            <a:r>
              <a:rPr lang="en-US" dirty="0" smtClean="0"/>
              <a:t>What is Europe’s longest river? </a:t>
            </a:r>
          </a:p>
          <a:p>
            <a:pPr marL="568325" indent="0"/>
            <a:r>
              <a:rPr lang="en-US" dirty="0" smtClean="0"/>
              <a:t>	  </a:t>
            </a:r>
            <a:r>
              <a:rPr lang="en-US" b="1" i="1" dirty="0" smtClean="0"/>
              <a:t>Volga River</a:t>
            </a:r>
            <a:r>
              <a:rPr lang="en-US" dirty="0"/>
              <a:t>	</a:t>
            </a:r>
            <a:r>
              <a:rPr lang="en-US" dirty="0" smtClean="0"/>
              <a:t>  </a:t>
            </a:r>
          </a:p>
          <a:p>
            <a:pPr>
              <a:buAutoNum type="arabicPeriod"/>
            </a:pPr>
            <a:endParaRPr lang="en-US" dirty="0"/>
          </a:p>
          <a:p>
            <a:pPr>
              <a:buAutoNum type="arabicPeriod" startAt="2"/>
            </a:pPr>
            <a:r>
              <a:rPr lang="en-US" dirty="0" smtClean="0"/>
              <a:t>Name two ethnic republics where descendants of the Tatars now live. </a:t>
            </a:r>
          </a:p>
          <a:p>
            <a:pPr marL="568325" indent="0"/>
            <a:r>
              <a:rPr lang="en-US" dirty="0"/>
              <a:t>	 </a:t>
            </a:r>
            <a:r>
              <a:rPr lang="en-US" dirty="0" smtClean="0"/>
              <a:t> </a:t>
            </a:r>
            <a:r>
              <a:rPr lang="en-US" b="1" i="1" dirty="0" err="1" smtClean="0"/>
              <a:t>Tatarstan</a:t>
            </a:r>
            <a:r>
              <a:rPr lang="en-US" b="1" i="1" dirty="0" smtClean="0"/>
              <a:t> and Bashkortostan</a:t>
            </a:r>
            <a:endParaRPr lang="en-US" dirty="0" smtClean="0"/>
          </a:p>
          <a:p>
            <a:pPr marL="568325" indent="0"/>
            <a:endParaRPr lang="en-US" dirty="0"/>
          </a:p>
        </p:txBody>
      </p:sp>
    </p:spTree>
    <p:extLst>
      <p:ext uri="{BB962C8B-B14F-4D97-AF65-F5344CB8AC3E}">
        <p14:creationId xmlns:p14="http://schemas.microsoft.com/office/powerpoint/2010/main" val="3543671529"/>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3.  What group of people had their cultural center near the mouth of the Don River? </a:t>
            </a:r>
          </a:p>
          <a:p>
            <a:r>
              <a:rPr lang="en-US" dirty="0"/>
              <a:t>	</a:t>
            </a:r>
            <a:r>
              <a:rPr lang="en-US" b="1" i="1" dirty="0" smtClean="0"/>
              <a:t>Cossacks</a:t>
            </a:r>
          </a:p>
          <a:p>
            <a:endParaRPr lang="en-US" b="1" i="1" dirty="0"/>
          </a:p>
          <a:p>
            <a:pPr>
              <a:buAutoNum type="arabicPeriod" startAt="4"/>
            </a:pPr>
            <a:r>
              <a:rPr lang="en-US" dirty="0" smtClean="0"/>
              <a:t>In what range is the highest mountain in Europe found? </a:t>
            </a:r>
          </a:p>
          <a:p>
            <a:pPr marL="568325" indent="0"/>
            <a:r>
              <a:rPr lang="en-US" dirty="0"/>
              <a:t>	</a:t>
            </a:r>
            <a:r>
              <a:rPr lang="en-US" dirty="0" smtClean="0"/>
              <a:t>  </a:t>
            </a:r>
            <a:r>
              <a:rPr lang="en-US" b="1" i="1" dirty="0" smtClean="0"/>
              <a:t>Caucasus Mountains</a:t>
            </a:r>
            <a:endParaRPr lang="en-US" dirty="0"/>
          </a:p>
        </p:txBody>
      </p:sp>
    </p:spTree>
    <p:extLst>
      <p:ext uri="{BB962C8B-B14F-4D97-AF65-F5344CB8AC3E}">
        <p14:creationId xmlns:p14="http://schemas.microsoft.com/office/powerpoint/2010/main" val="587508216"/>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AutoNum type="arabicPeriod" startAt="5"/>
            </a:pPr>
            <a:r>
              <a:rPr lang="en-US" dirty="0" smtClean="0"/>
              <a:t>What ethnic republic in the Caucasus declared independence after the fall of the Soviet Union? </a:t>
            </a:r>
          </a:p>
          <a:p>
            <a:pPr marL="568325" indent="0"/>
            <a:r>
              <a:rPr lang="en-US" dirty="0"/>
              <a:t>	</a:t>
            </a:r>
            <a:r>
              <a:rPr lang="en-US" dirty="0" smtClean="0"/>
              <a:t> </a:t>
            </a:r>
            <a:r>
              <a:rPr lang="en-US" b="1" i="1" dirty="0" smtClean="0"/>
              <a:t>Chechnya</a:t>
            </a:r>
            <a:endParaRPr lang="en-US" dirty="0"/>
          </a:p>
        </p:txBody>
      </p:sp>
    </p:spTree>
    <p:extLst>
      <p:ext uri="{BB962C8B-B14F-4D97-AF65-F5344CB8AC3E}">
        <p14:creationId xmlns:p14="http://schemas.microsoft.com/office/powerpoint/2010/main" val="2892343679"/>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smtClean="0"/>
              <a:t>Why do you think so many ethnic minorities survived on the Volga, despite Russian conquest? </a:t>
            </a:r>
          </a:p>
          <a:p>
            <a:pPr marL="568325" indent="0"/>
            <a:r>
              <a:rPr lang="en-US" b="1" i="1" dirty="0" smtClean="0"/>
              <a:t>The ethnic minorities on the Volga developed the resources available to them to thrive and resist attacks by Russian armies. </a:t>
            </a:r>
            <a:endParaRPr lang="en-US" b="1" i="1" dirty="0"/>
          </a:p>
        </p:txBody>
      </p:sp>
    </p:spTree>
    <p:extLst>
      <p:ext uri="{BB962C8B-B14F-4D97-AF65-F5344CB8AC3E}">
        <p14:creationId xmlns:p14="http://schemas.microsoft.com/office/powerpoint/2010/main" val="1849317685"/>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Asian Russia</a:t>
            </a:r>
            <a:endParaRPr lang="en-US" dirty="0"/>
          </a:p>
        </p:txBody>
      </p:sp>
    </p:spTree>
    <p:extLst>
      <p:ext uri="{BB962C8B-B14F-4D97-AF65-F5344CB8AC3E}">
        <p14:creationId xmlns:p14="http://schemas.microsoft.com/office/powerpoint/2010/main" val="732110637"/>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Asian Russia </a:t>
            </a:r>
            <a:endParaRPr lang="en-US" dirty="0"/>
          </a:p>
        </p:txBody>
      </p:sp>
      <p:sp>
        <p:nvSpPr>
          <p:cNvPr id="3" name="Text Placeholder 2"/>
          <p:cNvSpPr>
            <a:spLocks noGrp="1"/>
          </p:cNvSpPr>
          <p:nvPr>
            <p:ph type="body" sz="quarter" idx="10"/>
          </p:nvPr>
        </p:nvSpPr>
        <p:spPr/>
        <p:txBody>
          <a:bodyPr/>
          <a:lstStyle/>
          <a:p>
            <a:r>
              <a:rPr lang="en-US" dirty="0" smtClean="0"/>
              <a:t>Ural Mountains </a:t>
            </a:r>
          </a:p>
          <a:p>
            <a:r>
              <a:rPr lang="en-US" dirty="0" smtClean="0"/>
              <a:t>Siberia </a:t>
            </a:r>
          </a:p>
          <a:p>
            <a:pPr lvl="1"/>
            <a:r>
              <a:rPr lang="en-US" dirty="0" smtClean="0"/>
              <a:t>West Siberian Plain </a:t>
            </a:r>
          </a:p>
          <a:p>
            <a:pPr lvl="1"/>
            <a:r>
              <a:rPr lang="en-US" dirty="0" smtClean="0"/>
              <a:t>Central Siberian Plateau </a:t>
            </a:r>
          </a:p>
          <a:p>
            <a:pPr lvl="1"/>
            <a:r>
              <a:rPr lang="en-US" dirty="0" smtClean="0"/>
              <a:t>East Siberian Upland </a:t>
            </a:r>
            <a:endParaRPr lang="en-US" dirty="0"/>
          </a:p>
        </p:txBody>
      </p:sp>
    </p:spTree>
    <p:extLst>
      <p:ext uri="{BB962C8B-B14F-4D97-AF65-F5344CB8AC3E}">
        <p14:creationId xmlns:p14="http://schemas.microsoft.com/office/powerpoint/2010/main" val="2847953016"/>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Asian Russia</a:t>
            </a:r>
            <a:endParaRPr lang="en-US" dirty="0"/>
          </a:p>
        </p:txBody>
      </p:sp>
      <p:sp>
        <p:nvSpPr>
          <p:cNvPr id="3" name="Text Placeholder 2"/>
          <p:cNvSpPr>
            <a:spLocks noGrp="1"/>
          </p:cNvSpPr>
          <p:nvPr>
            <p:ph type="body" sz="quarter" idx="10"/>
          </p:nvPr>
        </p:nvSpPr>
        <p:spPr/>
        <p:txBody>
          <a:bodyPr/>
          <a:lstStyle/>
          <a:p>
            <a:r>
              <a:rPr lang="en-US" dirty="0" smtClean="0"/>
              <a:t>Russia’s supply of mineral and fuel resources is among the greatest in the world. </a:t>
            </a:r>
          </a:p>
          <a:p>
            <a:r>
              <a:rPr lang="en-US" dirty="0" smtClean="0"/>
              <a:t>Deposits of almost every industrial mineral from aluminum (bauxite) to zinc are found in Russia. </a:t>
            </a:r>
          </a:p>
          <a:p>
            <a:r>
              <a:rPr lang="en-US" dirty="0" smtClean="0"/>
              <a:t>Many of these resources, however, lie in remote parts of its vast Asian landmass. </a:t>
            </a:r>
          </a:p>
          <a:p>
            <a:r>
              <a:rPr lang="en-US" dirty="0" smtClean="0">
                <a:solidFill>
                  <a:srgbClr val="FF0000"/>
                </a:solidFill>
              </a:rPr>
              <a:t>Compared to European Russia, Asiatic Russia is sparsely populated with very few population centers. </a:t>
            </a:r>
            <a:endParaRPr lang="en-US" dirty="0">
              <a:solidFill>
                <a:srgbClr val="FF0000"/>
              </a:solidFill>
            </a:endParaRPr>
          </a:p>
        </p:txBody>
      </p:sp>
    </p:spTree>
    <p:extLst>
      <p:ext uri="{BB962C8B-B14F-4D97-AF65-F5344CB8AC3E}">
        <p14:creationId xmlns:p14="http://schemas.microsoft.com/office/powerpoint/2010/main" val="850771788"/>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Ural Mountains</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The </a:t>
            </a:r>
            <a:r>
              <a:rPr lang="en-US" b="1" dirty="0" smtClean="0">
                <a:solidFill>
                  <a:srgbClr val="FF0000"/>
                </a:solidFill>
              </a:rPr>
              <a:t>Ural Mountains</a:t>
            </a:r>
            <a:r>
              <a:rPr lang="en-US" dirty="0" smtClean="0">
                <a:solidFill>
                  <a:srgbClr val="FF0000"/>
                </a:solidFill>
              </a:rPr>
              <a:t> form a geographic border between the continents of Europe and Asia. </a:t>
            </a:r>
          </a:p>
          <a:p>
            <a:r>
              <a:rPr lang="en-US" dirty="0" smtClean="0"/>
              <a:t>The Ural Mountains are low with several passes that enable people to cross freely. </a:t>
            </a:r>
          </a:p>
          <a:p>
            <a:r>
              <a:rPr lang="en-US" dirty="0" smtClean="0"/>
              <a:t>The southern Urals are more populous and have a unique culture. </a:t>
            </a:r>
          </a:p>
          <a:p>
            <a:r>
              <a:rPr lang="en-US" dirty="0" smtClean="0"/>
              <a:t>Important industrial cities have grown up near the mineral resources. </a:t>
            </a:r>
          </a:p>
          <a:p>
            <a:r>
              <a:rPr lang="en-US" b="1" dirty="0" smtClean="0"/>
              <a:t>Yekaterinburg</a:t>
            </a:r>
            <a:r>
              <a:rPr lang="en-US" dirty="0" smtClean="0"/>
              <a:t> and Chelyabinsk each have over one million people and rank as Russia’s fourth- and ninth-largest cities, respectively. </a:t>
            </a:r>
            <a:endParaRPr lang="en-US" dirty="0"/>
          </a:p>
        </p:txBody>
      </p:sp>
    </p:spTree>
    <p:extLst>
      <p:ext uri="{BB962C8B-B14F-4D97-AF65-F5344CB8AC3E}">
        <p14:creationId xmlns:p14="http://schemas.microsoft.com/office/powerpoint/2010/main" val="1863230457"/>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738313" y="2112487"/>
            <a:ext cx="8228012" cy="2358389"/>
          </a:xfrm>
        </p:spPr>
      </p:pic>
    </p:spTree>
    <p:extLst>
      <p:ext uri="{BB962C8B-B14F-4D97-AF65-F5344CB8AC3E}">
        <p14:creationId xmlns:p14="http://schemas.microsoft.com/office/powerpoint/2010/main" val="2480168370"/>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119" y="482072"/>
            <a:ext cx="10058400" cy="5619218"/>
          </a:xfrm>
          <a:prstGeom prst="rect">
            <a:avLst/>
          </a:prstGeom>
        </p:spPr>
      </p:pic>
    </p:spTree>
    <p:extLst>
      <p:ext uri="{BB962C8B-B14F-4D97-AF65-F5344CB8AC3E}">
        <p14:creationId xmlns:p14="http://schemas.microsoft.com/office/powerpoint/2010/main" val="3931131608"/>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Siberia </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All of Asian Russia east of the Urals is broadly termed </a:t>
            </a:r>
            <a:r>
              <a:rPr lang="en-US" b="1" dirty="0" smtClean="0">
                <a:solidFill>
                  <a:srgbClr val="FF0000"/>
                </a:solidFill>
              </a:rPr>
              <a:t>Siberia</a:t>
            </a:r>
            <a:r>
              <a:rPr lang="en-US" dirty="0" smtClean="0">
                <a:solidFill>
                  <a:srgbClr val="FF0000"/>
                </a:solidFill>
              </a:rPr>
              <a:t>. </a:t>
            </a:r>
          </a:p>
          <a:p>
            <a:r>
              <a:rPr lang="en-US" dirty="0" smtClean="0">
                <a:solidFill>
                  <a:srgbClr val="FF0000"/>
                </a:solidFill>
              </a:rPr>
              <a:t>Russia’s interior has no east-west mountain ranges to block cold fronts that push down from the Arctic. </a:t>
            </a:r>
            <a:endParaRPr lang="en-US" dirty="0">
              <a:solidFill>
                <a:srgbClr val="FF0000"/>
              </a:solidFill>
            </a:endParaRPr>
          </a:p>
          <a:p>
            <a:r>
              <a:rPr lang="en-US" dirty="0" smtClean="0">
                <a:solidFill>
                  <a:srgbClr val="FF0000"/>
                </a:solidFill>
              </a:rPr>
              <a:t>The taiga—great coniferous forests of spruce, pine, fir, and larch—is an important source of wood products. </a:t>
            </a:r>
          </a:p>
          <a:p>
            <a:r>
              <a:rPr lang="en-US" dirty="0" smtClean="0"/>
              <a:t>Southwest and southeast Siberia, where most Siberians live, have a more hospitable climate similar to that of Moscow. </a:t>
            </a:r>
          </a:p>
          <a:p>
            <a:r>
              <a:rPr lang="en-US" dirty="0" smtClean="0">
                <a:solidFill>
                  <a:srgbClr val="FF0000"/>
                </a:solidFill>
              </a:rPr>
              <a:t>The </a:t>
            </a:r>
            <a:r>
              <a:rPr lang="en-US" b="1" dirty="0" smtClean="0">
                <a:solidFill>
                  <a:srgbClr val="FF0000"/>
                </a:solidFill>
              </a:rPr>
              <a:t>Trans-Siberian Railway</a:t>
            </a:r>
            <a:r>
              <a:rPr lang="en-US" dirty="0" smtClean="0">
                <a:solidFill>
                  <a:srgbClr val="FF0000"/>
                </a:solidFill>
              </a:rPr>
              <a:t> links these regions, resulting in a ribbon development</a:t>
            </a:r>
            <a:r>
              <a:rPr lang="en-US" dirty="0" smtClean="0"/>
              <a:t>. </a:t>
            </a:r>
            <a:endParaRPr lang="en-US" dirty="0"/>
          </a:p>
        </p:txBody>
      </p:sp>
    </p:spTree>
    <p:extLst>
      <p:ext uri="{BB962C8B-B14F-4D97-AF65-F5344CB8AC3E}">
        <p14:creationId xmlns:p14="http://schemas.microsoft.com/office/powerpoint/2010/main" val="518408748"/>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West Siberian Plain </a:t>
            </a:r>
            <a:endParaRPr lang="en-US" dirty="0"/>
          </a:p>
        </p:txBody>
      </p:sp>
      <p:sp>
        <p:nvSpPr>
          <p:cNvPr id="3" name="Text Placeholder 2"/>
          <p:cNvSpPr>
            <a:spLocks noGrp="1"/>
          </p:cNvSpPr>
          <p:nvPr>
            <p:ph type="body" sz="quarter" idx="10"/>
          </p:nvPr>
        </p:nvSpPr>
        <p:spPr/>
        <p:txBody>
          <a:bodyPr/>
          <a:lstStyle/>
          <a:p>
            <a:r>
              <a:rPr lang="en-US" dirty="0" smtClean="0"/>
              <a:t>The West Siberian Plain is possibly the largest plain in the world and covers over one million square miles, amounting to about one-seventh of Russia’s area. </a:t>
            </a:r>
          </a:p>
          <a:p>
            <a:r>
              <a:rPr lang="en-US" dirty="0" smtClean="0"/>
              <a:t>Extending from the Ural Mountains to the </a:t>
            </a:r>
            <a:r>
              <a:rPr lang="en-US" dirty="0" err="1" smtClean="0"/>
              <a:t>Yenisey</a:t>
            </a:r>
            <a:r>
              <a:rPr lang="en-US" dirty="0" smtClean="0"/>
              <a:t> River, it is a vast marshy plain drained by the Ob River and its tributaries. </a:t>
            </a:r>
          </a:p>
          <a:p>
            <a:r>
              <a:rPr lang="en-US" dirty="0" smtClean="0"/>
              <a:t>The Gulf of Ob and the Kara Sea in the north remain frozen, while snow melts in the south. </a:t>
            </a:r>
          </a:p>
          <a:p>
            <a:r>
              <a:rPr lang="en-US" dirty="0" smtClean="0"/>
              <a:t>The ice blocks the water flow, causing annual flooding along the Ob. </a:t>
            </a:r>
          </a:p>
          <a:p>
            <a:r>
              <a:rPr lang="en-US" b="1" dirty="0" smtClean="0"/>
              <a:t>Novosibirsk</a:t>
            </a:r>
            <a:r>
              <a:rPr lang="en-US" dirty="0" smtClean="0"/>
              <a:t> (New Siberia), with about one and a half million people, is the largest city in Siberia. </a:t>
            </a:r>
            <a:endParaRPr lang="en-US" dirty="0"/>
          </a:p>
        </p:txBody>
      </p:sp>
    </p:spTree>
    <p:extLst>
      <p:ext uri="{BB962C8B-B14F-4D97-AF65-F5344CB8AC3E}">
        <p14:creationId xmlns:p14="http://schemas.microsoft.com/office/powerpoint/2010/main" val="3250390921"/>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Siberian Plateau </a:t>
            </a:r>
            <a:endParaRPr lang="en-US" dirty="0"/>
          </a:p>
        </p:txBody>
      </p:sp>
      <p:sp>
        <p:nvSpPr>
          <p:cNvPr id="3" name="Text Placeholder 2"/>
          <p:cNvSpPr>
            <a:spLocks noGrp="1"/>
          </p:cNvSpPr>
          <p:nvPr>
            <p:ph type="body" sz="quarter" idx="10"/>
          </p:nvPr>
        </p:nvSpPr>
        <p:spPr/>
        <p:txBody>
          <a:bodyPr/>
          <a:lstStyle/>
          <a:p>
            <a:r>
              <a:rPr lang="en-US" dirty="0" smtClean="0"/>
              <a:t>The Central Siberian Plateau covers one-third of Siberia and stretches between the </a:t>
            </a:r>
            <a:r>
              <a:rPr lang="en-US" dirty="0" err="1" smtClean="0"/>
              <a:t>Yenisey</a:t>
            </a:r>
            <a:r>
              <a:rPr lang="en-US" dirty="0" smtClean="0"/>
              <a:t> and Lena Rivers. </a:t>
            </a:r>
          </a:p>
          <a:p>
            <a:r>
              <a:rPr lang="en-US" dirty="0" smtClean="0"/>
              <a:t>It averages about two thousand feet in elevation. The lower north coast, or </a:t>
            </a:r>
            <a:r>
              <a:rPr lang="en-US" b="1" dirty="0" smtClean="0"/>
              <a:t>Taymyr Peninsula</a:t>
            </a:r>
            <a:r>
              <a:rPr lang="en-US" dirty="0" smtClean="0"/>
              <a:t>, is the northernmost mainland area in the world. </a:t>
            </a:r>
          </a:p>
          <a:p>
            <a:r>
              <a:rPr lang="en-US" dirty="0" smtClean="0"/>
              <a:t>The Trans-Siberian Railroad enters the central plateau at Krasnoyarsk, the largest city of the plateau with almost one million people, which lies on the </a:t>
            </a:r>
            <a:r>
              <a:rPr lang="en-US" dirty="0" err="1" smtClean="0"/>
              <a:t>Yenisey</a:t>
            </a:r>
            <a:r>
              <a:rPr lang="en-US" dirty="0" smtClean="0"/>
              <a:t> River. </a:t>
            </a:r>
          </a:p>
          <a:p>
            <a:r>
              <a:rPr lang="en-US" dirty="0" smtClean="0"/>
              <a:t>Two ethnic republics of southern Siberia—</a:t>
            </a:r>
            <a:r>
              <a:rPr lang="en-US" dirty="0" err="1" smtClean="0"/>
              <a:t>Altaya</a:t>
            </a:r>
            <a:r>
              <a:rPr lang="en-US" dirty="0" smtClean="0"/>
              <a:t> and Tuva—retain their ethnic majority. </a:t>
            </a:r>
          </a:p>
          <a:p>
            <a:r>
              <a:rPr lang="en-US" dirty="0" smtClean="0"/>
              <a:t>Remote </a:t>
            </a:r>
            <a:r>
              <a:rPr lang="en-US" dirty="0" err="1" smtClean="0"/>
              <a:t>Altaya</a:t>
            </a:r>
            <a:r>
              <a:rPr lang="en-US" dirty="0" smtClean="0"/>
              <a:t> is especially interesting because it is at the sensitive border between four large nations: Russia, China, Mongolia, and Kazakhstan. </a:t>
            </a:r>
            <a:endParaRPr lang="en-US" dirty="0"/>
          </a:p>
        </p:txBody>
      </p:sp>
    </p:spTree>
    <p:extLst>
      <p:ext uri="{BB962C8B-B14F-4D97-AF65-F5344CB8AC3E}">
        <p14:creationId xmlns:p14="http://schemas.microsoft.com/office/powerpoint/2010/main" val="3221934630"/>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smtClean="0"/>
              <a:t>Altaya</a:t>
            </a:r>
            <a:r>
              <a:rPr lang="en-US" dirty="0" smtClean="0"/>
              <a:t> contains Mt. Belukha (14,783 ft.), the highest peak of the </a:t>
            </a:r>
            <a:r>
              <a:rPr lang="en-US" b="1" dirty="0" smtClean="0"/>
              <a:t>Altai Mountains</a:t>
            </a:r>
            <a:r>
              <a:rPr lang="en-US" dirty="0" smtClean="0"/>
              <a:t>. </a:t>
            </a:r>
          </a:p>
          <a:p>
            <a:r>
              <a:rPr lang="en-US" dirty="0" smtClean="0"/>
              <a:t>The mountainous republic also contains the headwaters of the Ob. </a:t>
            </a:r>
          </a:p>
          <a:p>
            <a:r>
              <a:rPr lang="en-US" dirty="0" smtClean="0"/>
              <a:t>There are four Altaic republics in this region of Siberia. </a:t>
            </a:r>
            <a:endParaRPr lang="en-US" dirty="0"/>
          </a:p>
        </p:txBody>
      </p:sp>
    </p:spTree>
    <p:extLst>
      <p:ext uri="{BB962C8B-B14F-4D97-AF65-F5344CB8AC3E}">
        <p14:creationId xmlns:p14="http://schemas.microsoft.com/office/powerpoint/2010/main" val="3728889890"/>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East Siberian Upland </a:t>
            </a:r>
            <a:endParaRPr lang="en-US" dirty="0"/>
          </a:p>
        </p:txBody>
      </p:sp>
      <p:sp>
        <p:nvSpPr>
          <p:cNvPr id="3" name="Text Placeholder 2"/>
          <p:cNvSpPr>
            <a:spLocks noGrp="1"/>
          </p:cNvSpPr>
          <p:nvPr>
            <p:ph type="body" sz="quarter" idx="10"/>
          </p:nvPr>
        </p:nvSpPr>
        <p:spPr/>
        <p:txBody>
          <a:bodyPr/>
          <a:lstStyle/>
          <a:p>
            <a:r>
              <a:rPr lang="en-US" dirty="0" smtClean="0"/>
              <a:t>The East Siberian Upland is a mountain wilderness between the Lena River and the Pacific Ocean. </a:t>
            </a:r>
          </a:p>
          <a:p>
            <a:r>
              <a:rPr lang="en-US" dirty="0" smtClean="0"/>
              <a:t>The Lena River is the eleventh-longest river in the world. </a:t>
            </a:r>
          </a:p>
          <a:p>
            <a:r>
              <a:rPr lang="en-US" b="1" i="1" dirty="0" smtClean="0"/>
              <a:t>Interior</a:t>
            </a:r>
          </a:p>
          <a:p>
            <a:pPr lvl="1"/>
            <a:r>
              <a:rPr lang="en-US" dirty="0" smtClean="0"/>
              <a:t>The largest Russian republic is </a:t>
            </a:r>
            <a:r>
              <a:rPr lang="en-US" b="1" dirty="0" smtClean="0"/>
              <a:t>Sakha</a:t>
            </a:r>
            <a:r>
              <a:rPr lang="en-US" dirty="0" smtClean="0"/>
              <a:t> (formerly Yakutia); it has the world’s harshest climate of any inhabited area. </a:t>
            </a:r>
          </a:p>
          <a:p>
            <a:pPr lvl="1"/>
            <a:r>
              <a:rPr lang="en-US" dirty="0" smtClean="0"/>
              <a:t>Ethnic </a:t>
            </a:r>
            <a:r>
              <a:rPr lang="en-US" dirty="0" err="1" smtClean="0"/>
              <a:t>Yakuts</a:t>
            </a:r>
            <a:r>
              <a:rPr lang="en-US" dirty="0" smtClean="0"/>
              <a:t> speak a Turkic language and constitute over one-third of the population, while Russians constitute over one-half. </a:t>
            </a:r>
          </a:p>
          <a:p>
            <a:pPr lvl="1"/>
            <a:r>
              <a:rPr lang="en-US" dirty="0" smtClean="0"/>
              <a:t>Growth has come from mining in the </a:t>
            </a:r>
            <a:r>
              <a:rPr lang="en-US" b="1" dirty="0" smtClean="0"/>
              <a:t>Yakutsk Basin</a:t>
            </a:r>
            <a:r>
              <a:rPr lang="en-US" dirty="0" smtClean="0"/>
              <a:t> along the Lena and in the mountains. </a:t>
            </a:r>
            <a:endParaRPr lang="en-US" dirty="0"/>
          </a:p>
        </p:txBody>
      </p:sp>
    </p:spTree>
    <p:extLst>
      <p:ext uri="{BB962C8B-B14F-4D97-AF65-F5344CB8AC3E}">
        <p14:creationId xmlns:p14="http://schemas.microsoft.com/office/powerpoint/2010/main" val="1770293811"/>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smtClean="0"/>
              <a:t>The Far East</a:t>
            </a:r>
          </a:p>
          <a:p>
            <a:pPr lvl="1"/>
            <a:r>
              <a:rPr lang="en-US" dirty="0" smtClean="0"/>
              <a:t>Russia has more Pacific coastline than any other country. </a:t>
            </a:r>
          </a:p>
          <a:p>
            <a:pPr lvl="1"/>
            <a:r>
              <a:rPr lang="en-US" dirty="0" smtClean="0"/>
              <a:t>The Pacific coast has a more moderate climate and includes some farmland. </a:t>
            </a:r>
          </a:p>
          <a:p>
            <a:pPr lvl="1"/>
            <a:r>
              <a:rPr lang="en-US" dirty="0" smtClean="0">
                <a:solidFill>
                  <a:srgbClr val="FF0000"/>
                </a:solidFill>
              </a:rPr>
              <a:t>The ports still freeze in winter, but some ports, </a:t>
            </a:r>
            <a:r>
              <a:rPr lang="en-US" dirty="0">
                <a:solidFill>
                  <a:srgbClr val="FF0000"/>
                </a:solidFill>
              </a:rPr>
              <a:t>s</a:t>
            </a:r>
            <a:r>
              <a:rPr lang="en-US" dirty="0" smtClean="0">
                <a:solidFill>
                  <a:srgbClr val="FF0000"/>
                </a:solidFill>
              </a:rPr>
              <a:t>uch as Vladivostok, can be opened with ice breakers</a:t>
            </a:r>
            <a:r>
              <a:rPr lang="en-US" dirty="0">
                <a:solidFill>
                  <a:srgbClr val="FF0000"/>
                </a:solidFill>
              </a:rPr>
              <a:t>.</a:t>
            </a:r>
            <a:endParaRPr lang="en-US" dirty="0" smtClean="0">
              <a:solidFill>
                <a:srgbClr val="FF0000"/>
              </a:solidFill>
            </a:endParaRPr>
          </a:p>
          <a:p>
            <a:pPr lvl="1"/>
            <a:r>
              <a:rPr lang="en-US" dirty="0" smtClean="0"/>
              <a:t>Russia’s Far East has land within a few miles of all the great Pacific powers. </a:t>
            </a:r>
          </a:p>
          <a:p>
            <a:pPr lvl="1"/>
            <a:r>
              <a:rPr lang="en-US" dirty="0" smtClean="0"/>
              <a:t>Its land borders China and North Korea, while Japan is across a narrow channel from Russia’s </a:t>
            </a:r>
            <a:r>
              <a:rPr lang="en-US" b="1" dirty="0" smtClean="0"/>
              <a:t>Sakhalin Island</a:t>
            </a:r>
            <a:r>
              <a:rPr lang="en-US" dirty="0" smtClean="0"/>
              <a:t> (SAK uh </a:t>
            </a:r>
            <a:r>
              <a:rPr lang="en-US" dirty="0" err="1" smtClean="0"/>
              <a:t>leen</a:t>
            </a:r>
            <a:r>
              <a:rPr lang="en-US" dirty="0" smtClean="0"/>
              <a:t>). </a:t>
            </a:r>
          </a:p>
          <a:p>
            <a:pPr lvl="1"/>
            <a:r>
              <a:rPr lang="en-US" dirty="0" smtClean="0">
                <a:solidFill>
                  <a:srgbClr val="FF0000"/>
                </a:solidFill>
              </a:rPr>
              <a:t>Russia’s </a:t>
            </a:r>
            <a:r>
              <a:rPr lang="en-US" b="1" dirty="0" smtClean="0">
                <a:solidFill>
                  <a:srgbClr val="FF0000"/>
                </a:solidFill>
              </a:rPr>
              <a:t>Kuril Islands</a:t>
            </a:r>
            <a:r>
              <a:rPr lang="en-US" dirty="0" smtClean="0">
                <a:solidFill>
                  <a:srgbClr val="FF0000"/>
                </a:solidFill>
              </a:rPr>
              <a:t> also extend in a chain from the Kamchatka (</a:t>
            </a:r>
            <a:r>
              <a:rPr lang="en-US" dirty="0" err="1" smtClean="0">
                <a:solidFill>
                  <a:srgbClr val="FF0000"/>
                </a:solidFill>
              </a:rPr>
              <a:t>kam</a:t>
            </a:r>
            <a:r>
              <a:rPr lang="en-US" dirty="0" smtClean="0">
                <a:solidFill>
                  <a:srgbClr val="FF0000"/>
                </a:solidFill>
              </a:rPr>
              <a:t> CHAT </a:t>
            </a:r>
            <a:r>
              <a:rPr lang="en-US" dirty="0" err="1" smtClean="0">
                <a:solidFill>
                  <a:srgbClr val="FF0000"/>
                </a:solidFill>
              </a:rPr>
              <a:t>kuh</a:t>
            </a:r>
            <a:r>
              <a:rPr lang="en-US" dirty="0" smtClean="0">
                <a:solidFill>
                  <a:srgbClr val="FF0000"/>
                </a:solidFill>
              </a:rPr>
              <a:t>) Peninsula to Japan. </a:t>
            </a:r>
          </a:p>
          <a:p>
            <a:pPr marL="457200" lvl="1" indent="0">
              <a:buNone/>
            </a:pPr>
            <a:endParaRPr lang="en-US" dirty="0">
              <a:solidFill>
                <a:srgbClr val="FF0000"/>
              </a:solidFill>
            </a:endParaRPr>
          </a:p>
        </p:txBody>
      </p:sp>
    </p:spTree>
    <p:extLst>
      <p:ext uri="{BB962C8B-B14F-4D97-AF65-F5344CB8AC3E}">
        <p14:creationId xmlns:p14="http://schemas.microsoft.com/office/powerpoint/2010/main" val="2800017900"/>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583874" y="405205"/>
            <a:ext cx="2536891" cy="5772952"/>
          </a:xfrm>
        </p:spPr>
      </p:pic>
    </p:spTree>
    <p:extLst>
      <p:ext uri="{BB962C8B-B14F-4D97-AF65-F5344CB8AC3E}">
        <p14:creationId xmlns:p14="http://schemas.microsoft.com/office/powerpoint/2010/main" val="3840322310"/>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i="1" dirty="0"/>
              <a:t>The Far East</a:t>
            </a:r>
          </a:p>
          <a:p>
            <a:pPr lvl="1"/>
            <a:r>
              <a:rPr lang="en-US" dirty="0" smtClean="0"/>
              <a:t>The United States (Alaska) is just across the </a:t>
            </a:r>
            <a:r>
              <a:rPr lang="en-US" b="1" dirty="0" smtClean="0"/>
              <a:t>Bering Strait</a:t>
            </a:r>
            <a:r>
              <a:rPr lang="en-US" dirty="0" smtClean="0"/>
              <a:t>. </a:t>
            </a:r>
          </a:p>
          <a:p>
            <a:pPr lvl="1"/>
            <a:r>
              <a:rPr lang="en-US" dirty="0" smtClean="0">
                <a:solidFill>
                  <a:srgbClr val="FF0000"/>
                </a:solidFill>
              </a:rPr>
              <a:t>The Trans-Siberian Railway links </a:t>
            </a:r>
            <a:r>
              <a:rPr lang="en-US" b="1" dirty="0" smtClean="0">
                <a:solidFill>
                  <a:srgbClr val="FF0000"/>
                </a:solidFill>
              </a:rPr>
              <a:t>Vladivostok</a:t>
            </a:r>
            <a:r>
              <a:rPr lang="en-US" dirty="0" smtClean="0">
                <a:solidFill>
                  <a:srgbClr val="FF0000"/>
                </a:solidFill>
              </a:rPr>
              <a:t>, Russia’s main Pacific port, with Russia’s European ports. </a:t>
            </a:r>
          </a:p>
          <a:p>
            <a:pPr lvl="1"/>
            <a:r>
              <a:rPr lang="en-US" dirty="0" smtClean="0"/>
              <a:t>Two peninsulas dominate the far northern coast. </a:t>
            </a:r>
          </a:p>
          <a:p>
            <a:pPr lvl="1"/>
            <a:r>
              <a:rPr lang="en-US" dirty="0" smtClean="0"/>
              <a:t>The Chukchi Peninsula reaches toward Alaska and divides the Bering Sea from the Chukchi Sea. </a:t>
            </a:r>
          </a:p>
          <a:p>
            <a:pPr lvl="1"/>
            <a:r>
              <a:rPr lang="en-US" dirty="0" smtClean="0"/>
              <a:t>The </a:t>
            </a:r>
            <a:r>
              <a:rPr lang="en-US" b="1" dirty="0" smtClean="0"/>
              <a:t>Kamchatka Peninsula</a:t>
            </a:r>
            <a:r>
              <a:rPr lang="en-US" dirty="0" smtClean="0"/>
              <a:t> extends south into the Pacific. </a:t>
            </a:r>
          </a:p>
          <a:p>
            <a:pPr lvl="1"/>
            <a:r>
              <a:rPr lang="en-US" dirty="0" smtClean="0"/>
              <a:t>Kamchatka contains twenty-nine active volcanoes, including Siberia’s highest peak, snow-capped </a:t>
            </a:r>
            <a:r>
              <a:rPr lang="en-US" b="1" dirty="0" smtClean="0"/>
              <a:t>Mount </a:t>
            </a:r>
            <a:r>
              <a:rPr lang="en-US" b="1" dirty="0" err="1" smtClean="0"/>
              <a:t>Klyuchevskaya</a:t>
            </a:r>
            <a:r>
              <a:rPr lang="en-US" b="1" dirty="0" smtClean="0"/>
              <a:t> </a:t>
            </a:r>
            <a:r>
              <a:rPr lang="en-US" dirty="0" smtClean="0"/>
              <a:t>(15,584 ft.). </a:t>
            </a:r>
            <a:endParaRPr lang="en-US" dirty="0"/>
          </a:p>
        </p:txBody>
      </p:sp>
    </p:spTree>
    <p:extLst>
      <p:ext uri="{BB962C8B-B14F-4D97-AF65-F5344CB8AC3E}">
        <p14:creationId xmlns:p14="http://schemas.microsoft.com/office/powerpoint/2010/main" val="4031076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ue\Dropbox\GrannyFuneral\20200227_09452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17589" y="751402"/>
            <a:ext cx="7855222" cy="5891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125112"/>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329" y="374861"/>
            <a:ext cx="4667780" cy="583364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2584" y="374745"/>
            <a:ext cx="4667964" cy="5833872"/>
          </a:xfrm>
          <a:prstGeom prst="rect">
            <a:avLst/>
          </a:prstGeom>
        </p:spPr>
      </p:pic>
    </p:spTree>
    <p:extLst>
      <p:ext uri="{BB962C8B-B14F-4D97-AF65-F5344CB8AC3E}">
        <p14:creationId xmlns:p14="http://schemas.microsoft.com/office/powerpoint/2010/main" val="2270461157"/>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AutoNum type="arabicPeriod"/>
            </a:pPr>
            <a:r>
              <a:rPr lang="en-US" dirty="0" smtClean="0"/>
              <a:t>What mountain range divides Europe and Asia and forms the western border of Siberia? </a:t>
            </a:r>
          </a:p>
          <a:p>
            <a:pPr marL="1028700"/>
            <a:r>
              <a:rPr lang="en-US" b="1" i="1" dirty="0" smtClean="0"/>
              <a:t>	Ural Mountains</a:t>
            </a:r>
            <a:endParaRPr lang="en-US" dirty="0" smtClean="0"/>
          </a:p>
          <a:p>
            <a:pPr marL="568325" indent="0"/>
            <a:endParaRPr lang="en-US" dirty="0"/>
          </a:p>
          <a:p>
            <a:pPr>
              <a:buAutoNum type="arabicPeriod" startAt="2"/>
            </a:pPr>
            <a:r>
              <a:rPr lang="en-US" dirty="0" smtClean="0"/>
              <a:t>On what group of islands did the Soviets conduct nuclear testing? </a:t>
            </a:r>
          </a:p>
          <a:p>
            <a:pPr marL="1028700"/>
            <a:r>
              <a:rPr lang="en-US" b="1" i="1" dirty="0" smtClean="0"/>
              <a:t>	Novaya Zemlya </a:t>
            </a:r>
            <a:endParaRPr lang="en-US" dirty="0"/>
          </a:p>
        </p:txBody>
      </p:sp>
    </p:spTree>
    <p:extLst>
      <p:ext uri="{BB962C8B-B14F-4D97-AF65-F5344CB8AC3E}">
        <p14:creationId xmlns:p14="http://schemas.microsoft.com/office/powerpoint/2010/main" val="710070991"/>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3–5.  What are the three major geographic regions of Siberia?</a:t>
            </a:r>
          </a:p>
          <a:p>
            <a:pPr marL="1319213" indent="0"/>
            <a:r>
              <a:rPr lang="en-US" b="1" i="1" dirty="0" smtClean="0"/>
              <a:t>Western Siberian Plain, Central Siberian Plateau,                     and East Siberian Upland  </a:t>
            </a:r>
            <a:endParaRPr lang="en-US" b="1" i="1" dirty="0"/>
          </a:p>
        </p:txBody>
      </p:sp>
    </p:spTree>
    <p:extLst>
      <p:ext uri="{BB962C8B-B14F-4D97-AF65-F5344CB8AC3E}">
        <p14:creationId xmlns:p14="http://schemas.microsoft.com/office/powerpoint/2010/main" val="3580346902"/>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6.  What is the main seaport in Siberia? </a:t>
            </a:r>
          </a:p>
          <a:p>
            <a:r>
              <a:rPr lang="en-US" dirty="0" smtClean="0"/>
              <a:t>	</a:t>
            </a:r>
            <a:r>
              <a:rPr lang="en-US" b="1" i="1" dirty="0" smtClean="0"/>
              <a:t>Vladivostok</a:t>
            </a:r>
            <a:endParaRPr lang="en-US" dirty="0"/>
          </a:p>
        </p:txBody>
      </p:sp>
    </p:spTree>
    <p:extLst>
      <p:ext uri="{BB962C8B-B14F-4D97-AF65-F5344CB8AC3E}">
        <p14:creationId xmlns:p14="http://schemas.microsoft.com/office/powerpoint/2010/main" val="1845124613"/>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a:buFont typeface="Wingdings" panose="05000000000000000000" pitchFamily="2" charset="2"/>
              <a:buChar char="v"/>
            </a:pPr>
            <a:r>
              <a:rPr lang="en-US" dirty="0" smtClean="0"/>
              <a:t>Why is Asiatic Russia so important to European Russia? </a:t>
            </a:r>
          </a:p>
          <a:p>
            <a:pPr marL="568325" indent="0"/>
            <a:r>
              <a:rPr lang="en-US" b="1" i="1" dirty="0" smtClean="0"/>
              <a:t>Almost all of Russia’s most important minerals for industrial production are found in Asian Russia. </a:t>
            </a:r>
            <a:endParaRPr lang="en-US" b="1" i="1" dirty="0"/>
          </a:p>
        </p:txBody>
      </p:sp>
    </p:spTree>
    <p:extLst>
      <p:ext uri="{BB962C8B-B14F-4D97-AF65-F5344CB8AC3E}">
        <p14:creationId xmlns:p14="http://schemas.microsoft.com/office/powerpoint/2010/main" val="3120064936"/>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People, Places, and Things to Know</a:t>
            </a:r>
            <a:endParaRPr lang="en-US" dirty="0"/>
          </a:p>
        </p:txBody>
      </p:sp>
    </p:spTree>
    <p:extLst>
      <p:ext uri="{BB962C8B-B14F-4D97-AF65-F5344CB8AC3E}">
        <p14:creationId xmlns:p14="http://schemas.microsoft.com/office/powerpoint/2010/main" val="1945444231"/>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czars</a:t>
            </a:r>
            <a:endParaRPr lang="en-US" dirty="0"/>
          </a:p>
        </p:txBody>
      </p:sp>
      <p:sp>
        <p:nvSpPr>
          <p:cNvPr id="3" name="Text Placeholder 2"/>
          <p:cNvSpPr>
            <a:spLocks noGrp="1"/>
          </p:cNvSpPr>
          <p:nvPr>
            <p:ph type="body" sz="quarter" idx="11"/>
          </p:nvPr>
        </p:nvSpPr>
        <p:spPr/>
        <p:txBody>
          <a:bodyPr/>
          <a:lstStyle/>
          <a:p>
            <a:r>
              <a:rPr lang="en-US" dirty="0" smtClean="0"/>
              <a:t>autocratic rulers of Russia from 1547 to 1917</a:t>
            </a:r>
            <a:endParaRPr lang="en-US" dirty="0"/>
          </a:p>
        </p:txBody>
      </p:sp>
    </p:spTree>
    <p:extLst>
      <p:ext uri="{BB962C8B-B14F-4D97-AF65-F5344CB8AC3E}">
        <p14:creationId xmlns:p14="http://schemas.microsoft.com/office/powerpoint/2010/main" val="37980278"/>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autocrats</a:t>
            </a:r>
            <a:endParaRPr lang="en-US" dirty="0"/>
          </a:p>
        </p:txBody>
      </p:sp>
      <p:sp>
        <p:nvSpPr>
          <p:cNvPr id="3" name="Text Placeholder 2"/>
          <p:cNvSpPr>
            <a:spLocks noGrp="1"/>
          </p:cNvSpPr>
          <p:nvPr>
            <p:ph type="body" sz="quarter" idx="11"/>
          </p:nvPr>
        </p:nvSpPr>
        <p:spPr/>
        <p:txBody>
          <a:bodyPr/>
          <a:lstStyle/>
          <a:p>
            <a:r>
              <a:rPr lang="en-US" dirty="0"/>
              <a:t>r</a:t>
            </a:r>
            <a:r>
              <a:rPr lang="en-US" dirty="0" smtClean="0"/>
              <a:t>ulers who have no established limits on their authority or power</a:t>
            </a:r>
            <a:endParaRPr lang="en-US" dirty="0"/>
          </a:p>
        </p:txBody>
      </p:sp>
    </p:spTree>
    <p:extLst>
      <p:ext uri="{BB962C8B-B14F-4D97-AF65-F5344CB8AC3E}">
        <p14:creationId xmlns:p14="http://schemas.microsoft.com/office/powerpoint/2010/main" val="1908406238"/>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Vladimir </a:t>
            </a:r>
            <a:r>
              <a:rPr lang="en-US" dirty="0" err="1" smtClean="0"/>
              <a:t>Illich</a:t>
            </a:r>
            <a:r>
              <a:rPr lang="en-US" dirty="0" smtClean="0"/>
              <a:t> Lenin</a:t>
            </a:r>
            <a:endParaRPr lang="en-US" dirty="0"/>
          </a:p>
        </p:txBody>
      </p:sp>
      <p:sp>
        <p:nvSpPr>
          <p:cNvPr id="3" name="Text Placeholder 2"/>
          <p:cNvSpPr>
            <a:spLocks noGrp="1"/>
          </p:cNvSpPr>
          <p:nvPr>
            <p:ph type="body" sz="quarter" idx="11"/>
          </p:nvPr>
        </p:nvSpPr>
        <p:spPr/>
        <p:txBody>
          <a:bodyPr/>
          <a:lstStyle/>
          <a:p>
            <a:r>
              <a:rPr lang="en-US" dirty="0"/>
              <a:t>l</a:t>
            </a:r>
            <a:r>
              <a:rPr lang="en-US" dirty="0" smtClean="0"/>
              <a:t>ed the Russian Revolution in 1917 and created the USSR</a:t>
            </a:r>
            <a:endParaRPr lang="en-US" dirty="0"/>
          </a:p>
        </p:txBody>
      </p:sp>
    </p:spTree>
    <p:extLst>
      <p:ext uri="{BB962C8B-B14F-4D97-AF65-F5344CB8AC3E}">
        <p14:creationId xmlns:p14="http://schemas.microsoft.com/office/powerpoint/2010/main" val="3969080898"/>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USSR </a:t>
            </a:r>
            <a:endParaRPr lang="en-US" dirty="0"/>
          </a:p>
        </p:txBody>
      </p:sp>
      <p:sp>
        <p:nvSpPr>
          <p:cNvPr id="3" name="Text Placeholder 2"/>
          <p:cNvSpPr>
            <a:spLocks noGrp="1"/>
          </p:cNvSpPr>
          <p:nvPr>
            <p:ph type="body" sz="quarter" idx="11"/>
          </p:nvPr>
        </p:nvSpPr>
        <p:spPr/>
        <p:txBody>
          <a:bodyPr/>
          <a:lstStyle/>
          <a:p>
            <a:r>
              <a:rPr lang="en-US" dirty="0" smtClean="0"/>
              <a:t>Union of Soviet Socialist Republics; created in 1922 by Lenin; gave limited power to several “republics” </a:t>
            </a:r>
            <a:endParaRPr lang="en-US" dirty="0"/>
          </a:p>
        </p:txBody>
      </p:sp>
    </p:spTree>
    <p:extLst>
      <p:ext uri="{BB962C8B-B14F-4D97-AF65-F5344CB8AC3E}">
        <p14:creationId xmlns:p14="http://schemas.microsoft.com/office/powerpoint/2010/main" val="1750409990"/>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Cold War</a:t>
            </a:r>
            <a:endParaRPr lang="en-US" dirty="0"/>
          </a:p>
        </p:txBody>
      </p:sp>
      <p:sp>
        <p:nvSpPr>
          <p:cNvPr id="3" name="Text Placeholder 2"/>
          <p:cNvSpPr>
            <a:spLocks noGrp="1"/>
          </p:cNvSpPr>
          <p:nvPr>
            <p:ph type="body" sz="quarter" idx="11"/>
          </p:nvPr>
        </p:nvSpPr>
        <p:spPr/>
        <p:txBody>
          <a:bodyPr>
            <a:normAutofit/>
          </a:bodyPr>
          <a:lstStyle/>
          <a:p>
            <a:r>
              <a:rPr lang="en-US" dirty="0"/>
              <a:t>p</a:t>
            </a:r>
            <a:r>
              <a:rPr lang="en-US" dirty="0" smtClean="0"/>
              <a:t>eriod after World War II during which both the USSR and the United States feared the other power would attack</a:t>
            </a:r>
            <a:endParaRPr lang="en-US" dirty="0"/>
          </a:p>
        </p:txBody>
      </p:sp>
    </p:spTree>
    <p:extLst>
      <p:ext uri="{BB962C8B-B14F-4D97-AF65-F5344CB8AC3E}">
        <p14:creationId xmlns:p14="http://schemas.microsoft.com/office/powerpoint/2010/main" val="2902898009"/>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and Government </a:t>
            </a:r>
            <a:endParaRPr lang="en-US" dirty="0"/>
          </a:p>
        </p:txBody>
      </p:sp>
    </p:spTree>
    <p:extLst>
      <p:ext uri="{BB962C8B-B14F-4D97-AF65-F5344CB8AC3E}">
        <p14:creationId xmlns:p14="http://schemas.microsoft.com/office/powerpoint/2010/main" val="2227839674"/>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CIS</a:t>
            </a:r>
            <a:endParaRPr lang="en-US" dirty="0"/>
          </a:p>
        </p:txBody>
      </p:sp>
      <p:sp>
        <p:nvSpPr>
          <p:cNvPr id="3" name="Text Placeholder 2"/>
          <p:cNvSpPr>
            <a:spLocks noGrp="1"/>
          </p:cNvSpPr>
          <p:nvPr>
            <p:ph type="body" sz="quarter" idx="11"/>
          </p:nvPr>
        </p:nvSpPr>
        <p:spPr/>
        <p:txBody>
          <a:bodyPr/>
          <a:lstStyle/>
          <a:p>
            <a:r>
              <a:rPr lang="en-US" dirty="0" smtClean="0"/>
              <a:t>Commonwealth of </a:t>
            </a:r>
            <a:r>
              <a:rPr lang="en-US" dirty="0"/>
              <a:t>I</a:t>
            </a:r>
            <a:r>
              <a:rPr lang="en-US" dirty="0" smtClean="0"/>
              <a:t>ndependent </a:t>
            </a:r>
            <a:r>
              <a:rPr lang="en-US" dirty="0"/>
              <a:t>S</a:t>
            </a:r>
            <a:r>
              <a:rPr lang="en-US" dirty="0" smtClean="0"/>
              <a:t>tates; </a:t>
            </a:r>
            <a:br>
              <a:rPr lang="en-US" dirty="0" smtClean="0"/>
            </a:br>
            <a:r>
              <a:rPr lang="en-US" dirty="0" smtClean="0"/>
              <a:t>Yeltsin formed this after the collapse of the </a:t>
            </a:r>
            <a:br>
              <a:rPr lang="en-US" dirty="0" smtClean="0"/>
            </a:br>
            <a:r>
              <a:rPr lang="en-US" dirty="0" smtClean="0"/>
              <a:t>USSR in 1991</a:t>
            </a:r>
            <a:endParaRPr lang="en-US" dirty="0"/>
          </a:p>
        </p:txBody>
      </p:sp>
    </p:spTree>
    <p:extLst>
      <p:ext uri="{BB962C8B-B14F-4D97-AF65-F5344CB8AC3E}">
        <p14:creationId xmlns:p14="http://schemas.microsoft.com/office/powerpoint/2010/main" val="4106315092"/>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devolution</a:t>
            </a:r>
            <a:endParaRPr lang="en-US" dirty="0"/>
          </a:p>
        </p:txBody>
      </p:sp>
      <p:sp>
        <p:nvSpPr>
          <p:cNvPr id="3" name="Text Placeholder 2"/>
          <p:cNvSpPr>
            <a:spLocks noGrp="1"/>
          </p:cNvSpPr>
          <p:nvPr>
            <p:ph type="body" sz="quarter" idx="11"/>
          </p:nvPr>
        </p:nvSpPr>
        <p:spPr/>
        <p:txBody>
          <a:bodyPr/>
          <a:lstStyle/>
          <a:p>
            <a:r>
              <a:rPr lang="en-US" dirty="0"/>
              <a:t>p</a:t>
            </a:r>
            <a:r>
              <a:rPr lang="en-US" dirty="0" smtClean="0"/>
              <a:t>assing down or “de-evolution” of power</a:t>
            </a:r>
            <a:endParaRPr lang="en-US" dirty="0"/>
          </a:p>
        </p:txBody>
      </p:sp>
    </p:spTree>
    <p:extLst>
      <p:ext uri="{BB962C8B-B14F-4D97-AF65-F5344CB8AC3E}">
        <p14:creationId xmlns:p14="http://schemas.microsoft.com/office/powerpoint/2010/main" val="1163804334"/>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oblast</a:t>
            </a:r>
            <a:endParaRPr lang="en-US" dirty="0"/>
          </a:p>
        </p:txBody>
      </p:sp>
      <p:sp>
        <p:nvSpPr>
          <p:cNvPr id="3" name="Text Placeholder 2"/>
          <p:cNvSpPr>
            <a:spLocks noGrp="1"/>
          </p:cNvSpPr>
          <p:nvPr>
            <p:ph type="body" sz="quarter" idx="11"/>
          </p:nvPr>
        </p:nvSpPr>
        <p:spPr/>
        <p:txBody>
          <a:bodyPr/>
          <a:lstStyle/>
          <a:p>
            <a:r>
              <a:rPr lang="en-US" dirty="0" smtClean="0"/>
              <a:t>large region or administrative district similar to a state or province </a:t>
            </a:r>
            <a:endParaRPr lang="en-US" dirty="0"/>
          </a:p>
        </p:txBody>
      </p:sp>
    </p:spTree>
    <p:extLst>
      <p:ext uri="{BB962C8B-B14F-4D97-AF65-F5344CB8AC3E}">
        <p14:creationId xmlns:p14="http://schemas.microsoft.com/office/powerpoint/2010/main" val="3568913291"/>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okrugs</a:t>
            </a:r>
            <a:endParaRPr lang="en-US" dirty="0"/>
          </a:p>
        </p:txBody>
      </p:sp>
      <p:sp>
        <p:nvSpPr>
          <p:cNvPr id="3" name="Text Placeholder 2"/>
          <p:cNvSpPr>
            <a:spLocks noGrp="1"/>
          </p:cNvSpPr>
          <p:nvPr>
            <p:ph type="body" sz="quarter" idx="11"/>
          </p:nvPr>
        </p:nvSpPr>
        <p:spPr/>
        <p:txBody>
          <a:bodyPr/>
          <a:lstStyle/>
          <a:p>
            <a:r>
              <a:rPr lang="en-US" dirty="0" smtClean="0"/>
              <a:t>large, sparsely populated areas of northern Russia </a:t>
            </a:r>
            <a:endParaRPr lang="en-US" dirty="0"/>
          </a:p>
        </p:txBody>
      </p:sp>
    </p:spTree>
    <p:extLst>
      <p:ext uri="{BB962C8B-B14F-4D97-AF65-F5344CB8AC3E}">
        <p14:creationId xmlns:p14="http://schemas.microsoft.com/office/powerpoint/2010/main" val="3540309513"/>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krais</a:t>
            </a:r>
            <a:endParaRPr lang="en-US" dirty="0"/>
          </a:p>
        </p:txBody>
      </p:sp>
      <p:sp>
        <p:nvSpPr>
          <p:cNvPr id="3" name="Text Placeholder 2"/>
          <p:cNvSpPr>
            <a:spLocks noGrp="1"/>
          </p:cNvSpPr>
          <p:nvPr>
            <p:ph type="body" sz="quarter" idx="11"/>
          </p:nvPr>
        </p:nvSpPr>
        <p:spPr/>
        <p:txBody>
          <a:bodyPr/>
          <a:lstStyle/>
          <a:p>
            <a:r>
              <a:rPr lang="en-US" dirty="0" smtClean="0"/>
              <a:t>territories governed by Moscow</a:t>
            </a:r>
            <a:endParaRPr lang="en-US" dirty="0"/>
          </a:p>
        </p:txBody>
      </p:sp>
    </p:spTree>
    <p:extLst>
      <p:ext uri="{BB962C8B-B14F-4D97-AF65-F5344CB8AC3E}">
        <p14:creationId xmlns:p14="http://schemas.microsoft.com/office/powerpoint/2010/main" val="2557241187"/>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t>
            </a:r>
            <a:r>
              <a:rPr lang="en-US" dirty="0" smtClean="0"/>
              <a:t>utonomous republic</a:t>
            </a:r>
            <a:endParaRPr lang="en-US" dirty="0"/>
          </a:p>
        </p:txBody>
      </p:sp>
      <p:sp>
        <p:nvSpPr>
          <p:cNvPr id="3" name="Text Placeholder 2"/>
          <p:cNvSpPr>
            <a:spLocks noGrp="1"/>
          </p:cNvSpPr>
          <p:nvPr>
            <p:ph type="body" sz="quarter" idx="11"/>
          </p:nvPr>
        </p:nvSpPr>
        <p:spPr/>
        <p:txBody>
          <a:bodyPr/>
          <a:lstStyle/>
          <a:p>
            <a:r>
              <a:rPr lang="en-US" dirty="0" smtClean="0"/>
              <a:t>a self-governing republic</a:t>
            </a:r>
            <a:endParaRPr lang="en-US" dirty="0"/>
          </a:p>
        </p:txBody>
      </p:sp>
    </p:spTree>
    <p:extLst>
      <p:ext uri="{BB962C8B-B14F-4D97-AF65-F5344CB8AC3E}">
        <p14:creationId xmlns:p14="http://schemas.microsoft.com/office/powerpoint/2010/main" val="4131800098"/>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t>
            </a:r>
            <a:r>
              <a:rPr lang="en-US" dirty="0" smtClean="0"/>
              <a:t>ederal districts</a:t>
            </a:r>
            <a:endParaRPr lang="en-US" dirty="0"/>
          </a:p>
        </p:txBody>
      </p:sp>
      <p:sp>
        <p:nvSpPr>
          <p:cNvPr id="3" name="Text Placeholder 2"/>
          <p:cNvSpPr>
            <a:spLocks noGrp="1"/>
          </p:cNvSpPr>
          <p:nvPr>
            <p:ph type="body" sz="quarter" idx="11"/>
          </p:nvPr>
        </p:nvSpPr>
        <p:spPr/>
        <p:txBody>
          <a:bodyPr/>
          <a:lstStyle/>
          <a:p>
            <a:r>
              <a:rPr lang="en-US" dirty="0"/>
              <a:t>p</a:t>
            </a:r>
            <a:r>
              <a:rPr lang="en-US" dirty="0" smtClean="0"/>
              <a:t>olitical divisions of a large country, like Russia, based on geography</a:t>
            </a:r>
            <a:endParaRPr lang="en-US" dirty="0"/>
          </a:p>
        </p:txBody>
      </p:sp>
    </p:spTree>
    <p:extLst>
      <p:ext uri="{BB962C8B-B14F-4D97-AF65-F5344CB8AC3E}">
        <p14:creationId xmlns:p14="http://schemas.microsoft.com/office/powerpoint/2010/main" val="1029854425"/>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Federation Assembly </a:t>
            </a:r>
            <a:endParaRPr lang="en-US" dirty="0"/>
          </a:p>
        </p:txBody>
      </p:sp>
      <p:sp>
        <p:nvSpPr>
          <p:cNvPr id="3" name="Text Placeholder 2"/>
          <p:cNvSpPr>
            <a:spLocks noGrp="1"/>
          </p:cNvSpPr>
          <p:nvPr>
            <p:ph type="body" sz="quarter" idx="11"/>
          </p:nvPr>
        </p:nvSpPr>
        <p:spPr/>
        <p:txBody>
          <a:bodyPr/>
          <a:lstStyle/>
          <a:p>
            <a:r>
              <a:rPr lang="en-US" dirty="0" smtClean="0"/>
              <a:t>Russia’s legislature; divided into two houses</a:t>
            </a:r>
            <a:endParaRPr lang="en-US" dirty="0"/>
          </a:p>
        </p:txBody>
      </p:sp>
    </p:spTree>
    <p:extLst>
      <p:ext uri="{BB962C8B-B14F-4D97-AF65-F5344CB8AC3E}">
        <p14:creationId xmlns:p14="http://schemas.microsoft.com/office/powerpoint/2010/main" val="3663841218"/>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Supreme Court</a:t>
            </a:r>
            <a:endParaRPr lang="en-US" dirty="0"/>
          </a:p>
        </p:txBody>
      </p:sp>
      <p:sp>
        <p:nvSpPr>
          <p:cNvPr id="3" name="Text Placeholder 2"/>
          <p:cNvSpPr>
            <a:spLocks noGrp="1"/>
          </p:cNvSpPr>
          <p:nvPr>
            <p:ph type="body" sz="quarter" idx="11"/>
          </p:nvPr>
        </p:nvSpPr>
        <p:spPr/>
        <p:txBody>
          <a:bodyPr/>
          <a:lstStyle/>
          <a:p>
            <a:r>
              <a:rPr lang="en-US" dirty="0" smtClean="0"/>
              <a:t>Russia’s judicial branch of government; functions much like the Supreme Court of the United States</a:t>
            </a:r>
            <a:endParaRPr lang="en-US" dirty="0"/>
          </a:p>
        </p:txBody>
      </p:sp>
    </p:spTree>
    <p:extLst>
      <p:ext uri="{BB962C8B-B14F-4D97-AF65-F5344CB8AC3E}">
        <p14:creationId xmlns:p14="http://schemas.microsoft.com/office/powerpoint/2010/main" val="2437826567"/>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Moscow</a:t>
            </a:r>
            <a:endParaRPr lang="en-US" dirty="0"/>
          </a:p>
        </p:txBody>
      </p:sp>
      <p:sp>
        <p:nvSpPr>
          <p:cNvPr id="3" name="Text Placeholder 2"/>
          <p:cNvSpPr>
            <a:spLocks noGrp="1"/>
          </p:cNvSpPr>
          <p:nvPr>
            <p:ph type="body" sz="quarter" idx="11"/>
          </p:nvPr>
        </p:nvSpPr>
        <p:spPr/>
        <p:txBody>
          <a:bodyPr/>
          <a:lstStyle/>
          <a:p>
            <a:r>
              <a:rPr lang="en-US" dirty="0"/>
              <a:t>l</a:t>
            </a:r>
            <a:r>
              <a:rPr lang="en-US" dirty="0" smtClean="0"/>
              <a:t>argest city in all of Europe with 11.5 million people; capital of </a:t>
            </a:r>
            <a:r>
              <a:rPr lang="en-US" dirty="0"/>
              <a:t>R</a:t>
            </a:r>
            <a:r>
              <a:rPr lang="en-US" dirty="0" smtClean="0"/>
              <a:t>ussia</a:t>
            </a:r>
            <a:endParaRPr lang="en-US" dirty="0"/>
          </a:p>
        </p:txBody>
      </p:sp>
    </p:spTree>
    <p:extLst>
      <p:ext uri="{BB962C8B-B14F-4D97-AF65-F5344CB8AC3E}">
        <p14:creationId xmlns:p14="http://schemas.microsoft.com/office/powerpoint/2010/main" val="863817952"/>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Text Placeholder 2"/>
          <p:cNvSpPr>
            <a:spLocks noGrp="1"/>
          </p:cNvSpPr>
          <p:nvPr>
            <p:ph type="body" sz="quarter" idx="10"/>
          </p:nvPr>
        </p:nvSpPr>
        <p:spPr/>
        <p:txBody>
          <a:bodyPr/>
          <a:lstStyle/>
          <a:p>
            <a:r>
              <a:rPr lang="en-US" dirty="0" smtClean="0">
                <a:solidFill>
                  <a:srgbClr val="FF0000"/>
                </a:solidFill>
              </a:rPr>
              <a:t>With more than one-tenth of the world’s land area, Russia is easily the largest country on earth. </a:t>
            </a:r>
            <a:endParaRPr lang="en-US" dirty="0">
              <a:solidFill>
                <a:srgbClr val="FF0000"/>
              </a:solidFill>
            </a:endParaRPr>
          </a:p>
          <a:p>
            <a:r>
              <a:rPr lang="en-US" dirty="0" smtClean="0"/>
              <a:t>From east to west, Russia is approximately 4,800 miles across. </a:t>
            </a:r>
            <a:endParaRPr lang="en-US" dirty="0"/>
          </a:p>
          <a:p>
            <a:r>
              <a:rPr lang="en-US" dirty="0" smtClean="0"/>
              <a:t>From north to south, Russia is about 1,850 miles. </a:t>
            </a:r>
          </a:p>
          <a:p>
            <a:r>
              <a:rPr lang="en-US" dirty="0" smtClean="0">
                <a:solidFill>
                  <a:srgbClr val="FF0000"/>
                </a:solidFill>
              </a:rPr>
              <a:t>Russia borders fourteen countries; the only other country to join Russia in this achievement is China. </a:t>
            </a:r>
            <a:endParaRPr lang="en-US" dirty="0">
              <a:solidFill>
                <a:srgbClr val="FF0000"/>
              </a:solidFill>
            </a:endParaRPr>
          </a:p>
          <a:p>
            <a:r>
              <a:rPr lang="en-US" dirty="0" smtClean="0"/>
              <a:t>These neighboring countries range from very stable to potentially explosive. </a:t>
            </a:r>
          </a:p>
          <a:p>
            <a:r>
              <a:rPr lang="en-US" dirty="0" smtClean="0"/>
              <a:t>Russia has a vast wealth of natural resources. </a:t>
            </a:r>
            <a:endParaRPr lang="en-US" dirty="0"/>
          </a:p>
        </p:txBody>
      </p:sp>
    </p:spTree>
    <p:extLst>
      <p:ext uri="{BB962C8B-B14F-4D97-AF65-F5344CB8AC3E}">
        <p14:creationId xmlns:p14="http://schemas.microsoft.com/office/powerpoint/2010/main" val="3410867603"/>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he Kremlin </a:t>
            </a:r>
            <a:endParaRPr lang="en-US" dirty="0"/>
          </a:p>
        </p:txBody>
      </p:sp>
      <p:sp>
        <p:nvSpPr>
          <p:cNvPr id="3" name="Text Placeholder 2"/>
          <p:cNvSpPr>
            <a:spLocks noGrp="1"/>
          </p:cNvSpPr>
          <p:nvPr>
            <p:ph type="body" sz="quarter" idx="11"/>
          </p:nvPr>
        </p:nvSpPr>
        <p:spPr/>
        <p:txBody>
          <a:bodyPr/>
          <a:lstStyle/>
          <a:p>
            <a:r>
              <a:rPr lang="en-US" dirty="0"/>
              <a:t>t</a:t>
            </a:r>
            <a:r>
              <a:rPr lang="en-US" dirty="0" smtClean="0"/>
              <a:t>he large walled fortress in Moscow that is the center of the government of Russia</a:t>
            </a:r>
            <a:endParaRPr lang="en-US" dirty="0"/>
          </a:p>
        </p:txBody>
      </p:sp>
    </p:spTree>
    <p:extLst>
      <p:ext uri="{BB962C8B-B14F-4D97-AF65-F5344CB8AC3E}">
        <p14:creationId xmlns:p14="http://schemas.microsoft.com/office/powerpoint/2010/main" val="3692869956"/>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Federal District</a:t>
            </a:r>
            <a:endParaRPr lang="en-US" dirty="0"/>
          </a:p>
        </p:txBody>
      </p:sp>
      <p:sp>
        <p:nvSpPr>
          <p:cNvPr id="3" name="Text Placeholder 2"/>
          <p:cNvSpPr>
            <a:spLocks noGrp="1"/>
          </p:cNvSpPr>
          <p:nvPr>
            <p:ph type="body" sz="quarter" idx="11"/>
          </p:nvPr>
        </p:nvSpPr>
        <p:spPr/>
        <p:txBody>
          <a:bodyPr/>
          <a:lstStyle/>
          <a:p>
            <a:r>
              <a:rPr lang="en-US" dirty="0" smtClean="0"/>
              <a:t>composed of Moscow and seventeen other oblasts; Russia’s most important industrial area</a:t>
            </a:r>
            <a:endParaRPr lang="en-US" dirty="0"/>
          </a:p>
        </p:txBody>
      </p:sp>
    </p:spTree>
    <p:extLst>
      <p:ext uri="{BB962C8B-B14F-4D97-AF65-F5344CB8AC3E}">
        <p14:creationId xmlns:p14="http://schemas.microsoft.com/office/powerpoint/2010/main" val="182241122"/>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Peter the Great</a:t>
            </a:r>
            <a:endParaRPr lang="en-US" dirty="0"/>
          </a:p>
        </p:txBody>
      </p:sp>
      <p:sp>
        <p:nvSpPr>
          <p:cNvPr id="3" name="Text Placeholder 2"/>
          <p:cNvSpPr>
            <a:spLocks noGrp="1"/>
          </p:cNvSpPr>
          <p:nvPr>
            <p:ph type="body" sz="quarter" idx="11"/>
          </p:nvPr>
        </p:nvSpPr>
        <p:spPr/>
        <p:txBody>
          <a:bodyPr/>
          <a:lstStyle/>
          <a:p>
            <a:r>
              <a:rPr lang="en-US" dirty="0"/>
              <a:t>i</a:t>
            </a:r>
            <a:r>
              <a:rPr lang="en-US" dirty="0" smtClean="0"/>
              <a:t>mportant czar in Russian history; built </a:t>
            </a:r>
            <a:br>
              <a:rPr lang="en-US" dirty="0" smtClean="0"/>
            </a:br>
            <a:r>
              <a:rPr lang="en-US" dirty="0" smtClean="0"/>
              <a:t>St. Petersburg </a:t>
            </a:r>
            <a:endParaRPr lang="en-US" dirty="0"/>
          </a:p>
        </p:txBody>
      </p:sp>
    </p:spTree>
    <p:extLst>
      <p:ext uri="{BB962C8B-B14F-4D97-AF65-F5344CB8AC3E}">
        <p14:creationId xmlns:p14="http://schemas.microsoft.com/office/powerpoint/2010/main" val="3216302650"/>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 Petersburg</a:t>
            </a:r>
            <a:endParaRPr lang="en-US" dirty="0"/>
          </a:p>
        </p:txBody>
      </p:sp>
      <p:sp>
        <p:nvSpPr>
          <p:cNvPr id="3" name="Text Placeholder 2"/>
          <p:cNvSpPr>
            <a:spLocks noGrp="1"/>
          </p:cNvSpPr>
          <p:nvPr>
            <p:ph type="body" sz="quarter" idx="11"/>
          </p:nvPr>
        </p:nvSpPr>
        <p:spPr/>
        <p:txBody>
          <a:bodyPr/>
          <a:lstStyle/>
          <a:p>
            <a:r>
              <a:rPr lang="en-US" dirty="0" smtClean="0"/>
              <a:t>Russia’s second-largest city and main port</a:t>
            </a:r>
            <a:endParaRPr lang="en-US" dirty="0"/>
          </a:p>
        </p:txBody>
      </p:sp>
    </p:spTree>
    <p:extLst>
      <p:ext uri="{BB962C8B-B14F-4D97-AF65-F5344CB8AC3E}">
        <p14:creationId xmlns:p14="http://schemas.microsoft.com/office/powerpoint/2010/main" val="4228599345"/>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Volga-Baltic Waterway</a:t>
            </a:r>
            <a:endParaRPr lang="en-US" dirty="0"/>
          </a:p>
        </p:txBody>
      </p:sp>
      <p:sp>
        <p:nvSpPr>
          <p:cNvPr id="3" name="Text Placeholder 2"/>
          <p:cNvSpPr>
            <a:spLocks noGrp="1"/>
          </p:cNvSpPr>
          <p:nvPr>
            <p:ph type="body" sz="quarter" idx="11"/>
          </p:nvPr>
        </p:nvSpPr>
        <p:spPr/>
        <p:txBody>
          <a:bodyPr/>
          <a:lstStyle/>
          <a:p>
            <a:r>
              <a:rPr lang="en-US" dirty="0" smtClean="0"/>
              <a:t>Russian waterway that connects several rivers</a:t>
            </a:r>
            <a:endParaRPr lang="en-US" dirty="0"/>
          </a:p>
        </p:txBody>
      </p:sp>
    </p:spTree>
    <p:extLst>
      <p:ext uri="{BB962C8B-B14F-4D97-AF65-F5344CB8AC3E}">
        <p14:creationId xmlns:p14="http://schemas.microsoft.com/office/powerpoint/2010/main" val="1518897813"/>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Karelia</a:t>
            </a:r>
            <a:endParaRPr lang="en-US" dirty="0"/>
          </a:p>
        </p:txBody>
      </p:sp>
      <p:sp>
        <p:nvSpPr>
          <p:cNvPr id="3" name="Text Placeholder 2"/>
          <p:cNvSpPr>
            <a:spLocks noGrp="1"/>
          </p:cNvSpPr>
          <p:nvPr>
            <p:ph type="body" sz="quarter" idx="11"/>
          </p:nvPr>
        </p:nvSpPr>
        <p:spPr/>
        <p:txBody>
          <a:bodyPr/>
          <a:lstStyle/>
          <a:p>
            <a:r>
              <a:rPr lang="en-US" dirty="0"/>
              <a:t>f</a:t>
            </a:r>
            <a:r>
              <a:rPr lang="en-US" dirty="0" smtClean="0"/>
              <a:t>lat glaciated plain north of St. Petersburg</a:t>
            </a:r>
            <a:endParaRPr lang="en-US" dirty="0"/>
          </a:p>
        </p:txBody>
      </p:sp>
    </p:spTree>
    <p:extLst>
      <p:ext uri="{BB962C8B-B14F-4D97-AF65-F5344CB8AC3E}">
        <p14:creationId xmlns:p14="http://schemas.microsoft.com/office/powerpoint/2010/main" val="3529229383"/>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White Sea-Baltic Canal</a:t>
            </a:r>
            <a:endParaRPr lang="en-US" dirty="0"/>
          </a:p>
        </p:txBody>
      </p:sp>
      <p:sp>
        <p:nvSpPr>
          <p:cNvPr id="3" name="Text Placeholder 2"/>
          <p:cNvSpPr>
            <a:spLocks noGrp="1"/>
          </p:cNvSpPr>
          <p:nvPr>
            <p:ph type="body" sz="quarter" idx="11"/>
          </p:nvPr>
        </p:nvSpPr>
        <p:spPr/>
        <p:txBody>
          <a:bodyPr/>
          <a:lstStyle/>
          <a:p>
            <a:r>
              <a:rPr lang="en-US" dirty="0" smtClean="0"/>
              <a:t>links Karelia’s Arctic coast to St. Petersburg</a:t>
            </a:r>
            <a:endParaRPr lang="en-US" dirty="0"/>
          </a:p>
        </p:txBody>
      </p:sp>
    </p:spTree>
    <p:extLst>
      <p:ext uri="{BB962C8B-B14F-4D97-AF65-F5344CB8AC3E}">
        <p14:creationId xmlns:p14="http://schemas.microsoft.com/office/powerpoint/2010/main" val="3081677780"/>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Kaliningrad</a:t>
            </a:r>
            <a:endParaRPr lang="en-US" dirty="0"/>
          </a:p>
        </p:txBody>
      </p:sp>
      <p:sp>
        <p:nvSpPr>
          <p:cNvPr id="3" name="Text Placeholder 2"/>
          <p:cNvSpPr>
            <a:spLocks noGrp="1"/>
          </p:cNvSpPr>
          <p:nvPr>
            <p:ph type="body" sz="quarter" idx="11"/>
          </p:nvPr>
        </p:nvSpPr>
        <p:spPr/>
        <p:txBody>
          <a:bodyPr/>
          <a:lstStyle/>
          <a:p>
            <a:r>
              <a:rPr lang="en-US" dirty="0"/>
              <a:t>t</a:t>
            </a:r>
            <a:r>
              <a:rPr lang="en-US" dirty="0" smtClean="0"/>
              <a:t>he only other Russian port besides </a:t>
            </a:r>
            <a:br>
              <a:rPr lang="en-US" dirty="0" smtClean="0"/>
            </a:br>
            <a:r>
              <a:rPr lang="en-US" dirty="0" smtClean="0"/>
              <a:t>St. Petersburg on the Baltic Sea </a:t>
            </a:r>
            <a:endParaRPr lang="en-US" dirty="0"/>
          </a:p>
        </p:txBody>
      </p:sp>
    </p:spTree>
    <p:extLst>
      <p:ext uri="{BB962C8B-B14F-4D97-AF65-F5344CB8AC3E}">
        <p14:creationId xmlns:p14="http://schemas.microsoft.com/office/powerpoint/2010/main" val="3748778992"/>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Kola Peninsula </a:t>
            </a:r>
            <a:endParaRPr lang="en-US" dirty="0"/>
          </a:p>
        </p:txBody>
      </p:sp>
      <p:sp>
        <p:nvSpPr>
          <p:cNvPr id="3" name="Text Placeholder 2"/>
          <p:cNvSpPr>
            <a:spLocks noGrp="1"/>
          </p:cNvSpPr>
          <p:nvPr>
            <p:ph type="body" sz="quarter" idx="11"/>
          </p:nvPr>
        </p:nvSpPr>
        <p:spPr/>
        <p:txBody>
          <a:bodyPr/>
          <a:lstStyle/>
          <a:p>
            <a:r>
              <a:rPr lang="en-US" dirty="0" smtClean="0"/>
              <a:t>peninsula in far northwestern Russia</a:t>
            </a:r>
            <a:endParaRPr lang="en-US" dirty="0"/>
          </a:p>
        </p:txBody>
      </p:sp>
    </p:spTree>
    <p:extLst>
      <p:ext uri="{BB962C8B-B14F-4D97-AF65-F5344CB8AC3E}">
        <p14:creationId xmlns:p14="http://schemas.microsoft.com/office/powerpoint/2010/main" val="1297546899"/>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Volga River</a:t>
            </a:r>
            <a:endParaRPr lang="en-US" dirty="0"/>
          </a:p>
        </p:txBody>
      </p:sp>
      <p:sp>
        <p:nvSpPr>
          <p:cNvPr id="3" name="Text Placeholder 2"/>
          <p:cNvSpPr>
            <a:spLocks noGrp="1"/>
          </p:cNvSpPr>
          <p:nvPr>
            <p:ph type="body" sz="quarter" idx="11"/>
          </p:nvPr>
        </p:nvSpPr>
        <p:spPr/>
        <p:txBody>
          <a:bodyPr/>
          <a:lstStyle/>
          <a:p>
            <a:r>
              <a:rPr lang="en-US" dirty="0"/>
              <a:t>l</a:t>
            </a:r>
            <a:r>
              <a:rPr lang="en-US" dirty="0" smtClean="0"/>
              <a:t>ongest river in Europe at 2,193 miles</a:t>
            </a:r>
            <a:endParaRPr lang="en-US" dirty="0"/>
          </a:p>
        </p:txBody>
      </p:sp>
    </p:spTree>
    <p:extLst>
      <p:ext uri="{BB962C8B-B14F-4D97-AF65-F5344CB8AC3E}">
        <p14:creationId xmlns:p14="http://schemas.microsoft.com/office/powerpoint/2010/main" val="1673868368"/>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Geography_Blue Units">
  <a:themeElements>
    <a:clrScheme name="Cultural Geography">
      <a:dk1>
        <a:srgbClr val="000000"/>
      </a:dk1>
      <a:lt1>
        <a:srgbClr val="FFFFFF"/>
      </a:lt1>
      <a:dk2>
        <a:srgbClr val="434342"/>
      </a:dk2>
      <a:lt2>
        <a:srgbClr val="CDD7D9"/>
      </a:lt2>
      <a:accent1>
        <a:srgbClr val="797B7E"/>
      </a:accent1>
      <a:accent2>
        <a:srgbClr val="DB6A5A"/>
      </a:accent2>
      <a:accent3>
        <a:srgbClr val="198AB5"/>
      </a:accent3>
      <a:accent4>
        <a:srgbClr val="0B773E"/>
      </a:accent4>
      <a:accent5>
        <a:srgbClr val="F5ECA3"/>
      </a:accent5>
      <a:accent6>
        <a:srgbClr val="506E94"/>
      </a:accent6>
      <a:hlink>
        <a:srgbClr val="5F5F5F"/>
      </a:hlink>
      <a:folHlink>
        <a:srgbClr val="969696"/>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ctr">
          <a:defRPr sz="4000" dirty="0" smtClean="0">
            <a:solidFill>
              <a:schemeClr val="tx2">
                <a:lumMod val="75000"/>
              </a:schemeClr>
            </a:solidFill>
          </a:defRPr>
        </a:defPPr>
      </a:lstStyle>
    </a:txDef>
  </a:objectDefaults>
  <a:extraClrSchemeLst/>
</a:theme>
</file>

<file path=ppt/theme/theme2.xml><?xml version="1.0" encoding="utf-8"?>
<a:theme xmlns:a="http://schemas.openxmlformats.org/drawingml/2006/main" name="Geography_Red Units">
  <a:themeElements>
    <a:clrScheme name="Cultural Geography">
      <a:dk1>
        <a:srgbClr val="000000"/>
      </a:dk1>
      <a:lt1>
        <a:srgbClr val="FFFFFF"/>
      </a:lt1>
      <a:dk2>
        <a:srgbClr val="434342"/>
      </a:dk2>
      <a:lt2>
        <a:srgbClr val="CDD7D9"/>
      </a:lt2>
      <a:accent1>
        <a:srgbClr val="797B7E"/>
      </a:accent1>
      <a:accent2>
        <a:srgbClr val="DB6A5A"/>
      </a:accent2>
      <a:accent3>
        <a:srgbClr val="198AB5"/>
      </a:accent3>
      <a:accent4>
        <a:srgbClr val="0B773E"/>
      </a:accent4>
      <a:accent5>
        <a:srgbClr val="F5ECA3"/>
      </a:accent5>
      <a:accent6>
        <a:srgbClr val="506E94"/>
      </a:accent6>
      <a:hlink>
        <a:srgbClr val="5F5F5F"/>
      </a:hlink>
      <a:folHlink>
        <a:srgbClr val="969696"/>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ctr">
          <a:defRPr sz="4000" dirty="0" smtClean="0">
            <a:solidFill>
              <a:schemeClr val="tx2">
                <a:lumMod val="75000"/>
              </a:schemeClr>
            </a:solidFill>
          </a:defRPr>
        </a:defPPr>
      </a:lstStyle>
    </a:txDef>
  </a:objectDefaults>
  <a:extraClrSchemeLst/>
</a:theme>
</file>

<file path=ppt/theme/theme3.xml><?xml version="1.0" encoding="utf-8"?>
<a:theme xmlns:a="http://schemas.openxmlformats.org/drawingml/2006/main" name="Geography_Green Units">
  <a:themeElements>
    <a:clrScheme name="Cultural Geography">
      <a:dk1>
        <a:srgbClr val="000000"/>
      </a:dk1>
      <a:lt1>
        <a:srgbClr val="FFFFFF"/>
      </a:lt1>
      <a:dk2>
        <a:srgbClr val="434342"/>
      </a:dk2>
      <a:lt2>
        <a:srgbClr val="CDD7D9"/>
      </a:lt2>
      <a:accent1>
        <a:srgbClr val="797B7E"/>
      </a:accent1>
      <a:accent2>
        <a:srgbClr val="DB6A5A"/>
      </a:accent2>
      <a:accent3>
        <a:srgbClr val="198AB5"/>
      </a:accent3>
      <a:accent4>
        <a:srgbClr val="0B773E"/>
      </a:accent4>
      <a:accent5>
        <a:srgbClr val="F5ECA3"/>
      </a:accent5>
      <a:accent6>
        <a:srgbClr val="506E94"/>
      </a:accent6>
      <a:hlink>
        <a:srgbClr val="5F5F5F"/>
      </a:hlink>
      <a:folHlink>
        <a:srgbClr val="969696"/>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ctr">
          <a:defRPr sz="4000" dirty="0" smtClean="0">
            <a:solidFill>
              <a:schemeClr val="tx2">
                <a:lumMod val="75000"/>
              </a:schemeClr>
            </a:solidFill>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20623</TotalTime>
  <Words>4017</Words>
  <Application>Microsoft Office PowerPoint</Application>
  <PresentationFormat>Custom</PresentationFormat>
  <Paragraphs>438</Paragraphs>
  <Slides>124</Slides>
  <Notes>9</Notes>
  <HiddenSlides>0</HiddenSlides>
  <MMClips>0</MMClips>
  <ScaleCrop>false</ScaleCrop>
  <HeadingPairs>
    <vt:vector size="4" baseType="variant">
      <vt:variant>
        <vt:lpstr>Theme</vt:lpstr>
      </vt:variant>
      <vt:variant>
        <vt:i4>3</vt:i4>
      </vt:variant>
      <vt:variant>
        <vt:lpstr>Slide Titles</vt:lpstr>
      </vt:variant>
      <vt:variant>
        <vt:i4>124</vt:i4>
      </vt:variant>
    </vt:vector>
  </HeadingPairs>
  <TitlesOfParts>
    <vt:vector size="127" baseType="lpstr">
      <vt:lpstr>Geography_Blue Units</vt:lpstr>
      <vt:lpstr>Geography_Red Units</vt:lpstr>
      <vt:lpstr>Geography_Green Units</vt:lpstr>
      <vt:lpstr>Chapter 13: Russia </vt:lpstr>
      <vt:lpstr>Russia</vt:lpstr>
      <vt:lpstr>PowerPoint Presentation</vt:lpstr>
      <vt:lpstr>PowerPoint Presentation</vt:lpstr>
      <vt:lpstr>PowerPoint Presentation</vt:lpstr>
      <vt:lpstr>PowerPoint Presentation</vt:lpstr>
      <vt:lpstr>PowerPoint Presentation</vt:lpstr>
      <vt:lpstr>History and Government </vt:lpstr>
      <vt:lpstr>Introduction</vt:lpstr>
      <vt:lpstr>PowerPoint Presentation</vt:lpstr>
      <vt:lpstr>History and Government</vt:lpstr>
      <vt:lpstr>Czarist Russia</vt:lpstr>
      <vt:lpstr>Soviet Rule</vt:lpstr>
      <vt:lpstr>PowerPoint Presentation</vt:lpstr>
      <vt:lpstr>Soviet Collapse </vt:lpstr>
      <vt:lpstr>PowerPoint Presentation</vt:lpstr>
      <vt:lpstr>A Nation in Transition</vt:lpstr>
      <vt:lpstr>Federation Government</vt:lpstr>
      <vt:lpstr>Political Divisions </vt:lpstr>
      <vt:lpstr>PowerPoint Presentation</vt:lpstr>
      <vt:lpstr>PowerPoint Presentation</vt:lpstr>
      <vt:lpstr>Branches of Government</vt:lpstr>
      <vt:lpstr>PowerPoint Presentation</vt:lpstr>
      <vt:lpstr>PowerPoint Presentation</vt:lpstr>
      <vt:lpstr>PowerPoint Presentation</vt:lpstr>
      <vt:lpstr>PowerPoint Presentation</vt:lpstr>
      <vt:lpstr>Northern European Russia </vt:lpstr>
      <vt:lpstr>Northern European Russia</vt:lpstr>
      <vt:lpstr>Moscow</vt:lpstr>
      <vt:lpstr>PowerPoint Presentation</vt:lpstr>
      <vt:lpstr>PowerPoint Presentation</vt:lpstr>
      <vt:lpstr>The Kremlin</vt:lpstr>
      <vt:lpstr>Northwest Russia</vt:lpstr>
      <vt:lpstr>St. Petersburg </vt:lpstr>
      <vt:lpstr>PowerPoint Presentation</vt:lpstr>
      <vt:lpstr>Volga-Baltic Waterway</vt:lpstr>
      <vt:lpstr>Karelia </vt:lpstr>
      <vt:lpstr>Kola Peninsula </vt:lpstr>
      <vt:lpstr>PowerPoint Presentation</vt:lpstr>
      <vt:lpstr>PowerPoint Presentation</vt:lpstr>
      <vt:lpstr>PowerPoint Presentation</vt:lpstr>
      <vt:lpstr>Southern European Russia</vt:lpstr>
      <vt:lpstr>The Volga River </vt:lpstr>
      <vt:lpstr>Middle Volga </vt:lpstr>
      <vt:lpstr>Lower Volga</vt:lpstr>
      <vt:lpstr>The Don River Basin</vt:lpstr>
      <vt:lpstr>Russia’s Agricultural Heartland</vt:lpstr>
      <vt:lpstr>Shipping</vt:lpstr>
      <vt:lpstr>PowerPoint Presentation</vt:lpstr>
      <vt:lpstr>Caucasus Mountains</vt:lpstr>
      <vt:lpstr>PowerPoint Presentation</vt:lpstr>
      <vt:lpstr>PowerPoint Presentation</vt:lpstr>
      <vt:lpstr>PowerPoint Presentation</vt:lpstr>
      <vt:lpstr>PowerPoint Presentation</vt:lpstr>
      <vt:lpstr>PowerPoint Presentation</vt:lpstr>
      <vt:lpstr>Asian Russia</vt:lpstr>
      <vt:lpstr>Asian Russia </vt:lpstr>
      <vt:lpstr>Asian Russia</vt:lpstr>
      <vt:lpstr>Ural Mountains</vt:lpstr>
      <vt:lpstr>PowerPoint Presentation</vt:lpstr>
      <vt:lpstr>Siberia </vt:lpstr>
      <vt:lpstr>West Siberian Plain </vt:lpstr>
      <vt:lpstr>Central Siberian Plateau </vt:lpstr>
      <vt:lpstr>PowerPoint Presentation</vt:lpstr>
      <vt:lpstr>East Siberian Upland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People, Places, and Things to Know</vt:lpstr>
      <vt:lpstr>czars</vt:lpstr>
      <vt:lpstr>autocrats</vt:lpstr>
      <vt:lpstr>Vladimir Illich Lenin</vt:lpstr>
      <vt:lpstr>USSR </vt:lpstr>
      <vt:lpstr>Cold War</vt:lpstr>
      <vt:lpstr>CIS</vt:lpstr>
      <vt:lpstr>devolution</vt:lpstr>
      <vt:lpstr>oblast</vt:lpstr>
      <vt:lpstr>okrugs</vt:lpstr>
      <vt:lpstr>krais</vt:lpstr>
      <vt:lpstr>autonomous republic</vt:lpstr>
      <vt:lpstr>federal districts</vt:lpstr>
      <vt:lpstr>Federation Assembly </vt:lpstr>
      <vt:lpstr>Supreme Court</vt:lpstr>
      <vt:lpstr>Moscow</vt:lpstr>
      <vt:lpstr>the Kremlin </vt:lpstr>
      <vt:lpstr>Central Federal District</vt:lpstr>
      <vt:lpstr>Peter the Great</vt:lpstr>
      <vt:lpstr>St. Petersburg</vt:lpstr>
      <vt:lpstr>Volga-Baltic Waterway</vt:lpstr>
      <vt:lpstr>Karelia</vt:lpstr>
      <vt:lpstr>White Sea-Baltic Canal</vt:lpstr>
      <vt:lpstr>Kaliningrad</vt:lpstr>
      <vt:lpstr>Kola Peninsula </vt:lpstr>
      <vt:lpstr>Volga River</vt:lpstr>
      <vt:lpstr>Nizhniy Novgorod</vt:lpstr>
      <vt:lpstr>Tatarstan</vt:lpstr>
      <vt:lpstr>Volgograd</vt:lpstr>
      <vt:lpstr>Cossacks</vt:lpstr>
      <vt:lpstr>Don River</vt:lpstr>
      <vt:lpstr>steppes</vt:lpstr>
      <vt:lpstr>Black Earth</vt:lpstr>
      <vt:lpstr>Volga-Don Canal</vt:lpstr>
      <vt:lpstr>Mount Elbrus</vt:lpstr>
      <vt:lpstr>Ural Mountains</vt:lpstr>
      <vt:lpstr>Yekaterinburg</vt:lpstr>
      <vt:lpstr>Siberia</vt:lpstr>
      <vt:lpstr>Trans-Siberian Railway</vt:lpstr>
      <vt:lpstr>Lake Baikal</vt:lpstr>
      <vt:lpstr>Novosibirsk</vt:lpstr>
      <vt:lpstr>Taymyr Peninsula </vt:lpstr>
      <vt:lpstr>Altai Mountains</vt:lpstr>
      <vt:lpstr>Sakha</vt:lpstr>
      <vt:lpstr>Yakutsk Basin</vt:lpstr>
      <vt:lpstr>Sakhalin Island</vt:lpstr>
      <vt:lpstr>Kuril Islands</vt:lpstr>
      <vt:lpstr>Bering Strait</vt:lpstr>
      <vt:lpstr>Vladivostok</vt:lpstr>
      <vt:lpstr>Kamchatka Peninsula</vt:lpstr>
      <vt:lpstr>Mount Klyuchevskaya </vt:lpstr>
    </vt:vector>
  </TitlesOfParts>
  <Company>Bob Jones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Bowers, Hannah</dc:creator>
  <cp:lastModifiedBy>Sue</cp:lastModifiedBy>
  <cp:revision>481</cp:revision>
  <dcterms:created xsi:type="dcterms:W3CDTF">2017-04-25T17:01:42Z</dcterms:created>
  <dcterms:modified xsi:type="dcterms:W3CDTF">2020-02-27T15:52:44Z</dcterms:modified>
</cp:coreProperties>
</file>