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262" r:id="rId2"/>
    <p:sldId id="352" r:id="rId3"/>
    <p:sldId id="357" r:id="rId4"/>
    <p:sldId id="563" r:id="rId5"/>
    <p:sldId id="432" r:id="rId6"/>
    <p:sldId id="339" r:id="rId7"/>
    <p:sldId id="359" r:id="rId8"/>
    <p:sldId id="565" r:id="rId9"/>
    <p:sldId id="566" r:id="rId10"/>
    <p:sldId id="567" r:id="rId11"/>
    <p:sldId id="530" r:id="rId12"/>
    <p:sldId id="568" r:id="rId13"/>
    <p:sldId id="570" r:id="rId14"/>
    <p:sldId id="569" r:id="rId15"/>
    <p:sldId id="571" r:id="rId16"/>
    <p:sldId id="572" r:id="rId17"/>
    <p:sldId id="573" r:id="rId18"/>
    <p:sldId id="574" r:id="rId19"/>
    <p:sldId id="575" r:id="rId20"/>
    <p:sldId id="448" r:id="rId21"/>
    <p:sldId id="537" r:id="rId22"/>
    <p:sldId id="526" r:id="rId23"/>
    <p:sldId id="576" r:id="rId24"/>
    <p:sldId id="577" r:id="rId25"/>
    <p:sldId id="581" r:id="rId26"/>
    <p:sldId id="578" r:id="rId27"/>
    <p:sldId id="580" r:id="rId28"/>
    <p:sldId id="579" r:id="rId29"/>
    <p:sldId id="582" r:id="rId30"/>
    <p:sldId id="583" r:id="rId31"/>
    <p:sldId id="584" r:id="rId32"/>
    <p:sldId id="585" r:id="rId33"/>
    <p:sldId id="586" r:id="rId34"/>
    <p:sldId id="559" r:id="rId35"/>
    <p:sldId id="587" r:id="rId36"/>
    <p:sldId id="588" r:id="rId37"/>
    <p:sldId id="589" r:id="rId38"/>
    <p:sldId id="590" r:id="rId39"/>
    <p:sldId id="591" r:id="rId40"/>
    <p:sldId id="592" r:id="rId41"/>
    <p:sldId id="593" r:id="rId42"/>
    <p:sldId id="527" r:id="rId43"/>
    <p:sldId id="498" r:id="rId44"/>
    <p:sldId id="594" r:id="rId45"/>
    <p:sldId id="595" r:id="rId46"/>
    <p:sldId id="596" r:id="rId47"/>
    <p:sldId id="597" r:id="rId48"/>
    <p:sldId id="598" r:id="rId49"/>
    <p:sldId id="599" r:id="rId50"/>
    <p:sldId id="601" r:id="rId51"/>
    <p:sldId id="600" r:id="rId52"/>
    <p:sldId id="602" r:id="rId53"/>
    <p:sldId id="603" r:id="rId54"/>
    <p:sldId id="528" r:id="rId55"/>
    <p:sldId id="604" r:id="rId56"/>
    <p:sldId id="605" r:id="rId57"/>
    <p:sldId id="542" r:id="rId58"/>
    <p:sldId id="606" r:id="rId59"/>
    <p:sldId id="607" r:id="rId60"/>
    <p:sldId id="608" r:id="rId61"/>
    <p:sldId id="609" r:id="rId62"/>
    <p:sldId id="610" r:id="rId63"/>
    <p:sldId id="611" r:id="rId64"/>
    <p:sldId id="613" r:id="rId65"/>
    <p:sldId id="612" r:id="rId66"/>
    <p:sldId id="614" r:id="rId67"/>
    <p:sldId id="615" r:id="rId68"/>
    <p:sldId id="616" r:id="rId69"/>
    <p:sldId id="617" r:id="rId70"/>
    <p:sldId id="618" r:id="rId71"/>
    <p:sldId id="619" r:id="rId72"/>
    <p:sldId id="562" r:id="rId73"/>
    <p:sldId id="534" r:id="rId74"/>
    <p:sldId id="620" r:id="rId75"/>
    <p:sldId id="625" r:id="rId76"/>
    <p:sldId id="622" r:id="rId77"/>
    <p:sldId id="623" r:id="rId78"/>
    <p:sldId id="626" r:id="rId79"/>
    <p:sldId id="627" r:id="rId80"/>
    <p:sldId id="628" r:id="rId81"/>
    <p:sldId id="629" r:id="rId82"/>
    <p:sldId id="630" r:id="rId83"/>
    <p:sldId id="631" r:id="rId84"/>
    <p:sldId id="522" r:id="rId85"/>
  </p:sldIdLst>
  <p:sldSz cx="11704638" cy="65833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3">
          <p15:clr>
            <a:srgbClr val="A4A3A4"/>
          </p15:clr>
        </p15:guide>
        <p15:guide id="2" orient="horz" pos="201">
          <p15:clr>
            <a:srgbClr val="A4A3A4"/>
          </p15:clr>
        </p15:guide>
        <p15:guide id="3" orient="horz" pos="3945">
          <p15:clr>
            <a:srgbClr val="A4A3A4"/>
          </p15:clr>
        </p15:guide>
        <p15:guide id="4" orient="horz" pos="1209">
          <p15:clr>
            <a:srgbClr val="A4A3A4"/>
          </p15:clr>
        </p15:guide>
        <p15:guide id="5" pos="3686">
          <p15:clr>
            <a:srgbClr val="A4A3A4"/>
          </p15:clr>
        </p15:guide>
        <p15:guide id="6" pos="374">
          <p15:clr>
            <a:srgbClr val="A4A3A4"/>
          </p15:clr>
        </p15:guide>
        <p15:guide id="7" pos="69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3170"/>
    <a:srgbClr val="F1EDCB"/>
    <a:srgbClr val="083D8A"/>
    <a:srgbClr val="0E69F0"/>
    <a:srgbClr val="03347B"/>
    <a:srgbClr val="CBCBCB"/>
    <a:srgbClr val="DDDDDD"/>
    <a:srgbClr val="9C202C"/>
    <a:srgbClr val="73232B"/>
    <a:srgbClr val="5CB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7" autoAdjust="0"/>
    <p:restoredTop sz="92666" autoAdjust="0"/>
  </p:normalViewPr>
  <p:slideViewPr>
    <p:cSldViewPr>
      <p:cViewPr varScale="1">
        <p:scale>
          <a:sx n="106" d="100"/>
          <a:sy n="106" d="100"/>
        </p:scale>
        <p:origin x="684" y="108"/>
      </p:cViewPr>
      <p:guideLst>
        <p:guide orient="horz" pos="2073"/>
        <p:guide orient="horz" pos="201"/>
        <p:guide orient="horz" pos="3945"/>
        <p:guide orient="horz" pos="1209"/>
        <p:guide pos="3686"/>
        <p:guide pos="374"/>
        <p:guide pos="6998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97635-8394-48B0-92A1-BF939F8B7DF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FC3FA-137B-44D8-847C-0050ED151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5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2174593"/>
            <a:ext cx="11704638" cy="1828800"/>
          </a:xfrm>
          <a:prstGeom prst="rect">
            <a:avLst/>
          </a:prstGeom>
          <a:solidFill>
            <a:srgbClr val="083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0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cap="all" baseline="0" dirty="0">
                <a:solidFill>
                  <a:schemeClr val="bg2"/>
                </a:solidFill>
                <a:effectLst/>
                <a:latin typeface="Tw Cen MT" panose="020B0602020104020603" pitchFamily="34" charset="0"/>
              </a:rPr>
              <a:t>Fifth Edition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594519" y="2315880"/>
            <a:ext cx="10515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400" b="0" cap="all" baseline="0" dirty="0">
                <a:ln>
                  <a:solidFill>
                    <a:schemeClr val="bg2"/>
                  </a:solidFill>
                </a:ln>
                <a:solidFill>
                  <a:srgbClr val="F7ED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United States History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4840664" y="3444081"/>
            <a:ext cx="2023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1ED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FIFTH EDITION</a:t>
            </a:r>
          </a:p>
        </p:txBody>
      </p:sp>
    </p:spTree>
    <p:extLst>
      <p:ext uri="{BB962C8B-B14F-4D97-AF65-F5344CB8AC3E}">
        <p14:creationId xmlns:p14="http://schemas.microsoft.com/office/powerpoint/2010/main" val="201005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21"/>
          <p:cNvSpPr/>
          <p:nvPr userDrawn="1"/>
        </p:nvSpPr>
        <p:spPr>
          <a:xfrm flipH="1">
            <a:off x="-2" y="1442514"/>
            <a:ext cx="11704639" cy="3144566"/>
          </a:xfrm>
          <a:prstGeom prst="rect">
            <a:avLst/>
          </a:prstGeom>
          <a:solidFill>
            <a:srgbClr val="083D8A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21"/>
          <p:cNvSpPr/>
          <p:nvPr userDrawn="1"/>
        </p:nvSpPr>
        <p:spPr>
          <a:xfrm flipH="1">
            <a:off x="4166150" y="1586075"/>
            <a:ext cx="7538488" cy="2857445"/>
          </a:xfrm>
          <a:custGeom>
            <a:avLst/>
            <a:gdLst/>
            <a:ahLst/>
            <a:cxnLst/>
            <a:rect l="l" t="t" r="r" b="b"/>
            <a:pathLst>
              <a:path w="7538488" h="2857445">
                <a:moveTo>
                  <a:pt x="7538488" y="0"/>
                </a:moveTo>
                <a:lnTo>
                  <a:pt x="0" y="0"/>
                </a:lnTo>
                <a:lnTo>
                  <a:pt x="0" y="2857445"/>
                </a:lnTo>
                <a:lnTo>
                  <a:pt x="6459517" y="2857445"/>
                </a:lnTo>
                <a:close/>
              </a:path>
            </a:pathLst>
          </a:cu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47795" y="1621315"/>
            <a:ext cx="3810000" cy="370805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defRPr sz="19900" b="1">
                <a:solidFill>
                  <a:schemeClr val="bg2"/>
                </a:solidFill>
                <a:effectLst/>
                <a:latin typeface="Rockwell" panose="020606030202050204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27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205498" y="1615281"/>
            <a:ext cx="2494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cap="all" spc="300" baseline="0" dirty="0">
                <a:solidFill>
                  <a:schemeClr val="bg2"/>
                </a:solidFill>
                <a:effectLst/>
                <a:latin typeface="+mj-lt"/>
              </a:rPr>
              <a:t>Chapter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184322" y="1586076"/>
            <a:ext cx="6552406" cy="2857446"/>
          </a:xfrm>
        </p:spPr>
        <p:txBody>
          <a:bodyPr anchor="ctr"/>
          <a:lstStyle>
            <a:lvl1pPr algn="l">
              <a:lnSpc>
                <a:spcPct val="90000"/>
              </a:lnSpc>
              <a:defRPr b="0" cap="all" baseline="0">
                <a:solidFill>
                  <a:srgbClr val="083D8A"/>
                </a:solidFill>
                <a:effectLst/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Chapter Title</a:t>
            </a:r>
            <a:br>
              <a:rPr lang="en-US" dirty="0"/>
            </a:br>
            <a:r>
              <a:rPr lang="en-US" dirty="0"/>
              <a:t>(date range)</a:t>
            </a:r>
          </a:p>
        </p:txBody>
      </p:sp>
    </p:spTree>
    <p:extLst>
      <p:ext uri="{BB962C8B-B14F-4D97-AF65-F5344CB8AC3E}">
        <p14:creationId xmlns:p14="http://schemas.microsoft.com/office/powerpoint/2010/main" val="293165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310642" y="1919288"/>
            <a:ext cx="10393995" cy="2395136"/>
            <a:chOff x="1310642" y="2294331"/>
            <a:chExt cx="10393995" cy="1645050"/>
          </a:xfrm>
        </p:grpSpPr>
        <p:sp>
          <p:nvSpPr>
            <p:cNvPr id="21" name="Rectangle 7"/>
            <p:cNvSpPr/>
            <p:nvPr/>
          </p:nvSpPr>
          <p:spPr>
            <a:xfrm>
              <a:off x="1310642" y="3207861"/>
              <a:ext cx="9144000" cy="731520"/>
            </a:xfrm>
            <a:custGeom>
              <a:avLst/>
              <a:gdLst>
                <a:gd name="connsiteX0" fmla="*/ 0 w 9144000"/>
                <a:gd name="connsiteY0" fmla="*/ 0 h 690317"/>
                <a:gd name="connsiteX1" fmla="*/ 9144000 w 9144000"/>
                <a:gd name="connsiteY1" fmla="*/ 0 h 690317"/>
                <a:gd name="connsiteX2" fmla="*/ 9144000 w 9144000"/>
                <a:gd name="connsiteY2" fmla="*/ 690317 h 690317"/>
                <a:gd name="connsiteX3" fmla="*/ 0 w 9144000"/>
                <a:gd name="connsiteY3" fmla="*/ 690317 h 690317"/>
                <a:gd name="connsiteX4" fmla="*/ 0 w 9144000"/>
                <a:gd name="connsiteY4" fmla="*/ 0 h 690317"/>
                <a:gd name="connsiteX0" fmla="*/ 9144000 w 9235440"/>
                <a:gd name="connsiteY0" fmla="*/ 0 h 690317"/>
                <a:gd name="connsiteX1" fmla="*/ 9144000 w 9235440"/>
                <a:gd name="connsiteY1" fmla="*/ 690317 h 690317"/>
                <a:gd name="connsiteX2" fmla="*/ 0 w 9235440"/>
                <a:gd name="connsiteY2" fmla="*/ 690317 h 690317"/>
                <a:gd name="connsiteX3" fmla="*/ 0 w 9235440"/>
                <a:gd name="connsiteY3" fmla="*/ 0 h 690317"/>
                <a:gd name="connsiteX4" fmla="*/ 9235440 w 9235440"/>
                <a:gd name="connsiteY4" fmla="*/ 91440 h 690317"/>
                <a:gd name="connsiteX0" fmla="*/ 9144000 w 9144000"/>
                <a:gd name="connsiteY0" fmla="*/ 0 h 690317"/>
                <a:gd name="connsiteX1" fmla="*/ 9144000 w 9144000"/>
                <a:gd name="connsiteY1" fmla="*/ 690317 h 690317"/>
                <a:gd name="connsiteX2" fmla="*/ 0 w 9144000"/>
                <a:gd name="connsiteY2" fmla="*/ 690317 h 690317"/>
                <a:gd name="connsiteX3" fmla="*/ 0 w 9144000"/>
                <a:gd name="connsiteY3" fmla="*/ 0 h 690317"/>
                <a:gd name="connsiteX0" fmla="*/ 9144000 w 9144000"/>
                <a:gd name="connsiteY0" fmla="*/ 690317 h 690317"/>
                <a:gd name="connsiteX1" fmla="*/ 0 w 9144000"/>
                <a:gd name="connsiteY1" fmla="*/ 690317 h 690317"/>
                <a:gd name="connsiteX2" fmla="*/ 0 w 9144000"/>
                <a:gd name="connsiteY2" fmla="*/ 0 h 6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0" h="690317">
                  <a:moveTo>
                    <a:pt x="9144000" y="690317"/>
                  </a:moveTo>
                  <a:lnTo>
                    <a:pt x="0" y="690317"/>
                  </a:lnTo>
                  <a:lnTo>
                    <a:pt x="0" y="0"/>
                  </a:lnTo>
                </a:path>
              </a:pathLst>
            </a:custGeom>
            <a:noFill/>
            <a:ln w="152400">
              <a:solidFill>
                <a:srgbClr val="083D8A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661318" y="2294331"/>
              <a:ext cx="10043319" cy="0"/>
            </a:xfrm>
            <a:prstGeom prst="line">
              <a:avLst/>
            </a:prstGeom>
            <a:noFill/>
            <a:ln w="152400">
              <a:solidFill>
                <a:srgbClr val="083D8A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1" name="Text Placeholder 1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16856" y="2072481"/>
            <a:ext cx="8669338" cy="209074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85000"/>
              </a:lnSpc>
              <a:spcAft>
                <a:spcPts val="0"/>
              </a:spcAft>
              <a:buFontTx/>
              <a:buNone/>
              <a:defRPr sz="7200" b="1" cap="all" baseline="0">
                <a:solidFill>
                  <a:srgbClr val="063170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Core Slide</a:t>
            </a:r>
          </a:p>
        </p:txBody>
      </p:sp>
    </p:spTree>
    <p:extLst>
      <p:ext uri="{BB962C8B-B14F-4D97-AF65-F5344CB8AC3E}">
        <p14:creationId xmlns:p14="http://schemas.microsoft.com/office/powerpoint/2010/main" val="3187241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/list 1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794" y="0"/>
            <a:ext cx="11705432" cy="1694215"/>
            <a:chOff x="-794" y="0"/>
            <a:chExt cx="11705432" cy="169421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1704638" cy="1691480"/>
            </a:xfrm>
            <a:prstGeom prst="rect">
              <a:avLst/>
            </a:prstGeom>
            <a:solidFill>
              <a:srgbClr val="C6C4C4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52318" y="1"/>
              <a:ext cx="5852319" cy="457200"/>
            </a:xfrm>
            <a:prstGeom prst="rect">
              <a:avLst/>
            </a:prstGeom>
            <a:solidFill>
              <a:srgbClr val="083D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"/>
            <p:cNvSpPr/>
            <p:nvPr/>
          </p:nvSpPr>
          <p:spPr>
            <a:xfrm flipH="1">
              <a:off x="159" y="594201"/>
              <a:ext cx="11704320" cy="1005840"/>
            </a:xfrm>
            <a:prstGeom prst="rect">
              <a:avLst/>
            </a:prstGeom>
            <a:solidFill>
              <a:srgbClr val="083D8A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0195733" y="0"/>
              <a:ext cx="1317095" cy="1691480"/>
              <a:chOff x="10074317" y="0"/>
              <a:chExt cx="1805079" cy="1691480"/>
            </a:xfrm>
          </p:grpSpPr>
          <p:sp>
            <p:nvSpPr>
              <p:cNvPr id="22" name="Rectangle 18"/>
              <p:cNvSpPr/>
              <p:nvPr/>
            </p:nvSpPr>
            <p:spPr>
              <a:xfrm>
                <a:off x="10074317" y="0"/>
                <a:ext cx="1630321" cy="1691480"/>
              </a:xfrm>
              <a:custGeom>
                <a:avLst/>
                <a:gdLst/>
                <a:ahLst/>
                <a:cxnLst/>
                <a:rect l="l" t="t" r="r" b="b"/>
                <a:pathLst>
                  <a:path w="1630321" h="1691480">
                    <a:moveTo>
                      <a:pt x="0" y="0"/>
                    </a:moveTo>
                    <a:lnTo>
                      <a:pt x="1630321" y="0"/>
                    </a:lnTo>
                    <a:lnTo>
                      <a:pt x="1630321" y="1691480"/>
                    </a:lnTo>
                    <a:lnTo>
                      <a:pt x="1092336" y="169148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7620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18"/>
              <p:cNvSpPr/>
              <p:nvPr/>
            </p:nvSpPr>
            <p:spPr>
              <a:xfrm>
                <a:off x="10249074" y="0"/>
                <a:ext cx="1630322" cy="1691480"/>
              </a:xfrm>
              <a:custGeom>
                <a:avLst/>
                <a:gdLst/>
                <a:ahLst/>
                <a:cxnLst/>
                <a:rect l="l" t="t" r="r" b="b"/>
                <a:pathLst>
                  <a:path w="1630321" h="1691480">
                    <a:moveTo>
                      <a:pt x="0" y="0"/>
                    </a:moveTo>
                    <a:lnTo>
                      <a:pt x="1630321" y="0"/>
                    </a:lnTo>
                    <a:lnTo>
                      <a:pt x="1630321" y="1691480"/>
                    </a:lnTo>
                    <a:lnTo>
                      <a:pt x="1092336" y="1691480"/>
                    </a:lnTo>
                    <a:close/>
                  </a:path>
                </a:pathLst>
              </a:custGeom>
              <a:solidFill>
                <a:srgbClr val="F7F5E1"/>
              </a:solidFill>
              <a:ln w="7620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1186319" y="0"/>
              <a:ext cx="518319" cy="1691480"/>
            </a:xfrm>
            <a:prstGeom prst="rect">
              <a:avLst/>
            </a:prstGeom>
            <a:solidFill>
              <a:srgbClr val="F7F5E1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-794" y="1564144"/>
              <a:ext cx="11704638" cy="13007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80" y="1691480"/>
              <a:ext cx="11704479" cy="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94519" y="594201"/>
            <a:ext cx="10515600" cy="970280"/>
          </a:xfrm>
        </p:spPr>
        <p:txBody>
          <a:bodyPr anchor="ctr">
            <a:noAutofit/>
          </a:bodyPr>
          <a:lstStyle>
            <a:lvl1pPr marL="0" indent="0">
              <a:buNone/>
              <a:defRPr sz="5400" b="1" cap="all" baseline="0">
                <a:solidFill>
                  <a:srgbClr val="F7F5E1"/>
                </a:solidFill>
                <a:effectLst/>
                <a:latin typeface="+mj-lt"/>
              </a:defRPr>
            </a:lvl1pPr>
            <a:lvl2pPr marL="457200" indent="0">
              <a:buNone/>
              <a:defRPr sz="6000"/>
            </a:lvl2pPr>
            <a:lvl3pPr marL="914400" indent="0">
              <a:buNone/>
              <a:defRPr sz="6000"/>
            </a:lvl3pPr>
            <a:lvl4pPr marL="1371600" indent="0">
              <a:buNone/>
              <a:defRPr sz="6000"/>
            </a:lvl4pPr>
            <a:lvl5pPr marL="1828800" indent="0">
              <a:buNone/>
              <a:defRPr sz="6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593725" y="1926430"/>
            <a:ext cx="10515600" cy="4336257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71500" algn="dec"/>
                <a:tab pos="1257300" algn="dec"/>
                <a:tab pos="1892300" algn="dec"/>
                <a:tab pos="2514600" algn="dec"/>
              </a:tabLst>
              <a:defRPr>
                <a:solidFill>
                  <a:srgbClr val="083D8A"/>
                </a:solidFill>
              </a:defRPr>
            </a:lvl1pPr>
            <a:lvl2pPr marL="457200" indent="0" algn="l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rgbClr val="73232B"/>
                </a:solidFill>
              </a:defRPr>
            </a:lvl2pPr>
            <a:lvl3pPr marL="914400" indent="0" algn="l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rgbClr val="73232B"/>
                </a:solidFill>
              </a:defRPr>
            </a:lvl3pPr>
            <a:lvl4pPr marL="1371600" indent="0" algn="l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rgbClr val="73232B"/>
                </a:solidFill>
              </a:defRPr>
            </a:lvl4pPr>
            <a:lvl5pPr marL="1828800" indent="0" algn="l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rgbClr val="73232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601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/list 2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794" y="0"/>
            <a:ext cx="11705433" cy="588067"/>
            <a:chOff x="-794" y="0"/>
            <a:chExt cx="11705433" cy="588067"/>
          </a:xfrm>
        </p:grpSpPr>
        <p:sp>
          <p:nvSpPr>
            <p:cNvPr id="9" name="Rectangle 1"/>
            <p:cNvSpPr/>
            <p:nvPr/>
          </p:nvSpPr>
          <p:spPr>
            <a:xfrm flipH="1">
              <a:off x="159" y="0"/>
              <a:ext cx="11704320" cy="493893"/>
            </a:xfrm>
            <a:prstGeom prst="rect">
              <a:avLst/>
            </a:prstGeom>
            <a:solidFill>
              <a:srgbClr val="083D8A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18"/>
            <p:cNvSpPr/>
            <p:nvPr/>
          </p:nvSpPr>
          <p:spPr>
            <a:xfrm>
              <a:off x="10716956" y="0"/>
              <a:ext cx="668358" cy="585332"/>
            </a:xfrm>
            <a:custGeom>
              <a:avLst/>
              <a:gdLst/>
              <a:ahLst/>
              <a:cxnLst/>
              <a:rect l="l" t="t" r="r" b="b"/>
              <a:pathLst>
                <a:path w="668358" h="585332">
                  <a:moveTo>
                    <a:pt x="0" y="0"/>
                  </a:moveTo>
                  <a:lnTo>
                    <a:pt x="668358" y="0"/>
                  </a:lnTo>
                  <a:lnTo>
                    <a:pt x="668358" y="585332"/>
                  </a:lnTo>
                  <a:lnTo>
                    <a:pt x="275812" y="58533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762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8"/>
            <p:cNvSpPr/>
            <p:nvPr/>
          </p:nvSpPr>
          <p:spPr>
            <a:xfrm>
              <a:off x="10844470" y="0"/>
              <a:ext cx="860169" cy="585332"/>
            </a:xfrm>
            <a:custGeom>
              <a:avLst/>
              <a:gdLst/>
              <a:ahLst/>
              <a:cxnLst/>
              <a:rect l="l" t="t" r="r" b="b"/>
              <a:pathLst>
                <a:path w="860169" h="585332">
                  <a:moveTo>
                    <a:pt x="0" y="0"/>
                  </a:moveTo>
                  <a:lnTo>
                    <a:pt x="860169" y="0"/>
                  </a:lnTo>
                  <a:lnTo>
                    <a:pt x="860169" y="585332"/>
                  </a:lnTo>
                  <a:lnTo>
                    <a:pt x="668359" y="585332"/>
                  </a:lnTo>
                  <a:lnTo>
                    <a:pt x="341850" y="585332"/>
                  </a:lnTo>
                  <a:lnTo>
                    <a:pt x="275812" y="585332"/>
                  </a:lnTo>
                  <a:close/>
                </a:path>
              </a:pathLst>
            </a:custGeom>
            <a:solidFill>
              <a:srgbClr val="F7F5E1"/>
            </a:solidFill>
            <a:ln w="762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794" y="457996"/>
              <a:ext cx="11704638" cy="13007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80" y="585332"/>
              <a:ext cx="11704479" cy="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93725" y="1539874"/>
            <a:ext cx="10515600" cy="47236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585232" y="670454"/>
            <a:ext cx="10534174" cy="86862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4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Text &amp; Pictur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794" y="0"/>
            <a:ext cx="11705433" cy="588067"/>
            <a:chOff x="-794" y="0"/>
            <a:chExt cx="11705433" cy="588067"/>
          </a:xfrm>
        </p:grpSpPr>
        <p:sp>
          <p:nvSpPr>
            <p:cNvPr id="14" name="Rectangle 1"/>
            <p:cNvSpPr/>
            <p:nvPr/>
          </p:nvSpPr>
          <p:spPr>
            <a:xfrm flipH="1">
              <a:off x="159" y="0"/>
              <a:ext cx="11704320" cy="493893"/>
            </a:xfrm>
            <a:prstGeom prst="rect">
              <a:avLst/>
            </a:prstGeom>
            <a:solidFill>
              <a:srgbClr val="083D8A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8"/>
            <p:cNvSpPr/>
            <p:nvPr/>
          </p:nvSpPr>
          <p:spPr>
            <a:xfrm>
              <a:off x="10716956" y="0"/>
              <a:ext cx="668358" cy="585332"/>
            </a:xfrm>
            <a:custGeom>
              <a:avLst/>
              <a:gdLst/>
              <a:ahLst/>
              <a:cxnLst/>
              <a:rect l="l" t="t" r="r" b="b"/>
              <a:pathLst>
                <a:path w="668358" h="585332">
                  <a:moveTo>
                    <a:pt x="0" y="0"/>
                  </a:moveTo>
                  <a:lnTo>
                    <a:pt x="668358" y="0"/>
                  </a:lnTo>
                  <a:lnTo>
                    <a:pt x="668358" y="585332"/>
                  </a:lnTo>
                  <a:lnTo>
                    <a:pt x="275812" y="58533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762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8"/>
            <p:cNvSpPr/>
            <p:nvPr/>
          </p:nvSpPr>
          <p:spPr>
            <a:xfrm>
              <a:off x="10844470" y="0"/>
              <a:ext cx="860169" cy="585332"/>
            </a:xfrm>
            <a:custGeom>
              <a:avLst/>
              <a:gdLst/>
              <a:ahLst/>
              <a:cxnLst/>
              <a:rect l="l" t="t" r="r" b="b"/>
              <a:pathLst>
                <a:path w="860169" h="585332">
                  <a:moveTo>
                    <a:pt x="0" y="0"/>
                  </a:moveTo>
                  <a:lnTo>
                    <a:pt x="860169" y="0"/>
                  </a:lnTo>
                  <a:lnTo>
                    <a:pt x="860169" y="585332"/>
                  </a:lnTo>
                  <a:lnTo>
                    <a:pt x="668359" y="585332"/>
                  </a:lnTo>
                  <a:lnTo>
                    <a:pt x="341850" y="585332"/>
                  </a:lnTo>
                  <a:lnTo>
                    <a:pt x="275812" y="585332"/>
                  </a:lnTo>
                  <a:close/>
                </a:path>
              </a:pathLst>
            </a:custGeom>
            <a:solidFill>
              <a:srgbClr val="F7F5E1"/>
            </a:solidFill>
            <a:ln w="762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794" y="457996"/>
              <a:ext cx="11704638" cy="13007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80" y="585332"/>
              <a:ext cx="11704479" cy="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519" y="700881"/>
            <a:ext cx="5180806" cy="824479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cap="none" baseline="0">
                <a:solidFill>
                  <a:srgbClr val="083D8A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94519" y="1525360"/>
            <a:ext cx="5180646" cy="4433321"/>
          </a:xfr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083D8A"/>
                </a:solidFill>
              </a:defRPr>
            </a:lvl1pPr>
            <a:lvl2pPr marL="800100" indent="-342900">
              <a:defRPr sz="3200">
                <a:solidFill>
                  <a:srgbClr val="083D8A"/>
                </a:solidFill>
              </a:defRPr>
            </a:lvl2pPr>
            <a:lvl3pPr marL="1257300" indent="-342900">
              <a:defRPr sz="3200">
                <a:solidFill>
                  <a:srgbClr val="083D8A"/>
                </a:solidFill>
              </a:defRPr>
            </a:lvl3pPr>
            <a:lvl4pPr marL="1714500" indent="-342900">
              <a:defRPr sz="3200">
                <a:solidFill>
                  <a:srgbClr val="083D8A"/>
                </a:solidFill>
              </a:defRPr>
            </a:lvl4pPr>
            <a:lvl5pPr marL="2171700" indent="-342900">
              <a:defRPr sz="3200">
                <a:solidFill>
                  <a:srgbClr val="083D8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851365" y="700881"/>
            <a:ext cx="5258754" cy="5257800"/>
          </a:xfrm>
          <a:solidFill>
            <a:schemeClr val="bg1">
              <a:lumMod val="85000"/>
            </a:schemeClr>
          </a:solidFill>
          <a:ln w="57150">
            <a:solidFill>
              <a:srgbClr val="063170"/>
            </a:solidFill>
            <a:miter lim="800000"/>
          </a:ln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5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 userDrawn="1">
            <p:ph type="pic" sz="quarter" idx="10"/>
          </p:nvPr>
        </p:nvSpPr>
        <p:spPr>
          <a:xfrm>
            <a:off x="5851365" y="714602"/>
            <a:ext cx="5258754" cy="5320279"/>
          </a:xfrm>
          <a:solidFill>
            <a:schemeClr val="bg1">
              <a:lumMod val="85000"/>
            </a:schemeClr>
          </a:solidFill>
          <a:ln w="57150">
            <a:solidFill>
              <a:srgbClr val="063170"/>
            </a:solidFill>
            <a:miter lim="800000"/>
          </a:ln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23119" y="700881"/>
            <a:ext cx="4800600" cy="53340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200" i="1">
                <a:solidFill>
                  <a:srgbClr val="083D8A"/>
                </a:solidFill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794" y="0"/>
            <a:ext cx="11705433" cy="588067"/>
            <a:chOff x="-794" y="0"/>
            <a:chExt cx="11705433" cy="588067"/>
          </a:xfrm>
        </p:grpSpPr>
        <p:sp>
          <p:nvSpPr>
            <p:cNvPr id="7" name="Rectangle 1"/>
            <p:cNvSpPr/>
            <p:nvPr/>
          </p:nvSpPr>
          <p:spPr>
            <a:xfrm flipH="1">
              <a:off x="159" y="0"/>
              <a:ext cx="11704320" cy="493893"/>
            </a:xfrm>
            <a:prstGeom prst="rect">
              <a:avLst/>
            </a:prstGeom>
            <a:solidFill>
              <a:srgbClr val="083D8A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18"/>
            <p:cNvSpPr/>
            <p:nvPr/>
          </p:nvSpPr>
          <p:spPr>
            <a:xfrm>
              <a:off x="10716956" y="0"/>
              <a:ext cx="668358" cy="585332"/>
            </a:xfrm>
            <a:custGeom>
              <a:avLst/>
              <a:gdLst/>
              <a:ahLst/>
              <a:cxnLst/>
              <a:rect l="l" t="t" r="r" b="b"/>
              <a:pathLst>
                <a:path w="668358" h="585332">
                  <a:moveTo>
                    <a:pt x="0" y="0"/>
                  </a:moveTo>
                  <a:lnTo>
                    <a:pt x="668358" y="0"/>
                  </a:lnTo>
                  <a:lnTo>
                    <a:pt x="668358" y="585332"/>
                  </a:lnTo>
                  <a:lnTo>
                    <a:pt x="275812" y="58533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762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8"/>
            <p:cNvSpPr/>
            <p:nvPr/>
          </p:nvSpPr>
          <p:spPr>
            <a:xfrm>
              <a:off x="10844470" y="0"/>
              <a:ext cx="860169" cy="585332"/>
            </a:xfrm>
            <a:custGeom>
              <a:avLst/>
              <a:gdLst/>
              <a:ahLst/>
              <a:cxnLst/>
              <a:rect l="l" t="t" r="r" b="b"/>
              <a:pathLst>
                <a:path w="860169" h="585332">
                  <a:moveTo>
                    <a:pt x="0" y="0"/>
                  </a:moveTo>
                  <a:lnTo>
                    <a:pt x="860169" y="0"/>
                  </a:lnTo>
                  <a:lnTo>
                    <a:pt x="860169" y="585332"/>
                  </a:lnTo>
                  <a:lnTo>
                    <a:pt x="668359" y="585332"/>
                  </a:lnTo>
                  <a:lnTo>
                    <a:pt x="341850" y="585332"/>
                  </a:lnTo>
                  <a:lnTo>
                    <a:pt x="275812" y="585332"/>
                  </a:lnTo>
                  <a:close/>
                </a:path>
              </a:pathLst>
            </a:custGeom>
            <a:solidFill>
              <a:srgbClr val="F7F5E1"/>
            </a:solidFill>
            <a:ln w="762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794" y="457996"/>
              <a:ext cx="11704638" cy="13007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80" y="585332"/>
              <a:ext cx="11704479" cy="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5713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/list 1 (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03079" y="5844381"/>
            <a:ext cx="10698480" cy="228600"/>
          </a:xfrm>
          <a:prstGeom prst="rect">
            <a:avLst/>
          </a:prstGeom>
          <a:solidFill>
            <a:srgbClr val="083D8A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93725" y="334169"/>
            <a:ext cx="10516394" cy="970280"/>
          </a:xfrm>
        </p:spPr>
        <p:txBody>
          <a:bodyPr anchor="ctr">
            <a:noAutofit/>
          </a:bodyPr>
          <a:lstStyle>
            <a:lvl1pPr marL="0" indent="0">
              <a:buNone/>
              <a:defRPr sz="5400" b="1" cap="all" baseline="0">
                <a:solidFill>
                  <a:srgbClr val="083D8A"/>
                </a:solidFill>
                <a:effectLst/>
                <a:latin typeface="+mj-lt"/>
              </a:defRPr>
            </a:lvl1pPr>
            <a:lvl2pPr marL="457200" indent="0">
              <a:buNone/>
              <a:defRPr sz="6000"/>
            </a:lvl2pPr>
            <a:lvl3pPr marL="914400" indent="0">
              <a:buNone/>
              <a:defRPr sz="6000"/>
            </a:lvl3pPr>
            <a:lvl4pPr marL="1371600" indent="0">
              <a:buNone/>
              <a:defRPr sz="6000"/>
            </a:lvl4pPr>
            <a:lvl5pPr marL="1828800" indent="0">
              <a:buNone/>
              <a:defRPr sz="6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93749" y="1234281"/>
            <a:ext cx="10515576" cy="4723607"/>
          </a:xfrm>
        </p:spPr>
        <p:txBody>
          <a:bodyPr/>
          <a:lstStyle>
            <a:lvl1pPr>
              <a:defRPr>
                <a:solidFill>
                  <a:srgbClr val="083D8A"/>
                </a:solidFill>
              </a:defRPr>
            </a:lvl1pPr>
            <a:lvl2pPr marL="801688" indent="-344488">
              <a:defRPr>
                <a:solidFill>
                  <a:srgbClr val="083D8A"/>
                </a:solidFill>
              </a:defRPr>
            </a:lvl2pPr>
            <a:lvl3pPr marL="1254125" indent="-339725">
              <a:defRPr>
                <a:solidFill>
                  <a:srgbClr val="083D8A"/>
                </a:solidFill>
              </a:defRPr>
            </a:lvl3pPr>
            <a:lvl4pPr>
              <a:defRPr>
                <a:solidFill>
                  <a:srgbClr val="083D8A"/>
                </a:solidFill>
              </a:defRPr>
            </a:lvl4pPr>
            <a:lvl5pPr>
              <a:defRPr>
                <a:solidFill>
                  <a:srgbClr val="083D8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56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/list 2 (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03079" y="5844381"/>
            <a:ext cx="10698480" cy="228600"/>
          </a:xfrm>
          <a:prstGeom prst="rect">
            <a:avLst/>
          </a:prstGeom>
          <a:solidFill>
            <a:srgbClr val="083D8A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93725" y="1188508"/>
            <a:ext cx="10515600" cy="47236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585232" y="319088"/>
            <a:ext cx="10534174" cy="86862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554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sts (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519" y="319881"/>
            <a:ext cx="5180806" cy="824479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cap="none" baseline="0">
                <a:solidFill>
                  <a:srgbClr val="083D8A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94519" y="1144360"/>
            <a:ext cx="5180646" cy="4433321"/>
          </a:xfr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083D8A"/>
                </a:solidFill>
              </a:defRPr>
            </a:lvl1pPr>
            <a:lvl2pPr marL="800100" indent="-342900">
              <a:defRPr sz="3200">
                <a:solidFill>
                  <a:srgbClr val="083D8A"/>
                </a:solidFill>
              </a:defRPr>
            </a:lvl2pPr>
            <a:lvl3pPr marL="1257300" indent="-342900">
              <a:defRPr sz="3200">
                <a:solidFill>
                  <a:srgbClr val="083D8A"/>
                </a:solidFill>
              </a:defRPr>
            </a:lvl3pPr>
            <a:lvl4pPr marL="1714500" indent="-342900">
              <a:defRPr sz="3200">
                <a:solidFill>
                  <a:srgbClr val="083D8A"/>
                </a:solidFill>
              </a:defRPr>
            </a:lvl4pPr>
            <a:lvl5pPr marL="2171700" indent="-342900">
              <a:defRPr sz="3200">
                <a:solidFill>
                  <a:srgbClr val="083D8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865473" y="1144360"/>
            <a:ext cx="5180646" cy="4433321"/>
          </a:xfrm>
        </p:spPr>
        <p:txBody>
          <a:bodyPr>
            <a:normAutofit/>
          </a:bodyPr>
          <a:lstStyle>
            <a:lvl1pPr marL="342900" indent="-342900"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00100" indent="-342900"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257300" indent="-342900"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714500" indent="-342900"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171700" indent="-342900"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65473" y="319881"/>
            <a:ext cx="5243512" cy="823913"/>
          </a:xfrm>
        </p:spPr>
        <p:txBody>
          <a:bodyPr anchor="ctr">
            <a:noAutofit/>
          </a:bodyPr>
          <a:lstStyle>
            <a:lvl1pPr marL="0" indent="0">
              <a:spcAft>
                <a:spcPts val="0"/>
              </a:spcAft>
              <a:buNone/>
              <a:defRPr sz="5400" b="1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03079" y="5844381"/>
            <a:ext cx="10698480" cy="228600"/>
          </a:xfrm>
          <a:prstGeom prst="rect">
            <a:avLst/>
          </a:prstGeom>
          <a:solidFill>
            <a:srgbClr val="083D8A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4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Text &amp; Picture (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03079" y="5844381"/>
            <a:ext cx="10698480" cy="228600"/>
          </a:xfrm>
          <a:prstGeom prst="rect">
            <a:avLst/>
          </a:prstGeom>
          <a:solidFill>
            <a:srgbClr val="083D8A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459" y="409802"/>
            <a:ext cx="5180806" cy="824479"/>
          </a:xfrm>
        </p:spPr>
        <p:txBody>
          <a:bodyPr/>
          <a:lstStyle>
            <a:lvl1pPr algn="l">
              <a:lnSpc>
                <a:spcPct val="90000"/>
              </a:lnSpc>
              <a:defRPr cap="none" baseline="0">
                <a:solidFill>
                  <a:srgbClr val="083D8A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4459" y="1234281"/>
            <a:ext cx="5180646" cy="4876800"/>
          </a:xfr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083D8A"/>
                </a:solidFill>
              </a:defRPr>
            </a:lvl1pPr>
            <a:lvl2pPr marL="800100" indent="-342900">
              <a:defRPr sz="3200">
                <a:solidFill>
                  <a:srgbClr val="083D8A"/>
                </a:solidFill>
              </a:defRPr>
            </a:lvl2pPr>
            <a:lvl3pPr marL="1257300" indent="-342900">
              <a:defRPr sz="3200">
                <a:solidFill>
                  <a:srgbClr val="083D8A"/>
                </a:solidFill>
              </a:defRPr>
            </a:lvl3pPr>
            <a:lvl4pPr marL="1714500" indent="-342900">
              <a:defRPr sz="3200">
                <a:solidFill>
                  <a:srgbClr val="083D8A"/>
                </a:solidFill>
              </a:defRPr>
            </a:lvl4pPr>
            <a:lvl5pPr marL="2171700" indent="-342900">
              <a:defRPr sz="3200">
                <a:solidFill>
                  <a:srgbClr val="083D8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 userDrawn="1">
            <p:ph type="pic" sz="quarter" idx="10"/>
          </p:nvPr>
        </p:nvSpPr>
        <p:spPr>
          <a:xfrm>
            <a:off x="5851525" y="409802"/>
            <a:ext cx="5252658" cy="5320279"/>
          </a:xfrm>
          <a:solidFill>
            <a:schemeClr val="bg1">
              <a:lumMod val="85000"/>
            </a:schemeClr>
          </a:solidFill>
          <a:ln w="57150">
            <a:solidFill>
              <a:srgbClr val="063170"/>
            </a:solidFill>
            <a:miter lim="800000"/>
          </a:ln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1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Tit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1536023"/>
            <a:ext cx="11704638" cy="2895601"/>
          </a:xfrm>
          <a:prstGeom prst="rect">
            <a:avLst/>
          </a:prstGeom>
          <a:solidFill>
            <a:srgbClr val="083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956719" y="319881"/>
            <a:ext cx="10668000" cy="5257800"/>
            <a:chOff x="2880519" y="-289719"/>
            <a:chExt cx="11125200" cy="4983892"/>
          </a:xfrm>
        </p:grpSpPr>
        <p:sp>
          <p:nvSpPr>
            <p:cNvPr id="27" name="Parallelogram 21"/>
            <p:cNvSpPr/>
            <p:nvPr userDrawn="1"/>
          </p:nvSpPr>
          <p:spPr>
            <a:xfrm flipH="1">
              <a:off x="2880519" y="-182627"/>
              <a:ext cx="10210800" cy="4876800"/>
            </a:xfrm>
            <a:prstGeom prst="parallelogram">
              <a:avLst>
                <a:gd name="adj" fmla="val 37760"/>
              </a:avLst>
            </a:prstGeom>
            <a:solidFill>
              <a:srgbClr val="083D8A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1"/>
            <p:cNvSpPr/>
            <p:nvPr userDrawn="1"/>
          </p:nvSpPr>
          <p:spPr>
            <a:xfrm flipH="1">
              <a:off x="2969419" y="-289719"/>
              <a:ext cx="11036300" cy="4876800"/>
            </a:xfrm>
            <a:prstGeom prst="parallelogram">
              <a:avLst>
                <a:gd name="adj" fmla="val 37760"/>
              </a:avLst>
            </a:prstGeom>
            <a:solidFill>
              <a:schemeClr val="bg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6080918" y="0"/>
            <a:ext cx="5623719" cy="4789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691877" y="0"/>
            <a:ext cx="6690519" cy="478971"/>
          </a:xfrm>
          <a:prstGeom prst="rect">
            <a:avLst/>
          </a:prstGeom>
          <a:solidFill>
            <a:srgbClr val="083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842127" y="1536091"/>
            <a:ext cx="25106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cap="all" dirty="0">
                <a:solidFill>
                  <a:schemeClr val="bg2"/>
                </a:solidFill>
                <a:effectLst/>
                <a:latin typeface="Tw Cen MT" panose="020B0602020104020603" pitchFamily="34" charset="0"/>
              </a:rPr>
              <a:t>UNIT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404519" y="1794669"/>
            <a:ext cx="6552406" cy="148594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9600" b="1" cap="all" baseline="0">
                <a:solidFill>
                  <a:srgbClr val="083D8A"/>
                </a:solidFill>
                <a:effectLst/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93725" y="2377281"/>
            <a:ext cx="3090164" cy="251233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defRPr sz="13800" b="1">
                <a:solidFill>
                  <a:schemeClr val="bg2"/>
                </a:solidFill>
                <a:effectLst/>
                <a:latin typeface="Rockwell" panose="020606030202050204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0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-4" y="5349081"/>
            <a:ext cx="11704642" cy="1666522"/>
            <a:chOff x="-4" y="5349081"/>
            <a:chExt cx="11704642" cy="1666522"/>
          </a:xfrm>
        </p:grpSpPr>
        <p:sp>
          <p:nvSpPr>
            <p:cNvPr id="31" name="Parallelogram 21"/>
            <p:cNvSpPr/>
            <p:nvPr userDrawn="1"/>
          </p:nvSpPr>
          <p:spPr>
            <a:xfrm flipH="1">
              <a:off x="-4" y="5349081"/>
              <a:ext cx="11704635" cy="1666522"/>
            </a:xfrm>
            <a:prstGeom prst="rect">
              <a:avLst/>
            </a:prstGeom>
            <a:solidFill>
              <a:schemeClr val="bg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/>
            <p:nvPr userDrawn="1"/>
          </p:nvCxnSpPr>
          <p:spPr>
            <a:xfrm>
              <a:off x="0" y="5349081"/>
              <a:ext cx="11704638" cy="0"/>
            </a:xfrm>
            <a:prstGeom prst="line">
              <a:avLst/>
            </a:prstGeom>
            <a:ln w="127000">
              <a:solidFill>
                <a:srgbClr val="083D8A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 Placehold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4480619" y="3064669"/>
            <a:ext cx="6667500" cy="1141412"/>
          </a:xfrm>
        </p:spPr>
        <p:txBody>
          <a:bodyPr>
            <a:normAutofit/>
          </a:bodyPr>
          <a:lstStyle>
            <a:lvl1pPr marL="0" indent="0">
              <a:buNone/>
              <a:defRPr sz="6000" b="1">
                <a:solidFill>
                  <a:srgbClr val="083D8A"/>
                </a:solidFill>
                <a:latin typeface="Tw Cen MT" panose="020B0602020104020603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0"/>
              </a:defRPr>
            </a:lvl2pPr>
            <a:lvl3pPr marL="914400" indent="0">
              <a:buNone/>
              <a:defRPr>
                <a:latin typeface="Tw Cen MT" panose="020B0602020104020603" pitchFamily="34" charset="0"/>
              </a:defRPr>
            </a:lvl3pPr>
            <a:lvl4pPr marL="1371600" indent="0">
              <a:buNone/>
              <a:defRPr>
                <a:latin typeface="Tw Cen MT" panose="020B0602020104020603" pitchFamily="34" charset="0"/>
              </a:defRPr>
            </a:lvl4pPr>
            <a:lvl5pPr marL="1828800" indent="0">
              <a:buNone/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(date range)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6080919" y="2758281"/>
            <a:ext cx="5623719" cy="3142706"/>
            <a:chOff x="6080917" y="2188584"/>
            <a:chExt cx="5623719" cy="3142706"/>
          </a:xfrm>
        </p:grpSpPr>
        <p:sp>
          <p:nvSpPr>
            <p:cNvPr id="29" name="Rectangle 28"/>
            <p:cNvSpPr/>
            <p:nvPr userDrawn="1"/>
          </p:nvSpPr>
          <p:spPr>
            <a:xfrm>
              <a:off x="6080917" y="4852319"/>
              <a:ext cx="5623719" cy="478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 rot="5400000">
              <a:off x="9970338" y="3443911"/>
              <a:ext cx="2989625" cy="478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31" y="6072998"/>
            <a:ext cx="5740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4117" y="6072998"/>
            <a:ext cx="5740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170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 (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03079" y="5844381"/>
            <a:ext cx="10698480" cy="228600"/>
          </a:xfrm>
          <a:prstGeom prst="rect">
            <a:avLst/>
          </a:prstGeom>
          <a:solidFill>
            <a:srgbClr val="083D8A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 userDrawn="1">
            <p:ph type="pic" sz="quarter" idx="10"/>
          </p:nvPr>
        </p:nvSpPr>
        <p:spPr>
          <a:xfrm>
            <a:off x="5851365" y="409802"/>
            <a:ext cx="5258754" cy="5320279"/>
          </a:xfrm>
          <a:solidFill>
            <a:schemeClr val="bg1">
              <a:lumMod val="85000"/>
            </a:schemeClr>
          </a:solidFill>
          <a:ln w="57150">
            <a:solidFill>
              <a:srgbClr val="063170"/>
            </a:solidFill>
            <a:miter lim="800000"/>
          </a:ln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23119" y="472281"/>
            <a:ext cx="4800600" cy="5257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200" i="1">
                <a:solidFill>
                  <a:srgbClr val="083D8A"/>
                </a:solidFill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176983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 (b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68081"/>
            <a:ext cx="11704638" cy="1104917"/>
          </a:xfrm>
          <a:prstGeom prst="rect">
            <a:avLst/>
          </a:prstGeom>
          <a:solidFill>
            <a:srgbClr val="083D8A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775619" y="460351"/>
            <a:ext cx="8153400" cy="4355330"/>
          </a:xfrm>
          <a:solidFill>
            <a:srgbClr val="BFBFBF"/>
          </a:solidFill>
          <a:ln w="76200">
            <a:solidFill>
              <a:srgbClr val="063170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95313" y="5017698"/>
            <a:ext cx="10514012" cy="1005682"/>
          </a:xfrm>
          <a:noFill/>
          <a:effectLst/>
        </p:spPr>
        <p:txBody>
          <a:bodyPr anchor="ctr"/>
          <a:lstStyle>
            <a:lvl1pPr marL="0" indent="0" algn="ctr">
              <a:lnSpc>
                <a:spcPct val="85000"/>
              </a:lnSpc>
              <a:spcAft>
                <a:spcPts val="0"/>
              </a:spcAft>
              <a:buNone/>
              <a:defRPr sz="280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389557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shap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0"/>
            <a:ext cx="11704638" cy="6583363"/>
            <a:chOff x="0" y="0"/>
            <a:chExt cx="11704638" cy="6583363"/>
          </a:xfrm>
        </p:grpSpPr>
        <p:sp>
          <p:nvSpPr>
            <p:cNvPr id="7" name="Rectangle 6"/>
            <p:cNvSpPr/>
            <p:nvPr/>
          </p:nvSpPr>
          <p:spPr>
            <a:xfrm>
              <a:off x="0" y="3825081"/>
              <a:ext cx="7376319" cy="2758282"/>
            </a:xfrm>
            <a:prstGeom prst="rect">
              <a:avLst/>
            </a:prstGeom>
            <a:solidFill>
              <a:srgbClr val="083D8A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28320" y="0"/>
              <a:ext cx="7376318" cy="1051323"/>
            </a:xfrm>
            <a:prstGeom prst="rect">
              <a:avLst/>
            </a:prstGeom>
            <a:solidFill>
              <a:srgbClr val="083D8A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385743" y="663177"/>
            <a:ext cx="6933153" cy="5257008"/>
          </a:xfrm>
          <a:solidFill>
            <a:srgbClr val="BFBFBF"/>
          </a:solidFill>
          <a:ln w="76200">
            <a:solidFill>
              <a:srgbClr val="06317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31" y="6072998"/>
            <a:ext cx="5739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4117" y="6072998"/>
            <a:ext cx="5739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9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pl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6919" y="427695"/>
            <a:ext cx="10210800" cy="5574530"/>
          </a:xfrm>
          <a:solidFill>
            <a:srgbClr val="BFBFBF"/>
          </a:solidFill>
          <a:ln w="76200">
            <a:solidFill>
              <a:srgbClr val="03347B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1"/>
            <a:ext cx="11704320" cy="1711295"/>
            <a:chOff x="785019" y="449262"/>
            <a:chExt cx="10134600" cy="1360435"/>
          </a:xfrm>
        </p:grpSpPr>
        <p:sp>
          <p:nvSpPr>
            <p:cNvPr id="17" name="Rectangle 16"/>
            <p:cNvSpPr/>
            <p:nvPr/>
          </p:nvSpPr>
          <p:spPr>
            <a:xfrm>
              <a:off x="10180638" y="449262"/>
              <a:ext cx="738981" cy="12953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2"/>
            <p:cNvSpPr/>
            <p:nvPr/>
          </p:nvSpPr>
          <p:spPr>
            <a:xfrm>
              <a:off x="937419" y="449262"/>
              <a:ext cx="9658350" cy="1295400"/>
            </a:xfrm>
            <a:custGeom>
              <a:avLst/>
              <a:gdLst/>
              <a:ahLst/>
              <a:cxnLst/>
              <a:rect l="l" t="t" r="r" b="b"/>
              <a:pathLst>
                <a:path w="9715500" h="1295400">
                  <a:moveTo>
                    <a:pt x="0" y="0"/>
                  </a:moveTo>
                  <a:lnTo>
                    <a:pt x="9391650" y="0"/>
                  </a:lnTo>
                  <a:lnTo>
                    <a:pt x="9715500" y="1295400"/>
                  </a:lnTo>
                  <a:lnTo>
                    <a:pt x="0" y="1295400"/>
                  </a:lnTo>
                  <a:close/>
                </a:path>
              </a:pathLst>
            </a:custGeom>
            <a:solidFill>
              <a:srgbClr val="6490C6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2"/>
            <p:cNvSpPr/>
            <p:nvPr/>
          </p:nvSpPr>
          <p:spPr>
            <a:xfrm>
              <a:off x="785019" y="449262"/>
              <a:ext cx="9658350" cy="1295400"/>
            </a:xfrm>
            <a:custGeom>
              <a:avLst/>
              <a:gdLst/>
              <a:ahLst/>
              <a:cxnLst/>
              <a:rect l="l" t="t" r="r" b="b"/>
              <a:pathLst>
                <a:path w="9715500" h="1295400">
                  <a:moveTo>
                    <a:pt x="0" y="0"/>
                  </a:moveTo>
                  <a:lnTo>
                    <a:pt x="9391650" y="0"/>
                  </a:lnTo>
                  <a:lnTo>
                    <a:pt x="9715500" y="1295400"/>
                  </a:lnTo>
                  <a:lnTo>
                    <a:pt x="0" y="1295400"/>
                  </a:lnTo>
                  <a:close/>
                </a:path>
              </a:pathLst>
            </a:custGeom>
            <a:solidFill>
              <a:srgbClr val="083D8A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2"/>
            <p:cNvSpPr/>
            <p:nvPr/>
          </p:nvSpPr>
          <p:spPr>
            <a:xfrm flipH="1">
              <a:off x="9913938" y="449262"/>
              <a:ext cx="533400" cy="1295400"/>
            </a:xfrm>
            <a:prstGeom prst="parallelogram">
              <a:avLst>
                <a:gd name="adj" fmla="val 65872"/>
              </a:avLst>
            </a:prstGeom>
            <a:solidFill>
              <a:schemeClr val="tx2">
                <a:lumMod val="50000"/>
              </a:schemeClr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12"/>
            <p:cNvSpPr/>
            <p:nvPr/>
          </p:nvSpPr>
          <p:spPr>
            <a:xfrm flipH="1">
              <a:off x="9738519" y="449262"/>
              <a:ext cx="533400" cy="1295400"/>
            </a:xfrm>
            <a:prstGeom prst="parallelogram">
              <a:avLst>
                <a:gd name="adj" fmla="val 65872"/>
              </a:avLst>
            </a:prstGeom>
            <a:solidFill>
              <a:srgbClr val="F7F5E1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86543" y="1679626"/>
              <a:ext cx="10131552" cy="130071"/>
              <a:chOff x="-794" y="1564144"/>
              <a:chExt cx="11705353" cy="130071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-794" y="1564144"/>
                <a:ext cx="11704638" cy="13007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80" y="1691480"/>
                <a:ext cx="11704479" cy="0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97618" y="548481"/>
            <a:ext cx="10134600" cy="10144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6600" b="1" cap="all" baseline="0">
                <a:solidFill>
                  <a:srgbClr val="F7F5E1"/>
                </a:solidFill>
                <a:effectLst/>
                <a:latin typeface="+mj-lt"/>
              </a:defRPr>
            </a:lvl1pPr>
            <a:lvl2pPr marL="457200" indent="0">
              <a:buNone/>
              <a:defRPr>
                <a:solidFill>
                  <a:srgbClr val="F7F5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>
                <a:solidFill>
                  <a:srgbClr val="F7F5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>
                <a:solidFill>
                  <a:srgbClr val="F7F5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>
                <a:solidFill>
                  <a:srgbClr val="F7F5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Verse Reference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56347" y="2224881"/>
            <a:ext cx="9591944" cy="37338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verse text</a:t>
            </a:r>
          </a:p>
        </p:txBody>
      </p:sp>
    </p:spTree>
    <p:extLst>
      <p:ext uri="{BB962C8B-B14F-4D97-AF65-F5344CB8AC3E}">
        <p14:creationId xmlns:p14="http://schemas.microsoft.com/office/powerpoint/2010/main" val="2900972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s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27084"/>
            <a:ext cx="11704637" cy="91440"/>
          </a:xfrm>
          <a:prstGeom prst="rect">
            <a:avLst/>
          </a:prstGeom>
          <a:solidFill>
            <a:srgbClr val="083D8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46921" y="1767681"/>
            <a:ext cx="10210798" cy="4571207"/>
          </a:xfrm>
        </p:spPr>
        <p:txBody>
          <a:bodyPr>
            <a:normAutofit/>
          </a:bodyPr>
          <a:lstStyle>
            <a:lvl1pPr marL="566738" indent="-566738">
              <a:spcAft>
                <a:spcPts val="1200"/>
              </a:spcAft>
              <a:buFont typeface="+mj-lt"/>
              <a:buAutoNum type="arabicPeriod"/>
              <a:defRPr sz="4000">
                <a:solidFill>
                  <a:srgbClr val="083D8A"/>
                </a:solidFill>
              </a:defRPr>
            </a:lvl1pPr>
            <a:lvl2pPr marL="1030288" indent="-573088">
              <a:spcAft>
                <a:spcPts val="900"/>
              </a:spcAft>
              <a:buFont typeface="+mj-lt"/>
              <a:buAutoNum type="arabicPeriod"/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481138" indent="-566738">
              <a:spcAft>
                <a:spcPts val="900"/>
              </a:spcAft>
              <a:buFont typeface="+mj-lt"/>
              <a:buAutoNum type="arabicPeriod"/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944688" indent="-573088">
              <a:spcAft>
                <a:spcPts val="900"/>
              </a:spcAft>
              <a:buFont typeface="+mj-lt"/>
              <a:buAutoNum type="arabicPeriod"/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571750" indent="-742950">
              <a:buFont typeface="+mj-lt"/>
              <a:buAutoNum type="arabicPeriod"/>
              <a:defRPr>
                <a:solidFill>
                  <a:srgbClr val="4A2F57"/>
                </a:solidFill>
              </a:defRPr>
            </a:lvl5pPr>
          </a:lstStyle>
          <a:p>
            <a:pPr lvl="0"/>
            <a:r>
              <a:rPr lang="en-US" dirty="0"/>
              <a:t>Question</a:t>
            </a:r>
          </a:p>
          <a:p>
            <a:pPr lvl="0"/>
            <a:r>
              <a:rPr lang="en-US" dirty="0"/>
              <a:t>Question</a:t>
            </a:r>
          </a:p>
          <a:p>
            <a:pPr lvl="0"/>
            <a:r>
              <a:rPr lang="en-US" dirty="0"/>
              <a:t>Question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46921" y="319088"/>
            <a:ext cx="34083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0" dirty="0">
                <a:solidFill>
                  <a:srgbClr val="083D8A"/>
                </a:solidFill>
                <a:latin typeface="+mj-lt"/>
              </a:rPr>
              <a:t>Big</a:t>
            </a:r>
            <a:r>
              <a:rPr lang="en-US" sz="6600" b="0" baseline="0" dirty="0">
                <a:solidFill>
                  <a:srgbClr val="083D8A"/>
                </a:solidFill>
                <a:latin typeface="+mj-lt"/>
              </a:rPr>
              <a:t> Ideas</a:t>
            </a:r>
            <a:endParaRPr lang="en-US" sz="6600" b="0" dirty="0">
              <a:solidFill>
                <a:srgbClr val="083D8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76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ing Questions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04077"/>
            <a:ext cx="11704637" cy="267726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46921" y="1996281"/>
            <a:ext cx="10210798" cy="4342607"/>
          </a:xfrm>
        </p:spPr>
        <p:txBody>
          <a:bodyPr>
            <a:normAutofit/>
          </a:bodyPr>
          <a:lstStyle>
            <a:lvl1pPr marL="566738" indent="-566738">
              <a:spcAft>
                <a:spcPts val="1200"/>
              </a:spcAft>
              <a:buFont typeface="+mj-lt"/>
              <a:buAutoNum type="arabicPeriod"/>
              <a:defRPr sz="4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1030288" indent="-573088">
              <a:spcAft>
                <a:spcPts val="900"/>
              </a:spcAft>
              <a:buFont typeface="+mj-lt"/>
              <a:buAutoNum type="arabicPeriod"/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481138" indent="-566738">
              <a:spcAft>
                <a:spcPts val="900"/>
              </a:spcAft>
              <a:buFont typeface="+mj-lt"/>
              <a:buAutoNum type="arabicPeriod"/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944688" indent="-573088">
              <a:spcAft>
                <a:spcPts val="900"/>
              </a:spcAft>
              <a:buFont typeface="+mj-lt"/>
              <a:buAutoNum type="arabicPeriod"/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571750" indent="-742950">
              <a:buFont typeface="+mj-lt"/>
              <a:buAutoNum type="arabicPeriod"/>
              <a:defRPr>
                <a:solidFill>
                  <a:srgbClr val="4A2F57"/>
                </a:solidFill>
              </a:defRPr>
            </a:lvl5pPr>
          </a:lstStyle>
          <a:p>
            <a:pPr lvl="0"/>
            <a:r>
              <a:rPr lang="en-US" dirty="0"/>
              <a:t>Question</a:t>
            </a:r>
          </a:p>
          <a:p>
            <a:pPr lvl="0"/>
            <a:r>
              <a:rPr lang="en-US" dirty="0"/>
              <a:t>Question</a:t>
            </a:r>
          </a:p>
          <a:p>
            <a:pPr lvl="0"/>
            <a:r>
              <a:rPr lang="en-US" dirty="0"/>
              <a:t>Question</a:t>
            </a:r>
          </a:p>
        </p:txBody>
      </p:sp>
      <p:sp>
        <p:nvSpPr>
          <p:cNvPr id="5" name="Rectangle 1"/>
          <p:cNvSpPr/>
          <p:nvPr/>
        </p:nvSpPr>
        <p:spPr>
          <a:xfrm flipH="1">
            <a:off x="0" y="1"/>
            <a:ext cx="11704638" cy="1636392"/>
          </a:xfrm>
          <a:prstGeom prst="rect">
            <a:avLst/>
          </a:prstGeom>
          <a:solidFill>
            <a:srgbClr val="083D8A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2469823" y="396081"/>
            <a:ext cx="67649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2"/>
                </a:solidFill>
                <a:latin typeface="+mj-lt"/>
              </a:rPr>
              <a:t>Guiding Questions</a:t>
            </a:r>
          </a:p>
        </p:txBody>
      </p:sp>
    </p:spTree>
    <p:extLst>
      <p:ext uri="{BB962C8B-B14F-4D97-AF65-F5344CB8AC3E}">
        <p14:creationId xmlns:p14="http://schemas.microsoft.com/office/powerpoint/2010/main" val="17255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ing Questions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04077"/>
            <a:ext cx="11704637" cy="267726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46921" y="1996281"/>
            <a:ext cx="10210798" cy="4342607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4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1030288" indent="-573088">
              <a:spcAft>
                <a:spcPts val="900"/>
              </a:spcAft>
              <a:buFont typeface="+mj-lt"/>
              <a:buAutoNum type="arabicPeriod"/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481138" indent="-566738">
              <a:spcAft>
                <a:spcPts val="900"/>
              </a:spcAft>
              <a:buFont typeface="+mj-lt"/>
              <a:buAutoNum type="arabicPeriod"/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944688" indent="-573088">
              <a:spcAft>
                <a:spcPts val="900"/>
              </a:spcAft>
              <a:buFont typeface="+mj-lt"/>
              <a:buAutoNum type="arabicPeriod"/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571750" indent="-742950">
              <a:buFont typeface="+mj-lt"/>
              <a:buAutoNum type="arabicPeriod"/>
              <a:defRPr>
                <a:solidFill>
                  <a:srgbClr val="4A2F57"/>
                </a:solidFill>
              </a:defRPr>
            </a:lvl5pPr>
          </a:lstStyle>
          <a:p>
            <a:pPr lvl="0"/>
            <a:r>
              <a:rPr lang="en-US" dirty="0"/>
              <a:t>Question</a:t>
            </a:r>
          </a:p>
          <a:p>
            <a:pPr lvl="0"/>
            <a:r>
              <a:rPr lang="en-US" dirty="0"/>
              <a:t>Question</a:t>
            </a:r>
          </a:p>
          <a:p>
            <a:pPr lvl="0"/>
            <a:r>
              <a:rPr lang="en-US" dirty="0"/>
              <a:t>Question</a:t>
            </a:r>
          </a:p>
        </p:txBody>
      </p:sp>
      <p:sp>
        <p:nvSpPr>
          <p:cNvPr id="5" name="Rectangle 1"/>
          <p:cNvSpPr/>
          <p:nvPr/>
        </p:nvSpPr>
        <p:spPr>
          <a:xfrm flipH="1">
            <a:off x="0" y="1"/>
            <a:ext cx="11704638" cy="1636392"/>
          </a:xfrm>
          <a:prstGeom prst="rect">
            <a:avLst/>
          </a:prstGeom>
          <a:solidFill>
            <a:srgbClr val="083D8A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2650161" y="396081"/>
            <a:ext cx="64043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2"/>
                </a:solidFill>
                <a:latin typeface="+mj-lt"/>
              </a:rPr>
              <a:t>Guiding Question</a:t>
            </a:r>
          </a:p>
        </p:txBody>
      </p:sp>
    </p:spTree>
    <p:extLst>
      <p:ext uri="{BB962C8B-B14F-4D97-AF65-F5344CB8AC3E}">
        <p14:creationId xmlns:p14="http://schemas.microsoft.com/office/powerpoint/2010/main" val="83940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/definition"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8" y="0"/>
            <a:ext cx="11704630" cy="5870673"/>
            <a:chOff x="8" y="0"/>
            <a:chExt cx="11704630" cy="5870673"/>
          </a:xfrm>
        </p:grpSpPr>
        <p:sp>
          <p:nvSpPr>
            <p:cNvPr id="13" name="Rectangle 1"/>
            <p:cNvSpPr/>
            <p:nvPr/>
          </p:nvSpPr>
          <p:spPr>
            <a:xfrm>
              <a:off x="619125" y="0"/>
              <a:ext cx="11085513" cy="2324100"/>
            </a:xfrm>
            <a:custGeom>
              <a:avLst/>
              <a:gdLst/>
              <a:ahLst/>
              <a:cxnLst/>
              <a:rect l="l" t="t" r="r" b="b"/>
              <a:pathLst>
                <a:path w="10203989" h="2148681">
                  <a:moveTo>
                    <a:pt x="0" y="0"/>
                  </a:moveTo>
                  <a:lnTo>
                    <a:pt x="10203989" y="0"/>
                  </a:lnTo>
                  <a:lnTo>
                    <a:pt x="10203989" y="2148681"/>
                  </a:lnTo>
                  <a:lnTo>
                    <a:pt x="537170" y="2148681"/>
                  </a:lnTo>
                  <a:close/>
                </a:path>
              </a:pathLst>
            </a:custGeom>
            <a:solidFill>
              <a:srgbClr val="083D8A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" y="1619251"/>
              <a:ext cx="11704630" cy="4251422"/>
              <a:chOff x="0" y="1039513"/>
              <a:chExt cx="11704638" cy="483116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1039513"/>
                <a:ext cx="11704638" cy="4831160"/>
              </a:xfrm>
              <a:prstGeom prst="rect">
                <a:avLst/>
              </a:prstGeom>
              <a:solidFill>
                <a:srgbClr val="F7F5E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5870673"/>
                <a:ext cx="11704638" cy="0"/>
              </a:xfrm>
              <a:prstGeom prst="line">
                <a:avLst/>
              </a:prstGeom>
              <a:ln w="152400">
                <a:solidFill>
                  <a:srgbClr val="083D8A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0" y="1039513"/>
                <a:ext cx="11704638" cy="0"/>
              </a:xfrm>
              <a:prstGeom prst="line">
                <a:avLst/>
              </a:prstGeom>
              <a:ln w="152400">
                <a:solidFill>
                  <a:srgbClr val="083D8A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Parallelogram 15"/>
            <p:cNvSpPr/>
            <p:nvPr/>
          </p:nvSpPr>
          <p:spPr>
            <a:xfrm flipH="1">
              <a:off x="899319" y="774043"/>
              <a:ext cx="9944100" cy="1271351"/>
            </a:xfrm>
            <a:prstGeom prst="parallelogram">
              <a:avLst/>
            </a:prstGeom>
            <a:solidFill>
              <a:schemeClr val="tx2">
                <a:lumMod val="20000"/>
                <a:lumOff val="80000"/>
              </a:schemeClr>
            </a:solidFill>
            <a:ln w="152400">
              <a:solidFill>
                <a:srgbClr val="083D8A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280319" y="929481"/>
            <a:ext cx="9144000" cy="923925"/>
          </a:xfrm>
        </p:spPr>
        <p:txBody>
          <a:bodyPr anchor="ctr">
            <a:noAutofit/>
          </a:bodyPr>
          <a:lstStyle>
            <a:lvl1pPr marL="0" indent="0" algn="ctr">
              <a:buNone/>
              <a:defRPr sz="5400"/>
            </a:lvl1pPr>
            <a:lvl2pPr>
              <a:defRPr sz="5400"/>
            </a:lvl2pPr>
            <a:lvl3pPr>
              <a:defRPr sz="5400"/>
            </a:lvl3pPr>
            <a:lvl4pPr>
              <a:defRPr sz="5400"/>
            </a:lvl4pPr>
            <a:lvl5pPr>
              <a:defRPr sz="5400"/>
            </a:lvl5pPr>
          </a:lstStyle>
          <a:p>
            <a:pPr lvl="0"/>
            <a:r>
              <a:rPr lang="en-US" dirty="0"/>
              <a:t>term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861219" y="2453481"/>
            <a:ext cx="9982200" cy="32004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/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US" dirty="0"/>
              <a:t>definition</a:t>
            </a:r>
          </a:p>
        </p:txBody>
      </p:sp>
    </p:spTree>
    <p:extLst>
      <p:ext uri="{BB962C8B-B14F-4D97-AF65-F5344CB8AC3E}">
        <p14:creationId xmlns:p14="http://schemas.microsoft.com/office/powerpoint/2010/main" val="3279227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11704638" cy="6583364"/>
            <a:chOff x="0" y="0"/>
            <a:chExt cx="11704638" cy="6583364"/>
          </a:xfrm>
        </p:grpSpPr>
        <p:sp>
          <p:nvSpPr>
            <p:cNvPr id="10" name="Rectangle 19"/>
            <p:cNvSpPr/>
            <p:nvPr/>
          </p:nvSpPr>
          <p:spPr>
            <a:xfrm>
              <a:off x="0" y="0"/>
              <a:ext cx="11704638" cy="6583364"/>
            </a:xfrm>
            <a:custGeom>
              <a:avLst/>
              <a:gdLst/>
              <a:ahLst/>
              <a:cxnLst/>
              <a:rect l="l" t="t" r="r" b="b"/>
              <a:pathLst>
                <a:path w="11704638" h="6583364">
                  <a:moveTo>
                    <a:pt x="10881519" y="4296512"/>
                  </a:moveTo>
                  <a:lnTo>
                    <a:pt x="11704638" y="4296512"/>
                  </a:lnTo>
                  <a:lnTo>
                    <a:pt x="11704638" y="6583364"/>
                  </a:lnTo>
                  <a:lnTo>
                    <a:pt x="8062120" y="6583364"/>
                  </a:lnTo>
                  <a:lnTo>
                    <a:pt x="8062120" y="5958681"/>
                  </a:lnTo>
                  <a:lnTo>
                    <a:pt x="10881519" y="5958681"/>
                  </a:lnTo>
                  <a:close/>
                  <a:moveTo>
                    <a:pt x="0" y="0"/>
                  </a:moveTo>
                  <a:lnTo>
                    <a:pt x="3642518" y="0"/>
                  </a:lnTo>
                  <a:lnTo>
                    <a:pt x="3642518" y="624681"/>
                  </a:lnTo>
                  <a:lnTo>
                    <a:pt x="823119" y="624681"/>
                  </a:lnTo>
                  <a:lnTo>
                    <a:pt x="823119" y="2286852"/>
                  </a:lnTo>
                  <a:lnTo>
                    <a:pt x="0" y="2286852"/>
                  </a:lnTo>
                  <a:close/>
                </a:path>
              </a:pathLst>
            </a:custGeom>
            <a:solidFill>
              <a:srgbClr val="A9A9A9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7"/>
            <p:cNvSpPr/>
            <p:nvPr/>
          </p:nvSpPr>
          <p:spPr>
            <a:xfrm flipH="1">
              <a:off x="1737519" y="3596481"/>
              <a:ext cx="9144000" cy="2334305"/>
            </a:xfrm>
            <a:custGeom>
              <a:avLst/>
              <a:gdLst>
                <a:gd name="connsiteX0" fmla="*/ 0 w 9144000"/>
                <a:gd name="connsiteY0" fmla="*/ 0 h 690317"/>
                <a:gd name="connsiteX1" fmla="*/ 9144000 w 9144000"/>
                <a:gd name="connsiteY1" fmla="*/ 0 h 690317"/>
                <a:gd name="connsiteX2" fmla="*/ 9144000 w 9144000"/>
                <a:gd name="connsiteY2" fmla="*/ 690317 h 690317"/>
                <a:gd name="connsiteX3" fmla="*/ 0 w 9144000"/>
                <a:gd name="connsiteY3" fmla="*/ 690317 h 690317"/>
                <a:gd name="connsiteX4" fmla="*/ 0 w 9144000"/>
                <a:gd name="connsiteY4" fmla="*/ 0 h 690317"/>
                <a:gd name="connsiteX0" fmla="*/ 9144000 w 9235440"/>
                <a:gd name="connsiteY0" fmla="*/ 0 h 690317"/>
                <a:gd name="connsiteX1" fmla="*/ 9144000 w 9235440"/>
                <a:gd name="connsiteY1" fmla="*/ 690317 h 690317"/>
                <a:gd name="connsiteX2" fmla="*/ 0 w 9235440"/>
                <a:gd name="connsiteY2" fmla="*/ 690317 h 690317"/>
                <a:gd name="connsiteX3" fmla="*/ 0 w 9235440"/>
                <a:gd name="connsiteY3" fmla="*/ 0 h 690317"/>
                <a:gd name="connsiteX4" fmla="*/ 9235440 w 9235440"/>
                <a:gd name="connsiteY4" fmla="*/ 91440 h 690317"/>
                <a:gd name="connsiteX0" fmla="*/ 9144000 w 9144000"/>
                <a:gd name="connsiteY0" fmla="*/ 0 h 690317"/>
                <a:gd name="connsiteX1" fmla="*/ 9144000 w 9144000"/>
                <a:gd name="connsiteY1" fmla="*/ 690317 h 690317"/>
                <a:gd name="connsiteX2" fmla="*/ 0 w 9144000"/>
                <a:gd name="connsiteY2" fmla="*/ 690317 h 690317"/>
                <a:gd name="connsiteX3" fmla="*/ 0 w 9144000"/>
                <a:gd name="connsiteY3" fmla="*/ 0 h 690317"/>
                <a:gd name="connsiteX0" fmla="*/ 9144000 w 9144000"/>
                <a:gd name="connsiteY0" fmla="*/ 690317 h 690317"/>
                <a:gd name="connsiteX1" fmla="*/ 0 w 9144000"/>
                <a:gd name="connsiteY1" fmla="*/ 690317 h 690317"/>
                <a:gd name="connsiteX2" fmla="*/ 0 w 9144000"/>
                <a:gd name="connsiteY2" fmla="*/ 0 h 6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0" h="690317">
                  <a:moveTo>
                    <a:pt x="9144000" y="690317"/>
                  </a:moveTo>
                  <a:lnTo>
                    <a:pt x="0" y="690317"/>
                  </a:lnTo>
                  <a:lnTo>
                    <a:pt x="0" y="0"/>
                  </a:lnTo>
                </a:path>
              </a:pathLst>
            </a:custGeom>
            <a:noFill/>
            <a:ln w="254000">
              <a:solidFill>
                <a:srgbClr val="083D8A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7"/>
            <p:cNvSpPr/>
            <p:nvPr/>
          </p:nvSpPr>
          <p:spPr>
            <a:xfrm flipV="1">
              <a:off x="823119" y="616902"/>
              <a:ext cx="9144000" cy="2334305"/>
            </a:xfrm>
            <a:custGeom>
              <a:avLst/>
              <a:gdLst>
                <a:gd name="connsiteX0" fmla="*/ 0 w 9144000"/>
                <a:gd name="connsiteY0" fmla="*/ 0 h 690317"/>
                <a:gd name="connsiteX1" fmla="*/ 9144000 w 9144000"/>
                <a:gd name="connsiteY1" fmla="*/ 0 h 690317"/>
                <a:gd name="connsiteX2" fmla="*/ 9144000 w 9144000"/>
                <a:gd name="connsiteY2" fmla="*/ 690317 h 690317"/>
                <a:gd name="connsiteX3" fmla="*/ 0 w 9144000"/>
                <a:gd name="connsiteY3" fmla="*/ 690317 h 690317"/>
                <a:gd name="connsiteX4" fmla="*/ 0 w 9144000"/>
                <a:gd name="connsiteY4" fmla="*/ 0 h 690317"/>
                <a:gd name="connsiteX0" fmla="*/ 9144000 w 9235440"/>
                <a:gd name="connsiteY0" fmla="*/ 0 h 690317"/>
                <a:gd name="connsiteX1" fmla="*/ 9144000 w 9235440"/>
                <a:gd name="connsiteY1" fmla="*/ 690317 h 690317"/>
                <a:gd name="connsiteX2" fmla="*/ 0 w 9235440"/>
                <a:gd name="connsiteY2" fmla="*/ 690317 h 690317"/>
                <a:gd name="connsiteX3" fmla="*/ 0 w 9235440"/>
                <a:gd name="connsiteY3" fmla="*/ 0 h 690317"/>
                <a:gd name="connsiteX4" fmla="*/ 9235440 w 9235440"/>
                <a:gd name="connsiteY4" fmla="*/ 91440 h 690317"/>
                <a:gd name="connsiteX0" fmla="*/ 9144000 w 9144000"/>
                <a:gd name="connsiteY0" fmla="*/ 0 h 690317"/>
                <a:gd name="connsiteX1" fmla="*/ 9144000 w 9144000"/>
                <a:gd name="connsiteY1" fmla="*/ 690317 h 690317"/>
                <a:gd name="connsiteX2" fmla="*/ 0 w 9144000"/>
                <a:gd name="connsiteY2" fmla="*/ 690317 h 690317"/>
                <a:gd name="connsiteX3" fmla="*/ 0 w 9144000"/>
                <a:gd name="connsiteY3" fmla="*/ 0 h 690317"/>
                <a:gd name="connsiteX0" fmla="*/ 9144000 w 9144000"/>
                <a:gd name="connsiteY0" fmla="*/ 690317 h 690317"/>
                <a:gd name="connsiteX1" fmla="*/ 0 w 9144000"/>
                <a:gd name="connsiteY1" fmla="*/ 690317 h 690317"/>
                <a:gd name="connsiteX2" fmla="*/ 0 w 9144000"/>
                <a:gd name="connsiteY2" fmla="*/ 0 h 6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0" h="690317">
                  <a:moveTo>
                    <a:pt x="9144000" y="690317"/>
                  </a:moveTo>
                  <a:lnTo>
                    <a:pt x="0" y="690317"/>
                  </a:lnTo>
                  <a:lnTo>
                    <a:pt x="0" y="0"/>
                  </a:lnTo>
                </a:path>
              </a:pathLst>
            </a:custGeom>
            <a:noFill/>
            <a:ln w="254000">
              <a:solidFill>
                <a:srgbClr val="083D8A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51719" y="824254"/>
            <a:ext cx="9601200" cy="487563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latin typeface="+mn-lt"/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US" dirty="0"/>
              <a:t>centered text</a:t>
            </a:r>
          </a:p>
        </p:txBody>
      </p:sp>
    </p:spTree>
    <p:extLst>
      <p:ext uri="{BB962C8B-B14F-4D97-AF65-F5344CB8AC3E}">
        <p14:creationId xmlns:p14="http://schemas.microsoft.com/office/powerpoint/2010/main" val="176725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1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5561" y="2971641"/>
            <a:ext cx="12374880" cy="640080"/>
            <a:chOff x="-45561" y="2980531"/>
            <a:chExt cx="11795760" cy="640080"/>
          </a:xfrm>
        </p:grpSpPr>
        <p:sp>
          <p:nvSpPr>
            <p:cNvPr id="6" name="Rectangle 5"/>
            <p:cNvSpPr/>
            <p:nvPr/>
          </p:nvSpPr>
          <p:spPr>
            <a:xfrm>
              <a:off x="-45561" y="2980531"/>
              <a:ext cx="11795760" cy="640080"/>
            </a:xfrm>
            <a:prstGeom prst="rect">
              <a:avLst/>
            </a:prstGeom>
            <a:solidFill>
              <a:srgbClr val="06317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45561" y="3033871"/>
              <a:ext cx="11795760" cy="533400"/>
            </a:xfrm>
            <a:prstGeom prst="rect">
              <a:avLst/>
            </a:prstGeom>
            <a:solidFill>
              <a:srgbClr val="CBCBCB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0" y="0"/>
            <a:ext cx="4326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cap="all" baseline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Unit I: Horizons (1488–1760)</a:t>
            </a:r>
          </a:p>
        </p:txBody>
      </p:sp>
    </p:spTree>
    <p:extLst>
      <p:ext uri="{BB962C8B-B14F-4D97-AF65-F5344CB8AC3E}">
        <p14:creationId xmlns:p14="http://schemas.microsoft.com/office/powerpoint/2010/main" val="2951697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ext 2">
    <p:bg>
      <p:bgPr>
        <a:solidFill>
          <a:srgbClr val="8C8C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5561" y="623100"/>
            <a:ext cx="11795760" cy="5337163"/>
            <a:chOff x="4" y="623100"/>
            <a:chExt cx="11704630" cy="5337163"/>
          </a:xfrm>
        </p:grpSpPr>
        <p:sp>
          <p:nvSpPr>
            <p:cNvPr id="13" name="Rectangle 12"/>
            <p:cNvSpPr/>
            <p:nvPr/>
          </p:nvSpPr>
          <p:spPr>
            <a:xfrm>
              <a:off x="4" y="623100"/>
              <a:ext cx="11704630" cy="5337163"/>
            </a:xfrm>
            <a:prstGeom prst="rect">
              <a:avLst/>
            </a:prstGeom>
            <a:solidFill>
              <a:srgbClr val="F7F5E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" y="5960263"/>
              <a:ext cx="11704630" cy="0"/>
            </a:xfrm>
            <a:prstGeom prst="line">
              <a:avLst/>
            </a:prstGeom>
            <a:ln w="228600">
              <a:solidFill>
                <a:srgbClr val="083D8A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" y="623100"/>
              <a:ext cx="11704630" cy="0"/>
            </a:xfrm>
            <a:prstGeom prst="line">
              <a:avLst/>
            </a:prstGeom>
            <a:ln w="228600">
              <a:solidFill>
                <a:srgbClr val="083D8A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51719" y="824254"/>
            <a:ext cx="9601200" cy="487563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/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US" dirty="0"/>
              <a:t>centered text</a:t>
            </a:r>
          </a:p>
        </p:txBody>
      </p:sp>
    </p:spTree>
    <p:extLst>
      <p:ext uri="{BB962C8B-B14F-4D97-AF65-F5344CB8AC3E}">
        <p14:creationId xmlns:p14="http://schemas.microsoft.com/office/powerpoint/2010/main" val="818632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ext 3">
    <p:bg>
      <p:bgPr>
        <a:solidFill>
          <a:srgbClr val="083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45561" y="625477"/>
            <a:ext cx="11795760" cy="5257006"/>
            <a:chOff x="0" y="1039513"/>
            <a:chExt cx="11704638" cy="5257006"/>
          </a:xfrm>
        </p:grpSpPr>
        <p:sp>
          <p:nvSpPr>
            <p:cNvPr id="10" name="Rectangle 9"/>
            <p:cNvSpPr/>
            <p:nvPr/>
          </p:nvSpPr>
          <p:spPr>
            <a:xfrm>
              <a:off x="0" y="1114917"/>
              <a:ext cx="11704638" cy="5181602"/>
            </a:xfrm>
            <a:prstGeom prst="rect">
              <a:avLst/>
            </a:prstGeom>
            <a:solidFill>
              <a:srgbClr val="F7F5E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>
              <a:off x="0" y="6296519"/>
              <a:ext cx="11704638" cy="0"/>
            </a:xfrm>
            <a:prstGeom prst="line">
              <a:avLst/>
            </a:prstGeom>
            <a:ln w="228600">
              <a:solidFill>
                <a:schemeClr val="tx2">
                  <a:lumMod val="40000"/>
                  <a:lumOff val="6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0" y="1039513"/>
              <a:ext cx="11704638" cy="0"/>
            </a:xfrm>
            <a:prstGeom prst="line">
              <a:avLst/>
            </a:prstGeom>
            <a:ln w="228600">
              <a:solidFill>
                <a:schemeClr val="tx2">
                  <a:lumMod val="40000"/>
                  <a:lumOff val="6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51719" y="824254"/>
            <a:ext cx="9601200" cy="487563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/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US" dirty="0"/>
              <a:t>centered text</a:t>
            </a:r>
          </a:p>
        </p:txBody>
      </p:sp>
      <p:pic>
        <p:nvPicPr>
          <p:cNvPr id="7" name="Picture 2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31" y="6072998"/>
            <a:ext cx="5740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4117" y="6072998"/>
            <a:ext cx="5740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120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095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gray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04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087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ignments (blue)">
    <p:bg>
      <p:bgPr>
        <a:solidFill>
          <a:srgbClr val="083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5561" y="625477"/>
            <a:ext cx="11795760" cy="5257006"/>
            <a:chOff x="0" y="1039513"/>
            <a:chExt cx="11704638" cy="5257006"/>
          </a:xfrm>
        </p:grpSpPr>
        <p:sp>
          <p:nvSpPr>
            <p:cNvPr id="13" name="Rectangle 12"/>
            <p:cNvSpPr/>
            <p:nvPr/>
          </p:nvSpPr>
          <p:spPr>
            <a:xfrm>
              <a:off x="0" y="1114917"/>
              <a:ext cx="11704638" cy="5181602"/>
            </a:xfrm>
            <a:prstGeom prst="rect">
              <a:avLst/>
            </a:prstGeom>
            <a:solidFill>
              <a:srgbClr val="DBDBDB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296519"/>
              <a:ext cx="11704638" cy="0"/>
            </a:xfrm>
            <a:prstGeom prst="line">
              <a:avLst/>
            </a:prstGeom>
            <a:ln w="228600">
              <a:solidFill>
                <a:schemeClr val="bg1">
                  <a:lumMod val="6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1039513"/>
              <a:ext cx="11704638" cy="0"/>
            </a:xfrm>
            <a:prstGeom prst="line">
              <a:avLst/>
            </a:prstGeom>
            <a:ln w="228600">
              <a:solidFill>
                <a:schemeClr val="bg1">
                  <a:lumMod val="6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 userDrawn="1"/>
        </p:nvSpPr>
        <p:spPr>
          <a:xfrm>
            <a:off x="3446855" y="777081"/>
            <a:ext cx="48109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cap="small" dirty="0">
                <a:solidFill>
                  <a:srgbClr val="083D8A"/>
                </a:solidFill>
              </a:rPr>
              <a:t>Assignments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93725" y="1691481"/>
            <a:ext cx="10515600" cy="3875088"/>
          </a:xfrm>
        </p:spPr>
        <p:txBody>
          <a:bodyPr>
            <a:normAutofit/>
          </a:bodyPr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905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2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5561" y="2971641"/>
            <a:ext cx="12374880" cy="640080"/>
            <a:chOff x="-45561" y="2980531"/>
            <a:chExt cx="11795760" cy="640080"/>
          </a:xfrm>
        </p:grpSpPr>
        <p:sp>
          <p:nvSpPr>
            <p:cNvPr id="6" name="Rectangle 5"/>
            <p:cNvSpPr/>
            <p:nvPr/>
          </p:nvSpPr>
          <p:spPr>
            <a:xfrm>
              <a:off x="-45561" y="2980531"/>
              <a:ext cx="11795760" cy="640080"/>
            </a:xfrm>
            <a:prstGeom prst="rect">
              <a:avLst/>
            </a:prstGeom>
            <a:solidFill>
              <a:srgbClr val="06317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45561" y="3033871"/>
              <a:ext cx="11795760" cy="533400"/>
            </a:xfrm>
            <a:prstGeom prst="rect">
              <a:avLst/>
            </a:prstGeom>
            <a:solidFill>
              <a:srgbClr val="CBCBCB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0" y="0"/>
            <a:ext cx="394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cap="all" baseline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Unit II: Forge (1689–1801)</a:t>
            </a:r>
          </a:p>
        </p:txBody>
      </p:sp>
    </p:spTree>
    <p:extLst>
      <p:ext uri="{BB962C8B-B14F-4D97-AF65-F5344CB8AC3E}">
        <p14:creationId xmlns:p14="http://schemas.microsoft.com/office/powerpoint/2010/main" val="3732613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3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5561" y="2971641"/>
            <a:ext cx="12374880" cy="640080"/>
            <a:chOff x="-45561" y="2980531"/>
            <a:chExt cx="11795760" cy="640080"/>
          </a:xfrm>
        </p:grpSpPr>
        <p:sp>
          <p:nvSpPr>
            <p:cNvPr id="6" name="Rectangle 5"/>
            <p:cNvSpPr/>
            <p:nvPr/>
          </p:nvSpPr>
          <p:spPr>
            <a:xfrm>
              <a:off x="-45561" y="2980531"/>
              <a:ext cx="11795760" cy="640080"/>
            </a:xfrm>
            <a:prstGeom prst="rect">
              <a:avLst/>
            </a:prstGeom>
            <a:solidFill>
              <a:srgbClr val="06317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45561" y="3033871"/>
              <a:ext cx="11795760" cy="533400"/>
            </a:xfrm>
            <a:prstGeom prst="rect">
              <a:avLst/>
            </a:prstGeom>
            <a:solidFill>
              <a:srgbClr val="CBCBCB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-1" y="0"/>
            <a:ext cx="4404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cap="all" baseline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Unit III: Nation (1801–1861)</a:t>
            </a:r>
          </a:p>
        </p:txBody>
      </p:sp>
    </p:spTree>
    <p:extLst>
      <p:ext uri="{BB962C8B-B14F-4D97-AF65-F5344CB8AC3E}">
        <p14:creationId xmlns:p14="http://schemas.microsoft.com/office/powerpoint/2010/main" val="1078045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4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5561" y="2971641"/>
            <a:ext cx="12374880" cy="640080"/>
            <a:chOff x="-45561" y="2980531"/>
            <a:chExt cx="11795760" cy="640080"/>
          </a:xfrm>
        </p:grpSpPr>
        <p:sp>
          <p:nvSpPr>
            <p:cNvPr id="6" name="Rectangle 5"/>
            <p:cNvSpPr/>
            <p:nvPr/>
          </p:nvSpPr>
          <p:spPr>
            <a:xfrm>
              <a:off x="-45561" y="2980531"/>
              <a:ext cx="11795760" cy="640080"/>
            </a:xfrm>
            <a:prstGeom prst="rect">
              <a:avLst/>
            </a:prstGeom>
            <a:solidFill>
              <a:srgbClr val="06317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45561" y="3033871"/>
              <a:ext cx="11795760" cy="533400"/>
            </a:xfrm>
            <a:prstGeom prst="rect">
              <a:avLst/>
            </a:prstGeom>
            <a:solidFill>
              <a:srgbClr val="CBCBCB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-1" y="0"/>
            <a:ext cx="4404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cap="all" baseline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Unit IV: Crisis (1848–1877)</a:t>
            </a:r>
          </a:p>
        </p:txBody>
      </p:sp>
    </p:spTree>
    <p:extLst>
      <p:ext uri="{BB962C8B-B14F-4D97-AF65-F5344CB8AC3E}">
        <p14:creationId xmlns:p14="http://schemas.microsoft.com/office/powerpoint/2010/main" val="4215721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5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5561" y="2971641"/>
            <a:ext cx="12374880" cy="640080"/>
            <a:chOff x="-45561" y="2980531"/>
            <a:chExt cx="11795760" cy="640080"/>
          </a:xfrm>
        </p:grpSpPr>
        <p:sp>
          <p:nvSpPr>
            <p:cNvPr id="6" name="Rectangle 5"/>
            <p:cNvSpPr/>
            <p:nvPr/>
          </p:nvSpPr>
          <p:spPr>
            <a:xfrm>
              <a:off x="-45561" y="2980531"/>
              <a:ext cx="11795760" cy="640080"/>
            </a:xfrm>
            <a:prstGeom prst="rect">
              <a:avLst/>
            </a:prstGeom>
            <a:solidFill>
              <a:srgbClr val="06317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45561" y="3033871"/>
              <a:ext cx="11795760" cy="533400"/>
            </a:xfrm>
            <a:prstGeom prst="rect">
              <a:avLst/>
            </a:prstGeom>
            <a:solidFill>
              <a:srgbClr val="CBCBCB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-1" y="0"/>
            <a:ext cx="4404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cap="all" baseline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Unit V: Quest (1850–1920)</a:t>
            </a:r>
          </a:p>
        </p:txBody>
      </p:sp>
    </p:spTree>
    <p:extLst>
      <p:ext uri="{BB962C8B-B14F-4D97-AF65-F5344CB8AC3E}">
        <p14:creationId xmlns:p14="http://schemas.microsoft.com/office/powerpoint/2010/main" val="78972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6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5561" y="2971641"/>
            <a:ext cx="12374880" cy="640080"/>
            <a:chOff x="-45561" y="2980531"/>
            <a:chExt cx="11795760" cy="640080"/>
          </a:xfrm>
        </p:grpSpPr>
        <p:sp>
          <p:nvSpPr>
            <p:cNvPr id="6" name="Rectangle 5"/>
            <p:cNvSpPr/>
            <p:nvPr/>
          </p:nvSpPr>
          <p:spPr>
            <a:xfrm>
              <a:off x="-45561" y="2980531"/>
              <a:ext cx="11795760" cy="640080"/>
            </a:xfrm>
            <a:prstGeom prst="rect">
              <a:avLst/>
            </a:prstGeom>
            <a:solidFill>
              <a:srgbClr val="06317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45561" y="3033871"/>
              <a:ext cx="11795760" cy="533400"/>
            </a:xfrm>
            <a:prstGeom prst="rect">
              <a:avLst/>
            </a:prstGeom>
            <a:solidFill>
              <a:srgbClr val="CBCBCB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-1" y="0"/>
            <a:ext cx="531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cap="all" baseline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Unit VI: Leadership (1920–1945)</a:t>
            </a:r>
          </a:p>
        </p:txBody>
      </p:sp>
    </p:spTree>
    <p:extLst>
      <p:ext uri="{BB962C8B-B14F-4D97-AF65-F5344CB8AC3E}">
        <p14:creationId xmlns:p14="http://schemas.microsoft.com/office/powerpoint/2010/main" val="3652277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7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5561" y="2971641"/>
            <a:ext cx="12374880" cy="640080"/>
            <a:chOff x="-45561" y="2980531"/>
            <a:chExt cx="11795760" cy="640080"/>
          </a:xfrm>
        </p:grpSpPr>
        <p:sp>
          <p:nvSpPr>
            <p:cNvPr id="6" name="Rectangle 5"/>
            <p:cNvSpPr/>
            <p:nvPr/>
          </p:nvSpPr>
          <p:spPr>
            <a:xfrm>
              <a:off x="-45561" y="2980531"/>
              <a:ext cx="11795760" cy="640080"/>
            </a:xfrm>
            <a:prstGeom prst="rect">
              <a:avLst/>
            </a:prstGeom>
            <a:solidFill>
              <a:srgbClr val="06317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45561" y="3033871"/>
              <a:ext cx="11795760" cy="533400"/>
            </a:xfrm>
            <a:prstGeom prst="rect">
              <a:avLst/>
            </a:prstGeom>
            <a:solidFill>
              <a:srgbClr val="CBCBCB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-1" y="0"/>
            <a:ext cx="531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cap="all" baseline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Unit VII: Challenge (1945–2017)</a:t>
            </a:r>
          </a:p>
        </p:txBody>
      </p:sp>
    </p:spTree>
    <p:extLst>
      <p:ext uri="{BB962C8B-B14F-4D97-AF65-F5344CB8AC3E}">
        <p14:creationId xmlns:p14="http://schemas.microsoft.com/office/powerpoint/2010/main" val="362987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31" y="6072998"/>
            <a:ext cx="5740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4117" y="6072998"/>
            <a:ext cx="5740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5232" y="319088"/>
            <a:ext cx="10534174" cy="1097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232" y="1536119"/>
            <a:ext cx="10534174" cy="4726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395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700" r:id="rId3"/>
    <p:sldLayoutId id="2147483699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692" r:id="rId10"/>
    <p:sldLayoutId id="2147483673" r:id="rId11"/>
    <p:sldLayoutId id="2147483676" r:id="rId12"/>
    <p:sldLayoutId id="2147483677" r:id="rId13"/>
    <p:sldLayoutId id="2147483703" r:id="rId14"/>
    <p:sldLayoutId id="2147483712" r:id="rId15"/>
    <p:sldLayoutId id="2147483704" r:id="rId16"/>
    <p:sldLayoutId id="2147483705" r:id="rId17"/>
    <p:sldLayoutId id="2147483711" r:id="rId18"/>
    <p:sldLayoutId id="2147483695" r:id="rId19"/>
    <p:sldLayoutId id="2147483694" r:id="rId20"/>
    <p:sldLayoutId id="2147483698" r:id="rId21"/>
    <p:sldLayoutId id="2147483680" r:id="rId22"/>
    <p:sldLayoutId id="2147483666" r:id="rId23"/>
    <p:sldLayoutId id="2147483679" r:id="rId24"/>
    <p:sldLayoutId id="2147483702" r:id="rId25"/>
    <p:sldLayoutId id="2147483697" r:id="rId26"/>
    <p:sldLayoutId id="2147483713" r:id="rId27"/>
    <p:sldLayoutId id="2147483678" r:id="rId28"/>
    <p:sldLayoutId id="2147483681" r:id="rId29"/>
    <p:sldLayoutId id="2147483682" r:id="rId30"/>
    <p:sldLayoutId id="2147483683" r:id="rId31"/>
    <p:sldLayoutId id="2147483655" r:id="rId32"/>
    <p:sldLayoutId id="2147483685" r:id="rId33"/>
    <p:sldLayoutId id="2147483672" r:id="rId34"/>
    <p:sldLayoutId id="2147483684" r:id="rId35"/>
  </p:sldLayoutIdLst>
  <p:txStyles>
    <p:titleStyle>
      <a:lvl1pPr algn="ctr" defTabSz="914400" rtl="0" eaLnBrk="1" latinLnBrk="0" hangingPunct="1">
        <a:spcBef>
          <a:spcPct val="0"/>
        </a:spcBef>
        <a:buNone/>
        <a:defRPr sz="5400" b="1" kern="1200" cap="all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4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itchFamily="34" charset="0"/>
        <a:buChar char="–"/>
        <a:defRPr sz="4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4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itchFamily="34" charset="0"/>
        <a:buChar char="–"/>
        <a:defRPr sz="4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itchFamily="34" charset="0"/>
        <a:buChar char="»"/>
        <a:defRPr sz="4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331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of Brothers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Slavery</a:t>
            </a:r>
          </a:p>
          <a:p>
            <a:pPr lvl="1"/>
            <a:r>
              <a:rPr lang="en-US" dirty="0"/>
              <a:t>Part of the Southern culture</a:t>
            </a:r>
          </a:p>
          <a:p>
            <a:pPr lvl="1"/>
            <a:r>
              <a:rPr lang="en-US" dirty="0"/>
              <a:t>Important role in decision making</a:t>
            </a:r>
          </a:p>
          <a:p>
            <a:pPr lvl="1"/>
            <a:r>
              <a:rPr lang="en-US" dirty="0"/>
              <a:t>Most northerners did not want slavery to expand further</a:t>
            </a:r>
          </a:p>
          <a:p>
            <a:pPr lvl="1"/>
            <a:r>
              <a:rPr lang="en-US" dirty="0"/>
              <a:t>Only about one-quarter of Southern families owned slaves</a:t>
            </a:r>
          </a:p>
        </p:txBody>
      </p:sp>
    </p:spTree>
    <p:extLst>
      <p:ext uri="{BB962C8B-B14F-4D97-AF65-F5344CB8AC3E}">
        <p14:creationId xmlns:p14="http://schemas.microsoft.com/office/powerpoint/2010/main" val="217437836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Northern opposition to slavery was seen as interference with the core </a:t>
            </a:r>
            <a:br>
              <a:rPr lang="en-US" dirty="0"/>
            </a:br>
            <a:r>
              <a:rPr lang="en-US" dirty="0"/>
              <a:t>of Southern society.</a:t>
            </a:r>
          </a:p>
        </p:txBody>
      </p:sp>
    </p:spTree>
    <p:extLst>
      <p:ext uri="{BB962C8B-B14F-4D97-AF65-F5344CB8AC3E}">
        <p14:creationId xmlns:p14="http://schemas.microsoft.com/office/powerpoint/2010/main" val="148807902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of Brothers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Concerns</a:t>
            </a:r>
          </a:p>
          <a:p>
            <a:pPr lvl="1"/>
            <a:r>
              <a:rPr lang="en-US" dirty="0"/>
              <a:t>The people of each section did not all have uniform sympathies and motives</a:t>
            </a:r>
          </a:p>
          <a:p>
            <a:pPr lvl="1"/>
            <a:r>
              <a:rPr lang="en-US" dirty="0"/>
              <a:t>Robert E. Lee chose to fight for his state</a:t>
            </a:r>
          </a:p>
          <a:p>
            <a:pPr lvl="1"/>
            <a:r>
              <a:rPr lang="en-US" dirty="0"/>
              <a:t>Extremism and fanaticism</a:t>
            </a:r>
          </a:p>
        </p:txBody>
      </p:sp>
    </p:spTree>
    <p:extLst>
      <p:ext uri="{BB962C8B-B14F-4D97-AF65-F5344CB8AC3E}">
        <p14:creationId xmlns:p14="http://schemas.microsoft.com/office/powerpoint/2010/main" val="67941583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When it came to comparing the resources of the North and the South, the North had substantial advantages.</a:t>
            </a:r>
          </a:p>
        </p:txBody>
      </p:sp>
    </p:spTree>
    <p:extLst>
      <p:ext uri="{BB962C8B-B14F-4D97-AF65-F5344CB8AC3E}">
        <p14:creationId xmlns:p14="http://schemas.microsoft.com/office/powerpoint/2010/main" val="162642570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of Brothers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Resources</a:t>
            </a:r>
          </a:p>
          <a:p>
            <a:pPr lvl="1"/>
            <a:r>
              <a:rPr lang="en-US" dirty="0"/>
              <a:t>The North had more than twice the population of the South</a:t>
            </a:r>
          </a:p>
          <a:p>
            <a:pPr lvl="2"/>
            <a:r>
              <a:rPr lang="en-US" dirty="0"/>
              <a:t>Many in the South were slaves</a:t>
            </a:r>
          </a:p>
          <a:p>
            <a:pPr lvl="1"/>
            <a:r>
              <a:rPr lang="en-US" dirty="0"/>
              <a:t>The North produced much more food than the South</a:t>
            </a:r>
          </a:p>
          <a:p>
            <a:pPr lvl="2"/>
            <a:r>
              <a:rPr lang="en-US" dirty="0"/>
              <a:t>Cotton and tobacco in the South</a:t>
            </a:r>
          </a:p>
        </p:txBody>
      </p:sp>
    </p:spTree>
    <p:extLst>
      <p:ext uri="{BB962C8B-B14F-4D97-AF65-F5344CB8AC3E}">
        <p14:creationId xmlns:p14="http://schemas.microsoft.com/office/powerpoint/2010/main" val="136299548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of Brothers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The North had many more factories and industrial workers</a:t>
            </a:r>
          </a:p>
          <a:p>
            <a:pPr lvl="1"/>
            <a:r>
              <a:rPr lang="en-US" dirty="0"/>
              <a:t>The North had twice the railroad mileage of the South</a:t>
            </a:r>
          </a:p>
        </p:txBody>
      </p:sp>
    </p:spTree>
    <p:extLst>
      <p:ext uri="{BB962C8B-B14F-4D97-AF65-F5344CB8AC3E}">
        <p14:creationId xmlns:p14="http://schemas.microsoft.com/office/powerpoint/2010/main" val="178092402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of Brothers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Leaders</a:t>
            </a:r>
          </a:p>
          <a:p>
            <a:pPr lvl="1"/>
            <a:r>
              <a:rPr lang="en-US" dirty="0"/>
              <a:t>In the early years of the war, the South had an advantage</a:t>
            </a:r>
          </a:p>
          <a:p>
            <a:pPr lvl="2"/>
            <a:r>
              <a:rPr lang="en-US" dirty="0"/>
              <a:t>Especially obvious in the eastern campaigns</a:t>
            </a:r>
          </a:p>
        </p:txBody>
      </p:sp>
    </p:spTree>
    <p:extLst>
      <p:ext uri="{BB962C8B-B14F-4D97-AF65-F5344CB8AC3E}">
        <p14:creationId xmlns:p14="http://schemas.microsoft.com/office/powerpoint/2010/main" val="205550954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of Brothers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Strategy</a:t>
            </a:r>
          </a:p>
          <a:p>
            <a:pPr lvl="1"/>
            <a:r>
              <a:rPr lang="en-US" dirty="0"/>
              <a:t>Winfield Scott: The Anaconda Plan</a:t>
            </a:r>
          </a:p>
          <a:p>
            <a:pPr lvl="2"/>
            <a:r>
              <a:rPr lang="en-US" dirty="0"/>
              <a:t>Blockade Southern ports</a:t>
            </a:r>
          </a:p>
          <a:p>
            <a:pPr lvl="2"/>
            <a:r>
              <a:rPr lang="en-US" dirty="0"/>
              <a:t>Control the Mississippi River</a:t>
            </a:r>
          </a:p>
          <a:p>
            <a:pPr lvl="2"/>
            <a:r>
              <a:rPr lang="en-US" dirty="0"/>
              <a:t>Divide and conquer the Southern heartland</a:t>
            </a:r>
          </a:p>
          <a:p>
            <a:pPr lvl="2"/>
            <a:r>
              <a:rPr lang="en-US" dirty="0"/>
              <a:t>Capture Richmond, Virginia</a:t>
            </a:r>
          </a:p>
        </p:txBody>
      </p:sp>
    </p:spTree>
    <p:extLst>
      <p:ext uri="{BB962C8B-B14F-4D97-AF65-F5344CB8AC3E}">
        <p14:creationId xmlns:p14="http://schemas.microsoft.com/office/powerpoint/2010/main" val="415109557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General Winfield Scott’s Anaconda Plan proved to be </a:t>
            </a:r>
            <a:br>
              <a:rPr lang="en-US" dirty="0"/>
            </a:br>
            <a:r>
              <a:rPr lang="en-US" dirty="0"/>
              <a:t>both realistic and successful.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50" y="1"/>
            <a:ext cx="5209738" cy="48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868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of Brothers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The Confederate strategy was defensive</a:t>
            </a:r>
          </a:p>
          <a:p>
            <a:pPr lvl="2"/>
            <a:r>
              <a:rPr lang="en-US" dirty="0"/>
              <a:t>Defending the home front</a:t>
            </a:r>
          </a:p>
        </p:txBody>
      </p:sp>
    </p:spTree>
    <p:extLst>
      <p:ext uri="{BB962C8B-B14F-4D97-AF65-F5344CB8AC3E}">
        <p14:creationId xmlns:p14="http://schemas.microsoft.com/office/powerpoint/2010/main" val="394869301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Civil War</a:t>
            </a:r>
            <a:br>
              <a:rPr lang="en-US" dirty="0"/>
            </a:br>
            <a:r>
              <a:rPr lang="en-US" dirty="0"/>
              <a:t>(1861–1865)</a:t>
            </a:r>
          </a:p>
        </p:txBody>
      </p:sp>
    </p:spTree>
    <p:extLst>
      <p:ext uri="{BB962C8B-B14F-4D97-AF65-F5344CB8AC3E}">
        <p14:creationId xmlns:p14="http://schemas.microsoft.com/office/powerpoint/2010/main" val="3570674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major battles occurred in the East?</a:t>
            </a:r>
          </a:p>
          <a:p>
            <a:r>
              <a:rPr lang="en-US" dirty="0"/>
              <a:t>Why were these battles significant?</a:t>
            </a:r>
          </a:p>
        </p:txBody>
      </p:sp>
    </p:spTree>
    <p:extLst>
      <p:ext uri="{BB962C8B-B14F-4D97-AF65-F5344CB8AC3E}">
        <p14:creationId xmlns:p14="http://schemas.microsoft.com/office/powerpoint/2010/main" val="425040041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Lincoln’s initial call for troops was for an enlistment of three months.</a:t>
            </a:r>
          </a:p>
        </p:txBody>
      </p:sp>
    </p:spTree>
    <p:extLst>
      <p:ext uri="{BB962C8B-B14F-4D97-AF65-F5344CB8AC3E}">
        <p14:creationId xmlns:p14="http://schemas.microsoft.com/office/powerpoint/2010/main" val="340277840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East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Battle of Bull Run (July 1861)</a:t>
            </a:r>
          </a:p>
          <a:p>
            <a:pPr lvl="1"/>
            <a:r>
              <a:rPr lang="en-US" dirty="0"/>
              <a:t>Union: General Irwin McDowell</a:t>
            </a:r>
          </a:p>
          <a:p>
            <a:pPr lvl="1"/>
            <a:r>
              <a:rPr lang="en-US" dirty="0"/>
              <a:t>Confederate: General P.G.T. Beauregard</a:t>
            </a:r>
          </a:p>
          <a:p>
            <a:pPr lvl="1"/>
            <a:r>
              <a:rPr lang="en-US" dirty="0"/>
              <a:t>Spectators came to see the battle</a:t>
            </a:r>
          </a:p>
          <a:p>
            <a:pPr lvl="1"/>
            <a:r>
              <a:rPr lang="en-US" dirty="0"/>
              <a:t>Initial Union success</a:t>
            </a:r>
          </a:p>
          <a:p>
            <a:pPr lvl="1"/>
            <a:r>
              <a:rPr lang="en-US" dirty="0"/>
              <a:t>Confederate victory</a:t>
            </a:r>
          </a:p>
          <a:p>
            <a:pPr lvl="1"/>
            <a:r>
              <a:rPr lang="en-US" dirty="0"/>
              <a:t>“Stonewall” Jackson</a:t>
            </a:r>
          </a:p>
        </p:txBody>
      </p:sp>
    </p:spTree>
    <p:extLst>
      <p:ext uri="{BB962C8B-B14F-4D97-AF65-F5344CB8AC3E}">
        <p14:creationId xmlns:p14="http://schemas.microsoft.com/office/powerpoint/2010/main" val="328114551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Lincoln replaced McDowell with George B. McClellan the next day.</a:t>
            </a:r>
          </a:p>
          <a:p>
            <a:r>
              <a:rPr lang="en-US" dirty="0"/>
              <a:t>Congress voted for a half million </a:t>
            </a:r>
            <a:br>
              <a:rPr lang="en-US" dirty="0"/>
            </a:br>
            <a:r>
              <a:rPr lang="en-US" dirty="0"/>
              <a:t>more troops for three years.</a:t>
            </a:r>
          </a:p>
        </p:txBody>
      </p:sp>
    </p:spTree>
    <p:extLst>
      <p:ext uri="{BB962C8B-B14F-4D97-AF65-F5344CB8AC3E}">
        <p14:creationId xmlns:p14="http://schemas.microsoft.com/office/powerpoint/2010/main" val="290441235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East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Peninsular Campaign (March–July 1862)</a:t>
            </a:r>
          </a:p>
          <a:p>
            <a:pPr lvl="1"/>
            <a:r>
              <a:rPr lang="en-US" dirty="0"/>
              <a:t>McClellan drilled his army</a:t>
            </a:r>
          </a:p>
          <a:p>
            <a:pPr lvl="1"/>
            <a:r>
              <a:rPr lang="en-US" dirty="0"/>
              <a:t>Lincoln ordered him toward Richmond</a:t>
            </a:r>
          </a:p>
          <a:p>
            <a:pPr lvl="1"/>
            <a:r>
              <a:rPr lang="en-US" dirty="0"/>
              <a:t>McClellan’s strategy was to attack Richmond from the east, not the north</a:t>
            </a:r>
          </a:p>
        </p:txBody>
      </p:sp>
    </p:spTree>
    <p:extLst>
      <p:ext uri="{BB962C8B-B14F-4D97-AF65-F5344CB8AC3E}">
        <p14:creationId xmlns:p14="http://schemas.microsoft.com/office/powerpoint/2010/main" val="33059820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Union army was never able to capture Richmond until the very end of the war.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84" y="367352"/>
            <a:ext cx="5327335" cy="513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3646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East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i="1" dirty="0"/>
              <a:t>Monitor</a:t>
            </a:r>
            <a:r>
              <a:rPr lang="en-US" dirty="0"/>
              <a:t> and the </a:t>
            </a:r>
            <a:r>
              <a:rPr lang="en-US" i="1" dirty="0"/>
              <a:t>Merrimack</a:t>
            </a:r>
            <a:r>
              <a:rPr lang="en-US" dirty="0"/>
              <a:t> (March 1862)</a:t>
            </a:r>
            <a:endParaRPr lang="en-US" i="1" dirty="0"/>
          </a:p>
          <a:p>
            <a:pPr lvl="1"/>
            <a:r>
              <a:rPr lang="en-US" dirty="0"/>
              <a:t>The USS </a:t>
            </a:r>
            <a:r>
              <a:rPr lang="en-US" i="1" dirty="0"/>
              <a:t>Merrimack</a:t>
            </a:r>
            <a:r>
              <a:rPr lang="en-US" dirty="0"/>
              <a:t> (now called the CSS </a:t>
            </a:r>
            <a:r>
              <a:rPr lang="en-US" i="1" dirty="0"/>
              <a:t>Virginia</a:t>
            </a:r>
            <a:r>
              <a:rPr lang="en-US" dirty="0"/>
              <a:t>) promptly sunk two Northern ships</a:t>
            </a:r>
          </a:p>
          <a:p>
            <a:pPr lvl="1"/>
            <a:r>
              <a:rPr lang="en-US" dirty="0"/>
              <a:t>The USS </a:t>
            </a:r>
            <a:r>
              <a:rPr lang="en-US" i="1" dirty="0"/>
              <a:t>Monitor</a:t>
            </a:r>
            <a:r>
              <a:rPr lang="en-US" dirty="0"/>
              <a:t> appeared the next day</a:t>
            </a:r>
          </a:p>
          <a:p>
            <a:pPr lvl="2"/>
            <a:r>
              <a:rPr lang="en-US" dirty="0"/>
              <a:t>They fought to a draw</a:t>
            </a:r>
          </a:p>
        </p:txBody>
      </p:sp>
    </p:spTree>
    <p:extLst>
      <p:ext uri="{BB962C8B-B14F-4D97-AF65-F5344CB8AC3E}">
        <p14:creationId xmlns:p14="http://schemas.microsoft.com/office/powerpoint/2010/main" val="4477205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battle between the </a:t>
            </a:r>
            <a:r>
              <a:rPr lang="en-US" i="1" dirty="0"/>
              <a:t>Monitor</a:t>
            </a:r>
            <a:r>
              <a:rPr lang="en-US" dirty="0"/>
              <a:t> and the </a:t>
            </a:r>
            <a:r>
              <a:rPr lang="en-US" i="1" dirty="0"/>
              <a:t>Merrimack</a:t>
            </a:r>
            <a:r>
              <a:rPr lang="en-US" dirty="0"/>
              <a:t> was </a:t>
            </a:r>
            <a:br>
              <a:rPr lang="en-US" dirty="0"/>
            </a:br>
            <a:r>
              <a:rPr lang="en-US" dirty="0"/>
              <a:t>the first clash of two iron warships.</a:t>
            </a:r>
          </a:p>
        </p:txBody>
      </p:sp>
    </p:spTree>
    <p:extLst>
      <p:ext uri="{BB962C8B-B14F-4D97-AF65-F5344CB8AC3E}">
        <p14:creationId xmlns:p14="http://schemas.microsoft.com/office/powerpoint/2010/main" val="26638742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East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Diversion in the Valley (March–June 1862)</a:t>
            </a:r>
          </a:p>
          <a:p>
            <a:pPr lvl="1"/>
            <a:r>
              <a:rPr lang="en-US" dirty="0"/>
              <a:t>Stonewall Jackson was able to keep 50,000 Federal troops pinned down</a:t>
            </a:r>
          </a:p>
          <a:p>
            <a:pPr lvl="1"/>
            <a:r>
              <a:rPr lang="en-US" dirty="0"/>
              <a:t>Slipped out of the valley to help stop McClellan</a:t>
            </a:r>
          </a:p>
        </p:txBody>
      </p:sp>
    </p:spTree>
    <p:extLst>
      <p:ext uri="{BB962C8B-B14F-4D97-AF65-F5344CB8AC3E}">
        <p14:creationId xmlns:p14="http://schemas.microsoft.com/office/powerpoint/2010/main" val="98430522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East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On to Richmond!</a:t>
            </a:r>
          </a:p>
          <a:p>
            <a:pPr lvl="1"/>
            <a:r>
              <a:rPr lang="en-US" dirty="0"/>
              <a:t>McClellan and the Union forces came within sight of Richmond</a:t>
            </a:r>
          </a:p>
          <a:p>
            <a:pPr lvl="1"/>
            <a:r>
              <a:rPr lang="en-US" dirty="0"/>
              <a:t>General Joseph Johnston struck back</a:t>
            </a:r>
          </a:p>
          <a:p>
            <a:pPr lvl="2"/>
            <a:r>
              <a:rPr lang="en-US" dirty="0"/>
              <a:t>Johnston was badly wounded</a:t>
            </a:r>
          </a:p>
          <a:p>
            <a:pPr lvl="1"/>
            <a:r>
              <a:rPr lang="en-US" dirty="0"/>
              <a:t>General Robert E. Lee took command</a:t>
            </a:r>
          </a:p>
          <a:p>
            <a:pPr lvl="1"/>
            <a:r>
              <a:rPr lang="en-US" dirty="0"/>
              <a:t>Seven Days’ Battles: Union pushed back</a:t>
            </a:r>
          </a:p>
        </p:txBody>
      </p:sp>
    </p:spTree>
    <p:extLst>
      <p:ext uri="{BB962C8B-B14F-4D97-AF65-F5344CB8AC3E}">
        <p14:creationId xmlns:p14="http://schemas.microsoft.com/office/powerpoint/2010/main" val="74364515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did the North and South differ at the beginning of the Civil War?</a:t>
            </a:r>
          </a:p>
          <a:p>
            <a:r>
              <a:rPr lang="en-US" dirty="0"/>
              <a:t>What Civil War battles occurred in the East?</a:t>
            </a:r>
          </a:p>
          <a:p>
            <a:r>
              <a:rPr lang="en-US" dirty="0"/>
              <a:t>What Civil War battles occurred in the West?</a:t>
            </a:r>
          </a:p>
        </p:txBody>
      </p:sp>
    </p:spTree>
    <p:extLst>
      <p:ext uri="{BB962C8B-B14F-4D97-AF65-F5344CB8AC3E}">
        <p14:creationId xmlns:p14="http://schemas.microsoft.com/office/powerpoint/2010/main" val="383126352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East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Second Battle of Bull Run (August 1862)</a:t>
            </a:r>
          </a:p>
          <a:p>
            <a:pPr lvl="1"/>
            <a:r>
              <a:rPr lang="en-US" dirty="0"/>
              <a:t>Pope was first attacked by J.E.B. Stuart’s cavalry</a:t>
            </a:r>
          </a:p>
          <a:p>
            <a:pPr lvl="1"/>
            <a:r>
              <a:rPr lang="en-US" dirty="0"/>
              <a:t>Jackson moved around Pope’s army</a:t>
            </a:r>
          </a:p>
          <a:p>
            <a:pPr lvl="1"/>
            <a:r>
              <a:rPr lang="en-US" dirty="0"/>
              <a:t>Lee’s army arrived</a:t>
            </a:r>
          </a:p>
          <a:p>
            <a:pPr lvl="1"/>
            <a:r>
              <a:rPr lang="en-US" dirty="0"/>
              <a:t>Pope’s army was pushed back toward Washington</a:t>
            </a:r>
          </a:p>
        </p:txBody>
      </p:sp>
    </p:spTree>
    <p:extLst>
      <p:ext uri="{BB962C8B-B14F-4D97-AF65-F5344CB8AC3E}">
        <p14:creationId xmlns:p14="http://schemas.microsoft.com/office/powerpoint/2010/main" val="4147665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Confederate forces in Virginia had been quite successful in the summer of 1862.</a:t>
            </a:r>
          </a:p>
        </p:txBody>
      </p:sp>
    </p:spTree>
    <p:extLst>
      <p:ext uri="{BB962C8B-B14F-4D97-AF65-F5344CB8AC3E}">
        <p14:creationId xmlns:p14="http://schemas.microsoft.com/office/powerpoint/2010/main" val="149000374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East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Antietam (September 1862)</a:t>
            </a:r>
          </a:p>
          <a:p>
            <a:pPr lvl="1"/>
            <a:r>
              <a:rPr lang="en-US" dirty="0"/>
              <a:t>Lee decided to move into enemy territory</a:t>
            </a:r>
          </a:p>
          <a:p>
            <a:pPr lvl="1"/>
            <a:r>
              <a:rPr lang="en-US" dirty="0"/>
              <a:t>Lee’s plans were discovered</a:t>
            </a:r>
          </a:p>
          <a:p>
            <a:pPr lvl="2"/>
            <a:r>
              <a:rPr lang="en-US" dirty="0"/>
              <a:t>He set up a defensive line</a:t>
            </a:r>
          </a:p>
          <a:p>
            <a:pPr lvl="1"/>
            <a:r>
              <a:rPr lang="en-US" dirty="0"/>
              <a:t>Union forces attacked</a:t>
            </a:r>
          </a:p>
          <a:p>
            <a:pPr lvl="1"/>
            <a:r>
              <a:rPr lang="en-US" dirty="0"/>
              <a:t>Lee withdrew his troops back into Virginia</a:t>
            </a:r>
          </a:p>
        </p:txBody>
      </p:sp>
    </p:spTree>
    <p:extLst>
      <p:ext uri="{BB962C8B-B14F-4D97-AF65-F5344CB8AC3E}">
        <p14:creationId xmlns:p14="http://schemas.microsoft.com/office/powerpoint/2010/main" val="186568547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Antietam was the bloodiest one-day battle in American history.</a:t>
            </a:r>
          </a:p>
        </p:txBody>
      </p:sp>
    </p:spTree>
    <p:extLst>
      <p:ext uri="{BB962C8B-B14F-4D97-AF65-F5344CB8AC3E}">
        <p14:creationId xmlns:p14="http://schemas.microsoft.com/office/powerpoint/2010/main" val="336099648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Lincoln used news of the victory </a:t>
            </a:r>
            <a:br>
              <a:rPr lang="en-US" dirty="0"/>
            </a:br>
            <a:r>
              <a:rPr lang="en-US" dirty="0"/>
              <a:t>at Antietam to announce the Emancipation Proclamation.</a:t>
            </a:r>
          </a:p>
        </p:txBody>
      </p:sp>
    </p:spTree>
    <p:extLst>
      <p:ext uri="{BB962C8B-B14F-4D97-AF65-F5344CB8AC3E}">
        <p14:creationId xmlns:p14="http://schemas.microsoft.com/office/powerpoint/2010/main" val="12534871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East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Fredericksburg (December 1862)</a:t>
            </a:r>
          </a:p>
          <a:p>
            <a:pPr lvl="1"/>
            <a:r>
              <a:rPr lang="en-US" dirty="0"/>
              <a:t>McClellan was replaced by General Ambrose Burnside</a:t>
            </a:r>
          </a:p>
          <a:p>
            <a:pPr lvl="1"/>
            <a:r>
              <a:rPr lang="en-US" dirty="0"/>
              <a:t>Union attacks failed badly</a:t>
            </a:r>
          </a:p>
          <a:p>
            <a:pPr lvl="1"/>
            <a:r>
              <a:rPr lang="en-US" dirty="0"/>
              <a:t>Burnside was replaced with General “Fighting Joe” Hooker</a:t>
            </a:r>
          </a:p>
        </p:txBody>
      </p:sp>
    </p:spTree>
    <p:extLst>
      <p:ext uri="{BB962C8B-B14F-4D97-AF65-F5344CB8AC3E}">
        <p14:creationId xmlns:p14="http://schemas.microsoft.com/office/powerpoint/2010/main" val="183864105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East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Chancellorsville (May 1863)</a:t>
            </a:r>
          </a:p>
          <a:p>
            <a:pPr lvl="1"/>
            <a:r>
              <a:rPr lang="en-US" dirty="0"/>
              <a:t>Hooker took a huge force of men into Virginia</a:t>
            </a:r>
          </a:p>
          <a:p>
            <a:pPr lvl="1"/>
            <a:r>
              <a:rPr lang="en-US" dirty="0"/>
              <a:t>Lee, with half the troops, defeated Hooker</a:t>
            </a:r>
          </a:p>
          <a:p>
            <a:pPr lvl="1"/>
            <a:r>
              <a:rPr lang="en-US" dirty="0"/>
              <a:t>Stonewall Jackson was mortally wounded</a:t>
            </a:r>
          </a:p>
          <a:p>
            <a:pPr lvl="1"/>
            <a:r>
              <a:rPr lang="en-US" dirty="0"/>
              <a:t>The Union army retreated again</a:t>
            </a:r>
          </a:p>
        </p:txBody>
      </p:sp>
    </p:spTree>
    <p:extLst>
      <p:ext uri="{BB962C8B-B14F-4D97-AF65-F5344CB8AC3E}">
        <p14:creationId xmlns:p14="http://schemas.microsoft.com/office/powerpoint/2010/main" val="232282658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East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Importance of the Confederacy’s victories:</a:t>
            </a:r>
          </a:p>
          <a:p>
            <a:pPr lvl="2"/>
            <a:r>
              <a:rPr lang="en-US" dirty="0"/>
              <a:t>Frustrated the Union war aim of capturing Richmond</a:t>
            </a:r>
          </a:p>
          <a:p>
            <a:pPr lvl="2"/>
            <a:r>
              <a:rPr lang="en-US" dirty="0"/>
              <a:t>Raised the morale of the South and lowered the morale of the North</a:t>
            </a:r>
          </a:p>
          <a:p>
            <a:pPr lvl="2"/>
            <a:r>
              <a:rPr lang="en-US" dirty="0"/>
              <a:t>Increased likelihood that a European power would support the Confederacy</a:t>
            </a:r>
          </a:p>
        </p:txBody>
      </p:sp>
    </p:spTree>
    <p:extLst>
      <p:ext uri="{BB962C8B-B14F-4D97-AF65-F5344CB8AC3E}">
        <p14:creationId xmlns:p14="http://schemas.microsoft.com/office/powerpoint/2010/main" val="187654669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East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Gettysburg (July 1863)</a:t>
            </a:r>
          </a:p>
          <a:p>
            <a:pPr lvl="1"/>
            <a:r>
              <a:rPr lang="en-US" dirty="0"/>
              <a:t>The armies did not choose to fight there</a:t>
            </a:r>
          </a:p>
          <a:p>
            <a:pPr lvl="1"/>
            <a:r>
              <a:rPr lang="en-US" dirty="0"/>
              <a:t>Pickett’s Charge was the last major assault</a:t>
            </a:r>
          </a:p>
          <a:p>
            <a:pPr lvl="1"/>
            <a:r>
              <a:rPr lang="en-US" dirty="0"/>
              <a:t>50,000 total casualties</a:t>
            </a:r>
          </a:p>
          <a:p>
            <a:pPr lvl="1"/>
            <a:r>
              <a:rPr lang="en-US" dirty="0"/>
              <a:t>Lee retreated into Virginia</a:t>
            </a:r>
          </a:p>
          <a:p>
            <a:pPr lvl="2"/>
            <a:r>
              <a:rPr lang="en-US" dirty="0"/>
              <a:t>Meade did not pursue </a:t>
            </a:r>
          </a:p>
        </p:txBody>
      </p:sp>
    </p:spTree>
    <p:extLst>
      <p:ext uri="{BB962C8B-B14F-4D97-AF65-F5344CB8AC3E}">
        <p14:creationId xmlns:p14="http://schemas.microsoft.com/office/powerpoint/2010/main" val="20728806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East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Gettysburg Address</a:t>
            </a:r>
          </a:p>
          <a:p>
            <a:pPr lvl="1"/>
            <a:r>
              <a:rPr lang="en-US" dirty="0"/>
              <a:t>Edward Everett had spoken</a:t>
            </a:r>
            <a:br>
              <a:rPr lang="en-US" dirty="0"/>
            </a:br>
            <a:r>
              <a:rPr lang="en-US" dirty="0"/>
              <a:t>for two hours</a:t>
            </a:r>
          </a:p>
          <a:p>
            <a:pPr lvl="1"/>
            <a:r>
              <a:rPr lang="en-US" dirty="0"/>
              <a:t>Abraham Lincoln spoke</a:t>
            </a:r>
            <a:br>
              <a:rPr lang="en-US" dirty="0"/>
            </a:br>
            <a:r>
              <a:rPr lang="en-US" dirty="0"/>
              <a:t>ten sentences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728">
            <a:off x="8001817" y="1736662"/>
            <a:ext cx="4071014" cy="5120482"/>
          </a:xfrm>
          <a:prstGeom prst="rect">
            <a:avLst/>
          </a:prstGeom>
          <a:ln w="63500">
            <a:solidFill>
              <a:srgbClr val="06317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974766" y="5930909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Library of Congress, Prints &amp; Photographs Division</a:t>
            </a:r>
          </a:p>
        </p:txBody>
      </p:sp>
    </p:spTree>
    <p:extLst>
      <p:ext uri="{BB962C8B-B14F-4D97-AF65-F5344CB8AC3E}">
        <p14:creationId xmlns:p14="http://schemas.microsoft.com/office/powerpoint/2010/main" val="274857918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+mj-lt"/>
              <a:buAutoNum type="arabicPeriod" startAt="4"/>
            </a:pPr>
            <a:r>
              <a:rPr lang="en-US" dirty="0"/>
              <a:t>What significant matters arose on the home front during the Civil War?</a:t>
            </a:r>
          </a:p>
          <a:p>
            <a:pPr>
              <a:buAutoNum type="arabicPeriod" startAt="4"/>
            </a:pPr>
            <a:r>
              <a:rPr lang="en-US" dirty="0"/>
              <a:t>What strategies resulted in a Northern victory in the Civil War?</a:t>
            </a:r>
          </a:p>
        </p:txBody>
      </p:sp>
    </p:spTree>
    <p:extLst>
      <p:ext uri="{BB962C8B-B14F-4D97-AF65-F5344CB8AC3E}">
        <p14:creationId xmlns:p14="http://schemas.microsoft.com/office/powerpoint/2010/main" val="2531236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were the major battles of the Mississippi River campaign?</a:t>
            </a:r>
          </a:p>
          <a:p>
            <a:r>
              <a:rPr lang="en-US" dirty="0"/>
              <a:t>Who were the significant leaders on both sides in the West?</a:t>
            </a:r>
          </a:p>
        </p:txBody>
      </p:sp>
    </p:spTree>
    <p:extLst>
      <p:ext uri="{BB962C8B-B14F-4D97-AF65-F5344CB8AC3E}">
        <p14:creationId xmlns:p14="http://schemas.microsoft.com/office/powerpoint/2010/main" val="381710202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+mj-lt"/>
              <a:buAutoNum type="arabicPeriod" startAt="3"/>
            </a:pPr>
            <a:r>
              <a:rPr lang="en-US" dirty="0"/>
              <a:t>What were the major battles of the Kentucky-Tennessee campaign?</a:t>
            </a:r>
          </a:p>
          <a:p>
            <a:pPr>
              <a:buAutoNum type="arabicPeriod" startAt="3"/>
            </a:pPr>
            <a:r>
              <a:rPr lang="en-US" dirty="0"/>
              <a:t>What was the significance of the Battle of Chattanooga?</a:t>
            </a:r>
          </a:p>
        </p:txBody>
      </p:sp>
    </p:spTree>
    <p:extLst>
      <p:ext uri="{BB962C8B-B14F-4D97-AF65-F5344CB8AC3E}">
        <p14:creationId xmlns:p14="http://schemas.microsoft.com/office/powerpoint/2010/main" val="3467039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West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Mississippi River Campaign</a:t>
            </a:r>
          </a:p>
          <a:p>
            <a:pPr lvl="1"/>
            <a:r>
              <a:rPr lang="en-US" dirty="0"/>
              <a:t>The North’s best commanders rose to fame in the West</a:t>
            </a:r>
          </a:p>
          <a:p>
            <a:pPr lvl="1"/>
            <a:r>
              <a:rPr lang="en-US" dirty="0"/>
              <a:t>Control of the Mississippi River was a vital component of the Union’s strategy</a:t>
            </a:r>
          </a:p>
          <a:p>
            <a:pPr lvl="1"/>
            <a:r>
              <a:rPr lang="en-US" dirty="0"/>
              <a:t>The Union had ironclad gunboats</a:t>
            </a:r>
          </a:p>
        </p:txBody>
      </p:sp>
    </p:spTree>
    <p:extLst>
      <p:ext uri="{BB962C8B-B14F-4D97-AF65-F5344CB8AC3E}">
        <p14:creationId xmlns:p14="http://schemas.microsoft.com/office/powerpoint/2010/main" val="175712313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38" y="167480"/>
            <a:ext cx="4333561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5562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West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Forts Henry and Donelson (February 1862)</a:t>
            </a:r>
          </a:p>
          <a:p>
            <a:pPr lvl="1"/>
            <a:r>
              <a:rPr lang="en-US" dirty="0"/>
              <a:t>Grant easily captured Fort Henry</a:t>
            </a:r>
          </a:p>
          <a:p>
            <a:pPr lvl="1"/>
            <a:r>
              <a:rPr lang="en-US" dirty="0"/>
              <a:t>Fort Donelson was more difficult</a:t>
            </a:r>
          </a:p>
          <a:p>
            <a:pPr lvl="1"/>
            <a:r>
              <a:rPr lang="en-US" dirty="0"/>
              <a:t>Grant demanded “unconditional surrender”</a:t>
            </a:r>
          </a:p>
          <a:p>
            <a:pPr lvl="1"/>
            <a:r>
              <a:rPr lang="en-US" dirty="0"/>
              <a:t>Confederates abandoned Columbus, KY</a:t>
            </a:r>
          </a:p>
          <a:p>
            <a:pPr lvl="1"/>
            <a:r>
              <a:rPr lang="en-US" dirty="0"/>
              <a:t>Nashville, TN, also fell into Union hands</a:t>
            </a:r>
          </a:p>
        </p:txBody>
      </p:sp>
    </p:spTree>
    <p:extLst>
      <p:ext uri="{BB962C8B-B14F-4D97-AF65-F5344CB8AC3E}">
        <p14:creationId xmlns:p14="http://schemas.microsoft.com/office/powerpoint/2010/main" val="80702486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West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Shiloh (April 1862)</a:t>
            </a:r>
          </a:p>
          <a:p>
            <a:pPr lvl="1"/>
            <a:r>
              <a:rPr lang="en-US" dirty="0"/>
              <a:t>Grant had moved south</a:t>
            </a:r>
          </a:p>
          <a:p>
            <a:pPr lvl="1"/>
            <a:r>
              <a:rPr lang="en-US" dirty="0"/>
              <a:t>General Albert Sidney Johnston surprised the Union army with an attack</a:t>
            </a:r>
          </a:p>
          <a:p>
            <a:pPr lvl="2"/>
            <a:r>
              <a:rPr lang="en-US" dirty="0"/>
              <a:t>Johnston died in the battle</a:t>
            </a:r>
          </a:p>
          <a:p>
            <a:pPr lvl="1"/>
            <a:r>
              <a:rPr lang="en-US" dirty="0"/>
              <a:t>The Union pushed back the Confederates</a:t>
            </a:r>
          </a:p>
          <a:p>
            <a:pPr lvl="2"/>
            <a:r>
              <a:rPr lang="en-US" dirty="0"/>
              <a:t>Heavy losses on both sides</a:t>
            </a:r>
          </a:p>
        </p:txBody>
      </p:sp>
    </p:spTree>
    <p:extLst>
      <p:ext uri="{BB962C8B-B14F-4D97-AF65-F5344CB8AC3E}">
        <p14:creationId xmlns:p14="http://schemas.microsoft.com/office/powerpoint/2010/main" val="3903640173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Union naval commander David Farragut captured New Orleans </a:t>
            </a:r>
            <a:br>
              <a:rPr lang="en-US" dirty="0"/>
            </a:br>
            <a:r>
              <a:rPr lang="en-US" dirty="0"/>
              <a:t>in April 1862.</a:t>
            </a:r>
          </a:p>
          <a:p>
            <a:r>
              <a:rPr lang="en-US" dirty="0"/>
              <a:t>Vicksburg was the last remaining Confederate stronghold on the Mississippi River.</a:t>
            </a:r>
          </a:p>
        </p:txBody>
      </p:sp>
    </p:spTree>
    <p:extLst>
      <p:ext uri="{BB962C8B-B14F-4D97-AF65-F5344CB8AC3E}">
        <p14:creationId xmlns:p14="http://schemas.microsoft.com/office/powerpoint/2010/main" val="1752120133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West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Vicksburg (July 1863)</a:t>
            </a:r>
          </a:p>
          <a:p>
            <a:pPr lvl="1"/>
            <a:r>
              <a:rPr lang="en-US" dirty="0"/>
              <a:t>Natural fortress</a:t>
            </a:r>
          </a:p>
          <a:p>
            <a:pPr lvl="1"/>
            <a:r>
              <a:rPr lang="en-US" dirty="0"/>
              <a:t>Grant made a daring move to outmaneuver the Confederates</a:t>
            </a:r>
          </a:p>
          <a:p>
            <a:pPr lvl="1"/>
            <a:r>
              <a:rPr lang="en-US" dirty="0"/>
              <a:t>Assaults of the city did not work, so Grant laid siege to Vicksburg</a:t>
            </a:r>
          </a:p>
          <a:p>
            <a:pPr lvl="2"/>
            <a:r>
              <a:rPr lang="en-US" dirty="0"/>
              <a:t>Surrender: July 4, 1863</a:t>
            </a:r>
          </a:p>
        </p:txBody>
      </p:sp>
    </p:spTree>
    <p:extLst>
      <p:ext uri="{BB962C8B-B14F-4D97-AF65-F5344CB8AC3E}">
        <p14:creationId xmlns:p14="http://schemas.microsoft.com/office/powerpoint/2010/main" val="532768770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West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Kentucky-Tennessee Campaign</a:t>
            </a:r>
          </a:p>
          <a:p>
            <a:pPr lvl="1"/>
            <a:r>
              <a:rPr lang="en-US" dirty="0"/>
              <a:t>Kentucky was a very divided state</a:t>
            </a:r>
          </a:p>
          <a:p>
            <a:pPr lvl="1"/>
            <a:r>
              <a:rPr lang="en-US" dirty="0"/>
              <a:t>Union troops had already pushed Confederate troops out of Kentucky</a:t>
            </a:r>
          </a:p>
          <a:p>
            <a:pPr lvl="1"/>
            <a:r>
              <a:rPr lang="en-US" dirty="0"/>
              <a:t>General Braxton Bragg invaded Kentucky</a:t>
            </a:r>
          </a:p>
          <a:p>
            <a:pPr lvl="2"/>
            <a:r>
              <a:rPr lang="en-US" dirty="0"/>
              <a:t>Forced to retreat to Tennessee</a:t>
            </a:r>
          </a:p>
        </p:txBody>
      </p:sp>
    </p:spTree>
    <p:extLst>
      <p:ext uri="{BB962C8B-B14F-4D97-AF65-F5344CB8AC3E}">
        <p14:creationId xmlns:p14="http://schemas.microsoft.com/office/powerpoint/2010/main" val="1105835340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West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Chickamauga (September 1863)</a:t>
            </a:r>
          </a:p>
          <a:p>
            <a:pPr lvl="1"/>
            <a:r>
              <a:rPr lang="en-US" dirty="0"/>
              <a:t>The Union had been pushing the Confederate armies south</a:t>
            </a:r>
          </a:p>
          <a:p>
            <a:pPr lvl="1"/>
            <a:r>
              <a:rPr lang="en-US" dirty="0"/>
              <a:t>Bragg counterattacked and won a major victory</a:t>
            </a:r>
          </a:p>
          <a:p>
            <a:pPr lvl="2"/>
            <a:r>
              <a:rPr lang="en-US" dirty="0"/>
              <a:t>The Union army was trapped</a:t>
            </a:r>
          </a:p>
          <a:p>
            <a:pPr lvl="2"/>
            <a:r>
              <a:rPr lang="en-US" dirty="0"/>
              <a:t>General George Thomas</a:t>
            </a:r>
          </a:p>
        </p:txBody>
      </p:sp>
    </p:spTree>
    <p:extLst>
      <p:ext uri="{BB962C8B-B14F-4D97-AF65-F5344CB8AC3E}">
        <p14:creationId xmlns:p14="http://schemas.microsoft.com/office/powerpoint/2010/main" val="420172599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Southern soldier heroically fought in the face of overwhelming odds; the Northern soldier pursued victory in the face of devastating casualties.</a:t>
            </a:r>
          </a:p>
        </p:txBody>
      </p:sp>
    </p:spTree>
    <p:extLst>
      <p:ext uri="{BB962C8B-B14F-4D97-AF65-F5344CB8AC3E}">
        <p14:creationId xmlns:p14="http://schemas.microsoft.com/office/powerpoint/2010/main" val="2486994492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General George Thomas replaced General Rosecrans after the disaster at Chickamauga.</a:t>
            </a:r>
          </a:p>
          <a:p>
            <a:r>
              <a:rPr lang="en-US" dirty="0"/>
              <a:t>Lincoln placed Grant in charge of all Union forces in the West.</a:t>
            </a:r>
          </a:p>
        </p:txBody>
      </p:sp>
    </p:spTree>
    <p:extLst>
      <p:ext uri="{BB962C8B-B14F-4D97-AF65-F5344CB8AC3E}">
        <p14:creationId xmlns:p14="http://schemas.microsoft.com/office/powerpoint/2010/main" val="1292795910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in the West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Fighting for Chattanooga (November 1863)</a:t>
            </a:r>
          </a:p>
          <a:p>
            <a:pPr lvl="1"/>
            <a:r>
              <a:rPr lang="en-US" dirty="0"/>
              <a:t>Grant had broken the Confederate siege</a:t>
            </a:r>
          </a:p>
          <a:p>
            <a:pPr lvl="1"/>
            <a:r>
              <a:rPr lang="en-US" dirty="0"/>
              <a:t>Lookout Mountain, “The Battle Above the Clouds,” was a Union victory</a:t>
            </a:r>
          </a:p>
          <a:p>
            <a:pPr lvl="1"/>
            <a:r>
              <a:rPr lang="en-US" dirty="0"/>
              <a:t>Union soldiers swept up Missionary Ridge and surprised the Confederates</a:t>
            </a:r>
          </a:p>
          <a:p>
            <a:pPr lvl="2"/>
            <a:r>
              <a:rPr lang="en-US" dirty="0"/>
              <a:t>The Confederates retreated into GA</a:t>
            </a:r>
          </a:p>
        </p:txBody>
      </p:sp>
    </p:spTree>
    <p:extLst>
      <p:ext uri="{BB962C8B-B14F-4D97-AF65-F5344CB8AC3E}">
        <p14:creationId xmlns:p14="http://schemas.microsoft.com/office/powerpoint/2010/main" val="871304304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Jefferson Davis placed Joseph E. Johnston in command.</a:t>
            </a:r>
          </a:p>
          <a:p>
            <a:r>
              <a:rPr lang="en-US" dirty="0"/>
              <a:t>President Lincoln promoted Grant </a:t>
            </a:r>
            <a:br>
              <a:rPr lang="en-US" dirty="0"/>
            </a:br>
            <a:r>
              <a:rPr lang="en-US" dirty="0"/>
              <a:t>to commander of all Union forces.</a:t>
            </a:r>
          </a:p>
        </p:txBody>
      </p:sp>
    </p:spTree>
    <p:extLst>
      <p:ext uri="{BB962C8B-B14F-4D97-AF65-F5344CB8AC3E}">
        <p14:creationId xmlns:p14="http://schemas.microsoft.com/office/powerpoint/2010/main" val="644869669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did life differ on the home front in the North and South?</a:t>
            </a:r>
          </a:p>
          <a:p>
            <a:r>
              <a:rPr lang="en-US" dirty="0"/>
              <a:t>What constitutional questions arose as a result of the Civil War?</a:t>
            </a:r>
          </a:p>
          <a:p>
            <a:r>
              <a:rPr lang="en-US" dirty="0"/>
              <a:t>What was the significance of the Emancipation Proclamation?</a:t>
            </a:r>
          </a:p>
        </p:txBody>
      </p:sp>
    </p:spTree>
    <p:extLst>
      <p:ext uri="{BB962C8B-B14F-4D97-AF65-F5344CB8AC3E}">
        <p14:creationId xmlns:p14="http://schemas.microsoft.com/office/powerpoint/2010/main" val="1308268069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 the Home Front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the South</a:t>
            </a:r>
          </a:p>
          <a:p>
            <a:pPr lvl="1"/>
            <a:r>
              <a:rPr lang="en-US" dirty="0"/>
              <a:t>Confederate paper money plummeted in value</a:t>
            </a:r>
          </a:p>
          <a:p>
            <a:pPr lvl="1"/>
            <a:r>
              <a:rPr lang="en-US" dirty="0"/>
              <a:t>Shortages of food and clothing</a:t>
            </a:r>
          </a:p>
          <a:p>
            <a:pPr lvl="2"/>
            <a:r>
              <a:rPr lang="en-US" dirty="0"/>
              <a:t>Some violence occurred</a:t>
            </a:r>
          </a:p>
          <a:p>
            <a:pPr lvl="1"/>
            <a:r>
              <a:rPr lang="en-US" dirty="0"/>
              <a:t>Blockade runners</a:t>
            </a:r>
          </a:p>
          <a:p>
            <a:pPr lvl="2"/>
            <a:r>
              <a:rPr lang="en-US" dirty="0"/>
              <a:t>Became less profitable over time</a:t>
            </a:r>
          </a:p>
        </p:txBody>
      </p:sp>
    </p:spTree>
    <p:extLst>
      <p:ext uri="{BB962C8B-B14F-4D97-AF65-F5344CB8AC3E}">
        <p14:creationId xmlns:p14="http://schemas.microsoft.com/office/powerpoint/2010/main" val="845159954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 the Home Front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the North</a:t>
            </a:r>
          </a:p>
          <a:p>
            <a:pPr lvl="1"/>
            <a:r>
              <a:rPr lang="en-US" dirty="0"/>
              <a:t>Some inflation and shortages</a:t>
            </a:r>
          </a:p>
          <a:p>
            <a:pPr lvl="1"/>
            <a:r>
              <a:rPr lang="en-US" dirty="0"/>
              <a:t>A period of prosperity</a:t>
            </a:r>
          </a:p>
          <a:p>
            <a:pPr lvl="2"/>
            <a:r>
              <a:rPr lang="en-US" dirty="0"/>
              <a:t>Farms produced more</a:t>
            </a:r>
          </a:p>
          <a:p>
            <a:pPr lvl="2"/>
            <a:r>
              <a:rPr lang="en-US" dirty="0"/>
              <a:t>Heavy industries</a:t>
            </a:r>
          </a:p>
        </p:txBody>
      </p:sp>
    </p:spTree>
    <p:extLst>
      <p:ext uri="{BB962C8B-B14F-4D97-AF65-F5344CB8AC3E}">
        <p14:creationId xmlns:p14="http://schemas.microsoft.com/office/powerpoint/2010/main" val="1908073124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 the Home Front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Filling the Ranks</a:t>
            </a:r>
          </a:p>
          <a:p>
            <a:pPr lvl="1"/>
            <a:r>
              <a:rPr lang="en-US" dirty="0"/>
              <a:t>Both armies were initially filled with volunteers</a:t>
            </a:r>
          </a:p>
          <a:p>
            <a:pPr lvl="1"/>
            <a:r>
              <a:rPr lang="en-US" dirty="0"/>
              <a:t>Conscription was used on both sides</a:t>
            </a:r>
          </a:p>
          <a:p>
            <a:pPr lvl="2"/>
            <a:r>
              <a:rPr lang="en-US" dirty="0"/>
              <a:t>Some hired substitutes or paid exemption fees</a:t>
            </a:r>
          </a:p>
          <a:p>
            <a:pPr lvl="2"/>
            <a:r>
              <a:rPr lang="en-US" dirty="0"/>
              <a:t>Georgia and North Carolina exemptions</a:t>
            </a:r>
          </a:p>
        </p:txBody>
      </p:sp>
    </p:spTree>
    <p:extLst>
      <p:ext uri="{BB962C8B-B14F-4D97-AF65-F5344CB8AC3E}">
        <p14:creationId xmlns:p14="http://schemas.microsoft.com/office/powerpoint/2010/main" val="3998155046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New York draft riot in July 1863 resulted in the deaths of 119 people.</a:t>
            </a:r>
          </a:p>
        </p:txBody>
      </p:sp>
    </p:spTree>
    <p:extLst>
      <p:ext uri="{BB962C8B-B14F-4D97-AF65-F5344CB8AC3E}">
        <p14:creationId xmlns:p14="http://schemas.microsoft.com/office/powerpoint/2010/main" val="2526375437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 the Home Front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Many northern immigrants had no desire to participate in the war</a:t>
            </a:r>
          </a:p>
          <a:p>
            <a:pPr lvl="2"/>
            <a:r>
              <a:rPr lang="en-US" dirty="0"/>
              <a:t>Racial animosity also played a part</a:t>
            </a:r>
          </a:p>
          <a:p>
            <a:pPr lvl="1"/>
            <a:r>
              <a:rPr lang="en-US" dirty="0"/>
              <a:t>Black men were used in nonmilitary roles in the South</a:t>
            </a:r>
          </a:p>
          <a:p>
            <a:pPr lvl="1"/>
            <a:r>
              <a:rPr lang="en-US" dirty="0"/>
              <a:t>Black men served as soldiers, sailors, and civilian workers in the North</a:t>
            </a:r>
          </a:p>
        </p:txBody>
      </p:sp>
    </p:spTree>
    <p:extLst>
      <p:ext uri="{BB962C8B-B14F-4D97-AF65-F5344CB8AC3E}">
        <p14:creationId xmlns:p14="http://schemas.microsoft.com/office/powerpoint/2010/main" val="3788524591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 the Home Front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Border States</a:t>
            </a:r>
          </a:p>
          <a:p>
            <a:pPr lvl="1"/>
            <a:r>
              <a:rPr lang="en-US" dirty="0"/>
              <a:t>Missouri remained in the Union despite local guerrilla warfare</a:t>
            </a:r>
          </a:p>
          <a:p>
            <a:pPr lvl="1"/>
            <a:r>
              <a:rPr lang="en-US" dirty="0"/>
              <a:t>Delaware never seriously considered seceding</a:t>
            </a:r>
          </a:p>
          <a:p>
            <a:pPr lvl="1"/>
            <a:r>
              <a:rPr lang="en-US" dirty="0"/>
              <a:t>Kentucky eventually joined the Union cause</a:t>
            </a:r>
          </a:p>
        </p:txBody>
      </p:sp>
    </p:spTree>
    <p:extLst>
      <p:ext uri="{BB962C8B-B14F-4D97-AF65-F5344CB8AC3E}">
        <p14:creationId xmlns:p14="http://schemas.microsoft.com/office/powerpoint/2010/main" val="396736940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were the causes of the Civil War?</a:t>
            </a:r>
          </a:p>
          <a:p>
            <a:r>
              <a:rPr lang="en-US" dirty="0"/>
              <a:t>How did the natural and human resources differ between the North and the South in the Civil War?</a:t>
            </a:r>
          </a:p>
        </p:txBody>
      </p:sp>
    </p:spTree>
    <p:extLst>
      <p:ext uri="{BB962C8B-B14F-4D97-AF65-F5344CB8AC3E}">
        <p14:creationId xmlns:p14="http://schemas.microsoft.com/office/powerpoint/2010/main" val="2120550909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 the Home Front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Maryland</a:t>
            </a:r>
          </a:p>
          <a:p>
            <a:pPr lvl="2"/>
            <a:r>
              <a:rPr lang="en-US" dirty="0"/>
              <a:t>Lincoln ordered military occupation</a:t>
            </a:r>
          </a:p>
          <a:p>
            <a:pPr lvl="2"/>
            <a:r>
              <a:rPr lang="en-US" dirty="0"/>
              <a:t>Pro-Confederacy leaders were jailed without trials</a:t>
            </a:r>
          </a:p>
          <a:p>
            <a:pPr lvl="2"/>
            <a:r>
              <a:rPr lang="en-US" dirty="0"/>
              <a:t>These rules were eventually lifted</a:t>
            </a:r>
          </a:p>
          <a:p>
            <a:pPr lvl="1"/>
            <a:r>
              <a:rPr lang="en-US" dirty="0"/>
              <a:t>West Virginia broke away from Virginia</a:t>
            </a:r>
          </a:p>
        </p:txBody>
      </p:sp>
    </p:spTree>
    <p:extLst>
      <p:ext uri="{BB962C8B-B14F-4D97-AF65-F5344CB8AC3E}">
        <p14:creationId xmlns:p14="http://schemas.microsoft.com/office/powerpoint/2010/main" val="2940896136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Congress admitted West Virginia </a:t>
            </a:r>
            <a:br>
              <a:rPr lang="en-US" dirty="0"/>
            </a:br>
            <a:r>
              <a:rPr lang="en-US" dirty="0"/>
              <a:t>to the Union on June 20, 1863, despite the Constitutional concerns this raised.</a:t>
            </a:r>
          </a:p>
        </p:txBody>
      </p:sp>
    </p:spTree>
    <p:extLst>
      <p:ext uri="{BB962C8B-B14F-4D97-AF65-F5344CB8AC3E}">
        <p14:creationId xmlns:p14="http://schemas.microsoft.com/office/powerpoint/2010/main" val="2859425991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 the Home Front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Lincoln and the Constitution</a:t>
            </a:r>
          </a:p>
          <a:p>
            <a:pPr lvl="1"/>
            <a:r>
              <a:rPr lang="en-US" dirty="0"/>
              <a:t>Complaints </a:t>
            </a:r>
          </a:p>
          <a:p>
            <a:pPr lvl="1"/>
            <a:r>
              <a:rPr lang="en-US" dirty="0"/>
              <a:t>Writs of </a:t>
            </a:r>
            <a:r>
              <a:rPr lang="en-US" i="1" dirty="0"/>
              <a:t>habeas corpus </a:t>
            </a:r>
            <a:r>
              <a:rPr lang="en-US" dirty="0"/>
              <a:t>were suspended</a:t>
            </a:r>
          </a:p>
          <a:p>
            <a:pPr lvl="2"/>
            <a:r>
              <a:rPr lang="en-US" dirty="0"/>
              <a:t>Congress eventually gave the president this power officially</a:t>
            </a:r>
          </a:p>
          <a:p>
            <a:pPr lvl="1"/>
            <a:r>
              <a:rPr lang="en-US" dirty="0"/>
              <a:t>These concerns lessened during the course of the war</a:t>
            </a:r>
          </a:p>
        </p:txBody>
      </p:sp>
    </p:spTree>
    <p:extLst>
      <p:ext uri="{BB962C8B-B14F-4D97-AF65-F5344CB8AC3E}">
        <p14:creationId xmlns:p14="http://schemas.microsoft.com/office/powerpoint/2010/main" val="247162165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Copperheads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Northerners who were sympathetic </a:t>
            </a:r>
            <a:br>
              <a:rPr lang="en-US" dirty="0"/>
            </a:br>
            <a:r>
              <a:rPr lang="en-US" dirty="0"/>
              <a:t>to the South</a:t>
            </a:r>
          </a:p>
        </p:txBody>
      </p:sp>
    </p:spTree>
    <p:extLst>
      <p:ext uri="{BB962C8B-B14F-4D97-AF65-F5344CB8AC3E}">
        <p14:creationId xmlns:p14="http://schemas.microsoft.com/office/powerpoint/2010/main" val="942806484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main goal of Southern diplomacy was to persuade a European power to accept the independence of the Confederacy.</a:t>
            </a:r>
          </a:p>
        </p:txBody>
      </p:sp>
    </p:spTree>
    <p:extLst>
      <p:ext uri="{BB962C8B-B14F-4D97-AF65-F5344CB8AC3E}">
        <p14:creationId xmlns:p14="http://schemas.microsoft.com/office/powerpoint/2010/main" val="4086921847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 the Home Front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Southern Efforts</a:t>
            </a:r>
          </a:p>
          <a:p>
            <a:pPr lvl="1"/>
            <a:r>
              <a:rPr lang="en-US" dirty="0"/>
              <a:t>Economics: Britain’s economy depended on Southern cotton</a:t>
            </a:r>
          </a:p>
          <a:p>
            <a:pPr lvl="2"/>
            <a:r>
              <a:rPr lang="en-US" dirty="0"/>
              <a:t>Cotton from India and Egypt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Trent</a:t>
            </a:r>
            <a:r>
              <a:rPr lang="en-US" dirty="0"/>
              <a:t> Affair</a:t>
            </a:r>
          </a:p>
          <a:p>
            <a:pPr lvl="2"/>
            <a:r>
              <a:rPr lang="en-US" dirty="0"/>
              <a:t>Britain demanded, and received, an apology from the US government</a:t>
            </a:r>
          </a:p>
        </p:txBody>
      </p:sp>
    </p:spTree>
    <p:extLst>
      <p:ext uri="{BB962C8B-B14F-4D97-AF65-F5344CB8AC3E}">
        <p14:creationId xmlns:p14="http://schemas.microsoft.com/office/powerpoint/2010/main" val="2643123202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 the Home Front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Britain would recognize the Confederacy only if it thought the South could win</a:t>
            </a:r>
          </a:p>
          <a:p>
            <a:pPr lvl="2"/>
            <a:r>
              <a:rPr lang="en-US" dirty="0"/>
              <a:t>No great military victory was forthcoming</a:t>
            </a:r>
          </a:p>
        </p:txBody>
      </p:sp>
    </p:spTree>
    <p:extLst>
      <p:ext uri="{BB962C8B-B14F-4D97-AF65-F5344CB8AC3E}">
        <p14:creationId xmlns:p14="http://schemas.microsoft.com/office/powerpoint/2010/main" val="2134780555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Emancipation Proclamation</a:t>
            </a:r>
          </a:p>
          <a:p>
            <a:pPr lvl="1"/>
            <a:r>
              <a:rPr lang="en-US" dirty="0"/>
              <a:t>Slaves in rebel-controlled territories would be freed</a:t>
            </a:r>
          </a:p>
          <a:p>
            <a:pPr lvl="1"/>
            <a:r>
              <a:rPr lang="en-US" dirty="0"/>
              <a:t>A use of war powers</a:t>
            </a:r>
          </a:p>
        </p:txBody>
      </p:sp>
    </p:spTree>
    <p:extLst>
      <p:ext uri="{BB962C8B-B14F-4D97-AF65-F5344CB8AC3E}">
        <p14:creationId xmlns:p14="http://schemas.microsoft.com/office/powerpoint/2010/main" val="3579960852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 the Home Front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Four main purposes:</a:t>
            </a:r>
          </a:p>
          <a:p>
            <a:pPr lvl="2"/>
            <a:r>
              <a:rPr lang="en-US" dirty="0"/>
              <a:t>Keep Britain from recognizing the South</a:t>
            </a:r>
          </a:p>
          <a:p>
            <a:pPr lvl="2"/>
            <a:r>
              <a:rPr lang="en-US" dirty="0"/>
              <a:t>Encourage black people to join the war effort and fight for the Union</a:t>
            </a:r>
          </a:p>
          <a:p>
            <a:pPr lvl="2"/>
            <a:r>
              <a:rPr lang="en-US" dirty="0"/>
              <a:t>Give Northerners another reason for fighting in addition to preserving Union</a:t>
            </a:r>
          </a:p>
          <a:p>
            <a:pPr lvl="2"/>
            <a:r>
              <a:rPr lang="en-US" dirty="0"/>
              <a:t>Take the first step toward freeing slaves</a:t>
            </a:r>
          </a:p>
        </p:txBody>
      </p:sp>
    </p:spTree>
    <p:extLst>
      <p:ext uri="{BB962C8B-B14F-4D97-AF65-F5344CB8AC3E}">
        <p14:creationId xmlns:p14="http://schemas.microsoft.com/office/powerpoint/2010/main" val="346686202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Lincoln achieved his goals with the Emancipation Proclamation, and it was an important step toward eliminating slavery.</a:t>
            </a:r>
          </a:p>
        </p:txBody>
      </p:sp>
    </p:spTree>
    <p:extLst>
      <p:ext uri="{BB962C8B-B14F-4D97-AF65-F5344CB8AC3E}">
        <p14:creationId xmlns:p14="http://schemas.microsoft.com/office/powerpoint/2010/main" val="23335198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of Brothers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Union vs. Secession</a:t>
            </a:r>
          </a:p>
          <a:p>
            <a:pPr lvl="1"/>
            <a:r>
              <a:rPr lang="en-US" dirty="0"/>
              <a:t>The nature of the Union was the central issue</a:t>
            </a:r>
          </a:p>
          <a:p>
            <a:pPr lvl="2"/>
            <a:r>
              <a:rPr lang="en-US" dirty="0"/>
              <a:t>Could a state voluntarily leave?</a:t>
            </a:r>
          </a:p>
          <a:p>
            <a:pPr lvl="2"/>
            <a:r>
              <a:rPr lang="en-US" dirty="0"/>
              <a:t>Still an open constitutional question</a:t>
            </a:r>
          </a:p>
          <a:p>
            <a:pPr lvl="2"/>
            <a:r>
              <a:rPr lang="en-US" dirty="0"/>
              <a:t>States’ rights view</a:t>
            </a:r>
          </a:p>
        </p:txBody>
      </p:sp>
    </p:spTree>
    <p:extLst>
      <p:ext uri="{BB962C8B-B14F-4D97-AF65-F5344CB8AC3E}">
        <p14:creationId xmlns:p14="http://schemas.microsoft.com/office/powerpoint/2010/main" val="891752208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were the significant battles in the 1864 Wilderness and Georgia campaigns?</a:t>
            </a:r>
          </a:p>
          <a:p>
            <a:r>
              <a:rPr lang="en-US" dirty="0"/>
              <a:t>How was total war implemented against the South?</a:t>
            </a:r>
          </a:p>
        </p:txBody>
      </p:sp>
    </p:spTree>
    <p:extLst>
      <p:ext uri="{BB962C8B-B14F-4D97-AF65-F5344CB8AC3E}">
        <p14:creationId xmlns:p14="http://schemas.microsoft.com/office/powerpoint/2010/main" val="1322261018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+mj-lt"/>
              <a:buAutoNum type="arabicPeriod" startAt="3"/>
            </a:pPr>
            <a:r>
              <a:rPr lang="en-US" dirty="0"/>
              <a:t>How did Northern victories affect the outcome of the presidential election in 1864?</a:t>
            </a:r>
          </a:p>
          <a:p>
            <a:pPr>
              <a:buAutoNum type="arabicPeriod" startAt="3"/>
            </a:pPr>
            <a:r>
              <a:rPr lang="en-US" dirty="0"/>
              <a:t>What events led to the defeat of the Confederate forces?</a:t>
            </a:r>
          </a:p>
        </p:txBody>
      </p:sp>
    </p:spTree>
    <p:extLst>
      <p:ext uri="{BB962C8B-B14F-4D97-AF65-F5344CB8AC3E}">
        <p14:creationId xmlns:p14="http://schemas.microsoft.com/office/powerpoint/2010/main" val="2711393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17" y="-159"/>
            <a:ext cx="583900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09448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Road to Appomattox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Wilderness Campaign</a:t>
            </a:r>
          </a:p>
          <a:p>
            <a:pPr lvl="1"/>
            <a:r>
              <a:rPr lang="en-US" dirty="0"/>
              <a:t>Grant advanced toward Richmond</a:t>
            </a:r>
          </a:p>
          <a:p>
            <a:pPr lvl="2"/>
            <a:r>
              <a:rPr lang="en-US" dirty="0"/>
              <a:t>Lee blocked his advance</a:t>
            </a:r>
          </a:p>
          <a:p>
            <a:pPr lvl="1"/>
            <a:r>
              <a:rPr lang="en-US" dirty="0"/>
              <a:t>Several battles were fought</a:t>
            </a:r>
          </a:p>
          <a:p>
            <a:pPr lvl="2"/>
            <a:r>
              <a:rPr lang="en-US" dirty="0"/>
              <a:t>Grant continued to move south despite large numbers of casualties</a:t>
            </a:r>
          </a:p>
        </p:txBody>
      </p:sp>
    </p:spTree>
    <p:extLst>
      <p:ext uri="{BB962C8B-B14F-4D97-AF65-F5344CB8AC3E}">
        <p14:creationId xmlns:p14="http://schemas.microsoft.com/office/powerpoint/2010/main" val="4215931970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Road to Appomattox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Cold Harbor</a:t>
            </a:r>
          </a:p>
          <a:p>
            <a:pPr lvl="1"/>
            <a:r>
              <a:rPr lang="en-US" dirty="0"/>
              <a:t>Grant made a costly mistake</a:t>
            </a:r>
          </a:p>
          <a:p>
            <a:pPr lvl="2"/>
            <a:r>
              <a:rPr lang="en-US" dirty="0"/>
              <a:t>Several thousand of his troops died</a:t>
            </a:r>
          </a:p>
          <a:p>
            <a:pPr lvl="1"/>
            <a:r>
              <a:rPr lang="en-US" dirty="0"/>
              <a:t>Grant could replace his lost soldiers</a:t>
            </a:r>
          </a:p>
          <a:p>
            <a:pPr lvl="2"/>
            <a:r>
              <a:rPr lang="en-US" dirty="0"/>
              <a:t>Southern lines kept getting thinner</a:t>
            </a:r>
          </a:p>
          <a:p>
            <a:pPr lvl="2"/>
            <a:r>
              <a:rPr lang="en-US" dirty="0"/>
              <a:t>Southern soldiers were starving</a:t>
            </a:r>
          </a:p>
        </p:txBody>
      </p:sp>
    </p:spTree>
    <p:extLst>
      <p:ext uri="{BB962C8B-B14F-4D97-AF65-F5344CB8AC3E}">
        <p14:creationId xmlns:p14="http://schemas.microsoft.com/office/powerpoint/2010/main" val="1177725702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When Grant took command in Virginia, he left General William Tecumseh Sherman to destroy Johnston’s army and to capture Atlanta.</a:t>
            </a:r>
          </a:p>
        </p:txBody>
      </p:sp>
    </p:spTree>
    <p:extLst>
      <p:ext uri="{BB962C8B-B14F-4D97-AF65-F5344CB8AC3E}">
        <p14:creationId xmlns:p14="http://schemas.microsoft.com/office/powerpoint/2010/main" val="2534845690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Road to Appomattox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Atlanta Campaign (May–September 1864)</a:t>
            </a:r>
          </a:p>
          <a:p>
            <a:pPr lvl="1"/>
            <a:r>
              <a:rPr lang="en-US" dirty="0"/>
              <a:t>Johnston played defense but was gradually forced back toward Atlanta</a:t>
            </a:r>
          </a:p>
          <a:p>
            <a:pPr lvl="1"/>
            <a:r>
              <a:rPr lang="en-US" dirty="0"/>
              <a:t>Jefferson Davis finally replaced Johnston with General Hood</a:t>
            </a:r>
          </a:p>
          <a:p>
            <a:pPr lvl="1"/>
            <a:r>
              <a:rPr lang="en-US" dirty="0"/>
              <a:t>Hood attacked Union forces in the Battle of Atlanta</a:t>
            </a:r>
          </a:p>
        </p:txBody>
      </p:sp>
    </p:spTree>
    <p:extLst>
      <p:ext uri="{BB962C8B-B14F-4D97-AF65-F5344CB8AC3E}">
        <p14:creationId xmlns:p14="http://schemas.microsoft.com/office/powerpoint/2010/main" val="948544439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Sherman continued toward Atlanta and began to encircle the city.</a:t>
            </a:r>
          </a:p>
          <a:p>
            <a:r>
              <a:rPr lang="en-US" dirty="0"/>
              <a:t>Hood abandoned Atlanta on September 2.</a:t>
            </a:r>
          </a:p>
        </p:txBody>
      </p:sp>
    </p:spTree>
    <p:extLst>
      <p:ext uri="{BB962C8B-B14F-4D97-AF65-F5344CB8AC3E}">
        <p14:creationId xmlns:p14="http://schemas.microsoft.com/office/powerpoint/2010/main" val="4174166661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Road to Appomattox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March to the Sea (Nov.–Dec. 1864)</a:t>
            </a:r>
          </a:p>
          <a:p>
            <a:pPr lvl="1"/>
            <a:r>
              <a:rPr lang="en-US" dirty="0"/>
              <a:t>Total war</a:t>
            </a:r>
          </a:p>
          <a:p>
            <a:pPr lvl="2"/>
            <a:r>
              <a:rPr lang="en-US" dirty="0"/>
              <a:t>Destruction of supplies</a:t>
            </a:r>
          </a:p>
          <a:p>
            <a:pPr lvl="2"/>
            <a:r>
              <a:rPr lang="en-US" dirty="0"/>
              <a:t>Showed Confederacy that it was rapidly losing the ability to resist</a:t>
            </a:r>
          </a:p>
          <a:p>
            <a:pPr lvl="1"/>
            <a:r>
              <a:rPr lang="en-US" dirty="0"/>
              <a:t>Trail of destruction 50–60 miles wide</a:t>
            </a:r>
          </a:p>
          <a:p>
            <a:pPr lvl="1"/>
            <a:r>
              <a:rPr lang="en-US" dirty="0"/>
              <a:t>Vandals and bummers</a:t>
            </a:r>
          </a:p>
        </p:txBody>
      </p:sp>
    </p:spTree>
    <p:extLst>
      <p:ext uri="{BB962C8B-B14F-4D97-AF65-F5344CB8AC3E}">
        <p14:creationId xmlns:p14="http://schemas.microsoft.com/office/powerpoint/2010/main" val="2916062481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Road to Appomattox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Election of 1864</a:t>
            </a:r>
          </a:p>
          <a:p>
            <a:pPr lvl="1"/>
            <a:r>
              <a:rPr lang="en-US" dirty="0"/>
              <a:t>That summer, Lincoln’s chances for reelection looked slim</a:t>
            </a:r>
          </a:p>
          <a:p>
            <a:pPr lvl="1"/>
            <a:r>
              <a:rPr lang="en-US" dirty="0"/>
              <a:t>Democrat: George McClellan</a:t>
            </a:r>
          </a:p>
          <a:p>
            <a:pPr lvl="1"/>
            <a:r>
              <a:rPr lang="en-US" dirty="0"/>
              <a:t>After the victories of the fall, Lincoln won by a wide margin</a:t>
            </a:r>
          </a:p>
        </p:txBody>
      </p:sp>
    </p:spTree>
    <p:extLst>
      <p:ext uri="{BB962C8B-B14F-4D97-AF65-F5344CB8AC3E}">
        <p14:creationId xmlns:p14="http://schemas.microsoft.com/office/powerpoint/2010/main" val="178887493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North argued that the Union </a:t>
            </a:r>
            <a:br>
              <a:rPr lang="en-US" dirty="0"/>
            </a:br>
            <a:r>
              <a:rPr lang="en-US" dirty="0"/>
              <a:t>must be preserved above all else; </a:t>
            </a:r>
            <a:br>
              <a:rPr lang="en-US" dirty="0"/>
            </a:br>
            <a:r>
              <a:rPr lang="en-US" dirty="0"/>
              <a:t>the South argued that the rights and liberties of the states must be preserved, even at the expense </a:t>
            </a:r>
            <a:br>
              <a:rPr lang="en-US" dirty="0"/>
            </a:br>
            <a:r>
              <a:rPr lang="en-US" dirty="0"/>
              <a:t>of the Union.</a:t>
            </a:r>
          </a:p>
        </p:txBody>
      </p:sp>
    </p:spTree>
    <p:extLst>
      <p:ext uri="{BB962C8B-B14F-4D97-AF65-F5344CB8AC3E}">
        <p14:creationId xmlns:p14="http://schemas.microsoft.com/office/powerpoint/2010/main" val="320021736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Road to Appomattox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Siege of Petersburg (July 1864–March 1865)</a:t>
            </a:r>
          </a:p>
          <a:p>
            <a:pPr lvl="1"/>
            <a:r>
              <a:rPr lang="en-US" dirty="0"/>
              <a:t>Major railroad junction</a:t>
            </a:r>
          </a:p>
          <a:p>
            <a:pPr lvl="1"/>
            <a:r>
              <a:rPr lang="en-US" dirty="0"/>
              <a:t>Death and disease took their toll</a:t>
            </a:r>
          </a:p>
          <a:p>
            <a:pPr lvl="1"/>
            <a:r>
              <a:rPr lang="en-US" dirty="0"/>
              <a:t>Union forces were successful elsewhere</a:t>
            </a:r>
          </a:p>
          <a:p>
            <a:pPr lvl="1"/>
            <a:r>
              <a:rPr lang="en-US" dirty="0"/>
              <a:t>Lee abandoned Richmond on April 1</a:t>
            </a:r>
          </a:p>
          <a:p>
            <a:pPr lvl="2"/>
            <a:r>
              <a:rPr lang="en-US" dirty="0"/>
              <a:t>Could not escape Grant’s army</a:t>
            </a:r>
          </a:p>
        </p:txBody>
      </p:sp>
    </p:spTree>
    <p:extLst>
      <p:ext uri="{BB962C8B-B14F-4D97-AF65-F5344CB8AC3E}">
        <p14:creationId xmlns:p14="http://schemas.microsoft.com/office/powerpoint/2010/main" val="374617847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Road to Appomattox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Appomattox (April 9, 1865)</a:t>
            </a:r>
          </a:p>
          <a:p>
            <a:pPr lvl="1"/>
            <a:r>
              <a:rPr lang="en-US" dirty="0"/>
              <a:t>Grant offered generous terms</a:t>
            </a:r>
          </a:p>
          <a:p>
            <a:pPr lvl="2"/>
            <a:r>
              <a:rPr lang="en-US" dirty="0"/>
              <a:t>Lee accepted</a:t>
            </a:r>
          </a:p>
          <a:p>
            <a:pPr lvl="1"/>
            <a:r>
              <a:rPr lang="en-US" dirty="0"/>
              <a:t>Other Confederate forces surrendered soon thereafter</a:t>
            </a:r>
          </a:p>
        </p:txBody>
      </p:sp>
    </p:spTree>
    <p:extLst>
      <p:ext uri="{BB962C8B-B14F-4D97-AF65-F5344CB8AC3E}">
        <p14:creationId xmlns:p14="http://schemas.microsoft.com/office/powerpoint/2010/main" val="2376513965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Road to Appomattox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Bitter Harvest</a:t>
            </a:r>
          </a:p>
          <a:p>
            <a:pPr lvl="1"/>
            <a:r>
              <a:rPr lang="en-US" dirty="0"/>
              <a:t>Over 600,000 men had died</a:t>
            </a:r>
          </a:p>
          <a:p>
            <a:pPr lvl="1"/>
            <a:r>
              <a:rPr lang="en-US" dirty="0"/>
              <a:t>Thousands were </a:t>
            </a:r>
            <a:br>
              <a:rPr lang="en-US" dirty="0"/>
            </a:br>
            <a:r>
              <a:rPr lang="en-US" dirty="0"/>
              <a:t>maimed for life</a:t>
            </a:r>
          </a:p>
          <a:p>
            <a:pPr lvl="1"/>
            <a:r>
              <a:rPr lang="en-US" dirty="0"/>
              <a:t>John Wilkes Booth shot </a:t>
            </a:r>
            <a:br>
              <a:rPr lang="en-US" dirty="0"/>
            </a:br>
            <a:r>
              <a:rPr lang="en-US" dirty="0"/>
              <a:t>President Lincoln on </a:t>
            </a:r>
            <a:br>
              <a:rPr lang="en-US" dirty="0"/>
            </a:br>
            <a:r>
              <a:rPr lang="en-US" dirty="0"/>
              <a:t>April 14, 1865</a:t>
            </a:r>
          </a:p>
        </p:txBody>
      </p:sp>
    </p:spTree>
    <p:extLst>
      <p:ext uri="{BB962C8B-B14F-4D97-AF65-F5344CB8AC3E}">
        <p14:creationId xmlns:p14="http://schemas.microsoft.com/office/powerpoint/2010/main" val="1344449770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Lincoln was concerned that there were men in Congress who “possessed feelings of hate and vindictiveness.”</a:t>
            </a:r>
          </a:p>
        </p:txBody>
      </p:sp>
    </p:spTree>
    <p:extLst>
      <p:ext uri="{BB962C8B-B14F-4D97-AF65-F5344CB8AC3E}">
        <p14:creationId xmlns:p14="http://schemas.microsoft.com/office/powerpoint/2010/main" val="2397891479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4690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War of Brothers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Economics</a:t>
            </a:r>
          </a:p>
          <a:p>
            <a:pPr lvl="1"/>
            <a:r>
              <a:rPr lang="en-US" dirty="0"/>
              <a:t>Northern economy was largely industry and manufacturing</a:t>
            </a:r>
          </a:p>
          <a:p>
            <a:pPr lvl="1"/>
            <a:r>
              <a:rPr lang="en-US" dirty="0"/>
              <a:t>Southern economy was largely agriculture</a:t>
            </a:r>
          </a:p>
          <a:p>
            <a:pPr lvl="2"/>
            <a:r>
              <a:rPr lang="en-US" dirty="0"/>
              <a:t>Slavery was a significant part</a:t>
            </a:r>
          </a:p>
          <a:p>
            <a:pPr lvl="1"/>
            <a:r>
              <a:rPr lang="en-US" dirty="0"/>
              <a:t>North generally favored high tariffs</a:t>
            </a:r>
          </a:p>
          <a:p>
            <a:pPr lvl="1"/>
            <a:r>
              <a:rPr lang="en-US" dirty="0"/>
              <a:t>South generally opposed high tariffs</a:t>
            </a:r>
          </a:p>
        </p:txBody>
      </p:sp>
    </p:spTree>
    <p:extLst>
      <p:ext uri="{BB962C8B-B14F-4D97-AF65-F5344CB8AC3E}">
        <p14:creationId xmlns:p14="http://schemas.microsoft.com/office/powerpoint/2010/main" val="427324927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S History, 5th edition">
  <a:themeElements>
    <a:clrScheme name="American Republic">
      <a:dk1>
        <a:sysClr val="windowText" lastClr="000000"/>
      </a:dk1>
      <a:lt1>
        <a:sysClr val="window" lastClr="FFFFFF"/>
      </a:lt1>
      <a:dk2>
        <a:srgbClr val="1F497D"/>
      </a:dk2>
      <a:lt2>
        <a:srgbClr val="F7F5E1"/>
      </a:lt2>
      <a:accent1>
        <a:srgbClr val="4F81BD"/>
      </a:accent1>
      <a:accent2>
        <a:srgbClr val="9C202C"/>
      </a:accent2>
      <a:accent3>
        <a:srgbClr val="5CB08A"/>
      </a:accent3>
      <a:accent4>
        <a:srgbClr val="8064A2"/>
      </a:accent4>
      <a:accent5>
        <a:srgbClr val="4BACC6"/>
      </a:accent5>
      <a:accent6>
        <a:srgbClr val="F2C5A0"/>
      </a:accent6>
      <a:hlink>
        <a:srgbClr val="0000FF"/>
      </a:hlink>
      <a:folHlink>
        <a:srgbClr val="800080"/>
      </a:folHlink>
    </a:clrScheme>
    <a:fontScheme name="US History">
      <a:majorFont>
        <a:latin typeface="Tw Cen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83D8A"/>
        </a:solidFill>
        <a:ln>
          <a:noFill/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063170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4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merican Republic">
    <a:dk1>
      <a:sysClr val="windowText" lastClr="000000"/>
    </a:dk1>
    <a:lt1>
      <a:sysClr val="window" lastClr="FFFFFF"/>
    </a:lt1>
    <a:dk2>
      <a:srgbClr val="1F497D"/>
    </a:dk2>
    <a:lt2>
      <a:srgbClr val="F7F5E1"/>
    </a:lt2>
    <a:accent1>
      <a:srgbClr val="4F81BD"/>
    </a:accent1>
    <a:accent2>
      <a:srgbClr val="9C202C"/>
    </a:accent2>
    <a:accent3>
      <a:srgbClr val="5CB08A"/>
    </a:accent3>
    <a:accent4>
      <a:srgbClr val="8064A2"/>
    </a:accent4>
    <a:accent5>
      <a:srgbClr val="4BACC6"/>
    </a:accent5>
    <a:accent6>
      <a:srgbClr val="F2C5A0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American Republic">
    <a:dk1>
      <a:sysClr val="windowText" lastClr="000000"/>
    </a:dk1>
    <a:lt1>
      <a:sysClr val="window" lastClr="FFFFFF"/>
    </a:lt1>
    <a:dk2>
      <a:srgbClr val="1F497D"/>
    </a:dk2>
    <a:lt2>
      <a:srgbClr val="F7F5E1"/>
    </a:lt2>
    <a:accent1>
      <a:srgbClr val="4F81BD"/>
    </a:accent1>
    <a:accent2>
      <a:srgbClr val="9C202C"/>
    </a:accent2>
    <a:accent3>
      <a:srgbClr val="5CB08A"/>
    </a:accent3>
    <a:accent4>
      <a:srgbClr val="8064A2"/>
    </a:accent4>
    <a:accent5>
      <a:srgbClr val="4BACC6"/>
    </a:accent5>
    <a:accent6>
      <a:srgbClr val="F2C5A0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8616</TotalTime>
  <Words>2211</Words>
  <Application>Microsoft Office PowerPoint</Application>
  <PresentationFormat>Custom</PresentationFormat>
  <Paragraphs>320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Calibri</vt:lpstr>
      <vt:lpstr>Rockwell</vt:lpstr>
      <vt:lpstr>Tw Cen MT</vt:lpstr>
      <vt:lpstr>US History, 5th edition</vt:lpstr>
      <vt:lpstr>PowerPoint Presentation</vt:lpstr>
      <vt:lpstr>The Civil War (1861–1865)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Bob Jones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Matesevac, Ken</cp:lastModifiedBy>
  <cp:revision>351</cp:revision>
  <dcterms:created xsi:type="dcterms:W3CDTF">2016-06-07T17:00:37Z</dcterms:created>
  <dcterms:modified xsi:type="dcterms:W3CDTF">2020-08-20T14:05:02Z</dcterms:modified>
</cp:coreProperties>
</file>