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62" r:id="rId2"/>
    <p:sldId id="335" r:id="rId3"/>
    <p:sldId id="383" r:id="rId4"/>
    <p:sldId id="442" r:id="rId5"/>
    <p:sldId id="416" r:id="rId6"/>
    <p:sldId id="385" r:id="rId7"/>
    <p:sldId id="384" r:id="rId8"/>
    <p:sldId id="443" r:id="rId9"/>
    <p:sldId id="386" r:id="rId10"/>
    <p:sldId id="399" r:id="rId11"/>
    <p:sldId id="444" r:id="rId12"/>
    <p:sldId id="445" r:id="rId13"/>
    <p:sldId id="446" r:id="rId14"/>
    <p:sldId id="447" r:id="rId15"/>
    <p:sldId id="448" r:id="rId16"/>
    <p:sldId id="450" r:id="rId17"/>
    <p:sldId id="449" r:id="rId18"/>
    <p:sldId id="451" r:id="rId19"/>
    <p:sldId id="452" r:id="rId20"/>
    <p:sldId id="454" r:id="rId21"/>
    <p:sldId id="455" r:id="rId22"/>
    <p:sldId id="453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501" r:id="rId33"/>
    <p:sldId id="466" r:id="rId34"/>
    <p:sldId id="467" r:id="rId35"/>
    <p:sldId id="470" r:id="rId36"/>
    <p:sldId id="417" r:id="rId37"/>
    <p:sldId id="468" r:id="rId38"/>
    <p:sldId id="390" r:id="rId39"/>
    <p:sldId id="469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387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29" r:id="rId59"/>
    <p:sldId id="488" r:id="rId60"/>
    <p:sldId id="489" r:id="rId61"/>
    <p:sldId id="431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396" r:id="rId70"/>
    <p:sldId id="497" r:id="rId71"/>
    <p:sldId id="498" r:id="rId72"/>
    <p:sldId id="388" r:id="rId73"/>
    <p:sldId id="499" r:id="rId74"/>
    <p:sldId id="500" r:id="rId75"/>
    <p:sldId id="285" r:id="rId76"/>
  </p:sldIdLst>
  <p:sldSz cx="11704638" cy="6583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orient="horz" pos="201">
          <p15:clr>
            <a:srgbClr val="A4A3A4"/>
          </p15:clr>
        </p15:guide>
        <p15:guide id="3" orient="horz" pos="3945">
          <p15:clr>
            <a:srgbClr val="A4A3A4"/>
          </p15:clr>
        </p15:guide>
        <p15:guide id="4" orient="horz" pos="1209">
          <p15:clr>
            <a:srgbClr val="A4A3A4"/>
          </p15:clr>
        </p15:guide>
        <p15:guide id="5" pos="3686">
          <p15:clr>
            <a:srgbClr val="A4A3A4"/>
          </p15:clr>
        </p15:guide>
        <p15:guide id="6" pos="374">
          <p15:clr>
            <a:srgbClr val="A4A3A4"/>
          </p15:clr>
        </p15:guide>
        <p15:guide id="7" pos="6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CB"/>
    <a:srgbClr val="063170"/>
    <a:srgbClr val="083D8A"/>
    <a:srgbClr val="0E69F0"/>
    <a:srgbClr val="03347B"/>
    <a:srgbClr val="CBCBCB"/>
    <a:srgbClr val="DDDDDD"/>
    <a:srgbClr val="9C202C"/>
    <a:srgbClr val="73232B"/>
    <a:srgbClr val="5C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2666" autoAdjust="0"/>
  </p:normalViewPr>
  <p:slideViewPr>
    <p:cSldViewPr>
      <p:cViewPr varScale="1">
        <p:scale>
          <a:sx n="71" d="100"/>
          <a:sy n="71" d="100"/>
        </p:scale>
        <p:origin x="678" y="60"/>
      </p:cViewPr>
      <p:guideLst>
        <p:guide orient="horz" pos="2073"/>
        <p:guide orient="horz" pos="201"/>
        <p:guide orient="horz" pos="3945"/>
        <p:guide orient="horz" pos="1209"/>
        <p:guide pos="3686"/>
        <p:guide pos="374"/>
        <p:guide pos="69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7635-8394-48B0-92A1-BF939F8B7DF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C3FA-137B-44D8-847C-0050ED15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174593"/>
            <a:ext cx="11704638" cy="1828800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0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baseline="0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Fifth Edition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4519" y="2315880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0" cap="all" baseline="0" dirty="0" smtClean="0">
                <a:ln>
                  <a:solidFill>
                    <a:schemeClr val="bg2"/>
                  </a:solidFill>
                </a:ln>
                <a:solidFill>
                  <a:srgbClr val="F7E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United States History</a:t>
            </a:r>
            <a:endParaRPr lang="en-US" sz="7400" b="0" cap="all" baseline="0" dirty="0">
              <a:ln>
                <a:solidFill>
                  <a:schemeClr val="bg2"/>
                </a:solidFill>
              </a:ln>
              <a:solidFill>
                <a:srgbClr val="F7E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40664" y="3444081"/>
            <a:ext cx="202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1ED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FIFTH EDITION</a:t>
            </a:r>
          </a:p>
        </p:txBody>
      </p:sp>
    </p:spTree>
    <p:extLst>
      <p:ext uri="{BB962C8B-B14F-4D97-AF65-F5344CB8AC3E}">
        <p14:creationId xmlns:p14="http://schemas.microsoft.com/office/powerpoint/2010/main" val="20100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21"/>
          <p:cNvSpPr/>
          <p:nvPr userDrawn="1"/>
        </p:nvSpPr>
        <p:spPr>
          <a:xfrm flipH="1">
            <a:off x="-2" y="1442514"/>
            <a:ext cx="11704639" cy="3144566"/>
          </a:xfrm>
          <a:prstGeom prst="rect">
            <a:avLst/>
          </a:prstGeom>
          <a:solidFill>
            <a:srgbClr val="083D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1"/>
          <p:cNvSpPr/>
          <p:nvPr userDrawn="1"/>
        </p:nvSpPr>
        <p:spPr>
          <a:xfrm flipH="1">
            <a:off x="4166150" y="1586075"/>
            <a:ext cx="7538488" cy="2857445"/>
          </a:xfrm>
          <a:custGeom>
            <a:avLst/>
            <a:gdLst/>
            <a:ahLst/>
            <a:cxnLst/>
            <a:rect l="l" t="t" r="r" b="b"/>
            <a:pathLst>
              <a:path w="7538488" h="2857445">
                <a:moveTo>
                  <a:pt x="7538488" y="0"/>
                </a:moveTo>
                <a:lnTo>
                  <a:pt x="0" y="0"/>
                </a:lnTo>
                <a:lnTo>
                  <a:pt x="0" y="2857445"/>
                </a:lnTo>
                <a:lnTo>
                  <a:pt x="6459517" y="2857445"/>
                </a:lnTo>
                <a:close/>
              </a:path>
            </a:pathLst>
          </a:custGeom>
          <a:solidFill>
            <a:schemeClr val="bg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7795" y="1621315"/>
            <a:ext cx="3810000" cy="370805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99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05498" y="1615281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spc="300" baseline="0" dirty="0" smtClean="0">
                <a:solidFill>
                  <a:schemeClr val="bg2"/>
                </a:solidFill>
                <a:effectLst/>
                <a:latin typeface="+mj-lt"/>
              </a:rPr>
              <a:t>Chapter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84322" y="1586076"/>
            <a:ext cx="6552406" cy="2857446"/>
          </a:xfrm>
        </p:spPr>
        <p:txBody>
          <a:bodyPr anchor="ctr"/>
          <a:lstStyle>
            <a:lvl1pPr algn="l">
              <a:lnSpc>
                <a:spcPct val="90000"/>
              </a:lnSpc>
              <a:defRPr b="0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(date 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10642" y="1919288"/>
            <a:ext cx="10393995" cy="2395136"/>
            <a:chOff x="1310642" y="2294331"/>
            <a:chExt cx="10393995" cy="1645050"/>
          </a:xfrm>
        </p:grpSpPr>
        <p:sp>
          <p:nvSpPr>
            <p:cNvPr id="21" name="Rectangle 7"/>
            <p:cNvSpPr/>
            <p:nvPr/>
          </p:nvSpPr>
          <p:spPr>
            <a:xfrm>
              <a:off x="1310642" y="3207861"/>
              <a:ext cx="9144000" cy="731520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1318" y="2294331"/>
              <a:ext cx="10043319" cy="0"/>
            </a:xfrm>
            <a:prstGeom prst="line">
              <a:avLst/>
            </a:pr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 Placeholder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16856" y="2072481"/>
            <a:ext cx="8669338" cy="209074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FontTx/>
              <a:buNone/>
              <a:defRPr sz="7200" b="1" cap="all" baseline="0">
                <a:solidFill>
                  <a:srgbClr val="06317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Core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2" cy="1694215"/>
            <a:chOff x="-794" y="0"/>
            <a:chExt cx="11705432" cy="169421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1704638" cy="1691480"/>
            </a:xfrm>
            <a:prstGeom prst="rect">
              <a:avLst/>
            </a:prstGeom>
            <a:solidFill>
              <a:srgbClr val="C6C4C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318" y="1"/>
              <a:ext cx="5852319" cy="457200"/>
            </a:xfrm>
            <a:prstGeom prst="rect">
              <a:avLst/>
            </a:prstGeom>
            <a:solidFill>
              <a:srgbClr val="083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/>
            <p:cNvSpPr/>
            <p:nvPr/>
          </p:nvSpPr>
          <p:spPr>
            <a:xfrm flipH="1">
              <a:off x="159" y="594201"/>
              <a:ext cx="11704320" cy="1005840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195733" y="0"/>
              <a:ext cx="1317095" cy="1691480"/>
              <a:chOff x="10074317" y="0"/>
              <a:chExt cx="1805079" cy="1691480"/>
            </a:xfrm>
          </p:grpSpPr>
          <p:sp>
            <p:nvSpPr>
              <p:cNvPr id="22" name="Rectangle 18"/>
              <p:cNvSpPr/>
              <p:nvPr/>
            </p:nvSpPr>
            <p:spPr>
              <a:xfrm>
                <a:off x="10074317" y="0"/>
                <a:ext cx="1630321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8"/>
              <p:cNvSpPr/>
              <p:nvPr/>
            </p:nvSpPr>
            <p:spPr>
              <a:xfrm>
                <a:off x="10249074" y="0"/>
                <a:ext cx="1630322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rgbClr val="F7F5E1"/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1186319" y="0"/>
              <a:ext cx="518319" cy="1691480"/>
            </a:xfrm>
            <a:prstGeom prst="rect">
              <a:avLst/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94" y="1564144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1691480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19" y="594201"/>
            <a:ext cx="10515600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844674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 marL="800100" indent="-342900">
              <a:defRPr>
                <a:solidFill>
                  <a:srgbClr val="083D8A"/>
                </a:solidFill>
              </a:defRPr>
            </a:lvl2pPr>
            <a:lvl3pPr marL="1257300" indent="-342900">
              <a:defRPr>
                <a:solidFill>
                  <a:srgbClr val="083D8A"/>
                </a:solidFill>
              </a:defRPr>
            </a:lvl3pPr>
            <a:lvl4pPr marL="1657350" indent="-285750">
              <a:defRPr>
                <a:solidFill>
                  <a:srgbClr val="083D8A"/>
                </a:solidFill>
              </a:defRPr>
            </a:lvl4pPr>
            <a:lvl5pPr marL="2114550" indent="-285750"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9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539874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670454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14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700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525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1365" y="700881"/>
            <a:ext cx="5258754" cy="5257800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7146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700881"/>
            <a:ext cx="4800600" cy="533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7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7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334169"/>
            <a:ext cx="10516394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083D8A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234281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>
              <a:defRPr>
                <a:solidFill>
                  <a:srgbClr val="083D8A"/>
                </a:solidFill>
              </a:defRPr>
            </a:lvl2pPr>
            <a:lvl3pPr>
              <a:defRPr>
                <a:solidFill>
                  <a:srgbClr val="083D8A"/>
                </a:solidFill>
              </a:defRPr>
            </a:lvl3pPr>
            <a:lvl4pPr>
              <a:defRPr>
                <a:solidFill>
                  <a:srgbClr val="083D8A"/>
                </a:solidFill>
              </a:defRPr>
            </a:lvl4pPr>
            <a:lvl5pPr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188508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319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5473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5473" y="319881"/>
            <a:ext cx="5243512" cy="823913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5400" b="1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459" y="409802"/>
            <a:ext cx="5180806" cy="824479"/>
          </a:xfrm>
        </p:spPr>
        <p:txBody>
          <a:bodyPr/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4459" y="1234281"/>
            <a:ext cx="5180646" cy="4876800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525" y="409802"/>
            <a:ext cx="5252658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536023"/>
            <a:ext cx="11704638" cy="289560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56719" y="319881"/>
            <a:ext cx="10668000" cy="5257800"/>
            <a:chOff x="2880519" y="-289719"/>
            <a:chExt cx="11125200" cy="4983892"/>
          </a:xfrm>
        </p:grpSpPr>
        <p:sp>
          <p:nvSpPr>
            <p:cNvPr id="27" name="Parallelogram 21"/>
            <p:cNvSpPr/>
            <p:nvPr userDrawn="1"/>
          </p:nvSpPr>
          <p:spPr>
            <a:xfrm flipH="1">
              <a:off x="2880519" y="-182627"/>
              <a:ext cx="10210800" cy="4876800"/>
            </a:xfrm>
            <a:prstGeom prst="parallelogram">
              <a:avLst>
                <a:gd name="adj" fmla="val 37760"/>
              </a:avLst>
            </a:prstGeom>
            <a:solidFill>
              <a:srgbClr val="083D8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1"/>
            <p:cNvSpPr/>
            <p:nvPr userDrawn="1"/>
          </p:nvSpPr>
          <p:spPr>
            <a:xfrm flipH="1">
              <a:off x="2969419" y="-289719"/>
              <a:ext cx="11036300" cy="4876800"/>
            </a:xfrm>
            <a:prstGeom prst="parallelogram">
              <a:avLst>
                <a:gd name="adj" fmla="val 37760"/>
              </a:avLst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6080918" y="0"/>
            <a:ext cx="5623719" cy="478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691877" y="0"/>
            <a:ext cx="6690519" cy="47897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2127" y="1536091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cap="all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04519" y="1794669"/>
            <a:ext cx="6552406" cy="148594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600" b="1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725" y="2377281"/>
            <a:ext cx="3090164" cy="25123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8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4" y="5349081"/>
            <a:ext cx="11704642" cy="1666522"/>
            <a:chOff x="-4" y="5349081"/>
            <a:chExt cx="11704642" cy="1666522"/>
          </a:xfrm>
        </p:grpSpPr>
        <p:sp>
          <p:nvSpPr>
            <p:cNvPr id="31" name="Parallelogram 21"/>
            <p:cNvSpPr/>
            <p:nvPr userDrawn="1"/>
          </p:nvSpPr>
          <p:spPr>
            <a:xfrm flipH="1">
              <a:off x="-4" y="5349081"/>
              <a:ext cx="11704635" cy="1666522"/>
            </a:xfrm>
            <a:prstGeom prst="rect">
              <a:avLst/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0" y="5349081"/>
              <a:ext cx="11704638" cy="0"/>
            </a:xfrm>
            <a:prstGeom prst="line">
              <a:avLst/>
            </a:prstGeom>
            <a:ln w="1270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480619" y="3064669"/>
            <a:ext cx="6667500" cy="1141412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083D8A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0"/>
              </a:defRPr>
            </a:lvl2pPr>
            <a:lvl3pPr marL="914400" indent="0">
              <a:buNone/>
              <a:defRPr>
                <a:latin typeface="Tw Cen MT" panose="020B0602020104020603" pitchFamily="34" charset="0"/>
              </a:defRPr>
            </a:lvl3pPr>
            <a:lvl4pPr marL="1371600" indent="0">
              <a:buNone/>
              <a:defRPr>
                <a:latin typeface="Tw Cen MT" panose="020B0602020104020603" pitchFamily="34" charset="0"/>
              </a:defRPr>
            </a:lvl4pPr>
            <a:lvl5pPr marL="1828800" indent="0">
              <a:buNone/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(date range)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80919" y="2758281"/>
            <a:ext cx="5623719" cy="3142706"/>
            <a:chOff x="6080917" y="2188584"/>
            <a:chExt cx="5623719" cy="3142706"/>
          </a:xfrm>
        </p:grpSpPr>
        <p:sp>
          <p:nvSpPr>
            <p:cNvPr id="29" name="Rectangle 28"/>
            <p:cNvSpPr/>
            <p:nvPr userDrawn="1"/>
          </p:nvSpPr>
          <p:spPr>
            <a:xfrm>
              <a:off x="6080917" y="4852319"/>
              <a:ext cx="5623719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9970338" y="3443911"/>
              <a:ext cx="2989625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4098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472281"/>
            <a:ext cx="4800600" cy="52578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68081"/>
            <a:ext cx="11704638" cy="1104917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75619" y="460351"/>
            <a:ext cx="8153400" cy="4355330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3" y="5017698"/>
            <a:ext cx="10514012" cy="1005682"/>
          </a:xfrm>
          <a:noFill/>
          <a:effectLst/>
        </p:spPr>
        <p:txBody>
          <a:bodyPr anchor="ctr"/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1704638" cy="6583363"/>
            <a:chOff x="0" y="0"/>
            <a:chExt cx="11704638" cy="6583363"/>
          </a:xfrm>
        </p:grpSpPr>
        <p:sp>
          <p:nvSpPr>
            <p:cNvPr id="7" name="Rectangle 6"/>
            <p:cNvSpPr/>
            <p:nvPr/>
          </p:nvSpPr>
          <p:spPr>
            <a:xfrm>
              <a:off x="0" y="3825081"/>
              <a:ext cx="7376319" cy="2758282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8320" y="0"/>
              <a:ext cx="7376318" cy="105132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85743" y="663177"/>
            <a:ext cx="6933153" cy="5257008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6919" y="427695"/>
            <a:ext cx="10210800" cy="5574530"/>
          </a:xfrm>
          <a:solidFill>
            <a:srgbClr val="BFBFBF"/>
          </a:solidFill>
          <a:ln w="76200">
            <a:solidFill>
              <a:srgbClr val="03347B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1"/>
            <a:ext cx="11704320" cy="1711295"/>
            <a:chOff x="785019" y="449262"/>
            <a:chExt cx="10134600" cy="1360435"/>
          </a:xfrm>
        </p:grpSpPr>
        <p:sp>
          <p:nvSpPr>
            <p:cNvPr id="17" name="Rectangle 16"/>
            <p:cNvSpPr/>
            <p:nvPr/>
          </p:nvSpPr>
          <p:spPr>
            <a:xfrm>
              <a:off x="10180638" y="449262"/>
              <a:ext cx="738981" cy="1295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9374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6490C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7850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/>
            <p:nvPr/>
          </p:nvSpPr>
          <p:spPr>
            <a:xfrm flipH="1">
              <a:off x="9913938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chemeClr val="tx2">
                <a:lumMod val="5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/>
            <p:cNvSpPr/>
            <p:nvPr/>
          </p:nvSpPr>
          <p:spPr>
            <a:xfrm flipH="1">
              <a:off x="9738519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6543" y="1679626"/>
              <a:ext cx="10131552" cy="130071"/>
              <a:chOff x="-794" y="1564144"/>
              <a:chExt cx="11705353" cy="13007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794" y="1564144"/>
                <a:ext cx="11704638" cy="1300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0" y="1691480"/>
                <a:ext cx="11704479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7618" y="548481"/>
            <a:ext cx="10134600" cy="1014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Verse 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56347" y="2224881"/>
            <a:ext cx="9591944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aseline="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 smtClean="0"/>
              <a:t>verse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7084"/>
            <a:ext cx="11704637" cy="91440"/>
          </a:xfrm>
          <a:prstGeom prst="rect">
            <a:avLst/>
          </a:prstGeom>
          <a:solidFill>
            <a:srgbClr val="083D8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767681"/>
            <a:ext cx="10210798" cy="45712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rgbClr val="083D8A"/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46921" y="319088"/>
            <a:ext cx="3408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083D8A"/>
                </a:solidFill>
                <a:latin typeface="+mj-lt"/>
              </a:rPr>
              <a:t>Big</a:t>
            </a:r>
            <a:r>
              <a:rPr lang="en-US" sz="6600" b="0" baseline="0" dirty="0" smtClean="0">
                <a:solidFill>
                  <a:srgbClr val="083D8A"/>
                </a:solidFill>
                <a:latin typeface="+mj-lt"/>
              </a:rPr>
              <a:t> Ideas</a:t>
            </a:r>
            <a:endParaRPr lang="en-US" sz="6600" b="0" dirty="0" smtClean="0">
              <a:solidFill>
                <a:srgbClr val="083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469823" y="396081"/>
            <a:ext cx="6764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172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0161" y="396081"/>
            <a:ext cx="6404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</a:t>
            </a:r>
          </a:p>
        </p:txBody>
      </p:sp>
    </p:spTree>
    <p:extLst>
      <p:ext uri="{BB962C8B-B14F-4D97-AF65-F5344CB8AC3E}">
        <p14:creationId xmlns:p14="http://schemas.microsoft.com/office/powerpoint/2010/main" val="839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/definition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" y="0"/>
            <a:ext cx="11704630" cy="5870673"/>
            <a:chOff x="8" y="0"/>
            <a:chExt cx="11704630" cy="5870673"/>
          </a:xfrm>
        </p:grpSpPr>
        <p:sp>
          <p:nvSpPr>
            <p:cNvPr id="13" name="Rectangle 1"/>
            <p:cNvSpPr/>
            <p:nvPr/>
          </p:nvSpPr>
          <p:spPr>
            <a:xfrm>
              <a:off x="619125" y="0"/>
              <a:ext cx="11085513" cy="2324100"/>
            </a:xfrm>
            <a:custGeom>
              <a:avLst/>
              <a:gdLst/>
              <a:ahLst/>
              <a:cxnLst/>
              <a:rect l="l" t="t" r="r" b="b"/>
              <a:pathLst>
                <a:path w="10203989" h="2148681">
                  <a:moveTo>
                    <a:pt x="0" y="0"/>
                  </a:moveTo>
                  <a:lnTo>
                    <a:pt x="10203989" y="0"/>
                  </a:lnTo>
                  <a:lnTo>
                    <a:pt x="10203989" y="2148681"/>
                  </a:lnTo>
                  <a:lnTo>
                    <a:pt x="537170" y="2148681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" y="1619251"/>
              <a:ext cx="11704630" cy="4251422"/>
              <a:chOff x="0" y="1039513"/>
              <a:chExt cx="11704638" cy="48311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1039513"/>
                <a:ext cx="11704638" cy="4831160"/>
              </a:xfrm>
              <a:prstGeom prst="rect">
                <a:avLst/>
              </a:prstGeom>
              <a:solidFill>
                <a:srgbClr val="F7F5E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587067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03951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 15"/>
            <p:cNvSpPr/>
            <p:nvPr/>
          </p:nvSpPr>
          <p:spPr>
            <a:xfrm flipH="1">
              <a:off x="899319" y="774043"/>
              <a:ext cx="9944100" cy="1271351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80319" y="929481"/>
            <a:ext cx="9144000" cy="92392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61219" y="2453481"/>
            <a:ext cx="9982200" cy="3200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1704638" cy="6583364"/>
            <a:chOff x="0" y="0"/>
            <a:chExt cx="11704638" cy="6583364"/>
          </a:xfrm>
        </p:grpSpPr>
        <p:sp>
          <p:nvSpPr>
            <p:cNvPr id="10" name="Rectangle 19"/>
            <p:cNvSpPr/>
            <p:nvPr/>
          </p:nvSpPr>
          <p:spPr>
            <a:xfrm>
              <a:off x="0" y="0"/>
              <a:ext cx="11704638" cy="6583364"/>
            </a:xfrm>
            <a:custGeom>
              <a:avLst/>
              <a:gdLst/>
              <a:ahLst/>
              <a:cxnLst/>
              <a:rect l="l" t="t" r="r" b="b"/>
              <a:pathLst>
                <a:path w="11704638" h="6583364">
                  <a:moveTo>
                    <a:pt x="10881519" y="4296512"/>
                  </a:moveTo>
                  <a:lnTo>
                    <a:pt x="11704638" y="4296512"/>
                  </a:lnTo>
                  <a:lnTo>
                    <a:pt x="11704638" y="6583364"/>
                  </a:lnTo>
                  <a:lnTo>
                    <a:pt x="8062120" y="6583364"/>
                  </a:lnTo>
                  <a:lnTo>
                    <a:pt x="8062120" y="5958681"/>
                  </a:lnTo>
                  <a:lnTo>
                    <a:pt x="10881519" y="5958681"/>
                  </a:lnTo>
                  <a:close/>
                  <a:moveTo>
                    <a:pt x="0" y="0"/>
                  </a:moveTo>
                  <a:lnTo>
                    <a:pt x="3642518" y="0"/>
                  </a:lnTo>
                  <a:lnTo>
                    <a:pt x="3642518" y="624681"/>
                  </a:lnTo>
                  <a:lnTo>
                    <a:pt x="823119" y="624681"/>
                  </a:lnTo>
                  <a:lnTo>
                    <a:pt x="823119" y="2286852"/>
                  </a:lnTo>
                  <a:lnTo>
                    <a:pt x="0" y="2286852"/>
                  </a:lnTo>
                  <a:close/>
                </a:path>
              </a:pathLst>
            </a:custGeom>
            <a:solidFill>
              <a:srgbClr val="A9A9A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1737519" y="3596481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 flipV="1">
              <a:off x="823119" y="616902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latin typeface="+mn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1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I: Horizons (1488–1760)</a:t>
            </a:r>
          </a:p>
        </p:txBody>
      </p:sp>
    </p:spTree>
    <p:extLst>
      <p:ext uri="{BB962C8B-B14F-4D97-AF65-F5344CB8AC3E}">
        <p14:creationId xmlns:p14="http://schemas.microsoft.com/office/powerpoint/2010/main" val="295169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2">
    <p:bg>
      <p:bgPr>
        <a:solidFill>
          <a:srgbClr val="8C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3100"/>
            <a:ext cx="11795760" cy="5337163"/>
            <a:chOff x="4" y="623100"/>
            <a:chExt cx="11704630" cy="5337163"/>
          </a:xfrm>
        </p:grpSpPr>
        <p:sp>
          <p:nvSpPr>
            <p:cNvPr id="13" name="Rectangle 12"/>
            <p:cNvSpPr/>
            <p:nvPr/>
          </p:nvSpPr>
          <p:spPr>
            <a:xfrm>
              <a:off x="4" y="623100"/>
              <a:ext cx="11704630" cy="5337163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" y="5960263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" y="623100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3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0" name="Rectangle 9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gra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8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s (blue)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3" name="Rectangle 12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DBDBD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>
            <a:off x="3446855" y="777081"/>
            <a:ext cx="4810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83D8A"/>
                </a:solidFill>
              </a:rPr>
              <a:t>Assignments</a:t>
            </a:r>
            <a:endParaRPr lang="en-US" sz="6000" b="1" cap="small" dirty="0">
              <a:solidFill>
                <a:srgbClr val="083D8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725" y="1691481"/>
            <a:ext cx="10515600" cy="38750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2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394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II: Forge (1689–1801)</a:t>
            </a:r>
          </a:p>
        </p:txBody>
      </p:sp>
    </p:spTree>
    <p:extLst>
      <p:ext uri="{BB962C8B-B14F-4D97-AF65-F5344CB8AC3E}">
        <p14:creationId xmlns:p14="http://schemas.microsoft.com/office/powerpoint/2010/main" val="37326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III: Nation (1801–1861)</a:t>
            </a:r>
          </a:p>
        </p:txBody>
      </p:sp>
    </p:spTree>
    <p:extLst>
      <p:ext uri="{BB962C8B-B14F-4D97-AF65-F5344CB8AC3E}">
        <p14:creationId xmlns:p14="http://schemas.microsoft.com/office/powerpoint/2010/main" val="10780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4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IV: Crisis (1848–1877)</a:t>
            </a:r>
          </a:p>
        </p:txBody>
      </p:sp>
    </p:spTree>
    <p:extLst>
      <p:ext uri="{BB962C8B-B14F-4D97-AF65-F5344CB8AC3E}">
        <p14:creationId xmlns:p14="http://schemas.microsoft.com/office/powerpoint/2010/main" val="421572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5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V: Quest (1850–1920)</a:t>
            </a:r>
          </a:p>
        </p:txBody>
      </p:sp>
    </p:spTree>
    <p:extLst>
      <p:ext uri="{BB962C8B-B14F-4D97-AF65-F5344CB8AC3E}">
        <p14:creationId xmlns:p14="http://schemas.microsoft.com/office/powerpoint/2010/main" val="7897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6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VI: Leadership (1920–1945)</a:t>
            </a:r>
          </a:p>
        </p:txBody>
      </p:sp>
    </p:spTree>
    <p:extLst>
      <p:ext uri="{BB962C8B-B14F-4D97-AF65-F5344CB8AC3E}">
        <p14:creationId xmlns:p14="http://schemas.microsoft.com/office/powerpoint/2010/main" val="365227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7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VII: Challenge (1945–2017)</a:t>
            </a:r>
          </a:p>
        </p:txBody>
      </p:sp>
    </p:spTree>
    <p:extLst>
      <p:ext uri="{BB962C8B-B14F-4D97-AF65-F5344CB8AC3E}">
        <p14:creationId xmlns:p14="http://schemas.microsoft.com/office/powerpoint/2010/main" val="362987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72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700" r:id="rId3"/>
    <p:sldLayoutId id="2147483699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2" r:id="rId10"/>
    <p:sldLayoutId id="2147483673" r:id="rId11"/>
    <p:sldLayoutId id="2147483676" r:id="rId12"/>
    <p:sldLayoutId id="2147483677" r:id="rId13"/>
    <p:sldLayoutId id="2147483703" r:id="rId14"/>
    <p:sldLayoutId id="2147483712" r:id="rId15"/>
    <p:sldLayoutId id="2147483704" r:id="rId16"/>
    <p:sldLayoutId id="2147483705" r:id="rId17"/>
    <p:sldLayoutId id="2147483711" r:id="rId18"/>
    <p:sldLayoutId id="2147483695" r:id="rId19"/>
    <p:sldLayoutId id="2147483694" r:id="rId20"/>
    <p:sldLayoutId id="2147483698" r:id="rId21"/>
    <p:sldLayoutId id="2147483680" r:id="rId22"/>
    <p:sldLayoutId id="2147483666" r:id="rId23"/>
    <p:sldLayoutId id="2147483679" r:id="rId24"/>
    <p:sldLayoutId id="2147483702" r:id="rId25"/>
    <p:sldLayoutId id="2147483697" r:id="rId26"/>
    <p:sldLayoutId id="2147483713" r:id="rId27"/>
    <p:sldLayoutId id="2147483678" r:id="rId28"/>
    <p:sldLayoutId id="2147483681" r:id="rId29"/>
    <p:sldLayoutId id="2147483682" r:id="rId30"/>
    <p:sldLayoutId id="2147483683" r:id="rId31"/>
    <p:sldLayoutId id="2147483655" r:id="rId32"/>
    <p:sldLayoutId id="2147483685" r:id="rId33"/>
    <p:sldLayoutId id="2147483672" r:id="rId34"/>
    <p:sldLayoutId id="2147483684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Radical Republicans, led by Thaddeus Stevens and Charles Sumner, intended to treat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South far more harshly.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Radicals’ View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Wade-Davis Bill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Military governors until 50% of adult white males signed oath of allegian</a:t>
            </a:r>
            <a:r>
              <a:rPr lang="en-US" dirty="0" smtClean="0"/>
              <a:t>ce</a:t>
            </a:r>
          </a:p>
          <a:p>
            <a:pPr lvl="2"/>
            <a:r>
              <a:rPr lang="en-US" dirty="0" smtClean="0"/>
              <a:t>New state constitutions with several required provisions</a:t>
            </a:r>
          </a:p>
        </p:txBody>
      </p:sp>
    </p:spTree>
    <p:extLst>
      <p:ext uri="{BB962C8B-B14F-4D97-AF65-F5344CB8AC3E}">
        <p14:creationId xmlns:p14="http://schemas.microsoft.com/office/powerpoint/2010/main" val="3548112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Lincoln vetoed the Wade-Davis Bill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motives of the Radicals varied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Secure and protect the rights of blacks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Revenge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51475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Johnson’s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similar to Lincoln’s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Offered amnesty to Southerners who would swear loyalty to the Union</a:t>
            </a:r>
          </a:p>
          <a:p>
            <a:pPr lvl="2"/>
            <a:r>
              <a:rPr lang="en-US" dirty="0" smtClean="0"/>
              <a:t>The wealthiest people would have to apply directly to the president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Required state conventions</a:t>
            </a:r>
          </a:p>
        </p:txBody>
      </p:sp>
    </p:spTree>
    <p:extLst>
      <p:ext uri="{BB962C8B-B14F-4D97-AF65-F5344CB8AC3E}">
        <p14:creationId xmlns:p14="http://schemas.microsoft.com/office/powerpoint/2010/main" val="1424222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Changes in Southern States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economy of the South was in shambles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Johnson’s lenient approach encouraged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By the end of 1865, most of the former Confederate states met Johnson’s terms</a:t>
            </a:r>
          </a:p>
        </p:txBody>
      </p:sp>
    </p:spTree>
    <p:extLst>
      <p:ext uri="{BB962C8B-B14F-4D97-AF65-F5344CB8AC3E}">
        <p14:creationId xmlns:p14="http://schemas.microsoft.com/office/powerpoint/2010/main" val="290949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Black codes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Severely limited the rights of black people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Affected where blacks could live, work, and travel</a:t>
            </a:r>
          </a:p>
        </p:txBody>
      </p:sp>
    </p:spTree>
    <p:extLst>
      <p:ext uri="{BB962C8B-B14F-4D97-AF65-F5344CB8AC3E}">
        <p14:creationId xmlns:p14="http://schemas.microsoft.com/office/powerpoint/2010/main" val="3614401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Congress had not been in session from the time Johnson became president until December.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Congressional Response</a:t>
            </a:r>
          </a:p>
          <a:p>
            <a:pPr lvl="1"/>
            <a:r>
              <a:rPr lang="en-US" dirty="0" smtClean="0"/>
              <a:t>A large number of new Southern congressmen were Confederate leaders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refused to seat the newly elected Southern members of Congress</a:t>
            </a:r>
          </a:p>
          <a:p>
            <a:pPr lvl="1"/>
            <a:r>
              <a:rPr lang="en-US" dirty="0" smtClean="0"/>
              <a:t>Joint Committee on Reconstruction was formed</a:t>
            </a:r>
          </a:p>
        </p:txBody>
      </p:sp>
    </p:spTree>
    <p:extLst>
      <p:ext uri="{BB962C8B-B14F-4D97-AF65-F5344CB8AC3E}">
        <p14:creationId xmlns:p14="http://schemas.microsoft.com/office/powerpoint/2010/main" val="64811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actions of Congress outraged Johnson, and he lashed out at his opponents.</a:t>
            </a:r>
          </a:p>
        </p:txBody>
      </p:sp>
    </p:spTree>
    <p:extLst>
      <p:ext uri="{BB962C8B-B14F-4D97-AF65-F5344CB8AC3E}">
        <p14:creationId xmlns:p14="http://schemas.microsoft.com/office/powerpoint/2010/main" val="154747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672" y="359648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Thaddeus Stevens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1119" y="4119463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Charles Sumner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0144" y="4119463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Andrew Johnson</a:t>
            </a:r>
          </a:p>
        </p:txBody>
      </p:sp>
    </p:spTree>
    <p:extLst>
      <p:ext uri="{BB962C8B-B14F-4D97-AF65-F5344CB8AC3E}">
        <p14:creationId xmlns:p14="http://schemas.microsoft.com/office/powerpoint/2010/main" val="352868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Reconstruction</a:t>
            </a:r>
            <a:br>
              <a:rPr lang="en-US" dirty="0" smtClean="0"/>
            </a:br>
            <a:r>
              <a:rPr lang="en-US" dirty="0" smtClean="0"/>
              <a:t>(1865–1877)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major pieces of legislation did Congress enact regarding Reconstruction?</a:t>
            </a:r>
          </a:p>
          <a:p>
            <a:r>
              <a:rPr lang="en-US" dirty="0" smtClean="0"/>
              <a:t>Why was President Johnson impeached?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9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were the varying assessments of carpetbaggers and scalawags?</a:t>
            </a:r>
          </a:p>
          <a:p>
            <a:pPr>
              <a:buAutoNum type="arabicPeriod" startAt="3"/>
            </a:pPr>
            <a:r>
              <a:rPr lang="en-US" dirty="0" smtClean="0"/>
              <a:t>How did some Southerners react violently to Reconstruction?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4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Freedmen’s Bureau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Helped former slaves and refugees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and hospitals</a:t>
            </a:r>
          </a:p>
          <a:p>
            <a:pPr lvl="1"/>
            <a:r>
              <a:rPr lang="en-US" dirty="0" smtClean="0"/>
              <a:t>1866: </a:t>
            </a:r>
            <a:r>
              <a:rPr lang="en-US" dirty="0" smtClean="0">
                <a:solidFill>
                  <a:srgbClr val="FF0000"/>
                </a:solidFill>
              </a:rPr>
              <a:t>Congress enlarged it</a:t>
            </a:r>
          </a:p>
          <a:p>
            <a:pPr lvl="2"/>
            <a:r>
              <a:rPr lang="en-US" dirty="0" smtClean="0"/>
              <a:t>Had power to deal with the injustices of the black codes</a:t>
            </a:r>
          </a:p>
          <a:p>
            <a:pPr lvl="2"/>
            <a:r>
              <a:rPr lang="en-US" dirty="0" smtClean="0"/>
              <a:t>Had power to help negotiate contracts</a:t>
            </a:r>
          </a:p>
        </p:txBody>
      </p:sp>
    </p:spTree>
    <p:extLst>
      <p:ext uri="{BB962C8B-B14F-4D97-AF65-F5344CB8AC3E}">
        <p14:creationId xmlns:p14="http://schemas.microsoft.com/office/powerpoint/2010/main" val="425900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Johnson vetoed the bill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overrode the veto</a:t>
            </a:r>
          </a:p>
          <a:p>
            <a:pPr lvl="1"/>
            <a:r>
              <a:rPr lang="en-US" dirty="0" smtClean="0"/>
              <a:t>General Oliver O. Howard </a:t>
            </a:r>
            <a:br>
              <a:rPr lang="en-US" dirty="0" smtClean="0"/>
            </a:br>
            <a:r>
              <a:rPr lang="en-US" dirty="0" smtClean="0"/>
              <a:t>headed the bureau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became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primary mission of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bureau</a:t>
            </a:r>
          </a:p>
        </p:txBody>
      </p:sp>
    </p:spTree>
    <p:extLst>
      <p:ext uri="{BB962C8B-B14F-4D97-AF65-F5344CB8AC3E}">
        <p14:creationId xmlns:p14="http://schemas.microsoft.com/office/powerpoint/2010/main" val="399329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Civil Rights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March 1866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Granted citizenship to African Americans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“Full and equal benefit of all laws”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Johnson vetoed the bill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overrode the veto</a:t>
            </a:r>
          </a:p>
        </p:txBody>
      </p:sp>
    </p:spTree>
    <p:extLst>
      <p:ext uri="{BB962C8B-B14F-4D97-AF65-F5344CB8AC3E}">
        <p14:creationId xmlns:p14="http://schemas.microsoft.com/office/powerpoint/2010/main" val="46729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Fourteenth Amendment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Granted freedmen full citizenship and full protection of the laws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state’s representation in Congress would be based on its full population</a:t>
            </a:r>
          </a:p>
        </p:txBody>
      </p:sp>
    </p:spTree>
    <p:extLst>
      <p:ext uri="{BB962C8B-B14F-4D97-AF65-F5344CB8AC3E}">
        <p14:creationId xmlns:p14="http://schemas.microsoft.com/office/powerpoint/2010/main" val="298991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Restrictions on voting or holding office on certain former Confederates</a:t>
            </a:r>
          </a:p>
          <a:p>
            <a:pPr lvl="1"/>
            <a:r>
              <a:rPr lang="en-US" dirty="0" smtClean="0"/>
              <a:t>Neither federal nor state governments could pay Confederate debts or provide compensation to former slaveholders</a:t>
            </a:r>
          </a:p>
          <a:p>
            <a:pPr lvl="1"/>
            <a:r>
              <a:rPr lang="en-US" dirty="0" smtClean="0"/>
              <a:t>Johnson urged Southern states to vote against the amendment</a:t>
            </a:r>
          </a:p>
        </p:txBody>
      </p:sp>
    </p:spTree>
    <p:extLst>
      <p:ext uri="{BB962C8B-B14F-4D97-AF65-F5344CB8AC3E}">
        <p14:creationId xmlns:p14="http://schemas.microsoft.com/office/powerpoint/2010/main" val="187320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Johnson campaigned against Radical candidates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His strategy backfired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His leadership was questioned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Republicans won a landslide victory in the 1866 elections and had even greater control in Congress</a:t>
            </a:r>
          </a:p>
        </p:txBody>
      </p:sp>
    </p:spTree>
    <p:extLst>
      <p:ext uri="{BB962C8B-B14F-4D97-AF65-F5344CB8AC3E}">
        <p14:creationId xmlns:p14="http://schemas.microsoft.com/office/powerpoint/2010/main" val="447227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Johnson continued to veto bills.</a:t>
            </a:r>
          </a:p>
          <a:p>
            <a:r>
              <a:rPr lang="en-US" dirty="0" smtClean="0"/>
              <a:t>Congress continued to override Johnson’s vetoes.</a:t>
            </a:r>
          </a:p>
        </p:txBody>
      </p:sp>
    </p:spTree>
    <p:extLst>
      <p:ext uri="{BB962C8B-B14F-4D97-AF65-F5344CB8AC3E}">
        <p14:creationId xmlns:p14="http://schemas.microsoft.com/office/powerpoint/2010/main" val="114389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Act of 1867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Military occupation of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Divided the South into five military districts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Gave black people the right to vote and hold office</a:t>
            </a:r>
          </a:p>
        </p:txBody>
      </p:sp>
    </p:spTree>
    <p:extLst>
      <p:ext uri="{BB962C8B-B14F-4D97-AF65-F5344CB8AC3E}">
        <p14:creationId xmlns:p14="http://schemas.microsoft.com/office/powerpoint/2010/main" val="264008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did the early plans for Reconstruction differ?</a:t>
            </a:r>
          </a:p>
          <a:p>
            <a:r>
              <a:rPr lang="en-US" dirty="0" smtClean="0"/>
              <a:t>What were the highlights of the congressional Reconstruction period?</a:t>
            </a:r>
          </a:p>
        </p:txBody>
      </p:sp>
    </p:spTree>
    <p:extLst>
      <p:ext uri="{BB962C8B-B14F-4D97-AF65-F5344CB8AC3E}">
        <p14:creationId xmlns:p14="http://schemas.microsoft.com/office/powerpoint/2010/main" val="114076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States wanting to reenter the Union had to have conventions with black and white voting delegates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 write new state constitutions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States had to submit their new constitutions to Congress for approval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Required states to ratify 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</a:t>
            </a:r>
          </a:p>
        </p:txBody>
      </p:sp>
    </p:spTree>
    <p:extLst>
      <p:ext uri="{BB962C8B-B14F-4D97-AF65-F5344CB8AC3E}">
        <p14:creationId xmlns:p14="http://schemas.microsoft.com/office/powerpoint/2010/main" val="1908869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Only once a state met all the requirements could it reenter the Union</a:t>
            </a:r>
          </a:p>
          <a:p>
            <a:pPr lvl="2"/>
            <a:r>
              <a:rPr lang="en-US" dirty="0" smtClean="0"/>
              <a:t>Tennessee was exempt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Southern Unionists, Northerners, and black Americans began to hold public offices</a:t>
            </a:r>
          </a:p>
        </p:txBody>
      </p:sp>
    </p:spTree>
    <p:extLst>
      <p:ext uri="{BB962C8B-B14F-4D97-AF65-F5344CB8AC3E}">
        <p14:creationId xmlns:p14="http://schemas.microsoft.com/office/powerpoint/2010/main" val="97281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Impeachment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Tenure of Office Act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Intended to protect Edwin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Stanton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Johnson decided to remove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Stanton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08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Constitution provides that the House of Representatives, by majority vote, can bring charges against the president.</a:t>
            </a:r>
          </a:p>
          <a:p>
            <a:r>
              <a:rPr lang="en-US" dirty="0" smtClean="0"/>
              <a:t>This is called impeachment.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2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The House voted </a:t>
            </a:r>
            <a:r>
              <a:rPr lang="en-US" dirty="0" smtClean="0"/>
              <a:t>126–47 </a:t>
            </a:r>
            <a:r>
              <a:rPr lang="en-US" dirty="0" smtClean="0">
                <a:solidFill>
                  <a:srgbClr val="FF0000"/>
                </a:solidFill>
              </a:rPr>
              <a:t>to impeach Johnson</a:t>
            </a:r>
            <a:r>
              <a:rPr lang="en-US" dirty="0" smtClean="0"/>
              <a:t> on eleven charges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Senate tried the president</a:t>
            </a:r>
          </a:p>
          <a:p>
            <a:pPr lvl="2"/>
            <a:r>
              <a:rPr lang="en-US" dirty="0" smtClean="0"/>
              <a:t>There were a number</a:t>
            </a:r>
            <a:br>
              <a:rPr lang="en-US" dirty="0" smtClean="0"/>
            </a:br>
            <a:r>
              <a:rPr lang="en-US" dirty="0" smtClean="0"/>
              <a:t>of questions and</a:t>
            </a:r>
            <a:br>
              <a:rPr lang="en-US" dirty="0" smtClean="0"/>
            </a:br>
            <a:r>
              <a:rPr lang="en-US" dirty="0" smtClean="0"/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1058303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The Senate vote was 35–19,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one vote shy of the two-thirds majority required to remove Johnson from office</a:t>
            </a:r>
          </a:p>
        </p:txBody>
      </p:sp>
    </p:spTree>
    <p:extLst>
      <p:ext uri="{BB962C8B-B14F-4D97-AF65-F5344CB8AC3E}">
        <p14:creationId xmlns:p14="http://schemas.microsoft.com/office/powerpoint/2010/main" val="319560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later, the Supreme Court </a:t>
            </a:r>
            <a:br>
              <a:rPr lang="en-US" dirty="0" smtClean="0"/>
            </a:br>
            <a:r>
              <a:rPr lang="en-US" dirty="0" smtClean="0"/>
              <a:t>ruled the Tenure of Office Act unconstitutional.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4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</a:p>
          <a:p>
            <a:pPr lvl="1"/>
            <a:r>
              <a:rPr lang="en-US" dirty="0" smtClean="0"/>
              <a:t>Land was the most important Southern resource</a:t>
            </a:r>
          </a:p>
          <a:p>
            <a:pPr lvl="1"/>
            <a:r>
              <a:rPr lang="en-US" dirty="0" smtClean="0"/>
              <a:t>Shortage of cash and slave labor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Sharecropping became popular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Both blacks and poor whites participated</a:t>
            </a:r>
          </a:p>
        </p:txBody>
      </p:sp>
    </p:spTree>
    <p:extLst>
      <p:ext uri="{BB962C8B-B14F-4D97-AF65-F5344CB8AC3E}">
        <p14:creationId xmlns:p14="http://schemas.microsoft.com/office/powerpoint/2010/main" val="3194836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244844"/>
            <a:ext cx="9601200" cy="56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Many sharecroppers got trapped in debt</a:t>
            </a:r>
          </a:p>
          <a:p>
            <a:pPr lvl="2"/>
            <a:r>
              <a:rPr lang="en-US" dirty="0" smtClean="0"/>
              <a:t>Some were required to grow tobacco or cotton</a:t>
            </a:r>
          </a:p>
          <a:p>
            <a:pPr lvl="2"/>
            <a:r>
              <a:rPr lang="en-US" dirty="0" smtClean="0"/>
              <a:t>Prices were often low</a:t>
            </a:r>
          </a:p>
          <a:p>
            <a:pPr lvl="1"/>
            <a:r>
              <a:rPr lang="en-US" dirty="0" smtClean="0"/>
              <a:t>Tenant farmers rented their farmland</a:t>
            </a:r>
          </a:p>
        </p:txBody>
      </p:sp>
    </p:spTree>
    <p:extLst>
      <p:ext uri="{BB962C8B-B14F-4D97-AF65-F5344CB8AC3E}">
        <p14:creationId xmlns:p14="http://schemas.microsoft.com/office/powerpoint/2010/main" val="277978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were examples of corruption during the years Ulysses S. Grant served as president?</a:t>
            </a:r>
          </a:p>
          <a:p>
            <a:pPr>
              <a:buAutoNum type="arabicPeriod" startAt="3"/>
            </a:pPr>
            <a:r>
              <a:rPr lang="en-US" dirty="0" smtClean="0"/>
              <a:t>What were the long-term consequences of the Civil War and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31365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carpetbaggers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Northerners who came South during Reconstruction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scalawags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Southerners who cooperated with carpetbaggers during Reconstruction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9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Carpetbaggers and Scalawags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who moved to the South had sincere motives; others did not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groups were despised by most Southerners</a:t>
            </a:r>
          </a:p>
        </p:txBody>
      </p:sp>
    </p:spTree>
    <p:extLst>
      <p:ext uri="{BB962C8B-B14F-4D97-AF65-F5344CB8AC3E}">
        <p14:creationId xmlns:p14="http://schemas.microsoft.com/office/powerpoint/2010/main" val="292388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Reconstruction governments in the South had instances of both corruption and real accomplishments.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1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disenfranchisement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denial of the right to vote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4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Violence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Ku Klux Klan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Targeted blacks and white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Republicans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Included many prominent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1451778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Many freedmen were lynched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Local law enforcement often could or would not deal with the KKK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Federal laws were passed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Klan’s power was eventually diminished</a:t>
            </a:r>
          </a:p>
        </p:txBody>
      </p:sp>
    </p:spTree>
    <p:extLst>
      <p:ext uri="{BB962C8B-B14F-4D97-AF65-F5344CB8AC3E}">
        <p14:creationId xmlns:p14="http://schemas.microsoft.com/office/powerpoint/2010/main" val="2553885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scandals occurred during the years Grant served as president?</a:t>
            </a:r>
          </a:p>
          <a:p>
            <a:r>
              <a:rPr lang="en-US" dirty="0" smtClean="0"/>
              <a:t>What was the significance of the Fifteenth Amendment?</a:t>
            </a:r>
          </a:p>
          <a:p>
            <a:r>
              <a:rPr lang="en-US" dirty="0" smtClean="0"/>
              <a:t>What conditions led to the Panic of ’73?</a:t>
            </a:r>
          </a:p>
        </p:txBody>
      </p:sp>
    </p:spTree>
    <p:extLst>
      <p:ext uri="{BB962C8B-B14F-4D97-AF65-F5344CB8AC3E}">
        <p14:creationId xmlns:p14="http://schemas.microsoft.com/office/powerpoint/2010/main" val="654504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US" dirty="0" smtClean="0"/>
              <a:t>Why was the Election of 1876 so significant?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31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Election of 1868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Republican: Ulysses S. Grant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“Let us have peace”</a:t>
            </a:r>
          </a:p>
          <a:p>
            <a:pPr lvl="1"/>
            <a:r>
              <a:rPr lang="en-US" dirty="0" smtClean="0"/>
              <a:t>Democrat: Horatio Seymour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 won by a comfortable margin</a:t>
            </a:r>
          </a:p>
        </p:txBody>
      </p:sp>
    </p:spTree>
    <p:extLst>
      <p:ext uri="{BB962C8B-B14F-4D97-AF65-F5344CB8AC3E}">
        <p14:creationId xmlns:p14="http://schemas.microsoft.com/office/powerpoint/2010/main" val="2467317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“With malice toward none, with charity for all,…to do all which may achieve and cherish a just and lasting peace among ourselves and with all nations.”</a:t>
            </a:r>
          </a:p>
          <a:p>
            <a:r>
              <a:rPr lang="en-US" dirty="0" smtClean="0"/>
              <a:t>Abraham Lincoln, March 4,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3"/>
            <a:r>
              <a:rPr lang="en-US" dirty="0" smtClean="0">
                <a:solidFill>
                  <a:srgbClr val="FF0000"/>
                </a:solidFill>
              </a:rPr>
              <a:t>Grant lacked political experience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He had untrustworthy friends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associates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Grantism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031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Fifteenth Amendment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Guaranteed that “race, color, or previous condition of servitude” would not cause a man’s right to vote to be revoked</a:t>
            </a:r>
          </a:p>
          <a:p>
            <a:pPr lvl="1"/>
            <a:r>
              <a:rPr lang="en-US" dirty="0" smtClean="0"/>
              <a:t>Some Northern states had still not legalized black suffrage</a:t>
            </a:r>
          </a:p>
        </p:txBody>
      </p:sp>
    </p:spTree>
    <p:extLst>
      <p:ext uri="{BB962C8B-B14F-4D97-AF65-F5344CB8AC3E}">
        <p14:creationId xmlns:p14="http://schemas.microsoft.com/office/powerpoint/2010/main" val="40839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Scandals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Crédit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Mobilier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Defrauded government for railroad construction expenses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Fish and Gould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Attempt to manipulate the gold market</a:t>
            </a:r>
          </a:p>
        </p:txBody>
      </p:sp>
    </p:spTree>
    <p:extLst>
      <p:ext uri="{BB962C8B-B14F-4D97-AF65-F5344CB8AC3E}">
        <p14:creationId xmlns:p14="http://schemas.microsoft.com/office/powerpoint/2010/main" val="277704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William Belknap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Whiskey Ring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Grant’s private secretary was accused</a:t>
            </a:r>
          </a:p>
          <a:p>
            <a:pPr lvl="1"/>
            <a:r>
              <a:rPr lang="en-US" dirty="0" smtClean="0"/>
              <a:t>There is no evidence that Grant personally profited from any of this</a:t>
            </a:r>
          </a:p>
        </p:txBody>
      </p:sp>
    </p:spTree>
    <p:extLst>
      <p:ext uri="{BB962C8B-B14F-4D97-AF65-F5344CB8AC3E}">
        <p14:creationId xmlns:p14="http://schemas.microsoft.com/office/powerpoint/2010/main" val="300288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Sadly, the Grant administration was one of the most scandal-ridden of any American 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6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Tammany Hall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William “Boss” Tweed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Controlled most of NY’s political affairs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Enormous financial fraud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Bribes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Tweed was finally arrested in 1871</a:t>
            </a:r>
          </a:p>
        </p:txBody>
      </p:sp>
    </p:spTree>
    <p:extLst>
      <p:ext uri="{BB962C8B-B14F-4D97-AF65-F5344CB8AC3E}">
        <p14:creationId xmlns:p14="http://schemas.microsoft.com/office/powerpoint/2010/main" val="3285320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Thomas Nast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Political cartoonist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Repeatedly attacked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Tweed and Tammany Hall</a:t>
            </a:r>
          </a:p>
          <a:p>
            <a:pPr lvl="2"/>
            <a:r>
              <a:rPr lang="en-US" dirty="0" smtClean="0"/>
              <a:t>Feared by Tweed</a:t>
            </a:r>
          </a:p>
        </p:txBody>
      </p:sp>
    </p:spTree>
    <p:extLst>
      <p:ext uri="{BB962C8B-B14F-4D97-AF65-F5344CB8AC3E}">
        <p14:creationId xmlns:p14="http://schemas.microsoft.com/office/powerpoint/2010/main" val="2256778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Liberal Republicans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group supported an end of military occupation of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Opposed corruption in government</a:t>
            </a:r>
          </a:p>
          <a:p>
            <a:pPr lvl="1"/>
            <a:r>
              <a:rPr lang="en-US" dirty="0" smtClean="0"/>
              <a:t>Nominated Horace Greeley</a:t>
            </a:r>
          </a:p>
          <a:p>
            <a:pPr lvl="2"/>
            <a:r>
              <a:rPr lang="en-US" dirty="0" smtClean="0"/>
              <a:t>The Democrats also nominated Greeley</a:t>
            </a:r>
          </a:p>
        </p:txBody>
      </p:sp>
    </p:spTree>
    <p:extLst>
      <p:ext uri="{BB962C8B-B14F-4D97-AF65-F5344CB8AC3E}">
        <p14:creationId xmlns:p14="http://schemas.microsoft.com/office/powerpoint/2010/main" val="8780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Grant crushed Greeley in the 1872 presidential election,</a:t>
            </a:r>
            <a:r>
              <a:rPr lang="en-US" dirty="0" smtClean="0"/>
              <a:t> destroying the Liberal Republican movement.</a:t>
            </a:r>
          </a:p>
        </p:txBody>
      </p:sp>
    </p:spTree>
    <p:extLst>
      <p:ext uri="{BB962C8B-B14F-4D97-AF65-F5344CB8AC3E}">
        <p14:creationId xmlns:p14="http://schemas.microsoft.com/office/powerpoint/2010/main" val="2690019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Economic Boom and Bust</a:t>
            </a:r>
          </a:p>
          <a:p>
            <a:pPr lvl="1"/>
            <a:r>
              <a:rPr lang="en-US" dirty="0" smtClean="0"/>
              <a:t>The economy had been doing well during Grant’s first term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Panic of ’73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Began a six-year depression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Worst depression in American history up to that time</a:t>
            </a:r>
          </a:p>
        </p:txBody>
      </p:sp>
    </p:spTree>
    <p:extLst>
      <p:ext uri="{BB962C8B-B14F-4D97-AF65-F5344CB8AC3E}">
        <p14:creationId xmlns:p14="http://schemas.microsoft.com/office/powerpoint/2010/main" val="1397298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period from 1865 to 1877 is usually known as the era of Reconstruction.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Greenbacks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 “hard money”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Some wanted the greenbacks taken out of circulation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Debtors and the poor tended to favor the greenbacks</a:t>
            </a:r>
          </a:p>
          <a:p>
            <a:pPr lvl="2"/>
            <a:r>
              <a:rPr lang="en-US" dirty="0" smtClean="0"/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011569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government’s action restricting the amount of money in circulation made the depression worse.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Redeemers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Northerners became less concerned with Reconstruction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Southern Democrats wanted to regain control</a:t>
            </a:r>
          </a:p>
          <a:p>
            <a:pPr lvl="1"/>
            <a:r>
              <a:rPr lang="en-US" dirty="0" smtClean="0"/>
              <a:t>General Amnesty Act</a:t>
            </a:r>
          </a:p>
        </p:txBody>
      </p:sp>
    </p:spTree>
    <p:extLst>
      <p:ext uri="{BB962C8B-B14F-4D97-AF65-F5344CB8AC3E}">
        <p14:creationId xmlns:p14="http://schemas.microsoft.com/office/powerpoint/2010/main" val="1327933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Some African Americans participated in Southern politics</a:t>
            </a:r>
          </a:p>
        </p:txBody>
      </p:sp>
    </p:spTree>
    <p:extLst>
      <p:ext uri="{BB962C8B-B14F-4D97-AF65-F5344CB8AC3E}">
        <p14:creationId xmlns:p14="http://schemas.microsoft.com/office/powerpoint/2010/main" val="405467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Republicans found they could not match the Southerners seeking to “redeem the South”</a:t>
            </a:r>
          </a:p>
          <a:p>
            <a:pPr lvl="1"/>
            <a:r>
              <a:rPr lang="en-US" dirty="0" smtClean="0"/>
              <a:t>White Democrats were replacing black officials and white Republicans</a:t>
            </a:r>
          </a:p>
          <a:p>
            <a:pPr lvl="2"/>
            <a:r>
              <a:rPr lang="en-US" dirty="0" smtClean="0"/>
              <a:t>Election fraud played a role</a:t>
            </a:r>
          </a:p>
        </p:txBody>
      </p:sp>
    </p:spTree>
    <p:extLst>
      <p:ext uri="{BB962C8B-B14F-4D97-AF65-F5344CB8AC3E}">
        <p14:creationId xmlns:p14="http://schemas.microsoft.com/office/powerpoint/2010/main" val="637877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 1876, federal troops remained only in Louisiana, Florida, </a:t>
            </a:r>
            <a:br>
              <a:rPr lang="en-US" dirty="0" smtClean="0"/>
            </a:br>
            <a:r>
              <a:rPr lang="en-US" dirty="0" smtClean="0"/>
              <a:t>and South Carolina.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6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Election of 1876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Republican: Rutherford B. Hayes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Known for his honesty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Democrat: Samuel J. Tilden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Known for fighting the “Tweed ring”</a:t>
            </a:r>
          </a:p>
        </p:txBody>
      </p:sp>
    </p:spTree>
    <p:extLst>
      <p:ext uri="{BB962C8B-B14F-4D97-AF65-F5344CB8AC3E}">
        <p14:creationId xmlns:p14="http://schemas.microsoft.com/office/powerpoint/2010/main" val="2496699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Disputed Election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Tilden won the popular vote</a:t>
            </a:r>
          </a:p>
          <a:p>
            <a:pPr lvl="1"/>
            <a:r>
              <a:rPr lang="en-US" dirty="0" smtClean="0"/>
              <a:t>185 electoral votes were needed to win</a:t>
            </a:r>
          </a:p>
          <a:p>
            <a:pPr lvl="2"/>
            <a:r>
              <a:rPr lang="en-US" dirty="0" smtClean="0"/>
              <a:t>Tilden had 184 electoral votes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19 electoral votes were disputed in three southern states</a:t>
            </a:r>
          </a:p>
        </p:txBody>
      </p:sp>
    </p:spTree>
    <p:extLst>
      <p:ext uri="{BB962C8B-B14F-4D97-AF65-F5344CB8AC3E}">
        <p14:creationId xmlns:p14="http://schemas.microsoft.com/office/powerpoint/2010/main" val="12101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Congress</a:t>
            </a:r>
            <a:r>
              <a:rPr lang="en-US" dirty="0" smtClean="0"/>
              <a:t> established a commission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Voted 8–7 to give the disputed electoral votes to the Republicans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Hayes won by one electoral vote</a:t>
            </a:r>
          </a:p>
          <a:p>
            <a:pPr lvl="1"/>
            <a:r>
              <a:rPr lang="en-US" dirty="0" smtClean="0"/>
              <a:t>There had been corruption on both sides</a:t>
            </a:r>
          </a:p>
        </p:txBody>
      </p:sp>
    </p:spTree>
    <p:extLst>
      <p:ext uri="{BB962C8B-B14F-4D97-AF65-F5344CB8AC3E}">
        <p14:creationId xmlns:p14="http://schemas.microsoft.com/office/powerpoint/2010/main" val="1209559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86" y="182880"/>
            <a:ext cx="874786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were the different approaches of Lincoln, Congress, and Johnson when Reconstruction began?</a:t>
            </a:r>
          </a:p>
          <a:p>
            <a:r>
              <a:rPr lang="en-US" dirty="0" smtClean="0"/>
              <a:t>What was the significance of the Thirteenth Amendment?</a:t>
            </a:r>
          </a:p>
        </p:txBody>
      </p:sp>
    </p:spTree>
    <p:extLst>
      <p:ext uri="{BB962C8B-B14F-4D97-AF65-F5344CB8AC3E}">
        <p14:creationId xmlns:p14="http://schemas.microsoft.com/office/powerpoint/2010/main" val="356004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Compromise of 1877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Southern Democrats would allow the votes to be counted in Hayes’s favor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Hayes would remove the last federal troops from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sides upheld their ends of the deal</a:t>
            </a:r>
          </a:p>
        </p:txBody>
      </p:sp>
    </p:spTree>
    <p:extLst>
      <p:ext uri="{BB962C8B-B14F-4D97-AF65-F5344CB8AC3E}">
        <p14:creationId xmlns:p14="http://schemas.microsoft.com/office/powerpoint/2010/main" val="381880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were some people dissatisfied with Reconstruction?</a:t>
            </a:r>
          </a:p>
          <a:p>
            <a:r>
              <a:rPr lang="en-US" dirty="0" smtClean="0"/>
              <a:t>How did Reconstruction impact the nation?</a:t>
            </a:r>
          </a:p>
        </p:txBody>
      </p:sp>
    </p:spTree>
    <p:extLst>
      <p:ext uri="{BB962C8B-B14F-4D97-AF65-F5344CB8AC3E}">
        <p14:creationId xmlns:p14="http://schemas.microsoft.com/office/powerpoint/2010/main" val="2912266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Reconstructed 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</a:p>
          <a:p>
            <a:r>
              <a:rPr lang="en-US" dirty="0" smtClean="0"/>
              <a:t>White Southerners</a:t>
            </a:r>
          </a:p>
          <a:p>
            <a:r>
              <a:rPr lang="en-US" dirty="0" smtClean="0"/>
              <a:t>Northerners</a:t>
            </a:r>
          </a:p>
        </p:txBody>
      </p:sp>
    </p:spTree>
    <p:extLst>
      <p:ext uri="{BB962C8B-B14F-4D97-AF65-F5344CB8AC3E}">
        <p14:creationId xmlns:p14="http://schemas.microsoft.com/office/powerpoint/2010/main" val="7570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Reconstructed 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Many argue that Reconstruction should have been more extensive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Civil rights advances were eventually lost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Three constitutional amendments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Slaves were freed, granted citizenship, and given the right to vote</a:t>
            </a:r>
          </a:p>
        </p:txBody>
      </p:sp>
    </p:spTree>
    <p:extLst>
      <p:ext uri="{BB962C8B-B14F-4D97-AF65-F5344CB8AC3E}">
        <p14:creationId xmlns:p14="http://schemas.microsoft.com/office/powerpoint/2010/main" val="253380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Reconstructed 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stronger and more centralized federal government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South soon became known as “the Solid South”</a:t>
            </a:r>
          </a:p>
        </p:txBody>
      </p:sp>
    </p:spTree>
    <p:extLst>
      <p:ext uri="{BB962C8B-B14F-4D97-AF65-F5344CB8AC3E}">
        <p14:creationId xmlns:p14="http://schemas.microsoft.com/office/powerpoint/2010/main" val="3865314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Xxx</a:t>
            </a:r>
          </a:p>
          <a:p>
            <a:r>
              <a:rPr lang="en-US" smtClean="0"/>
              <a:t>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4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role did the black codes play in the course of Reconstruction?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1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Lincoln’s Ten Percent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Lincoln had appointed military governors for each captured state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10% of citizens (who voted in 1860) had to take an oath of allegiance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Relatively lenient plan</a:t>
            </a:r>
          </a:p>
        </p:txBody>
      </p:sp>
    </p:spTree>
    <p:extLst>
      <p:ext uri="{BB962C8B-B14F-4D97-AF65-F5344CB8AC3E}">
        <p14:creationId xmlns:p14="http://schemas.microsoft.com/office/powerpoint/2010/main" val="3981060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History, 5th edition">
  <a:themeElements>
    <a:clrScheme name="American Republic">
      <a:dk1>
        <a:sysClr val="windowText" lastClr="000000"/>
      </a:dk1>
      <a:lt1>
        <a:sysClr val="window" lastClr="FFFFFF"/>
      </a:lt1>
      <a:dk2>
        <a:srgbClr val="1F497D"/>
      </a:dk2>
      <a:lt2>
        <a:srgbClr val="F7F5E1"/>
      </a:lt2>
      <a:accent1>
        <a:srgbClr val="4F81BD"/>
      </a:accent1>
      <a:accent2>
        <a:srgbClr val="9C202C"/>
      </a:accent2>
      <a:accent3>
        <a:srgbClr val="5CB08A"/>
      </a:accent3>
      <a:accent4>
        <a:srgbClr val="8064A2"/>
      </a:accent4>
      <a:accent5>
        <a:srgbClr val="4BACC6"/>
      </a:accent5>
      <a:accent6>
        <a:srgbClr val="F2C5A0"/>
      </a:accent6>
      <a:hlink>
        <a:srgbClr val="0000FF"/>
      </a:hlink>
      <a:folHlink>
        <a:srgbClr val="800080"/>
      </a:folHlink>
    </a:clrScheme>
    <a:fontScheme name="US History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3D8A"/>
        </a:solidFill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63170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1561</Words>
  <Application>Microsoft Office PowerPoint</Application>
  <PresentationFormat>Custom</PresentationFormat>
  <Paragraphs>264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Rockwell</vt:lpstr>
      <vt:lpstr>Tw Cen MT</vt:lpstr>
      <vt:lpstr>Verdana</vt:lpstr>
      <vt:lpstr>US History, 5th edition</vt:lpstr>
      <vt:lpstr>PowerPoint Presentation</vt:lpstr>
      <vt:lpstr>Reconstruction (1865–1877)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Sue</cp:lastModifiedBy>
  <cp:revision>252</cp:revision>
  <dcterms:created xsi:type="dcterms:W3CDTF">2016-06-07T17:00:37Z</dcterms:created>
  <dcterms:modified xsi:type="dcterms:W3CDTF">2023-02-27T17:06:44Z</dcterms:modified>
</cp:coreProperties>
</file>