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1"/>
    <p:sldMasterId id="2147483767" r:id="rId2"/>
  </p:sldMasterIdLst>
  <p:notesMasterIdLst>
    <p:notesMasterId r:id="rId196"/>
  </p:notesMasterIdLst>
  <p:sldIdLst>
    <p:sldId id="306" r:id="rId3"/>
    <p:sldId id="307" r:id="rId4"/>
    <p:sldId id="310" r:id="rId5"/>
    <p:sldId id="308" r:id="rId6"/>
    <p:sldId id="311" r:id="rId7"/>
    <p:sldId id="309" r:id="rId8"/>
    <p:sldId id="312" r:id="rId9"/>
    <p:sldId id="313" r:id="rId10"/>
    <p:sldId id="317" r:id="rId11"/>
    <p:sldId id="314" r:id="rId12"/>
    <p:sldId id="315" r:id="rId13"/>
    <p:sldId id="316" r:id="rId14"/>
    <p:sldId id="498" r:id="rId15"/>
    <p:sldId id="499" r:id="rId16"/>
    <p:sldId id="318" r:id="rId17"/>
    <p:sldId id="494" r:id="rId18"/>
    <p:sldId id="495" r:id="rId19"/>
    <p:sldId id="319" r:id="rId20"/>
    <p:sldId id="320" r:id="rId21"/>
    <p:sldId id="321" r:id="rId22"/>
    <p:sldId id="496" r:id="rId23"/>
    <p:sldId id="323" r:id="rId24"/>
    <p:sldId id="324" r:id="rId25"/>
    <p:sldId id="325" r:id="rId26"/>
    <p:sldId id="326" r:id="rId27"/>
    <p:sldId id="327" r:id="rId28"/>
    <p:sldId id="328" r:id="rId29"/>
    <p:sldId id="329" r:id="rId30"/>
    <p:sldId id="322" r:id="rId31"/>
    <p:sldId id="330" r:id="rId32"/>
    <p:sldId id="331" r:id="rId33"/>
    <p:sldId id="332" r:id="rId34"/>
    <p:sldId id="333" r:id="rId35"/>
    <p:sldId id="334" r:id="rId36"/>
    <p:sldId id="335" r:id="rId37"/>
    <p:sldId id="336" r:id="rId38"/>
    <p:sldId id="337" r:id="rId39"/>
    <p:sldId id="338" r:id="rId40"/>
    <p:sldId id="339" r:id="rId41"/>
    <p:sldId id="340" r:id="rId42"/>
    <p:sldId id="341" r:id="rId43"/>
    <p:sldId id="342" r:id="rId44"/>
    <p:sldId id="343" r:id="rId45"/>
    <p:sldId id="344" r:id="rId46"/>
    <p:sldId id="345" r:id="rId47"/>
    <p:sldId id="346" r:id="rId48"/>
    <p:sldId id="347" r:id="rId49"/>
    <p:sldId id="348" r:id="rId50"/>
    <p:sldId id="349" r:id="rId51"/>
    <p:sldId id="350" r:id="rId52"/>
    <p:sldId id="351" r:id="rId53"/>
    <p:sldId id="352" r:id="rId54"/>
    <p:sldId id="353" r:id="rId55"/>
    <p:sldId id="354" r:id="rId56"/>
    <p:sldId id="355" r:id="rId57"/>
    <p:sldId id="356" r:id="rId58"/>
    <p:sldId id="357" r:id="rId59"/>
    <p:sldId id="358" r:id="rId60"/>
    <p:sldId id="359" r:id="rId61"/>
    <p:sldId id="360" r:id="rId62"/>
    <p:sldId id="362" r:id="rId63"/>
    <p:sldId id="361" r:id="rId64"/>
    <p:sldId id="363" r:id="rId65"/>
    <p:sldId id="364" r:id="rId66"/>
    <p:sldId id="492" r:id="rId67"/>
    <p:sldId id="365" r:id="rId68"/>
    <p:sldId id="366" r:id="rId69"/>
    <p:sldId id="367" r:id="rId70"/>
    <p:sldId id="368" r:id="rId71"/>
    <p:sldId id="369" r:id="rId72"/>
    <p:sldId id="370" r:id="rId73"/>
    <p:sldId id="371" r:id="rId74"/>
    <p:sldId id="373" r:id="rId75"/>
    <p:sldId id="493" r:id="rId76"/>
    <p:sldId id="374" r:id="rId77"/>
    <p:sldId id="375" r:id="rId78"/>
    <p:sldId id="376" r:id="rId79"/>
    <p:sldId id="377" r:id="rId80"/>
    <p:sldId id="378" r:id="rId81"/>
    <p:sldId id="379" r:id="rId82"/>
    <p:sldId id="380" r:id="rId83"/>
    <p:sldId id="381" r:id="rId84"/>
    <p:sldId id="382" r:id="rId85"/>
    <p:sldId id="383" r:id="rId86"/>
    <p:sldId id="384" r:id="rId87"/>
    <p:sldId id="385" r:id="rId88"/>
    <p:sldId id="388" r:id="rId89"/>
    <p:sldId id="389" r:id="rId90"/>
    <p:sldId id="390" r:id="rId91"/>
    <p:sldId id="391" r:id="rId92"/>
    <p:sldId id="392" r:id="rId93"/>
    <p:sldId id="393" r:id="rId94"/>
    <p:sldId id="394" r:id="rId95"/>
    <p:sldId id="386" r:id="rId96"/>
    <p:sldId id="387" r:id="rId97"/>
    <p:sldId id="395" r:id="rId98"/>
    <p:sldId id="396" r:id="rId99"/>
    <p:sldId id="397" r:id="rId100"/>
    <p:sldId id="398" r:id="rId101"/>
    <p:sldId id="399" r:id="rId102"/>
    <p:sldId id="400" r:id="rId103"/>
    <p:sldId id="401" r:id="rId104"/>
    <p:sldId id="402" r:id="rId105"/>
    <p:sldId id="403" r:id="rId106"/>
    <p:sldId id="404" r:id="rId107"/>
    <p:sldId id="405" r:id="rId108"/>
    <p:sldId id="406" r:id="rId109"/>
    <p:sldId id="407" r:id="rId110"/>
    <p:sldId id="408" r:id="rId111"/>
    <p:sldId id="409" r:id="rId112"/>
    <p:sldId id="410" r:id="rId113"/>
    <p:sldId id="411" r:id="rId114"/>
    <p:sldId id="412" r:id="rId115"/>
    <p:sldId id="413" r:id="rId116"/>
    <p:sldId id="414" r:id="rId117"/>
    <p:sldId id="415" r:id="rId118"/>
    <p:sldId id="416" r:id="rId119"/>
    <p:sldId id="417" r:id="rId120"/>
    <p:sldId id="418" r:id="rId121"/>
    <p:sldId id="419" r:id="rId122"/>
    <p:sldId id="420" r:id="rId123"/>
    <p:sldId id="421" r:id="rId124"/>
    <p:sldId id="422" r:id="rId125"/>
    <p:sldId id="423" r:id="rId126"/>
    <p:sldId id="491" r:id="rId127"/>
    <p:sldId id="424" r:id="rId128"/>
    <p:sldId id="425" r:id="rId129"/>
    <p:sldId id="426" r:id="rId130"/>
    <p:sldId id="427" r:id="rId131"/>
    <p:sldId id="428" r:id="rId132"/>
    <p:sldId id="429" r:id="rId133"/>
    <p:sldId id="430" r:id="rId134"/>
    <p:sldId id="431" r:id="rId135"/>
    <p:sldId id="497" r:id="rId136"/>
    <p:sldId id="432" r:id="rId137"/>
    <p:sldId id="433" r:id="rId138"/>
    <p:sldId id="434" r:id="rId139"/>
    <p:sldId id="435" r:id="rId140"/>
    <p:sldId id="436" r:id="rId141"/>
    <p:sldId id="437" r:id="rId142"/>
    <p:sldId id="438" r:id="rId143"/>
    <p:sldId id="439" r:id="rId144"/>
    <p:sldId id="440" r:id="rId145"/>
    <p:sldId id="441" r:id="rId146"/>
    <p:sldId id="442" r:id="rId147"/>
    <p:sldId id="443" r:id="rId148"/>
    <p:sldId id="444" r:id="rId149"/>
    <p:sldId id="445" r:id="rId150"/>
    <p:sldId id="446" r:id="rId151"/>
    <p:sldId id="447" r:id="rId152"/>
    <p:sldId id="448" r:id="rId153"/>
    <p:sldId id="449" r:id="rId154"/>
    <p:sldId id="450" r:id="rId155"/>
    <p:sldId id="451" r:id="rId156"/>
    <p:sldId id="452" r:id="rId157"/>
    <p:sldId id="453" r:id="rId158"/>
    <p:sldId id="454" r:id="rId159"/>
    <p:sldId id="455" r:id="rId160"/>
    <p:sldId id="456" r:id="rId161"/>
    <p:sldId id="457" r:id="rId162"/>
    <p:sldId id="458" r:id="rId163"/>
    <p:sldId id="459" r:id="rId164"/>
    <p:sldId id="460" r:id="rId165"/>
    <p:sldId id="461" r:id="rId166"/>
    <p:sldId id="462" r:id="rId167"/>
    <p:sldId id="463" r:id="rId168"/>
    <p:sldId id="464" r:id="rId169"/>
    <p:sldId id="465" r:id="rId170"/>
    <p:sldId id="466" r:id="rId171"/>
    <p:sldId id="467" r:id="rId172"/>
    <p:sldId id="468" r:id="rId173"/>
    <p:sldId id="469" r:id="rId174"/>
    <p:sldId id="470" r:id="rId175"/>
    <p:sldId id="471" r:id="rId176"/>
    <p:sldId id="472" r:id="rId177"/>
    <p:sldId id="473" r:id="rId178"/>
    <p:sldId id="474" r:id="rId179"/>
    <p:sldId id="475" r:id="rId180"/>
    <p:sldId id="476" r:id="rId181"/>
    <p:sldId id="477" r:id="rId182"/>
    <p:sldId id="478" r:id="rId183"/>
    <p:sldId id="479" r:id="rId184"/>
    <p:sldId id="480" r:id="rId185"/>
    <p:sldId id="481" r:id="rId186"/>
    <p:sldId id="482" r:id="rId187"/>
    <p:sldId id="483" r:id="rId188"/>
    <p:sldId id="484" r:id="rId189"/>
    <p:sldId id="485" r:id="rId190"/>
    <p:sldId id="486" r:id="rId191"/>
    <p:sldId id="487" r:id="rId192"/>
    <p:sldId id="488" r:id="rId193"/>
    <p:sldId id="489" r:id="rId194"/>
    <p:sldId id="490" r:id="rId195"/>
  </p:sldIdLst>
  <p:sldSz cx="11704638" cy="658336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4">
          <p15:clr>
            <a:srgbClr val="A4A3A4"/>
          </p15:clr>
        </p15:guide>
        <p15:guide id="2" orient="horz" pos="207">
          <p15:clr>
            <a:srgbClr val="A4A3A4"/>
          </p15:clr>
        </p15:guide>
        <p15:guide id="3" orient="horz" pos="3945">
          <p15:clr>
            <a:srgbClr val="A4A3A4"/>
          </p15:clr>
        </p15:guide>
        <p15:guide id="4" orient="horz" pos="3009">
          <p15:clr>
            <a:srgbClr val="A4A3A4"/>
          </p15:clr>
        </p15:guide>
        <p15:guide id="5" orient="horz" pos="928">
          <p15:clr>
            <a:srgbClr val="A4A3A4"/>
          </p15:clr>
        </p15:guide>
        <p15:guide id="6" pos="3687">
          <p15:clr>
            <a:srgbClr val="A4A3A4"/>
          </p15:clr>
        </p15:guide>
        <p15:guide id="7" pos="380">
          <p15:clr>
            <a:srgbClr val="A4A3A4"/>
          </p15:clr>
        </p15:guide>
        <p15:guide id="8" pos="69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4529"/>
    <a:srgbClr val="1C5B82"/>
    <a:srgbClr val="AACEBB"/>
    <a:srgbClr val="0B773E"/>
    <a:srgbClr val="97C3AC"/>
    <a:srgbClr val="DB6A5A"/>
    <a:srgbClr val="2C536B"/>
    <a:srgbClr val="A4CFDC"/>
    <a:srgbClr val="71A5C5"/>
    <a:srgbClr val="0076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50" autoAdjust="0"/>
    <p:restoredTop sz="89767" autoAdjust="0"/>
  </p:normalViewPr>
  <p:slideViewPr>
    <p:cSldViewPr snapToGrid="0" snapToObjects="1">
      <p:cViewPr varScale="1">
        <p:scale>
          <a:sx n="69" d="100"/>
          <a:sy n="69" d="100"/>
        </p:scale>
        <p:origin x="714" y="60"/>
      </p:cViewPr>
      <p:guideLst>
        <p:guide orient="horz" pos="2074"/>
        <p:guide orient="horz" pos="207"/>
        <p:guide orient="horz" pos="3945"/>
        <p:guide orient="horz" pos="3009"/>
        <p:guide orient="horz" pos="928"/>
        <p:guide pos="3687"/>
        <p:guide pos="380"/>
        <p:guide pos="6998"/>
      </p:guideLst>
    </p:cSldViewPr>
  </p:slideViewPr>
  <p:notesTextViewPr>
    <p:cViewPr>
      <p:scale>
        <a:sx n="3" d="2"/>
        <a:sy n="3" d="2"/>
      </p:scale>
      <p:origin x="0" y="0"/>
    </p:cViewPr>
  </p:notesTextViewPr>
  <p:sorterViewPr>
    <p:cViewPr>
      <p:scale>
        <a:sx n="150" d="100"/>
        <a:sy n="150" d="100"/>
      </p:scale>
      <p:origin x="0" y="1272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notesMaster" Target="notesMasters/notesMaster1.xml"/><Relationship Id="rId200" Type="http://schemas.openxmlformats.org/officeDocument/2006/relationships/tableStyles" Target="tableStyle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presProps" Target="presProp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viewProps" Target="viewProp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9BC865-367B-4C1E-85ED-1883661038B4}" type="datetimeFigureOut">
              <a:rPr lang="en-US" smtClean="0"/>
              <a:t>3/4/2024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A02022-2634-4AD4-A337-75422E773064}" type="slidenum">
              <a:rPr lang="en-US" smtClean="0"/>
              <a:t>‹#›</a:t>
            </a:fld>
            <a:endParaRPr lang="en-US"/>
          </a:p>
        </p:txBody>
      </p:sp>
    </p:spTree>
    <p:extLst>
      <p:ext uri="{BB962C8B-B14F-4D97-AF65-F5344CB8AC3E}">
        <p14:creationId xmlns:p14="http://schemas.microsoft.com/office/powerpoint/2010/main" val="1846826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7</a:t>
            </a:fld>
            <a:endParaRPr lang="en-US"/>
          </a:p>
        </p:txBody>
      </p:sp>
    </p:spTree>
    <p:extLst>
      <p:ext uri="{BB962C8B-B14F-4D97-AF65-F5344CB8AC3E}">
        <p14:creationId xmlns:p14="http://schemas.microsoft.com/office/powerpoint/2010/main" val="716046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Roop_Dey</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74</a:t>
            </a:fld>
            <a:endParaRPr lang="en-US"/>
          </a:p>
        </p:txBody>
      </p:sp>
    </p:spTree>
    <p:extLst>
      <p:ext uri="{BB962C8B-B14F-4D97-AF65-F5344CB8AC3E}">
        <p14:creationId xmlns:p14="http://schemas.microsoft.com/office/powerpoint/2010/main" val="3393401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 Geography, 4</a:t>
            </a:r>
            <a:r>
              <a:rPr lang="en-US" baseline="30000" dirty="0" smtClean="0"/>
              <a:t>th</a:t>
            </a:r>
            <a:r>
              <a:rPr lang="en-US" dirty="0" smtClean="0"/>
              <a:t> edition, p. 336</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9</a:t>
            </a:fld>
            <a:endParaRPr lang="en-US"/>
          </a:p>
        </p:txBody>
      </p:sp>
    </p:spTree>
    <p:extLst>
      <p:ext uri="{BB962C8B-B14F-4D97-AF65-F5344CB8AC3E}">
        <p14:creationId xmlns:p14="http://schemas.microsoft.com/office/powerpoint/2010/main" val="751297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716046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20</a:t>
            </a:fld>
            <a:endParaRPr lang="en-US"/>
          </a:p>
        </p:txBody>
      </p:sp>
    </p:spTree>
    <p:extLst>
      <p:ext uri="{BB962C8B-B14F-4D97-AF65-F5344CB8AC3E}">
        <p14:creationId xmlns:p14="http://schemas.microsoft.com/office/powerpoint/2010/main" val="3931189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 Geography, 4</a:t>
            </a:r>
            <a:r>
              <a:rPr lang="en-US" baseline="30000" dirty="0" smtClean="0"/>
              <a:t>th</a:t>
            </a:r>
            <a:r>
              <a:rPr lang="en-US" dirty="0" smtClean="0"/>
              <a:t> edition,</a:t>
            </a:r>
            <a:r>
              <a:rPr lang="en-US" baseline="0" dirty="0" smtClean="0"/>
              <a:t> p. 339</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32</a:t>
            </a:fld>
            <a:endParaRPr lang="en-US"/>
          </a:p>
        </p:txBody>
      </p:sp>
    </p:spTree>
    <p:extLst>
      <p:ext uri="{BB962C8B-B14F-4D97-AF65-F5344CB8AC3E}">
        <p14:creationId xmlns:p14="http://schemas.microsoft.com/office/powerpoint/2010/main" val="4194633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33</a:t>
            </a:fld>
            <a:endParaRPr lang="en-US"/>
          </a:p>
        </p:txBody>
      </p:sp>
    </p:spTree>
    <p:extLst>
      <p:ext uri="{BB962C8B-B14F-4D97-AF65-F5344CB8AC3E}">
        <p14:creationId xmlns:p14="http://schemas.microsoft.com/office/powerpoint/2010/main" val="4172291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60</a:t>
            </a:fld>
            <a:endParaRPr lang="en-US"/>
          </a:p>
        </p:txBody>
      </p:sp>
    </p:spTree>
    <p:extLst>
      <p:ext uri="{BB962C8B-B14F-4D97-AF65-F5344CB8AC3E}">
        <p14:creationId xmlns:p14="http://schemas.microsoft.com/office/powerpoint/2010/main" val="3858284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a:t>
            </a:r>
            <a:r>
              <a:rPr lang="en-US" baseline="0" dirty="0" smtClean="0"/>
              <a:t> Geography, 4</a:t>
            </a:r>
            <a:r>
              <a:rPr lang="en-US" baseline="30000" dirty="0" smtClean="0"/>
              <a:t>th</a:t>
            </a:r>
            <a:r>
              <a:rPr lang="en-US" baseline="0" dirty="0" smtClean="0"/>
              <a:t> edition, p. 348</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61</a:t>
            </a:fld>
            <a:endParaRPr lang="en-US"/>
          </a:p>
        </p:txBody>
      </p:sp>
    </p:spTree>
    <p:extLst>
      <p:ext uri="{BB962C8B-B14F-4D97-AF65-F5344CB8AC3E}">
        <p14:creationId xmlns:p14="http://schemas.microsoft.com/office/powerpoint/2010/main" val="3465472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Clipart.com; image 109902024</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65</a:t>
            </a:fld>
            <a:endParaRPr lang="en-US"/>
          </a:p>
        </p:txBody>
      </p:sp>
    </p:spTree>
    <p:extLst>
      <p:ext uri="{BB962C8B-B14F-4D97-AF65-F5344CB8AC3E}">
        <p14:creationId xmlns:p14="http://schemas.microsoft.com/office/powerpoint/2010/main" val="1642731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4283880" y="4775862"/>
            <a:ext cx="6885455" cy="1486826"/>
          </a:xfrm>
        </p:spPr>
        <p:txBody>
          <a:bodyPr>
            <a:normAutofit/>
          </a:bodyPr>
          <a:lstStyle>
            <a:lvl1pPr>
              <a:defRPr sz="3200"/>
            </a:lvl1pPr>
          </a:lstStyle>
          <a:p>
            <a:r>
              <a:rPr lang="en-US" dirty="0" smtClean="0"/>
              <a:t>Chapter #: Title</a:t>
            </a:r>
            <a:endParaRPr lang="en-US" dirty="0"/>
          </a:p>
        </p:txBody>
      </p:sp>
    </p:spTree>
    <p:extLst>
      <p:ext uri="{BB962C8B-B14F-4D97-AF65-F5344CB8AC3E}">
        <p14:creationId xmlns:p14="http://schemas.microsoft.com/office/powerpoint/2010/main" val="1381513530"/>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04689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nit/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4283880" y="4775862"/>
            <a:ext cx="6885455" cy="1486826"/>
          </a:xfrm>
        </p:spPr>
        <p:txBody>
          <a:bodyPr>
            <a:normAutofit/>
          </a:bodyPr>
          <a:lstStyle>
            <a:lvl1pPr>
              <a:defRPr sz="3200">
                <a:solidFill>
                  <a:schemeClr val="accent3"/>
                </a:solidFill>
              </a:defRPr>
            </a:lvl1pPr>
          </a:lstStyle>
          <a:p>
            <a:r>
              <a:rPr lang="en-US" dirty="0" smtClean="0"/>
              <a:t>Chapter #: Title</a:t>
            </a:r>
            <a:endParaRPr lang="en-US" dirty="0"/>
          </a:p>
        </p:txBody>
      </p:sp>
    </p:spTree>
    <p:extLst>
      <p:ext uri="{BB962C8B-B14F-4D97-AF65-F5344CB8AC3E}">
        <p14:creationId xmlns:p14="http://schemas.microsoft.com/office/powerpoint/2010/main" val="4157303703"/>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pSp>
        <p:nvGrpSpPr>
          <p:cNvPr id="5" name="Group 4"/>
          <p:cNvGrpSpPr/>
          <p:nvPr userDrawn="1"/>
        </p:nvGrpSpPr>
        <p:grpSpPr>
          <a:xfrm>
            <a:off x="-157" y="1978090"/>
            <a:ext cx="11705588" cy="2381498"/>
            <a:chOff x="-157" y="1978090"/>
            <a:chExt cx="11705588" cy="2381498"/>
          </a:xfrm>
        </p:grpSpPr>
        <p:grpSp>
          <p:nvGrpSpPr>
            <p:cNvPr id="3" name="Group 2"/>
            <p:cNvGrpSpPr/>
            <p:nvPr userDrawn="1"/>
          </p:nvGrpSpPr>
          <p:grpSpPr>
            <a:xfrm>
              <a:off x="159" y="1978090"/>
              <a:ext cx="11704320" cy="2381498"/>
              <a:chOff x="159" y="1978090"/>
              <a:chExt cx="11704320" cy="2381498"/>
            </a:xfrm>
          </p:grpSpPr>
          <p:sp>
            <p:nvSpPr>
              <p:cNvPr id="20" name="Rectangle 19"/>
              <p:cNvSpPr/>
              <p:nvPr/>
            </p:nvSpPr>
            <p:spPr>
              <a:xfrm>
                <a:off x="159" y="2213609"/>
                <a:ext cx="11704320" cy="1910460"/>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22" name="Rectangle 21"/>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157" y="2168524"/>
              <a:ext cx="11705588" cy="2000630"/>
              <a:chOff x="-157" y="2169159"/>
              <a:chExt cx="11705588" cy="2000630"/>
            </a:xfrm>
          </p:grpSpPr>
          <p:sp>
            <p:nvSpPr>
              <p:cNvPr id="7" name="Rectangle 1"/>
              <p:cNvSpPr/>
              <p:nvPr userDrawn="1"/>
            </p:nvSpPr>
            <p:spPr>
              <a:xfrm flipH="1">
                <a:off x="795" y="2169159"/>
                <a:ext cx="11704636" cy="91440"/>
              </a:xfrm>
              <a:prstGeom prst="rect">
                <a:avLst/>
              </a:prstGeom>
              <a:solidFill>
                <a:schemeClr val="accent4"/>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
              <p:cNvSpPr/>
              <p:nvPr userDrawn="1"/>
            </p:nvSpPr>
            <p:spPr>
              <a:xfrm flipH="1">
                <a:off x="-157" y="4078349"/>
                <a:ext cx="11704636" cy="91440"/>
              </a:xfrm>
              <a:prstGeom prst="rect">
                <a:avLst/>
              </a:prstGeom>
              <a:solidFill>
                <a:schemeClr val="accent4"/>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hasCustomPrompt="1"/>
          </p:nvPr>
        </p:nvSpPr>
        <p:spPr>
          <a:xfrm>
            <a:off x="585232" y="2094935"/>
            <a:ext cx="10534174" cy="2128368"/>
          </a:xfrm>
        </p:spPr>
        <p:txBody>
          <a:bodyPr>
            <a:normAutofit/>
          </a:bodyPr>
          <a:lstStyle>
            <a:lvl1pPr>
              <a:lnSpc>
                <a:spcPct val="90000"/>
              </a:lnSpc>
              <a:defRPr sz="3200" b="1">
                <a:solidFill>
                  <a:schemeClr val="accent4">
                    <a:lumMod val="75000"/>
                  </a:schemeClr>
                </a:solidFill>
                <a:effectLst/>
              </a:defRPr>
            </a:lvl1pPr>
          </a:lstStyle>
          <a:p>
            <a:r>
              <a:rPr lang="en-US" dirty="0" smtClean="0"/>
              <a:t>Title</a:t>
            </a:r>
            <a:endParaRPr lang="en-US" dirty="0"/>
          </a:p>
        </p:txBody>
      </p:sp>
    </p:spTree>
    <p:extLst>
      <p:ext uri="{BB962C8B-B14F-4D97-AF65-F5344CB8AC3E}">
        <p14:creationId xmlns:p14="http://schemas.microsoft.com/office/powerpoint/2010/main" val="1356082837"/>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tes 2">
    <p:spTree>
      <p:nvGrpSpPr>
        <p:cNvPr id="1" name=""/>
        <p:cNvGrpSpPr/>
        <p:nvPr/>
      </p:nvGrpSpPr>
      <p:grpSpPr>
        <a:xfrm>
          <a:off x="0" y="0"/>
          <a:ext cx="0" cy="0"/>
          <a:chOff x="0" y="0"/>
          <a:chExt cx="0" cy="0"/>
        </a:xfrm>
      </p:grpSpPr>
      <p:grpSp>
        <p:nvGrpSpPr>
          <p:cNvPr id="35" name="Group 34"/>
          <p:cNvGrpSpPr/>
          <p:nvPr userDrawn="1"/>
        </p:nvGrpSpPr>
        <p:grpSpPr>
          <a:xfrm>
            <a:off x="0" y="0"/>
            <a:ext cx="11705431" cy="1323236"/>
            <a:chOff x="0" y="-65317"/>
            <a:chExt cx="11705431" cy="1323236"/>
          </a:xfrm>
        </p:grpSpPr>
        <p:sp>
          <p:nvSpPr>
            <p:cNvPr id="15" name="Rectangle 1"/>
            <p:cNvSpPr/>
            <p:nvPr/>
          </p:nvSpPr>
          <p:spPr>
            <a:xfrm flipH="1">
              <a:off x="0" y="-65317"/>
              <a:ext cx="11704636" cy="1196321"/>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603250" y="255390"/>
            <a:ext cx="10506075" cy="904189"/>
          </a:xfrm>
        </p:spPr>
        <p:txBody>
          <a:bodyPr anchor="b">
            <a:noAutofit/>
          </a:bodyPr>
          <a:lstStyle>
            <a:lvl1pPr algn="l">
              <a:defRPr sz="3200">
                <a:solidFill>
                  <a:schemeClr val="accent4">
                    <a:lumMod val="75000"/>
                  </a:schemeClr>
                </a:solidFill>
                <a:effectLst/>
              </a:defRPr>
            </a:lvl1pPr>
          </a:lstStyle>
          <a:p>
            <a:r>
              <a:rPr lang="en-US" dirty="0" smtClean="0"/>
              <a:t>Title</a:t>
            </a:r>
            <a:endParaRPr lang="en-US" dirty="0"/>
          </a:p>
        </p:txBody>
      </p:sp>
      <p:sp>
        <p:nvSpPr>
          <p:cNvPr id="5" name="Text Placeholder 4"/>
          <p:cNvSpPr>
            <a:spLocks noGrp="1"/>
          </p:cNvSpPr>
          <p:nvPr>
            <p:ph type="body" sz="quarter" idx="10"/>
          </p:nvPr>
        </p:nvSpPr>
        <p:spPr>
          <a:xfrm>
            <a:off x="603250" y="1473200"/>
            <a:ext cx="10506075" cy="47894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5246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tes 1">
    <p:spTree>
      <p:nvGrpSpPr>
        <p:cNvPr id="1" name=""/>
        <p:cNvGrpSpPr/>
        <p:nvPr/>
      </p:nvGrpSpPr>
      <p:grpSpPr>
        <a:xfrm>
          <a:off x="0" y="0"/>
          <a:ext cx="0" cy="0"/>
          <a:chOff x="0" y="0"/>
          <a:chExt cx="0" cy="0"/>
        </a:xfrm>
      </p:grpSpPr>
      <p:grpSp>
        <p:nvGrpSpPr>
          <p:cNvPr id="25" name="Group 24"/>
          <p:cNvGrpSpPr/>
          <p:nvPr userDrawn="1"/>
        </p:nvGrpSpPr>
        <p:grpSpPr>
          <a:xfrm>
            <a:off x="0" y="1"/>
            <a:ext cx="11705431" cy="732232"/>
            <a:chOff x="0" y="525687"/>
            <a:chExt cx="11705431" cy="732232"/>
          </a:xfrm>
        </p:grpSpPr>
        <p:sp>
          <p:nvSpPr>
            <p:cNvPr id="26" name="Rectangle 1"/>
            <p:cNvSpPr/>
            <p:nvPr/>
          </p:nvSpPr>
          <p:spPr>
            <a:xfrm flipH="1">
              <a:off x="0" y="525687"/>
              <a:ext cx="11704636" cy="605318"/>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2"/>
          <p:cNvSpPr>
            <a:spLocks noGrp="1"/>
          </p:cNvSpPr>
          <p:nvPr>
            <p:ph idx="1"/>
          </p:nvPr>
        </p:nvSpPr>
        <p:spPr>
          <a:xfrm>
            <a:off x="676275" y="838200"/>
            <a:ext cx="10443130" cy="5494570"/>
          </a:xfrm>
          <a:prstGeom prst="rect">
            <a:avLst/>
          </a:prstGeom>
        </p:spPr>
        <p:txBody>
          <a:bodyPr/>
          <a:lstStyle>
            <a:lvl1pPr marL="228600" indent="-228600">
              <a:buFont typeface="Wingdings" panose="05000000000000000000" pitchFamily="2" charset="2"/>
              <a:buChar char="§"/>
              <a:defRPr>
                <a:solidFill>
                  <a:schemeClr val="accent4"/>
                </a:solidFill>
              </a:defRPr>
            </a:lvl1pPr>
            <a:lvl2pPr marL="628650" indent="-171450">
              <a:buFont typeface="Arial" panose="020B0604020202020204" pitchFamily="34" charset="0"/>
              <a:buChar char="•"/>
              <a:defRPr>
                <a:solidFill>
                  <a:schemeClr val="accent4"/>
                </a:solidFill>
              </a:defRPr>
            </a:lvl2pPr>
            <a:lvl3pPr marL="1143000" indent="-228600">
              <a:buFont typeface="Tahoma" panose="020B0604030504040204" pitchFamily="34" charset="0"/>
              <a:buChar char="–"/>
              <a:defRPr>
                <a:solidFill>
                  <a:schemeClr val="accent4"/>
                </a:solidFill>
              </a:defRPr>
            </a:lvl3pPr>
            <a:lvl4pPr marL="1600200" indent="-228600">
              <a:buFont typeface="Wingdings" panose="05000000000000000000" pitchFamily="2" charset="2"/>
              <a:buChar char="§"/>
              <a:defRPr sz="2400" baseline="0">
                <a:solidFill>
                  <a:schemeClr val="accent4"/>
                </a:solidFill>
              </a:defRPr>
            </a:lvl4pPr>
            <a:lvl5pPr>
              <a:defRPr>
                <a:solidFill>
                  <a:schemeClr val="tx2">
                    <a:lumMod val="75000"/>
                  </a:schemeClr>
                </a:solidFill>
              </a:defRPr>
            </a:lvl5p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Fourth level</a:t>
            </a:r>
          </a:p>
        </p:txBody>
      </p:sp>
    </p:spTree>
    <p:extLst>
      <p:ext uri="{BB962C8B-B14F-4D97-AF65-F5344CB8AC3E}">
        <p14:creationId xmlns:p14="http://schemas.microsoft.com/office/powerpoint/2010/main" val="804577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Quiz">
    <p:spTree>
      <p:nvGrpSpPr>
        <p:cNvPr id="1" name=""/>
        <p:cNvGrpSpPr/>
        <p:nvPr/>
      </p:nvGrpSpPr>
      <p:grpSpPr>
        <a:xfrm>
          <a:off x="0" y="0"/>
          <a:ext cx="0" cy="0"/>
          <a:chOff x="0" y="0"/>
          <a:chExt cx="0" cy="0"/>
        </a:xfrm>
      </p:grpSpPr>
      <p:grpSp>
        <p:nvGrpSpPr>
          <p:cNvPr id="8" name="Group 7"/>
          <p:cNvGrpSpPr/>
          <p:nvPr userDrawn="1"/>
        </p:nvGrpSpPr>
        <p:grpSpPr>
          <a:xfrm>
            <a:off x="788067" y="449262"/>
            <a:ext cx="10131552" cy="1023938"/>
            <a:chOff x="0" y="233981"/>
            <a:chExt cx="11705431" cy="1023938"/>
          </a:xfrm>
        </p:grpSpPr>
        <p:sp>
          <p:nvSpPr>
            <p:cNvPr id="9" name="Rectangle 1"/>
            <p:cNvSpPr/>
            <p:nvPr/>
          </p:nvSpPr>
          <p:spPr>
            <a:xfrm flipH="1">
              <a:off x="0" y="233981"/>
              <a:ext cx="11704636" cy="897023"/>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p:cNvSpPr/>
          <p:nvPr/>
        </p:nvSpPr>
        <p:spPr>
          <a:xfrm>
            <a:off x="785019" y="449262"/>
            <a:ext cx="10134600" cy="5637213"/>
          </a:xfrm>
          <a:prstGeom prst="rect">
            <a:avLst/>
          </a:prstGeom>
          <a:noFill/>
          <a:ln w="57150">
            <a:solidFill>
              <a:schemeClr val="accent4">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hasCustomPrompt="1"/>
          </p:nvPr>
        </p:nvSpPr>
        <p:spPr>
          <a:xfrm>
            <a:off x="1038224" y="1600200"/>
            <a:ext cx="9512301" cy="4333875"/>
          </a:xfrm>
          <a:prstGeom prst="rect">
            <a:avLst/>
          </a:prstGeom>
        </p:spPr>
        <p:txBody>
          <a:bodyPr>
            <a:noAutofit/>
          </a:bodyPr>
          <a:lstStyle>
            <a:lvl1pPr marL="1025525" indent="-457200" algn="l">
              <a:lnSpc>
                <a:spcPct val="100000"/>
              </a:lnSpc>
              <a:spcBef>
                <a:spcPts val="0"/>
              </a:spcBef>
              <a:buNone/>
              <a:defRPr sz="2400" baseline="0">
                <a:solidFill>
                  <a:schemeClr val="accent4"/>
                </a:solidFill>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US" dirty="0" smtClean="0"/>
              <a:t>1.	Question</a:t>
            </a:r>
            <a:endParaRPr lang="en-US" dirty="0"/>
          </a:p>
        </p:txBody>
      </p:sp>
      <p:sp>
        <p:nvSpPr>
          <p:cNvPr id="2" name="TextBox 1"/>
          <p:cNvSpPr txBox="1"/>
          <p:nvPr userDrawn="1"/>
        </p:nvSpPr>
        <p:spPr>
          <a:xfrm>
            <a:off x="1038224" y="705371"/>
            <a:ext cx="2752677" cy="535531"/>
          </a:xfrm>
          <a:prstGeom prst="rect">
            <a:avLst/>
          </a:prstGeom>
        </p:spPr>
        <p:txBody>
          <a:bodyPr vert="horz" lIns="91440" tIns="45720" rIns="91440" bIns="45720" rtlCol="0" anchor="ctr">
            <a:noAutofit/>
          </a:bodyPr>
          <a:lstStyle>
            <a:lvl1pPr lvl="0" indent="0">
              <a:lnSpc>
                <a:spcPct val="90000"/>
              </a:lnSpc>
              <a:spcBef>
                <a:spcPts val="0"/>
              </a:spcBef>
              <a:spcAft>
                <a:spcPts val="900"/>
              </a:spcAft>
              <a:buFont typeface="Wingdings" panose="05000000000000000000" pitchFamily="2" charset="2"/>
              <a:buNone/>
              <a:defRPr sz="3200" b="1" cap="none" baseline="0">
                <a:solidFill>
                  <a:schemeClr val="bg1">
                    <a:lumMod val="95000"/>
                  </a:schemeClr>
                </a:solidFill>
                <a:effectLst>
                  <a:outerShdw blurRad="38100" dist="38100" dir="2700000" algn="tl">
                    <a:srgbClr val="000000">
                      <a:alpha val="43137"/>
                    </a:srgbClr>
                  </a:outerShdw>
                </a:effectLst>
              </a:defRPr>
            </a:lvl1pPr>
            <a:lvl2pPr indent="0">
              <a:lnSpc>
                <a:spcPct val="90000"/>
              </a:lnSpc>
              <a:spcBef>
                <a:spcPts val="0"/>
              </a:spcBef>
              <a:spcAft>
                <a:spcPts val="900"/>
              </a:spcAft>
              <a:buFont typeface="Arial" pitchFamily="34" charset="0"/>
              <a:buNone/>
              <a:defRPr sz="2400">
                <a:solidFill>
                  <a:srgbClr val="F7F5E1"/>
                </a:solidFill>
                <a:effectLst>
                  <a:outerShdw blurRad="38100" dist="38100" dir="2700000" algn="tl">
                    <a:srgbClr val="000000">
                      <a:alpha val="43137"/>
                    </a:srgbClr>
                  </a:outerShdw>
                </a:effectLst>
              </a:defRPr>
            </a:lvl2pPr>
            <a:lvl3pPr indent="0">
              <a:lnSpc>
                <a:spcPct val="90000"/>
              </a:lnSpc>
              <a:spcBef>
                <a:spcPts val="0"/>
              </a:spcBef>
              <a:spcAft>
                <a:spcPts val="900"/>
              </a:spcAft>
              <a:buFont typeface="Tahoma" panose="020B0604030504040204" pitchFamily="34" charset="0"/>
              <a:buNone/>
              <a:defRPr sz="2400">
                <a:solidFill>
                  <a:srgbClr val="F7F5E1"/>
                </a:solidFill>
                <a:effectLst>
                  <a:outerShdw blurRad="38100" dist="38100" dir="2700000" algn="tl">
                    <a:srgbClr val="000000">
                      <a:alpha val="43137"/>
                    </a:srgbClr>
                  </a:outerShdw>
                </a:effectLst>
              </a:defRPr>
            </a:lvl3pPr>
            <a:lvl4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4pPr>
            <a:lvl5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dirty="0" smtClean="0">
                <a:solidFill>
                  <a:schemeClr val="accent4">
                    <a:lumMod val="75000"/>
                  </a:schemeClr>
                </a:solidFill>
                <a:effectLst/>
              </a:rPr>
              <a:t>Section Quiz</a:t>
            </a:r>
          </a:p>
        </p:txBody>
      </p:sp>
    </p:spTree>
    <p:extLst>
      <p:ext uri="{BB962C8B-B14F-4D97-AF65-F5344CB8AC3E}">
        <p14:creationId xmlns:p14="http://schemas.microsoft.com/office/powerpoint/2010/main" val="14036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rm">
    <p:spTree>
      <p:nvGrpSpPr>
        <p:cNvPr id="1" name=""/>
        <p:cNvGrpSpPr/>
        <p:nvPr/>
      </p:nvGrpSpPr>
      <p:grpSpPr>
        <a:xfrm>
          <a:off x="0" y="0"/>
          <a:ext cx="0" cy="0"/>
          <a:chOff x="0" y="0"/>
          <a:chExt cx="0" cy="0"/>
        </a:xfrm>
      </p:grpSpPr>
      <p:sp>
        <p:nvSpPr>
          <p:cNvPr id="4" name="Rectangle 3"/>
          <p:cNvSpPr/>
          <p:nvPr userDrawn="1"/>
        </p:nvSpPr>
        <p:spPr>
          <a:xfrm>
            <a:off x="0" y="0"/>
            <a:ext cx="11704638" cy="6583363"/>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59" y="1264761"/>
            <a:ext cx="11704320" cy="3955825"/>
            <a:chOff x="159" y="1264761"/>
            <a:chExt cx="11704320" cy="3955825"/>
          </a:xfrm>
        </p:grpSpPr>
        <p:sp>
          <p:nvSpPr>
            <p:cNvPr id="9" name="Rectangle 8"/>
            <p:cNvSpPr/>
            <p:nvPr userDrawn="1"/>
          </p:nvSpPr>
          <p:spPr>
            <a:xfrm>
              <a:off x="159" y="1264761"/>
              <a:ext cx="11704320" cy="3955825"/>
            </a:xfrm>
            <a:prstGeom prst="rect">
              <a:avLst/>
            </a:prstGeom>
            <a:solidFill>
              <a:schemeClr val="bg1">
                <a:lumMod val="95000"/>
              </a:schemeClr>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159" y="1264761"/>
              <a:ext cx="11704320" cy="0"/>
            </a:xfrm>
            <a:prstGeom prst="line">
              <a:avLst/>
            </a:prstGeom>
            <a:ln w="76200">
              <a:solidFill>
                <a:srgbClr val="0B773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59" y="5220586"/>
              <a:ext cx="11704320" cy="0"/>
            </a:xfrm>
            <a:prstGeom prst="line">
              <a:avLst/>
            </a:prstGeom>
            <a:ln w="76200">
              <a:solidFill>
                <a:srgbClr val="0B773E"/>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2215833" y="934720"/>
            <a:ext cx="7274560" cy="1219200"/>
          </a:xfrm>
          <a:prstGeom prst="rect">
            <a:avLst/>
          </a:prstGeom>
          <a:solidFill>
            <a:schemeClr val="accent2"/>
          </a:solidFill>
          <a:ln w="76200">
            <a:solidFill>
              <a:schemeClr val="accent4">
                <a:lumMod val="75000"/>
              </a:schemeClr>
            </a:solidFill>
            <a:miter lim="800000"/>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6" name="Title 12"/>
          <p:cNvSpPr>
            <a:spLocks noGrp="1"/>
          </p:cNvSpPr>
          <p:nvPr>
            <p:ph type="title" hasCustomPrompt="1"/>
          </p:nvPr>
        </p:nvSpPr>
        <p:spPr>
          <a:xfrm>
            <a:off x="2204165" y="981278"/>
            <a:ext cx="7286228" cy="1172642"/>
          </a:xfrm>
        </p:spPr>
        <p:txBody>
          <a:bodyPr>
            <a:normAutofit/>
          </a:bodyPr>
          <a:lstStyle>
            <a:lvl1pPr>
              <a:defRPr sz="3600" b="1">
                <a:solidFill>
                  <a:schemeClr val="bg1">
                    <a:lumMod val="95000"/>
                  </a:schemeClr>
                </a:solidFill>
                <a:effectLst>
                  <a:outerShdw blurRad="38100" dist="38100" dir="2700000" algn="tl">
                    <a:srgbClr val="000000">
                      <a:alpha val="43137"/>
                    </a:srgbClr>
                  </a:outerShdw>
                </a:effectLst>
              </a:defRPr>
            </a:lvl1pPr>
          </a:lstStyle>
          <a:p>
            <a:r>
              <a:rPr lang="en-US" dirty="0" smtClean="0"/>
              <a:t>term</a:t>
            </a:r>
            <a:endParaRPr lang="en-US" dirty="0"/>
          </a:p>
        </p:txBody>
      </p:sp>
      <p:sp>
        <p:nvSpPr>
          <p:cNvPr id="3" name="Text Placeholder 2"/>
          <p:cNvSpPr>
            <a:spLocks noGrp="1"/>
          </p:cNvSpPr>
          <p:nvPr>
            <p:ph type="body" sz="quarter" idx="11" hasCustomPrompt="1"/>
          </p:nvPr>
        </p:nvSpPr>
        <p:spPr>
          <a:xfrm>
            <a:off x="1831182" y="2524125"/>
            <a:ext cx="8042275" cy="2579688"/>
          </a:xfrm>
        </p:spPr>
        <p:txBody>
          <a:bodyPr>
            <a:normAutofit/>
          </a:bodyPr>
          <a:lstStyle>
            <a:lvl1pPr marL="0" indent="0" algn="ctr">
              <a:lnSpc>
                <a:spcPct val="95000"/>
              </a:lnSpc>
              <a:buNone/>
              <a:defRPr sz="2800" b="0"/>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definition</a:t>
            </a:r>
            <a:endParaRPr lang="en-US" dirty="0"/>
          </a:p>
        </p:txBody>
      </p:sp>
    </p:spTree>
    <p:extLst>
      <p:ext uri="{BB962C8B-B14F-4D97-AF65-F5344CB8AC3E}">
        <p14:creationId xmlns:p14="http://schemas.microsoft.com/office/powerpoint/2010/main" val="232618637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grpSp>
        <p:nvGrpSpPr>
          <p:cNvPr id="9" name="Group 8"/>
          <p:cNvGrpSpPr/>
          <p:nvPr userDrawn="1"/>
        </p:nvGrpSpPr>
        <p:grpSpPr>
          <a:xfrm>
            <a:off x="-157" y="1902075"/>
            <a:ext cx="11705588" cy="2381498"/>
            <a:chOff x="-157" y="1978090"/>
            <a:chExt cx="11705588" cy="2381498"/>
          </a:xfrm>
        </p:grpSpPr>
        <p:grpSp>
          <p:nvGrpSpPr>
            <p:cNvPr id="10" name="Group 9"/>
            <p:cNvGrpSpPr/>
            <p:nvPr userDrawn="1"/>
          </p:nvGrpSpPr>
          <p:grpSpPr>
            <a:xfrm>
              <a:off x="159" y="1978090"/>
              <a:ext cx="11704320" cy="2381498"/>
              <a:chOff x="159" y="1978090"/>
              <a:chExt cx="11704320" cy="2381498"/>
            </a:xfrm>
          </p:grpSpPr>
          <p:sp>
            <p:nvSpPr>
              <p:cNvPr id="14" name="Rectangle 13"/>
              <p:cNvSpPr/>
              <p:nvPr/>
            </p:nvSpPr>
            <p:spPr>
              <a:xfrm>
                <a:off x="159" y="2213609"/>
                <a:ext cx="11704320" cy="1910460"/>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15" name="Rectangle 14"/>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157" y="2168524"/>
              <a:ext cx="11705588" cy="2000630"/>
              <a:chOff x="-157" y="2169159"/>
              <a:chExt cx="11705588" cy="2000630"/>
            </a:xfrm>
          </p:grpSpPr>
          <p:sp>
            <p:nvSpPr>
              <p:cNvPr id="12"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p:cNvSpPr/>
              <p:nvPr userDrawn="1"/>
            </p:nvSpPr>
            <p:spPr>
              <a:xfrm flipH="1">
                <a:off x="-157" y="407834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half" idx="2" hasCustomPrompt="1"/>
          </p:nvPr>
        </p:nvSpPr>
        <p:spPr>
          <a:xfrm>
            <a:off x="1802701" y="5490058"/>
            <a:ext cx="8099236" cy="772630"/>
          </a:xfrm>
          <a:prstGeom prst="rect">
            <a:avLst/>
          </a:prstGeom>
        </p:spPr>
        <p:txBody>
          <a:bodyPr anchor="ctr"/>
          <a:lstStyle>
            <a:lvl1pPr marL="0" indent="0" algn="ctr">
              <a:buNone/>
              <a:defRPr sz="2400">
                <a:solidFill>
                  <a:schemeClr val="accent4">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a:t>
            </a:r>
          </a:p>
        </p:txBody>
      </p:sp>
      <p:sp>
        <p:nvSpPr>
          <p:cNvPr id="17" name="Content Placeholder 4"/>
          <p:cNvSpPr>
            <a:spLocks noGrp="1"/>
          </p:cNvSpPr>
          <p:nvPr>
            <p:ph sz="quarter" idx="10" hasCustomPrompt="1"/>
          </p:nvPr>
        </p:nvSpPr>
        <p:spPr>
          <a:xfrm>
            <a:off x="1738313" y="471970"/>
            <a:ext cx="8228012" cy="5018087"/>
          </a:xfrm>
          <a:solidFill>
            <a:schemeClr val="bg2"/>
          </a:solidFill>
          <a:ln w="44450">
            <a:solidFill>
              <a:schemeClr val="accent4">
                <a:lumMod val="75000"/>
              </a:schemeClr>
            </a:solidFill>
            <a:miter lim="800000"/>
          </a:ln>
        </p:spPr>
        <p:txBody>
          <a:bodyPr/>
          <a:lstStyle>
            <a:lvl1pPr>
              <a:defRPr baseline="0"/>
            </a:lvl1pPr>
          </a:lstStyle>
          <a:p>
            <a:pPr lvl="0"/>
            <a:r>
              <a:rPr lang="en-US" dirty="0" smtClean="0"/>
              <a:t>Click picture icon to add image</a:t>
            </a:r>
            <a:endParaRPr lang="en-US" dirty="0"/>
          </a:p>
        </p:txBody>
      </p:sp>
    </p:spTree>
    <p:extLst>
      <p:ext uri="{BB962C8B-B14F-4D97-AF65-F5344CB8AC3E}">
        <p14:creationId xmlns:p14="http://schemas.microsoft.com/office/powerpoint/2010/main" val="952430492"/>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grpSp>
        <p:nvGrpSpPr>
          <p:cNvPr id="2" name="Group 1"/>
          <p:cNvGrpSpPr/>
          <p:nvPr userDrawn="1"/>
        </p:nvGrpSpPr>
        <p:grpSpPr>
          <a:xfrm>
            <a:off x="-157" y="0"/>
            <a:ext cx="11705588" cy="6583363"/>
            <a:chOff x="-157" y="0"/>
            <a:chExt cx="11705588" cy="6583363"/>
          </a:xfrm>
        </p:grpSpPr>
        <p:grpSp>
          <p:nvGrpSpPr>
            <p:cNvPr id="10" name="Group 9"/>
            <p:cNvGrpSpPr/>
            <p:nvPr userDrawn="1"/>
          </p:nvGrpSpPr>
          <p:grpSpPr>
            <a:xfrm>
              <a:off x="0" y="0"/>
              <a:ext cx="11704638" cy="6583363"/>
              <a:chOff x="0" y="0"/>
              <a:chExt cx="11704638" cy="6583363"/>
            </a:xfrm>
          </p:grpSpPr>
          <p:sp>
            <p:nvSpPr>
              <p:cNvPr id="12" name="Rectangle 11"/>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3" name="Rectangle 12"/>
              <p:cNvSpPr/>
              <p:nvPr userDrawn="1"/>
            </p:nvSpPr>
            <p:spPr>
              <a:xfrm>
                <a:off x="2861" y="0"/>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4" name="Rectangle 13"/>
              <p:cNvSpPr/>
              <p:nvPr userDrawn="1"/>
            </p:nvSpPr>
            <p:spPr>
              <a:xfrm>
                <a:off x="0" y="5956014"/>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5" name="Rectangle 14"/>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6" name="Group 15"/>
            <p:cNvGrpSpPr/>
            <p:nvPr userDrawn="1"/>
          </p:nvGrpSpPr>
          <p:grpSpPr>
            <a:xfrm>
              <a:off x="-157" y="581629"/>
              <a:ext cx="11705588" cy="5420105"/>
              <a:chOff x="-157" y="2169159"/>
              <a:chExt cx="11705588" cy="5420105"/>
            </a:xfrm>
          </p:grpSpPr>
          <p:sp>
            <p:nvSpPr>
              <p:cNvPr id="17"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
              <p:cNvSpPr/>
              <p:nvPr userDrawn="1"/>
            </p:nvSpPr>
            <p:spPr>
              <a:xfrm flipH="1">
                <a:off x="-157" y="7497824"/>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Text Placeholder 15"/>
          <p:cNvSpPr>
            <a:spLocks noGrp="1"/>
          </p:cNvSpPr>
          <p:nvPr>
            <p:ph type="body" sz="quarter" idx="10" hasCustomPrompt="1"/>
          </p:nvPr>
        </p:nvSpPr>
        <p:spPr>
          <a:xfrm>
            <a:off x="593725" y="896921"/>
            <a:ext cx="10515600" cy="4789522"/>
          </a:xfrm>
          <a:prstGeom prst="rect">
            <a:avLst/>
          </a:prstGeom>
        </p:spPr>
        <p:txBody>
          <a:bodyPr anchor="ctr"/>
          <a:lstStyle>
            <a:lvl1pPr marL="0" indent="0" algn="ctr">
              <a:buFontTx/>
              <a:buNone/>
              <a:defRPr b="0">
                <a:solidFill>
                  <a:schemeClr val="accent4">
                    <a:lumMod val="75000"/>
                  </a:schemeClr>
                </a:solidFill>
              </a:defRPr>
            </a:lvl1pPr>
            <a:lvl2pPr marL="457200" indent="0" algn="ctr">
              <a:buFontTx/>
              <a:buNone/>
              <a:defRPr b="1">
                <a:solidFill>
                  <a:schemeClr val="accent1">
                    <a:lumMod val="50000"/>
                  </a:schemeClr>
                </a:solidFill>
              </a:defRPr>
            </a:lvl2pPr>
            <a:lvl3pPr marL="914400" indent="0" algn="ctr">
              <a:buFontTx/>
              <a:buNone/>
              <a:defRPr b="1">
                <a:solidFill>
                  <a:schemeClr val="accent1">
                    <a:lumMod val="50000"/>
                  </a:schemeClr>
                </a:solidFill>
              </a:defRPr>
            </a:lvl3pPr>
            <a:lvl4pPr marL="1371600" indent="0" algn="ctr">
              <a:buFontTx/>
              <a:buNone/>
              <a:defRPr b="1">
                <a:solidFill>
                  <a:schemeClr val="accent1">
                    <a:lumMod val="50000"/>
                  </a:schemeClr>
                </a:solidFill>
              </a:defRPr>
            </a:lvl4pPr>
            <a:lvl5pPr marL="1828800" indent="0" algn="ctr">
              <a:buFontTx/>
              <a:buNone/>
              <a:defRPr b="1">
                <a:solidFill>
                  <a:schemeClr val="accent1">
                    <a:lumMod val="50000"/>
                  </a:schemeClr>
                </a:solidFill>
              </a:defRPr>
            </a:lvl5pPr>
          </a:lstStyle>
          <a:p>
            <a:pPr lvl="0"/>
            <a:r>
              <a:rPr lang="en-US" dirty="0" smtClean="0"/>
              <a:t>centered text</a:t>
            </a:r>
            <a:endParaRPr lang="en-US" dirty="0"/>
          </a:p>
        </p:txBody>
      </p:sp>
    </p:spTree>
    <p:extLst>
      <p:ext uri="{BB962C8B-B14F-4D97-AF65-F5344CB8AC3E}">
        <p14:creationId xmlns:p14="http://schemas.microsoft.com/office/powerpoint/2010/main" val="3104054340"/>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9" name="Group 18"/>
          <p:cNvGrpSpPr/>
          <p:nvPr userDrawn="1"/>
        </p:nvGrpSpPr>
        <p:grpSpPr>
          <a:xfrm>
            <a:off x="-157" y="0"/>
            <a:ext cx="11705588" cy="6583363"/>
            <a:chOff x="-157" y="0"/>
            <a:chExt cx="11705588" cy="6583363"/>
          </a:xfrm>
        </p:grpSpPr>
        <p:grpSp>
          <p:nvGrpSpPr>
            <p:cNvPr id="20" name="Group 19"/>
            <p:cNvGrpSpPr/>
            <p:nvPr userDrawn="1"/>
          </p:nvGrpSpPr>
          <p:grpSpPr>
            <a:xfrm>
              <a:off x="0" y="0"/>
              <a:ext cx="11704638" cy="6583363"/>
              <a:chOff x="0" y="0"/>
              <a:chExt cx="11704638" cy="6583363"/>
            </a:xfrm>
          </p:grpSpPr>
          <p:sp>
            <p:nvSpPr>
              <p:cNvPr id="24" name="Rectangle 23"/>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5" name="Rectangle 24"/>
              <p:cNvSpPr/>
              <p:nvPr userDrawn="1"/>
            </p:nvSpPr>
            <p:spPr>
              <a:xfrm>
                <a:off x="2861" y="0"/>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6" name="Rectangle 25"/>
              <p:cNvSpPr/>
              <p:nvPr userDrawn="1"/>
            </p:nvSpPr>
            <p:spPr>
              <a:xfrm>
                <a:off x="0" y="5956014"/>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7" name="Rectangle 26"/>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21" name="Group 20"/>
            <p:cNvGrpSpPr/>
            <p:nvPr userDrawn="1"/>
          </p:nvGrpSpPr>
          <p:grpSpPr>
            <a:xfrm>
              <a:off x="-157" y="581629"/>
              <a:ext cx="11705588" cy="5420105"/>
              <a:chOff x="-157" y="2169159"/>
              <a:chExt cx="11705588" cy="5420105"/>
            </a:xfrm>
          </p:grpSpPr>
          <p:sp>
            <p:nvSpPr>
              <p:cNvPr id="22"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
              <p:cNvSpPr/>
              <p:nvPr userDrawn="1"/>
            </p:nvSpPr>
            <p:spPr>
              <a:xfrm flipH="1">
                <a:off x="-157" y="7497824"/>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quarter" idx="10" hasCustomPrompt="1"/>
          </p:nvPr>
        </p:nvSpPr>
        <p:spPr>
          <a:xfrm>
            <a:off x="603249" y="1047549"/>
            <a:ext cx="10506075" cy="4512424"/>
          </a:xfrm>
          <a:prstGeom prst="rect">
            <a:avLst/>
          </a:prstGeom>
        </p:spPr>
        <p:txBody>
          <a:bodyPr anchor="ctr"/>
          <a:lstStyle>
            <a:lvl1pPr marL="0" indent="0" algn="ctr">
              <a:buNone/>
              <a:defRPr sz="2400" i="1" baseline="0">
                <a:solidFill>
                  <a:schemeClr val="accent4">
                    <a:lumMod val="75000"/>
                  </a:schemeClr>
                </a:solidFill>
                <a:effectLst/>
              </a:defRPr>
            </a:lvl1pPr>
          </a:lstStyle>
          <a:p>
            <a:pPr lvl="0"/>
            <a:r>
              <a:rPr lang="en-US" dirty="0" smtClean="0"/>
              <a:t>quote or statement for emphasis</a:t>
            </a:r>
            <a:endParaRPr lang="en-US" dirty="0"/>
          </a:p>
        </p:txBody>
      </p:sp>
    </p:spTree>
    <p:extLst>
      <p:ext uri="{BB962C8B-B14F-4D97-AF65-F5344CB8AC3E}">
        <p14:creationId xmlns:p14="http://schemas.microsoft.com/office/powerpoint/2010/main" val="157809660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pSp>
        <p:nvGrpSpPr>
          <p:cNvPr id="5" name="Group 4"/>
          <p:cNvGrpSpPr/>
          <p:nvPr userDrawn="1"/>
        </p:nvGrpSpPr>
        <p:grpSpPr>
          <a:xfrm>
            <a:off x="-157" y="1978090"/>
            <a:ext cx="11705588" cy="2381498"/>
            <a:chOff x="-157" y="1978090"/>
            <a:chExt cx="11705588" cy="2381498"/>
          </a:xfrm>
        </p:grpSpPr>
        <p:grpSp>
          <p:nvGrpSpPr>
            <p:cNvPr id="3" name="Group 2"/>
            <p:cNvGrpSpPr/>
            <p:nvPr userDrawn="1"/>
          </p:nvGrpSpPr>
          <p:grpSpPr>
            <a:xfrm>
              <a:off x="159" y="1978090"/>
              <a:ext cx="11704320" cy="2381498"/>
              <a:chOff x="159" y="1978090"/>
              <a:chExt cx="11704320" cy="2381498"/>
            </a:xfrm>
          </p:grpSpPr>
          <p:sp>
            <p:nvSpPr>
              <p:cNvPr id="20" name="Rectangle 19"/>
              <p:cNvSpPr/>
              <p:nvPr/>
            </p:nvSpPr>
            <p:spPr>
              <a:xfrm>
                <a:off x="159" y="2213609"/>
                <a:ext cx="11704320" cy="191046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22" name="Rectangle 21"/>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157" y="2168524"/>
              <a:ext cx="11705588" cy="2000630"/>
              <a:chOff x="-157" y="2169159"/>
              <a:chExt cx="11705588" cy="2000630"/>
            </a:xfrm>
          </p:grpSpPr>
          <p:sp>
            <p:nvSpPr>
              <p:cNvPr id="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hasCustomPrompt="1"/>
          </p:nvPr>
        </p:nvSpPr>
        <p:spPr>
          <a:xfrm>
            <a:off x="585232" y="2094935"/>
            <a:ext cx="10534174" cy="2128368"/>
          </a:xfrm>
        </p:spPr>
        <p:txBody>
          <a:bodyPr>
            <a:normAutofit/>
          </a:bodyPr>
          <a:lstStyle>
            <a:lvl1pPr>
              <a:lnSpc>
                <a:spcPct val="90000"/>
              </a:lnSpc>
              <a:defRPr sz="3200" b="1">
                <a:solidFill>
                  <a:srgbClr val="1C5B82"/>
                </a:solidFill>
                <a:effectLst/>
              </a:defRPr>
            </a:lvl1pPr>
          </a:lstStyle>
          <a:p>
            <a:r>
              <a:rPr lang="en-US" dirty="0" smtClean="0"/>
              <a:t>Title</a:t>
            </a:r>
            <a:endParaRPr lang="en-US" dirty="0"/>
          </a:p>
        </p:txBody>
      </p:sp>
    </p:spTree>
    <p:extLst>
      <p:ext uri="{BB962C8B-B14F-4D97-AF65-F5344CB8AC3E}">
        <p14:creationId xmlns:p14="http://schemas.microsoft.com/office/powerpoint/2010/main" val="3198262677"/>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830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tes 2">
    <p:spTree>
      <p:nvGrpSpPr>
        <p:cNvPr id="1" name=""/>
        <p:cNvGrpSpPr/>
        <p:nvPr/>
      </p:nvGrpSpPr>
      <p:grpSpPr>
        <a:xfrm>
          <a:off x="0" y="0"/>
          <a:ext cx="0" cy="0"/>
          <a:chOff x="0" y="0"/>
          <a:chExt cx="0" cy="0"/>
        </a:xfrm>
      </p:grpSpPr>
      <p:grpSp>
        <p:nvGrpSpPr>
          <p:cNvPr id="35" name="Group 34"/>
          <p:cNvGrpSpPr/>
          <p:nvPr userDrawn="1"/>
        </p:nvGrpSpPr>
        <p:grpSpPr>
          <a:xfrm>
            <a:off x="0" y="0"/>
            <a:ext cx="11705431" cy="1323236"/>
            <a:chOff x="0" y="-65317"/>
            <a:chExt cx="11705431" cy="1323236"/>
          </a:xfrm>
        </p:grpSpPr>
        <p:sp>
          <p:nvSpPr>
            <p:cNvPr id="15" name="Rectangle 1"/>
            <p:cNvSpPr/>
            <p:nvPr/>
          </p:nvSpPr>
          <p:spPr>
            <a:xfrm flipH="1">
              <a:off x="0" y="-65317"/>
              <a:ext cx="11704636" cy="1196321"/>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603250" y="255390"/>
            <a:ext cx="10506075" cy="904189"/>
          </a:xfrm>
        </p:spPr>
        <p:txBody>
          <a:bodyPr anchor="b">
            <a:noAutofit/>
          </a:bodyPr>
          <a:lstStyle>
            <a:lvl1pPr algn="l">
              <a:defRPr sz="3200">
                <a:solidFill>
                  <a:srgbClr val="1C5B82"/>
                </a:solidFill>
                <a:effectLst/>
              </a:defRPr>
            </a:lvl1pPr>
          </a:lstStyle>
          <a:p>
            <a:r>
              <a:rPr lang="en-US" dirty="0" smtClean="0"/>
              <a:t>Title</a:t>
            </a:r>
            <a:endParaRPr lang="en-US" dirty="0"/>
          </a:p>
        </p:txBody>
      </p:sp>
      <p:sp>
        <p:nvSpPr>
          <p:cNvPr id="5" name="Text Placeholder 4"/>
          <p:cNvSpPr>
            <a:spLocks noGrp="1"/>
          </p:cNvSpPr>
          <p:nvPr>
            <p:ph type="body" sz="quarter" idx="10"/>
          </p:nvPr>
        </p:nvSpPr>
        <p:spPr>
          <a:xfrm>
            <a:off x="603250" y="1473200"/>
            <a:ext cx="10506075" cy="47894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63122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tes 1">
    <p:spTree>
      <p:nvGrpSpPr>
        <p:cNvPr id="1" name=""/>
        <p:cNvGrpSpPr/>
        <p:nvPr/>
      </p:nvGrpSpPr>
      <p:grpSpPr>
        <a:xfrm>
          <a:off x="0" y="0"/>
          <a:ext cx="0" cy="0"/>
          <a:chOff x="0" y="0"/>
          <a:chExt cx="0" cy="0"/>
        </a:xfrm>
      </p:grpSpPr>
      <p:grpSp>
        <p:nvGrpSpPr>
          <p:cNvPr id="25" name="Group 24"/>
          <p:cNvGrpSpPr/>
          <p:nvPr userDrawn="1"/>
        </p:nvGrpSpPr>
        <p:grpSpPr>
          <a:xfrm>
            <a:off x="0" y="1"/>
            <a:ext cx="11705431" cy="732232"/>
            <a:chOff x="0" y="525687"/>
            <a:chExt cx="11705431" cy="732232"/>
          </a:xfrm>
        </p:grpSpPr>
        <p:sp>
          <p:nvSpPr>
            <p:cNvPr id="26" name="Rectangle 1"/>
            <p:cNvSpPr/>
            <p:nvPr/>
          </p:nvSpPr>
          <p:spPr>
            <a:xfrm flipH="1">
              <a:off x="0" y="525687"/>
              <a:ext cx="11704636" cy="605318"/>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2"/>
          <p:cNvSpPr>
            <a:spLocks noGrp="1"/>
          </p:cNvSpPr>
          <p:nvPr>
            <p:ph idx="1"/>
          </p:nvPr>
        </p:nvSpPr>
        <p:spPr>
          <a:xfrm>
            <a:off x="676275" y="838200"/>
            <a:ext cx="10443130" cy="5494570"/>
          </a:xfrm>
          <a:prstGeom prst="rect">
            <a:avLst/>
          </a:prstGeom>
        </p:spPr>
        <p:txBody>
          <a:bodyPr/>
          <a:lstStyle>
            <a:lvl1pPr marL="228600" indent="-228600">
              <a:buFont typeface="Wingdings" panose="05000000000000000000" pitchFamily="2" charset="2"/>
              <a:buChar char="§"/>
              <a:defRPr>
                <a:solidFill>
                  <a:srgbClr val="1C5B82"/>
                </a:solidFill>
              </a:defRPr>
            </a:lvl1pPr>
            <a:lvl2pPr marL="628650" indent="-171450">
              <a:buFont typeface="Arial" panose="020B0604020202020204" pitchFamily="34" charset="0"/>
              <a:buChar char="•"/>
              <a:defRPr>
                <a:solidFill>
                  <a:srgbClr val="1C5B82"/>
                </a:solidFill>
              </a:defRPr>
            </a:lvl2pPr>
            <a:lvl3pPr marL="1143000" indent="-228600">
              <a:buFont typeface="Tahoma" panose="020B0604030504040204" pitchFamily="34" charset="0"/>
              <a:buChar char="–"/>
              <a:defRPr>
                <a:solidFill>
                  <a:srgbClr val="1C5B82"/>
                </a:solidFill>
              </a:defRPr>
            </a:lvl3pPr>
            <a:lvl4pPr marL="1600200" indent="-228600">
              <a:buFont typeface="Wingdings" panose="05000000000000000000" pitchFamily="2" charset="2"/>
              <a:buChar char="§"/>
              <a:defRPr sz="2400" baseline="0">
                <a:solidFill>
                  <a:srgbClr val="1C5B82"/>
                </a:solidFill>
              </a:defRPr>
            </a:lvl4pPr>
            <a:lvl5pPr>
              <a:defRPr>
                <a:solidFill>
                  <a:schemeClr val="tx2">
                    <a:lumMod val="75000"/>
                  </a:schemeClr>
                </a:solidFill>
              </a:defRPr>
            </a:lvl5p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Fourth level</a:t>
            </a:r>
          </a:p>
        </p:txBody>
      </p:sp>
    </p:spTree>
    <p:extLst>
      <p:ext uri="{BB962C8B-B14F-4D97-AF65-F5344CB8AC3E}">
        <p14:creationId xmlns:p14="http://schemas.microsoft.com/office/powerpoint/2010/main" val="1764670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Quiz">
    <p:spTree>
      <p:nvGrpSpPr>
        <p:cNvPr id="1" name=""/>
        <p:cNvGrpSpPr/>
        <p:nvPr/>
      </p:nvGrpSpPr>
      <p:grpSpPr>
        <a:xfrm>
          <a:off x="0" y="0"/>
          <a:ext cx="0" cy="0"/>
          <a:chOff x="0" y="0"/>
          <a:chExt cx="0" cy="0"/>
        </a:xfrm>
      </p:grpSpPr>
      <p:grpSp>
        <p:nvGrpSpPr>
          <p:cNvPr id="8" name="Group 7"/>
          <p:cNvGrpSpPr/>
          <p:nvPr userDrawn="1"/>
        </p:nvGrpSpPr>
        <p:grpSpPr>
          <a:xfrm>
            <a:off x="788067" y="449262"/>
            <a:ext cx="10131552" cy="1023938"/>
            <a:chOff x="0" y="233981"/>
            <a:chExt cx="11705431" cy="1023938"/>
          </a:xfrm>
        </p:grpSpPr>
        <p:sp>
          <p:nvSpPr>
            <p:cNvPr id="9" name="Rectangle 1"/>
            <p:cNvSpPr/>
            <p:nvPr/>
          </p:nvSpPr>
          <p:spPr>
            <a:xfrm flipH="1">
              <a:off x="0" y="233981"/>
              <a:ext cx="11704636" cy="897023"/>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p:cNvSpPr/>
          <p:nvPr/>
        </p:nvSpPr>
        <p:spPr>
          <a:xfrm>
            <a:off x="785019" y="449262"/>
            <a:ext cx="10134600" cy="5637213"/>
          </a:xfrm>
          <a:prstGeom prst="rect">
            <a:avLst/>
          </a:prstGeom>
          <a:noFill/>
          <a:ln w="57150">
            <a:solidFill>
              <a:srgbClr val="1C5B8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hasCustomPrompt="1"/>
          </p:nvPr>
        </p:nvSpPr>
        <p:spPr>
          <a:xfrm>
            <a:off x="1038224" y="1600200"/>
            <a:ext cx="9512301" cy="4333875"/>
          </a:xfrm>
          <a:prstGeom prst="rect">
            <a:avLst/>
          </a:prstGeom>
        </p:spPr>
        <p:txBody>
          <a:bodyPr>
            <a:noAutofit/>
          </a:bodyPr>
          <a:lstStyle>
            <a:lvl1pPr marL="1025525" indent="-457200" algn="l">
              <a:lnSpc>
                <a:spcPct val="100000"/>
              </a:lnSpc>
              <a:spcBef>
                <a:spcPts val="0"/>
              </a:spcBef>
              <a:buNone/>
              <a:defRPr sz="2400" baseline="0">
                <a:solidFill>
                  <a:srgbClr val="1C5B82"/>
                </a:solidFill>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US" dirty="0" smtClean="0"/>
              <a:t>1.	Question</a:t>
            </a:r>
            <a:endParaRPr lang="en-US" dirty="0"/>
          </a:p>
        </p:txBody>
      </p:sp>
      <p:sp>
        <p:nvSpPr>
          <p:cNvPr id="2" name="TextBox 1"/>
          <p:cNvSpPr txBox="1"/>
          <p:nvPr userDrawn="1"/>
        </p:nvSpPr>
        <p:spPr>
          <a:xfrm>
            <a:off x="1038224" y="705371"/>
            <a:ext cx="2752677" cy="535531"/>
          </a:xfrm>
          <a:prstGeom prst="rect">
            <a:avLst/>
          </a:prstGeom>
        </p:spPr>
        <p:txBody>
          <a:bodyPr vert="horz" lIns="91440" tIns="45720" rIns="91440" bIns="45720" rtlCol="0" anchor="ctr">
            <a:noAutofit/>
          </a:bodyPr>
          <a:lstStyle>
            <a:lvl1pPr lvl="0" indent="0">
              <a:lnSpc>
                <a:spcPct val="90000"/>
              </a:lnSpc>
              <a:spcBef>
                <a:spcPts val="0"/>
              </a:spcBef>
              <a:spcAft>
                <a:spcPts val="900"/>
              </a:spcAft>
              <a:buFont typeface="Wingdings" panose="05000000000000000000" pitchFamily="2" charset="2"/>
              <a:buNone/>
              <a:defRPr sz="3200" b="1" cap="none" baseline="0">
                <a:solidFill>
                  <a:schemeClr val="bg1">
                    <a:lumMod val="95000"/>
                  </a:schemeClr>
                </a:solidFill>
                <a:effectLst>
                  <a:outerShdw blurRad="38100" dist="38100" dir="2700000" algn="tl">
                    <a:srgbClr val="000000">
                      <a:alpha val="43137"/>
                    </a:srgbClr>
                  </a:outerShdw>
                </a:effectLst>
              </a:defRPr>
            </a:lvl1pPr>
            <a:lvl2pPr indent="0">
              <a:lnSpc>
                <a:spcPct val="90000"/>
              </a:lnSpc>
              <a:spcBef>
                <a:spcPts val="0"/>
              </a:spcBef>
              <a:spcAft>
                <a:spcPts val="900"/>
              </a:spcAft>
              <a:buFont typeface="Arial" pitchFamily="34" charset="0"/>
              <a:buNone/>
              <a:defRPr sz="2400">
                <a:solidFill>
                  <a:srgbClr val="F7F5E1"/>
                </a:solidFill>
                <a:effectLst>
                  <a:outerShdw blurRad="38100" dist="38100" dir="2700000" algn="tl">
                    <a:srgbClr val="000000">
                      <a:alpha val="43137"/>
                    </a:srgbClr>
                  </a:outerShdw>
                </a:effectLst>
              </a:defRPr>
            </a:lvl2pPr>
            <a:lvl3pPr indent="0">
              <a:lnSpc>
                <a:spcPct val="90000"/>
              </a:lnSpc>
              <a:spcBef>
                <a:spcPts val="0"/>
              </a:spcBef>
              <a:spcAft>
                <a:spcPts val="900"/>
              </a:spcAft>
              <a:buFont typeface="Tahoma" panose="020B0604030504040204" pitchFamily="34" charset="0"/>
              <a:buNone/>
              <a:defRPr sz="2400">
                <a:solidFill>
                  <a:srgbClr val="F7F5E1"/>
                </a:solidFill>
                <a:effectLst>
                  <a:outerShdw blurRad="38100" dist="38100" dir="2700000" algn="tl">
                    <a:srgbClr val="000000">
                      <a:alpha val="43137"/>
                    </a:srgbClr>
                  </a:outerShdw>
                </a:effectLst>
              </a:defRPr>
            </a:lvl3pPr>
            <a:lvl4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4pPr>
            <a:lvl5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dirty="0" smtClean="0">
                <a:solidFill>
                  <a:srgbClr val="1C5B82"/>
                </a:solidFill>
                <a:effectLst/>
              </a:rPr>
              <a:t>Section Quiz</a:t>
            </a:r>
          </a:p>
        </p:txBody>
      </p:sp>
    </p:spTree>
    <p:extLst>
      <p:ext uri="{BB962C8B-B14F-4D97-AF65-F5344CB8AC3E}">
        <p14:creationId xmlns:p14="http://schemas.microsoft.com/office/powerpoint/2010/main" val="3471068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rm">
    <p:spTree>
      <p:nvGrpSpPr>
        <p:cNvPr id="1" name=""/>
        <p:cNvGrpSpPr/>
        <p:nvPr/>
      </p:nvGrpSpPr>
      <p:grpSpPr>
        <a:xfrm>
          <a:off x="0" y="0"/>
          <a:ext cx="0" cy="0"/>
          <a:chOff x="0" y="0"/>
          <a:chExt cx="0" cy="0"/>
        </a:xfrm>
      </p:grpSpPr>
      <p:sp>
        <p:nvSpPr>
          <p:cNvPr id="4" name="Rectangle 3"/>
          <p:cNvSpPr/>
          <p:nvPr userDrawn="1"/>
        </p:nvSpPr>
        <p:spPr>
          <a:xfrm>
            <a:off x="0" y="0"/>
            <a:ext cx="11704638" cy="658336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59" y="1264761"/>
            <a:ext cx="11704320" cy="3955825"/>
            <a:chOff x="159" y="1264761"/>
            <a:chExt cx="11704320" cy="3955825"/>
          </a:xfrm>
        </p:grpSpPr>
        <p:sp>
          <p:nvSpPr>
            <p:cNvPr id="9" name="Rectangle 8"/>
            <p:cNvSpPr/>
            <p:nvPr userDrawn="1"/>
          </p:nvSpPr>
          <p:spPr>
            <a:xfrm>
              <a:off x="159" y="1264761"/>
              <a:ext cx="11704320" cy="3955825"/>
            </a:xfrm>
            <a:prstGeom prst="rect">
              <a:avLst/>
            </a:prstGeom>
            <a:solidFill>
              <a:schemeClr val="bg1">
                <a:lumMod val="95000"/>
              </a:schemeClr>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159" y="1264761"/>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59" y="5220586"/>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2215833" y="934720"/>
            <a:ext cx="7274560" cy="1219200"/>
          </a:xfrm>
          <a:prstGeom prst="rect">
            <a:avLst/>
          </a:prstGeom>
          <a:solidFill>
            <a:schemeClr val="accent2"/>
          </a:solidFill>
          <a:ln w="76200">
            <a:solidFill>
              <a:schemeClr val="accent3">
                <a:lumMod val="75000"/>
              </a:schemeClr>
            </a:solidFill>
            <a:miter lim="800000"/>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6" name="Title 12"/>
          <p:cNvSpPr>
            <a:spLocks noGrp="1"/>
          </p:cNvSpPr>
          <p:nvPr>
            <p:ph type="title" hasCustomPrompt="1"/>
          </p:nvPr>
        </p:nvSpPr>
        <p:spPr>
          <a:xfrm>
            <a:off x="2204165" y="981278"/>
            <a:ext cx="7286228" cy="1172642"/>
          </a:xfrm>
        </p:spPr>
        <p:txBody>
          <a:bodyPr>
            <a:normAutofit/>
          </a:bodyPr>
          <a:lstStyle>
            <a:lvl1pPr>
              <a:defRPr sz="3600" b="1">
                <a:solidFill>
                  <a:schemeClr val="bg1">
                    <a:lumMod val="95000"/>
                  </a:schemeClr>
                </a:solidFill>
                <a:effectLst>
                  <a:outerShdw blurRad="38100" dist="38100" dir="2700000" algn="tl">
                    <a:srgbClr val="000000">
                      <a:alpha val="43137"/>
                    </a:srgbClr>
                  </a:outerShdw>
                </a:effectLst>
              </a:defRPr>
            </a:lvl1pPr>
          </a:lstStyle>
          <a:p>
            <a:r>
              <a:rPr lang="en-US" dirty="0" smtClean="0"/>
              <a:t>term</a:t>
            </a:r>
            <a:endParaRPr lang="en-US" dirty="0"/>
          </a:p>
        </p:txBody>
      </p:sp>
      <p:sp>
        <p:nvSpPr>
          <p:cNvPr id="3" name="Text Placeholder 2"/>
          <p:cNvSpPr>
            <a:spLocks noGrp="1"/>
          </p:cNvSpPr>
          <p:nvPr>
            <p:ph type="body" sz="quarter" idx="11" hasCustomPrompt="1"/>
          </p:nvPr>
        </p:nvSpPr>
        <p:spPr>
          <a:xfrm>
            <a:off x="1831182" y="2524125"/>
            <a:ext cx="8042275" cy="2579688"/>
          </a:xfrm>
        </p:spPr>
        <p:txBody>
          <a:bodyPr>
            <a:normAutofit/>
          </a:bodyPr>
          <a:lstStyle>
            <a:lvl1pPr marL="0" indent="0" algn="ctr">
              <a:lnSpc>
                <a:spcPct val="95000"/>
              </a:lnSpc>
              <a:buNone/>
              <a:defRPr sz="2800" b="0"/>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definition</a:t>
            </a:r>
            <a:endParaRPr lang="en-US" dirty="0"/>
          </a:p>
        </p:txBody>
      </p:sp>
    </p:spTree>
    <p:extLst>
      <p:ext uri="{BB962C8B-B14F-4D97-AF65-F5344CB8AC3E}">
        <p14:creationId xmlns:p14="http://schemas.microsoft.com/office/powerpoint/2010/main" val="948262527"/>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grpSp>
        <p:nvGrpSpPr>
          <p:cNvPr id="9" name="Group 8"/>
          <p:cNvGrpSpPr/>
          <p:nvPr userDrawn="1"/>
        </p:nvGrpSpPr>
        <p:grpSpPr>
          <a:xfrm>
            <a:off x="-157" y="1902075"/>
            <a:ext cx="11705588" cy="2381498"/>
            <a:chOff x="-157" y="1978090"/>
            <a:chExt cx="11705588" cy="2381498"/>
          </a:xfrm>
        </p:grpSpPr>
        <p:grpSp>
          <p:nvGrpSpPr>
            <p:cNvPr id="10" name="Group 9"/>
            <p:cNvGrpSpPr/>
            <p:nvPr userDrawn="1"/>
          </p:nvGrpSpPr>
          <p:grpSpPr>
            <a:xfrm>
              <a:off x="159" y="1978090"/>
              <a:ext cx="11704320" cy="2381498"/>
              <a:chOff x="159" y="1978090"/>
              <a:chExt cx="11704320" cy="2381498"/>
            </a:xfrm>
          </p:grpSpPr>
          <p:sp>
            <p:nvSpPr>
              <p:cNvPr id="14" name="Rectangle 13"/>
              <p:cNvSpPr/>
              <p:nvPr/>
            </p:nvSpPr>
            <p:spPr>
              <a:xfrm>
                <a:off x="159" y="2213609"/>
                <a:ext cx="11704320" cy="191046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15" name="Rectangle 14"/>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157" y="2168524"/>
              <a:ext cx="11705588" cy="2000630"/>
              <a:chOff x="-157" y="2169159"/>
              <a:chExt cx="11705588" cy="2000630"/>
            </a:xfrm>
          </p:grpSpPr>
          <p:sp>
            <p:nvSpPr>
              <p:cNvPr id="12"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half" idx="2" hasCustomPrompt="1"/>
          </p:nvPr>
        </p:nvSpPr>
        <p:spPr>
          <a:xfrm>
            <a:off x="1802701" y="5490058"/>
            <a:ext cx="8099236" cy="772630"/>
          </a:xfrm>
          <a:prstGeom prst="rect">
            <a:avLst/>
          </a:prstGeom>
        </p:spPr>
        <p:txBody>
          <a:bodyPr anchor="ctr"/>
          <a:lstStyle>
            <a:lvl1pPr marL="0" indent="0" algn="ctr">
              <a:buNone/>
              <a:defRPr sz="2400">
                <a:solidFill>
                  <a:srgbClr val="1C5B8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a:t>
            </a:r>
          </a:p>
        </p:txBody>
      </p:sp>
      <p:sp>
        <p:nvSpPr>
          <p:cNvPr id="17" name="Content Placeholder 4"/>
          <p:cNvSpPr>
            <a:spLocks noGrp="1"/>
          </p:cNvSpPr>
          <p:nvPr>
            <p:ph sz="quarter" idx="10" hasCustomPrompt="1"/>
          </p:nvPr>
        </p:nvSpPr>
        <p:spPr>
          <a:xfrm>
            <a:off x="1738313" y="471970"/>
            <a:ext cx="8228012" cy="5018087"/>
          </a:xfrm>
          <a:solidFill>
            <a:schemeClr val="bg2"/>
          </a:solidFill>
          <a:ln w="44450">
            <a:solidFill>
              <a:srgbClr val="1C5B82"/>
            </a:solidFill>
            <a:miter lim="800000"/>
          </a:ln>
        </p:spPr>
        <p:txBody>
          <a:bodyPr/>
          <a:lstStyle>
            <a:lvl1pPr>
              <a:defRPr baseline="0"/>
            </a:lvl1pPr>
          </a:lstStyle>
          <a:p>
            <a:pPr lvl="0"/>
            <a:r>
              <a:rPr lang="en-US" dirty="0" smtClean="0"/>
              <a:t>Click picture icon to add image</a:t>
            </a:r>
            <a:endParaRPr lang="en-US" dirty="0"/>
          </a:p>
        </p:txBody>
      </p:sp>
    </p:spTree>
    <p:extLst>
      <p:ext uri="{BB962C8B-B14F-4D97-AF65-F5344CB8AC3E}">
        <p14:creationId xmlns:p14="http://schemas.microsoft.com/office/powerpoint/2010/main" val="3665422635"/>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grpSp>
        <p:nvGrpSpPr>
          <p:cNvPr id="2" name="Group 1"/>
          <p:cNvGrpSpPr/>
          <p:nvPr userDrawn="1"/>
        </p:nvGrpSpPr>
        <p:grpSpPr>
          <a:xfrm>
            <a:off x="-157" y="0"/>
            <a:ext cx="11705588" cy="6583363"/>
            <a:chOff x="-157" y="0"/>
            <a:chExt cx="11705588" cy="6583363"/>
          </a:xfrm>
        </p:grpSpPr>
        <p:grpSp>
          <p:nvGrpSpPr>
            <p:cNvPr id="10" name="Group 9"/>
            <p:cNvGrpSpPr/>
            <p:nvPr userDrawn="1"/>
          </p:nvGrpSpPr>
          <p:grpSpPr>
            <a:xfrm>
              <a:off x="0" y="0"/>
              <a:ext cx="11704638" cy="6583363"/>
              <a:chOff x="0" y="0"/>
              <a:chExt cx="11704638" cy="6583363"/>
            </a:xfrm>
          </p:grpSpPr>
          <p:sp>
            <p:nvSpPr>
              <p:cNvPr id="12" name="Rectangle 11"/>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3" name="Rectangle 12"/>
              <p:cNvSpPr/>
              <p:nvPr userDrawn="1"/>
            </p:nvSpPr>
            <p:spPr>
              <a:xfrm>
                <a:off x="2861" y="0"/>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4" name="Rectangle 13"/>
              <p:cNvSpPr/>
              <p:nvPr userDrawn="1"/>
            </p:nvSpPr>
            <p:spPr>
              <a:xfrm>
                <a:off x="0" y="5956014"/>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5" name="Rectangle 14"/>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6" name="Group 15"/>
            <p:cNvGrpSpPr/>
            <p:nvPr userDrawn="1"/>
          </p:nvGrpSpPr>
          <p:grpSpPr>
            <a:xfrm>
              <a:off x="-157" y="581629"/>
              <a:ext cx="11705588" cy="5420105"/>
              <a:chOff x="-157" y="2169159"/>
              <a:chExt cx="11705588" cy="5420105"/>
            </a:xfrm>
          </p:grpSpPr>
          <p:sp>
            <p:nvSpPr>
              <p:cNvPr id="1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Text Placeholder 15"/>
          <p:cNvSpPr>
            <a:spLocks noGrp="1"/>
          </p:cNvSpPr>
          <p:nvPr>
            <p:ph type="body" sz="quarter" idx="10" hasCustomPrompt="1"/>
          </p:nvPr>
        </p:nvSpPr>
        <p:spPr>
          <a:xfrm>
            <a:off x="593725" y="896921"/>
            <a:ext cx="10515600" cy="4789522"/>
          </a:xfrm>
          <a:prstGeom prst="rect">
            <a:avLst/>
          </a:prstGeom>
        </p:spPr>
        <p:txBody>
          <a:bodyPr anchor="ctr"/>
          <a:lstStyle>
            <a:lvl1pPr marL="0" indent="0" algn="ctr">
              <a:buFontTx/>
              <a:buNone/>
              <a:defRPr b="0">
                <a:solidFill>
                  <a:srgbClr val="1C5B82"/>
                </a:solidFill>
              </a:defRPr>
            </a:lvl1pPr>
            <a:lvl2pPr marL="457200" indent="0" algn="ctr">
              <a:buFontTx/>
              <a:buNone/>
              <a:defRPr b="1">
                <a:solidFill>
                  <a:schemeClr val="accent1">
                    <a:lumMod val="50000"/>
                  </a:schemeClr>
                </a:solidFill>
              </a:defRPr>
            </a:lvl2pPr>
            <a:lvl3pPr marL="914400" indent="0" algn="ctr">
              <a:buFontTx/>
              <a:buNone/>
              <a:defRPr b="1">
                <a:solidFill>
                  <a:schemeClr val="accent1">
                    <a:lumMod val="50000"/>
                  </a:schemeClr>
                </a:solidFill>
              </a:defRPr>
            </a:lvl3pPr>
            <a:lvl4pPr marL="1371600" indent="0" algn="ctr">
              <a:buFontTx/>
              <a:buNone/>
              <a:defRPr b="1">
                <a:solidFill>
                  <a:schemeClr val="accent1">
                    <a:lumMod val="50000"/>
                  </a:schemeClr>
                </a:solidFill>
              </a:defRPr>
            </a:lvl4pPr>
            <a:lvl5pPr marL="1828800" indent="0" algn="ctr">
              <a:buFontTx/>
              <a:buNone/>
              <a:defRPr b="1">
                <a:solidFill>
                  <a:schemeClr val="accent1">
                    <a:lumMod val="50000"/>
                  </a:schemeClr>
                </a:solidFill>
              </a:defRPr>
            </a:lvl5pPr>
          </a:lstStyle>
          <a:p>
            <a:pPr lvl="0"/>
            <a:r>
              <a:rPr lang="en-US" dirty="0" smtClean="0"/>
              <a:t>centered text</a:t>
            </a:r>
            <a:endParaRPr lang="en-US" dirty="0"/>
          </a:p>
        </p:txBody>
      </p:sp>
    </p:spTree>
    <p:extLst>
      <p:ext uri="{BB962C8B-B14F-4D97-AF65-F5344CB8AC3E}">
        <p14:creationId xmlns:p14="http://schemas.microsoft.com/office/powerpoint/2010/main" val="1588036514"/>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0" name="Group 9"/>
          <p:cNvGrpSpPr/>
          <p:nvPr userDrawn="1"/>
        </p:nvGrpSpPr>
        <p:grpSpPr>
          <a:xfrm>
            <a:off x="-157" y="0"/>
            <a:ext cx="11705588" cy="6583363"/>
            <a:chOff x="-157" y="0"/>
            <a:chExt cx="11705588" cy="6583363"/>
          </a:xfrm>
        </p:grpSpPr>
        <p:grpSp>
          <p:nvGrpSpPr>
            <p:cNvPr id="11" name="Group 10"/>
            <p:cNvGrpSpPr/>
            <p:nvPr userDrawn="1"/>
          </p:nvGrpSpPr>
          <p:grpSpPr>
            <a:xfrm>
              <a:off x="0" y="0"/>
              <a:ext cx="11704638" cy="6583363"/>
              <a:chOff x="0" y="0"/>
              <a:chExt cx="11704638" cy="6583363"/>
            </a:xfrm>
          </p:grpSpPr>
          <p:sp>
            <p:nvSpPr>
              <p:cNvPr id="15" name="Rectangle 14"/>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6" name="Rectangle 15"/>
              <p:cNvSpPr/>
              <p:nvPr userDrawn="1"/>
            </p:nvSpPr>
            <p:spPr>
              <a:xfrm>
                <a:off x="2861" y="0"/>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7" name="Rectangle 16"/>
              <p:cNvSpPr/>
              <p:nvPr userDrawn="1"/>
            </p:nvSpPr>
            <p:spPr>
              <a:xfrm>
                <a:off x="0" y="5956014"/>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8" name="Rectangle 17"/>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2" name="Group 11"/>
            <p:cNvGrpSpPr/>
            <p:nvPr userDrawn="1"/>
          </p:nvGrpSpPr>
          <p:grpSpPr>
            <a:xfrm>
              <a:off x="-157" y="581629"/>
              <a:ext cx="11705588" cy="5420105"/>
              <a:chOff x="-157" y="2169159"/>
              <a:chExt cx="11705588" cy="5420105"/>
            </a:xfrm>
          </p:grpSpPr>
          <p:sp>
            <p:nvSpPr>
              <p:cNvPr id="13"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quarter" idx="10" hasCustomPrompt="1"/>
          </p:nvPr>
        </p:nvSpPr>
        <p:spPr>
          <a:xfrm>
            <a:off x="603249" y="1047549"/>
            <a:ext cx="10506075" cy="4512424"/>
          </a:xfrm>
          <a:prstGeom prst="rect">
            <a:avLst/>
          </a:prstGeom>
        </p:spPr>
        <p:txBody>
          <a:bodyPr anchor="ctr"/>
          <a:lstStyle>
            <a:lvl1pPr marL="0" indent="0" algn="ctr">
              <a:buNone/>
              <a:defRPr sz="2400" i="1" baseline="0">
                <a:solidFill>
                  <a:srgbClr val="1C5B82"/>
                </a:solidFill>
                <a:effectLst/>
              </a:defRPr>
            </a:lvl1pPr>
          </a:lstStyle>
          <a:p>
            <a:pPr lvl="0"/>
            <a:r>
              <a:rPr lang="en-US" dirty="0" smtClean="0"/>
              <a:t>quote or statement for emphasis</a:t>
            </a:r>
            <a:endParaRPr lang="en-US" dirty="0"/>
          </a:p>
        </p:txBody>
      </p:sp>
    </p:spTree>
    <p:extLst>
      <p:ext uri="{BB962C8B-B14F-4D97-AF65-F5344CB8AC3E}">
        <p14:creationId xmlns:p14="http://schemas.microsoft.com/office/powerpoint/2010/main" val="2558668404"/>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232" y="326704"/>
            <a:ext cx="10534174" cy="10972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85788" y="1536700"/>
            <a:ext cx="10533062"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331976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8" r:id="rId3"/>
    <p:sldLayoutId id="2147483760" r:id="rId4"/>
    <p:sldLayoutId id="2147483761" r:id="rId5"/>
    <p:sldLayoutId id="2147483762" r:id="rId6"/>
    <p:sldLayoutId id="2147483763" r:id="rId7"/>
    <p:sldLayoutId id="2147483764" r:id="rId8"/>
    <p:sldLayoutId id="2147483765" r:id="rId9"/>
    <p:sldLayoutId id="2147483766" r:id="rId10"/>
  </p:sldLayoutIdLst>
  <p:timing>
    <p:tnLst>
      <p:par>
        <p:cTn id="1" dur="indefinite" restart="never" nodeType="tmRoot"/>
      </p:par>
    </p:tnLst>
  </p:timing>
  <p:txStyles>
    <p:titleStyle>
      <a:lvl1pPr algn="ctr" defTabSz="914400" rtl="0" eaLnBrk="1" latinLnBrk="0" hangingPunct="1">
        <a:spcBef>
          <a:spcPct val="0"/>
        </a:spcBef>
        <a:buNone/>
        <a:defRPr sz="3200" b="1" kern="1200">
          <a:solidFill>
            <a:schemeClr val="accent3"/>
          </a:solidFill>
          <a:latin typeface="+mj-lt"/>
          <a:ea typeface="+mj-ea"/>
          <a:cs typeface="+mj-cs"/>
        </a:defRPr>
      </a:lvl1pPr>
    </p:titleStyle>
    <p:bodyStyle>
      <a:lvl1pPr marL="233363" indent="-233363" algn="l" defTabSz="914400" rtl="0" eaLnBrk="1" latinLnBrk="0" hangingPunct="1">
        <a:lnSpc>
          <a:spcPct val="90000"/>
        </a:lnSpc>
        <a:spcBef>
          <a:spcPts val="0"/>
        </a:spcBef>
        <a:spcAft>
          <a:spcPts val="900"/>
        </a:spcAft>
        <a:buFont typeface="Wingdings" panose="05000000000000000000" pitchFamily="2" charset="2"/>
        <a:buChar char="§"/>
        <a:defRPr sz="2400" kern="1200">
          <a:solidFill>
            <a:srgbClr val="1C5B82"/>
          </a:solidFill>
          <a:latin typeface="+mn-lt"/>
          <a:ea typeface="+mn-ea"/>
          <a:cs typeface="+mn-cs"/>
        </a:defRPr>
      </a:lvl1pPr>
      <a:lvl2pPr marL="690563" indent="-233363"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2pPr>
      <a:lvl3pPr marL="1254125" indent="-339725" algn="l" defTabSz="914400" rtl="0" eaLnBrk="1" latinLnBrk="0" hangingPunct="1">
        <a:lnSpc>
          <a:spcPct val="90000"/>
        </a:lnSpc>
        <a:spcBef>
          <a:spcPts val="0"/>
        </a:spcBef>
        <a:spcAft>
          <a:spcPts val="900"/>
        </a:spcAft>
        <a:buFont typeface="Tahoma" panose="020B0604030504040204" pitchFamily="34" charset="0"/>
        <a:buChar char="–"/>
        <a:defRPr sz="2400" kern="1200">
          <a:solidFill>
            <a:srgbClr val="1C5B82"/>
          </a:solidFill>
          <a:latin typeface="+mn-lt"/>
          <a:ea typeface="+mn-ea"/>
          <a:cs typeface="+mn-cs"/>
        </a:defRPr>
      </a:lvl3pPr>
      <a:lvl4pPr marL="16002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4pPr>
      <a:lvl5pPr marL="20574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232" y="326704"/>
            <a:ext cx="10534174" cy="10972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85788" y="1536700"/>
            <a:ext cx="10533062"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7941634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Lst>
  <p:timing>
    <p:tnLst>
      <p:par>
        <p:cTn id="1" dur="indefinite" restart="never" nodeType="tmRoot"/>
      </p:par>
    </p:tnLst>
  </p:timing>
  <p:txStyles>
    <p:titleStyle>
      <a:lvl1pPr algn="ctr" defTabSz="914400" rtl="0" eaLnBrk="1" latinLnBrk="0" hangingPunct="1">
        <a:spcBef>
          <a:spcPct val="0"/>
        </a:spcBef>
        <a:buNone/>
        <a:defRPr sz="3200" b="1" kern="1200">
          <a:solidFill>
            <a:schemeClr val="accent4">
              <a:lumMod val="75000"/>
            </a:schemeClr>
          </a:solidFill>
          <a:latin typeface="+mj-lt"/>
          <a:ea typeface="+mj-ea"/>
          <a:cs typeface="+mj-cs"/>
        </a:defRPr>
      </a:lvl1pPr>
    </p:titleStyle>
    <p:bodyStyle>
      <a:lvl1pPr marL="233363" indent="-233363" algn="l" defTabSz="914400" rtl="0" eaLnBrk="1" latinLnBrk="0" hangingPunct="1">
        <a:lnSpc>
          <a:spcPct val="90000"/>
        </a:lnSpc>
        <a:spcBef>
          <a:spcPts val="0"/>
        </a:spcBef>
        <a:spcAft>
          <a:spcPts val="900"/>
        </a:spcAft>
        <a:buFont typeface="Wingdings" panose="05000000000000000000" pitchFamily="2" charset="2"/>
        <a:buChar char="§"/>
        <a:defRPr sz="2400" kern="1200">
          <a:solidFill>
            <a:schemeClr val="accent4"/>
          </a:solidFill>
          <a:latin typeface="+mn-lt"/>
          <a:ea typeface="+mn-ea"/>
          <a:cs typeface="+mn-cs"/>
        </a:defRPr>
      </a:lvl1pPr>
      <a:lvl2pPr marL="690563" indent="-233363"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2pPr>
      <a:lvl3pPr marL="1254125" indent="-339725" algn="l" defTabSz="914400" rtl="0" eaLnBrk="1" latinLnBrk="0" hangingPunct="1">
        <a:lnSpc>
          <a:spcPct val="90000"/>
        </a:lnSpc>
        <a:spcBef>
          <a:spcPts val="0"/>
        </a:spcBef>
        <a:spcAft>
          <a:spcPts val="900"/>
        </a:spcAft>
        <a:buFont typeface="Tahoma" panose="020B0604030504040204" pitchFamily="34" charset="0"/>
        <a:buChar char="–"/>
        <a:defRPr sz="2400" kern="1200">
          <a:solidFill>
            <a:schemeClr val="accent4"/>
          </a:solidFill>
          <a:latin typeface="+mn-lt"/>
          <a:ea typeface="+mn-ea"/>
          <a:cs typeface="+mn-cs"/>
        </a:defRPr>
      </a:lvl3pPr>
      <a:lvl4pPr marL="1600200" indent="-228600"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4pPr>
      <a:lvl5pPr marL="2057400" indent="-228600"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14: The Caucasus, Central Asia, </a:t>
            </a:r>
            <a:r>
              <a:rPr lang="en-US" smtClean="0"/>
              <a:t>and South Asia </a:t>
            </a:r>
            <a:endParaRPr lang="en-US" dirty="0"/>
          </a:p>
        </p:txBody>
      </p:sp>
    </p:spTree>
    <p:extLst>
      <p:ext uri="{BB962C8B-B14F-4D97-AF65-F5344CB8AC3E}">
        <p14:creationId xmlns:p14="http://schemas.microsoft.com/office/powerpoint/2010/main" val="113268956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Georgia</a:t>
            </a:r>
            <a:endParaRPr lang="en-US" dirty="0"/>
          </a:p>
        </p:txBody>
      </p:sp>
      <p:sp>
        <p:nvSpPr>
          <p:cNvPr id="3" name="Text Placeholder 2"/>
          <p:cNvSpPr>
            <a:spLocks noGrp="1"/>
          </p:cNvSpPr>
          <p:nvPr>
            <p:ph type="body" sz="quarter" idx="10"/>
          </p:nvPr>
        </p:nvSpPr>
        <p:spPr/>
        <p:txBody>
          <a:bodyPr/>
          <a:lstStyle/>
          <a:p>
            <a:r>
              <a:rPr lang="en-US" dirty="0" smtClean="0"/>
              <a:t>From about AD 1000 to 1212, Georgia enjoyed independence and prosperity. </a:t>
            </a:r>
          </a:p>
          <a:p>
            <a:r>
              <a:rPr lang="en-US" dirty="0" smtClean="0"/>
              <a:t>In 1990, Georgia became the second Soviet republic to declare independence from a weakened Soviet Union.  </a:t>
            </a:r>
          </a:p>
          <a:p>
            <a:r>
              <a:rPr lang="en-US" dirty="0" smtClean="0"/>
              <a:t>Seventy-six percent of the people are Georgians and worship in the Georgian Orthodox Church, a type of Eastern Orthodoxy. </a:t>
            </a:r>
            <a:endParaRPr lang="en-US" dirty="0"/>
          </a:p>
        </p:txBody>
      </p:sp>
    </p:spTree>
    <p:extLst>
      <p:ext uri="{BB962C8B-B14F-4D97-AF65-F5344CB8AC3E}">
        <p14:creationId xmlns:p14="http://schemas.microsoft.com/office/powerpoint/2010/main" val="1651454983"/>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What are some of the effects of poverty in India?</a:t>
            </a:r>
          </a:p>
          <a:p>
            <a:pPr marL="568325" indent="0"/>
            <a:r>
              <a:rPr lang="en-US" b="1" i="1" dirty="0" smtClean="0"/>
              <a:t>Malnourished population, children who are underweight and have stunted growth, a large homeless population </a:t>
            </a:r>
          </a:p>
        </p:txBody>
      </p:sp>
    </p:spTree>
    <p:extLst>
      <p:ext uri="{BB962C8B-B14F-4D97-AF65-F5344CB8AC3E}">
        <p14:creationId xmlns:p14="http://schemas.microsoft.com/office/powerpoint/2010/main" val="1024771777"/>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Pakistan and Bangladesh</a:t>
            </a:r>
            <a:endParaRPr lang="en-US" dirty="0"/>
          </a:p>
        </p:txBody>
      </p:sp>
      <p:sp>
        <p:nvSpPr>
          <p:cNvPr id="3" name="Text Placeholder 2"/>
          <p:cNvSpPr>
            <a:spLocks noGrp="1"/>
          </p:cNvSpPr>
          <p:nvPr>
            <p:ph type="body" sz="quarter" idx="10"/>
          </p:nvPr>
        </p:nvSpPr>
        <p:spPr/>
        <p:txBody>
          <a:bodyPr/>
          <a:lstStyle/>
          <a:p>
            <a:r>
              <a:rPr lang="en-US" dirty="0" smtClean="0"/>
              <a:t>The histories and cultures of India, Pakistan, and Bangladesh are very closely linked because they were all India until 1947. </a:t>
            </a:r>
          </a:p>
          <a:p>
            <a:r>
              <a:rPr lang="en-US" dirty="0" smtClean="0"/>
              <a:t>Britain’s offer of independence for India depended on India’s deciding on a system of government. </a:t>
            </a:r>
          </a:p>
          <a:p>
            <a:r>
              <a:rPr lang="en-US" dirty="0" smtClean="0"/>
              <a:t>When Hindu and Muslim conflicts prevented agreement, Britain separated the main Muslim regions from Hindu India to form the nation of Pakistan. </a:t>
            </a:r>
          </a:p>
          <a:p>
            <a:r>
              <a:rPr lang="en-US" dirty="0" smtClean="0"/>
              <a:t>Pakistan (PAK </a:t>
            </a:r>
            <a:r>
              <a:rPr lang="en-US" dirty="0" err="1" smtClean="0"/>
              <a:t>ih</a:t>
            </a:r>
            <a:r>
              <a:rPr lang="en-US" dirty="0" smtClean="0"/>
              <a:t> </a:t>
            </a:r>
            <a:r>
              <a:rPr lang="en-US" dirty="0" err="1" smtClean="0"/>
              <a:t>stan</a:t>
            </a:r>
            <a:r>
              <a:rPr lang="en-US" dirty="0" smtClean="0"/>
              <a:t>) initially consisted of two parts: East Pakistan and West Pakistan, indicating the opposite sides of northern India. </a:t>
            </a:r>
          </a:p>
          <a:p>
            <a:r>
              <a:rPr lang="en-US" dirty="0" smtClean="0"/>
              <a:t>India and Pakistan went to war over Kashmir three times (1947–48; 1965; 1971). </a:t>
            </a:r>
            <a:endParaRPr lang="en-US" dirty="0"/>
          </a:p>
        </p:txBody>
      </p:sp>
    </p:spTree>
    <p:extLst>
      <p:ext uri="{BB962C8B-B14F-4D97-AF65-F5344CB8AC3E}">
        <p14:creationId xmlns:p14="http://schemas.microsoft.com/office/powerpoint/2010/main" val="2869080785"/>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Following the third war, East Pakistan, encouraged by India, sought and gained independence from West Pakistan and became known as Bangladesh (</a:t>
            </a:r>
            <a:r>
              <a:rPr lang="en-US" dirty="0" err="1" smtClean="0"/>
              <a:t>bahn</a:t>
            </a:r>
            <a:r>
              <a:rPr lang="en-US" dirty="0" smtClean="0"/>
              <a:t> </a:t>
            </a:r>
            <a:r>
              <a:rPr lang="en-US" dirty="0" err="1" smtClean="0"/>
              <a:t>gluh</a:t>
            </a:r>
            <a:r>
              <a:rPr lang="en-US" dirty="0" smtClean="0"/>
              <a:t> DESH). </a:t>
            </a:r>
          </a:p>
          <a:p>
            <a:r>
              <a:rPr lang="en-US" dirty="0" smtClean="0"/>
              <a:t>Since this change, the western part has been known simply as Pakistan. </a:t>
            </a:r>
            <a:endParaRPr lang="en-US" dirty="0"/>
          </a:p>
        </p:txBody>
      </p:sp>
    </p:spTree>
    <p:extLst>
      <p:ext uri="{BB962C8B-B14F-4D97-AF65-F5344CB8AC3E}">
        <p14:creationId xmlns:p14="http://schemas.microsoft.com/office/powerpoint/2010/main" val="2052692541"/>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Pakistan</a:t>
            </a:r>
            <a:endParaRPr lang="en-US" dirty="0"/>
          </a:p>
        </p:txBody>
      </p:sp>
      <p:sp>
        <p:nvSpPr>
          <p:cNvPr id="3" name="Text Placeholder 2"/>
          <p:cNvSpPr>
            <a:spLocks noGrp="1"/>
          </p:cNvSpPr>
          <p:nvPr>
            <p:ph type="body" sz="quarter" idx="10"/>
          </p:nvPr>
        </p:nvSpPr>
        <p:spPr/>
        <p:txBody>
          <a:bodyPr/>
          <a:lstStyle/>
          <a:p>
            <a:r>
              <a:rPr lang="en-US" dirty="0" smtClean="0"/>
              <a:t>Pakistan is often in the news because of both its ongoing dispute with India over control of Kashmir and its support of the Western allies in the war against terrorism. </a:t>
            </a:r>
          </a:p>
          <a:p>
            <a:r>
              <a:rPr lang="en-US" b="1" i="1" dirty="0" smtClean="0"/>
              <a:t>Physical Features and Society </a:t>
            </a:r>
          </a:p>
          <a:p>
            <a:pPr lvl="1"/>
            <a:r>
              <a:rPr lang="en-US" dirty="0" smtClean="0"/>
              <a:t>The Indus River valley makes up most of Pakistan. </a:t>
            </a:r>
          </a:p>
          <a:p>
            <a:pPr lvl="1"/>
            <a:r>
              <a:rPr lang="en-US" dirty="0" smtClean="0"/>
              <a:t>Most Pakistanis live in the two provinces along the Indus River system. </a:t>
            </a:r>
          </a:p>
          <a:p>
            <a:pPr lvl="1"/>
            <a:r>
              <a:rPr lang="en-US" dirty="0" smtClean="0"/>
              <a:t>The province of Punjab contains Pakistan’s portion of the Punjab Plains. </a:t>
            </a:r>
          </a:p>
          <a:p>
            <a:pPr lvl="1"/>
            <a:r>
              <a:rPr lang="en-US" dirty="0" smtClean="0"/>
              <a:t>The province includes the capital, Islamabad (pop. 1.15 million), and the cities of Lahore (pop. 7.1 million) and Multan (pop. 1.7 million). </a:t>
            </a:r>
            <a:endParaRPr lang="en-US" dirty="0"/>
          </a:p>
        </p:txBody>
      </p:sp>
    </p:spTree>
    <p:extLst>
      <p:ext uri="{BB962C8B-B14F-4D97-AF65-F5344CB8AC3E}">
        <p14:creationId xmlns:p14="http://schemas.microsoft.com/office/powerpoint/2010/main" val="1504885094"/>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smtClean="0"/>
              <a:t>About fifty miles downstream from Sukkur lies a ruined city now known as </a:t>
            </a:r>
            <a:r>
              <a:rPr lang="en-US" b="1" dirty="0" smtClean="0">
                <a:solidFill>
                  <a:srgbClr val="FF0000"/>
                </a:solidFill>
              </a:rPr>
              <a:t>Mohenjo-Daro</a:t>
            </a:r>
            <a:r>
              <a:rPr lang="en-US" b="1" i="1" dirty="0" smtClean="0"/>
              <a:t> </a:t>
            </a:r>
            <a:r>
              <a:rPr lang="en-US" dirty="0" smtClean="0"/>
              <a:t>(</a:t>
            </a:r>
            <a:r>
              <a:rPr lang="en-US" dirty="0" err="1" smtClean="0"/>
              <a:t>moh</a:t>
            </a:r>
            <a:r>
              <a:rPr lang="en-US" dirty="0" smtClean="0"/>
              <a:t>-HEN-</a:t>
            </a:r>
            <a:r>
              <a:rPr lang="en-US" dirty="0" err="1" smtClean="0"/>
              <a:t>joh</a:t>
            </a:r>
            <a:r>
              <a:rPr lang="en-US" dirty="0" smtClean="0"/>
              <a:t> DAHR-oh). </a:t>
            </a:r>
          </a:p>
          <a:p>
            <a:pPr lvl="1"/>
            <a:r>
              <a:rPr lang="en-US" dirty="0" smtClean="0">
                <a:solidFill>
                  <a:srgbClr val="FF0000"/>
                </a:solidFill>
              </a:rPr>
              <a:t>The ancient civilization that flourished there along the Indus Valley from 2500 to 1700 BC was one of the earliest on earth. </a:t>
            </a:r>
          </a:p>
          <a:p>
            <a:pPr lvl="1"/>
            <a:r>
              <a:rPr lang="en-US" dirty="0" smtClean="0">
                <a:solidFill>
                  <a:srgbClr val="FF0000"/>
                </a:solidFill>
              </a:rPr>
              <a:t>The people of North-West Frontier Province are called Pashtuns (PUHSH </a:t>
            </a:r>
            <a:r>
              <a:rPr lang="en-US" dirty="0" err="1" smtClean="0">
                <a:solidFill>
                  <a:srgbClr val="FF0000"/>
                </a:solidFill>
              </a:rPr>
              <a:t>toonz</a:t>
            </a:r>
            <a:r>
              <a:rPr lang="en-US" dirty="0" smtClean="0">
                <a:solidFill>
                  <a:srgbClr val="FF0000"/>
                </a:solidFill>
              </a:rPr>
              <a:t>). They live in the mountain valleys where precipitation </a:t>
            </a:r>
            <a:br>
              <a:rPr lang="en-US" dirty="0" smtClean="0">
                <a:solidFill>
                  <a:srgbClr val="FF0000"/>
                </a:solidFill>
              </a:rPr>
            </a:br>
            <a:r>
              <a:rPr lang="en-US" dirty="0" smtClean="0">
                <a:solidFill>
                  <a:srgbClr val="FF0000"/>
                </a:solidFill>
              </a:rPr>
              <a:t>is adequate. </a:t>
            </a:r>
          </a:p>
          <a:p>
            <a:pPr lvl="1"/>
            <a:r>
              <a:rPr lang="en-US" dirty="0" smtClean="0"/>
              <a:t>The capital of the province, Peshawar, is south of </a:t>
            </a:r>
            <a:r>
              <a:rPr lang="en-US" dirty="0" err="1" smtClean="0"/>
              <a:t>Chitral</a:t>
            </a:r>
            <a:r>
              <a:rPr lang="en-US" dirty="0" smtClean="0"/>
              <a:t> and just east of </a:t>
            </a:r>
            <a:r>
              <a:rPr lang="en-US" dirty="0" smtClean="0">
                <a:solidFill>
                  <a:srgbClr val="FF0000"/>
                </a:solidFill>
              </a:rPr>
              <a:t>the Khyber Pass, the only opening for travel through the rugged and formidable Hindu Kush Mountains. </a:t>
            </a:r>
          </a:p>
          <a:p>
            <a:pPr lvl="1"/>
            <a:r>
              <a:rPr lang="en-US" dirty="0" smtClean="0"/>
              <a:t>The region also became a haven for the Taliban and other terrorists when the United Sates invaded Afghanistan following the September 11, 2001, terrorist attacks on the United States. </a:t>
            </a:r>
          </a:p>
          <a:p>
            <a:pPr lvl="1"/>
            <a:endParaRPr lang="en-US" dirty="0"/>
          </a:p>
        </p:txBody>
      </p:sp>
    </p:spTree>
    <p:extLst>
      <p:ext uri="{BB962C8B-B14F-4D97-AF65-F5344CB8AC3E}">
        <p14:creationId xmlns:p14="http://schemas.microsoft.com/office/powerpoint/2010/main" val="2483649843"/>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Government and Economy </a:t>
            </a:r>
          </a:p>
          <a:p>
            <a:pPr lvl="1"/>
            <a:r>
              <a:rPr lang="en-US" dirty="0" smtClean="0"/>
              <a:t>About 96 percent of all Pakistanis are Muslims. </a:t>
            </a:r>
          </a:p>
          <a:p>
            <a:pPr lvl="1"/>
            <a:r>
              <a:rPr lang="en-US" dirty="0" smtClean="0"/>
              <a:t>While Pakistan has laws guaranteeing religious freedom, persecution of Christians, minority Muslim groups, Hindus, and others is common and tolerated by the government. </a:t>
            </a:r>
          </a:p>
          <a:p>
            <a:pPr lvl="1"/>
            <a:r>
              <a:rPr lang="en-US" dirty="0" smtClean="0"/>
              <a:t>The Pakistani government is officially designated a federal republic, with a president, a prime minister, a bicameral parliament, and like India, </a:t>
            </a:r>
            <a:r>
              <a:rPr lang="en-US" dirty="0"/>
              <a:t>d</a:t>
            </a:r>
            <a:r>
              <a:rPr lang="en-US" dirty="0" smtClean="0"/>
              <a:t>ozens of political parties. </a:t>
            </a:r>
            <a:endParaRPr lang="en-US" dirty="0"/>
          </a:p>
        </p:txBody>
      </p:sp>
    </p:spTree>
    <p:extLst>
      <p:ext uri="{BB962C8B-B14F-4D97-AF65-F5344CB8AC3E}">
        <p14:creationId xmlns:p14="http://schemas.microsoft.com/office/powerpoint/2010/main" val="1768184269"/>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Bangladesh</a:t>
            </a:r>
            <a:endParaRPr lang="en-US" dirty="0"/>
          </a:p>
        </p:txBody>
      </p:sp>
      <p:sp>
        <p:nvSpPr>
          <p:cNvPr id="3" name="Text Placeholder 2"/>
          <p:cNvSpPr>
            <a:spLocks noGrp="1"/>
          </p:cNvSpPr>
          <p:nvPr>
            <p:ph type="body" sz="quarter" idx="10"/>
          </p:nvPr>
        </p:nvSpPr>
        <p:spPr/>
        <p:txBody>
          <a:bodyPr/>
          <a:lstStyle/>
          <a:p>
            <a:r>
              <a:rPr lang="en-US" i="1" dirty="0" smtClean="0"/>
              <a:t>Poor. Overpopulated. Ill-governed</a:t>
            </a:r>
            <a:r>
              <a:rPr lang="en-US" dirty="0" smtClean="0"/>
              <a:t>. These words probably best describe the tiny nation of Bangladesh. </a:t>
            </a:r>
          </a:p>
          <a:p>
            <a:r>
              <a:rPr lang="en-US" dirty="0" smtClean="0"/>
              <a:t>The rich delta soils hold potential for many crops, but the country’s location also makes is susceptible to frequent natural disasters, including </a:t>
            </a:r>
            <a:r>
              <a:rPr lang="en-US" b="1" dirty="0" smtClean="0"/>
              <a:t>typhoons</a:t>
            </a:r>
            <a:r>
              <a:rPr lang="en-US" dirty="0" smtClean="0"/>
              <a:t> (</a:t>
            </a:r>
            <a:r>
              <a:rPr lang="en-US" dirty="0" err="1" smtClean="0"/>
              <a:t>tye</a:t>
            </a:r>
            <a:r>
              <a:rPr lang="en-US" dirty="0" smtClean="0"/>
              <a:t> FOONS; hurricane-like storms), </a:t>
            </a:r>
            <a:r>
              <a:rPr lang="en-US" b="1" dirty="0" smtClean="0"/>
              <a:t>tsunamis</a:t>
            </a:r>
            <a:r>
              <a:rPr lang="en-US" dirty="0" smtClean="0"/>
              <a:t> (</a:t>
            </a:r>
            <a:r>
              <a:rPr lang="en-US" dirty="0" err="1" smtClean="0"/>
              <a:t>soo</a:t>
            </a:r>
            <a:r>
              <a:rPr lang="en-US" dirty="0" smtClean="0"/>
              <a:t> NAH </a:t>
            </a:r>
            <a:r>
              <a:rPr lang="en-US" dirty="0" err="1" smtClean="0"/>
              <a:t>mees</a:t>
            </a:r>
            <a:r>
              <a:rPr lang="en-US" dirty="0" smtClean="0"/>
              <a:t>; sometimes called tidal waves), droughts, and floods, especially during the monsoons. </a:t>
            </a:r>
          </a:p>
          <a:p>
            <a:r>
              <a:rPr lang="en-US" b="1" i="1" dirty="0" smtClean="0"/>
              <a:t>Physical Features and Society </a:t>
            </a:r>
          </a:p>
          <a:p>
            <a:pPr lvl="1"/>
            <a:r>
              <a:rPr lang="en-US" dirty="0" smtClean="0"/>
              <a:t>It is one of the most densely populated countries in the world. </a:t>
            </a:r>
          </a:p>
          <a:p>
            <a:pPr lvl="1"/>
            <a:r>
              <a:rPr lang="en-US" dirty="0" smtClean="0"/>
              <a:t>About 14.6 million people live in </a:t>
            </a:r>
            <a:r>
              <a:rPr lang="en-US" dirty="0" smtClean="0">
                <a:solidFill>
                  <a:srgbClr val="FF0000"/>
                </a:solidFill>
              </a:rPr>
              <a:t>Dhaka (DAH </a:t>
            </a:r>
            <a:r>
              <a:rPr lang="en-US" dirty="0" err="1" smtClean="0">
                <a:solidFill>
                  <a:srgbClr val="FF0000"/>
                </a:solidFill>
              </a:rPr>
              <a:t>kuh</a:t>
            </a:r>
            <a:r>
              <a:rPr lang="en-US" dirty="0" smtClean="0">
                <a:solidFill>
                  <a:srgbClr val="FF0000"/>
                </a:solidFill>
              </a:rPr>
              <a:t>), the capital. </a:t>
            </a:r>
            <a:endParaRPr lang="en-US" dirty="0">
              <a:solidFill>
                <a:srgbClr val="FF0000"/>
              </a:solidFill>
            </a:endParaRPr>
          </a:p>
        </p:txBody>
      </p:sp>
    </p:spTree>
    <p:extLst>
      <p:ext uri="{BB962C8B-B14F-4D97-AF65-F5344CB8AC3E}">
        <p14:creationId xmlns:p14="http://schemas.microsoft.com/office/powerpoint/2010/main" val="3575825246"/>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smtClean="0"/>
              <a:t>Living conditions in Bangladesh are terrible, poverty is rampant, the risk of disease is extremely high, and medical care is scarce. </a:t>
            </a:r>
          </a:p>
          <a:p>
            <a:pPr lvl="1"/>
            <a:r>
              <a:rPr lang="en-US" dirty="0" smtClean="0"/>
              <a:t>Eighty-nine percent of Bangladeshis are Muslim. </a:t>
            </a:r>
          </a:p>
          <a:p>
            <a:pPr lvl="1"/>
            <a:r>
              <a:rPr lang="en-US" dirty="0" smtClean="0"/>
              <a:t>Nine percent are Hindu. </a:t>
            </a:r>
          </a:p>
          <a:p>
            <a:pPr lvl="1"/>
            <a:r>
              <a:rPr lang="en-US" dirty="0" smtClean="0"/>
              <a:t>The remaining 2 percent represent a variety of tribal religions, animism, and Christians. </a:t>
            </a:r>
          </a:p>
          <a:p>
            <a:r>
              <a:rPr lang="en-US" b="1" i="1" dirty="0" smtClean="0"/>
              <a:t>Government and Economy</a:t>
            </a:r>
            <a:r>
              <a:rPr lang="en-US" i="1" dirty="0" smtClean="0"/>
              <a:t> </a:t>
            </a:r>
          </a:p>
          <a:p>
            <a:pPr lvl="1"/>
            <a:r>
              <a:rPr lang="en-US" dirty="0" smtClean="0"/>
              <a:t>Bangladesh is a parliamentary democracy. </a:t>
            </a:r>
          </a:p>
          <a:p>
            <a:pPr lvl="1"/>
            <a:r>
              <a:rPr lang="en-US" dirty="0" smtClean="0"/>
              <a:t>Its government is run by a president, a prime minister, and a unicameral parliament. </a:t>
            </a:r>
          </a:p>
          <a:p>
            <a:pPr lvl="1"/>
            <a:r>
              <a:rPr lang="en-US" dirty="0" smtClean="0"/>
              <a:t>Although the ruling party has sufficient numbers to push through the economic reforms necessary for improving the country, fundamental changes have not been made. </a:t>
            </a:r>
            <a:endParaRPr lang="en-US" dirty="0"/>
          </a:p>
        </p:txBody>
      </p:sp>
    </p:spTree>
    <p:extLst>
      <p:ext uri="{BB962C8B-B14F-4D97-AF65-F5344CB8AC3E}">
        <p14:creationId xmlns:p14="http://schemas.microsoft.com/office/powerpoint/2010/main" val="1534291043"/>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1. What is the major religion of both Pakistan and Bangladesh? </a:t>
            </a:r>
          </a:p>
          <a:p>
            <a:r>
              <a:rPr lang="en-US" dirty="0"/>
              <a:t>	</a:t>
            </a:r>
            <a:r>
              <a:rPr lang="en-US" b="1" i="1" dirty="0" smtClean="0"/>
              <a:t>Islam </a:t>
            </a:r>
            <a:endParaRPr lang="en-US" dirty="0"/>
          </a:p>
        </p:txBody>
      </p:sp>
    </p:spTree>
    <p:extLst>
      <p:ext uri="{BB962C8B-B14F-4D97-AF65-F5344CB8AC3E}">
        <p14:creationId xmlns:p14="http://schemas.microsoft.com/office/powerpoint/2010/main" val="3680439888"/>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2.  From what country did Pakistan obtain independence? </a:t>
            </a:r>
          </a:p>
          <a:p>
            <a:r>
              <a:rPr lang="en-US" dirty="0"/>
              <a:t>	</a:t>
            </a:r>
            <a:r>
              <a:rPr lang="en-US" b="1" i="1" dirty="0" smtClean="0"/>
              <a:t>India</a:t>
            </a:r>
            <a:r>
              <a:rPr lang="en-US" dirty="0" smtClean="0"/>
              <a:t> </a:t>
            </a:r>
            <a:endParaRPr lang="en-US" dirty="0"/>
          </a:p>
        </p:txBody>
      </p:sp>
    </p:spTree>
    <p:extLst>
      <p:ext uri="{BB962C8B-B14F-4D97-AF65-F5344CB8AC3E}">
        <p14:creationId xmlns:p14="http://schemas.microsoft.com/office/powerpoint/2010/main" val="283264483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Lowlands</a:t>
            </a:r>
            <a:endParaRPr lang="en-US" dirty="0"/>
          </a:p>
        </p:txBody>
      </p:sp>
      <p:sp>
        <p:nvSpPr>
          <p:cNvPr id="3" name="Text Placeholder 2"/>
          <p:cNvSpPr>
            <a:spLocks noGrp="1"/>
          </p:cNvSpPr>
          <p:nvPr>
            <p:ph type="body" sz="quarter" idx="10"/>
          </p:nvPr>
        </p:nvSpPr>
        <p:spPr/>
        <p:txBody>
          <a:bodyPr/>
          <a:lstStyle/>
          <a:p>
            <a:r>
              <a:rPr lang="en-US" dirty="0" smtClean="0"/>
              <a:t>The central valley of Georgia is formed from two river basins. </a:t>
            </a:r>
          </a:p>
          <a:p>
            <a:r>
              <a:rPr lang="en-US" dirty="0" smtClean="0">
                <a:solidFill>
                  <a:srgbClr val="FF0000"/>
                </a:solidFill>
              </a:rPr>
              <a:t>Georgia is the only Caucasian country with ocean ports. </a:t>
            </a:r>
          </a:p>
          <a:p>
            <a:r>
              <a:rPr lang="en-US" dirty="0" smtClean="0">
                <a:solidFill>
                  <a:srgbClr val="FF0000"/>
                </a:solidFill>
              </a:rPr>
              <a:t>Tbilisi (</a:t>
            </a:r>
            <a:r>
              <a:rPr lang="en-US" dirty="0" err="1" smtClean="0">
                <a:solidFill>
                  <a:srgbClr val="FF0000"/>
                </a:solidFill>
              </a:rPr>
              <a:t>tuh</a:t>
            </a:r>
            <a:r>
              <a:rPr lang="en-US" dirty="0" smtClean="0">
                <a:solidFill>
                  <a:srgbClr val="FF0000"/>
                </a:solidFill>
              </a:rPr>
              <a:t> BIL eh see) has been the capital of Georgia </a:t>
            </a:r>
            <a:r>
              <a:rPr lang="en-US" dirty="0" smtClean="0"/>
              <a:t>for more than fifteen hundred years. </a:t>
            </a:r>
            <a:endParaRPr lang="en-US" dirty="0"/>
          </a:p>
        </p:txBody>
      </p:sp>
    </p:spTree>
    <p:extLst>
      <p:ext uri="{BB962C8B-B14F-4D97-AF65-F5344CB8AC3E}">
        <p14:creationId xmlns:p14="http://schemas.microsoft.com/office/powerpoint/2010/main" val="961983483"/>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What region is the object of dispute between India and Pakistan? </a:t>
            </a:r>
          </a:p>
          <a:p>
            <a:r>
              <a:rPr lang="en-US" dirty="0"/>
              <a:t>	</a:t>
            </a:r>
            <a:r>
              <a:rPr lang="en-US" b="1" i="1" dirty="0" smtClean="0"/>
              <a:t>Kashmir </a:t>
            </a:r>
            <a:endParaRPr lang="en-US" b="1" i="1" dirty="0"/>
          </a:p>
        </p:txBody>
      </p:sp>
    </p:spTree>
    <p:extLst>
      <p:ext uri="{BB962C8B-B14F-4D97-AF65-F5344CB8AC3E}">
        <p14:creationId xmlns:p14="http://schemas.microsoft.com/office/powerpoint/2010/main" val="3159652241"/>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4. What are the major products of Pakistan? Bangladesh? </a:t>
            </a:r>
          </a:p>
          <a:p>
            <a:r>
              <a:rPr lang="en-US" dirty="0"/>
              <a:t>	</a:t>
            </a:r>
            <a:r>
              <a:rPr lang="en-US" b="1" i="1" dirty="0" smtClean="0"/>
              <a:t>Pakistan—sheep and goats and minor deposits of oil and coal; Bangladesh—rice and jute </a:t>
            </a:r>
            <a:endParaRPr lang="en-US" dirty="0"/>
          </a:p>
        </p:txBody>
      </p:sp>
    </p:spTree>
    <p:extLst>
      <p:ext uri="{BB962C8B-B14F-4D97-AF65-F5344CB8AC3E}">
        <p14:creationId xmlns:p14="http://schemas.microsoft.com/office/powerpoint/2010/main" val="2449532598"/>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5. Which country is known for its high population density? </a:t>
            </a:r>
          </a:p>
          <a:p>
            <a:r>
              <a:rPr lang="en-US" dirty="0"/>
              <a:t>	</a:t>
            </a:r>
            <a:r>
              <a:rPr lang="en-US" b="1" i="1" dirty="0" smtClean="0"/>
              <a:t>Bangladesh </a:t>
            </a:r>
            <a:endParaRPr lang="en-US" dirty="0"/>
          </a:p>
        </p:txBody>
      </p:sp>
    </p:spTree>
    <p:extLst>
      <p:ext uri="{BB962C8B-B14F-4D97-AF65-F5344CB8AC3E}">
        <p14:creationId xmlns:p14="http://schemas.microsoft.com/office/powerpoint/2010/main" val="2565705493"/>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Why is Bangladesh unable to make full use of its natural resources? </a:t>
            </a:r>
          </a:p>
          <a:p>
            <a:pPr marL="568325" indent="0"/>
            <a:r>
              <a:rPr lang="en-US" b="1" i="1" dirty="0" smtClean="0"/>
              <a:t>It is located in a region that is susceptible to frequent typhoons and tsunamis, drought, and floods. </a:t>
            </a:r>
          </a:p>
        </p:txBody>
      </p:sp>
    </p:spTree>
    <p:extLst>
      <p:ext uri="{BB962C8B-B14F-4D97-AF65-F5344CB8AC3E}">
        <p14:creationId xmlns:p14="http://schemas.microsoft.com/office/powerpoint/2010/main" val="2933276049"/>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Nepal and Bhutan</a:t>
            </a:r>
            <a:endParaRPr lang="en-US" i="1" dirty="0"/>
          </a:p>
        </p:txBody>
      </p:sp>
      <p:sp>
        <p:nvSpPr>
          <p:cNvPr id="3" name="Text Placeholder 2"/>
          <p:cNvSpPr>
            <a:spLocks noGrp="1"/>
          </p:cNvSpPr>
          <p:nvPr>
            <p:ph type="body" sz="quarter" idx="10"/>
          </p:nvPr>
        </p:nvSpPr>
        <p:spPr/>
        <p:txBody>
          <a:bodyPr/>
          <a:lstStyle/>
          <a:p>
            <a:r>
              <a:rPr lang="en-US" dirty="0" smtClean="0"/>
              <a:t>Nepal </a:t>
            </a:r>
          </a:p>
          <a:p>
            <a:pPr lvl="1"/>
            <a:r>
              <a:rPr lang="en-US" dirty="0" smtClean="0"/>
              <a:t>The nation of Nepal (</a:t>
            </a:r>
            <a:r>
              <a:rPr lang="en-US" dirty="0" err="1" smtClean="0"/>
              <a:t>neh</a:t>
            </a:r>
            <a:r>
              <a:rPr lang="en-US" dirty="0" smtClean="0"/>
              <a:t> PAHL) is landlocked, technologically backward, poverty stricken, and prone to natural disasters, and its people are at high risk of disease. </a:t>
            </a:r>
          </a:p>
          <a:p>
            <a:r>
              <a:rPr lang="en-US" b="1" i="1" dirty="0" smtClean="0"/>
              <a:t>Physical Features and Society </a:t>
            </a:r>
          </a:p>
          <a:p>
            <a:pPr lvl="1"/>
            <a:r>
              <a:rPr lang="en-US" dirty="0" smtClean="0"/>
              <a:t>A little larger than Arkansas</a:t>
            </a:r>
            <a:r>
              <a:rPr lang="en-US" dirty="0" smtClean="0">
                <a:solidFill>
                  <a:srgbClr val="FF0000"/>
                </a:solidFill>
              </a:rPr>
              <a:t>, Nepal contains eight of the world’s ten highest peaks, including Mt. Everest. </a:t>
            </a:r>
          </a:p>
          <a:p>
            <a:pPr lvl="1"/>
            <a:r>
              <a:rPr lang="en-US" dirty="0" smtClean="0"/>
              <a:t>It is susceptible to floods, landslides, droughts, and famine, depending on the timing, intensity, and duration of the monsoons. </a:t>
            </a:r>
          </a:p>
          <a:p>
            <a:pPr lvl="1"/>
            <a:r>
              <a:rPr lang="en-US" b="1" dirty="0" err="1" smtClean="0">
                <a:solidFill>
                  <a:srgbClr val="FF0000"/>
                </a:solidFill>
              </a:rPr>
              <a:t>Sherpas</a:t>
            </a:r>
            <a:r>
              <a:rPr lang="en-US" dirty="0" smtClean="0">
                <a:solidFill>
                  <a:srgbClr val="FF0000"/>
                </a:solidFill>
              </a:rPr>
              <a:t> (SHUR </a:t>
            </a:r>
            <a:r>
              <a:rPr lang="en-US" dirty="0" err="1" smtClean="0">
                <a:solidFill>
                  <a:srgbClr val="FF0000"/>
                </a:solidFill>
              </a:rPr>
              <a:t>puhz</a:t>
            </a:r>
            <a:r>
              <a:rPr lang="en-US" dirty="0" smtClean="0">
                <a:solidFill>
                  <a:srgbClr val="FF0000"/>
                </a:solidFill>
              </a:rPr>
              <a:t>) are frequently hired as guides and porters by the approximately 600,000 foreign tourists who come to climb Nepal’s peaks every year. </a:t>
            </a:r>
          </a:p>
          <a:p>
            <a:pPr lvl="1"/>
            <a:endParaRPr lang="en-US" dirty="0"/>
          </a:p>
        </p:txBody>
      </p:sp>
    </p:spTree>
    <p:extLst>
      <p:ext uri="{BB962C8B-B14F-4D97-AF65-F5344CB8AC3E}">
        <p14:creationId xmlns:p14="http://schemas.microsoft.com/office/powerpoint/2010/main" val="3440405392"/>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b="1" dirty="0" smtClean="0">
                <a:solidFill>
                  <a:srgbClr val="FF0000"/>
                </a:solidFill>
              </a:rPr>
              <a:t>Gurkhas</a:t>
            </a:r>
            <a:r>
              <a:rPr lang="en-US" dirty="0" smtClean="0">
                <a:solidFill>
                  <a:srgbClr val="FF0000"/>
                </a:solidFill>
              </a:rPr>
              <a:t> (GOOR </a:t>
            </a:r>
            <a:r>
              <a:rPr lang="en-US" dirty="0" err="1" smtClean="0">
                <a:solidFill>
                  <a:srgbClr val="FF0000"/>
                </a:solidFill>
              </a:rPr>
              <a:t>kuhz</a:t>
            </a:r>
            <a:r>
              <a:rPr lang="en-US" dirty="0" smtClean="0">
                <a:solidFill>
                  <a:srgbClr val="FF0000"/>
                </a:solidFill>
              </a:rPr>
              <a:t>) are famed for their fighting abilities. </a:t>
            </a:r>
          </a:p>
          <a:p>
            <a:pPr lvl="1"/>
            <a:r>
              <a:rPr lang="en-US" dirty="0" smtClean="0">
                <a:solidFill>
                  <a:srgbClr val="FF0000"/>
                </a:solidFill>
              </a:rPr>
              <a:t>Great Britain first recruited Gurkhas for its army during the Age of Imperialism</a:t>
            </a:r>
            <a:r>
              <a:rPr lang="en-US" dirty="0" smtClean="0"/>
              <a:t>, and the Brigade of Gurkhas is still a part of the British army today. </a:t>
            </a:r>
          </a:p>
          <a:p>
            <a:r>
              <a:rPr lang="en-US" b="1" i="1" dirty="0" smtClean="0"/>
              <a:t>Government and Economy </a:t>
            </a:r>
          </a:p>
          <a:p>
            <a:pPr lvl="1"/>
            <a:r>
              <a:rPr lang="en-US" dirty="0" smtClean="0"/>
              <a:t>The capital is Kathmandu, with a population of just over one million. </a:t>
            </a:r>
          </a:p>
          <a:p>
            <a:pPr lvl="1"/>
            <a:r>
              <a:rPr lang="en-US" dirty="0" smtClean="0"/>
              <a:t>The country has at least eight political parties, including the Communist Party, which is heavily influenced by China. </a:t>
            </a:r>
          </a:p>
          <a:p>
            <a:pPr lvl="1"/>
            <a:r>
              <a:rPr lang="en-US" dirty="0" smtClean="0"/>
              <a:t>A Maoist-dominated government took office in 2008, but continued internal conflict led the prime minister to resign in 2010. </a:t>
            </a:r>
          </a:p>
          <a:p>
            <a:pPr lvl="1"/>
            <a:r>
              <a:rPr lang="en-US" dirty="0" smtClean="0"/>
              <a:t>The economy is one of the poorest in the world. </a:t>
            </a:r>
            <a:endParaRPr lang="en-US" dirty="0"/>
          </a:p>
        </p:txBody>
      </p:sp>
    </p:spTree>
    <p:extLst>
      <p:ext uri="{BB962C8B-B14F-4D97-AF65-F5344CB8AC3E}">
        <p14:creationId xmlns:p14="http://schemas.microsoft.com/office/powerpoint/2010/main" val="2144013483"/>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Bhutan </a:t>
            </a:r>
            <a:endParaRPr lang="en-US" dirty="0"/>
          </a:p>
        </p:txBody>
      </p:sp>
      <p:sp>
        <p:nvSpPr>
          <p:cNvPr id="3" name="Text Placeholder 2"/>
          <p:cNvSpPr>
            <a:spLocks noGrp="1"/>
          </p:cNvSpPr>
          <p:nvPr>
            <p:ph type="body" sz="quarter" idx="10"/>
          </p:nvPr>
        </p:nvSpPr>
        <p:spPr/>
        <p:txBody>
          <a:bodyPr/>
          <a:lstStyle/>
          <a:p>
            <a:r>
              <a:rPr lang="en-US" dirty="0" smtClean="0"/>
              <a:t>Bhutan (boo TAN), landlocked like Nepal, is about half the size of Indiana. </a:t>
            </a:r>
          </a:p>
          <a:p>
            <a:r>
              <a:rPr lang="en-US" dirty="0" smtClean="0"/>
              <a:t>It is bordered by China and India, but it controls some key passes in the Himalayas. </a:t>
            </a:r>
          </a:p>
          <a:p>
            <a:r>
              <a:rPr lang="en-US" b="1" i="1" dirty="0" smtClean="0"/>
              <a:t>Physical Features and Society </a:t>
            </a:r>
          </a:p>
          <a:p>
            <a:pPr lvl="1"/>
            <a:r>
              <a:rPr lang="en-US" dirty="0" smtClean="0"/>
              <a:t>The climate of Bhutan ranges from severe cold in the Himalayas to tropical in the southern plains. </a:t>
            </a:r>
          </a:p>
          <a:p>
            <a:pPr lvl="1"/>
            <a:r>
              <a:rPr lang="en-US" dirty="0" smtClean="0">
                <a:solidFill>
                  <a:srgbClr val="FF0000"/>
                </a:solidFill>
              </a:rPr>
              <a:t>Its very name means “Land of the Thunder Dragon.” </a:t>
            </a:r>
          </a:p>
          <a:p>
            <a:pPr lvl="1"/>
            <a:r>
              <a:rPr lang="en-US" dirty="0" smtClean="0"/>
              <a:t>Its terrain is moistly mountainous, so it has frequent landslides, especially during the rainy season. </a:t>
            </a:r>
          </a:p>
        </p:txBody>
      </p:sp>
    </p:spTree>
    <p:extLst>
      <p:ext uri="{BB962C8B-B14F-4D97-AF65-F5344CB8AC3E}">
        <p14:creationId xmlns:p14="http://schemas.microsoft.com/office/powerpoint/2010/main" val="3717073251"/>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smtClean="0"/>
              <a:t>Under a Buddhist monarchy and the predominant Buddhist influence, other religions are barely tolerated. </a:t>
            </a:r>
          </a:p>
          <a:p>
            <a:r>
              <a:rPr lang="en-US" b="1" i="1" dirty="0" smtClean="0"/>
              <a:t>Government and Economy</a:t>
            </a:r>
            <a:r>
              <a:rPr lang="en-US" dirty="0" smtClean="0"/>
              <a:t> </a:t>
            </a:r>
          </a:p>
          <a:p>
            <a:pPr lvl="1"/>
            <a:r>
              <a:rPr lang="en-US" dirty="0" smtClean="0"/>
              <a:t>Bhutan is officially an independent state, but in practical terms it is very closely linked to India. </a:t>
            </a:r>
          </a:p>
          <a:p>
            <a:pPr lvl="1"/>
            <a:r>
              <a:rPr lang="en-US" dirty="0" smtClean="0"/>
              <a:t>The country has a treaty with India whereby Bhutan controls its own domestic affairs and India controls its foreign policy. </a:t>
            </a:r>
          </a:p>
          <a:p>
            <a:pPr lvl="1"/>
            <a:r>
              <a:rPr lang="en-US" dirty="0" smtClean="0"/>
              <a:t>Bhutan has one of the world’s smallest economies, and even that is closely linked to the Indian economy. </a:t>
            </a:r>
            <a:endParaRPr lang="en-US" dirty="0"/>
          </a:p>
        </p:txBody>
      </p:sp>
    </p:spTree>
    <p:extLst>
      <p:ext uri="{BB962C8B-B14F-4D97-AF65-F5344CB8AC3E}">
        <p14:creationId xmlns:p14="http://schemas.microsoft.com/office/powerpoint/2010/main" val="1618362478"/>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1. What political/religious fact makes Nepal unique? </a:t>
            </a:r>
          </a:p>
          <a:p>
            <a:r>
              <a:rPr lang="en-US" dirty="0"/>
              <a:t>	</a:t>
            </a:r>
            <a:r>
              <a:rPr lang="en-US" b="1" i="1" dirty="0" smtClean="0"/>
              <a:t>It is the only officially Hindu state in the world. </a:t>
            </a:r>
            <a:endParaRPr lang="en-US" dirty="0"/>
          </a:p>
        </p:txBody>
      </p:sp>
    </p:spTree>
    <p:extLst>
      <p:ext uri="{BB962C8B-B14F-4D97-AF65-F5344CB8AC3E}">
        <p14:creationId xmlns:p14="http://schemas.microsoft.com/office/powerpoint/2010/main" val="2936475684"/>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2. Which two groups of Nepalese are famous, and for what special skills is each known?</a:t>
            </a:r>
          </a:p>
          <a:p>
            <a:r>
              <a:rPr lang="en-US" dirty="0"/>
              <a:t>	</a:t>
            </a:r>
            <a:r>
              <a:rPr lang="en-US" b="1" i="1" dirty="0" err="1" smtClean="0"/>
              <a:t>Sherpas</a:t>
            </a:r>
            <a:r>
              <a:rPr lang="en-US" b="1" i="1" dirty="0" smtClean="0"/>
              <a:t>—famous guides and porters; Gurkhas—famous fighters</a:t>
            </a:r>
            <a:endParaRPr lang="en-US" dirty="0"/>
          </a:p>
        </p:txBody>
      </p:sp>
    </p:spTree>
    <p:extLst>
      <p:ext uri="{BB962C8B-B14F-4D97-AF65-F5344CB8AC3E}">
        <p14:creationId xmlns:p14="http://schemas.microsoft.com/office/powerpoint/2010/main" val="316450290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Highland Rebels</a:t>
            </a:r>
            <a:endParaRPr lang="en-US" dirty="0"/>
          </a:p>
        </p:txBody>
      </p:sp>
      <p:sp>
        <p:nvSpPr>
          <p:cNvPr id="3" name="Text Placeholder 2"/>
          <p:cNvSpPr>
            <a:spLocks noGrp="1"/>
          </p:cNvSpPr>
          <p:nvPr>
            <p:ph type="body" sz="quarter" idx="10"/>
          </p:nvPr>
        </p:nvSpPr>
        <p:spPr/>
        <p:txBody>
          <a:bodyPr/>
          <a:lstStyle/>
          <a:p>
            <a:r>
              <a:rPr lang="en-US" dirty="0" smtClean="0"/>
              <a:t>Dissatisfied Muslim minorities are concentrated in two breakaway regions on the northern borders. </a:t>
            </a:r>
          </a:p>
          <a:p>
            <a:r>
              <a:rPr lang="en-US" dirty="0" smtClean="0"/>
              <a:t>Abkhazia (ab KAHZ </a:t>
            </a:r>
            <a:r>
              <a:rPr lang="en-US" dirty="0" err="1" smtClean="0"/>
              <a:t>ee</a:t>
            </a:r>
            <a:r>
              <a:rPr lang="en-US" dirty="0" smtClean="0"/>
              <a:t> ah) lies along the Black Sea, and South Ossetia (ah SEE shah) is located across the border from Russia’s republic of North Ossetia. </a:t>
            </a:r>
            <a:endParaRPr lang="en-US" dirty="0"/>
          </a:p>
        </p:txBody>
      </p:sp>
    </p:spTree>
    <p:extLst>
      <p:ext uri="{BB962C8B-B14F-4D97-AF65-F5344CB8AC3E}">
        <p14:creationId xmlns:p14="http://schemas.microsoft.com/office/powerpoint/2010/main" val="4001253868"/>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What do Nepal and Bhutan have in common that make them unique among the countries of South Asia? </a:t>
            </a:r>
          </a:p>
          <a:p>
            <a:r>
              <a:rPr lang="en-US" dirty="0"/>
              <a:t>	</a:t>
            </a:r>
            <a:r>
              <a:rPr lang="en-US" b="1" i="1" dirty="0" smtClean="0"/>
              <a:t>They are both landlocked, are technologically backward, and struggle economically. </a:t>
            </a:r>
            <a:endParaRPr lang="en-US" dirty="0"/>
          </a:p>
        </p:txBody>
      </p:sp>
    </p:spTree>
    <p:extLst>
      <p:ext uri="{BB962C8B-B14F-4D97-AF65-F5344CB8AC3E}">
        <p14:creationId xmlns:p14="http://schemas.microsoft.com/office/powerpoint/2010/main" val="3541099597"/>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What does Bhutan’s name literally mean, and why is it called that? </a:t>
            </a:r>
          </a:p>
          <a:p>
            <a:pPr marL="568325" indent="0"/>
            <a:r>
              <a:rPr lang="en-US" b="1" i="1" dirty="0" smtClean="0"/>
              <a:t>“Land of the Thunder Dragon”; so named because of its violent thunderstorms </a:t>
            </a:r>
            <a:endParaRPr lang="en-US" b="1" i="1" dirty="0"/>
          </a:p>
        </p:txBody>
      </p:sp>
    </p:spTree>
    <p:extLst>
      <p:ext uri="{BB962C8B-B14F-4D97-AF65-F5344CB8AC3E}">
        <p14:creationId xmlns:p14="http://schemas.microsoft.com/office/powerpoint/2010/main" val="3436792681"/>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Sri Lanka and Maldives</a:t>
            </a:r>
            <a:endParaRPr lang="en-US" dirty="0"/>
          </a:p>
        </p:txBody>
      </p:sp>
      <p:sp>
        <p:nvSpPr>
          <p:cNvPr id="3" name="Text Placeholder 2"/>
          <p:cNvSpPr>
            <a:spLocks noGrp="1"/>
          </p:cNvSpPr>
          <p:nvPr>
            <p:ph type="body" sz="quarter" idx="10"/>
          </p:nvPr>
        </p:nvSpPr>
        <p:spPr/>
        <p:txBody>
          <a:bodyPr/>
          <a:lstStyle/>
          <a:p>
            <a:r>
              <a:rPr lang="en-US" dirty="0" smtClean="0"/>
              <a:t>Several islands lie off the Indian subcontinent in the Indian Ocean. </a:t>
            </a:r>
          </a:p>
          <a:p>
            <a:r>
              <a:rPr lang="en-US" dirty="0" smtClean="0"/>
              <a:t>Two of them are independent nations, while several others are territories. </a:t>
            </a:r>
          </a:p>
          <a:p>
            <a:r>
              <a:rPr lang="en-US" dirty="0" smtClean="0"/>
              <a:t>The two nations are the only South Asian nations with normal life expectancies and high literacy rates. </a:t>
            </a:r>
            <a:endParaRPr lang="en-US" dirty="0"/>
          </a:p>
        </p:txBody>
      </p:sp>
    </p:spTree>
    <p:extLst>
      <p:ext uri="{BB962C8B-B14F-4D97-AF65-F5344CB8AC3E}">
        <p14:creationId xmlns:p14="http://schemas.microsoft.com/office/powerpoint/2010/main" val="1603747095"/>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Sri Lanka</a:t>
            </a:r>
            <a:endParaRPr lang="en-US" dirty="0"/>
          </a:p>
        </p:txBody>
      </p:sp>
      <p:sp>
        <p:nvSpPr>
          <p:cNvPr id="4" name="Text Placeholder 3"/>
          <p:cNvSpPr>
            <a:spLocks noGrp="1"/>
          </p:cNvSpPr>
          <p:nvPr>
            <p:ph type="body" sz="quarter" idx="10"/>
          </p:nvPr>
        </p:nvSpPr>
        <p:spPr/>
        <p:txBody>
          <a:bodyPr/>
          <a:lstStyle/>
          <a:p>
            <a:r>
              <a:rPr lang="en-US" dirty="0" smtClean="0"/>
              <a:t>The island country of Sri Lanka (</a:t>
            </a:r>
            <a:r>
              <a:rPr lang="en-US" dirty="0" err="1" smtClean="0"/>
              <a:t>sree</a:t>
            </a:r>
            <a:r>
              <a:rPr lang="en-US" dirty="0" smtClean="0"/>
              <a:t> LAHNG-</a:t>
            </a:r>
            <a:r>
              <a:rPr lang="en-US" dirty="0" err="1" smtClean="0"/>
              <a:t>kuh</a:t>
            </a:r>
            <a:r>
              <a:rPr lang="en-US" dirty="0" smtClean="0"/>
              <a:t>) lies twenty miles off the southeast coast of India. </a:t>
            </a:r>
            <a:r>
              <a:rPr lang="en-US" dirty="0" smtClean="0">
                <a:solidFill>
                  <a:srgbClr val="FF0000"/>
                </a:solidFill>
              </a:rPr>
              <a:t>Formerly known as Ceylon.</a:t>
            </a:r>
            <a:endParaRPr lang="en-US" dirty="0" smtClean="0"/>
          </a:p>
          <a:p>
            <a:r>
              <a:rPr lang="en-US" b="1" i="1" dirty="0" smtClean="0"/>
              <a:t>Physical Features and Society</a:t>
            </a:r>
          </a:p>
          <a:p>
            <a:pPr lvl="1"/>
            <a:r>
              <a:rPr lang="en-US" dirty="0" smtClean="0"/>
              <a:t>The terrain is low, flat-to-rolling plains with mountains in the south-central interior of the island. </a:t>
            </a:r>
          </a:p>
          <a:p>
            <a:pPr lvl="1"/>
            <a:r>
              <a:rPr lang="en-US" dirty="0" smtClean="0"/>
              <a:t>The island is hit occasionally by fierce cyclones and tornadoes. </a:t>
            </a:r>
          </a:p>
          <a:p>
            <a:pPr lvl="1"/>
            <a:r>
              <a:rPr lang="en-US" dirty="0" smtClean="0"/>
              <a:t>Combined with monsoons, these storms cause a great deal of soil erosion. </a:t>
            </a:r>
          </a:p>
          <a:p>
            <a:pPr lvl="1"/>
            <a:r>
              <a:rPr lang="en-US" dirty="0" smtClean="0"/>
              <a:t>Most Sri Lankans (70 percent) are Buddhists. </a:t>
            </a:r>
          </a:p>
          <a:p>
            <a:pPr lvl="1"/>
            <a:endParaRPr lang="en-US" dirty="0" smtClean="0"/>
          </a:p>
        </p:txBody>
      </p:sp>
    </p:spTree>
    <p:extLst>
      <p:ext uri="{BB962C8B-B14F-4D97-AF65-F5344CB8AC3E}">
        <p14:creationId xmlns:p14="http://schemas.microsoft.com/office/powerpoint/2010/main" val="3475974928"/>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a:t>While Sri Lankan law declares the right to exercise freedom of worship, political and religious leaders restrict the actual practice of this freedom. </a:t>
            </a:r>
            <a:endParaRPr lang="en-US" dirty="0" smtClean="0"/>
          </a:p>
          <a:p>
            <a:pPr lvl="1"/>
            <a:r>
              <a:rPr lang="en-US" dirty="0" smtClean="0"/>
              <a:t>The island has been influenced somewhat by both Portuguese and Dutch traders, but the greatest European influence was exerted by Great Britain, which claimed the island in 1796. </a:t>
            </a:r>
          </a:p>
          <a:p>
            <a:pPr lvl="1"/>
            <a:r>
              <a:rPr lang="en-US" dirty="0" smtClean="0"/>
              <a:t>The British controlled it until they granted it independence in 1948. </a:t>
            </a:r>
          </a:p>
          <a:p>
            <a:pPr lvl="1"/>
            <a:r>
              <a:rPr lang="en-US" dirty="0" smtClean="0"/>
              <a:t>The banyan is a very large and interesting tree found in South Asia. </a:t>
            </a:r>
          </a:p>
          <a:p>
            <a:pPr lvl="1"/>
            <a:r>
              <a:rPr lang="en-US" dirty="0" smtClean="0"/>
              <a:t>The tree grows from the top down. </a:t>
            </a:r>
          </a:p>
          <a:p>
            <a:pPr lvl="1"/>
            <a:r>
              <a:rPr lang="en-US" dirty="0" smtClean="0"/>
              <a:t>The largest banyan tree has 350 large trunks and three thousand smaller ones. </a:t>
            </a:r>
          </a:p>
          <a:p>
            <a:pPr lvl="1"/>
            <a:endParaRPr lang="en-US" dirty="0" smtClean="0"/>
          </a:p>
          <a:p>
            <a:endParaRPr lang="en-US" dirty="0"/>
          </a:p>
        </p:txBody>
      </p:sp>
    </p:spTree>
    <p:extLst>
      <p:ext uri="{BB962C8B-B14F-4D97-AF65-F5344CB8AC3E}">
        <p14:creationId xmlns:p14="http://schemas.microsoft.com/office/powerpoint/2010/main" val="1396942568"/>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a:t>Government and Economy</a:t>
            </a:r>
          </a:p>
          <a:p>
            <a:pPr lvl="1"/>
            <a:r>
              <a:rPr lang="en-US" dirty="0"/>
              <a:t>Today Sri Lanka has a republican form of government, with a president, a prime minister, and a unicameral legislature. </a:t>
            </a:r>
          </a:p>
          <a:p>
            <a:endParaRPr lang="en-US" dirty="0"/>
          </a:p>
        </p:txBody>
      </p:sp>
    </p:spTree>
    <p:extLst>
      <p:ext uri="{BB962C8B-B14F-4D97-AF65-F5344CB8AC3E}">
        <p14:creationId xmlns:p14="http://schemas.microsoft.com/office/powerpoint/2010/main" val="4214761112"/>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Maldives</a:t>
            </a:r>
            <a:endParaRPr lang="en-US" dirty="0"/>
          </a:p>
        </p:txBody>
      </p:sp>
      <p:sp>
        <p:nvSpPr>
          <p:cNvPr id="3" name="Text Placeholder 2"/>
          <p:cNvSpPr>
            <a:spLocks noGrp="1"/>
          </p:cNvSpPr>
          <p:nvPr>
            <p:ph type="body" sz="quarter" idx="10"/>
          </p:nvPr>
        </p:nvSpPr>
        <p:spPr/>
        <p:txBody>
          <a:bodyPr/>
          <a:lstStyle/>
          <a:p>
            <a:r>
              <a:rPr lang="en-US" dirty="0" smtClean="0"/>
              <a:t>Maldives (MAWL </a:t>
            </a:r>
            <a:r>
              <a:rPr lang="en-US" dirty="0" err="1" smtClean="0"/>
              <a:t>deevz</a:t>
            </a:r>
            <a:r>
              <a:rPr lang="en-US" dirty="0" smtClean="0"/>
              <a:t>) is the smallest nation in Asia, not quite twice the size of Washington, D.C. </a:t>
            </a:r>
          </a:p>
          <a:p>
            <a:r>
              <a:rPr lang="en-US" dirty="0" smtClean="0"/>
              <a:t>Its 1,190 coral islands, arranged in 26 atolls, sprinkle the sea southwest of India over a region 475 miles long and 80 miles wide. </a:t>
            </a:r>
          </a:p>
          <a:p>
            <a:r>
              <a:rPr lang="en-US" b="1" i="1" dirty="0" smtClean="0"/>
              <a:t>Physical Features and Society</a:t>
            </a:r>
          </a:p>
          <a:p>
            <a:pPr lvl="1"/>
            <a:r>
              <a:rPr lang="en-US" dirty="0" smtClean="0"/>
              <a:t>The islands of Maldives have a hot, humid climate. </a:t>
            </a:r>
          </a:p>
          <a:p>
            <a:pPr lvl="1"/>
            <a:r>
              <a:rPr lang="en-US" dirty="0" smtClean="0"/>
              <a:t>Ninety-nine percent of the people in the Maldives are Sunni Muslims, descendants of Sinhalese people from Sri Lanka, and the national language is Divehi, which is related to Sinhalese. </a:t>
            </a:r>
            <a:endParaRPr lang="en-US" dirty="0"/>
          </a:p>
        </p:txBody>
      </p:sp>
    </p:spTree>
    <p:extLst>
      <p:ext uri="{BB962C8B-B14F-4D97-AF65-F5344CB8AC3E}">
        <p14:creationId xmlns:p14="http://schemas.microsoft.com/office/powerpoint/2010/main" val="4177703356"/>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Government and Economy </a:t>
            </a:r>
          </a:p>
          <a:p>
            <a:pPr lvl="1"/>
            <a:r>
              <a:rPr lang="en-US" dirty="0" smtClean="0"/>
              <a:t>The history of Maldives was influenced by first the Dutch and then the British. </a:t>
            </a:r>
          </a:p>
          <a:p>
            <a:pPr lvl="1"/>
            <a:r>
              <a:rPr lang="en-US" dirty="0" smtClean="0"/>
              <a:t>It obtained its independence from Britain in 1965 and became a republic three years later. </a:t>
            </a:r>
          </a:p>
          <a:p>
            <a:pPr lvl="1"/>
            <a:r>
              <a:rPr lang="en-US" dirty="0" smtClean="0"/>
              <a:t>The government operates by secular Muslim law. </a:t>
            </a:r>
          </a:p>
          <a:p>
            <a:pPr lvl="1"/>
            <a:r>
              <a:rPr lang="en-US" dirty="0" smtClean="0"/>
              <a:t>The economy is dominated by fishing and tourism. </a:t>
            </a:r>
            <a:endParaRPr lang="en-US" dirty="0"/>
          </a:p>
        </p:txBody>
      </p:sp>
    </p:spTree>
    <p:extLst>
      <p:ext uri="{BB962C8B-B14F-4D97-AF65-F5344CB8AC3E}">
        <p14:creationId xmlns:p14="http://schemas.microsoft.com/office/powerpoint/2010/main" val="3916609839"/>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1. Which European nation exerted the most influence over Sri Lanka? </a:t>
            </a:r>
          </a:p>
          <a:p>
            <a:r>
              <a:rPr lang="en-US" dirty="0"/>
              <a:t>	</a:t>
            </a:r>
            <a:r>
              <a:rPr lang="en-US" b="1" i="1" dirty="0" smtClean="0"/>
              <a:t>Great Britain </a:t>
            </a:r>
            <a:endParaRPr lang="en-US" dirty="0"/>
          </a:p>
        </p:txBody>
      </p:sp>
    </p:spTree>
    <p:extLst>
      <p:ext uri="{BB962C8B-B14F-4D97-AF65-F5344CB8AC3E}">
        <p14:creationId xmlns:p14="http://schemas.microsoft.com/office/powerpoint/2010/main" val="2806240817"/>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2. What two groups were at war in Sri Lanka until they signed a ceasefire in 2002? </a:t>
            </a:r>
          </a:p>
          <a:p>
            <a:r>
              <a:rPr lang="en-US" dirty="0"/>
              <a:t>	</a:t>
            </a:r>
            <a:r>
              <a:rPr lang="en-US" b="1" i="1" dirty="0" smtClean="0"/>
              <a:t>Sinhalese and Tamils </a:t>
            </a:r>
            <a:endParaRPr lang="en-US" dirty="0"/>
          </a:p>
        </p:txBody>
      </p:sp>
    </p:spTree>
    <p:extLst>
      <p:ext uri="{BB962C8B-B14F-4D97-AF65-F5344CB8AC3E}">
        <p14:creationId xmlns:p14="http://schemas.microsoft.com/office/powerpoint/2010/main" val="329067515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131" y="0"/>
            <a:ext cx="4896376" cy="6583363"/>
          </a:xfrm>
          <a:prstGeom prst="rect">
            <a:avLst/>
          </a:prstGeom>
        </p:spPr>
      </p:pic>
    </p:spTree>
    <p:extLst>
      <p:ext uri="{BB962C8B-B14F-4D97-AF65-F5344CB8AC3E}">
        <p14:creationId xmlns:p14="http://schemas.microsoft.com/office/powerpoint/2010/main" val="3574837496"/>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What is the majority religion in Sri Lanka? </a:t>
            </a:r>
          </a:p>
          <a:p>
            <a:r>
              <a:rPr lang="en-US" dirty="0"/>
              <a:t>	</a:t>
            </a:r>
            <a:r>
              <a:rPr lang="en-US" b="1" i="1" dirty="0" smtClean="0"/>
              <a:t>Buddhism </a:t>
            </a:r>
            <a:endParaRPr lang="en-US" dirty="0"/>
          </a:p>
        </p:txBody>
      </p:sp>
    </p:spTree>
    <p:extLst>
      <p:ext uri="{BB962C8B-B14F-4D97-AF65-F5344CB8AC3E}">
        <p14:creationId xmlns:p14="http://schemas.microsoft.com/office/powerpoint/2010/main" val="1072697658"/>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4. What fishing nation occupies a group of coral islands near India? </a:t>
            </a:r>
          </a:p>
          <a:p>
            <a:r>
              <a:rPr lang="en-US" dirty="0"/>
              <a:t>	</a:t>
            </a:r>
            <a:r>
              <a:rPr lang="en-US" b="1" i="1" dirty="0" smtClean="0"/>
              <a:t>Maldives</a:t>
            </a:r>
            <a:endParaRPr lang="en-US" dirty="0"/>
          </a:p>
        </p:txBody>
      </p:sp>
    </p:spTree>
    <p:extLst>
      <p:ext uri="{BB962C8B-B14F-4D97-AF65-F5344CB8AC3E}">
        <p14:creationId xmlns:p14="http://schemas.microsoft.com/office/powerpoint/2010/main" val="3188506958"/>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5. Of what religion are almost all of the inhabitants of those islands? </a:t>
            </a:r>
          </a:p>
          <a:p>
            <a:r>
              <a:rPr lang="en-US" dirty="0"/>
              <a:t>	</a:t>
            </a:r>
            <a:r>
              <a:rPr lang="en-US" b="1" i="1" dirty="0" smtClean="0"/>
              <a:t>Islam </a:t>
            </a:r>
            <a:endParaRPr lang="en-US" dirty="0"/>
          </a:p>
        </p:txBody>
      </p:sp>
    </p:spTree>
    <p:extLst>
      <p:ext uri="{BB962C8B-B14F-4D97-AF65-F5344CB8AC3E}">
        <p14:creationId xmlns:p14="http://schemas.microsoft.com/office/powerpoint/2010/main" val="1573062907"/>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What conditions make life difficult in Sri Lanka and Maldives? </a:t>
            </a:r>
          </a:p>
          <a:p>
            <a:pPr marL="568325" indent="0"/>
            <a:r>
              <a:rPr lang="en-US" b="1" i="1" dirty="0" smtClean="0"/>
              <a:t>Sri Lanka is subject to monsoons, and much of the terrain is low. These storms, combined with occasional cyclones and tornadoes, cause significant soil erosion. Maldives, likewise, is subject to rainy monsoons in the Southwest. The islands also have a limited supply of fresh water. </a:t>
            </a:r>
          </a:p>
        </p:txBody>
      </p:sp>
    </p:spTree>
    <p:extLst>
      <p:ext uri="{BB962C8B-B14F-4D97-AF65-F5344CB8AC3E}">
        <p14:creationId xmlns:p14="http://schemas.microsoft.com/office/powerpoint/2010/main" val="3439412296"/>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isplaying 20220321_073345.jpg"/>
          <p:cNvSpPr>
            <a:spLocks noChangeAspect="1" noChangeArrowheads="1"/>
          </p:cNvSpPr>
          <p:nvPr/>
        </p:nvSpPr>
        <p:spPr bwMode="auto">
          <a:xfrm>
            <a:off x="2413416" y="-43861"/>
            <a:ext cx="5816184" cy="58162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92630" y="-936173"/>
            <a:ext cx="9753600" cy="7532917"/>
          </a:xfrm>
          <a:prstGeom prst="rect">
            <a:avLst/>
          </a:prstGeom>
        </p:spPr>
      </p:pic>
    </p:spTree>
    <p:extLst>
      <p:ext uri="{BB962C8B-B14F-4D97-AF65-F5344CB8AC3E}">
        <p14:creationId xmlns:p14="http://schemas.microsoft.com/office/powerpoint/2010/main" val="28309013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Places, and Things to Know </a:t>
            </a:r>
            <a:endParaRPr lang="en-US" dirty="0"/>
          </a:p>
        </p:txBody>
      </p:sp>
    </p:spTree>
    <p:extLst>
      <p:ext uri="{BB962C8B-B14F-4D97-AF65-F5344CB8AC3E}">
        <p14:creationId xmlns:p14="http://schemas.microsoft.com/office/powerpoint/2010/main" val="748534078"/>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Caucasus Mountains</a:t>
            </a:r>
            <a:endParaRPr lang="en-US" dirty="0"/>
          </a:p>
        </p:txBody>
      </p:sp>
      <p:sp>
        <p:nvSpPr>
          <p:cNvPr id="3" name="Text Placeholder 2"/>
          <p:cNvSpPr>
            <a:spLocks noGrp="1"/>
          </p:cNvSpPr>
          <p:nvPr>
            <p:ph type="body" sz="quarter" idx="11"/>
          </p:nvPr>
        </p:nvSpPr>
        <p:spPr/>
        <p:txBody>
          <a:bodyPr/>
          <a:lstStyle/>
          <a:p>
            <a:r>
              <a:rPr lang="en-US" dirty="0"/>
              <a:t>m</a:t>
            </a:r>
            <a:r>
              <a:rPr lang="en-US" dirty="0" smtClean="0"/>
              <a:t>ountains that lie at the crossroads between Europe, Asia, and the Middle East </a:t>
            </a:r>
            <a:endParaRPr lang="en-US" dirty="0"/>
          </a:p>
        </p:txBody>
      </p:sp>
    </p:spTree>
    <p:extLst>
      <p:ext uri="{BB962C8B-B14F-4D97-AF65-F5344CB8AC3E}">
        <p14:creationId xmlns:p14="http://schemas.microsoft.com/office/powerpoint/2010/main" val="3030218841"/>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Armenians</a:t>
            </a:r>
            <a:endParaRPr lang="en-US" dirty="0"/>
          </a:p>
        </p:txBody>
      </p:sp>
      <p:sp>
        <p:nvSpPr>
          <p:cNvPr id="3" name="Text Placeholder 2"/>
          <p:cNvSpPr>
            <a:spLocks noGrp="1"/>
          </p:cNvSpPr>
          <p:nvPr>
            <p:ph type="body" sz="quarter" idx="11"/>
          </p:nvPr>
        </p:nvSpPr>
        <p:spPr/>
        <p:txBody>
          <a:bodyPr/>
          <a:lstStyle/>
          <a:p>
            <a:r>
              <a:rPr lang="en-US" dirty="0" smtClean="0"/>
              <a:t>a people that live in the landlocked mountainous region in the Caucasus Mountains</a:t>
            </a:r>
            <a:endParaRPr lang="en-US" dirty="0"/>
          </a:p>
        </p:txBody>
      </p:sp>
    </p:spTree>
    <p:extLst>
      <p:ext uri="{BB962C8B-B14F-4D97-AF65-F5344CB8AC3E}">
        <p14:creationId xmlns:p14="http://schemas.microsoft.com/office/powerpoint/2010/main" val="369131635"/>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Shiite </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he largest minority sect of Islam (about </a:t>
            </a:r>
            <a:br>
              <a:rPr lang="en-US" dirty="0" smtClean="0"/>
            </a:br>
            <a:r>
              <a:rPr lang="en-US" dirty="0" smtClean="0"/>
              <a:t>20 percent of all Muslims)</a:t>
            </a:r>
            <a:endParaRPr lang="en-US" dirty="0"/>
          </a:p>
        </p:txBody>
      </p:sp>
    </p:spTree>
    <p:extLst>
      <p:ext uri="{BB962C8B-B14F-4D97-AF65-F5344CB8AC3E}">
        <p14:creationId xmlns:p14="http://schemas.microsoft.com/office/powerpoint/2010/main" val="3202607981"/>
      </p:ext>
    </p:extLst>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Sunnis</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he largest sect of Islam (about </a:t>
            </a:r>
            <a:br>
              <a:rPr lang="en-US" dirty="0" smtClean="0"/>
            </a:br>
            <a:r>
              <a:rPr lang="en-US" dirty="0" smtClean="0"/>
              <a:t>80 percent of all Muslims) </a:t>
            </a:r>
            <a:endParaRPr lang="en-US" dirty="0"/>
          </a:p>
        </p:txBody>
      </p:sp>
    </p:spTree>
    <p:extLst>
      <p:ext uri="{BB962C8B-B14F-4D97-AF65-F5344CB8AC3E}">
        <p14:creationId xmlns:p14="http://schemas.microsoft.com/office/powerpoint/2010/main" val="407618466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911" y="0"/>
            <a:ext cx="4136815" cy="6583363"/>
          </a:xfrm>
          <a:prstGeom prst="rect">
            <a:avLst/>
          </a:prstGeom>
        </p:spPr>
      </p:pic>
    </p:spTree>
    <p:extLst>
      <p:ext uri="{BB962C8B-B14F-4D97-AF65-F5344CB8AC3E}">
        <p14:creationId xmlns:p14="http://schemas.microsoft.com/office/powerpoint/2010/main" val="226602129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Caspian Sea </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he largest lake in the world</a:t>
            </a:r>
            <a:endParaRPr lang="en-US" dirty="0"/>
          </a:p>
        </p:txBody>
      </p:sp>
    </p:spTree>
    <p:extLst>
      <p:ext uri="{BB962C8B-B14F-4D97-AF65-F5344CB8AC3E}">
        <p14:creationId xmlns:p14="http://schemas.microsoft.com/office/powerpoint/2010/main" val="714590828"/>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Asia </a:t>
            </a:r>
            <a:endParaRPr lang="en-US" dirty="0"/>
          </a:p>
        </p:txBody>
      </p:sp>
      <p:sp>
        <p:nvSpPr>
          <p:cNvPr id="3" name="Text Placeholder 2"/>
          <p:cNvSpPr>
            <a:spLocks noGrp="1"/>
          </p:cNvSpPr>
          <p:nvPr>
            <p:ph type="body" sz="quarter" idx="11"/>
          </p:nvPr>
        </p:nvSpPr>
        <p:spPr/>
        <p:txBody>
          <a:bodyPr/>
          <a:lstStyle/>
          <a:p>
            <a:r>
              <a:rPr lang="en-US" dirty="0"/>
              <a:t>w</a:t>
            </a:r>
            <a:r>
              <a:rPr lang="en-US" dirty="0" smtClean="0"/>
              <a:t>ide-ranging term that includes all of the arid plains between the Caspian Sea and western China </a:t>
            </a:r>
            <a:endParaRPr lang="en-US" dirty="0"/>
          </a:p>
        </p:txBody>
      </p:sp>
    </p:spTree>
    <p:extLst>
      <p:ext uri="{BB962C8B-B14F-4D97-AF65-F5344CB8AC3E}">
        <p14:creationId xmlns:p14="http://schemas.microsoft.com/office/powerpoint/2010/main" val="1748672695"/>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Silk Road </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major trading route that linked the two great ancient empires: Rome and China </a:t>
            </a:r>
            <a:endParaRPr lang="en-US" dirty="0"/>
          </a:p>
        </p:txBody>
      </p:sp>
    </p:spTree>
    <p:extLst>
      <p:ext uri="{BB962C8B-B14F-4D97-AF65-F5344CB8AC3E}">
        <p14:creationId xmlns:p14="http://schemas.microsoft.com/office/powerpoint/2010/main" val="3217572492"/>
      </p:ext>
    </p:extLst>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Aral Sea </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sea that was once the fourth-largest lake in the world; Soviets diverted it for irrigation in the 1960s</a:t>
            </a:r>
            <a:endParaRPr lang="en-US" dirty="0"/>
          </a:p>
        </p:txBody>
      </p:sp>
    </p:spTree>
    <p:extLst>
      <p:ext uri="{BB962C8B-B14F-4D97-AF65-F5344CB8AC3E}">
        <p14:creationId xmlns:p14="http://schemas.microsoft.com/office/powerpoint/2010/main" val="2427828597"/>
      </p:ext>
    </p:extLst>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Caspian Depression</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t its lowest spot this depression is 433 feet below sea level </a:t>
            </a:r>
            <a:endParaRPr lang="en-US" dirty="0"/>
          </a:p>
        </p:txBody>
      </p:sp>
    </p:spTree>
    <p:extLst>
      <p:ext uri="{BB962C8B-B14F-4D97-AF65-F5344CB8AC3E}">
        <p14:creationId xmlns:p14="http://schemas.microsoft.com/office/powerpoint/2010/main" val="3654731633"/>
      </p:ext>
    </p:extLst>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Kara-Kum</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desert that covers 80 percent of Turkmenistan </a:t>
            </a:r>
            <a:endParaRPr lang="en-US" dirty="0"/>
          </a:p>
        </p:txBody>
      </p:sp>
    </p:spTree>
    <p:extLst>
      <p:ext uri="{BB962C8B-B14F-4D97-AF65-F5344CB8AC3E}">
        <p14:creationId xmlns:p14="http://schemas.microsoft.com/office/powerpoint/2010/main" val="1874670048"/>
      </p:ext>
    </p:extLst>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Turkistan</a:t>
            </a:r>
            <a:endParaRPr lang="en-US" dirty="0"/>
          </a:p>
        </p:txBody>
      </p:sp>
      <p:sp>
        <p:nvSpPr>
          <p:cNvPr id="3" name="Text Placeholder 2"/>
          <p:cNvSpPr>
            <a:spLocks noGrp="1"/>
          </p:cNvSpPr>
          <p:nvPr>
            <p:ph type="body" sz="quarter" idx="11"/>
          </p:nvPr>
        </p:nvSpPr>
        <p:spPr/>
        <p:txBody>
          <a:bodyPr/>
          <a:lstStyle/>
          <a:p>
            <a:r>
              <a:rPr lang="en-US" dirty="0" smtClean="0"/>
              <a:t>a general term for the region of Central Asia</a:t>
            </a:r>
            <a:endParaRPr lang="en-US" dirty="0"/>
          </a:p>
        </p:txBody>
      </p:sp>
    </p:spTree>
    <p:extLst>
      <p:ext uri="{BB962C8B-B14F-4D97-AF65-F5344CB8AC3E}">
        <p14:creationId xmlns:p14="http://schemas.microsoft.com/office/powerpoint/2010/main" val="3817322778"/>
      </p:ext>
    </p:extLst>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Kyzyl-Kum</a:t>
            </a:r>
            <a:endParaRPr lang="en-US" dirty="0"/>
          </a:p>
        </p:txBody>
      </p:sp>
      <p:sp>
        <p:nvSpPr>
          <p:cNvPr id="3" name="Text Placeholder 2"/>
          <p:cNvSpPr>
            <a:spLocks noGrp="1"/>
          </p:cNvSpPr>
          <p:nvPr>
            <p:ph type="body" sz="quarter" idx="11"/>
          </p:nvPr>
        </p:nvSpPr>
        <p:spPr/>
        <p:txBody>
          <a:bodyPr/>
          <a:lstStyle/>
          <a:p>
            <a:r>
              <a:rPr lang="en-US" dirty="0"/>
              <a:t>v</a:t>
            </a:r>
            <a:r>
              <a:rPr lang="en-US" dirty="0" smtClean="0"/>
              <a:t>ast desert that covers 80 percent of Uzbekistan </a:t>
            </a:r>
            <a:endParaRPr lang="en-US" dirty="0"/>
          </a:p>
        </p:txBody>
      </p:sp>
    </p:spTree>
    <p:extLst>
      <p:ext uri="{BB962C8B-B14F-4D97-AF65-F5344CB8AC3E}">
        <p14:creationId xmlns:p14="http://schemas.microsoft.com/office/powerpoint/2010/main" val="1002046010"/>
      </p:ext>
    </p:extLst>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Bukhara</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great oasis that lies north of the Amu Darya </a:t>
            </a:r>
            <a:endParaRPr lang="en-US" dirty="0"/>
          </a:p>
        </p:txBody>
      </p:sp>
    </p:spTree>
    <p:extLst>
      <p:ext uri="{BB962C8B-B14F-4D97-AF65-F5344CB8AC3E}">
        <p14:creationId xmlns:p14="http://schemas.microsoft.com/office/powerpoint/2010/main" val="105883067"/>
      </p:ext>
    </p:extLst>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Tashkent</a:t>
            </a:r>
            <a:endParaRPr lang="en-US" dirty="0"/>
          </a:p>
        </p:txBody>
      </p:sp>
      <p:sp>
        <p:nvSpPr>
          <p:cNvPr id="3" name="Text Placeholder 2"/>
          <p:cNvSpPr>
            <a:spLocks noGrp="1"/>
          </p:cNvSpPr>
          <p:nvPr>
            <p:ph type="body" sz="quarter" idx="11"/>
          </p:nvPr>
        </p:nvSpPr>
        <p:spPr/>
        <p:txBody>
          <a:bodyPr/>
          <a:lstStyle/>
          <a:p>
            <a:r>
              <a:rPr lang="en-US" dirty="0"/>
              <a:t>c</a:t>
            </a:r>
            <a:r>
              <a:rPr lang="en-US" dirty="0" smtClean="0"/>
              <a:t>apital of Uzbekistan </a:t>
            </a:r>
            <a:endParaRPr lang="en-US" dirty="0"/>
          </a:p>
        </p:txBody>
      </p:sp>
    </p:spTree>
    <p:extLst>
      <p:ext uri="{BB962C8B-B14F-4D97-AF65-F5344CB8AC3E}">
        <p14:creationId xmlns:p14="http://schemas.microsoft.com/office/powerpoint/2010/main" val="310338878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Armenia</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The </a:t>
            </a:r>
            <a:r>
              <a:rPr lang="en-US" b="1" dirty="0" smtClean="0">
                <a:solidFill>
                  <a:srgbClr val="FF0000"/>
                </a:solidFill>
              </a:rPr>
              <a:t>Armenians</a:t>
            </a:r>
            <a:r>
              <a:rPr lang="en-US" dirty="0" smtClean="0">
                <a:solidFill>
                  <a:srgbClr val="FF0000"/>
                </a:solidFill>
              </a:rPr>
              <a:t> (</a:t>
            </a:r>
            <a:r>
              <a:rPr lang="en-US" dirty="0" err="1" smtClean="0">
                <a:solidFill>
                  <a:srgbClr val="FF0000"/>
                </a:solidFill>
              </a:rPr>
              <a:t>ahr</a:t>
            </a:r>
            <a:r>
              <a:rPr lang="en-US" dirty="0" smtClean="0">
                <a:solidFill>
                  <a:srgbClr val="FF0000"/>
                </a:solidFill>
              </a:rPr>
              <a:t> MEE nee </a:t>
            </a:r>
            <a:r>
              <a:rPr lang="en-US" dirty="0" err="1" smtClean="0">
                <a:solidFill>
                  <a:srgbClr val="FF0000"/>
                </a:solidFill>
              </a:rPr>
              <a:t>uns</a:t>
            </a:r>
            <a:r>
              <a:rPr lang="en-US" dirty="0" smtClean="0">
                <a:solidFill>
                  <a:srgbClr val="FF0000"/>
                </a:solidFill>
              </a:rPr>
              <a:t>) live in a landlocked mountainous region in the Caucasus Mountains. </a:t>
            </a:r>
          </a:p>
          <a:p>
            <a:r>
              <a:rPr lang="en-US" dirty="0" smtClean="0"/>
              <a:t>In the fourth century, their nation became the first in the world to officially adopt Christianity. </a:t>
            </a:r>
            <a:endParaRPr lang="en-US" dirty="0"/>
          </a:p>
        </p:txBody>
      </p:sp>
    </p:spTree>
    <p:extLst>
      <p:ext uri="{BB962C8B-B14F-4D97-AF65-F5344CB8AC3E}">
        <p14:creationId xmlns:p14="http://schemas.microsoft.com/office/powerpoint/2010/main" val="2350759216"/>
      </p:ext>
    </p:extLst>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Samarqand </a:t>
            </a:r>
            <a:endParaRPr lang="en-US" dirty="0"/>
          </a:p>
        </p:txBody>
      </p:sp>
      <p:sp>
        <p:nvSpPr>
          <p:cNvPr id="3" name="Text Placeholder 2"/>
          <p:cNvSpPr>
            <a:spLocks noGrp="1"/>
          </p:cNvSpPr>
          <p:nvPr>
            <p:ph type="body" sz="quarter" idx="11"/>
          </p:nvPr>
        </p:nvSpPr>
        <p:spPr/>
        <p:txBody>
          <a:bodyPr/>
          <a:lstStyle/>
          <a:p>
            <a:r>
              <a:rPr lang="en-US" dirty="0"/>
              <a:t>c</a:t>
            </a:r>
            <a:r>
              <a:rPr lang="en-US" dirty="0" smtClean="0"/>
              <a:t>ity in Uzbekistan that is famous for its excellent architecture </a:t>
            </a:r>
            <a:endParaRPr lang="en-US" dirty="0"/>
          </a:p>
        </p:txBody>
      </p:sp>
    </p:spTree>
    <p:extLst>
      <p:ext uri="{BB962C8B-B14F-4D97-AF65-F5344CB8AC3E}">
        <p14:creationId xmlns:p14="http://schemas.microsoft.com/office/powerpoint/2010/main" val="447342780"/>
      </p:ext>
    </p:extLst>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Tien Shan </a:t>
            </a:r>
            <a:endParaRPr lang="en-US" dirty="0"/>
          </a:p>
        </p:txBody>
      </p:sp>
      <p:sp>
        <p:nvSpPr>
          <p:cNvPr id="3" name="Text Placeholder 2"/>
          <p:cNvSpPr>
            <a:spLocks noGrp="1"/>
          </p:cNvSpPr>
          <p:nvPr>
            <p:ph type="body" sz="quarter" idx="11"/>
          </p:nvPr>
        </p:nvSpPr>
        <p:spPr/>
        <p:txBody>
          <a:bodyPr/>
          <a:lstStyle/>
          <a:p>
            <a:r>
              <a:rPr lang="en-US" dirty="0"/>
              <a:t>m</a:t>
            </a:r>
            <a:r>
              <a:rPr lang="en-US" dirty="0" smtClean="0"/>
              <a:t>ountain system that dominates Kyrgyzstan </a:t>
            </a:r>
            <a:endParaRPr lang="en-US" dirty="0"/>
          </a:p>
        </p:txBody>
      </p:sp>
    </p:spTree>
    <p:extLst>
      <p:ext uri="{BB962C8B-B14F-4D97-AF65-F5344CB8AC3E}">
        <p14:creationId xmlns:p14="http://schemas.microsoft.com/office/powerpoint/2010/main" val="1383523092"/>
      </p:ext>
    </p:extLst>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Pamir Mountains</a:t>
            </a:r>
            <a:endParaRPr lang="en-US" dirty="0"/>
          </a:p>
        </p:txBody>
      </p:sp>
      <p:sp>
        <p:nvSpPr>
          <p:cNvPr id="3" name="Text Placeholder 2"/>
          <p:cNvSpPr>
            <a:spLocks noGrp="1"/>
          </p:cNvSpPr>
          <p:nvPr>
            <p:ph type="body" sz="quarter" idx="11"/>
          </p:nvPr>
        </p:nvSpPr>
        <p:spPr/>
        <p:txBody>
          <a:bodyPr/>
          <a:lstStyle/>
          <a:p>
            <a:r>
              <a:rPr lang="en-US" dirty="0"/>
              <a:t>m</a:t>
            </a:r>
            <a:r>
              <a:rPr lang="en-US" dirty="0" smtClean="0"/>
              <a:t>ountains that cover the eastern half of Tajikistan </a:t>
            </a:r>
            <a:endParaRPr lang="en-US" dirty="0"/>
          </a:p>
        </p:txBody>
      </p:sp>
    </p:spTree>
    <p:extLst>
      <p:ext uri="{BB962C8B-B14F-4D97-AF65-F5344CB8AC3E}">
        <p14:creationId xmlns:p14="http://schemas.microsoft.com/office/powerpoint/2010/main" val="2209750263"/>
      </p:ext>
    </p:extLst>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buffer state</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neutral state between two rivals that is intended to prevent conflict </a:t>
            </a:r>
            <a:endParaRPr lang="en-US" dirty="0"/>
          </a:p>
        </p:txBody>
      </p:sp>
    </p:spTree>
    <p:extLst>
      <p:ext uri="{BB962C8B-B14F-4D97-AF65-F5344CB8AC3E}">
        <p14:creationId xmlns:p14="http://schemas.microsoft.com/office/powerpoint/2010/main" val="1008049564"/>
      </p:ext>
    </p:extLst>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Mujahideen</a:t>
            </a:r>
            <a:r>
              <a:rPr lang="en-US" dirty="0" smtClean="0"/>
              <a:t> </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coalition of Muslim tribes that opposed the Soviets in Afghanistan </a:t>
            </a:r>
            <a:endParaRPr lang="en-US" dirty="0"/>
          </a:p>
        </p:txBody>
      </p:sp>
    </p:spTree>
    <p:extLst>
      <p:ext uri="{BB962C8B-B14F-4D97-AF65-F5344CB8AC3E}">
        <p14:creationId xmlns:p14="http://schemas.microsoft.com/office/powerpoint/2010/main" val="3082157221"/>
      </p:ext>
    </p:extLst>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Taliban </a:t>
            </a:r>
            <a:endParaRPr lang="en-US" dirty="0"/>
          </a:p>
        </p:txBody>
      </p:sp>
      <p:sp>
        <p:nvSpPr>
          <p:cNvPr id="3" name="Text Placeholder 2"/>
          <p:cNvSpPr>
            <a:spLocks noGrp="1"/>
          </p:cNvSpPr>
          <p:nvPr>
            <p:ph type="body" sz="quarter" idx="11"/>
          </p:nvPr>
        </p:nvSpPr>
        <p:spPr/>
        <p:txBody>
          <a:bodyPr/>
          <a:lstStyle/>
          <a:p>
            <a:r>
              <a:rPr lang="en-US" dirty="0" smtClean="0"/>
              <a:t>Islamic extremists </a:t>
            </a:r>
            <a:endParaRPr lang="en-US" dirty="0"/>
          </a:p>
        </p:txBody>
      </p:sp>
    </p:spTree>
    <p:extLst>
      <p:ext uri="{BB962C8B-B14F-4D97-AF65-F5344CB8AC3E}">
        <p14:creationId xmlns:p14="http://schemas.microsoft.com/office/powerpoint/2010/main" val="868230807"/>
      </p:ext>
    </p:extLst>
  </p:cSld>
  <p:clrMapOvr>
    <a:masterClrMapping/>
  </p:clrMapOvr>
  <p:transition>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Hindu Kush </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mountain barrier extending southwest from the Pamirs and across central Afghanistan </a:t>
            </a:r>
            <a:endParaRPr lang="en-US" dirty="0"/>
          </a:p>
        </p:txBody>
      </p:sp>
    </p:spTree>
    <p:extLst>
      <p:ext uri="{BB962C8B-B14F-4D97-AF65-F5344CB8AC3E}">
        <p14:creationId xmlns:p14="http://schemas.microsoft.com/office/powerpoint/2010/main" val="3805719400"/>
      </p:ext>
    </p:extLst>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Wakhan</a:t>
            </a:r>
            <a:r>
              <a:rPr lang="en-US" dirty="0" smtClean="0"/>
              <a:t> Corridor</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narrow panhandle of Afghanistan that Russia and Great Britain created</a:t>
            </a:r>
            <a:endParaRPr lang="en-US" dirty="0"/>
          </a:p>
        </p:txBody>
      </p:sp>
    </p:spTree>
    <p:extLst>
      <p:ext uri="{BB962C8B-B14F-4D97-AF65-F5344CB8AC3E}">
        <p14:creationId xmlns:p14="http://schemas.microsoft.com/office/powerpoint/2010/main" val="1436106490"/>
      </p:ext>
    </p:extLst>
  </p:cSld>
  <p:clrMapOvr>
    <a:masterClrMapping/>
  </p:clrMapOvr>
  <p:transition>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Kabul </a:t>
            </a:r>
            <a:endParaRPr lang="en-US" dirty="0"/>
          </a:p>
        </p:txBody>
      </p:sp>
      <p:sp>
        <p:nvSpPr>
          <p:cNvPr id="3" name="Text Placeholder 2"/>
          <p:cNvSpPr>
            <a:spLocks noGrp="1"/>
          </p:cNvSpPr>
          <p:nvPr>
            <p:ph type="body" sz="quarter" idx="11"/>
          </p:nvPr>
        </p:nvSpPr>
        <p:spPr/>
        <p:txBody>
          <a:bodyPr/>
          <a:lstStyle/>
          <a:p>
            <a:r>
              <a:rPr lang="en-US" dirty="0" smtClean="0"/>
              <a:t>Afghanistan’s largest city and capital </a:t>
            </a:r>
            <a:endParaRPr lang="en-US" dirty="0"/>
          </a:p>
        </p:txBody>
      </p:sp>
    </p:spTree>
    <p:extLst>
      <p:ext uri="{BB962C8B-B14F-4D97-AF65-F5344CB8AC3E}">
        <p14:creationId xmlns:p14="http://schemas.microsoft.com/office/powerpoint/2010/main" val="1498715279"/>
      </p:ext>
    </p:extLst>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Khyber Pass</a:t>
            </a:r>
            <a:endParaRPr lang="en-US" dirty="0"/>
          </a:p>
        </p:txBody>
      </p:sp>
      <p:sp>
        <p:nvSpPr>
          <p:cNvPr id="3" name="Text Placeholder 2"/>
          <p:cNvSpPr>
            <a:spLocks noGrp="1"/>
          </p:cNvSpPr>
          <p:nvPr>
            <p:ph type="body" sz="quarter" idx="11"/>
          </p:nvPr>
        </p:nvSpPr>
        <p:spPr/>
        <p:txBody>
          <a:bodyPr/>
          <a:lstStyle/>
          <a:p>
            <a:r>
              <a:rPr lang="en-US" dirty="0" smtClean="0"/>
              <a:t>thirty-three-mile pass that allows easy passage through the Hindu Kush </a:t>
            </a:r>
            <a:endParaRPr lang="en-US" dirty="0"/>
          </a:p>
        </p:txBody>
      </p:sp>
    </p:spTree>
    <p:extLst>
      <p:ext uri="{BB962C8B-B14F-4D97-AF65-F5344CB8AC3E}">
        <p14:creationId xmlns:p14="http://schemas.microsoft.com/office/powerpoint/2010/main" val="27465650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5005951"/>
      </p:ext>
    </p:extLst>
  </p:cSld>
  <p:clrMapOvr>
    <a:masterClrMapping/>
  </p:clrMapOvr>
  <p:transition>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Himalayas </a:t>
            </a:r>
            <a:endParaRPr lang="en-US" dirty="0"/>
          </a:p>
        </p:txBody>
      </p:sp>
      <p:sp>
        <p:nvSpPr>
          <p:cNvPr id="3" name="Text Placeholder 2"/>
          <p:cNvSpPr>
            <a:spLocks noGrp="1"/>
          </p:cNvSpPr>
          <p:nvPr>
            <p:ph type="body" sz="quarter" idx="11"/>
          </p:nvPr>
        </p:nvSpPr>
        <p:spPr/>
        <p:txBody>
          <a:bodyPr/>
          <a:lstStyle/>
          <a:p>
            <a:r>
              <a:rPr lang="en-US" dirty="0"/>
              <a:t>m</a:t>
            </a:r>
            <a:r>
              <a:rPr lang="en-US" dirty="0" smtClean="0"/>
              <a:t>ountain range that separates south Asia from the rest of Asia; highest mountain range on earth</a:t>
            </a:r>
            <a:endParaRPr lang="en-US" dirty="0"/>
          </a:p>
        </p:txBody>
      </p:sp>
    </p:spTree>
    <p:extLst>
      <p:ext uri="{BB962C8B-B14F-4D97-AF65-F5344CB8AC3E}">
        <p14:creationId xmlns:p14="http://schemas.microsoft.com/office/powerpoint/2010/main" val="1920626803"/>
      </p:ext>
    </p:extLst>
  </p:cSld>
  <p:clrMapOvr>
    <a:masterClrMapping/>
  </p:clrMapOvr>
  <p:transition>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ubcontinent </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he general term applied to the area of Asia that is bounded by the Himalayas on the north and by the Indian Ocean on the south; bigger than a peninsula but smaller than a continent </a:t>
            </a:r>
            <a:endParaRPr lang="en-US" dirty="0"/>
          </a:p>
        </p:txBody>
      </p:sp>
    </p:spTree>
    <p:extLst>
      <p:ext uri="{BB962C8B-B14F-4D97-AF65-F5344CB8AC3E}">
        <p14:creationId xmlns:p14="http://schemas.microsoft.com/office/powerpoint/2010/main" val="2906358763"/>
      </p:ext>
    </p:extLst>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
            </a:r>
            <a:r>
              <a:rPr lang="en-US" dirty="0" smtClean="0"/>
              <a:t>onsoons </a:t>
            </a:r>
            <a:endParaRPr lang="en-US" dirty="0"/>
          </a:p>
        </p:txBody>
      </p:sp>
      <p:sp>
        <p:nvSpPr>
          <p:cNvPr id="3" name="Text Placeholder 2"/>
          <p:cNvSpPr>
            <a:spLocks noGrp="1"/>
          </p:cNvSpPr>
          <p:nvPr>
            <p:ph type="body" sz="quarter" idx="11"/>
          </p:nvPr>
        </p:nvSpPr>
        <p:spPr/>
        <p:txBody>
          <a:bodyPr/>
          <a:lstStyle/>
          <a:p>
            <a:r>
              <a:rPr lang="en-US" dirty="0" smtClean="0"/>
              <a:t>seasonal winds caused by the heating and cooling of large landmasses</a:t>
            </a:r>
            <a:endParaRPr lang="en-US" dirty="0"/>
          </a:p>
        </p:txBody>
      </p:sp>
    </p:spTree>
    <p:extLst>
      <p:ext uri="{BB962C8B-B14F-4D97-AF65-F5344CB8AC3E}">
        <p14:creationId xmlns:p14="http://schemas.microsoft.com/office/powerpoint/2010/main" val="2213159894"/>
      </p:ext>
    </p:extLst>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 Everest </a:t>
            </a:r>
            <a:endParaRPr lang="en-US" dirty="0"/>
          </a:p>
        </p:txBody>
      </p:sp>
      <p:sp>
        <p:nvSpPr>
          <p:cNvPr id="3" name="Text Placeholder 2"/>
          <p:cNvSpPr>
            <a:spLocks noGrp="1"/>
          </p:cNvSpPr>
          <p:nvPr>
            <p:ph type="body" sz="quarter" idx="11"/>
          </p:nvPr>
        </p:nvSpPr>
        <p:spPr/>
        <p:txBody>
          <a:bodyPr/>
          <a:lstStyle/>
          <a:p>
            <a:r>
              <a:rPr lang="en-US" dirty="0" smtClean="0"/>
              <a:t>highest mountain in the world at 29,028 feet</a:t>
            </a:r>
            <a:endParaRPr lang="en-US" dirty="0"/>
          </a:p>
        </p:txBody>
      </p:sp>
    </p:spTree>
    <p:extLst>
      <p:ext uri="{BB962C8B-B14F-4D97-AF65-F5344CB8AC3E}">
        <p14:creationId xmlns:p14="http://schemas.microsoft.com/office/powerpoint/2010/main" val="2201638819"/>
      </p:ext>
    </p:extLst>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Ghats</a:t>
            </a:r>
            <a:endParaRPr lang="en-US" dirty="0"/>
          </a:p>
        </p:txBody>
      </p:sp>
      <p:sp>
        <p:nvSpPr>
          <p:cNvPr id="3" name="Text Placeholder 2"/>
          <p:cNvSpPr>
            <a:spLocks noGrp="1"/>
          </p:cNvSpPr>
          <p:nvPr>
            <p:ph type="body" sz="quarter" idx="11"/>
          </p:nvPr>
        </p:nvSpPr>
        <p:spPr/>
        <p:txBody>
          <a:bodyPr/>
          <a:lstStyle/>
          <a:p>
            <a:r>
              <a:rPr lang="en-US" dirty="0" smtClean="0"/>
              <a:t>two ranges of long, low, hardwood-covered mountains that run along the coasts of India</a:t>
            </a:r>
            <a:endParaRPr lang="en-US" dirty="0"/>
          </a:p>
        </p:txBody>
      </p:sp>
    </p:spTree>
    <p:extLst>
      <p:ext uri="{BB962C8B-B14F-4D97-AF65-F5344CB8AC3E}">
        <p14:creationId xmlns:p14="http://schemas.microsoft.com/office/powerpoint/2010/main" val="1217842467"/>
      </p:ext>
    </p:extLst>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Vindhya Mountains</a:t>
            </a:r>
            <a:endParaRPr lang="en-US" dirty="0"/>
          </a:p>
        </p:txBody>
      </p:sp>
      <p:sp>
        <p:nvSpPr>
          <p:cNvPr id="3" name="Text Placeholder 2"/>
          <p:cNvSpPr>
            <a:spLocks noGrp="1"/>
          </p:cNvSpPr>
          <p:nvPr>
            <p:ph type="body" sz="quarter" idx="11"/>
          </p:nvPr>
        </p:nvSpPr>
        <p:spPr/>
        <p:txBody>
          <a:bodyPr/>
          <a:lstStyle/>
          <a:p>
            <a:r>
              <a:rPr lang="en-US" dirty="0"/>
              <a:t>r</a:t>
            </a:r>
            <a:r>
              <a:rPr lang="en-US" dirty="0" smtClean="0"/>
              <a:t>ange of high hills that have been the natural dividing line between northern India and southern India </a:t>
            </a:r>
            <a:endParaRPr lang="en-US" dirty="0"/>
          </a:p>
        </p:txBody>
      </p:sp>
    </p:spTree>
    <p:extLst>
      <p:ext uri="{BB962C8B-B14F-4D97-AF65-F5344CB8AC3E}">
        <p14:creationId xmlns:p14="http://schemas.microsoft.com/office/powerpoint/2010/main" val="562174383"/>
      </p:ext>
    </p:extLst>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Ganges River</a:t>
            </a:r>
            <a:endParaRPr lang="en-US" dirty="0"/>
          </a:p>
        </p:txBody>
      </p:sp>
      <p:sp>
        <p:nvSpPr>
          <p:cNvPr id="3" name="Text Placeholder 2"/>
          <p:cNvSpPr>
            <a:spLocks noGrp="1"/>
          </p:cNvSpPr>
          <p:nvPr>
            <p:ph type="body" sz="quarter" idx="11"/>
          </p:nvPr>
        </p:nvSpPr>
        <p:spPr/>
        <p:txBody>
          <a:bodyPr/>
          <a:lstStyle/>
          <a:p>
            <a:r>
              <a:rPr lang="en-US" dirty="0"/>
              <a:t>o</a:t>
            </a:r>
            <a:r>
              <a:rPr lang="en-US" dirty="0" smtClean="0"/>
              <a:t>ne of the world’s longest rivers; one of the most important rivers in India </a:t>
            </a:r>
            <a:endParaRPr lang="en-US" dirty="0"/>
          </a:p>
        </p:txBody>
      </p:sp>
    </p:spTree>
    <p:extLst>
      <p:ext uri="{BB962C8B-B14F-4D97-AF65-F5344CB8AC3E}">
        <p14:creationId xmlns:p14="http://schemas.microsoft.com/office/powerpoint/2010/main" val="2783236777"/>
      </p:ext>
    </p:extLst>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Hinduism </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he prevalent religion of India that emphasizes reincarnation, a supreme being with many forms, and the caste system </a:t>
            </a:r>
            <a:endParaRPr lang="en-US" dirty="0"/>
          </a:p>
        </p:txBody>
      </p:sp>
    </p:spTree>
    <p:extLst>
      <p:ext uri="{BB962C8B-B14F-4D97-AF65-F5344CB8AC3E}">
        <p14:creationId xmlns:p14="http://schemas.microsoft.com/office/powerpoint/2010/main" val="3268923317"/>
      </p:ext>
    </p:extLst>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Brahmaputra River</a:t>
            </a:r>
            <a:endParaRPr lang="en-US" dirty="0"/>
          </a:p>
        </p:txBody>
      </p:sp>
      <p:sp>
        <p:nvSpPr>
          <p:cNvPr id="3" name="Text Placeholder 2"/>
          <p:cNvSpPr>
            <a:spLocks noGrp="1"/>
          </p:cNvSpPr>
          <p:nvPr>
            <p:ph type="body" sz="quarter" idx="11"/>
          </p:nvPr>
        </p:nvSpPr>
        <p:spPr/>
        <p:txBody>
          <a:bodyPr/>
          <a:lstStyle/>
          <a:p>
            <a:r>
              <a:rPr lang="en-US" dirty="0" smtClean="0"/>
              <a:t>a river that starts in Tibet and flows about 1,864 miles through four countries before joining the Ganges </a:t>
            </a:r>
            <a:endParaRPr lang="en-US" dirty="0"/>
          </a:p>
        </p:txBody>
      </p:sp>
    </p:spTree>
    <p:extLst>
      <p:ext uri="{BB962C8B-B14F-4D97-AF65-F5344CB8AC3E}">
        <p14:creationId xmlns:p14="http://schemas.microsoft.com/office/powerpoint/2010/main" val="3309439889"/>
      </p:ext>
    </p:extLst>
  </p:cSld>
  <p:clrMapOvr>
    <a:masterClrMapping/>
  </p:clrMapOvr>
  <p:transition>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Jumna River</a:t>
            </a:r>
            <a:endParaRPr lang="en-US" dirty="0"/>
          </a:p>
        </p:txBody>
      </p:sp>
      <p:sp>
        <p:nvSpPr>
          <p:cNvPr id="3" name="Text Placeholder 2"/>
          <p:cNvSpPr>
            <a:spLocks noGrp="1"/>
          </p:cNvSpPr>
          <p:nvPr>
            <p:ph type="body" sz="quarter" idx="11"/>
          </p:nvPr>
        </p:nvSpPr>
        <p:spPr/>
        <p:txBody>
          <a:bodyPr/>
          <a:lstStyle/>
          <a:p>
            <a:r>
              <a:rPr lang="en-US" dirty="0"/>
              <a:t>i</a:t>
            </a:r>
            <a:r>
              <a:rPr lang="en-US" dirty="0" smtClean="0"/>
              <a:t>mportant tributary of the Ganges</a:t>
            </a:r>
            <a:endParaRPr lang="en-US" dirty="0"/>
          </a:p>
        </p:txBody>
      </p:sp>
    </p:spTree>
    <p:extLst>
      <p:ext uri="{BB962C8B-B14F-4D97-AF65-F5344CB8AC3E}">
        <p14:creationId xmlns:p14="http://schemas.microsoft.com/office/powerpoint/2010/main" val="274476405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25250" y="400023"/>
            <a:ext cx="6454139" cy="5783316"/>
          </a:xfrm>
        </p:spPr>
      </p:pic>
    </p:spTree>
    <p:extLst>
      <p:ext uri="{BB962C8B-B14F-4D97-AF65-F5344CB8AC3E}">
        <p14:creationId xmlns:p14="http://schemas.microsoft.com/office/powerpoint/2010/main" val="1730726617"/>
      </p:ext>
    </p:extLst>
  </p:cSld>
  <p:clrMapOvr>
    <a:masterClrMapping/>
  </p:clrMapOvr>
  <p:transition>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Delhi</a:t>
            </a:r>
            <a:endParaRPr lang="en-US" dirty="0"/>
          </a:p>
        </p:txBody>
      </p:sp>
      <p:sp>
        <p:nvSpPr>
          <p:cNvPr id="3" name="Text Placeholder 2"/>
          <p:cNvSpPr>
            <a:spLocks noGrp="1"/>
          </p:cNvSpPr>
          <p:nvPr>
            <p:ph type="body" sz="quarter" idx="11"/>
          </p:nvPr>
        </p:nvSpPr>
        <p:spPr/>
        <p:txBody>
          <a:bodyPr/>
          <a:lstStyle/>
          <a:p>
            <a:r>
              <a:rPr lang="en-US" dirty="0" smtClean="0"/>
              <a:t>India’s second largest city </a:t>
            </a:r>
            <a:endParaRPr lang="en-US" dirty="0"/>
          </a:p>
        </p:txBody>
      </p:sp>
    </p:spTree>
    <p:extLst>
      <p:ext uri="{BB962C8B-B14F-4D97-AF65-F5344CB8AC3E}">
        <p14:creationId xmlns:p14="http://schemas.microsoft.com/office/powerpoint/2010/main" val="677015327"/>
      </p:ext>
    </p:extLst>
  </p:cSld>
  <p:clrMapOvr>
    <a:masterClrMapping/>
  </p:clrMapOvr>
  <p:transition>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Delhi</a:t>
            </a:r>
            <a:endParaRPr lang="en-US" dirty="0"/>
          </a:p>
        </p:txBody>
      </p:sp>
      <p:sp>
        <p:nvSpPr>
          <p:cNvPr id="3" name="Text Placeholder 2"/>
          <p:cNvSpPr>
            <a:spLocks noGrp="1"/>
          </p:cNvSpPr>
          <p:nvPr>
            <p:ph type="body" sz="quarter" idx="11"/>
          </p:nvPr>
        </p:nvSpPr>
        <p:spPr/>
        <p:txBody>
          <a:bodyPr/>
          <a:lstStyle/>
          <a:p>
            <a:r>
              <a:rPr lang="en-US" dirty="0" smtClean="0"/>
              <a:t>India’s capital</a:t>
            </a:r>
            <a:endParaRPr lang="en-US" dirty="0"/>
          </a:p>
        </p:txBody>
      </p:sp>
    </p:spTree>
    <p:extLst>
      <p:ext uri="{BB962C8B-B14F-4D97-AF65-F5344CB8AC3E}">
        <p14:creationId xmlns:p14="http://schemas.microsoft.com/office/powerpoint/2010/main" val="4164963462"/>
      </p:ext>
    </p:extLst>
  </p:cSld>
  <p:clrMapOvr>
    <a:masterClrMapping/>
  </p:clrMapOvr>
  <p:transition>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 River</a:t>
            </a:r>
            <a:endParaRPr lang="en-US" dirty="0"/>
          </a:p>
        </p:txBody>
      </p:sp>
      <p:sp>
        <p:nvSpPr>
          <p:cNvPr id="3" name="Text Placeholder 2"/>
          <p:cNvSpPr>
            <a:spLocks noGrp="1"/>
          </p:cNvSpPr>
          <p:nvPr>
            <p:ph type="body" sz="quarter" idx="11"/>
          </p:nvPr>
        </p:nvSpPr>
        <p:spPr/>
        <p:txBody>
          <a:bodyPr/>
          <a:lstStyle/>
          <a:p>
            <a:r>
              <a:rPr lang="en-US" dirty="0"/>
              <a:t>o</a:t>
            </a:r>
            <a:r>
              <a:rPr lang="en-US" dirty="0" smtClean="0"/>
              <a:t>nly a small portion of this river is in India; important because the Indus Valley was the birthplace of one of the earliest civilizations </a:t>
            </a:r>
            <a:endParaRPr lang="en-US" dirty="0"/>
          </a:p>
        </p:txBody>
      </p:sp>
    </p:spTree>
    <p:extLst>
      <p:ext uri="{BB962C8B-B14F-4D97-AF65-F5344CB8AC3E}">
        <p14:creationId xmlns:p14="http://schemas.microsoft.com/office/powerpoint/2010/main" val="3987299290"/>
      </p:ext>
    </p:extLst>
  </p:cSld>
  <p:clrMapOvr>
    <a:masterClrMapping/>
  </p:clrMapOvr>
  <p:transition>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Indian Desert</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lso called the Thar; only small desert plants grow here</a:t>
            </a:r>
            <a:endParaRPr lang="en-US" dirty="0"/>
          </a:p>
        </p:txBody>
      </p:sp>
    </p:spTree>
    <p:extLst>
      <p:ext uri="{BB962C8B-B14F-4D97-AF65-F5344CB8AC3E}">
        <p14:creationId xmlns:p14="http://schemas.microsoft.com/office/powerpoint/2010/main" val="2012436963"/>
      </p:ext>
    </p:extLst>
  </p:cSld>
  <p:clrMapOvr>
    <a:masterClrMapping/>
  </p:clrMapOvr>
  <p:transition>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Sikhism </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n Indian religion founded by Nanak that tries to combine the teachings of Hinduism with Islam</a:t>
            </a:r>
            <a:endParaRPr lang="en-US" dirty="0"/>
          </a:p>
        </p:txBody>
      </p:sp>
    </p:spTree>
    <p:extLst>
      <p:ext uri="{BB962C8B-B14F-4D97-AF65-F5344CB8AC3E}">
        <p14:creationId xmlns:p14="http://schemas.microsoft.com/office/powerpoint/2010/main" val="682737986"/>
      </p:ext>
    </p:extLst>
  </p:cSld>
  <p:clrMapOvr>
    <a:masterClrMapping/>
  </p:clrMapOvr>
  <p:transition>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Deccan Plateau </a:t>
            </a:r>
            <a:endParaRPr lang="en-US" dirty="0"/>
          </a:p>
        </p:txBody>
      </p:sp>
      <p:sp>
        <p:nvSpPr>
          <p:cNvPr id="3" name="Text Placeholder 2"/>
          <p:cNvSpPr>
            <a:spLocks noGrp="1"/>
          </p:cNvSpPr>
          <p:nvPr>
            <p:ph type="body" sz="quarter" idx="11"/>
          </p:nvPr>
        </p:nvSpPr>
        <p:spPr/>
        <p:txBody>
          <a:bodyPr/>
          <a:lstStyle/>
          <a:p>
            <a:r>
              <a:rPr lang="en-US" dirty="0"/>
              <a:t>h</a:t>
            </a:r>
            <a:r>
              <a:rPr lang="en-US" dirty="0" smtClean="0"/>
              <a:t>eart of the Indian peninsula </a:t>
            </a:r>
            <a:endParaRPr lang="en-US" dirty="0"/>
          </a:p>
        </p:txBody>
      </p:sp>
    </p:spTree>
    <p:extLst>
      <p:ext uri="{BB962C8B-B14F-4D97-AF65-F5344CB8AC3E}">
        <p14:creationId xmlns:p14="http://schemas.microsoft.com/office/powerpoint/2010/main" val="4273717036"/>
      </p:ext>
    </p:extLst>
  </p:cSld>
  <p:clrMapOvr>
    <a:masterClrMapping/>
  </p:clrMapOvr>
  <p:transition>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Mumbai </a:t>
            </a:r>
            <a:endParaRPr lang="en-US" dirty="0"/>
          </a:p>
        </p:txBody>
      </p:sp>
      <p:sp>
        <p:nvSpPr>
          <p:cNvPr id="3" name="Text Placeholder 2"/>
          <p:cNvSpPr>
            <a:spLocks noGrp="1"/>
          </p:cNvSpPr>
          <p:nvPr>
            <p:ph type="body" sz="quarter" idx="11"/>
          </p:nvPr>
        </p:nvSpPr>
        <p:spPr/>
        <p:txBody>
          <a:bodyPr/>
          <a:lstStyle/>
          <a:p>
            <a:r>
              <a:rPr lang="en-US" dirty="0"/>
              <a:t>l</a:t>
            </a:r>
            <a:r>
              <a:rPr lang="en-US" dirty="0" smtClean="0"/>
              <a:t>argest city in India with 19.85 million people</a:t>
            </a:r>
            <a:endParaRPr lang="en-US" dirty="0"/>
          </a:p>
        </p:txBody>
      </p:sp>
    </p:spTree>
    <p:extLst>
      <p:ext uri="{BB962C8B-B14F-4D97-AF65-F5344CB8AC3E}">
        <p14:creationId xmlns:p14="http://schemas.microsoft.com/office/powerpoint/2010/main" val="3301691588"/>
      </p:ext>
    </p:extLst>
  </p:cSld>
  <p:clrMapOvr>
    <a:masterClrMapping/>
  </p:clrMapOvr>
  <p:transition>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Coromandel Coast</a:t>
            </a:r>
            <a:endParaRPr lang="en-US" dirty="0"/>
          </a:p>
        </p:txBody>
      </p:sp>
      <p:sp>
        <p:nvSpPr>
          <p:cNvPr id="3" name="Text Placeholder 2"/>
          <p:cNvSpPr>
            <a:spLocks noGrp="1"/>
          </p:cNvSpPr>
          <p:nvPr>
            <p:ph type="body" sz="quarter" idx="11"/>
          </p:nvPr>
        </p:nvSpPr>
        <p:spPr/>
        <p:txBody>
          <a:bodyPr/>
          <a:lstStyle/>
          <a:p>
            <a:r>
              <a:rPr lang="en-US" dirty="0" smtClean="0"/>
              <a:t>the eastern coast of India on the Bay of Bengal</a:t>
            </a:r>
            <a:endParaRPr lang="en-US" dirty="0"/>
          </a:p>
        </p:txBody>
      </p:sp>
    </p:spTree>
    <p:extLst>
      <p:ext uri="{BB962C8B-B14F-4D97-AF65-F5344CB8AC3E}">
        <p14:creationId xmlns:p14="http://schemas.microsoft.com/office/powerpoint/2010/main" val="2842049165"/>
      </p:ext>
    </p:extLst>
  </p:cSld>
  <p:clrMapOvr>
    <a:masterClrMapping/>
  </p:clrMapOvr>
  <p:transition>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Chennai</a:t>
            </a:r>
            <a:endParaRPr lang="en-US" dirty="0"/>
          </a:p>
        </p:txBody>
      </p:sp>
      <p:sp>
        <p:nvSpPr>
          <p:cNvPr id="3" name="Text Placeholder 2"/>
          <p:cNvSpPr>
            <a:spLocks noGrp="1"/>
          </p:cNvSpPr>
          <p:nvPr>
            <p:ph type="body" sz="quarter" idx="11"/>
          </p:nvPr>
        </p:nvSpPr>
        <p:spPr/>
        <p:txBody>
          <a:bodyPr/>
          <a:lstStyle/>
          <a:p>
            <a:r>
              <a:rPr lang="en-US" dirty="0" smtClean="0"/>
              <a:t>India’s fourth-largest city with a population of 8.9 million; famous for spices such as turmeric and cardamom </a:t>
            </a:r>
            <a:endParaRPr lang="en-US" dirty="0"/>
          </a:p>
        </p:txBody>
      </p:sp>
    </p:spTree>
    <p:extLst>
      <p:ext uri="{BB962C8B-B14F-4D97-AF65-F5344CB8AC3E}">
        <p14:creationId xmlns:p14="http://schemas.microsoft.com/office/powerpoint/2010/main" val="3590824004"/>
      </p:ext>
    </p:extLst>
  </p:cSld>
  <p:clrMapOvr>
    <a:masterClrMapping/>
  </p:clrMapOvr>
  <p:transition>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Mahatma Gandhi </a:t>
            </a:r>
            <a:endParaRPr lang="en-US" dirty="0"/>
          </a:p>
        </p:txBody>
      </p:sp>
      <p:sp>
        <p:nvSpPr>
          <p:cNvPr id="3" name="Text Placeholder 2"/>
          <p:cNvSpPr>
            <a:spLocks noGrp="1"/>
          </p:cNvSpPr>
          <p:nvPr>
            <p:ph type="body" sz="quarter" idx="11"/>
          </p:nvPr>
        </p:nvSpPr>
        <p:spPr/>
        <p:txBody>
          <a:bodyPr/>
          <a:lstStyle/>
          <a:p>
            <a:r>
              <a:rPr lang="en-US" dirty="0"/>
              <a:t>f</a:t>
            </a:r>
            <a:r>
              <a:rPr lang="en-US" dirty="0" smtClean="0"/>
              <a:t>ather of the nation of India; led people in nonviolent protests and encouraged the people to destroy British power nonviolently</a:t>
            </a:r>
            <a:endParaRPr lang="en-US" dirty="0"/>
          </a:p>
        </p:txBody>
      </p:sp>
    </p:spTree>
    <p:extLst>
      <p:ext uri="{BB962C8B-B14F-4D97-AF65-F5344CB8AC3E}">
        <p14:creationId xmlns:p14="http://schemas.microsoft.com/office/powerpoint/2010/main" val="22728661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Text Placeholder 2"/>
          <p:cNvSpPr>
            <a:spLocks noGrp="1"/>
          </p:cNvSpPr>
          <p:nvPr>
            <p:ph type="body" sz="quarter" idx="10"/>
          </p:nvPr>
        </p:nvSpPr>
        <p:spPr/>
        <p:txBody>
          <a:bodyPr/>
          <a:lstStyle/>
          <a:p>
            <a:r>
              <a:rPr lang="en-US" dirty="0" smtClean="0"/>
              <a:t>Throughout most of Armenia’s history, it has endured frequent invasion and conflict as Byzantine forces opposed Turkish forces and Russian forces fought with Persians. </a:t>
            </a:r>
          </a:p>
          <a:p>
            <a:r>
              <a:rPr lang="en-US" dirty="0" smtClean="0"/>
              <a:t>Current tensions result from concern over the status of ethnic Armenians in Nagorno-Karabakh, Azerbaijan. </a:t>
            </a:r>
          </a:p>
          <a:p>
            <a:r>
              <a:rPr lang="en-US" dirty="0" smtClean="0"/>
              <a:t>Leading up to World War I, Turkish leaders decided to eliminate the possibility that Armenians would side with Turkey’s enemies, the Russians. </a:t>
            </a:r>
          </a:p>
          <a:p>
            <a:r>
              <a:rPr lang="en-US" dirty="0" smtClean="0"/>
              <a:t>By 1917, Turkish forces and their allies had murdered up to 1.5 million Armenian men, women, and children. </a:t>
            </a:r>
            <a:endParaRPr lang="en-US" dirty="0"/>
          </a:p>
          <a:p>
            <a:r>
              <a:rPr lang="en-US" dirty="0" smtClean="0"/>
              <a:t>This became known as the Armenian Genocide. </a:t>
            </a:r>
          </a:p>
        </p:txBody>
      </p:sp>
    </p:spTree>
    <p:extLst>
      <p:ext uri="{BB962C8B-B14F-4D97-AF65-F5344CB8AC3E}">
        <p14:creationId xmlns:p14="http://schemas.microsoft.com/office/powerpoint/2010/main" val="2271583761"/>
      </p:ext>
    </p:extLst>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Kashmir</a:t>
            </a:r>
            <a:endParaRPr lang="en-US" dirty="0"/>
          </a:p>
        </p:txBody>
      </p:sp>
      <p:sp>
        <p:nvSpPr>
          <p:cNvPr id="3" name="Text Placeholder 2"/>
          <p:cNvSpPr>
            <a:spLocks noGrp="1"/>
          </p:cNvSpPr>
          <p:nvPr>
            <p:ph type="body" sz="quarter" idx="11"/>
          </p:nvPr>
        </p:nvSpPr>
        <p:spPr/>
        <p:txBody>
          <a:bodyPr/>
          <a:lstStyle/>
          <a:p>
            <a:r>
              <a:rPr lang="en-US" dirty="0"/>
              <a:t>d</a:t>
            </a:r>
            <a:r>
              <a:rPr lang="en-US" dirty="0" smtClean="0"/>
              <a:t>isputed area claimed by both India and Pakistan </a:t>
            </a:r>
            <a:endParaRPr lang="en-US" dirty="0"/>
          </a:p>
        </p:txBody>
      </p:sp>
    </p:spTree>
    <p:extLst>
      <p:ext uri="{BB962C8B-B14F-4D97-AF65-F5344CB8AC3E}">
        <p14:creationId xmlns:p14="http://schemas.microsoft.com/office/powerpoint/2010/main" val="174354901"/>
      </p:ext>
    </p:extLst>
  </p:cSld>
  <p:clrMapOvr>
    <a:masterClrMapping/>
  </p:clrMapOvr>
  <p:transition>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caste</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system within Hinduism that assigns people to different classes, each with its own privileges and responsibilities but also limitations, and strictly determines one’s social status </a:t>
            </a:r>
            <a:endParaRPr lang="en-US" dirty="0"/>
          </a:p>
        </p:txBody>
      </p:sp>
    </p:spTree>
    <p:extLst>
      <p:ext uri="{BB962C8B-B14F-4D97-AF65-F5344CB8AC3E}">
        <p14:creationId xmlns:p14="http://schemas.microsoft.com/office/powerpoint/2010/main" val="806339656"/>
      </p:ext>
    </p:extLst>
  </p:cSld>
  <p:clrMapOvr>
    <a:masterClrMapping/>
  </p:clrMapOvr>
  <p:transition>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Brahmins</a:t>
            </a:r>
            <a:endParaRPr lang="en-US" dirty="0"/>
          </a:p>
        </p:txBody>
      </p:sp>
      <p:sp>
        <p:nvSpPr>
          <p:cNvPr id="3" name="Text Placeholder 2"/>
          <p:cNvSpPr>
            <a:spLocks noGrp="1"/>
          </p:cNvSpPr>
          <p:nvPr>
            <p:ph type="body" sz="quarter" idx="11"/>
          </p:nvPr>
        </p:nvSpPr>
        <p:spPr/>
        <p:txBody>
          <a:bodyPr/>
          <a:lstStyle/>
          <a:p>
            <a:r>
              <a:rPr lang="en-US" dirty="0"/>
              <a:t>p</a:t>
            </a:r>
            <a:r>
              <a:rPr lang="en-US" dirty="0" smtClean="0"/>
              <a:t>riests and teachers, who, along with the </a:t>
            </a:r>
            <a:r>
              <a:rPr lang="en-US" dirty="0" err="1" smtClean="0"/>
              <a:t>Ksatriyas</a:t>
            </a:r>
            <a:r>
              <a:rPr lang="en-US" dirty="0" smtClean="0"/>
              <a:t> (rulers and warriors), occupy the highest caste of Hinduism </a:t>
            </a:r>
            <a:endParaRPr lang="en-US" dirty="0"/>
          </a:p>
        </p:txBody>
      </p:sp>
    </p:spTree>
    <p:extLst>
      <p:ext uri="{BB962C8B-B14F-4D97-AF65-F5344CB8AC3E}">
        <p14:creationId xmlns:p14="http://schemas.microsoft.com/office/powerpoint/2010/main" val="299375428"/>
      </p:ext>
    </p:extLst>
  </p:cSld>
  <p:clrMapOvr>
    <a:masterClrMapping/>
  </p:clrMapOvr>
  <p:transition>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samsara</a:t>
            </a:r>
            <a:endParaRPr lang="en-US" dirty="0"/>
          </a:p>
        </p:txBody>
      </p:sp>
      <p:sp>
        <p:nvSpPr>
          <p:cNvPr id="3" name="Text Placeholder 2"/>
          <p:cNvSpPr>
            <a:spLocks noGrp="1"/>
          </p:cNvSpPr>
          <p:nvPr>
            <p:ph type="body" sz="quarter" idx="11"/>
          </p:nvPr>
        </p:nvSpPr>
        <p:spPr/>
        <p:txBody>
          <a:bodyPr/>
          <a:lstStyle/>
          <a:p>
            <a:r>
              <a:rPr lang="en-US" dirty="0"/>
              <a:t>l</a:t>
            </a:r>
            <a:r>
              <a:rPr lang="en-US" dirty="0" smtClean="0"/>
              <a:t>aw of reincarnation</a:t>
            </a:r>
            <a:endParaRPr lang="en-US" dirty="0"/>
          </a:p>
        </p:txBody>
      </p:sp>
    </p:spTree>
    <p:extLst>
      <p:ext uri="{BB962C8B-B14F-4D97-AF65-F5344CB8AC3E}">
        <p14:creationId xmlns:p14="http://schemas.microsoft.com/office/powerpoint/2010/main" val="3580604952"/>
      </p:ext>
    </p:extLst>
  </p:cSld>
  <p:clrMapOvr>
    <a:masterClrMapping/>
  </p:clrMapOvr>
  <p:transition>
    <p:fad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moksha</a:t>
            </a:r>
            <a:endParaRPr lang="en-US" dirty="0"/>
          </a:p>
        </p:txBody>
      </p:sp>
      <p:sp>
        <p:nvSpPr>
          <p:cNvPr id="3" name="Text Placeholder 2"/>
          <p:cNvSpPr>
            <a:spLocks noGrp="1"/>
          </p:cNvSpPr>
          <p:nvPr>
            <p:ph type="body" sz="quarter" idx="11"/>
          </p:nvPr>
        </p:nvSpPr>
        <p:spPr/>
        <p:txBody>
          <a:bodyPr/>
          <a:lstStyle/>
          <a:p>
            <a:r>
              <a:rPr lang="en-US" dirty="0"/>
              <a:t>m</a:t>
            </a:r>
            <a:r>
              <a:rPr lang="en-US" dirty="0" smtClean="0"/>
              <a:t>eans “release”; refers to the freedom from the law of samsara</a:t>
            </a:r>
            <a:endParaRPr lang="en-US" dirty="0"/>
          </a:p>
        </p:txBody>
      </p:sp>
    </p:spTree>
    <p:extLst>
      <p:ext uri="{BB962C8B-B14F-4D97-AF65-F5344CB8AC3E}">
        <p14:creationId xmlns:p14="http://schemas.microsoft.com/office/powerpoint/2010/main" val="691718765"/>
      </p:ext>
    </p:extLst>
  </p:cSld>
  <p:clrMapOvr>
    <a:masterClrMapping/>
  </p:clrMapOvr>
  <p:transition>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reincarnation</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belief in a repeated cycle of birth and death; each person supposedly lives one life after another</a:t>
            </a:r>
            <a:endParaRPr lang="en-US" dirty="0"/>
          </a:p>
        </p:txBody>
      </p:sp>
    </p:spTree>
    <p:extLst>
      <p:ext uri="{BB962C8B-B14F-4D97-AF65-F5344CB8AC3E}">
        <p14:creationId xmlns:p14="http://schemas.microsoft.com/office/powerpoint/2010/main" val="3352443387"/>
      </p:ext>
    </p:extLst>
  </p:cSld>
  <p:clrMapOvr>
    <a:masterClrMapping/>
  </p:clrMapOvr>
  <p:transition>
    <p:fad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karma</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his governs the law of reincarnation; belief that if a person has good karma good things will happen to them and if they have bad karma bad things will happen to them</a:t>
            </a:r>
            <a:endParaRPr lang="en-US" dirty="0"/>
          </a:p>
        </p:txBody>
      </p:sp>
    </p:spTree>
    <p:extLst>
      <p:ext uri="{BB962C8B-B14F-4D97-AF65-F5344CB8AC3E}">
        <p14:creationId xmlns:p14="http://schemas.microsoft.com/office/powerpoint/2010/main" val="3771318742"/>
      </p:ext>
    </p:extLst>
  </p:cSld>
  <p:clrMapOvr>
    <a:masterClrMapping/>
  </p:clrMapOvr>
  <p:transition>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untouchables</a:t>
            </a:r>
            <a:endParaRPr lang="en-US" dirty="0"/>
          </a:p>
        </p:txBody>
      </p:sp>
      <p:sp>
        <p:nvSpPr>
          <p:cNvPr id="3" name="Text Placeholder 2"/>
          <p:cNvSpPr>
            <a:spLocks noGrp="1"/>
          </p:cNvSpPr>
          <p:nvPr>
            <p:ph type="body" sz="quarter" idx="11"/>
          </p:nvPr>
        </p:nvSpPr>
        <p:spPr/>
        <p:txBody>
          <a:bodyPr/>
          <a:lstStyle/>
          <a:p>
            <a:r>
              <a:rPr lang="en-US" dirty="0"/>
              <a:t>p</a:t>
            </a:r>
            <a:r>
              <a:rPr lang="en-US" dirty="0" smtClean="0"/>
              <a:t>eople at the bottom of the Hindu caste system who are considered outcasts </a:t>
            </a:r>
            <a:endParaRPr lang="en-US" dirty="0"/>
          </a:p>
        </p:txBody>
      </p:sp>
    </p:spTree>
    <p:extLst>
      <p:ext uri="{BB962C8B-B14F-4D97-AF65-F5344CB8AC3E}">
        <p14:creationId xmlns:p14="http://schemas.microsoft.com/office/powerpoint/2010/main" val="2166515532"/>
      </p:ext>
    </p:extLst>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Jainism</a:t>
            </a:r>
            <a:endParaRPr lang="en-US" dirty="0"/>
          </a:p>
        </p:txBody>
      </p:sp>
      <p:sp>
        <p:nvSpPr>
          <p:cNvPr id="3" name="Text Placeholder 2"/>
          <p:cNvSpPr>
            <a:spLocks noGrp="1"/>
          </p:cNvSpPr>
          <p:nvPr>
            <p:ph type="body" sz="quarter" idx="11"/>
          </p:nvPr>
        </p:nvSpPr>
        <p:spPr/>
        <p:txBody>
          <a:bodyPr/>
          <a:lstStyle/>
          <a:p>
            <a:r>
              <a:rPr lang="en-US" dirty="0" smtClean="0"/>
              <a:t>a religion of India related to both Hinduism and Buddhism; sometimes classified as a heretical version of Hinduism</a:t>
            </a:r>
            <a:endParaRPr lang="en-US" dirty="0"/>
          </a:p>
        </p:txBody>
      </p:sp>
    </p:spTree>
    <p:extLst>
      <p:ext uri="{BB962C8B-B14F-4D97-AF65-F5344CB8AC3E}">
        <p14:creationId xmlns:p14="http://schemas.microsoft.com/office/powerpoint/2010/main" val="2265821404"/>
      </p:ext>
    </p:extLst>
  </p:cSld>
  <p:clrMapOvr>
    <a:masterClrMapping/>
  </p:clrMapOvr>
  <p:transition>
    <p:fad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Mohenjo-Daro</a:t>
            </a:r>
            <a:endParaRPr lang="en-US" dirty="0"/>
          </a:p>
        </p:txBody>
      </p:sp>
      <p:sp>
        <p:nvSpPr>
          <p:cNvPr id="3" name="Text Placeholder 2"/>
          <p:cNvSpPr>
            <a:spLocks noGrp="1"/>
          </p:cNvSpPr>
          <p:nvPr>
            <p:ph type="body" sz="quarter" idx="11"/>
          </p:nvPr>
        </p:nvSpPr>
        <p:spPr/>
        <p:txBody>
          <a:bodyPr/>
          <a:lstStyle/>
          <a:p>
            <a:r>
              <a:rPr lang="en-US" dirty="0" smtClean="0"/>
              <a:t>ancient city in modern-day Pakistan; an ancient civilization flourished there along the Indus Valley from 2500 to 1700 BC</a:t>
            </a:r>
            <a:endParaRPr lang="en-US" dirty="0"/>
          </a:p>
        </p:txBody>
      </p:sp>
    </p:spTree>
    <p:extLst>
      <p:ext uri="{BB962C8B-B14F-4D97-AF65-F5344CB8AC3E}">
        <p14:creationId xmlns:p14="http://schemas.microsoft.com/office/powerpoint/2010/main" val="339587377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a:t>
            </a:r>
            <a:endParaRPr lang="en-US" dirty="0"/>
          </a:p>
        </p:txBody>
      </p:sp>
      <p:sp>
        <p:nvSpPr>
          <p:cNvPr id="3" name="Text Placeholder 2"/>
          <p:cNvSpPr>
            <a:spLocks noGrp="1"/>
          </p:cNvSpPr>
          <p:nvPr>
            <p:ph type="body" sz="quarter" idx="10"/>
          </p:nvPr>
        </p:nvSpPr>
        <p:spPr/>
        <p:txBody>
          <a:bodyPr/>
          <a:lstStyle/>
          <a:p>
            <a:r>
              <a:rPr lang="en-US" dirty="0" smtClean="0"/>
              <a:t>Despite Armenia’s dry climate that provides only twenty inches of rainfall annually, farmers grow barley, wheat, and potatoes. </a:t>
            </a:r>
          </a:p>
          <a:p>
            <a:r>
              <a:rPr lang="en-US" dirty="0" smtClean="0"/>
              <a:t>Armenia is a densely populated nation in the Caucasus with nearly 98 percent of the population consisting of native Armenians. </a:t>
            </a:r>
          </a:p>
          <a:p>
            <a:r>
              <a:rPr lang="en-US" dirty="0" smtClean="0"/>
              <a:t>The legacy of the Armenian Apostolic Church has endured for over 1700 years. </a:t>
            </a:r>
          </a:p>
          <a:p>
            <a:r>
              <a:rPr lang="en-US" dirty="0" smtClean="0"/>
              <a:t>While many Armenians identify with the church for traditional reasons, a growing number of Armenians are embracing the truth of the gospel.</a:t>
            </a:r>
            <a:endParaRPr lang="en-US" dirty="0"/>
          </a:p>
        </p:txBody>
      </p:sp>
    </p:spTree>
    <p:extLst>
      <p:ext uri="{BB962C8B-B14F-4D97-AF65-F5344CB8AC3E}">
        <p14:creationId xmlns:p14="http://schemas.microsoft.com/office/powerpoint/2010/main" val="3025866524"/>
      </p:ext>
    </p:extLst>
  </p:cSld>
  <p:clrMapOvr>
    <a:masterClrMapping/>
  </p:clrMapOvr>
  <p:transition>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typhoon</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hurricane that occurs over the waters near eastern Asia</a:t>
            </a:r>
            <a:endParaRPr lang="en-US" dirty="0"/>
          </a:p>
        </p:txBody>
      </p:sp>
    </p:spTree>
    <p:extLst>
      <p:ext uri="{BB962C8B-B14F-4D97-AF65-F5344CB8AC3E}">
        <p14:creationId xmlns:p14="http://schemas.microsoft.com/office/powerpoint/2010/main" val="2505714013"/>
      </p:ext>
    </p:extLst>
  </p:cSld>
  <p:clrMapOvr>
    <a:masterClrMapping/>
  </p:clrMapOvr>
  <p:transition>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tsunamis</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seismic sea wave caused by an earthquake </a:t>
            </a:r>
            <a:endParaRPr lang="en-US" dirty="0"/>
          </a:p>
        </p:txBody>
      </p:sp>
    </p:spTree>
    <p:extLst>
      <p:ext uri="{BB962C8B-B14F-4D97-AF65-F5344CB8AC3E}">
        <p14:creationId xmlns:p14="http://schemas.microsoft.com/office/powerpoint/2010/main" val="3118496083"/>
      </p:ext>
    </p:extLst>
  </p:cSld>
  <p:clrMapOvr>
    <a:masterClrMapping/>
  </p:clrMapOvr>
  <p:transition>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Sherpas</a:t>
            </a:r>
            <a:endParaRPr lang="en-US" dirty="0"/>
          </a:p>
        </p:txBody>
      </p:sp>
      <p:sp>
        <p:nvSpPr>
          <p:cNvPr id="3" name="Text Placeholder 2"/>
          <p:cNvSpPr>
            <a:spLocks noGrp="1"/>
          </p:cNvSpPr>
          <p:nvPr>
            <p:ph type="body" sz="quarter" idx="11"/>
          </p:nvPr>
        </p:nvSpPr>
        <p:spPr/>
        <p:txBody>
          <a:bodyPr/>
          <a:lstStyle/>
          <a:p>
            <a:r>
              <a:rPr lang="en-US" dirty="0"/>
              <a:t>f</a:t>
            </a:r>
            <a:r>
              <a:rPr lang="en-US" dirty="0" smtClean="0"/>
              <a:t>requently hired as guides and porters by foreign tourists who climb Nepal’s peaks each year</a:t>
            </a:r>
            <a:endParaRPr lang="en-US" dirty="0"/>
          </a:p>
        </p:txBody>
      </p:sp>
    </p:spTree>
    <p:extLst>
      <p:ext uri="{BB962C8B-B14F-4D97-AF65-F5344CB8AC3E}">
        <p14:creationId xmlns:p14="http://schemas.microsoft.com/office/powerpoint/2010/main" val="228837480"/>
      </p:ext>
    </p:extLst>
  </p:cSld>
  <p:clrMapOvr>
    <a:masterClrMapping/>
  </p:clrMapOvr>
  <p:transition>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Gurkhas</a:t>
            </a:r>
            <a:endParaRPr lang="en-US" dirty="0"/>
          </a:p>
        </p:txBody>
      </p:sp>
      <p:sp>
        <p:nvSpPr>
          <p:cNvPr id="3" name="Text Placeholder 2"/>
          <p:cNvSpPr>
            <a:spLocks noGrp="1"/>
          </p:cNvSpPr>
          <p:nvPr>
            <p:ph type="body" sz="quarter" idx="11"/>
          </p:nvPr>
        </p:nvSpPr>
        <p:spPr/>
        <p:txBody>
          <a:bodyPr/>
          <a:lstStyle/>
          <a:p>
            <a:r>
              <a:rPr lang="en-US" smtClean="0"/>
              <a:t>Nepalese famed </a:t>
            </a:r>
            <a:r>
              <a:rPr lang="en-US" dirty="0" smtClean="0"/>
              <a:t>for their fighting abilities </a:t>
            </a:r>
            <a:endParaRPr lang="en-US" dirty="0"/>
          </a:p>
        </p:txBody>
      </p:sp>
    </p:spTree>
    <p:extLst>
      <p:ext uri="{BB962C8B-B14F-4D97-AF65-F5344CB8AC3E}">
        <p14:creationId xmlns:p14="http://schemas.microsoft.com/office/powerpoint/2010/main" val="200475950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Caucasus, Central Asia, and South Asia</a:t>
            </a:r>
            <a:endParaRPr lang="en-US" dirty="0"/>
          </a:p>
        </p:txBody>
      </p:sp>
      <p:sp>
        <p:nvSpPr>
          <p:cNvPr id="4" name="Text Placeholder 3"/>
          <p:cNvSpPr>
            <a:spLocks noGrp="1"/>
          </p:cNvSpPr>
          <p:nvPr>
            <p:ph type="body" sz="quarter" idx="10"/>
          </p:nvPr>
        </p:nvSpPr>
        <p:spPr/>
        <p:txBody>
          <a:bodyPr>
            <a:normAutofit/>
          </a:bodyPr>
          <a:lstStyle/>
          <a:p>
            <a:r>
              <a:rPr lang="en-US" dirty="0" smtClean="0"/>
              <a:t>The Countries of the Caucasus</a:t>
            </a:r>
          </a:p>
          <a:p>
            <a:pPr lvl="1"/>
            <a:r>
              <a:rPr lang="en-US" dirty="0" smtClean="0"/>
              <a:t>Georgia </a:t>
            </a:r>
          </a:p>
          <a:p>
            <a:pPr lvl="2"/>
            <a:r>
              <a:rPr lang="en-US" dirty="0" smtClean="0"/>
              <a:t>Central Lowlands </a:t>
            </a:r>
          </a:p>
          <a:p>
            <a:pPr lvl="2"/>
            <a:r>
              <a:rPr lang="en-US" dirty="0" smtClean="0"/>
              <a:t>Highland Rebels </a:t>
            </a:r>
          </a:p>
          <a:p>
            <a:pPr lvl="1"/>
            <a:r>
              <a:rPr lang="en-US" dirty="0" smtClean="0"/>
              <a:t>Armenia </a:t>
            </a:r>
          </a:p>
          <a:p>
            <a:pPr lvl="2"/>
            <a:r>
              <a:rPr lang="en-US" dirty="0" smtClean="0"/>
              <a:t>History </a:t>
            </a:r>
          </a:p>
          <a:p>
            <a:pPr lvl="2"/>
            <a:r>
              <a:rPr lang="en-US" dirty="0" smtClean="0"/>
              <a:t>Life </a:t>
            </a:r>
          </a:p>
          <a:p>
            <a:pPr lvl="1"/>
            <a:r>
              <a:rPr lang="en-US" dirty="0" smtClean="0"/>
              <a:t>Azerbaijan  </a:t>
            </a:r>
          </a:p>
        </p:txBody>
      </p:sp>
    </p:spTree>
    <p:extLst>
      <p:ext uri="{BB962C8B-B14F-4D97-AF65-F5344CB8AC3E}">
        <p14:creationId xmlns:p14="http://schemas.microsoft.com/office/powerpoint/2010/main" val="102059531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Azerbaijan</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Iran (formerly Persia) has had the greatest influence over Azerbaijan</a:t>
            </a:r>
            <a:r>
              <a:rPr lang="en-US" dirty="0" smtClean="0"/>
              <a:t>. </a:t>
            </a:r>
          </a:p>
          <a:p>
            <a:r>
              <a:rPr lang="en-US" dirty="0" smtClean="0"/>
              <a:t>Persians controlled the region from 700 BC to AD 600 (except for the brief interruption of the Greek Empire) and from the sixteenth century to 1813 (except for a brief period under the Ottoman Turks).</a:t>
            </a:r>
          </a:p>
          <a:p>
            <a:r>
              <a:rPr lang="en-US" dirty="0" smtClean="0"/>
              <a:t>Recent conflict with neighboring Armenia has left this state unsettled and ready for war. </a:t>
            </a:r>
          </a:p>
          <a:p>
            <a:r>
              <a:rPr lang="en-US" dirty="0" smtClean="0"/>
              <a:t>The Kura River, which provides water for textile and chemical plants, empties into the Caspian Sea, the largest lake in the world. </a:t>
            </a:r>
          </a:p>
          <a:p>
            <a:r>
              <a:rPr lang="en-US" dirty="0" smtClean="0">
                <a:solidFill>
                  <a:srgbClr val="FF0000"/>
                </a:solidFill>
              </a:rPr>
              <a:t>The most important resource of the Caspian has been an abundance of oil and natural gas reserves. </a:t>
            </a:r>
            <a:endParaRPr lang="en-US" dirty="0">
              <a:solidFill>
                <a:srgbClr val="FF0000"/>
              </a:solidFill>
            </a:endParaRPr>
          </a:p>
        </p:txBody>
      </p:sp>
    </p:spTree>
    <p:extLst>
      <p:ext uri="{BB962C8B-B14F-4D97-AF65-F5344CB8AC3E}">
        <p14:creationId xmlns:p14="http://schemas.microsoft.com/office/powerpoint/2010/main" val="202875073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 y="640080"/>
            <a:ext cx="10713720" cy="5943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39069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region could become a major battleground in the twenty-first century, as nations—including China, a nearby international giant—compete for the Caspian's oil wealth. </a:t>
            </a:r>
            <a:endParaRPr lang="en-US" dirty="0"/>
          </a:p>
        </p:txBody>
      </p:sp>
    </p:spTree>
    <p:extLst>
      <p:ext uri="{BB962C8B-B14F-4D97-AF65-F5344CB8AC3E}">
        <p14:creationId xmlns:p14="http://schemas.microsoft.com/office/powerpoint/2010/main" val="40600137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1. Why are there so many languages and cultures in the Caucasus? </a:t>
            </a:r>
          </a:p>
          <a:p>
            <a:r>
              <a:rPr lang="en-US" dirty="0"/>
              <a:t>	</a:t>
            </a:r>
            <a:r>
              <a:rPr lang="en-US" b="1" i="1" dirty="0" smtClean="0"/>
              <a:t>because the region lies in remote mountains at the crossroads of Europe, Asia, and the Middle East. </a:t>
            </a:r>
            <a:endParaRPr lang="en-US" dirty="0"/>
          </a:p>
        </p:txBody>
      </p:sp>
    </p:spTree>
    <p:extLst>
      <p:ext uri="{BB962C8B-B14F-4D97-AF65-F5344CB8AC3E}">
        <p14:creationId xmlns:p14="http://schemas.microsoft.com/office/powerpoint/2010/main" val="331420204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2. Which country in the Caucasus became the first to officially adopt Christianity? </a:t>
            </a:r>
          </a:p>
          <a:p>
            <a:r>
              <a:rPr lang="en-US" dirty="0"/>
              <a:t>	</a:t>
            </a:r>
            <a:r>
              <a:rPr lang="en-US" b="1" i="1" dirty="0" smtClean="0"/>
              <a:t>Armenia </a:t>
            </a:r>
            <a:endParaRPr lang="en-US" dirty="0"/>
          </a:p>
        </p:txBody>
      </p:sp>
    </p:spTree>
    <p:extLst>
      <p:ext uri="{BB962C8B-B14F-4D97-AF65-F5344CB8AC3E}">
        <p14:creationId xmlns:p14="http://schemas.microsoft.com/office/powerpoint/2010/main" val="209404290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Why do Shia and Sunni Muslims persecute one another? </a:t>
            </a:r>
          </a:p>
          <a:p>
            <a:r>
              <a:rPr lang="en-US" dirty="0"/>
              <a:t>	</a:t>
            </a:r>
            <a:r>
              <a:rPr lang="en-US" b="1" i="1" dirty="0" smtClean="0"/>
              <a:t>They disagree over who should be the leader of Islam, and each considers the other to be apostate. </a:t>
            </a:r>
            <a:endParaRPr lang="en-US" dirty="0"/>
          </a:p>
        </p:txBody>
      </p:sp>
    </p:spTree>
    <p:extLst>
      <p:ext uri="{BB962C8B-B14F-4D97-AF65-F5344CB8AC3E}">
        <p14:creationId xmlns:p14="http://schemas.microsoft.com/office/powerpoint/2010/main" val="57527045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4. What gives Azerbaijan an economic advantage over the other two Caucasus nations? </a:t>
            </a:r>
          </a:p>
          <a:p>
            <a:r>
              <a:rPr lang="en-US" dirty="0"/>
              <a:t>	</a:t>
            </a:r>
            <a:r>
              <a:rPr lang="en-US" b="1" i="1" dirty="0" smtClean="0"/>
              <a:t>Its position on the Caspian yields key resources, such as fish and petroleum. </a:t>
            </a:r>
            <a:endParaRPr lang="en-US" dirty="0"/>
          </a:p>
        </p:txBody>
      </p:sp>
    </p:spTree>
    <p:extLst>
      <p:ext uri="{BB962C8B-B14F-4D97-AF65-F5344CB8AC3E}">
        <p14:creationId xmlns:p14="http://schemas.microsoft.com/office/powerpoint/2010/main" val="4214061287"/>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Why do you think Russia is concerned about conditions in the Caucasus? </a:t>
            </a:r>
          </a:p>
          <a:p>
            <a:pPr marL="568325" indent="0"/>
            <a:r>
              <a:rPr lang="en-US" b="1" i="1" dirty="0" smtClean="0"/>
              <a:t>Answers will vary but may include the vital oil pipelines and political instability there, especially if any of the countries should gain nuclear capability. </a:t>
            </a:r>
            <a:endParaRPr lang="en-US" b="1" i="1" dirty="0"/>
          </a:p>
        </p:txBody>
      </p:sp>
    </p:spTree>
    <p:extLst>
      <p:ext uri="{BB962C8B-B14F-4D97-AF65-F5344CB8AC3E}">
        <p14:creationId xmlns:p14="http://schemas.microsoft.com/office/powerpoint/2010/main" val="16983073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Asia</a:t>
            </a:r>
            <a:endParaRPr lang="en-US" dirty="0"/>
          </a:p>
        </p:txBody>
      </p:sp>
    </p:spTree>
    <p:extLst>
      <p:ext uri="{BB962C8B-B14F-4D97-AF65-F5344CB8AC3E}">
        <p14:creationId xmlns:p14="http://schemas.microsoft.com/office/powerpoint/2010/main" val="32693664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Asia </a:t>
            </a:r>
            <a:endParaRPr lang="en-US" dirty="0"/>
          </a:p>
        </p:txBody>
      </p:sp>
      <p:sp>
        <p:nvSpPr>
          <p:cNvPr id="3" name="Text Placeholder 2"/>
          <p:cNvSpPr>
            <a:spLocks noGrp="1"/>
          </p:cNvSpPr>
          <p:nvPr>
            <p:ph type="body" sz="quarter" idx="10"/>
          </p:nvPr>
        </p:nvSpPr>
        <p:spPr/>
        <p:txBody>
          <a:bodyPr>
            <a:normAutofit/>
          </a:bodyPr>
          <a:lstStyle/>
          <a:p>
            <a:r>
              <a:rPr lang="en-US" dirty="0" smtClean="0"/>
              <a:t>Kazakhstan </a:t>
            </a:r>
          </a:p>
          <a:p>
            <a:pPr lvl="1"/>
            <a:r>
              <a:rPr lang="en-US" dirty="0" smtClean="0"/>
              <a:t>Europeans on the Northern Steppes </a:t>
            </a:r>
          </a:p>
          <a:p>
            <a:pPr lvl="1"/>
            <a:r>
              <a:rPr lang="en-US" dirty="0" smtClean="0"/>
              <a:t>Eastern Kazakh Uplands </a:t>
            </a:r>
          </a:p>
          <a:p>
            <a:pPr lvl="1"/>
            <a:r>
              <a:rPr lang="en-US" dirty="0" smtClean="0"/>
              <a:t>Southern and Western Deserts </a:t>
            </a:r>
          </a:p>
          <a:p>
            <a:r>
              <a:rPr lang="en-US" dirty="0" smtClean="0"/>
              <a:t>Turkmenistan </a:t>
            </a:r>
          </a:p>
          <a:p>
            <a:r>
              <a:rPr lang="en-US" dirty="0" smtClean="0"/>
              <a:t>Uzbekistan</a:t>
            </a:r>
          </a:p>
          <a:p>
            <a:pPr lvl="1"/>
            <a:r>
              <a:rPr lang="en-US" dirty="0" smtClean="0"/>
              <a:t>Desert Oases </a:t>
            </a:r>
          </a:p>
          <a:p>
            <a:pPr lvl="1"/>
            <a:r>
              <a:rPr lang="en-US" dirty="0" smtClean="0"/>
              <a:t>The Crowded Foothills </a:t>
            </a:r>
          </a:p>
          <a:p>
            <a:endParaRPr lang="en-US" dirty="0"/>
          </a:p>
        </p:txBody>
      </p:sp>
    </p:spTree>
    <p:extLst>
      <p:ext uri="{BB962C8B-B14F-4D97-AF65-F5344CB8AC3E}">
        <p14:creationId xmlns:p14="http://schemas.microsoft.com/office/powerpoint/2010/main" val="126129294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Central Asia </a:t>
            </a:r>
          </a:p>
          <a:p>
            <a:pPr lvl="1"/>
            <a:r>
              <a:rPr lang="en-US" dirty="0"/>
              <a:t>Kazakhstan </a:t>
            </a:r>
            <a:endParaRPr lang="en-US" dirty="0" smtClean="0"/>
          </a:p>
          <a:p>
            <a:pPr lvl="2"/>
            <a:r>
              <a:rPr lang="en-US" dirty="0" smtClean="0"/>
              <a:t>Europeans on the Northern Steppes</a:t>
            </a:r>
          </a:p>
          <a:p>
            <a:pPr lvl="2"/>
            <a:r>
              <a:rPr lang="en-US" dirty="0" smtClean="0"/>
              <a:t>Eastern Kazakh Uplands </a:t>
            </a:r>
          </a:p>
          <a:p>
            <a:pPr lvl="2"/>
            <a:r>
              <a:rPr lang="en-US" dirty="0" smtClean="0"/>
              <a:t>Southern and Western Deserts</a:t>
            </a:r>
            <a:endParaRPr lang="en-US" dirty="0"/>
          </a:p>
          <a:p>
            <a:pPr lvl="1"/>
            <a:r>
              <a:rPr lang="en-US" dirty="0"/>
              <a:t>Turkmenistan </a:t>
            </a:r>
          </a:p>
          <a:p>
            <a:pPr lvl="1"/>
            <a:r>
              <a:rPr lang="en-US" dirty="0"/>
              <a:t>Uzbekistan </a:t>
            </a:r>
            <a:endParaRPr lang="en-US" dirty="0" smtClean="0"/>
          </a:p>
          <a:p>
            <a:pPr lvl="2"/>
            <a:r>
              <a:rPr lang="en-US" dirty="0" smtClean="0"/>
              <a:t>Desert Oases </a:t>
            </a:r>
          </a:p>
          <a:p>
            <a:pPr lvl="2"/>
            <a:r>
              <a:rPr lang="en-US" dirty="0" smtClean="0"/>
              <a:t>The Crowded Foothills </a:t>
            </a:r>
            <a:endParaRPr lang="en-US" dirty="0"/>
          </a:p>
          <a:p>
            <a:pPr lvl="1"/>
            <a:r>
              <a:rPr lang="en-US" dirty="0"/>
              <a:t>Kyrgyzstan </a:t>
            </a:r>
          </a:p>
          <a:p>
            <a:pPr lvl="1"/>
            <a:r>
              <a:rPr lang="en-US" dirty="0"/>
              <a:t>Tajikistan </a:t>
            </a:r>
          </a:p>
          <a:p>
            <a:pPr lvl="1"/>
            <a:r>
              <a:rPr lang="en-US" dirty="0"/>
              <a:t>Afghanistan </a:t>
            </a:r>
          </a:p>
          <a:p>
            <a:endParaRPr lang="en-US" dirty="0"/>
          </a:p>
        </p:txBody>
      </p:sp>
    </p:spTree>
    <p:extLst>
      <p:ext uri="{BB962C8B-B14F-4D97-AF65-F5344CB8AC3E}">
        <p14:creationId xmlns:p14="http://schemas.microsoft.com/office/powerpoint/2010/main" val="322790291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Kyrgyzstan </a:t>
            </a:r>
          </a:p>
          <a:p>
            <a:r>
              <a:rPr lang="en-US" dirty="0"/>
              <a:t>Tajikistan </a:t>
            </a:r>
          </a:p>
          <a:p>
            <a:r>
              <a:rPr lang="en-US" dirty="0"/>
              <a:t>Afghanistan </a:t>
            </a:r>
            <a:endParaRPr lang="en-US" dirty="0" smtClean="0"/>
          </a:p>
          <a:p>
            <a:pPr lvl="1"/>
            <a:r>
              <a:rPr lang="en-US" dirty="0" smtClean="0"/>
              <a:t>Geographic Divisions </a:t>
            </a:r>
            <a:endParaRPr lang="en-US" dirty="0"/>
          </a:p>
          <a:p>
            <a:endParaRPr lang="en-US" dirty="0"/>
          </a:p>
        </p:txBody>
      </p:sp>
    </p:spTree>
    <p:extLst>
      <p:ext uri="{BB962C8B-B14F-4D97-AF65-F5344CB8AC3E}">
        <p14:creationId xmlns:p14="http://schemas.microsoft.com/office/powerpoint/2010/main" val="358908515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Asia </a:t>
            </a:r>
            <a:endParaRPr lang="en-US" dirty="0"/>
          </a:p>
        </p:txBody>
      </p:sp>
      <p:sp>
        <p:nvSpPr>
          <p:cNvPr id="3" name="Text Placeholder 2"/>
          <p:cNvSpPr>
            <a:spLocks noGrp="1"/>
          </p:cNvSpPr>
          <p:nvPr>
            <p:ph type="body" sz="quarter" idx="10"/>
          </p:nvPr>
        </p:nvSpPr>
        <p:spPr/>
        <p:txBody>
          <a:bodyPr/>
          <a:lstStyle/>
          <a:p>
            <a:r>
              <a:rPr lang="en-US" b="1" dirty="0" smtClean="0"/>
              <a:t>Central Asia</a:t>
            </a:r>
            <a:r>
              <a:rPr lang="en-US" dirty="0" smtClean="0"/>
              <a:t> is a wide-ranging term that includes all of the arid plains between the Caspian Sea and western China. </a:t>
            </a:r>
          </a:p>
          <a:p>
            <a:r>
              <a:rPr lang="en-US" dirty="0" smtClean="0"/>
              <a:t>This region is isolated from other regions by deserts and high mountains. </a:t>
            </a:r>
          </a:p>
          <a:p>
            <a:r>
              <a:rPr lang="en-US" dirty="0" smtClean="0"/>
              <a:t>Because so many of the modern-day countries in Central Asia have mainly Turkic populations, the entire region is sometimes referred to as Turkistan. </a:t>
            </a:r>
          </a:p>
          <a:p>
            <a:r>
              <a:rPr lang="en-US" dirty="0" smtClean="0"/>
              <a:t>Central Asia was once a major trade route between the East and the West. </a:t>
            </a:r>
          </a:p>
          <a:p>
            <a:r>
              <a:rPr lang="en-US" dirty="0" smtClean="0"/>
              <a:t>The </a:t>
            </a:r>
            <a:r>
              <a:rPr lang="en-US" b="1" dirty="0" smtClean="0"/>
              <a:t>Silk Road</a:t>
            </a:r>
            <a:r>
              <a:rPr lang="en-US" dirty="0" smtClean="0"/>
              <a:t> linked the two great ancient empires: Rome and China. </a:t>
            </a:r>
          </a:p>
          <a:p>
            <a:r>
              <a:rPr lang="en-US" dirty="0" smtClean="0"/>
              <a:t>The new nations of Central Asia are struggling to find their place in the modern world. </a:t>
            </a:r>
          </a:p>
          <a:p>
            <a:r>
              <a:rPr lang="en-US" dirty="0" smtClean="0"/>
              <a:t>They suffer from a devastating shortage of water and landlocked borders that isolate them from international trade. </a:t>
            </a:r>
            <a:endParaRPr lang="en-US" dirty="0"/>
          </a:p>
        </p:txBody>
      </p:sp>
    </p:spTree>
    <p:extLst>
      <p:ext uri="{BB962C8B-B14F-4D97-AF65-F5344CB8AC3E}">
        <p14:creationId xmlns:p14="http://schemas.microsoft.com/office/powerpoint/2010/main" val="352874016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738313" y="975392"/>
            <a:ext cx="8228012" cy="4632578"/>
          </a:xfrm>
        </p:spPr>
      </p:pic>
    </p:spTree>
    <p:extLst>
      <p:ext uri="{BB962C8B-B14F-4D97-AF65-F5344CB8AC3E}">
        <p14:creationId xmlns:p14="http://schemas.microsoft.com/office/powerpoint/2010/main" val="3140720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478510" y="402064"/>
            <a:ext cx="6747619" cy="5779235"/>
          </a:xfrm>
        </p:spPr>
      </p:pic>
    </p:spTree>
    <p:extLst>
      <p:ext uri="{BB962C8B-B14F-4D97-AF65-F5344CB8AC3E}">
        <p14:creationId xmlns:p14="http://schemas.microsoft.com/office/powerpoint/2010/main" val="324534364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Kazakhstan </a:t>
            </a:r>
            <a:endParaRPr lang="en-US" dirty="0"/>
          </a:p>
        </p:txBody>
      </p:sp>
      <p:sp>
        <p:nvSpPr>
          <p:cNvPr id="3" name="Text Placeholder 2"/>
          <p:cNvSpPr>
            <a:spLocks noGrp="1"/>
          </p:cNvSpPr>
          <p:nvPr>
            <p:ph type="body" sz="quarter" idx="10"/>
          </p:nvPr>
        </p:nvSpPr>
        <p:spPr/>
        <p:txBody>
          <a:bodyPr/>
          <a:lstStyle/>
          <a:p>
            <a:r>
              <a:rPr lang="en-US" dirty="0" smtClean="0"/>
              <a:t>Kazakhstan (KAH </a:t>
            </a:r>
            <a:r>
              <a:rPr lang="en-US" dirty="0" err="1" smtClean="0"/>
              <a:t>zahk</a:t>
            </a:r>
            <a:r>
              <a:rPr lang="en-US" dirty="0" smtClean="0"/>
              <a:t> </a:t>
            </a:r>
            <a:r>
              <a:rPr lang="en-US" dirty="0" err="1" smtClean="0"/>
              <a:t>stan</a:t>
            </a:r>
            <a:r>
              <a:rPr lang="en-US" dirty="0" smtClean="0"/>
              <a:t>), the “giant” of Central Asia, is the only Central Asian nation that borders Russia. </a:t>
            </a:r>
          </a:p>
          <a:p>
            <a:r>
              <a:rPr lang="en-US" dirty="0" smtClean="0"/>
              <a:t>A major problem, however, is that while northern Kazakhstan is heavily Russified, the southern part is influenced more by its Turkish background. </a:t>
            </a:r>
          </a:p>
          <a:p>
            <a:r>
              <a:rPr lang="en-US" dirty="0" smtClean="0"/>
              <a:t>When the country was under Soviet rule, the capital was Almaty (</a:t>
            </a:r>
            <a:r>
              <a:rPr lang="en-US" dirty="0" err="1" smtClean="0"/>
              <a:t>ahl</a:t>
            </a:r>
            <a:r>
              <a:rPr lang="en-US" dirty="0" smtClean="0"/>
              <a:t> MAH tee) in the south, which put strong Russian authority in the heart of Kazakh territory. </a:t>
            </a:r>
            <a:endParaRPr lang="en-US" dirty="0"/>
          </a:p>
        </p:txBody>
      </p:sp>
    </p:spTree>
    <p:extLst>
      <p:ext uri="{BB962C8B-B14F-4D97-AF65-F5344CB8AC3E}">
        <p14:creationId xmlns:p14="http://schemas.microsoft.com/office/powerpoint/2010/main" val="4050330019"/>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Europeans on the Northern Steppes</a:t>
            </a:r>
            <a:endParaRPr lang="en-US" dirty="0"/>
          </a:p>
        </p:txBody>
      </p:sp>
      <p:sp>
        <p:nvSpPr>
          <p:cNvPr id="3" name="Text Placeholder 2"/>
          <p:cNvSpPr>
            <a:spLocks noGrp="1"/>
          </p:cNvSpPr>
          <p:nvPr>
            <p:ph type="body" sz="quarter" idx="10"/>
          </p:nvPr>
        </p:nvSpPr>
        <p:spPr/>
        <p:txBody>
          <a:bodyPr/>
          <a:lstStyle/>
          <a:p>
            <a:r>
              <a:rPr lang="en-US" dirty="0" smtClean="0"/>
              <a:t>Kazakhstan’s northern steppes are good for grazing sheep and cattle. </a:t>
            </a:r>
          </a:p>
          <a:p>
            <a:r>
              <a:rPr lang="en-US" dirty="0" smtClean="0"/>
              <a:t>Russian and Ukrainian farmers began arriving on the northern borders in the 1730s, and Russian armies had conquered the region by the 1850s. </a:t>
            </a:r>
            <a:endParaRPr lang="en-US" dirty="0"/>
          </a:p>
        </p:txBody>
      </p:sp>
    </p:spTree>
    <p:extLst>
      <p:ext uri="{BB962C8B-B14F-4D97-AF65-F5344CB8AC3E}">
        <p14:creationId xmlns:p14="http://schemas.microsoft.com/office/powerpoint/2010/main" val="99605183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Eastern Kazakh Uplands</a:t>
            </a:r>
            <a:endParaRPr lang="en-US" dirty="0"/>
          </a:p>
        </p:txBody>
      </p:sp>
      <p:sp>
        <p:nvSpPr>
          <p:cNvPr id="3" name="Text Placeholder 2"/>
          <p:cNvSpPr>
            <a:spLocks noGrp="1"/>
          </p:cNvSpPr>
          <p:nvPr>
            <p:ph type="body" sz="quarter" idx="10"/>
          </p:nvPr>
        </p:nvSpPr>
        <p:spPr/>
        <p:txBody>
          <a:bodyPr/>
          <a:lstStyle/>
          <a:p>
            <a:r>
              <a:rPr lang="en-US" dirty="0" smtClean="0"/>
              <a:t>The Kazakh Uplands cover the eastern lake regions around Lake Balkhash and Lake </a:t>
            </a:r>
            <a:r>
              <a:rPr lang="en-US" dirty="0" err="1" smtClean="0"/>
              <a:t>Zaysan</a:t>
            </a:r>
            <a:r>
              <a:rPr lang="en-US" dirty="0" smtClean="0"/>
              <a:t>. </a:t>
            </a:r>
          </a:p>
          <a:p>
            <a:r>
              <a:rPr lang="en-US" dirty="0" smtClean="0"/>
              <a:t>Karaganda and </a:t>
            </a:r>
            <a:r>
              <a:rPr lang="en-US" dirty="0" err="1" smtClean="0"/>
              <a:t>Ekibastuz</a:t>
            </a:r>
            <a:r>
              <a:rPr lang="en-US" dirty="0" smtClean="0"/>
              <a:t> are important industrial centers. </a:t>
            </a:r>
          </a:p>
          <a:p>
            <a:r>
              <a:rPr lang="en-US" dirty="0" smtClean="0"/>
              <a:t>The major industrial city at the south end of the uplands is Almaty. </a:t>
            </a:r>
          </a:p>
          <a:p>
            <a:r>
              <a:rPr lang="en-US" dirty="0" smtClean="0"/>
              <a:t>With 1.3 million people, Almaty is Kazakhstan’s largest city and its cultural center. </a:t>
            </a:r>
            <a:endParaRPr lang="en-US" dirty="0"/>
          </a:p>
        </p:txBody>
      </p:sp>
    </p:spTree>
    <p:extLst>
      <p:ext uri="{BB962C8B-B14F-4D97-AF65-F5344CB8AC3E}">
        <p14:creationId xmlns:p14="http://schemas.microsoft.com/office/powerpoint/2010/main" val="1824759152"/>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Southern and Western Deserts</a:t>
            </a:r>
            <a:endParaRPr lang="en-US" dirty="0"/>
          </a:p>
        </p:txBody>
      </p:sp>
      <p:sp>
        <p:nvSpPr>
          <p:cNvPr id="3" name="Text Placeholder 2"/>
          <p:cNvSpPr>
            <a:spLocks noGrp="1"/>
          </p:cNvSpPr>
          <p:nvPr>
            <p:ph type="body" sz="quarter" idx="10"/>
          </p:nvPr>
        </p:nvSpPr>
        <p:spPr/>
        <p:txBody>
          <a:bodyPr/>
          <a:lstStyle/>
          <a:p>
            <a:r>
              <a:rPr lang="en-US" dirty="0" smtClean="0"/>
              <a:t>Most of the south is a desert that contains great wealth. </a:t>
            </a:r>
          </a:p>
          <a:p>
            <a:r>
              <a:rPr lang="en-US" dirty="0" smtClean="0"/>
              <a:t>In the middle of these deserts, the </a:t>
            </a:r>
            <a:r>
              <a:rPr lang="en-US" dirty="0" err="1" smtClean="0"/>
              <a:t>Syr</a:t>
            </a:r>
            <a:r>
              <a:rPr lang="en-US" dirty="0" smtClean="0"/>
              <a:t> Darya flowed into the </a:t>
            </a:r>
            <a:r>
              <a:rPr lang="en-US" b="1" dirty="0" smtClean="0"/>
              <a:t>Aral</a:t>
            </a:r>
            <a:r>
              <a:rPr lang="en-US" dirty="0" smtClean="0"/>
              <a:t> (AHR </a:t>
            </a:r>
            <a:r>
              <a:rPr lang="en-US" dirty="0" err="1" smtClean="0"/>
              <a:t>ul</a:t>
            </a:r>
            <a:r>
              <a:rPr lang="en-US" dirty="0" smtClean="0"/>
              <a:t>) </a:t>
            </a:r>
            <a:r>
              <a:rPr lang="en-US" b="1" dirty="0" smtClean="0"/>
              <a:t>Sea</a:t>
            </a:r>
            <a:r>
              <a:rPr lang="en-US" dirty="0" smtClean="0"/>
              <a:t> until the Soviets diverted it for irrigation in the 1960s. </a:t>
            </a:r>
          </a:p>
          <a:p>
            <a:r>
              <a:rPr lang="en-US" dirty="0" smtClean="0"/>
              <a:t>At its lowest point, the </a:t>
            </a:r>
            <a:r>
              <a:rPr lang="en-US" b="1" dirty="0" smtClean="0"/>
              <a:t>Caspian Depression</a:t>
            </a:r>
            <a:r>
              <a:rPr lang="en-US" dirty="0" smtClean="0"/>
              <a:t> is 433 feet below sea level. </a:t>
            </a:r>
          </a:p>
          <a:p>
            <a:r>
              <a:rPr lang="en-US" dirty="0" smtClean="0"/>
              <a:t>Kazakhstan is a corridor between the oil-rich Caspian Sea and China. </a:t>
            </a:r>
            <a:endParaRPr lang="en-US" dirty="0"/>
          </a:p>
        </p:txBody>
      </p:sp>
    </p:spTree>
    <p:extLst>
      <p:ext uri="{BB962C8B-B14F-4D97-AF65-F5344CB8AC3E}">
        <p14:creationId xmlns:p14="http://schemas.microsoft.com/office/powerpoint/2010/main" val="89541535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Turkmenistan </a:t>
            </a:r>
            <a:endParaRPr lang="en-US" dirty="0"/>
          </a:p>
        </p:txBody>
      </p:sp>
      <p:sp>
        <p:nvSpPr>
          <p:cNvPr id="3" name="Text Placeholder 2"/>
          <p:cNvSpPr>
            <a:spLocks noGrp="1"/>
          </p:cNvSpPr>
          <p:nvPr>
            <p:ph type="body" sz="quarter" idx="10"/>
          </p:nvPr>
        </p:nvSpPr>
        <p:spPr/>
        <p:txBody>
          <a:bodyPr/>
          <a:lstStyle/>
          <a:p>
            <a:r>
              <a:rPr lang="en-US" dirty="0" smtClean="0"/>
              <a:t>Turkmenistan (</a:t>
            </a:r>
            <a:r>
              <a:rPr lang="en-US" dirty="0" err="1" smtClean="0"/>
              <a:t>turk</a:t>
            </a:r>
            <a:r>
              <a:rPr lang="en-US" dirty="0" smtClean="0"/>
              <a:t> </a:t>
            </a:r>
            <a:r>
              <a:rPr lang="en-US" dirty="0" err="1" smtClean="0"/>
              <a:t>mehn</a:t>
            </a:r>
            <a:r>
              <a:rPr lang="en-US" dirty="0" smtClean="0"/>
              <a:t> </a:t>
            </a:r>
            <a:r>
              <a:rPr lang="en-US" dirty="0" err="1" smtClean="0"/>
              <a:t>ih</a:t>
            </a:r>
            <a:r>
              <a:rPr lang="en-US" dirty="0" smtClean="0"/>
              <a:t> STAN) lies south of Kazakhstan. </a:t>
            </a:r>
          </a:p>
          <a:p>
            <a:r>
              <a:rPr lang="en-US" dirty="0" smtClean="0"/>
              <a:t>This country is 96 percent Sunni Muslim with a Christian population of around 2 percent. </a:t>
            </a:r>
          </a:p>
          <a:p>
            <a:r>
              <a:rPr lang="en-US" dirty="0" smtClean="0"/>
              <a:t>Although this country’s constitution guarantees freedom of religion, Christians, Jews, and non-Sunni Muslim groups are severely persecuted and strictly forbidden. </a:t>
            </a:r>
          </a:p>
          <a:p>
            <a:r>
              <a:rPr lang="en-US" dirty="0" smtClean="0"/>
              <a:t>The </a:t>
            </a:r>
            <a:r>
              <a:rPr lang="en-US" b="1" dirty="0" smtClean="0"/>
              <a:t>Kara-Kum</a:t>
            </a:r>
            <a:r>
              <a:rPr lang="en-US" dirty="0" smtClean="0"/>
              <a:t> (</a:t>
            </a:r>
            <a:r>
              <a:rPr lang="en-US" dirty="0" err="1" smtClean="0"/>
              <a:t>kah</a:t>
            </a:r>
            <a:r>
              <a:rPr lang="en-US" dirty="0" smtClean="0"/>
              <a:t>-rah KOOM) is a desert that covers 80 percent of Turkmenistan. </a:t>
            </a:r>
          </a:p>
          <a:p>
            <a:endParaRPr lang="en-US" dirty="0"/>
          </a:p>
        </p:txBody>
      </p:sp>
    </p:spTree>
    <p:extLst>
      <p:ext uri="{BB962C8B-B14F-4D97-AF65-F5344CB8AC3E}">
        <p14:creationId xmlns:p14="http://schemas.microsoft.com/office/powerpoint/2010/main" val="316852180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Uzbekistan</a:t>
            </a:r>
            <a:endParaRPr lang="en-US" dirty="0"/>
          </a:p>
        </p:txBody>
      </p:sp>
      <p:sp>
        <p:nvSpPr>
          <p:cNvPr id="3" name="Text Placeholder 2"/>
          <p:cNvSpPr>
            <a:spLocks noGrp="1"/>
          </p:cNvSpPr>
          <p:nvPr>
            <p:ph type="body" sz="quarter" idx="10"/>
          </p:nvPr>
        </p:nvSpPr>
        <p:spPr/>
        <p:txBody>
          <a:bodyPr/>
          <a:lstStyle/>
          <a:p>
            <a:r>
              <a:rPr lang="en-US" dirty="0" smtClean="0"/>
              <a:t>Uzbekistan is in the heart of Central Asia, completely surrounded by other Central Asian nations. </a:t>
            </a:r>
          </a:p>
          <a:p>
            <a:r>
              <a:rPr lang="en-US" dirty="0" smtClean="0"/>
              <a:t>It borders every other nation in the region and is the only double landlocked state in Central Asia. </a:t>
            </a:r>
          </a:p>
          <a:p>
            <a:r>
              <a:rPr lang="en-US" dirty="0" smtClean="0"/>
              <a:t>The nation has several religious groups, but 85 percent of the people are Muslim. </a:t>
            </a:r>
          </a:p>
          <a:p>
            <a:r>
              <a:rPr lang="en-US" dirty="0" smtClean="0"/>
              <a:t>When Central Asia broke from the Soviet Union, Uzbekistan hoped that the Turkic peoples of Central Asia would unite into a single nation called </a:t>
            </a:r>
            <a:r>
              <a:rPr lang="en-US" b="1" dirty="0" smtClean="0"/>
              <a:t>Turkistan</a:t>
            </a:r>
            <a:r>
              <a:rPr lang="en-US" dirty="0" smtClean="0"/>
              <a:t>. </a:t>
            </a:r>
          </a:p>
          <a:p>
            <a:r>
              <a:rPr lang="en-US" dirty="0" smtClean="0"/>
              <a:t>Uzbekistan has natural resources in the form of oil, natural gas, and mineral deposits. </a:t>
            </a:r>
            <a:endParaRPr lang="en-US" dirty="0"/>
          </a:p>
        </p:txBody>
      </p:sp>
    </p:spTree>
    <p:extLst>
      <p:ext uri="{BB962C8B-B14F-4D97-AF65-F5344CB8AC3E}">
        <p14:creationId xmlns:p14="http://schemas.microsoft.com/office/powerpoint/2010/main" val="145422065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South Asia</a:t>
            </a:r>
          </a:p>
          <a:p>
            <a:pPr lvl="1"/>
            <a:r>
              <a:rPr lang="en-US" dirty="0" smtClean="0"/>
              <a:t>India </a:t>
            </a:r>
          </a:p>
          <a:p>
            <a:pPr lvl="2"/>
            <a:r>
              <a:rPr lang="en-US" dirty="0" smtClean="0"/>
              <a:t>Major Geographic Features </a:t>
            </a:r>
          </a:p>
          <a:p>
            <a:pPr lvl="2"/>
            <a:r>
              <a:rPr lang="en-US" dirty="0" smtClean="0"/>
              <a:t>Religions </a:t>
            </a:r>
          </a:p>
          <a:p>
            <a:pPr lvl="3"/>
            <a:r>
              <a:rPr lang="en-US" dirty="0" smtClean="0"/>
              <a:t>Hinduism </a:t>
            </a:r>
          </a:p>
          <a:p>
            <a:pPr lvl="2"/>
            <a:r>
              <a:rPr lang="en-US" dirty="0" smtClean="0"/>
              <a:t>Government and Economy </a:t>
            </a:r>
          </a:p>
          <a:p>
            <a:pPr lvl="1"/>
            <a:r>
              <a:rPr lang="en-US" dirty="0" smtClean="0"/>
              <a:t>Pakistan and Bangladesh </a:t>
            </a:r>
          </a:p>
          <a:p>
            <a:pPr lvl="2"/>
            <a:r>
              <a:rPr lang="en-US" dirty="0" smtClean="0"/>
              <a:t>Pakistan </a:t>
            </a:r>
          </a:p>
          <a:p>
            <a:pPr lvl="2"/>
            <a:r>
              <a:rPr lang="en-US" dirty="0" smtClean="0"/>
              <a:t>Bangladesh </a:t>
            </a:r>
          </a:p>
          <a:p>
            <a:pPr lvl="1"/>
            <a:r>
              <a:rPr lang="en-US" dirty="0" smtClean="0"/>
              <a:t>Nepal and Bhutan </a:t>
            </a:r>
          </a:p>
          <a:p>
            <a:pPr lvl="2"/>
            <a:r>
              <a:rPr lang="en-US" dirty="0" smtClean="0"/>
              <a:t>Nepal </a:t>
            </a:r>
          </a:p>
          <a:p>
            <a:pPr lvl="2"/>
            <a:r>
              <a:rPr lang="en-US" dirty="0" smtClean="0"/>
              <a:t>Bhutan </a:t>
            </a:r>
          </a:p>
        </p:txBody>
      </p:sp>
    </p:spTree>
    <p:extLst>
      <p:ext uri="{BB962C8B-B14F-4D97-AF65-F5344CB8AC3E}">
        <p14:creationId xmlns:p14="http://schemas.microsoft.com/office/powerpoint/2010/main" val="3966284383"/>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Desert Oases </a:t>
            </a:r>
            <a:endParaRPr lang="en-US" dirty="0"/>
          </a:p>
        </p:txBody>
      </p:sp>
      <p:sp>
        <p:nvSpPr>
          <p:cNvPr id="3" name="Text Placeholder 2"/>
          <p:cNvSpPr>
            <a:spLocks noGrp="1"/>
          </p:cNvSpPr>
          <p:nvPr>
            <p:ph type="body" sz="quarter" idx="10"/>
          </p:nvPr>
        </p:nvSpPr>
        <p:spPr/>
        <p:txBody>
          <a:bodyPr/>
          <a:lstStyle/>
          <a:p>
            <a:r>
              <a:rPr lang="en-US" dirty="0" smtClean="0"/>
              <a:t>The </a:t>
            </a:r>
            <a:r>
              <a:rPr lang="en-US" b="1" dirty="0" smtClean="0"/>
              <a:t>Kyzyl-Kum</a:t>
            </a:r>
            <a:r>
              <a:rPr lang="en-US" dirty="0" smtClean="0"/>
              <a:t> (</a:t>
            </a:r>
            <a:r>
              <a:rPr lang="en-US" dirty="0" err="1" smtClean="0"/>
              <a:t>kih</a:t>
            </a:r>
            <a:r>
              <a:rPr lang="en-US" dirty="0" smtClean="0"/>
              <a:t>-ZIL KOOM) is a vast desert that covers 80 percent of Uzbekistan, except for a few mountains on the eastern edge.</a:t>
            </a:r>
          </a:p>
          <a:p>
            <a:r>
              <a:rPr lang="en-US" dirty="0" smtClean="0"/>
              <a:t>Most of the Kyzyl-Kum is wilderness, but it does have a few oases and mining towns. </a:t>
            </a:r>
          </a:p>
          <a:p>
            <a:r>
              <a:rPr lang="en-US" dirty="0" smtClean="0"/>
              <a:t>The greatest oasis lies at </a:t>
            </a:r>
            <a:r>
              <a:rPr lang="en-US" b="1" dirty="0" smtClean="0"/>
              <a:t>Bukhara</a:t>
            </a:r>
            <a:r>
              <a:rPr lang="en-US" dirty="0" smtClean="0"/>
              <a:t> (BOO </a:t>
            </a:r>
            <a:r>
              <a:rPr lang="en-US" dirty="0" err="1" smtClean="0"/>
              <a:t>kah</a:t>
            </a:r>
            <a:r>
              <a:rPr lang="en-US" dirty="0" smtClean="0"/>
              <a:t> rah), north of the Amu Darya. </a:t>
            </a:r>
          </a:p>
          <a:p>
            <a:r>
              <a:rPr lang="en-US" dirty="0" smtClean="0"/>
              <a:t>In the tenth century, Bukhara was the capital of a Muslim dynasty, the </a:t>
            </a:r>
            <a:r>
              <a:rPr lang="en-US" dirty="0" err="1"/>
              <a:t>S</a:t>
            </a:r>
            <a:r>
              <a:rPr lang="en-US" dirty="0" err="1" smtClean="0"/>
              <a:t>amanids</a:t>
            </a:r>
            <a:r>
              <a:rPr lang="en-US" dirty="0" smtClean="0"/>
              <a:t>, and was second only to Mecca as an Islamic holy place. </a:t>
            </a:r>
            <a:endParaRPr lang="en-US" dirty="0"/>
          </a:p>
        </p:txBody>
      </p:sp>
    </p:spTree>
    <p:extLst>
      <p:ext uri="{BB962C8B-B14F-4D97-AF65-F5344CB8AC3E}">
        <p14:creationId xmlns:p14="http://schemas.microsoft.com/office/powerpoint/2010/main" val="273082271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Crowded Foothills</a:t>
            </a:r>
            <a:endParaRPr lang="en-US" dirty="0"/>
          </a:p>
        </p:txBody>
      </p:sp>
      <p:sp>
        <p:nvSpPr>
          <p:cNvPr id="3" name="Text Placeholder 2"/>
          <p:cNvSpPr>
            <a:spLocks noGrp="1"/>
          </p:cNvSpPr>
          <p:nvPr>
            <p:ph type="body" sz="quarter" idx="10"/>
          </p:nvPr>
        </p:nvSpPr>
        <p:spPr/>
        <p:txBody>
          <a:bodyPr/>
          <a:lstStyle/>
          <a:p>
            <a:r>
              <a:rPr lang="en-US" dirty="0" smtClean="0"/>
              <a:t>Most of Uzbekistan’s population lives in the foothills of the great Asian mountain system. </a:t>
            </a:r>
          </a:p>
          <a:p>
            <a:r>
              <a:rPr lang="en-US" dirty="0" smtClean="0"/>
              <a:t>The capital, </a:t>
            </a:r>
            <a:r>
              <a:rPr lang="en-US" b="1" dirty="0" smtClean="0"/>
              <a:t>Tashkent</a:t>
            </a:r>
            <a:r>
              <a:rPr lang="en-US" dirty="0" smtClean="0"/>
              <a:t>, has 2.2 million people and is the largest city in the Caucasus and Central Asia. </a:t>
            </a:r>
          </a:p>
          <a:p>
            <a:r>
              <a:rPr lang="en-US" b="1" dirty="0" smtClean="0"/>
              <a:t>Samarqand</a:t>
            </a:r>
            <a:r>
              <a:rPr lang="en-US" dirty="0" smtClean="0"/>
              <a:t> (SAM </a:t>
            </a:r>
            <a:r>
              <a:rPr lang="en-US" dirty="0" err="1" smtClean="0"/>
              <a:t>er</a:t>
            </a:r>
            <a:r>
              <a:rPr lang="en-US" dirty="0" smtClean="0"/>
              <a:t> </a:t>
            </a:r>
            <a:r>
              <a:rPr lang="en-US" dirty="0" err="1" smtClean="0"/>
              <a:t>kand</a:t>
            </a:r>
            <a:r>
              <a:rPr lang="en-US" dirty="0" smtClean="0"/>
              <a:t>; sometimes spelled Samarkand) lies near the eastern border of Uzbekistan, where the Kyzyl-Kum Desert reaches the first spur of the mountains. </a:t>
            </a:r>
            <a:endParaRPr lang="en-US" dirty="0"/>
          </a:p>
        </p:txBody>
      </p:sp>
    </p:spTree>
    <p:extLst>
      <p:ext uri="{BB962C8B-B14F-4D97-AF65-F5344CB8AC3E}">
        <p14:creationId xmlns:p14="http://schemas.microsoft.com/office/powerpoint/2010/main" val="1998869467"/>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smtClean="0"/>
              <a:t>1. What product ruled trade across Central Asia? </a:t>
            </a:r>
          </a:p>
          <a:p>
            <a:r>
              <a:rPr lang="en-US" dirty="0"/>
              <a:t>	</a:t>
            </a:r>
            <a:r>
              <a:rPr lang="en-US" b="1" i="1" dirty="0" smtClean="0"/>
              <a:t>silk</a:t>
            </a:r>
            <a:endParaRPr lang="en-US" dirty="0"/>
          </a:p>
        </p:txBody>
      </p:sp>
    </p:spTree>
    <p:extLst>
      <p:ext uri="{BB962C8B-B14F-4D97-AF65-F5344CB8AC3E}">
        <p14:creationId xmlns:p14="http://schemas.microsoft.com/office/powerpoint/2010/main" val="310877103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1087438" indent="-736600"/>
            <a:r>
              <a:rPr lang="en-US" dirty="0" smtClean="0"/>
              <a:t>2–3. What desert covers most of Turkmenistan? Why is       Turkmenistan the richest nation in Central Asia?  </a:t>
            </a:r>
          </a:p>
          <a:p>
            <a:pPr marL="1087438" indent="-736600"/>
            <a:r>
              <a:rPr lang="en-US" dirty="0"/>
              <a:t>	</a:t>
            </a:r>
            <a:r>
              <a:rPr lang="en-US" b="1" i="1" dirty="0" smtClean="0"/>
              <a:t>Kara Kum; petroleum and natural gas </a:t>
            </a:r>
            <a:endParaRPr lang="en-US" dirty="0"/>
          </a:p>
        </p:txBody>
      </p:sp>
    </p:spTree>
    <p:extLst>
      <p:ext uri="{BB962C8B-B14F-4D97-AF65-F5344CB8AC3E}">
        <p14:creationId xmlns:p14="http://schemas.microsoft.com/office/powerpoint/2010/main" val="381881742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4. What is the most populous nation in Central Asia? </a:t>
            </a:r>
          </a:p>
          <a:p>
            <a:r>
              <a:rPr lang="en-US" dirty="0"/>
              <a:t>	</a:t>
            </a:r>
            <a:r>
              <a:rPr lang="en-US" b="1" i="1" dirty="0" smtClean="0"/>
              <a:t>Uzbekistan </a:t>
            </a:r>
            <a:endParaRPr lang="en-US" dirty="0"/>
          </a:p>
        </p:txBody>
      </p:sp>
    </p:spTree>
    <p:extLst>
      <p:ext uri="{BB962C8B-B14F-4D97-AF65-F5344CB8AC3E}">
        <p14:creationId xmlns:p14="http://schemas.microsoft.com/office/powerpoint/2010/main" val="427230070"/>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What role did the Silk Road play in Central Asia in the past? What caused this route to become insignificant? </a:t>
            </a:r>
          </a:p>
          <a:p>
            <a:pPr marL="568325" indent="0"/>
            <a:r>
              <a:rPr lang="en-US" b="1" i="1" dirty="0" smtClean="0"/>
              <a:t>It linked the two great ancient empires: Rome and China; a new water route to China avoided Central Asia. </a:t>
            </a:r>
            <a:endParaRPr lang="en-US" b="1" i="1" dirty="0"/>
          </a:p>
        </p:txBody>
      </p:sp>
    </p:spTree>
    <p:extLst>
      <p:ext uri="{BB962C8B-B14F-4D97-AF65-F5344CB8AC3E}">
        <p14:creationId xmlns:p14="http://schemas.microsoft.com/office/powerpoint/2010/main" val="3250191032"/>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Kyrgyzstan</a:t>
            </a:r>
            <a:endParaRPr lang="en-US" dirty="0"/>
          </a:p>
        </p:txBody>
      </p:sp>
      <p:sp>
        <p:nvSpPr>
          <p:cNvPr id="3" name="Text Placeholder 2"/>
          <p:cNvSpPr>
            <a:spLocks noGrp="1"/>
          </p:cNvSpPr>
          <p:nvPr>
            <p:ph type="body" sz="quarter" idx="10"/>
          </p:nvPr>
        </p:nvSpPr>
        <p:spPr/>
        <p:txBody>
          <a:bodyPr/>
          <a:lstStyle/>
          <a:p>
            <a:r>
              <a:rPr lang="en-US" dirty="0" smtClean="0"/>
              <a:t>Kyrgyzstan (KIHR gee </a:t>
            </a:r>
            <a:r>
              <a:rPr lang="en-US" dirty="0" err="1" smtClean="0"/>
              <a:t>stahn</a:t>
            </a:r>
            <a:r>
              <a:rPr lang="en-US" dirty="0" smtClean="0"/>
              <a:t>) is dominated by the </a:t>
            </a:r>
            <a:r>
              <a:rPr lang="en-US" b="1" dirty="0" smtClean="0"/>
              <a:t>Tien Shan</a:t>
            </a:r>
            <a:r>
              <a:rPr lang="en-US" dirty="0" smtClean="0"/>
              <a:t> (tee-EHN SHAHN), or the “Celestial Mountains.” </a:t>
            </a:r>
          </a:p>
          <a:p>
            <a:r>
              <a:rPr lang="en-US" dirty="0" smtClean="0"/>
              <a:t>This northern range runs one thousand miles from Tashkent to Urumqi in China and divides Kyrgyzstan from China. </a:t>
            </a:r>
          </a:p>
          <a:p>
            <a:r>
              <a:rPr lang="en-US" dirty="0" smtClean="0"/>
              <a:t>A major problem for the country is that its boundaries divide similar ethnic groups and put dissimilar groups together, yielding a situation that is ripe for friction and conflict. </a:t>
            </a:r>
          </a:p>
          <a:p>
            <a:r>
              <a:rPr lang="en-US" dirty="0" smtClean="0"/>
              <a:t>The people of Kyrgyzstan are primarily involved in pastoral occupations—raising yaks (for both milk and meat), sheep, and cattle. </a:t>
            </a:r>
            <a:endParaRPr lang="en-US" dirty="0"/>
          </a:p>
        </p:txBody>
      </p:sp>
    </p:spTree>
    <p:extLst>
      <p:ext uri="{BB962C8B-B14F-4D97-AF65-F5344CB8AC3E}">
        <p14:creationId xmlns:p14="http://schemas.microsoft.com/office/powerpoint/2010/main" val="1212422724"/>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Tajikistan</a:t>
            </a:r>
            <a:endParaRPr lang="en-US" dirty="0"/>
          </a:p>
        </p:txBody>
      </p:sp>
      <p:sp>
        <p:nvSpPr>
          <p:cNvPr id="3" name="Text Placeholder 2"/>
          <p:cNvSpPr>
            <a:spLocks noGrp="1"/>
          </p:cNvSpPr>
          <p:nvPr>
            <p:ph type="body" sz="quarter" idx="10"/>
          </p:nvPr>
        </p:nvSpPr>
        <p:spPr/>
        <p:txBody>
          <a:bodyPr/>
          <a:lstStyle/>
          <a:p>
            <a:r>
              <a:rPr lang="en-US" dirty="0" smtClean="0"/>
              <a:t>Tajikistan (</a:t>
            </a:r>
            <a:r>
              <a:rPr lang="en-US" dirty="0" err="1" smtClean="0"/>
              <a:t>tah</a:t>
            </a:r>
            <a:r>
              <a:rPr lang="en-US" dirty="0" smtClean="0"/>
              <a:t> JEEK </a:t>
            </a:r>
            <a:r>
              <a:rPr lang="en-US" dirty="0" err="1" smtClean="0"/>
              <a:t>ih</a:t>
            </a:r>
            <a:r>
              <a:rPr lang="en-US" dirty="0" smtClean="0"/>
              <a:t> </a:t>
            </a:r>
            <a:r>
              <a:rPr lang="en-US" dirty="0" err="1" smtClean="0"/>
              <a:t>stahn</a:t>
            </a:r>
            <a:r>
              <a:rPr lang="en-US" dirty="0" smtClean="0"/>
              <a:t>) is the mountain hub of Central Asia. </a:t>
            </a:r>
          </a:p>
          <a:p>
            <a:r>
              <a:rPr lang="en-US" dirty="0" smtClean="0"/>
              <a:t>The </a:t>
            </a:r>
            <a:r>
              <a:rPr lang="en-US" b="1" dirty="0" smtClean="0"/>
              <a:t>Pamir</a:t>
            </a:r>
            <a:r>
              <a:rPr lang="en-US" dirty="0" smtClean="0"/>
              <a:t> (</a:t>
            </a:r>
            <a:r>
              <a:rPr lang="en-US" dirty="0" err="1" smtClean="0"/>
              <a:t>pah</a:t>
            </a:r>
            <a:r>
              <a:rPr lang="en-US" dirty="0" smtClean="0"/>
              <a:t> MEER) </a:t>
            </a:r>
            <a:r>
              <a:rPr lang="en-US" b="1" dirty="0" smtClean="0"/>
              <a:t>Mountains</a:t>
            </a:r>
            <a:r>
              <a:rPr lang="en-US" dirty="0" smtClean="0"/>
              <a:t> cover the eastern half of Tajikistan. </a:t>
            </a:r>
          </a:p>
          <a:p>
            <a:r>
              <a:rPr lang="en-US" dirty="0" smtClean="0"/>
              <a:t>This range is sometimes called the Pamir Knot because it ties together the great ranges: the Tien Shan, the Hindu Kush, the Himalaya (and Karakoram), and the Kunlun. </a:t>
            </a:r>
          </a:p>
          <a:p>
            <a:r>
              <a:rPr lang="en-US" dirty="0" smtClean="0"/>
              <a:t>Tajikistan is unique in Central Asia. </a:t>
            </a:r>
          </a:p>
          <a:p>
            <a:r>
              <a:rPr lang="en-US" dirty="0" smtClean="0"/>
              <a:t>Its language is more Iranian than Turkic. </a:t>
            </a:r>
          </a:p>
          <a:p>
            <a:r>
              <a:rPr lang="en-US" dirty="0" smtClean="0"/>
              <a:t>Tajikistan has few resources except its rivers. </a:t>
            </a:r>
          </a:p>
          <a:p>
            <a:r>
              <a:rPr lang="en-US" dirty="0" smtClean="0"/>
              <a:t>Some of the world’s highest dams, </a:t>
            </a:r>
            <a:r>
              <a:rPr lang="en-US" dirty="0" err="1" smtClean="0"/>
              <a:t>Rogun</a:t>
            </a:r>
            <a:r>
              <a:rPr lang="en-US" dirty="0" smtClean="0"/>
              <a:t> Dam (1,099 feet) and </a:t>
            </a:r>
            <a:r>
              <a:rPr lang="en-US" dirty="0" err="1" smtClean="0"/>
              <a:t>Nurek</a:t>
            </a:r>
            <a:r>
              <a:rPr lang="en-US" dirty="0" smtClean="0"/>
              <a:t> Dam (984 feet), harness waterpower for industries at the capital, Dushanbe. </a:t>
            </a:r>
            <a:endParaRPr lang="en-US" dirty="0"/>
          </a:p>
        </p:txBody>
      </p:sp>
    </p:spTree>
    <p:extLst>
      <p:ext uri="{BB962C8B-B14F-4D97-AF65-F5344CB8AC3E}">
        <p14:creationId xmlns:p14="http://schemas.microsoft.com/office/powerpoint/2010/main" val="704726288"/>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Afghanistan</a:t>
            </a:r>
            <a:endParaRPr lang="en-US" dirty="0"/>
          </a:p>
        </p:txBody>
      </p:sp>
      <p:sp>
        <p:nvSpPr>
          <p:cNvPr id="3" name="Text Placeholder 2"/>
          <p:cNvSpPr>
            <a:spLocks noGrp="1"/>
          </p:cNvSpPr>
          <p:nvPr>
            <p:ph type="body" sz="quarter" idx="10"/>
          </p:nvPr>
        </p:nvSpPr>
        <p:spPr/>
        <p:txBody>
          <a:bodyPr/>
          <a:lstStyle/>
          <a:p>
            <a:r>
              <a:rPr lang="en-US" dirty="0" smtClean="0"/>
              <a:t>The mountains of Afghanistan harbor more than twenty ethnic groups, including Turkic, Mongol, Arab, Aryan, and Persian peoples. </a:t>
            </a:r>
          </a:p>
          <a:p>
            <a:r>
              <a:rPr lang="en-US" dirty="0" smtClean="0"/>
              <a:t>The two largest, the Pashtuns and Tajiks, constitute about three-quarters of the Afghan population. </a:t>
            </a:r>
          </a:p>
          <a:p>
            <a:r>
              <a:rPr lang="en-US" dirty="0" smtClean="0"/>
              <a:t>Following decades of wars during the nineteenth century, Afghanistan became a </a:t>
            </a:r>
            <a:r>
              <a:rPr lang="en-US" b="1" dirty="0" smtClean="0"/>
              <a:t>buffer state</a:t>
            </a:r>
            <a:r>
              <a:rPr lang="en-US" dirty="0" smtClean="0"/>
              <a:t>, a neutral state between two rivals who agreed to keep their armies out. </a:t>
            </a:r>
          </a:p>
          <a:p>
            <a:r>
              <a:rPr lang="en-US" dirty="0" smtClean="0"/>
              <a:t>From 1978 to 1989, Russia waged a costly and ultimately unsuccessful campaign to set up and maintain a Communist dictatorship in Afghanistan. </a:t>
            </a:r>
          </a:p>
          <a:p>
            <a:pPr marL="0" indent="0">
              <a:buNone/>
            </a:pPr>
            <a:endParaRPr lang="en-US" dirty="0"/>
          </a:p>
        </p:txBody>
      </p:sp>
    </p:spTree>
    <p:extLst>
      <p:ext uri="{BB962C8B-B14F-4D97-AF65-F5344CB8AC3E}">
        <p14:creationId xmlns:p14="http://schemas.microsoft.com/office/powerpoint/2010/main" val="1643780164"/>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United States supported the opposition to the Soviets, a coalition of Muslim tribes known collectively as the </a:t>
            </a:r>
            <a:r>
              <a:rPr lang="en-US" b="1" dirty="0" err="1" smtClean="0"/>
              <a:t>Mujahideen</a:t>
            </a:r>
            <a:r>
              <a:rPr lang="en-US" dirty="0" smtClean="0"/>
              <a:t> (moo </a:t>
            </a:r>
            <a:r>
              <a:rPr lang="en-US" dirty="0" err="1" smtClean="0"/>
              <a:t>jah</a:t>
            </a:r>
            <a:r>
              <a:rPr lang="en-US" dirty="0" smtClean="0"/>
              <a:t> heh DEEN; “strugglers”). </a:t>
            </a:r>
          </a:p>
          <a:p>
            <a:r>
              <a:rPr lang="en-US" dirty="0" smtClean="0"/>
              <a:t>After the Soviet Union gave up and withdrew its troops, Afghanistan broke into warring factions, and anarchy reigned. </a:t>
            </a:r>
          </a:p>
          <a:p>
            <a:r>
              <a:rPr lang="en-US" dirty="0" smtClean="0"/>
              <a:t>Islamic extremists known as the </a:t>
            </a:r>
            <a:r>
              <a:rPr lang="en-US" b="1" dirty="0" smtClean="0"/>
              <a:t>Taliban</a:t>
            </a:r>
            <a:r>
              <a:rPr lang="en-US" dirty="0" smtClean="0"/>
              <a:t> (TAL uh ban; “seekers” or “students”) eventually prevailed and restored order by enforcing rigid adherence to sharia (severe Islamic law), including such punishments as amputation of hands and arms. </a:t>
            </a:r>
          </a:p>
          <a:p>
            <a:r>
              <a:rPr lang="en-US" dirty="0" smtClean="0"/>
              <a:t>They also allowed Islamic terrorists to set up training camps in the country, and some of their students carried out attacks against the West, including the attack on the World Trade Center and the Pentagon on September 11, 2001. </a:t>
            </a:r>
            <a:endParaRPr lang="en-US" dirty="0"/>
          </a:p>
        </p:txBody>
      </p:sp>
    </p:spTree>
    <p:extLst>
      <p:ext uri="{BB962C8B-B14F-4D97-AF65-F5344CB8AC3E}">
        <p14:creationId xmlns:p14="http://schemas.microsoft.com/office/powerpoint/2010/main" val="103006157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a:t>Sri Lanka and Maldives </a:t>
            </a:r>
            <a:endParaRPr lang="en-US" dirty="0" smtClean="0"/>
          </a:p>
          <a:p>
            <a:pPr lvl="2"/>
            <a:r>
              <a:rPr lang="en-US" dirty="0" smtClean="0"/>
              <a:t>Sri Lanka </a:t>
            </a:r>
          </a:p>
          <a:p>
            <a:pPr lvl="2"/>
            <a:r>
              <a:rPr lang="en-US" dirty="0" smtClean="0"/>
              <a:t>Maldives </a:t>
            </a:r>
            <a:endParaRPr lang="en-US" dirty="0"/>
          </a:p>
          <a:p>
            <a:endParaRPr lang="en-US" dirty="0"/>
          </a:p>
        </p:txBody>
      </p:sp>
    </p:spTree>
    <p:extLst>
      <p:ext uri="{BB962C8B-B14F-4D97-AF65-F5344CB8AC3E}">
        <p14:creationId xmlns:p14="http://schemas.microsoft.com/office/powerpoint/2010/main" val="3385350246"/>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Consequently, the United States invaded Afghanistan, overthrew the Taliban, and chased down terrorists who had taken refuge in the mountains along the Afghan-Pakistani border. </a:t>
            </a:r>
            <a:endParaRPr lang="en-US" dirty="0"/>
          </a:p>
        </p:txBody>
      </p:sp>
    </p:spTree>
    <p:extLst>
      <p:ext uri="{BB962C8B-B14F-4D97-AF65-F5344CB8AC3E}">
        <p14:creationId xmlns:p14="http://schemas.microsoft.com/office/powerpoint/2010/main" val="3831430875"/>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Geographic Divisions </a:t>
            </a:r>
            <a:endParaRPr lang="en-US" dirty="0"/>
          </a:p>
        </p:txBody>
      </p:sp>
      <p:sp>
        <p:nvSpPr>
          <p:cNvPr id="6" name="Text Placeholder 5"/>
          <p:cNvSpPr>
            <a:spLocks noGrp="1"/>
          </p:cNvSpPr>
          <p:nvPr>
            <p:ph type="body" sz="quarter" idx="10"/>
          </p:nvPr>
        </p:nvSpPr>
        <p:spPr/>
        <p:txBody>
          <a:bodyPr/>
          <a:lstStyle/>
          <a:p>
            <a:r>
              <a:rPr lang="en-US" dirty="0" smtClean="0"/>
              <a:t>Geographically, Afghanistan is divided into three zones: the fertile northern plains; the rugged, earthquake-shaken central highlands (the Hindu Kush); and the desert of the southern plateaus. </a:t>
            </a:r>
          </a:p>
          <a:p>
            <a:r>
              <a:rPr lang="en-US" dirty="0" smtClean="0"/>
              <a:t>The </a:t>
            </a:r>
            <a:r>
              <a:rPr lang="en-US" b="1" dirty="0" smtClean="0"/>
              <a:t>Hindu Kush</a:t>
            </a:r>
            <a:r>
              <a:rPr lang="en-US" dirty="0" smtClean="0"/>
              <a:t>, Persian for “Hindu Death,” is a mountain barrier extending southwest from the Pamirs and across central Afghanistan. </a:t>
            </a:r>
          </a:p>
          <a:p>
            <a:r>
              <a:rPr lang="en-US" dirty="0" smtClean="0"/>
              <a:t>It has thirty-four seven-thousand-meter-high peaks. </a:t>
            </a:r>
          </a:p>
          <a:p>
            <a:r>
              <a:rPr lang="en-US" dirty="0" smtClean="0"/>
              <a:t>All of them lie in the eastern </a:t>
            </a:r>
            <a:r>
              <a:rPr lang="en-US" b="1" dirty="0" err="1" smtClean="0"/>
              <a:t>Wakhan</a:t>
            </a:r>
            <a:r>
              <a:rPr lang="en-US" dirty="0" smtClean="0"/>
              <a:t> (</a:t>
            </a:r>
            <a:r>
              <a:rPr lang="en-US" dirty="0" err="1" smtClean="0"/>
              <a:t>wah</a:t>
            </a:r>
            <a:r>
              <a:rPr lang="en-US" dirty="0" smtClean="0"/>
              <a:t> KAHN) </a:t>
            </a:r>
            <a:r>
              <a:rPr lang="en-US" b="1" dirty="0" smtClean="0"/>
              <a:t>Corridor</a:t>
            </a:r>
            <a:r>
              <a:rPr lang="en-US" dirty="0" smtClean="0"/>
              <a:t>, a narrow panhandle that Russia and Great Britain created to stretch the buffer zone to China. </a:t>
            </a:r>
          </a:p>
          <a:p>
            <a:r>
              <a:rPr lang="en-US" dirty="0" smtClean="0"/>
              <a:t>The Pashtun (PUSH toon) people predominate. </a:t>
            </a:r>
          </a:p>
        </p:txBody>
      </p:sp>
    </p:spTree>
    <p:extLst>
      <p:ext uri="{BB962C8B-B14F-4D97-AF65-F5344CB8AC3E}">
        <p14:creationId xmlns:p14="http://schemas.microsoft.com/office/powerpoint/2010/main" val="285252549"/>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Pashtun </a:t>
            </a:r>
            <a:r>
              <a:rPr lang="en-US" dirty="0"/>
              <a:t>domain includes the nation’s largest city and capital, </a:t>
            </a:r>
            <a:r>
              <a:rPr lang="en-US" b="1" dirty="0"/>
              <a:t>Kabul</a:t>
            </a:r>
            <a:r>
              <a:rPr lang="en-US" dirty="0"/>
              <a:t> (KAH </a:t>
            </a:r>
            <a:r>
              <a:rPr lang="en-US" dirty="0" err="1"/>
              <a:t>bul</a:t>
            </a:r>
            <a:r>
              <a:rPr lang="en-US" dirty="0"/>
              <a:t>), which lies in one of the many mountain valleys of the Hindu Kush. </a:t>
            </a:r>
            <a:endParaRPr lang="en-US" dirty="0" smtClean="0"/>
          </a:p>
          <a:p>
            <a:r>
              <a:rPr lang="en-US" dirty="0" smtClean="0"/>
              <a:t>Kabul became important because of the thirty-three-mile </a:t>
            </a:r>
            <a:r>
              <a:rPr lang="en-US" b="1" dirty="0" smtClean="0"/>
              <a:t>Khyber</a:t>
            </a:r>
            <a:r>
              <a:rPr lang="en-US" dirty="0" smtClean="0"/>
              <a:t> (KYE </a:t>
            </a:r>
            <a:r>
              <a:rPr lang="en-US" dirty="0" err="1" smtClean="0"/>
              <a:t>ber</a:t>
            </a:r>
            <a:r>
              <a:rPr lang="en-US" dirty="0" smtClean="0"/>
              <a:t>) </a:t>
            </a:r>
            <a:r>
              <a:rPr lang="en-US" b="1" dirty="0" smtClean="0"/>
              <a:t>Pass</a:t>
            </a:r>
            <a:r>
              <a:rPr lang="en-US" dirty="0" smtClean="0"/>
              <a:t>, one hundred miles southeast of the city, which allows easy passage through the Hindu Kush. </a:t>
            </a:r>
            <a:endParaRPr lang="en-US" dirty="0"/>
          </a:p>
        </p:txBody>
      </p:sp>
    </p:spTree>
    <p:extLst>
      <p:ext uri="{BB962C8B-B14F-4D97-AF65-F5344CB8AC3E}">
        <p14:creationId xmlns:p14="http://schemas.microsoft.com/office/powerpoint/2010/main" val="4079264893"/>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dirty="0" smtClean="0"/>
              <a:t>1.  What mountains cross into Kyrgyzstan? Tajikistan? Afghanistan? </a:t>
            </a:r>
          </a:p>
          <a:p>
            <a:r>
              <a:rPr lang="en-US" dirty="0"/>
              <a:t>	</a:t>
            </a:r>
            <a:r>
              <a:rPr lang="en-US" b="1" i="1" dirty="0" smtClean="0"/>
              <a:t>Tien Shan; Pamirs; Hindu Kush</a:t>
            </a:r>
            <a:endParaRPr lang="en-US" dirty="0"/>
          </a:p>
        </p:txBody>
      </p:sp>
    </p:spTree>
    <p:extLst>
      <p:ext uri="{BB962C8B-B14F-4D97-AF65-F5344CB8AC3E}">
        <p14:creationId xmlns:p14="http://schemas.microsoft.com/office/powerpoint/2010/main" val="1888045970"/>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2.  Which nation speaks a language closer to Iranian than to Turkish? </a:t>
            </a:r>
          </a:p>
          <a:p>
            <a:r>
              <a:rPr lang="en-US" dirty="0"/>
              <a:t>	</a:t>
            </a:r>
            <a:r>
              <a:rPr lang="en-US" b="1" i="1" dirty="0" smtClean="0"/>
              <a:t>Tajikistan</a:t>
            </a:r>
            <a:endParaRPr lang="en-US" dirty="0" smtClean="0"/>
          </a:p>
          <a:p>
            <a:r>
              <a:rPr lang="en-US" dirty="0"/>
              <a:t>	</a:t>
            </a:r>
          </a:p>
        </p:txBody>
      </p:sp>
    </p:spTree>
    <p:extLst>
      <p:ext uri="{BB962C8B-B14F-4D97-AF65-F5344CB8AC3E}">
        <p14:creationId xmlns:p14="http://schemas.microsoft.com/office/powerpoint/2010/main" val="1427942558"/>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What famous pass links Central Asia with India? </a:t>
            </a:r>
          </a:p>
          <a:p>
            <a:r>
              <a:rPr lang="en-US" dirty="0"/>
              <a:t>	</a:t>
            </a:r>
            <a:r>
              <a:rPr lang="en-US" b="1" i="1" dirty="0" smtClean="0"/>
              <a:t>Khyber Pass </a:t>
            </a:r>
            <a:endParaRPr lang="en-US" dirty="0"/>
          </a:p>
        </p:txBody>
      </p:sp>
    </p:spTree>
    <p:extLst>
      <p:ext uri="{BB962C8B-B14F-4D97-AF65-F5344CB8AC3E}">
        <p14:creationId xmlns:p14="http://schemas.microsoft.com/office/powerpoint/2010/main" val="4229409202"/>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Why has Afghanistan had so much difficulty building a strong nation? </a:t>
            </a:r>
          </a:p>
          <a:p>
            <a:pPr marL="568325" indent="0"/>
            <a:r>
              <a:rPr lang="en-US" b="1" i="1" dirty="0" smtClean="0"/>
              <a:t>Afghanistan has a history of local rivalry, ethnic diversity, isolation due to mountains, and competition between powerful neighbors seeking control of vital trade routes. </a:t>
            </a:r>
            <a:endParaRPr lang="en-US" b="1" i="1" dirty="0"/>
          </a:p>
        </p:txBody>
      </p:sp>
    </p:spTree>
    <p:extLst>
      <p:ext uri="{BB962C8B-B14F-4D97-AF65-F5344CB8AC3E}">
        <p14:creationId xmlns:p14="http://schemas.microsoft.com/office/powerpoint/2010/main" val="2364572299"/>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 Asia</a:t>
            </a:r>
            <a:endParaRPr lang="en-US" dirty="0"/>
          </a:p>
        </p:txBody>
      </p:sp>
    </p:spTree>
    <p:extLst>
      <p:ext uri="{BB962C8B-B14F-4D97-AF65-F5344CB8AC3E}">
        <p14:creationId xmlns:p14="http://schemas.microsoft.com/office/powerpoint/2010/main" val="3910037168"/>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 Asia</a:t>
            </a:r>
            <a:endParaRPr lang="en-US" dirty="0"/>
          </a:p>
        </p:txBody>
      </p:sp>
      <p:sp>
        <p:nvSpPr>
          <p:cNvPr id="3" name="Text Placeholder 2"/>
          <p:cNvSpPr>
            <a:spLocks noGrp="1"/>
          </p:cNvSpPr>
          <p:nvPr>
            <p:ph type="body" sz="quarter" idx="10"/>
          </p:nvPr>
        </p:nvSpPr>
        <p:spPr/>
        <p:txBody>
          <a:bodyPr/>
          <a:lstStyle/>
          <a:p>
            <a:r>
              <a:rPr lang="en-US" dirty="0" smtClean="0"/>
              <a:t>India </a:t>
            </a:r>
          </a:p>
          <a:p>
            <a:pPr lvl="1"/>
            <a:r>
              <a:rPr lang="en-US" dirty="0" smtClean="0"/>
              <a:t>Major Geographic Features </a:t>
            </a:r>
          </a:p>
          <a:p>
            <a:pPr lvl="1"/>
            <a:r>
              <a:rPr lang="en-US" dirty="0" smtClean="0"/>
              <a:t>Religions </a:t>
            </a:r>
          </a:p>
          <a:p>
            <a:pPr lvl="1"/>
            <a:r>
              <a:rPr lang="en-US" dirty="0" smtClean="0"/>
              <a:t>Hinduism </a:t>
            </a:r>
          </a:p>
          <a:p>
            <a:pPr lvl="1"/>
            <a:r>
              <a:rPr lang="en-US" dirty="0" smtClean="0"/>
              <a:t>Government and Economy</a:t>
            </a:r>
          </a:p>
        </p:txBody>
      </p:sp>
    </p:spTree>
    <p:extLst>
      <p:ext uri="{BB962C8B-B14F-4D97-AF65-F5344CB8AC3E}">
        <p14:creationId xmlns:p14="http://schemas.microsoft.com/office/powerpoint/2010/main" val="511062062"/>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Pakistan and Bangladesh </a:t>
            </a:r>
            <a:endParaRPr lang="en-US" dirty="0" smtClean="0"/>
          </a:p>
          <a:p>
            <a:pPr lvl="1"/>
            <a:r>
              <a:rPr lang="en-US" dirty="0" smtClean="0"/>
              <a:t>Pakistan </a:t>
            </a:r>
          </a:p>
          <a:p>
            <a:pPr lvl="1"/>
            <a:r>
              <a:rPr lang="en-US" dirty="0" smtClean="0"/>
              <a:t>Bangladesh </a:t>
            </a:r>
            <a:endParaRPr lang="en-US" dirty="0"/>
          </a:p>
          <a:p>
            <a:r>
              <a:rPr lang="en-US" dirty="0"/>
              <a:t>Nepal and Bhutan </a:t>
            </a:r>
            <a:endParaRPr lang="en-US" dirty="0" smtClean="0"/>
          </a:p>
          <a:p>
            <a:pPr lvl="1"/>
            <a:r>
              <a:rPr lang="en-US" dirty="0" smtClean="0"/>
              <a:t>Nepal </a:t>
            </a:r>
          </a:p>
          <a:p>
            <a:pPr lvl="1"/>
            <a:r>
              <a:rPr lang="en-US" dirty="0" smtClean="0"/>
              <a:t>Bhutan </a:t>
            </a:r>
            <a:endParaRPr lang="en-US" dirty="0"/>
          </a:p>
          <a:p>
            <a:r>
              <a:rPr lang="en-US" dirty="0"/>
              <a:t>Sri Lanka and Maldives </a:t>
            </a:r>
            <a:endParaRPr lang="en-US" dirty="0" smtClean="0"/>
          </a:p>
          <a:p>
            <a:pPr lvl="1"/>
            <a:r>
              <a:rPr lang="en-US" dirty="0" smtClean="0"/>
              <a:t>Sri Lanka </a:t>
            </a:r>
          </a:p>
          <a:p>
            <a:pPr lvl="1"/>
            <a:r>
              <a:rPr lang="en-US" dirty="0" smtClean="0"/>
              <a:t>Maldives </a:t>
            </a:r>
            <a:endParaRPr lang="en-US" dirty="0"/>
          </a:p>
          <a:p>
            <a:endParaRPr lang="en-US" dirty="0"/>
          </a:p>
        </p:txBody>
      </p:sp>
    </p:spTree>
    <p:extLst>
      <p:ext uri="{BB962C8B-B14F-4D97-AF65-F5344CB8AC3E}">
        <p14:creationId xmlns:p14="http://schemas.microsoft.com/office/powerpoint/2010/main" val="92444959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Text Placeholder 2"/>
          <p:cNvSpPr>
            <a:spLocks noGrp="1"/>
          </p:cNvSpPr>
          <p:nvPr>
            <p:ph type="body" sz="quarter" idx="10"/>
          </p:nvPr>
        </p:nvSpPr>
        <p:spPr/>
        <p:txBody>
          <a:bodyPr/>
          <a:lstStyle/>
          <a:p>
            <a:r>
              <a:rPr lang="en-US" dirty="0" smtClean="0"/>
              <a:t>This region extends from the Caucasus Mountains east of the Black Sea to the Western and Eastern </a:t>
            </a:r>
            <a:r>
              <a:rPr lang="en-US" dirty="0" err="1" smtClean="0"/>
              <a:t>Ghat</a:t>
            </a:r>
            <a:r>
              <a:rPr lang="en-US" dirty="0" smtClean="0"/>
              <a:t> Mountains along the southern borders of India. </a:t>
            </a:r>
          </a:p>
          <a:p>
            <a:r>
              <a:rPr lang="en-US" dirty="0" smtClean="0"/>
              <a:t>This area is populated by people with deeply held religious beliefs. </a:t>
            </a:r>
          </a:p>
          <a:p>
            <a:r>
              <a:rPr lang="en-US" dirty="0" smtClean="0">
                <a:solidFill>
                  <a:srgbClr val="FF0000"/>
                </a:solidFill>
              </a:rPr>
              <a:t>Islam has a strong influence in many of these countries. </a:t>
            </a:r>
          </a:p>
          <a:p>
            <a:r>
              <a:rPr lang="en-US" dirty="0" smtClean="0">
                <a:solidFill>
                  <a:srgbClr val="FF0000"/>
                </a:solidFill>
              </a:rPr>
              <a:t>However, Buddhism, Hinduism, and other religions also have many followers in this region. </a:t>
            </a:r>
          </a:p>
          <a:p>
            <a:r>
              <a:rPr lang="en-US" dirty="0" smtClean="0"/>
              <a:t>Christians make up a minority of the people. </a:t>
            </a:r>
          </a:p>
          <a:p>
            <a:r>
              <a:rPr lang="en-US" dirty="0" smtClean="0">
                <a:solidFill>
                  <a:srgbClr val="FF0000"/>
                </a:solidFill>
              </a:rPr>
              <a:t>The peoples of this region also share another characteristic—conquest or attempted conquest by foreign powers. </a:t>
            </a:r>
            <a:endParaRPr lang="en-US" dirty="0">
              <a:solidFill>
                <a:srgbClr val="FF0000"/>
              </a:solidFill>
            </a:endParaRPr>
          </a:p>
        </p:txBody>
      </p:sp>
    </p:spTree>
    <p:extLst>
      <p:ext uri="{BB962C8B-B14F-4D97-AF65-F5344CB8AC3E}">
        <p14:creationId xmlns:p14="http://schemas.microsoft.com/office/powerpoint/2010/main" val="246533607"/>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04591" y="325054"/>
            <a:ext cx="5095456" cy="5933254"/>
          </a:xfrm>
        </p:spPr>
      </p:pic>
    </p:spTree>
    <p:extLst>
      <p:ext uri="{BB962C8B-B14F-4D97-AF65-F5344CB8AC3E}">
        <p14:creationId xmlns:p14="http://schemas.microsoft.com/office/powerpoint/2010/main" val="3663828642"/>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892900" y="782638"/>
            <a:ext cx="7918838" cy="5018087"/>
          </a:xfrm>
        </p:spPr>
      </p:pic>
    </p:spTree>
    <p:extLst>
      <p:ext uri="{BB962C8B-B14F-4D97-AF65-F5344CB8AC3E}">
        <p14:creationId xmlns:p14="http://schemas.microsoft.com/office/powerpoint/2010/main" val="576938080"/>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 Asia </a:t>
            </a:r>
            <a:endParaRPr lang="en-US" dirty="0"/>
          </a:p>
        </p:txBody>
      </p:sp>
      <p:sp>
        <p:nvSpPr>
          <p:cNvPr id="3" name="Text Placeholder 2"/>
          <p:cNvSpPr>
            <a:spLocks noGrp="1"/>
          </p:cNvSpPr>
          <p:nvPr>
            <p:ph type="body" sz="quarter" idx="10"/>
          </p:nvPr>
        </p:nvSpPr>
        <p:spPr/>
        <p:txBody>
          <a:bodyPr/>
          <a:lstStyle/>
          <a:p>
            <a:r>
              <a:rPr lang="en-US" dirty="0" smtClean="0"/>
              <a:t>Asia is an exotic region of contrast between wealth and poverty, high culture and demonic paganism, insurmountable peaks and broad river plains. </a:t>
            </a:r>
          </a:p>
          <a:p>
            <a:r>
              <a:rPr lang="en-US" dirty="0" smtClean="0"/>
              <a:t>Mountains and deserts have long isolated Asia from the West, creating distinct differences in culture and history. </a:t>
            </a:r>
          </a:p>
          <a:p>
            <a:r>
              <a:rPr lang="en-US" dirty="0" smtClean="0"/>
              <a:t>Because South Asia is separated from the rest of Asia by the formidable </a:t>
            </a:r>
            <a:r>
              <a:rPr lang="en-US" b="1" dirty="0" smtClean="0"/>
              <a:t>Himalayas</a:t>
            </a:r>
            <a:r>
              <a:rPr lang="en-US" dirty="0" smtClean="0"/>
              <a:t> on the north and by the Indian ocean on the south, and because it is bigger than a peninsula and smaller than a continent, it is sometimes called a </a:t>
            </a:r>
            <a:r>
              <a:rPr lang="en-US" b="1" dirty="0" smtClean="0"/>
              <a:t>subcontinent</a:t>
            </a:r>
            <a:r>
              <a:rPr lang="en-US" dirty="0" smtClean="0"/>
              <a:t>. </a:t>
            </a:r>
            <a:endParaRPr lang="en-US" dirty="0"/>
          </a:p>
        </p:txBody>
      </p:sp>
    </p:spTree>
    <p:extLst>
      <p:ext uri="{BB962C8B-B14F-4D97-AF65-F5344CB8AC3E}">
        <p14:creationId xmlns:p14="http://schemas.microsoft.com/office/powerpoint/2010/main" val="4215547721"/>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Himalayas dominate the weather system of the region. </a:t>
            </a:r>
          </a:p>
          <a:p>
            <a:r>
              <a:rPr lang="en-US" dirty="0" smtClean="0"/>
              <a:t>Because the cold air north of the mountains cannot rise over them to spill into South Asia, the cold temperatures do not reach into the subcontinent. </a:t>
            </a:r>
          </a:p>
          <a:p>
            <a:r>
              <a:rPr lang="en-US" dirty="0" smtClean="0"/>
              <a:t>As the summer heat rises in the south</a:t>
            </a:r>
            <a:r>
              <a:rPr lang="en-US" dirty="0" smtClean="0">
                <a:solidFill>
                  <a:srgbClr val="FF0000"/>
                </a:solidFill>
              </a:rPr>
              <a:t>, a low-pressure system results</a:t>
            </a:r>
            <a:r>
              <a:rPr lang="en-US" dirty="0" smtClean="0"/>
              <a:t>, </a:t>
            </a:r>
            <a:r>
              <a:rPr lang="en-US" dirty="0" smtClean="0">
                <a:solidFill>
                  <a:srgbClr val="FF0000"/>
                </a:solidFill>
              </a:rPr>
              <a:t>drawing warm, moist air from the Indian Ocean in the form of winds called </a:t>
            </a:r>
            <a:r>
              <a:rPr lang="en-US" b="1" dirty="0" smtClean="0">
                <a:solidFill>
                  <a:srgbClr val="FF0000"/>
                </a:solidFill>
              </a:rPr>
              <a:t>monsoons</a:t>
            </a:r>
            <a:r>
              <a:rPr lang="en-US" dirty="0" smtClean="0">
                <a:solidFill>
                  <a:srgbClr val="FF0000"/>
                </a:solidFill>
              </a:rPr>
              <a:t>. </a:t>
            </a:r>
          </a:p>
          <a:p>
            <a:r>
              <a:rPr lang="en-US" dirty="0" smtClean="0"/>
              <a:t>A reverse monsoon pushes cool, dry winds across the mountains into South Asia, causing a dry season. </a:t>
            </a:r>
          </a:p>
          <a:p>
            <a:r>
              <a:rPr lang="en-US" dirty="0" smtClean="0"/>
              <a:t>The monsoon rains begin in June or July and supply the rain necessary for the agriculture on which all South Asian countries depend. </a:t>
            </a:r>
            <a:endParaRPr lang="en-US" dirty="0"/>
          </a:p>
        </p:txBody>
      </p:sp>
    </p:spTree>
    <p:extLst>
      <p:ext uri="{BB962C8B-B14F-4D97-AF65-F5344CB8AC3E}">
        <p14:creationId xmlns:p14="http://schemas.microsoft.com/office/powerpoint/2010/main" val="3006747859"/>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 </a:t>
            </a:r>
            <a:endParaRPr lang="en-US" dirty="0"/>
          </a:p>
        </p:txBody>
      </p:sp>
      <p:sp>
        <p:nvSpPr>
          <p:cNvPr id="3" name="Text Placeholder 2"/>
          <p:cNvSpPr>
            <a:spLocks noGrp="1"/>
          </p:cNvSpPr>
          <p:nvPr>
            <p:ph type="body" sz="quarter" idx="10"/>
          </p:nvPr>
        </p:nvSpPr>
        <p:spPr/>
        <p:txBody>
          <a:bodyPr/>
          <a:lstStyle/>
          <a:p>
            <a:r>
              <a:rPr lang="en-US" dirty="0" smtClean="0"/>
              <a:t>India, the largest country in south Asia, is also the seventh-largest country in area in the world and the second-largest in population. </a:t>
            </a:r>
          </a:p>
          <a:p>
            <a:r>
              <a:rPr lang="en-US" dirty="0" smtClean="0">
                <a:solidFill>
                  <a:srgbClr val="FF0000"/>
                </a:solidFill>
              </a:rPr>
              <a:t>India is often called the world’s largest democracy. </a:t>
            </a:r>
          </a:p>
          <a:p>
            <a:r>
              <a:rPr lang="en-US" dirty="0" smtClean="0"/>
              <a:t>It is a federal republic with twenty-five states and six territories. </a:t>
            </a:r>
            <a:endParaRPr lang="en-US" dirty="0"/>
          </a:p>
        </p:txBody>
      </p:sp>
    </p:spTree>
    <p:extLst>
      <p:ext uri="{BB962C8B-B14F-4D97-AF65-F5344CB8AC3E}">
        <p14:creationId xmlns:p14="http://schemas.microsoft.com/office/powerpoint/2010/main" val="3295537633"/>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257440"/>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Geographic Features</a:t>
            </a:r>
            <a:endParaRPr lang="en-US" dirty="0"/>
          </a:p>
        </p:txBody>
      </p:sp>
      <p:sp>
        <p:nvSpPr>
          <p:cNvPr id="3" name="Text Placeholder 2"/>
          <p:cNvSpPr>
            <a:spLocks noGrp="1"/>
          </p:cNvSpPr>
          <p:nvPr>
            <p:ph type="body" sz="quarter" idx="10"/>
          </p:nvPr>
        </p:nvSpPr>
        <p:spPr/>
        <p:txBody>
          <a:bodyPr/>
          <a:lstStyle/>
          <a:p>
            <a:r>
              <a:rPr lang="en-US" dirty="0" smtClean="0"/>
              <a:t>India resembles a giant triangle or an upside-down pyramid. </a:t>
            </a:r>
          </a:p>
          <a:p>
            <a:r>
              <a:rPr lang="en-US" dirty="0" smtClean="0"/>
              <a:t>It is bounded on the southeast by the Bay of Bengal, on the south by the Indian Ocean, and on the southwest by the Arabian Sea. </a:t>
            </a:r>
            <a:endParaRPr lang="en-US" dirty="0"/>
          </a:p>
          <a:p>
            <a:r>
              <a:rPr lang="en-US" dirty="0" smtClean="0"/>
              <a:t>India is bounded by three major mountain ranges: The Himalayas on the northeast and the Eastern and Western Ghats, which run down either coast of the country. </a:t>
            </a:r>
          </a:p>
        </p:txBody>
      </p:sp>
    </p:spTree>
    <p:extLst>
      <p:ext uri="{BB962C8B-B14F-4D97-AF65-F5344CB8AC3E}">
        <p14:creationId xmlns:p14="http://schemas.microsoft.com/office/powerpoint/2010/main" val="2088727775"/>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a:t>The Himalayas</a:t>
            </a:r>
            <a:r>
              <a:rPr lang="en-US" dirty="0"/>
              <a:t> </a:t>
            </a:r>
          </a:p>
          <a:p>
            <a:pPr lvl="1"/>
            <a:r>
              <a:rPr lang="en-US" dirty="0"/>
              <a:t>The northeastern limit of South Asia is delineated by </a:t>
            </a:r>
            <a:r>
              <a:rPr lang="en-US" dirty="0">
                <a:solidFill>
                  <a:srgbClr val="FF0000"/>
                </a:solidFill>
              </a:rPr>
              <a:t>the Himalaya Mountains, the highest mountain range on earth. </a:t>
            </a:r>
          </a:p>
          <a:p>
            <a:pPr lvl="1"/>
            <a:r>
              <a:rPr lang="en-US" dirty="0" smtClean="0"/>
              <a:t>The name Himalaya is Sanskrit for “House of Snow.” </a:t>
            </a:r>
          </a:p>
          <a:p>
            <a:pPr lvl="1"/>
            <a:r>
              <a:rPr lang="en-US" dirty="0" smtClean="0">
                <a:solidFill>
                  <a:srgbClr val="FF0000"/>
                </a:solidFill>
              </a:rPr>
              <a:t>It includes </a:t>
            </a:r>
            <a:r>
              <a:rPr lang="en-US" b="1" dirty="0" smtClean="0">
                <a:solidFill>
                  <a:srgbClr val="FF0000"/>
                </a:solidFill>
              </a:rPr>
              <a:t>Mt. Everest </a:t>
            </a:r>
            <a:r>
              <a:rPr lang="en-US" dirty="0" smtClean="0">
                <a:solidFill>
                  <a:srgbClr val="FF0000"/>
                </a:solidFill>
              </a:rPr>
              <a:t>(29,028 ft.), the highest mountain in the world. </a:t>
            </a:r>
          </a:p>
          <a:p>
            <a:pPr lvl="1"/>
            <a:r>
              <a:rPr lang="en-US" dirty="0" smtClean="0">
                <a:solidFill>
                  <a:srgbClr val="FF0000"/>
                </a:solidFill>
              </a:rPr>
              <a:t>The </a:t>
            </a:r>
            <a:r>
              <a:rPr lang="en-US" i="1" dirty="0" smtClean="0">
                <a:solidFill>
                  <a:srgbClr val="FF0000"/>
                </a:solidFill>
              </a:rPr>
              <a:t>Himalayan Mountain System</a:t>
            </a:r>
            <a:r>
              <a:rPr lang="en-US" dirty="0" smtClean="0">
                <a:solidFill>
                  <a:srgbClr val="FF0000"/>
                </a:solidFill>
              </a:rPr>
              <a:t> forms the great mountain barrier that runs fifteen hundred miles along the south border of China. </a:t>
            </a:r>
          </a:p>
          <a:p>
            <a:pPr lvl="1"/>
            <a:r>
              <a:rPr lang="en-US" dirty="0" smtClean="0"/>
              <a:t>The Indus and Brahmaputra river valleys divide the Himalayan system into three distinct ranges. </a:t>
            </a:r>
          </a:p>
          <a:p>
            <a:pPr lvl="1"/>
            <a:r>
              <a:rPr lang="en-US" dirty="0" smtClean="0"/>
              <a:t>The Himalayas proper extend twelve hundred miles from the Indus River to the great eastern curve of the Brahmaputra River. </a:t>
            </a:r>
            <a:endParaRPr lang="en-US" dirty="0"/>
          </a:p>
        </p:txBody>
      </p:sp>
    </p:spTree>
    <p:extLst>
      <p:ext uri="{BB962C8B-B14F-4D97-AF65-F5344CB8AC3E}">
        <p14:creationId xmlns:p14="http://schemas.microsoft.com/office/powerpoint/2010/main" val="2676440314"/>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The Western and Eastern Ghats</a:t>
            </a:r>
            <a:r>
              <a:rPr lang="en-US" dirty="0" smtClean="0"/>
              <a:t> </a:t>
            </a:r>
          </a:p>
          <a:p>
            <a:pPr lvl="1"/>
            <a:r>
              <a:rPr lang="en-US" dirty="0" smtClean="0"/>
              <a:t>The </a:t>
            </a:r>
            <a:r>
              <a:rPr lang="en-US" b="1" dirty="0" smtClean="0"/>
              <a:t>Ghats</a:t>
            </a:r>
            <a:r>
              <a:rPr lang="en-US" dirty="0" smtClean="0"/>
              <a:t> are two ranges of long, low, hardwood-covered mountains that run along the coasts of India. </a:t>
            </a:r>
          </a:p>
          <a:p>
            <a:pPr lvl="1"/>
            <a:r>
              <a:rPr lang="en-US" dirty="0" smtClean="0"/>
              <a:t>The Western Ghats run for about a thousand miles along the west coast from just north of Mumbai southward to the southernmost tip of the country. </a:t>
            </a:r>
          </a:p>
          <a:p>
            <a:pPr lvl="1"/>
            <a:r>
              <a:rPr lang="en-US" dirty="0" smtClean="0"/>
              <a:t>The Eastern Ghats stretch for about nine hundred miles along the east coast from the Mahanadi Valley in the north, where rice cultivation is a major economic activity, to the </a:t>
            </a:r>
            <a:r>
              <a:rPr lang="en-US" dirty="0" err="1" smtClean="0"/>
              <a:t>Nilgiri</a:t>
            </a:r>
            <a:r>
              <a:rPr lang="en-US" dirty="0" smtClean="0"/>
              <a:t> Hills in the south. </a:t>
            </a:r>
            <a:endParaRPr lang="en-US" dirty="0"/>
          </a:p>
        </p:txBody>
      </p:sp>
    </p:spTree>
    <p:extLst>
      <p:ext uri="{BB962C8B-B14F-4D97-AF65-F5344CB8AC3E}">
        <p14:creationId xmlns:p14="http://schemas.microsoft.com/office/powerpoint/2010/main" val="458599941"/>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The Vindhya Mountains</a:t>
            </a:r>
            <a:r>
              <a:rPr lang="en-US" dirty="0" smtClean="0"/>
              <a:t> </a:t>
            </a:r>
          </a:p>
          <a:p>
            <a:pPr lvl="1"/>
            <a:r>
              <a:rPr lang="en-US" dirty="0" smtClean="0"/>
              <a:t>The remaining major mountain range cuts from just north of where the Western Ghats begin, inland from the Gulf of Cambay and the city of Surat, almost due east into the heart of India. </a:t>
            </a:r>
          </a:p>
          <a:p>
            <a:pPr lvl="1"/>
            <a:r>
              <a:rPr lang="en-US" dirty="0" smtClean="0"/>
              <a:t>Actually more like high hills (approximately 3,000 feet in elevation), the sandstone </a:t>
            </a:r>
            <a:r>
              <a:rPr lang="en-US" b="1" dirty="0" smtClean="0">
                <a:solidFill>
                  <a:srgbClr val="FF0000"/>
                </a:solidFill>
              </a:rPr>
              <a:t>Vindhya</a:t>
            </a:r>
            <a:r>
              <a:rPr lang="en-US" dirty="0" smtClean="0">
                <a:solidFill>
                  <a:srgbClr val="FF0000"/>
                </a:solidFill>
              </a:rPr>
              <a:t> (VIHN </a:t>
            </a:r>
            <a:r>
              <a:rPr lang="en-US" dirty="0" err="1" smtClean="0">
                <a:solidFill>
                  <a:srgbClr val="FF0000"/>
                </a:solidFill>
              </a:rPr>
              <a:t>dyuh</a:t>
            </a:r>
            <a:r>
              <a:rPr lang="en-US" dirty="0" smtClean="0">
                <a:solidFill>
                  <a:srgbClr val="FF0000"/>
                </a:solidFill>
              </a:rPr>
              <a:t>) </a:t>
            </a:r>
            <a:r>
              <a:rPr lang="en-US" b="1" dirty="0" smtClean="0">
                <a:solidFill>
                  <a:srgbClr val="FF0000"/>
                </a:solidFill>
              </a:rPr>
              <a:t>Mountains</a:t>
            </a:r>
            <a:r>
              <a:rPr lang="en-US" dirty="0" smtClean="0">
                <a:solidFill>
                  <a:srgbClr val="FF0000"/>
                </a:solidFill>
              </a:rPr>
              <a:t> have historically been the natural dividing line between northern India and southern India. </a:t>
            </a:r>
          </a:p>
          <a:p>
            <a:pPr lvl="1"/>
            <a:endParaRPr lang="en-US" dirty="0">
              <a:solidFill>
                <a:srgbClr val="FF0000"/>
              </a:solidFill>
            </a:endParaRPr>
          </a:p>
        </p:txBody>
      </p:sp>
    </p:spTree>
    <p:extLst>
      <p:ext uri="{BB962C8B-B14F-4D97-AF65-F5344CB8AC3E}">
        <p14:creationId xmlns:p14="http://schemas.microsoft.com/office/powerpoint/2010/main" val="120461990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25250" y="400023"/>
            <a:ext cx="6454139" cy="5783316"/>
          </a:xfrm>
        </p:spPr>
      </p:pic>
    </p:spTree>
    <p:extLst>
      <p:ext uri="{BB962C8B-B14F-4D97-AF65-F5344CB8AC3E}">
        <p14:creationId xmlns:p14="http://schemas.microsoft.com/office/powerpoint/2010/main" val="2757883026"/>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The Ganges River</a:t>
            </a:r>
            <a:r>
              <a:rPr lang="en-US" dirty="0" smtClean="0"/>
              <a:t> </a:t>
            </a:r>
          </a:p>
          <a:p>
            <a:pPr lvl="1"/>
            <a:r>
              <a:rPr lang="en-US" dirty="0" smtClean="0"/>
              <a:t>Rivers also play an important role in India’s geography.</a:t>
            </a:r>
          </a:p>
          <a:p>
            <a:pPr lvl="1"/>
            <a:r>
              <a:rPr lang="en-US" dirty="0" smtClean="0"/>
              <a:t>The northern portions of the country are delineated by the great river systems and the plains that they drain: the Indus River in the northwest, the Ganges River in the north and northeast, and the Brahmaputra in the extreme northeast. </a:t>
            </a:r>
          </a:p>
          <a:p>
            <a:pPr lvl="1"/>
            <a:r>
              <a:rPr lang="en-US" dirty="0" smtClean="0"/>
              <a:t>The Ganges is very muddy and deposits an estimated 15 billion tons of sediment a year. In 2007, the river was also ranked among the five most polluted rivers in the world, and the subsequent efforts to reduce the level of pollution have had little success. </a:t>
            </a:r>
          </a:p>
          <a:p>
            <a:pPr lvl="1"/>
            <a:r>
              <a:rPr lang="en-US" dirty="0" smtClean="0"/>
              <a:t>The river holds great significance in </a:t>
            </a:r>
            <a:r>
              <a:rPr lang="en-US" b="1" dirty="0" smtClean="0"/>
              <a:t>Hinduism</a:t>
            </a:r>
            <a:r>
              <a:rPr lang="en-US" dirty="0" smtClean="0"/>
              <a:t>, the largest religion in India. </a:t>
            </a:r>
            <a:endParaRPr lang="en-US" dirty="0"/>
          </a:p>
        </p:txBody>
      </p:sp>
    </p:spTree>
    <p:extLst>
      <p:ext uri="{BB962C8B-B14F-4D97-AF65-F5344CB8AC3E}">
        <p14:creationId xmlns:p14="http://schemas.microsoft.com/office/powerpoint/2010/main" val="1509613043"/>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The Brahmaputra River </a:t>
            </a:r>
          </a:p>
          <a:p>
            <a:pPr lvl="1"/>
            <a:r>
              <a:rPr lang="en-US" dirty="0" smtClean="0"/>
              <a:t>The headwaters of the </a:t>
            </a:r>
            <a:r>
              <a:rPr lang="en-US" b="1" dirty="0" smtClean="0"/>
              <a:t>Brahmaputra</a:t>
            </a:r>
            <a:r>
              <a:rPr lang="en-US" dirty="0" smtClean="0"/>
              <a:t> (</a:t>
            </a:r>
            <a:r>
              <a:rPr lang="en-US" dirty="0" err="1" smtClean="0"/>
              <a:t>brah</a:t>
            </a:r>
            <a:r>
              <a:rPr lang="en-US" dirty="0" smtClean="0"/>
              <a:t> </a:t>
            </a:r>
            <a:r>
              <a:rPr lang="en-US" dirty="0" err="1" smtClean="0"/>
              <a:t>muh</a:t>
            </a:r>
            <a:r>
              <a:rPr lang="en-US" dirty="0" smtClean="0"/>
              <a:t> POO </a:t>
            </a:r>
            <a:r>
              <a:rPr lang="en-US" dirty="0" err="1" smtClean="0"/>
              <a:t>truh</a:t>
            </a:r>
            <a:r>
              <a:rPr lang="en-US" dirty="0" smtClean="0"/>
              <a:t>) </a:t>
            </a:r>
            <a:r>
              <a:rPr lang="en-US" b="1" dirty="0" smtClean="0"/>
              <a:t>River</a:t>
            </a:r>
            <a:r>
              <a:rPr lang="en-US" dirty="0" smtClean="0"/>
              <a:t> are in Tibet. </a:t>
            </a:r>
          </a:p>
          <a:p>
            <a:pPr lvl="1"/>
            <a:r>
              <a:rPr lang="en-US" dirty="0" smtClean="0"/>
              <a:t>The river flows about 1,864 miles through four countries (Tibet, China, India, and Bangladesh) before joining the Ganges in the Ganges delta and emptying into the Bay of Bengal. </a:t>
            </a:r>
          </a:p>
          <a:p>
            <a:pPr lvl="1"/>
            <a:r>
              <a:rPr lang="en-US" dirty="0" smtClean="0"/>
              <a:t>The </a:t>
            </a:r>
            <a:r>
              <a:rPr lang="en-US" b="1" dirty="0" smtClean="0"/>
              <a:t>Jumna</a:t>
            </a:r>
            <a:r>
              <a:rPr lang="en-US" dirty="0" smtClean="0"/>
              <a:t> (JUHM </a:t>
            </a:r>
            <a:r>
              <a:rPr lang="en-US" dirty="0" err="1" smtClean="0"/>
              <a:t>nuh</a:t>
            </a:r>
            <a:r>
              <a:rPr lang="en-US" dirty="0" smtClean="0"/>
              <a:t>) </a:t>
            </a:r>
            <a:r>
              <a:rPr lang="en-US" b="1" dirty="0" smtClean="0"/>
              <a:t>River</a:t>
            </a:r>
            <a:r>
              <a:rPr lang="en-US" dirty="0" smtClean="0"/>
              <a:t> is another important tributary of the Ganges in the plains. </a:t>
            </a:r>
          </a:p>
          <a:p>
            <a:pPr lvl="1"/>
            <a:r>
              <a:rPr lang="en-US" b="1" dirty="0"/>
              <a:t>Delhi</a:t>
            </a:r>
            <a:r>
              <a:rPr lang="en-US" dirty="0"/>
              <a:t> (DEL </a:t>
            </a:r>
            <a:r>
              <a:rPr lang="en-US" dirty="0" err="1"/>
              <a:t>ee</a:t>
            </a:r>
            <a:r>
              <a:rPr lang="en-US" dirty="0"/>
              <a:t>), India’s second-largest city, stands on the Jumna River between Uttar Pradesh and Haryana. </a:t>
            </a:r>
          </a:p>
          <a:p>
            <a:pPr lvl="1"/>
            <a:r>
              <a:rPr lang="en-US" dirty="0"/>
              <a:t>Its suburb, </a:t>
            </a:r>
            <a:r>
              <a:rPr lang="en-US" dirty="0">
                <a:solidFill>
                  <a:srgbClr val="FF0000"/>
                </a:solidFill>
              </a:rPr>
              <a:t>New Delhi, is the national capital. </a:t>
            </a:r>
          </a:p>
        </p:txBody>
      </p:sp>
    </p:spTree>
    <p:extLst>
      <p:ext uri="{BB962C8B-B14F-4D97-AF65-F5344CB8AC3E}">
        <p14:creationId xmlns:p14="http://schemas.microsoft.com/office/powerpoint/2010/main" val="1606244926"/>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The </a:t>
            </a:r>
            <a:r>
              <a:rPr lang="en-US" b="1" i="1" dirty="0"/>
              <a:t>Indus </a:t>
            </a:r>
            <a:r>
              <a:rPr lang="en-US" b="1" i="1" dirty="0" smtClean="0"/>
              <a:t>River</a:t>
            </a:r>
          </a:p>
          <a:p>
            <a:pPr lvl="1"/>
            <a:r>
              <a:rPr lang="en-US" dirty="0" smtClean="0"/>
              <a:t>The </a:t>
            </a:r>
            <a:r>
              <a:rPr lang="en-US" b="1" dirty="0" smtClean="0"/>
              <a:t>Indus River</a:t>
            </a:r>
            <a:r>
              <a:rPr lang="en-US" dirty="0" smtClean="0"/>
              <a:t> flows from its headwaters in China through the states of Jammu and Kashmir and the entire length of Pakistan, emptying into the Arabian Sea. </a:t>
            </a:r>
          </a:p>
          <a:p>
            <a:pPr lvl="1"/>
            <a:r>
              <a:rPr lang="en-US" dirty="0" smtClean="0"/>
              <a:t>Although only a small portion of the river is within the borders of India, the valley holds great significance in history as the birthplace of one of the earliest civilizations. </a:t>
            </a:r>
            <a:endParaRPr lang="en-US" dirty="0"/>
          </a:p>
          <a:p>
            <a:pPr lvl="1"/>
            <a:endParaRPr lang="en-US" dirty="0" smtClean="0"/>
          </a:p>
          <a:p>
            <a:pPr marL="457200" lvl="1" indent="0">
              <a:buNone/>
            </a:pPr>
            <a:endParaRPr lang="en-US" dirty="0"/>
          </a:p>
        </p:txBody>
      </p:sp>
    </p:spTree>
    <p:extLst>
      <p:ext uri="{BB962C8B-B14F-4D97-AF65-F5344CB8AC3E}">
        <p14:creationId xmlns:p14="http://schemas.microsoft.com/office/powerpoint/2010/main" val="673818724"/>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The Great Indian Desert </a:t>
            </a:r>
          </a:p>
          <a:p>
            <a:pPr lvl="1"/>
            <a:r>
              <a:rPr lang="en-US" dirty="0" smtClean="0"/>
              <a:t>Within the bounds created by the major Indian mountains and rivers are two other geographic features: the Great Indian Desert south of the Indus River and the Deccan Plateau in central India. </a:t>
            </a:r>
          </a:p>
          <a:p>
            <a:pPr lvl="1"/>
            <a:r>
              <a:rPr lang="en-US" dirty="0" smtClean="0"/>
              <a:t>Southwest of where the Indus flows through India and into Pakistan is a region called the Thar (TAHR), or the </a:t>
            </a:r>
            <a:r>
              <a:rPr lang="en-US" b="1" dirty="0" smtClean="0"/>
              <a:t>Great Indian Desert</a:t>
            </a:r>
            <a:r>
              <a:rPr lang="en-US" dirty="0" smtClean="0"/>
              <a:t>. </a:t>
            </a:r>
          </a:p>
          <a:p>
            <a:pPr lvl="1"/>
            <a:r>
              <a:rPr lang="en-US" dirty="0" smtClean="0"/>
              <a:t>The state of Punjab (pun JAHB), north of the Thar, contains the Punjab plains. </a:t>
            </a:r>
          </a:p>
          <a:p>
            <a:pPr lvl="1"/>
            <a:r>
              <a:rPr lang="en-US" dirty="0" smtClean="0"/>
              <a:t>Most people there speak Punjabi and worship as Sikhs (SEEKS). </a:t>
            </a:r>
          </a:p>
          <a:p>
            <a:pPr lvl="1"/>
            <a:r>
              <a:rPr lang="en-US" dirty="0" smtClean="0">
                <a:solidFill>
                  <a:srgbClr val="FF0000"/>
                </a:solidFill>
              </a:rPr>
              <a:t>Sikhs are followers of Guru Nanak (1469–1539), who sought to reconcile Islam with Hinduism; their religion is known as Sikhism. </a:t>
            </a:r>
            <a:endParaRPr lang="en-US" dirty="0">
              <a:solidFill>
                <a:srgbClr val="FF0000"/>
              </a:solidFill>
            </a:endParaRPr>
          </a:p>
        </p:txBody>
      </p:sp>
    </p:spTree>
    <p:extLst>
      <p:ext uri="{BB962C8B-B14F-4D97-AF65-F5344CB8AC3E}">
        <p14:creationId xmlns:p14="http://schemas.microsoft.com/office/powerpoint/2010/main" val="2573853000"/>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480767"/>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The Deccan Plateau</a:t>
            </a:r>
            <a:r>
              <a:rPr lang="en-US" dirty="0" smtClean="0"/>
              <a:t> </a:t>
            </a:r>
          </a:p>
          <a:p>
            <a:pPr lvl="1"/>
            <a:r>
              <a:rPr lang="en-US" dirty="0" smtClean="0">
                <a:solidFill>
                  <a:srgbClr val="FF0000"/>
                </a:solidFill>
              </a:rPr>
              <a:t>The </a:t>
            </a:r>
            <a:r>
              <a:rPr lang="en-US" b="1" dirty="0" smtClean="0">
                <a:solidFill>
                  <a:srgbClr val="FF0000"/>
                </a:solidFill>
              </a:rPr>
              <a:t>Deccan</a:t>
            </a:r>
            <a:r>
              <a:rPr lang="en-US" dirty="0" smtClean="0">
                <a:solidFill>
                  <a:srgbClr val="FF0000"/>
                </a:solidFill>
              </a:rPr>
              <a:t> (DEK </a:t>
            </a:r>
            <a:r>
              <a:rPr lang="en-US" dirty="0" err="1" smtClean="0">
                <a:solidFill>
                  <a:srgbClr val="FF0000"/>
                </a:solidFill>
              </a:rPr>
              <a:t>uhn</a:t>
            </a:r>
            <a:r>
              <a:rPr lang="en-US" dirty="0" smtClean="0">
                <a:solidFill>
                  <a:srgbClr val="FF0000"/>
                </a:solidFill>
              </a:rPr>
              <a:t>) </a:t>
            </a:r>
            <a:r>
              <a:rPr lang="en-US" b="1" dirty="0" smtClean="0">
                <a:solidFill>
                  <a:srgbClr val="FF0000"/>
                </a:solidFill>
              </a:rPr>
              <a:t>Plateau</a:t>
            </a:r>
            <a:r>
              <a:rPr lang="en-US" dirty="0" smtClean="0">
                <a:solidFill>
                  <a:srgbClr val="FF0000"/>
                </a:solidFill>
              </a:rPr>
              <a:t> is the heart of the Indian peninsula. </a:t>
            </a:r>
          </a:p>
          <a:p>
            <a:pPr lvl="1"/>
            <a:r>
              <a:rPr lang="en-US" dirty="0" smtClean="0"/>
              <a:t>The Deccan includes eight states, parts of two others, and three territories. </a:t>
            </a:r>
          </a:p>
          <a:p>
            <a:pPr lvl="1"/>
            <a:r>
              <a:rPr lang="en-US" dirty="0" smtClean="0">
                <a:solidFill>
                  <a:srgbClr val="FF0000"/>
                </a:solidFill>
              </a:rPr>
              <a:t>Mumbai (</a:t>
            </a:r>
            <a:r>
              <a:rPr lang="en-US" dirty="0" err="1" smtClean="0">
                <a:solidFill>
                  <a:srgbClr val="FF0000"/>
                </a:solidFill>
              </a:rPr>
              <a:t>muhm</a:t>
            </a:r>
            <a:r>
              <a:rPr lang="en-US" dirty="0" smtClean="0">
                <a:solidFill>
                  <a:srgbClr val="FF0000"/>
                </a:solidFill>
              </a:rPr>
              <a:t> BYE), formerly called Bombay, is located on the northern half of the coast. </a:t>
            </a:r>
          </a:p>
          <a:p>
            <a:pPr lvl="1"/>
            <a:r>
              <a:rPr lang="en-US" dirty="0" smtClean="0"/>
              <a:t>With 19.85 million people, </a:t>
            </a:r>
            <a:r>
              <a:rPr lang="en-US" dirty="0" smtClean="0">
                <a:solidFill>
                  <a:srgbClr val="FF0000"/>
                </a:solidFill>
              </a:rPr>
              <a:t>Mumbai is the largest city in India and is the capital and major manufacturing center of the state of Maharashtra. </a:t>
            </a:r>
          </a:p>
          <a:p>
            <a:pPr lvl="1"/>
            <a:r>
              <a:rPr lang="en-US" dirty="0" smtClean="0"/>
              <a:t>The coast on the Bay of Bengal is called the </a:t>
            </a:r>
            <a:r>
              <a:rPr lang="en-US" b="1" dirty="0" smtClean="0"/>
              <a:t>Coromandel </a:t>
            </a:r>
            <a:r>
              <a:rPr lang="en-US" dirty="0" smtClean="0"/>
              <a:t>(</a:t>
            </a:r>
            <a:r>
              <a:rPr lang="en-US" dirty="0" err="1" smtClean="0"/>
              <a:t>kohr</a:t>
            </a:r>
            <a:r>
              <a:rPr lang="en-US" dirty="0" smtClean="0"/>
              <a:t> uh MAN </a:t>
            </a:r>
            <a:r>
              <a:rPr lang="en-US" dirty="0" err="1" smtClean="0"/>
              <a:t>dul</a:t>
            </a:r>
            <a:r>
              <a:rPr lang="en-US" dirty="0" smtClean="0"/>
              <a:t>) </a:t>
            </a:r>
            <a:r>
              <a:rPr lang="en-US" b="1" dirty="0" smtClean="0"/>
              <a:t>Coast</a:t>
            </a:r>
            <a:r>
              <a:rPr lang="en-US" dirty="0" smtClean="0"/>
              <a:t>. </a:t>
            </a:r>
          </a:p>
          <a:p>
            <a:pPr lvl="1"/>
            <a:r>
              <a:rPr lang="en-US" dirty="0" smtClean="0"/>
              <a:t>The Deccan has most of India’s mineral resources. </a:t>
            </a:r>
            <a:endParaRPr lang="en-US" dirty="0"/>
          </a:p>
        </p:txBody>
      </p:sp>
    </p:spTree>
    <p:extLst>
      <p:ext uri="{BB962C8B-B14F-4D97-AF65-F5344CB8AC3E}">
        <p14:creationId xmlns:p14="http://schemas.microsoft.com/office/powerpoint/2010/main" val="439113468"/>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b="1" dirty="0" smtClean="0">
                <a:solidFill>
                  <a:srgbClr val="FF0000"/>
                </a:solidFill>
              </a:rPr>
              <a:t>Chennai</a:t>
            </a:r>
            <a:r>
              <a:rPr lang="en-US" dirty="0" smtClean="0">
                <a:solidFill>
                  <a:srgbClr val="FF0000"/>
                </a:solidFill>
              </a:rPr>
              <a:t> (</a:t>
            </a:r>
            <a:r>
              <a:rPr lang="en-US" dirty="0" err="1" smtClean="0">
                <a:solidFill>
                  <a:srgbClr val="FF0000"/>
                </a:solidFill>
              </a:rPr>
              <a:t>chuh</a:t>
            </a:r>
            <a:r>
              <a:rPr lang="en-US" dirty="0" smtClean="0">
                <a:solidFill>
                  <a:srgbClr val="FF0000"/>
                </a:solidFill>
              </a:rPr>
              <a:t> NYE), formerly known as Madras, is India’s fourth-largest city</a:t>
            </a:r>
            <a:r>
              <a:rPr lang="en-US" dirty="0" smtClean="0"/>
              <a:t>, with a population of 8.9 million. </a:t>
            </a:r>
          </a:p>
          <a:p>
            <a:pPr lvl="1"/>
            <a:r>
              <a:rPr lang="en-US" dirty="0" smtClean="0">
                <a:solidFill>
                  <a:srgbClr val="FF0000"/>
                </a:solidFill>
              </a:rPr>
              <a:t>It is a famous source of spices, such as turmeric and </a:t>
            </a:r>
            <a:r>
              <a:rPr lang="en-US" dirty="0" err="1" smtClean="0">
                <a:solidFill>
                  <a:srgbClr val="FF0000"/>
                </a:solidFill>
              </a:rPr>
              <a:t>cardamon</a:t>
            </a:r>
            <a:r>
              <a:rPr lang="en-US" dirty="0" smtClean="0">
                <a:solidFill>
                  <a:srgbClr val="FF0000"/>
                </a:solidFill>
              </a:rPr>
              <a:t>. </a:t>
            </a:r>
          </a:p>
          <a:p>
            <a:pPr lvl="1"/>
            <a:r>
              <a:rPr lang="en-US" dirty="0" smtClean="0"/>
              <a:t>With Mumbai and Kolkata, Chennai was a center of the British East India Company from its inception in 1600. </a:t>
            </a:r>
          </a:p>
          <a:p>
            <a:pPr lvl="1"/>
            <a:r>
              <a:rPr lang="en-US" dirty="0" smtClean="0"/>
              <a:t>In fact, the city was founded by the East India Company. </a:t>
            </a:r>
          </a:p>
          <a:p>
            <a:pPr lvl="1"/>
            <a:r>
              <a:rPr lang="en-US" dirty="0" smtClean="0"/>
              <a:t>The company relinquished rule to the British government in 1858. </a:t>
            </a:r>
          </a:p>
          <a:p>
            <a:r>
              <a:rPr lang="en-US" b="1" i="1" dirty="0" smtClean="0"/>
              <a:t>Disputed Border Regions </a:t>
            </a:r>
          </a:p>
          <a:p>
            <a:pPr lvl="1"/>
            <a:r>
              <a:rPr lang="en-US" dirty="0" smtClean="0"/>
              <a:t>India’s border regions lie at the extreme edges adjacent to other nations.  </a:t>
            </a:r>
            <a:endParaRPr lang="en-US" dirty="0"/>
          </a:p>
          <a:p>
            <a:pPr lvl="1"/>
            <a:endParaRPr lang="en-US" dirty="0"/>
          </a:p>
        </p:txBody>
      </p:sp>
    </p:spTree>
    <p:extLst>
      <p:ext uri="{BB962C8B-B14F-4D97-AF65-F5344CB8AC3E}">
        <p14:creationId xmlns:p14="http://schemas.microsoft.com/office/powerpoint/2010/main" val="2502013147"/>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r>
              <a:rPr lang="en-US" dirty="0" smtClean="0"/>
              <a:t>Uniting a mixed bag of regions and peoples into one nation has not been easy, and religious violence has racked the border regions of the nation from its birth. </a:t>
            </a:r>
          </a:p>
          <a:p>
            <a:pPr lvl="1"/>
            <a:r>
              <a:rPr lang="en-US" dirty="0" smtClean="0"/>
              <a:t>A Hindu assassinated </a:t>
            </a:r>
            <a:r>
              <a:rPr lang="en-US" b="1" dirty="0" smtClean="0"/>
              <a:t>Mahatma Gandhi </a:t>
            </a:r>
            <a:r>
              <a:rPr lang="en-US" dirty="0" smtClean="0"/>
              <a:t>(</a:t>
            </a:r>
            <a:r>
              <a:rPr lang="en-US" dirty="0" err="1" smtClean="0"/>
              <a:t>muh</a:t>
            </a:r>
            <a:r>
              <a:rPr lang="en-US" dirty="0" smtClean="0"/>
              <a:t>-HAHT-</a:t>
            </a:r>
            <a:r>
              <a:rPr lang="en-US" dirty="0" err="1" smtClean="0"/>
              <a:t>muh</a:t>
            </a:r>
            <a:r>
              <a:rPr lang="en-US" dirty="0" smtClean="0"/>
              <a:t> GAHN-</a:t>
            </a:r>
            <a:r>
              <a:rPr lang="en-US" dirty="0" err="1" smtClean="0"/>
              <a:t>dee</a:t>
            </a:r>
            <a:r>
              <a:rPr lang="en-US" dirty="0" smtClean="0"/>
              <a:t>) in 1948 because Gandhi wanted to make peace with the Muslims in India. </a:t>
            </a:r>
          </a:p>
          <a:p>
            <a:pPr lvl="1"/>
            <a:r>
              <a:rPr lang="en-US" dirty="0" smtClean="0"/>
              <a:t>Since 1980, an extremist Hindu party called the </a:t>
            </a:r>
            <a:r>
              <a:rPr lang="en-US" dirty="0" err="1" smtClean="0"/>
              <a:t>Bharatiya</a:t>
            </a:r>
            <a:r>
              <a:rPr lang="en-US" dirty="0" smtClean="0"/>
              <a:t> Janata Party has resorted to violence in its efforts to replace the secular state with a pure Hindu kingdom, or </a:t>
            </a:r>
            <a:r>
              <a:rPr lang="en-US" i="1" dirty="0" smtClean="0"/>
              <a:t>Hindutva</a:t>
            </a:r>
            <a:r>
              <a:rPr lang="en-US" dirty="0" smtClean="0"/>
              <a:t>. </a:t>
            </a:r>
          </a:p>
          <a:p>
            <a:pPr lvl="1"/>
            <a:r>
              <a:rPr lang="en-US" dirty="0" smtClean="0"/>
              <a:t>The Himalayas follow the border of China from Pakistan to Myanmar (formerly called Burma). </a:t>
            </a:r>
            <a:r>
              <a:rPr lang="en-US" dirty="0" smtClean="0">
                <a:solidFill>
                  <a:srgbClr val="FF0000"/>
                </a:solidFill>
              </a:rPr>
              <a:t>Many of India’s Himalayan people practice </a:t>
            </a:r>
            <a:r>
              <a:rPr lang="en-US" dirty="0" err="1" smtClean="0">
                <a:solidFill>
                  <a:srgbClr val="FF0000"/>
                </a:solidFill>
              </a:rPr>
              <a:t>Lamaistic</a:t>
            </a:r>
            <a:r>
              <a:rPr lang="en-US" dirty="0" smtClean="0">
                <a:solidFill>
                  <a:srgbClr val="FF0000"/>
                </a:solidFill>
              </a:rPr>
              <a:t> Buddhism.</a:t>
            </a:r>
            <a:endParaRPr lang="en-US" dirty="0" smtClean="0"/>
          </a:p>
          <a:p>
            <a:pPr lvl="1"/>
            <a:r>
              <a:rPr lang="en-US" dirty="0" smtClean="0"/>
              <a:t>The Himalayas cover three widely separated states of India in addition to </a:t>
            </a:r>
            <a:r>
              <a:rPr lang="en-US" dirty="0" smtClean="0">
                <a:solidFill>
                  <a:srgbClr val="FF0000"/>
                </a:solidFill>
              </a:rPr>
              <a:t>the disputed area called Kashmir (</a:t>
            </a:r>
            <a:r>
              <a:rPr lang="en-US" dirty="0" err="1" smtClean="0">
                <a:solidFill>
                  <a:srgbClr val="FF0000"/>
                </a:solidFill>
              </a:rPr>
              <a:t>kazh</a:t>
            </a:r>
            <a:r>
              <a:rPr lang="en-US" dirty="0" smtClean="0">
                <a:solidFill>
                  <a:srgbClr val="FF0000"/>
                </a:solidFill>
              </a:rPr>
              <a:t> MIHR), which is claimed by both India and Pakistan. </a:t>
            </a:r>
          </a:p>
        </p:txBody>
      </p:sp>
    </p:spTree>
    <p:extLst>
      <p:ext uri="{BB962C8B-B14F-4D97-AF65-F5344CB8AC3E}">
        <p14:creationId xmlns:p14="http://schemas.microsoft.com/office/powerpoint/2010/main" val="3081035321"/>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First Modern Missionary</a:t>
            </a:r>
            <a:endParaRPr lang="en-US" dirty="0"/>
          </a:p>
        </p:txBody>
      </p:sp>
      <p:sp>
        <p:nvSpPr>
          <p:cNvPr id="4" name="Text Placeholder 3"/>
          <p:cNvSpPr>
            <a:spLocks noGrp="1"/>
          </p:cNvSpPr>
          <p:nvPr>
            <p:ph type="body" sz="quarter" idx="10"/>
          </p:nvPr>
        </p:nvSpPr>
        <p:spPr/>
        <p:txBody>
          <a:bodyPr/>
          <a:lstStyle/>
          <a:p>
            <a:r>
              <a:rPr lang="en-US" b="1" dirty="0" smtClean="0"/>
              <a:t>William Carey</a:t>
            </a:r>
            <a:r>
              <a:rPr lang="en-US" dirty="0" smtClean="0"/>
              <a:t> (1761–1834) was the first modern missionary to seek to reach these exotic cultures. </a:t>
            </a:r>
          </a:p>
          <a:p>
            <a:r>
              <a:rPr lang="en-US" dirty="0" smtClean="0"/>
              <a:t>He translated the Bible into many of the region’s languages. </a:t>
            </a:r>
            <a:endParaRPr lang="en-US" dirty="0"/>
          </a:p>
        </p:txBody>
      </p:sp>
    </p:spTree>
    <p:extLst>
      <p:ext uri="{BB962C8B-B14F-4D97-AF65-F5344CB8AC3E}">
        <p14:creationId xmlns:p14="http://schemas.microsoft.com/office/powerpoint/2010/main" val="3059240976"/>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1. What geometric shape does India resemble? </a:t>
            </a:r>
          </a:p>
          <a:p>
            <a:r>
              <a:rPr lang="en-US" dirty="0"/>
              <a:t>	</a:t>
            </a:r>
            <a:r>
              <a:rPr lang="en-US" b="1" i="1" dirty="0" smtClean="0"/>
              <a:t>inverted triangle </a:t>
            </a:r>
            <a:endParaRPr lang="en-US" dirty="0"/>
          </a:p>
        </p:txBody>
      </p:sp>
    </p:spTree>
    <p:extLst>
      <p:ext uri="{BB962C8B-B14F-4D97-AF65-F5344CB8AC3E}">
        <p14:creationId xmlns:p14="http://schemas.microsoft.com/office/powerpoint/2010/main" val="362742837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Countries of the Caucasus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The </a:t>
            </a:r>
            <a:r>
              <a:rPr lang="en-US" b="1" dirty="0" smtClean="0">
                <a:solidFill>
                  <a:srgbClr val="FF0000"/>
                </a:solidFill>
              </a:rPr>
              <a:t>Caucasus Mountains</a:t>
            </a:r>
            <a:r>
              <a:rPr lang="en-US" dirty="0" smtClean="0">
                <a:solidFill>
                  <a:srgbClr val="FF0000"/>
                </a:solidFill>
              </a:rPr>
              <a:t> lie at the crossroads between Europe, Asia, and the Middle East. </a:t>
            </a:r>
          </a:p>
          <a:p>
            <a:r>
              <a:rPr lang="en-US" dirty="0" smtClean="0"/>
              <a:t>A diversity of people arose in the isolated valleys of the Caucasus Mountains. </a:t>
            </a:r>
          </a:p>
          <a:p>
            <a:r>
              <a:rPr lang="en-US" dirty="0" smtClean="0"/>
              <a:t>The Arabs call the Caucasus the “mountains of a thousand languages.” </a:t>
            </a:r>
            <a:endParaRPr lang="en-US" dirty="0"/>
          </a:p>
        </p:txBody>
      </p:sp>
    </p:spTree>
    <p:extLst>
      <p:ext uri="{BB962C8B-B14F-4D97-AF65-F5344CB8AC3E}">
        <p14:creationId xmlns:p14="http://schemas.microsoft.com/office/powerpoint/2010/main" val="2165840046"/>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2. What three major bodies of water border India? </a:t>
            </a:r>
          </a:p>
          <a:p>
            <a:r>
              <a:rPr lang="en-US" dirty="0"/>
              <a:t>	</a:t>
            </a:r>
            <a:r>
              <a:rPr lang="en-US" b="1" i="1" dirty="0" smtClean="0"/>
              <a:t>the Bay of Bengal, the Indian Ocean, and the </a:t>
            </a:r>
            <a:br>
              <a:rPr lang="en-US" b="1" i="1" dirty="0" smtClean="0"/>
            </a:br>
            <a:r>
              <a:rPr lang="en-US" b="1" i="1" dirty="0" smtClean="0"/>
              <a:t>Arabian Sea </a:t>
            </a:r>
            <a:endParaRPr lang="en-US" dirty="0"/>
          </a:p>
        </p:txBody>
      </p:sp>
    </p:spTree>
    <p:extLst>
      <p:ext uri="{BB962C8B-B14F-4D97-AF65-F5344CB8AC3E}">
        <p14:creationId xmlns:p14="http://schemas.microsoft.com/office/powerpoint/2010/main" val="2968139215"/>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Which mountain range forms much of India’s northern border?</a:t>
            </a:r>
          </a:p>
          <a:p>
            <a:r>
              <a:rPr lang="en-US" dirty="0"/>
              <a:t>	</a:t>
            </a:r>
            <a:r>
              <a:rPr lang="en-US" b="1" i="1" dirty="0" smtClean="0"/>
              <a:t>the Himalayas</a:t>
            </a:r>
            <a:endParaRPr lang="en-US" dirty="0"/>
          </a:p>
        </p:txBody>
      </p:sp>
    </p:spTree>
    <p:extLst>
      <p:ext uri="{BB962C8B-B14F-4D97-AF65-F5344CB8AC3E}">
        <p14:creationId xmlns:p14="http://schemas.microsoft.com/office/powerpoint/2010/main" val="290212395"/>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4. Which two mountain ranges frame the coast of the Indian peninsula? </a:t>
            </a:r>
          </a:p>
          <a:p>
            <a:r>
              <a:rPr lang="en-US" dirty="0"/>
              <a:t>	</a:t>
            </a:r>
            <a:r>
              <a:rPr lang="en-US" b="1" i="1" dirty="0" smtClean="0"/>
              <a:t>the Eastern and Western Ghats</a:t>
            </a:r>
            <a:endParaRPr lang="en-US" dirty="0"/>
          </a:p>
        </p:txBody>
      </p:sp>
    </p:spTree>
    <p:extLst>
      <p:ext uri="{BB962C8B-B14F-4D97-AF65-F5344CB8AC3E}">
        <p14:creationId xmlns:p14="http://schemas.microsoft.com/office/powerpoint/2010/main" val="589093533"/>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5. Which three rivers are of greatest importance to India? </a:t>
            </a:r>
          </a:p>
          <a:p>
            <a:r>
              <a:rPr lang="en-US" dirty="0"/>
              <a:t>	</a:t>
            </a:r>
            <a:r>
              <a:rPr lang="en-US" b="1" i="1" dirty="0" smtClean="0"/>
              <a:t>the Ganges River, the Brahmaputra River, and the Indus River </a:t>
            </a:r>
            <a:endParaRPr lang="en-US" dirty="0"/>
          </a:p>
        </p:txBody>
      </p:sp>
    </p:spTree>
    <p:extLst>
      <p:ext uri="{BB962C8B-B14F-4D97-AF65-F5344CB8AC3E}">
        <p14:creationId xmlns:p14="http://schemas.microsoft.com/office/powerpoint/2010/main" val="2536976434"/>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What issue more than any other divides India and its neighbors? </a:t>
            </a:r>
          </a:p>
          <a:p>
            <a:pPr marL="568325" indent="0"/>
            <a:r>
              <a:rPr lang="en-US" b="1" i="1" dirty="0" smtClean="0"/>
              <a:t>The diversity of religions and violence that has erupted among them </a:t>
            </a:r>
            <a:endParaRPr lang="en-US" b="1" i="1" dirty="0"/>
          </a:p>
        </p:txBody>
      </p:sp>
    </p:spTree>
    <p:extLst>
      <p:ext uri="{BB962C8B-B14F-4D97-AF65-F5344CB8AC3E}">
        <p14:creationId xmlns:p14="http://schemas.microsoft.com/office/powerpoint/2010/main" val="683769441"/>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Religions</a:t>
            </a:r>
            <a:endParaRPr lang="en-US" dirty="0"/>
          </a:p>
        </p:txBody>
      </p:sp>
      <p:sp>
        <p:nvSpPr>
          <p:cNvPr id="3" name="Text Placeholder 2"/>
          <p:cNvSpPr>
            <a:spLocks noGrp="1"/>
          </p:cNvSpPr>
          <p:nvPr>
            <p:ph type="body" sz="quarter" idx="10"/>
          </p:nvPr>
        </p:nvSpPr>
        <p:spPr/>
        <p:txBody>
          <a:bodyPr/>
          <a:lstStyle/>
          <a:p>
            <a:r>
              <a:rPr lang="en-US" b="1" i="1" dirty="0" smtClean="0"/>
              <a:t>Hinduism</a:t>
            </a:r>
            <a:r>
              <a:rPr lang="en-US" dirty="0" smtClean="0"/>
              <a:t> </a:t>
            </a:r>
          </a:p>
          <a:p>
            <a:pPr lvl="1"/>
            <a:r>
              <a:rPr lang="en-US" dirty="0" smtClean="0"/>
              <a:t>Seventy-four percent of the people of India are Hindus, so religious traditions greatly influence life there. </a:t>
            </a:r>
          </a:p>
          <a:p>
            <a:pPr lvl="1"/>
            <a:r>
              <a:rPr lang="en-US" dirty="0" smtClean="0"/>
              <a:t>For Hindus, two of the most sacred things are cattle and the Ganges. </a:t>
            </a:r>
          </a:p>
          <a:p>
            <a:pPr lvl="1"/>
            <a:r>
              <a:rPr lang="en-US" dirty="0" smtClean="0"/>
              <a:t>India has more cattle than any other nation in the world, and they are allowed to wander unhindered wherever they choose to go. </a:t>
            </a:r>
          </a:p>
          <a:p>
            <a:pPr lvl="1"/>
            <a:r>
              <a:rPr lang="en-US" dirty="0" smtClean="0"/>
              <a:t>Hindus consider cattle to be especially sacred, the symbol of all life. </a:t>
            </a:r>
          </a:p>
          <a:p>
            <a:pPr lvl="1"/>
            <a:r>
              <a:rPr lang="en-US" dirty="0" smtClean="0">
                <a:solidFill>
                  <a:srgbClr val="FF0000"/>
                </a:solidFill>
              </a:rPr>
              <a:t>Each class, called a </a:t>
            </a:r>
            <a:r>
              <a:rPr lang="en-US" b="1" dirty="0" smtClean="0">
                <a:solidFill>
                  <a:srgbClr val="FF0000"/>
                </a:solidFill>
              </a:rPr>
              <a:t>caste</a:t>
            </a:r>
            <a:r>
              <a:rPr lang="en-US" dirty="0" smtClean="0">
                <a:solidFill>
                  <a:srgbClr val="FF0000"/>
                </a:solidFill>
              </a:rPr>
              <a:t>, strictly determines one’s social status. </a:t>
            </a:r>
          </a:p>
          <a:p>
            <a:pPr lvl="1"/>
            <a:r>
              <a:rPr lang="en-US" dirty="0" smtClean="0"/>
              <a:t>According to the Hindu caste system, a Hindu must fulfill his or her role. </a:t>
            </a:r>
          </a:p>
        </p:txBody>
      </p:sp>
    </p:spTree>
    <p:extLst>
      <p:ext uri="{BB962C8B-B14F-4D97-AF65-F5344CB8AC3E}">
        <p14:creationId xmlns:p14="http://schemas.microsoft.com/office/powerpoint/2010/main" val="2480708185"/>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b="1" dirty="0" smtClean="0">
                <a:solidFill>
                  <a:srgbClr val="FF0000"/>
                </a:solidFill>
              </a:rPr>
              <a:t>Brahmins</a:t>
            </a:r>
            <a:r>
              <a:rPr lang="en-US" dirty="0" smtClean="0">
                <a:solidFill>
                  <a:srgbClr val="FF0000"/>
                </a:solidFill>
              </a:rPr>
              <a:t> </a:t>
            </a:r>
            <a:r>
              <a:rPr lang="en-US" dirty="0">
                <a:solidFill>
                  <a:srgbClr val="FF0000"/>
                </a:solidFill>
              </a:rPr>
              <a:t>(BRAH </a:t>
            </a:r>
            <a:r>
              <a:rPr lang="en-US" dirty="0" err="1">
                <a:solidFill>
                  <a:srgbClr val="FF0000"/>
                </a:solidFill>
              </a:rPr>
              <a:t>mihns</a:t>
            </a:r>
            <a:r>
              <a:rPr lang="en-US" dirty="0">
                <a:solidFill>
                  <a:srgbClr val="FF0000"/>
                </a:solidFill>
              </a:rPr>
              <a:t>; priests and teachers) and </a:t>
            </a:r>
            <a:r>
              <a:rPr lang="en-US" dirty="0" err="1" smtClean="0">
                <a:solidFill>
                  <a:srgbClr val="FF0000"/>
                </a:solidFill>
              </a:rPr>
              <a:t>Ksatriyas</a:t>
            </a:r>
            <a:r>
              <a:rPr lang="en-US" dirty="0" smtClean="0">
                <a:solidFill>
                  <a:srgbClr val="FF0000"/>
                </a:solidFill>
              </a:rPr>
              <a:t> </a:t>
            </a:r>
            <a:r>
              <a:rPr lang="en-US" dirty="0">
                <a:solidFill>
                  <a:srgbClr val="FF0000"/>
                </a:solidFill>
              </a:rPr>
              <a:t>(</a:t>
            </a:r>
            <a:r>
              <a:rPr lang="en-US" dirty="0" err="1">
                <a:solidFill>
                  <a:srgbClr val="FF0000"/>
                </a:solidFill>
              </a:rPr>
              <a:t>kuh</a:t>
            </a:r>
            <a:r>
              <a:rPr lang="en-US" dirty="0">
                <a:solidFill>
                  <a:srgbClr val="FF0000"/>
                </a:solidFill>
              </a:rPr>
              <a:t> SHAT </a:t>
            </a:r>
            <a:r>
              <a:rPr lang="en-US" dirty="0" err="1">
                <a:solidFill>
                  <a:srgbClr val="FF0000"/>
                </a:solidFill>
              </a:rPr>
              <a:t>ree</a:t>
            </a:r>
            <a:r>
              <a:rPr lang="en-US" dirty="0">
                <a:solidFill>
                  <a:srgbClr val="FF0000"/>
                </a:solidFill>
              </a:rPr>
              <a:t> </a:t>
            </a:r>
            <a:r>
              <a:rPr lang="en-US" dirty="0" err="1" smtClean="0">
                <a:solidFill>
                  <a:srgbClr val="FF0000"/>
                </a:solidFill>
              </a:rPr>
              <a:t>uhs</a:t>
            </a:r>
            <a:r>
              <a:rPr lang="en-US" dirty="0" smtClean="0">
                <a:solidFill>
                  <a:srgbClr val="FF0000"/>
                </a:solidFill>
              </a:rPr>
              <a:t>; rulers and warriors) occupy the highest castes. </a:t>
            </a:r>
          </a:p>
          <a:p>
            <a:pPr lvl="1"/>
            <a:r>
              <a:rPr lang="en-US" dirty="0" smtClean="0">
                <a:solidFill>
                  <a:srgbClr val="FF0000"/>
                </a:solidFill>
              </a:rPr>
              <a:t>Merchants, skilled craftsman (artisans), and farmers—the Vaisyas (VYE </a:t>
            </a:r>
            <a:r>
              <a:rPr lang="en-US" dirty="0" err="1" smtClean="0">
                <a:solidFill>
                  <a:srgbClr val="FF0000"/>
                </a:solidFill>
              </a:rPr>
              <a:t>shuhs</a:t>
            </a:r>
            <a:r>
              <a:rPr lang="en-US" dirty="0" smtClean="0">
                <a:solidFill>
                  <a:srgbClr val="FF0000"/>
                </a:solidFill>
              </a:rPr>
              <a:t>)—belong to the mid-level caste. </a:t>
            </a:r>
          </a:p>
          <a:p>
            <a:pPr lvl="1"/>
            <a:r>
              <a:rPr lang="en-US" dirty="0" smtClean="0">
                <a:solidFill>
                  <a:srgbClr val="FF0000"/>
                </a:solidFill>
              </a:rPr>
              <a:t>Sudras (SOO </a:t>
            </a:r>
            <a:r>
              <a:rPr lang="en-US" dirty="0" err="1" smtClean="0">
                <a:solidFill>
                  <a:srgbClr val="FF0000"/>
                </a:solidFill>
              </a:rPr>
              <a:t>druhs</a:t>
            </a:r>
            <a:r>
              <a:rPr lang="en-US" dirty="0" smtClean="0">
                <a:solidFill>
                  <a:srgbClr val="FF0000"/>
                </a:solidFill>
              </a:rPr>
              <a:t>; unskilled laborers) are the lowest caste</a:t>
            </a:r>
            <a:r>
              <a:rPr lang="en-US" dirty="0" smtClean="0"/>
              <a:t>. </a:t>
            </a:r>
            <a:endParaRPr lang="en-US" dirty="0"/>
          </a:p>
          <a:p>
            <a:pPr lvl="1"/>
            <a:r>
              <a:rPr lang="en-US" dirty="0" smtClean="0">
                <a:solidFill>
                  <a:srgbClr val="FF0000"/>
                </a:solidFill>
              </a:rPr>
              <a:t>Some despised occupations, such as tanners and garbage collectors are considered so low that they are beneath caste. </a:t>
            </a:r>
          </a:p>
          <a:p>
            <a:pPr lvl="1"/>
            <a:r>
              <a:rPr lang="en-US" dirty="0" smtClean="0">
                <a:solidFill>
                  <a:srgbClr val="FF0000"/>
                </a:solidFill>
              </a:rPr>
              <a:t>They are called “</a:t>
            </a:r>
            <a:r>
              <a:rPr lang="en-US" b="1" dirty="0" smtClean="0">
                <a:solidFill>
                  <a:srgbClr val="FF0000"/>
                </a:solidFill>
              </a:rPr>
              <a:t>untouchables</a:t>
            </a:r>
            <a:r>
              <a:rPr lang="en-US" dirty="0" smtClean="0">
                <a:solidFill>
                  <a:srgbClr val="FF0000"/>
                </a:solidFill>
              </a:rPr>
              <a:t>” and make up approximately one-seventh of the Indian population. </a:t>
            </a:r>
            <a:endParaRPr lang="en-US" dirty="0">
              <a:solidFill>
                <a:srgbClr val="FF0000"/>
              </a:solidFill>
            </a:endParaRPr>
          </a:p>
        </p:txBody>
      </p:sp>
    </p:spTree>
    <p:extLst>
      <p:ext uri="{BB962C8B-B14F-4D97-AF65-F5344CB8AC3E}">
        <p14:creationId xmlns:p14="http://schemas.microsoft.com/office/powerpoint/2010/main" val="3572668034"/>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i="1" dirty="0" smtClean="0"/>
              <a:t>Islam</a:t>
            </a:r>
          </a:p>
          <a:p>
            <a:pPr lvl="1"/>
            <a:r>
              <a:rPr lang="en-US" dirty="0" smtClean="0"/>
              <a:t>The second-largest religion in India is Islam, with approximately 172 million adherents, representing 14.2 percent of the population. </a:t>
            </a:r>
          </a:p>
          <a:p>
            <a:pPr lvl="1"/>
            <a:r>
              <a:rPr lang="en-US" dirty="0" smtClean="0"/>
              <a:t>The introduction and early growth of Islam in India were primarily by violence. </a:t>
            </a:r>
          </a:p>
        </p:txBody>
      </p:sp>
    </p:spTree>
    <p:extLst>
      <p:ext uri="{BB962C8B-B14F-4D97-AF65-F5344CB8AC3E}">
        <p14:creationId xmlns:p14="http://schemas.microsoft.com/office/powerpoint/2010/main" val="4070705126"/>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i="1" dirty="0"/>
              <a:t>Christianity</a:t>
            </a:r>
            <a:r>
              <a:rPr lang="en-US" dirty="0"/>
              <a:t> </a:t>
            </a:r>
          </a:p>
          <a:p>
            <a:pPr lvl="1"/>
            <a:r>
              <a:rPr lang="en-US" dirty="0"/>
              <a:t>According to tradition, the apostle Thomas came to India in AD 50 and established several churches on India’s west coast before being martyred.</a:t>
            </a:r>
          </a:p>
          <a:p>
            <a:pPr lvl="1"/>
            <a:r>
              <a:rPr lang="en-US" b="1" dirty="0"/>
              <a:t>William Carey</a:t>
            </a:r>
            <a:r>
              <a:rPr lang="en-US" dirty="0"/>
              <a:t> (1761–1834) was the first modern missionary to seek to reach these exotic cultures. </a:t>
            </a:r>
          </a:p>
          <a:p>
            <a:pPr lvl="1"/>
            <a:r>
              <a:rPr lang="en-US" dirty="0">
                <a:solidFill>
                  <a:srgbClr val="FF0000"/>
                </a:solidFill>
              </a:rPr>
              <a:t>European </a:t>
            </a:r>
            <a:r>
              <a:rPr lang="en-US" dirty="0" smtClean="0">
                <a:solidFill>
                  <a:srgbClr val="FF0000"/>
                </a:solidFill>
              </a:rPr>
              <a:t>explorers </a:t>
            </a:r>
            <a:r>
              <a:rPr lang="en-US" dirty="0">
                <a:solidFill>
                  <a:srgbClr val="FF0000"/>
                </a:solidFill>
              </a:rPr>
              <a:t>of the fifteenth century were surprised to find groups of Christians, called the St. Thomas Christians, in India.  </a:t>
            </a:r>
          </a:p>
          <a:p>
            <a:pPr lvl="1"/>
            <a:r>
              <a:rPr lang="en-US" dirty="0" smtClean="0"/>
              <a:t>Other people believe that St. Bartholomew was the one who introduced Christianity to India. </a:t>
            </a:r>
            <a:endParaRPr lang="en-US" dirty="0"/>
          </a:p>
          <a:p>
            <a:pPr lvl="1"/>
            <a:r>
              <a:rPr lang="en-US" dirty="0" smtClean="0"/>
              <a:t>Over the years, however, the Indian countries became bound by ritual and tradition with no real understanding of the gospel. </a:t>
            </a:r>
          </a:p>
          <a:p>
            <a:pPr lvl="1"/>
            <a:r>
              <a:rPr lang="en-US" dirty="0" smtClean="0"/>
              <a:t>A renewal of Christian outreach has recently occurred. </a:t>
            </a:r>
          </a:p>
        </p:txBody>
      </p:sp>
    </p:spTree>
    <p:extLst>
      <p:ext uri="{BB962C8B-B14F-4D97-AF65-F5344CB8AC3E}">
        <p14:creationId xmlns:p14="http://schemas.microsoft.com/office/powerpoint/2010/main" val="3097860848"/>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a:t>Sikhism</a:t>
            </a:r>
            <a:r>
              <a:rPr lang="en-US" dirty="0"/>
              <a:t> </a:t>
            </a:r>
          </a:p>
          <a:p>
            <a:pPr lvl="1"/>
            <a:r>
              <a:rPr lang="en-US" dirty="0"/>
              <a:t>The religion of Sikhism arose in the early sixteenth century in the northern Indian state of Punjab when a guru named Nanak sought to combine the teachings of Hinduism and Islam. </a:t>
            </a:r>
          </a:p>
          <a:p>
            <a:pPr lvl="1"/>
            <a:r>
              <a:rPr lang="en-US" dirty="0"/>
              <a:t>His disciples compiled his teachings in the </a:t>
            </a:r>
            <a:r>
              <a:rPr lang="en-US" i="1" dirty="0"/>
              <a:t>Guru </a:t>
            </a:r>
            <a:r>
              <a:rPr lang="en-US" i="1" dirty="0" err="1"/>
              <a:t>Granth</a:t>
            </a:r>
            <a:r>
              <a:rPr lang="en-US" i="1" dirty="0"/>
              <a:t> Sahib</a:t>
            </a:r>
            <a:r>
              <a:rPr lang="en-US" dirty="0"/>
              <a:t>, which became the holy book of the Sikhs. </a:t>
            </a:r>
          </a:p>
          <a:p>
            <a:pPr lvl="1"/>
            <a:r>
              <a:rPr lang="en-US" dirty="0" smtClean="0">
                <a:solidFill>
                  <a:srgbClr val="FF0000"/>
                </a:solidFill>
              </a:rPr>
              <a:t>In 1984, Sikh terrorists assassinated India’s prime minister, Indira Gandhi. </a:t>
            </a:r>
          </a:p>
          <a:p>
            <a:pPr lvl="1"/>
            <a:r>
              <a:rPr lang="en-US" dirty="0" smtClean="0"/>
              <a:t>Recent peace talks between India and Pakistan have resulted in a significant decrease in violence. </a:t>
            </a:r>
          </a:p>
        </p:txBody>
      </p:sp>
    </p:spTree>
    <p:extLst>
      <p:ext uri="{BB962C8B-B14F-4D97-AF65-F5344CB8AC3E}">
        <p14:creationId xmlns:p14="http://schemas.microsoft.com/office/powerpoint/2010/main" val="223234198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559" r="559"/>
          <a:stretch/>
        </p:blipFill>
        <p:spPr>
          <a:xfrm>
            <a:off x="1738313" y="1167944"/>
            <a:ext cx="8228012" cy="4247475"/>
          </a:xfrm>
        </p:spPr>
      </p:pic>
    </p:spTree>
    <p:extLst>
      <p:ext uri="{BB962C8B-B14F-4D97-AF65-F5344CB8AC3E}">
        <p14:creationId xmlns:p14="http://schemas.microsoft.com/office/powerpoint/2010/main" val="1587143077"/>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a:t>Jainism</a:t>
            </a:r>
            <a:r>
              <a:rPr lang="en-US" dirty="0"/>
              <a:t> </a:t>
            </a:r>
          </a:p>
          <a:p>
            <a:pPr lvl="1"/>
            <a:r>
              <a:rPr lang="en-US" b="1" dirty="0"/>
              <a:t>Jainism</a:t>
            </a:r>
            <a:r>
              <a:rPr lang="en-US" dirty="0"/>
              <a:t> (JYE </a:t>
            </a:r>
            <a:r>
              <a:rPr lang="en-US" dirty="0" err="1"/>
              <a:t>nihz</a:t>
            </a:r>
            <a:r>
              <a:rPr lang="en-US" dirty="0"/>
              <a:t> </a:t>
            </a:r>
            <a:r>
              <a:rPr lang="en-US" dirty="0" err="1"/>
              <a:t>uhm</a:t>
            </a:r>
            <a:r>
              <a:rPr lang="en-US" dirty="0"/>
              <a:t>) is another religion of the region and is thought to be related to both Hinduism and Buddhism. </a:t>
            </a:r>
          </a:p>
          <a:p>
            <a:pPr lvl="1"/>
            <a:r>
              <a:rPr lang="en-US" dirty="0"/>
              <a:t>Jains believe that humans can become gods, or </a:t>
            </a:r>
            <a:r>
              <a:rPr lang="en-US" dirty="0" err="1"/>
              <a:t>Jina</a:t>
            </a:r>
            <a:r>
              <a:rPr lang="en-US" dirty="0"/>
              <a:t>, by being “enlightened” through the worship of twenty-four </a:t>
            </a:r>
            <a:r>
              <a:rPr lang="en-US" dirty="0" err="1"/>
              <a:t>Jinas</a:t>
            </a:r>
            <a:r>
              <a:rPr lang="en-US" dirty="0"/>
              <a:t> who serve as inspirational bridges. </a:t>
            </a:r>
          </a:p>
          <a:p>
            <a:pPr lvl="1"/>
            <a:r>
              <a:rPr lang="en-US" dirty="0" smtClean="0"/>
              <a:t>Jainism has even more rigorous practices than Hinduism, including the rule of no violence against any life form. </a:t>
            </a:r>
          </a:p>
          <a:p>
            <a:pPr lvl="1"/>
            <a:r>
              <a:rPr lang="en-US" dirty="0" smtClean="0"/>
              <a:t>For instance, Jains cannot kill any living creature and must not eat meat. </a:t>
            </a:r>
            <a:endParaRPr lang="en-US" dirty="0"/>
          </a:p>
        </p:txBody>
      </p:sp>
    </p:spTree>
    <p:extLst>
      <p:ext uri="{BB962C8B-B14F-4D97-AF65-F5344CB8AC3E}">
        <p14:creationId xmlns:p14="http://schemas.microsoft.com/office/powerpoint/2010/main" val="1818906827"/>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Government and Economy</a:t>
            </a:r>
            <a:endParaRPr lang="en-US" dirty="0"/>
          </a:p>
        </p:txBody>
      </p:sp>
      <p:sp>
        <p:nvSpPr>
          <p:cNvPr id="3" name="Text Placeholder 2"/>
          <p:cNvSpPr>
            <a:spLocks noGrp="1"/>
          </p:cNvSpPr>
          <p:nvPr>
            <p:ph type="body" sz="quarter" idx="10"/>
          </p:nvPr>
        </p:nvSpPr>
        <p:spPr/>
        <p:txBody>
          <a:bodyPr/>
          <a:lstStyle/>
          <a:p>
            <a:r>
              <a:rPr lang="en-US" dirty="0" smtClean="0"/>
              <a:t>Britain increased Indian representation in the government in appreciation for India’s help in World War I and continued to grant Indians an increasing role in government. </a:t>
            </a:r>
          </a:p>
          <a:p>
            <a:r>
              <a:rPr lang="en-US" dirty="0" smtClean="0">
                <a:solidFill>
                  <a:srgbClr val="FF0000"/>
                </a:solidFill>
              </a:rPr>
              <a:t>The most famous leader in the protests that resulted from this was Mahatma Gandhi, the Father of the Nation. </a:t>
            </a:r>
          </a:p>
          <a:p>
            <a:r>
              <a:rPr lang="en-US" dirty="0" smtClean="0">
                <a:solidFill>
                  <a:srgbClr val="FF0000"/>
                </a:solidFill>
              </a:rPr>
              <a:t>He led the people in nonviolent protests, encouraging the people to destroy British power nonviolently simply by making their own goods rather than trading for them </a:t>
            </a:r>
            <a:r>
              <a:rPr lang="en-US" dirty="0" smtClean="0"/>
              <a:t>(i.e., economic self-sufficiency). </a:t>
            </a:r>
          </a:p>
          <a:p>
            <a:r>
              <a:rPr lang="en-US" dirty="0" smtClean="0"/>
              <a:t>One of his most famous marches was a march to the sea in 1930 to protest a salt tax.  </a:t>
            </a:r>
            <a:endParaRPr lang="en-US" dirty="0"/>
          </a:p>
        </p:txBody>
      </p:sp>
    </p:spTree>
    <p:extLst>
      <p:ext uri="{BB962C8B-B14F-4D97-AF65-F5344CB8AC3E}">
        <p14:creationId xmlns:p14="http://schemas.microsoft.com/office/powerpoint/2010/main" val="625887280"/>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When Japan conquered Burma and then invaded eastern India in the early years of World War II, India joined the British cause. </a:t>
            </a:r>
          </a:p>
          <a:p>
            <a:r>
              <a:rPr lang="en-US" dirty="0" smtClean="0"/>
              <a:t>Britain granted the country full independence in 1947. </a:t>
            </a:r>
          </a:p>
          <a:p>
            <a:r>
              <a:rPr lang="en-US" dirty="0" smtClean="0"/>
              <a:t>The long British occupation had given Indians many practical benefits. </a:t>
            </a:r>
          </a:p>
          <a:p>
            <a:r>
              <a:rPr lang="en-US" dirty="0" smtClean="0"/>
              <a:t>It spread English among the educated, and English is still used for administrative purposes. </a:t>
            </a:r>
          </a:p>
          <a:p>
            <a:r>
              <a:rPr lang="en-US" dirty="0" smtClean="0"/>
              <a:t>The British also developed a vast railroad transportation network and established a strong judicial and administrative tradition. </a:t>
            </a:r>
          </a:p>
          <a:p>
            <a:r>
              <a:rPr lang="en-US" dirty="0" smtClean="0"/>
              <a:t>Today, India is a federal republic: a national government, with its capital in New Delhi, that shares ruling powers with twenty-eight states and seven territories, each with its own government and capital. </a:t>
            </a:r>
            <a:endParaRPr lang="en-US" dirty="0"/>
          </a:p>
        </p:txBody>
      </p:sp>
    </p:spTree>
    <p:extLst>
      <p:ext uri="{BB962C8B-B14F-4D97-AF65-F5344CB8AC3E}">
        <p14:creationId xmlns:p14="http://schemas.microsoft.com/office/powerpoint/2010/main" val="2402854674"/>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Although India is an economic powerhouse in South Asia, </a:t>
            </a:r>
            <a:r>
              <a:rPr lang="en-US" dirty="0" smtClean="0">
                <a:solidFill>
                  <a:srgbClr val="FF0000"/>
                </a:solidFill>
              </a:rPr>
              <a:t>it faces its share of problems, all of which affect its economy in some way. Natural disasters, population, poverty and pollution are some of the big problems.</a:t>
            </a:r>
          </a:p>
          <a:p>
            <a:r>
              <a:rPr lang="en-US" dirty="0" smtClean="0"/>
              <a:t>India’s economy is rapidly becoming more diverse, with increasingly more emphasis on industry and services. </a:t>
            </a:r>
            <a:endParaRPr lang="en-US" dirty="0"/>
          </a:p>
        </p:txBody>
      </p:sp>
    </p:spTree>
    <p:extLst>
      <p:ext uri="{BB962C8B-B14F-4D97-AF65-F5344CB8AC3E}">
        <p14:creationId xmlns:p14="http://schemas.microsoft.com/office/powerpoint/2010/main" val="420579329"/>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Hinduism</a:t>
            </a:r>
            <a:endParaRPr lang="en-US" dirty="0"/>
          </a:p>
        </p:txBody>
      </p:sp>
      <p:sp>
        <p:nvSpPr>
          <p:cNvPr id="3" name="Text Placeholder 2"/>
          <p:cNvSpPr>
            <a:spLocks noGrp="1"/>
          </p:cNvSpPr>
          <p:nvPr>
            <p:ph type="body" sz="quarter" idx="10"/>
          </p:nvPr>
        </p:nvSpPr>
        <p:spPr/>
        <p:txBody>
          <a:bodyPr/>
          <a:lstStyle/>
          <a:p>
            <a:r>
              <a:rPr lang="en-US" dirty="0" smtClean="0"/>
              <a:t>Hinduism is often used to describe the religion of India. </a:t>
            </a:r>
          </a:p>
          <a:p>
            <a:r>
              <a:rPr lang="en-US" dirty="0" smtClean="0"/>
              <a:t>Though not every religion in India is considered Hindu (Buddhism for example), the Hindu religions do not all share the same beliefs or practices. </a:t>
            </a:r>
          </a:p>
          <a:p>
            <a:r>
              <a:rPr lang="en-US" dirty="0" smtClean="0"/>
              <a:t>The Hindu belief in god provides an example of these contradictions. </a:t>
            </a:r>
          </a:p>
          <a:p>
            <a:r>
              <a:rPr lang="en-US" dirty="0" smtClean="0"/>
              <a:t>Some Hindus believe in a personal god. </a:t>
            </a:r>
          </a:p>
          <a:p>
            <a:r>
              <a:rPr lang="en-US" dirty="0" smtClean="0"/>
              <a:t>Other Hindus believe that god is not a person but a divine being that pervades everything. </a:t>
            </a:r>
          </a:p>
          <a:p>
            <a:r>
              <a:rPr lang="en-US" dirty="0" smtClean="0"/>
              <a:t>Most Hindus do agree on two key beliefs: </a:t>
            </a:r>
            <a:r>
              <a:rPr lang="en-US" b="1" dirty="0" smtClean="0"/>
              <a:t>samsara</a:t>
            </a:r>
            <a:r>
              <a:rPr lang="en-US" dirty="0" smtClean="0"/>
              <a:t> and </a:t>
            </a:r>
            <a:r>
              <a:rPr lang="en-US" b="1" dirty="0" smtClean="0"/>
              <a:t>moksha</a:t>
            </a:r>
            <a:r>
              <a:rPr lang="en-US" dirty="0" smtClean="0"/>
              <a:t>. </a:t>
            </a:r>
          </a:p>
          <a:p>
            <a:r>
              <a:rPr lang="en-US" dirty="0" smtClean="0"/>
              <a:t>Samsara is the law </a:t>
            </a:r>
            <a:r>
              <a:rPr lang="en-US" dirty="0" smtClean="0">
                <a:solidFill>
                  <a:srgbClr val="FF0000"/>
                </a:solidFill>
              </a:rPr>
              <a:t>of </a:t>
            </a:r>
            <a:r>
              <a:rPr lang="en-US" b="1" dirty="0" smtClean="0">
                <a:solidFill>
                  <a:srgbClr val="FF0000"/>
                </a:solidFill>
              </a:rPr>
              <a:t>reincarnation</a:t>
            </a:r>
            <a:r>
              <a:rPr lang="en-US" dirty="0" smtClean="0">
                <a:solidFill>
                  <a:srgbClr val="FF0000"/>
                </a:solidFill>
              </a:rPr>
              <a:t>—a cycle of birth, death and rebirth—governed by </a:t>
            </a:r>
            <a:r>
              <a:rPr lang="en-US" b="1" dirty="0" smtClean="0">
                <a:solidFill>
                  <a:srgbClr val="FF0000"/>
                </a:solidFill>
              </a:rPr>
              <a:t>karma</a:t>
            </a:r>
            <a:r>
              <a:rPr lang="en-US" dirty="0" smtClean="0">
                <a:solidFill>
                  <a:srgbClr val="FF0000"/>
                </a:solidFill>
              </a:rPr>
              <a:t> </a:t>
            </a:r>
            <a:r>
              <a:rPr lang="en-US" dirty="0" smtClean="0"/>
              <a:t>(KAHR </a:t>
            </a:r>
            <a:r>
              <a:rPr lang="en-US" dirty="0" err="1" smtClean="0"/>
              <a:t>muh</a:t>
            </a:r>
            <a:r>
              <a:rPr lang="en-US" dirty="0" smtClean="0"/>
              <a:t>).</a:t>
            </a:r>
            <a:endParaRPr lang="en-US" dirty="0"/>
          </a:p>
        </p:txBody>
      </p:sp>
    </p:spTree>
    <p:extLst>
      <p:ext uri="{BB962C8B-B14F-4D97-AF65-F5344CB8AC3E}">
        <p14:creationId xmlns:p14="http://schemas.microsoft.com/office/powerpoint/2010/main" val="1263681593"/>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Doing good works gives a person good karma. </a:t>
            </a:r>
          </a:p>
          <a:p>
            <a:r>
              <a:rPr lang="en-US" dirty="0" smtClean="0">
                <a:solidFill>
                  <a:srgbClr val="FF0000"/>
                </a:solidFill>
              </a:rPr>
              <a:t>Bad actions give a person bad karma. </a:t>
            </a:r>
            <a:endParaRPr lang="en-US" dirty="0">
              <a:solidFill>
                <a:srgbClr val="FF0000"/>
              </a:solidFill>
            </a:endParaRPr>
          </a:p>
        </p:txBody>
      </p:sp>
    </p:spTree>
    <p:extLst>
      <p:ext uri="{BB962C8B-B14F-4D97-AF65-F5344CB8AC3E}">
        <p14:creationId xmlns:p14="http://schemas.microsoft.com/office/powerpoint/2010/main" val="3111675504"/>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1. What religious belief prompts Indians to give cows free rein to do as they please? </a:t>
            </a:r>
          </a:p>
          <a:p>
            <a:r>
              <a:rPr lang="en-US" dirty="0"/>
              <a:t>	</a:t>
            </a:r>
            <a:r>
              <a:rPr lang="en-US" b="1" i="1" dirty="0" smtClean="0"/>
              <a:t>reincarnation </a:t>
            </a:r>
            <a:endParaRPr lang="en-US" dirty="0"/>
          </a:p>
        </p:txBody>
      </p:sp>
    </p:spTree>
    <p:extLst>
      <p:ext uri="{BB962C8B-B14F-4D97-AF65-F5344CB8AC3E}">
        <p14:creationId xmlns:p14="http://schemas.microsoft.com/office/powerpoint/2010/main" val="1587364283"/>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2. Which river holds special significance to Hindus, and by what practice do they show that regard?  </a:t>
            </a:r>
          </a:p>
          <a:p>
            <a:r>
              <a:rPr lang="en-US" dirty="0" smtClean="0"/>
              <a:t>	</a:t>
            </a:r>
            <a:r>
              <a:rPr lang="en-US" b="1" i="1" dirty="0" smtClean="0"/>
              <a:t>Ganges; they wash in it to cleanse their souls </a:t>
            </a:r>
            <a:endParaRPr lang="en-US" b="1" i="1" dirty="0"/>
          </a:p>
        </p:txBody>
      </p:sp>
    </p:spTree>
    <p:extLst>
      <p:ext uri="{BB962C8B-B14F-4D97-AF65-F5344CB8AC3E}">
        <p14:creationId xmlns:p14="http://schemas.microsoft.com/office/powerpoint/2010/main" val="788791003"/>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Which Indian leader promoted nonviolent protest as a means for political reforms? </a:t>
            </a:r>
          </a:p>
          <a:p>
            <a:r>
              <a:rPr lang="en-US" dirty="0"/>
              <a:t>	</a:t>
            </a:r>
            <a:r>
              <a:rPr lang="en-US" b="1" i="1" dirty="0" smtClean="0"/>
              <a:t>Mahatma Gandhi</a:t>
            </a:r>
            <a:r>
              <a:rPr lang="en-US" dirty="0" smtClean="0"/>
              <a:t> </a:t>
            </a:r>
            <a:endParaRPr lang="en-US" dirty="0"/>
          </a:p>
        </p:txBody>
      </p:sp>
    </p:spTree>
    <p:extLst>
      <p:ext uri="{BB962C8B-B14F-4D97-AF65-F5344CB8AC3E}">
        <p14:creationId xmlns:p14="http://schemas.microsoft.com/office/powerpoint/2010/main" val="3420426179"/>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4. What type of government does India have? </a:t>
            </a:r>
          </a:p>
          <a:p>
            <a:r>
              <a:rPr lang="en-US" dirty="0"/>
              <a:t>	</a:t>
            </a:r>
            <a:r>
              <a:rPr lang="en-US" b="1" i="1" dirty="0" smtClean="0"/>
              <a:t>a federal republic (a national government with </a:t>
            </a:r>
            <a:br>
              <a:rPr lang="en-US" b="1" i="1" dirty="0" smtClean="0"/>
            </a:br>
            <a:r>
              <a:rPr lang="en-US" b="1" i="1" dirty="0" smtClean="0"/>
              <a:t>28 states and 7 territorial governments) </a:t>
            </a:r>
            <a:endParaRPr lang="en-US" dirty="0"/>
          </a:p>
        </p:txBody>
      </p:sp>
    </p:spTree>
    <p:extLst>
      <p:ext uri="{BB962C8B-B14F-4D97-AF65-F5344CB8AC3E}">
        <p14:creationId xmlns:p14="http://schemas.microsoft.com/office/powerpoint/2010/main" val="62659180"/>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Geography_Red Units">
  <a:themeElements>
    <a:clrScheme name="Cultural Geography">
      <a:dk1>
        <a:srgbClr val="000000"/>
      </a:dk1>
      <a:lt1>
        <a:srgbClr val="FFFFFF"/>
      </a:lt1>
      <a:dk2>
        <a:srgbClr val="434342"/>
      </a:dk2>
      <a:lt2>
        <a:srgbClr val="CDD7D9"/>
      </a:lt2>
      <a:accent1>
        <a:srgbClr val="797B7E"/>
      </a:accent1>
      <a:accent2>
        <a:srgbClr val="DB6A5A"/>
      </a:accent2>
      <a:accent3>
        <a:srgbClr val="198AB5"/>
      </a:accent3>
      <a:accent4>
        <a:srgbClr val="0B773E"/>
      </a:accent4>
      <a:accent5>
        <a:srgbClr val="F5ECA3"/>
      </a:accent5>
      <a:accent6>
        <a:srgbClr val="506E94"/>
      </a:accent6>
      <a:hlink>
        <a:srgbClr val="5F5F5F"/>
      </a:hlink>
      <a:folHlink>
        <a:srgbClr val="96969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ctr">
          <a:defRPr sz="4000" dirty="0" smtClean="0">
            <a:solidFill>
              <a:schemeClr val="tx2">
                <a:lumMod val="75000"/>
              </a:schemeClr>
            </a:solidFill>
          </a:defRPr>
        </a:defPPr>
      </a:lstStyle>
    </a:txDef>
  </a:objectDefaults>
  <a:extraClrSchemeLst/>
</a:theme>
</file>

<file path=ppt/theme/theme2.xml><?xml version="1.0" encoding="utf-8"?>
<a:theme xmlns:a="http://schemas.openxmlformats.org/drawingml/2006/main" name="Geography_Green Units">
  <a:themeElements>
    <a:clrScheme name="Cultural Geography">
      <a:dk1>
        <a:srgbClr val="000000"/>
      </a:dk1>
      <a:lt1>
        <a:srgbClr val="FFFFFF"/>
      </a:lt1>
      <a:dk2>
        <a:srgbClr val="434342"/>
      </a:dk2>
      <a:lt2>
        <a:srgbClr val="CDD7D9"/>
      </a:lt2>
      <a:accent1>
        <a:srgbClr val="797B7E"/>
      </a:accent1>
      <a:accent2>
        <a:srgbClr val="DB6A5A"/>
      </a:accent2>
      <a:accent3>
        <a:srgbClr val="198AB5"/>
      </a:accent3>
      <a:accent4>
        <a:srgbClr val="0B773E"/>
      </a:accent4>
      <a:accent5>
        <a:srgbClr val="F5ECA3"/>
      </a:accent5>
      <a:accent6>
        <a:srgbClr val="506E94"/>
      </a:accent6>
      <a:hlink>
        <a:srgbClr val="5F5F5F"/>
      </a:hlink>
      <a:folHlink>
        <a:srgbClr val="96969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ctr">
          <a:defRPr sz="4000" dirty="0" smtClean="0">
            <a:solidFill>
              <a:schemeClr val="tx2">
                <a:lumMod val="75000"/>
              </a:schemeClr>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48748</TotalTime>
  <Words>7445</Words>
  <Application>Microsoft Office PowerPoint</Application>
  <PresentationFormat>Custom</PresentationFormat>
  <Paragraphs>626</Paragraphs>
  <Slides>193</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193</vt:i4>
      </vt:variant>
    </vt:vector>
  </HeadingPairs>
  <TitlesOfParts>
    <vt:vector size="199" baseType="lpstr">
      <vt:lpstr>Arial</vt:lpstr>
      <vt:lpstr>Calibri</vt:lpstr>
      <vt:lpstr>Tahoma</vt:lpstr>
      <vt:lpstr>Wingdings</vt:lpstr>
      <vt:lpstr>Geography_Red Units</vt:lpstr>
      <vt:lpstr>Geography_Green Units</vt:lpstr>
      <vt:lpstr>Chapter 14: The Caucasus, Central Asia, and South Asia </vt:lpstr>
      <vt:lpstr>The Caucasus, Central Asia, and South Asia</vt:lpstr>
      <vt:lpstr>PowerPoint Presentation</vt:lpstr>
      <vt:lpstr>PowerPoint Presentation</vt:lpstr>
      <vt:lpstr>PowerPoint Presentation</vt:lpstr>
      <vt:lpstr>Introduction</vt:lpstr>
      <vt:lpstr>PowerPoint Presentation</vt:lpstr>
      <vt:lpstr>The Countries of the Caucasus </vt:lpstr>
      <vt:lpstr>PowerPoint Presentation</vt:lpstr>
      <vt:lpstr>Georgia</vt:lpstr>
      <vt:lpstr>Central Lowlands</vt:lpstr>
      <vt:lpstr>Highland Rebels</vt:lpstr>
      <vt:lpstr>PowerPoint Presentation</vt:lpstr>
      <vt:lpstr>PowerPoint Presentation</vt:lpstr>
      <vt:lpstr>Armenia</vt:lpstr>
      <vt:lpstr>PowerPoint Presentation</vt:lpstr>
      <vt:lpstr>PowerPoint Presentation</vt:lpstr>
      <vt:lpstr>History</vt:lpstr>
      <vt:lpstr>Life</vt:lpstr>
      <vt:lpstr>Azerbaijan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Central Asia</vt:lpstr>
      <vt:lpstr>Central Asia </vt:lpstr>
      <vt:lpstr>PowerPoint Presentation</vt:lpstr>
      <vt:lpstr>Central Asia </vt:lpstr>
      <vt:lpstr>PowerPoint Presentation</vt:lpstr>
      <vt:lpstr>PowerPoint Presentation</vt:lpstr>
      <vt:lpstr>Kazakhstan </vt:lpstr>
      <vt:lpstr>Europeans on the Northern Steppes</vt:lpstr>
      <vt:lpstr>Eastern Kazakh Uplands</vt:lpstr>
      <vt:lpstr>Southern and Western Deserts</vt:lpstr>
      <vt:lpstr>Turkmenistan </vt:lpstr>
      <vt:lpstr>Uzbekistan</vt:lpstr>
      <vt:lpstr>Desert Oases </vt:lpstr>
      <vt:lpstr>The Crowded Foothills</vt:lpstr>
      <vt:lpstr>PowerPoint Presentation</vt:lpstr>
      <vt:lpstr>PowerPoint Presentation</vt:lpstr>
      <vt:lpstr>PowerPoint Presentation</vt:lpstr>
      <vt:lpstr>PowerPoint Presentation</vt:lpstr>
      <vt:lpstr>Kyrgyzstan</vt:lpstr>
      <vt:lpstr>Tajikistan</vt:lpstr>
      <vt:lpstr>Afghanistan</vt:lpstr>
      <vt:lpstr>PowerPoint Presentation</vt:lpstr>
      <vt:lpstr>PowerPoint Presentation</vt:lpstr>
      <vt:lpstr>Geographic Divisions </vt:lpstr>
      <vt:lpstr>PowerPoint Presentation</vt:lpstr>
      <vt:lpstr>PowerPoint Presentation</vt:lpstr>
      <vt:lpstr>PowerPoint Presentation</vt:lpstr>
      <vt:lpstr>PowerPoint Presentation</vt:lpstr>
      <vt:lpstr>PowerPoint Presentation</vt:lpstr>
      <vt:lpstr>South Asia</vt:lpstr>
      <vt:lpstr>South Asia</vt:lpstr>
      <vt:lpstr>PowerPoint Presentation</vt:lpstr>
      <vt:lpstr>PowerPoint Presentation</vt:lpstr>
      <vt:lpstr>PowerPoint Presentation</vt:lpstr>
      <vt:lpstr>South Asia </vt:lpstr>
      <vt:lpstr>PowerPoint Presentation</vt:lpstr>
      <vt:lpstr>India </vt:lpstr>
      <vt:lpstr>PowerPoint Presentation</vt:lpstr>
      <vt:lpstr>Major Geographic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Modern Missionary</vt:lpstr>
      <vt:lpstr>PowerPoint Presentation</vt:lpstr>
      <vt:lpstr>PowerPoint Presentation</vt:lpstr>
      <vt:lpstr>PowerPoint Presentation</vt:lpstr>
      <vt:lpstr>PowerPoint Presentation</vt:lpstr>
      <vt:lpstr>PowerPoint Presentation</vt:lpstr>
      <vt:lpstr>PowerPoint Presentation</vt:lpstr>
      <vt:lpstr>Religions</vt:lpstr>
      <vt:lpstr>PowerPoint Presentation</vt:lpstr>
      <vt:lpstr>PowerPoint Presentation</vt:lpstr>
      <vt:lpstr>PowerPoint Presentation</vt:lpstr>
      <vt:lpstr>PowerPoint Presentation</vt:lpstr>
      <vt:lpstr>PowerPoint Presentation</vt:lpstr>
      <vt:lpstr>Government and Economy</vt:lpstr>
      <vt:lpstr>PowerPoint Presentation</vt:lpstr>
      <vt:lpstr>PowerPoint Presentation</vt:lpstr>
      <vt:lpstr>Hinduism</vt:lpstr>
      <vt:lpstr>PowerPoint Presentation</vt:lpstr>
      <vt:lpstr>PowerPoint Presentation</vt:lpstr>
      <vt:lpstr>PowerPoint Presentation</vt:lpstr>
      <vt:lpstr>PowerPoint Presentation</vt:lpstr>
      <vt:lpstr>PowerPoint Presentation</vt:lpstr>
      <vt:lpstr>PowerPoint Presentation</vt:lpstr>
      <vt:lpstr>Pakistan and Bangladesh</vt:lpstr>
      <vt:lpstr>PowerPoint Presentation</vt:lpstr>
      <vt:lpstr>Pakistan</vt:lpstr>
      <vt:lpstr>PowerPoint Presentation</vt:lpstr>
      <vt:lpstr>PowerPoint Presentation</vt:lpstr>
      <vt:lpstr>Bangladesh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Nepal and Bhutan</vt:lpstr>
      <vt:lpstr>PowerPoint Presentation</vt:lpstr>
      <vt:lpstr>Bhutan </vt:lpstr>
      <vt:lpstr>PowerPoint Presentation</vt:lpstr>
      <vt:lpstr>PowerPoint Presentation</vt:lpstr>
      <vt:lpstr>PowerPoint Presentation</vt:lpstr>
      <vt:lpstr>PowerPoint Presentation</vt:lpstr>
      <vt:lpstr>PowerPoint Presentation</vt:lpstr>
      <vt:lpstr>Sri Lanka and Maldives</vt:lpstr>
      <vt:lpstr>Sri Lanka</vt:lpstr>
      <vt:lpstr>PowerPoint Presentation</vt:lpstr>
      <vt:lpstr>PowerPoint Presentation</vt:lpstr>
      <vt:lpstr>Maldives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People, Places, and Things to Know </vt:lpstr>
      <vt:lpstr>Caucasus Mountains</vt:lpstr>
      <vt:lpstr>Armenians</vt:lpstr>
      <vt:lpstr>Shiite </vt:lpstr>
      <vt:lpstr>Sunnis</vt:lpstr>
      <vt:lpstr>Caspian Sea </vt:lpstr>
      <vt:lpstr>Central Asia </vt:lpstr>
      <vt:lpstr>Silk Road </vt:lpstr>
      <vt:lpstr>Aral Sea </vt:lpstr>
      <vt:lpstr>Caspian Depression</vt:lpstr>
      <vt:lpstr>Kara-Kum</vt:lpstr>
      <vt:lpstr>Turkistan</vt:lpstr>
      <vt:lpstr>Kyzyl-Kum</vt:lpstr>
      <vt:lpstr>Bukhara</vt:lpstr>
      <vt:lpstr>Tashkent</vt:lpstr>
      <vt:lpstr>Samarqand </vt:lpstr>
      <vt:lpstr>Tien Shan </vt:lpstr>
      <vt:lpstr>Pamir Mountains</vt:lpstr>
      <vt:lpstr>buffer state</vt:lpstr>
      <vt:lpstr>Mujahideen </vt:lpstr>
      <vt:lpstr>Taliban </vt:lpstr>
      <vt:lpstr>Hindu Kush </vt:lpstr>
      <vt:lpstr>Wakhan Corridor</vt:lpstr>
      <vt:lpstr>Kabul </vt:lpstr>
      <vt:lpstr>Khyber Pass</vt:lpstr>
      <vt:lpstr>Himalayas </vt:lpstr>
      <vt:lpstr>subcontinent </vt:lpstr>
      <vt:lpstr>monsoons </vt:lpstr>
      <vt:lpstr>Mt. Everest </vt:lpstr>
      <vt:lpstr>Ghats</vt:lpstr>
      <vt:lpstr>Vindhya Mountains</vt:lpstr>
      <vt:lpstr>Ganges River</vt:lpstr>
      <vt:lpstr>Hinduism </vt:lpstr>
      <vt:lpstr>Brahmaputra River</vt:lpstr>
      <vt:lpstr>Jumna River</vt:lpstr>
      <vt:lpstr>Delhi</vt:lpstr>
      <vt:lpstr>New Delhi</vt:lpstr>
      <vt:lpstr>Indus River</vt:lpstr>
      <vt:lpstr>Great Indian Desert</vt:lpstr>
      <vt:lpstr>Sikhism </vt:lpstr>
      <vt:lpstr>Deccan Plateau </vt:lpstr>
      <vt:lpstr>Mumbai </vt:lpstr>
      <vt:lpstr>Coromandel Coast</vt:lpstr>
      <vt:lpstr>Chennai</vt:lpstr>
      <vt:lpstr>Mahatma Gandhi </vt:lpstr>
      <vt:lpstr>Kashmir</vt:lpstr>
      <vt:lpstr>caste</vt:lpstr>
      <vt:lpstr>Brahmins</vt:lpstr>
      <vt:lpstr>samsara</vt:lpstr>
      <vt:lpstr>moksha</vt:lpstr>
      <vt:lpstr>reincarnation</vt:lpstr>
      <vt:lpstr>karma</vt:lpstr>
      <vt:lpstr>untouchables</vt:lpstr>
      <vt:lpstr>Jainism</vt:lpstr>
      <vt:lpstr>Mohenjo-Daro</vt:lpstr>
      <vt:lpstr>typhoon</vt:lpstr>
      <vt:lpstr>tsunamis</vt:lpstr>
      <vt:lpstr>Sherpas</vt:lpstr>
      <vt:lpstr>Gurkhas</vt:lpstr>
    </vt:vector>
  </TitlesOfParts>
  <Company>Bob Jones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Bowers, Hannah</dc:creator>
  <cp:lastModifiedBy>Sue</cp:lastModifiedBy>
  <cp:revision>601</cp:revision>
  <dcterms:created xsi:type="dcterms:W3CDTF">2017-04-25T17:01:42Z</dcterms:created>
  <dcterms:modified xsi:type="dcterms:W3CDTF">2024-03-04T15:52:16Z</dcterms:modified>
</cp:coreProperties>
</file>