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1"/>
    <p:sldMasterId id="2147483767" r:id="rId2"/>
  </p:sldMasterIdLst>
  <p:notesMasterIdLst>
    <p:notesMasterId r:id="rId83"/>
  </p:notesMasterIdLst>
  <p:sldIdLst>
    <p:sldId id="305" r:id="rId3"/>
    <p:sldId id="306" r:id="rId4"/>
    <p:sldId id="307" r:id="rId5"/>
    <p:sldId id="308" r:id="rId6"/>
    <p:sldId id="345" r:id="rId7"/>
    <p:sldId id="346" r:id="rId8"/>
    <p:sldId id="309" r:id="rId9"/>
    <p:sldId id="310" r:id="rId10"/>
    <p:sldId id="311" r:id="rId11"/>
    <p:sldId id="312" r:id="rId12"/>
    <p:sldId id="347" r:id="rId13"/>
    <p:sldId id="313" r:id="rId14"/>
    <p:sldId id="387" r:id="rId15"/>
    <p:sldId id="314" r:id="rId16"/>
    <p:sldId id="348" r:id="rId17"/>
    <p:sldId id="349" r:id="rId18"/>
    <p:sldId id="316" r:id="rId19"/>
    <p:sldId id="317" r:id="rId20"/>
    <p:sldId id="318" r:id="rId21"/>
    <p:sldId id="319" r:id="rId22"/>
    <p:sldId id="315" r:id="rId23"/>
    <p:sldId id="350" r:id="rId24"/>
    <p:sldId id="351" r:id="rId25"/>
    <p:sldId id="321" r:id="rId26"/>
    <p:sldId id="352" r:id="rId27"/>
    <p:sldId id="353" r:id="rId28"/>
    <p:sldId id="354" r:id="rId29"/>
    <p:sldId id="323" r:id="rId30"/>
    <p:sldId id="324" r:id="rId31"/>
    <p:sldId id="325" r:id="rId32"/>
    <p:sldId id="326" r:id="rId33"/>
    <p:sldId id="327" r:id="rId34"/>
    <p:sldId id="329" r:id="rId35"/>
    <p:sldId id="355" r:id="rId36"/>
    <p:sldId id="322" r:id="rId37"/>
    <p:sldId id="330" r:id="rId38"/>
    <p:sldId id="331" r:id="rId39"/>
    <p:sldId id="356" r:id="rId40"/>
    <p:sldId id="332" r:id="rId41"/>
    <p:sldId id="333" r:id="rId42"/>
    <p:sldId id="357" r:id="rId43"/>
    <p:sldId id="358" r:id="rId44"/>
    <p:sldId id="334" r:id="rId45"/>
    <p:sldId id="335" r:id="rId46"/>
    <p:sldId id="359" r:id="rId47"/>
    <p:sldId id="336" r:id="rId48"/>
    <p:sldId id="337" r:id="rId49"/>
    <p:sldId id="338" r:id="rId50"/>
    <p:sldId id="339" r:id="rId51"/>
    <p:sldId id="340" r:id="rId52"/>
    <p:sldId id="341" r:id="rId53"/>
    <p:sldId id="343" r:id="rId54"/>
    <p:sldId id="344" r:id="rId55"/>
    <p:sldId id="360" r:id="rId56"/>
    <p:sldId id="361" r:id="rId57"/>
    <p:sldId id="362" r:id="rId58"/>
    <p:sldId id="363" r:id="rId59"/>
    <p:sldId id="364" r:id="rId60"/>
    <p:sldId id="365" r:id="rId61"/>
    <p:sldId id="366" r:id="rId62"/>
    <p:sldId id="367" r:id="rId63"/>
    <p:sldId id="368" r:id="rId64"/>
    <p:sldId id="369" r:id="rId65"/>
    <p:sldId id="370" r:id="rId66"/>
    <p:sldId id="371" r:id="rId67"/>
    <p:sldId id="372" r:id="rId68"/>
    <p:sldId id="373" r:id="rId69"/>
    <p:sldId id="374" r:id="rId70"/>
    <p:sldId id="375" r:id="rId71"/>
    <p:sldId id="376" r:id="rId72"/>
    <p:sldId id="380" r:id="rId73"/>
    <p:sldId id="377" r:id="rId74"/>
    <p:sldId id="378" r:id="rId75"/>
    <p:sldId id="379" r:id="rId76"/>
    <p:sldId id="381" r:id="rId77"/>
    <p:sldId id="382" r:id="rId78"/>
    <p:sldId id="383" r:id="rId79"/>
    <p:sldId id="384" r:id="rId80"/>
    <p:sldId id="385" r:id="rId81"/>
    <p:sldId id="386" r:id="rId82"/>
  </p:sldIdLst>
  <p:sldSz cx="11704638" cy="65833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74">
          <p15:clr>
            <a:srgbClr val="A4A3A4"/>
          </p15:clr>
        </p15:guide>
        <p15:guide id="2" orient="horz" pos="207">
          <p15:clr>
            <a:srgbClr val="A4A3A4"/>
          </p15:clr>
        </p15:guide>
        <p15:guide id="3" orient="horz" pos="3945">
          <p15:clr>
            <a:srgbClr val="A4A3A4"/>
          </p15:clr>
        </p15:guide>
        <p15:guide id="4" orient="horz" pos="3009">
          <p15:clr>
            <a:srgbClr val="A4A3A4"/>
          </p15:clr>
        </p15:guide>
        <p15:guide id="5" orient="horz" pos="928">
          <p15:clr>
            <a:srgbClr val="A4A3A4"/>
          </p15:clr>
        </p15:guide>
        <p15:guide id="6" pos="3687">
          <p15:clr>
            <a:srgbClr val="A4A3A4"/>
          </p15:clr>
        </p15:guide>
        <p15:guide id="7" pos="380">
          <p15:clr>
            <a:srgbClr val="A4A3A4"/>
          </p15:clr>
        </p15:guide>
        <p15:guide id="8" pos="69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73E"/>
    <a:srgbClr val="CD9144"/>
    <a:srgbClr val="8B1922"/>
    <a:srgbClr val="584320"/>
    <a:srgbClr val="FCD608"/>
    <a:srgbClr val="F0661C"/>
    <a:srgbClr val="55371A"/>
    <a:srgbClr val="1C5B82"/>
    <a:srgbClr val="AACEBB"/>
    <a:srgbClr val="97C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26" autoAdjust="0"/>
    <p:restoredTop sz="88126" autoAdjust="0"/>
  </p:normalViewPr>
  <p:slideViewPr>
    <p:cSldViewPr snapToGrid="0" snapToObjects="1">
      <p:cViewPr>
        <p:scale>
          <a:sx n="74" d="100"/>
          <a:sy n="74" d="100"/>
        </p:scale>
        <p:origin x="-72" y="168"/>
      </p:cViewPr>
      <p:guideLst>
        <p:guide orient="horz" pos="2074"/>
        <p:guide orient="horz" pos="207"/>
        <p:guide orient="horz" pos="3945"/>
        <p:guide orient="horz" pos="3009"/>
        <p:guide orient="horz" pos="928"/>
        <p:guide pos="3687"/>
        <p:guide pos="380"/>
        <p:guide pos="6998"/>
      </p:guideLst>
    </p:cSldViewPr>
  </p:slideViewPr>
  <p:notesTextViewPr>
    <p:cViewPr>
      <p:scale>
        <a:sx n="66" d="100"/>
        <a:sy n="66" d="100"/>
      </p:scale>
      <p:origin x="0" y="0"/>
    </p:cViewPr>
  </p:notesTextViewPr>
  <p:sorterViewPr>
    <p:cViewPr>
      <p:scale>
        <a:sx n="150" d="100"/>
        <a:sy n="150" d="100"/>
      </p:scale>
      <p:origin x="0" y="12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BC865-367B-4C1E-85ED-1883661038B4}" type="datetimeFigureOut">
              <a:rPr lang="en-US" smtClean="0"/>
              <a:t>3/21/2019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A02022-2634-4AD4-A337-75422E773064}" type="slidenum">
              <a:rPr lang="en-US" smtClean="0"/>
              <a:t>‹#›</a:t>
            </a:fld>
            <a:endParaRPr lang="en-US"/>
          </a:p>
        </p:txBody>
      </p:sp>
    </p:spTree>
    <p:extLst>
      <p:ext uri="{BB962C8B-B14F-4D97-AF65-F5344CB8AC3E}">
        <p14:creationId xmlns:p14="http://schemas.microsoft.com/office/powerpoint/2010/main" val="184682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Resources</a:t>
            </a:r>
            <a:endParaRPr lang="en-US" dirty="0"/>
          </a:p>
        </p:txBody>
      </p:sp>
      <p:sp>
        <p:nvSpPr>
          <p:cNvPr id="4" name="Slide Number Placeholder 3"/>
          <p:cNvSpPr>
            <a:spLocks noGrp="1"/>
          </p:cNvSpPr>
          <p:nvPr>
            <p:ph type="sldNum" sz="quarter" idx="10"/>
          </p:nvPr>
        </p:nvSpPr>
        <p:spPr/>
        <p:txBody>
          <a:bodyPr/>
          <a:lstStyle/>
          <a:p>
            <a:fld id="{A6A02022-2634-4AD4-A337-75422E773064}" type="slidenum">
              <a:rPr lang="en-US" smtClean="0"/>
              <a:t>7</a:t>
            </a:fld>
            <a:endParaRPr lang="en-US"/>
          </a:p>
        </p:txBody>
      </p:sp>
    </p:spTree>
    <p:extLst>
      <p:ext uri="{BB962C8B-B14F-4D97-AF65-F5344CB8AC3E}">
        <p14:creationId xmlns:p14="http://schemas.microsoft.com/office/powerpoint/2010/main" val="350733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Cultural Geography, 4</a:t>
            </a:r>
            <a:r>
              <a:rPr lang="en-US" baseline="30000" dirty="0" smtClean="0"/>
              <a:t>th</a:t>
            </a:r>
            <a:r>
              <a:rPr lang="en-US" dirty="0" smtClean="0"/>
              <a:t> edition, p.</a:t>
            </a:r>
            <a:r>
              <a:rPr lang="en-US" baseline="0" dirty="0" smtClean="0"/>
              <a:t> 370 </a:t>
            </a:r>
            <a:endParaRPr lang="en-US" dirty="0"/>
          </a:p>
        </p:txBody>
      </p:sp>
      <p:sp>
        <p:nvSpPr>
          <p:cNvPr id="4" name="Slide Number Placeholder 3"/>
          <p:cNvSpPr>
            <a:spLocks noGrp="1"/>
          </p:cNvSpPr>
          <p:nvPr>
            <p:ph type="sldNum" sz="quarter" idx="10"/>
          </p:nvPr>
        </p:nvSpPr>
        <p:spPr/>
        <p:txBody>
          <a:bodyPr/>
          <a:lstStyle/>
          <a:p>
            <a:fld id="{A6A02022-2634-4AD4-A337-75422E773064}" type="slidenum">
              <a:rPr lang="en-US" smtClean="0"/>
              <a:t>8</a:t>
            </a:fld>
            <a:endParaRPr lang="en-US"/>
          </a:p>
        </p:txBody>
      </p:sp>
    </p:spTree>
    <p:extLst>
      <p:ext uri="{BB962C8B-B14F-4D97-AF65-F5344CB8AC3E}">
        <p14:creationId xmlns:p14="http://schemas.microsoft.com/office/powerpoint/2010/main" val="180762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iStockphoto.com/AMR Image </a:t>
            </a:r>
            <a:endParaRPr lang="en-US" dirty="0"/>
          </a:p>
        </p:txBody>
      </p:sp>
      <p:sp>
        <p:nvSpPr>
          <p:cNvPr id="4" name="Slide Number Placeholder 3"/>
          <p:cNvSpPr>
            <a:spLocks noGrp="1"/>
          </p:cNvSpPr>
          <p:nvPr>
            <p:ph type="sldNum" sz="quarter" idx="10"/>
          </p:nvPr>
        </p:nvSpPr>
        <p:spPr/>
        <p:txBody>
          <a:bodyPr/>
          <a:lstStyle/>
          <a:p>
            <a:fld id="{A6A02022-2634-4AD4-A337-75422E773064}" type="slidenum">
              <a:rPr lang="en-US" smtClean="0"/>
              <a:t>13</a:t>
            </a:fld>
            <a:endParaRPr lang="en-US"/>
          </a:p>
        </p:txBody>
      </p:sp>
    </p:spTree>
    <p:extLst>
      <p:ext uri="{BB962C8B-B14F-4D97-AF65-F5344CB8AC3E}">
        <p14:creationId xmlns:p14="http://schemas.microsoft.com/office/powerpoint/2010/main" val="2752581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4283880" y="4775862"/>
            <a:ext cx="6885455" cy="1486826"/>
          </a:xfrm>
        </p:spPr>
        <p:txBody>
          <a:bodyPr>
            <a:normAutofit/>
          </a:bodyPr>
          <a:lstStyle>
            <a:lvl1pPr>
              <a:defRPr sz="3200"/>
            </a:lvl1pPr>
          </a:lstStyle>
          <a:p>
            <a:r>
              <a:rPr lang="en-US" dirty="0"/>
              <a:t>Chapter #: Title</a:t>
            </a:r>
          </a:p>
        </p:txBody>
      </p:sp>
    </p:spTree>
    <p:extLst>
      <p:ext uri="{BB962C8B-B14F-4D97-AF65-F5344CB8AC3E}">
        <p14:creationId xmlns:p14="http://schemas.microsoft.com/office/powerpoint/2010/main" val="138151353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04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it/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4283880" y="4775862"/>
            <a:ext cx="6885455" cy="1486826"/>
          </a:xfrm>
        </p:spPr>
        <p:txBody>
          <a:bodyPr>
            <a:normAutofit/>
          </a:bodyPr>
          <a:lstStyle>
            <a:lvl1pPr>
              <a:defRPr sz="3200">
                <a:solidFill>
                  <a:schemeClr val="accent3"/>
                </a:solidFill>
              </a:defRPr>
            </a:lvl1pPr>
          </a:lstStyle>
          <a:p>
            <a:r>
              <a:rPr lang="en-US" dirty="0"/>
              <a:t>Chapter #: Title</a:t>
            </a:r>
          </a:p>
        </p:txBody>
      </p:sp>
    </p:spTree>
    <p:extLst>
      <p:ext uri="{BB962C8B-B14F-4D97-AF65-F5344CB8AC3E}">
        <p14:creationId xmlns:p14="http://schemas.microsoft.com/office/powerpoint/2010/main" val="415730370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5" name="Group 4"/>
          <p:cNvGrpSpPr/>
          <p:nvPr userDrawn="1"/>
        </p:nvGrpSpPr>
        <p:grpSpPr>
          <a:xfrm>
            <a:off x="-157" y="1978090"/>
            <a:ext cx="11705588" cy="2381498"/>
            <a:chOff x="-157" y="1978090"/>
            <a:chExt cx="11705588" cy="2381498"/>
          </a:xfrm>
        </p:grpSpPr>
        <p:grpSp>
          <p:nvGrpSpPr>
            <p:cNvPr id="3" name="Group 2"/>
            <p:cNvGrpSpPr/>
            <p:nvPr userDrawn="1"/>
          </p:nvGrpSpPr>
          <p:grpSpPr>
            <a:xfrm>
              <a:off x="159" y="1978090"/>
              <a:ext cx="11704320" cy="2381498"/>
              <a:chOff x="159" y="1978090"/>
              <a:chExt cx="11704320" cy="2381498"/>
            </a:xfrm>
          </p:grpSpPr>
          <p:sp>
            <p:nvSpPr>
              <p:cNvPr id="20" name="Rectangle 19"/>
              <p:cNvSpPr/>
              <p:nvPr/>
            </p:nvSpPr>
            <p:spPr>
              <a:xfrm>
                <a:off x="159" y="2213609"/>
                <a:ext cx="11704320" cy="1910460"/>
              </a:xfrm>
              <a:prstGeom prst="rect">
                <a:avLst/>
              </a:prstGeom>
              <a:solidFill>
                <a:srgbClr val="AAC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57B"/>
                  </a:solidFill>
                </a:endParaRPr>
              </a:p>
            </p:txBody>
          </p:sp>
          <p:sp>
            <p:nvSpPr>
              <p:cNvPr id="22" name="Rectangle 21"/>
              <p:cNvSpPr/>
              <p:nvPr userDrawn="1"/>
            </p:nvSpPr>
            <p:spPr>
              <a:xfrm>
                <a:off x="159" y="1978090"/>
                <a:ext cx="11704320" cy="152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a:off x="159" y="4207558"/>
                <a:ext cx="11704320" cy="152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userDrawn="1"/>
          </p:nvGrpSpPr>
          <p:grpSpPr>
            <a:xfrm>
              <a:off x="-157" y="2168524"/>
              <a:ext cx="11705588" cy="2000630"/>
              <a:chOff x="-157" y="2169159"/>
              <a:chExt cx="11705588" cy="2000630"/>
            </a:xfrm>
          </p:grpSpPr>
          <p:sp>
            <p:nvSpPr>
              <p:cNvPr id="7" name="Rectangle 1"/>
              <p:cNvSpPr/>
              <p:nvPr userDrawn="1"/>
            </p:nvSpPr>
            <p:spPr>
              <a:xfrm flipH="1">
                <a:off x="795" y="2169159"/>
                <a:ext cx="11704636" cy="91440"/>
              </a:xfrm>
              <a:prstGeom prst="rect">
                <a:avLst/>
              </a:prstGeom>
              <a:solidFill>
                <a:schemeClr val="accent4"/>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
              <p:cNvSpPr/>
              <p:nvPr userDrawn="1"/>
            </p:nvSpPr>
            <p:spPr>
              <a:xfrm flipH="1">
                <a:off x="-157" y="4078349"/>
                <a:ext cx="11704636" cy="91440"/>
              </a:xfrm>
              <a:prstGeom prst="rect">
                <a:avLst/>
              </a:prstGeom>
              <a:solidFill>
                <a:schemeClr val="accent4"/>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p:ph type="title" hasCustomPrompt="1"/>
          </p:nvPr>
        </p:nvSpPr>
        <p:spPr>
          <a:xfrm>
            <a:off x="585232" y="2094935"/>
            <a:ext cx="10534174" cy="2128368"/>
          </a:xfrm>
        </p:spPr>
        <p:txBody>
          <a:bodyPr>
            <a:normAutofit/>
          </a:bodyPr>
          <a:lstStyle>
            <a:lvl1pPr>
              <a:lnSpc>
                <a:spcPct val="90000"/>
              </a:lnSpc>
              <a:defRPr sz="3200" b="1">
                <a:solidFill>
                  <a:schemeClr val="accent4">
                    <a:lumMod val="75000"/>
                  </a:schemeClr>
                </a:solidFill>
                <a:effectLst/>
              </a:defRPr>
            </a:lvl1pPr>
          </a:lstStyle>
          <a:p>
            <a:r>
              <a:rPr lang="en-US" dirty="0"/>
              <a:t>Title</a:t>
            </a:r>
          </a:p>
        </p:txBody>
      </p:sp>
    </p:spTree>
    <p:extLst>
      <p:ext uri="{BB962C8B-B14F-4D97-AF65-F5344CB8AC3E}">
        <p14:creationId xmlns:p14="http://schemas.microsoft.com/office/powerpoint/2010/main" val="13560828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2">
    <p:spTree>
      <p:nvGrpSpPr>
        <p:cNvPr id="1" name=""/>
        <p:cNvGrpSpPr/>
        <p:nvPr/>
      </p:nvGrpSpPr>
      <p:grpSpPr>
        <a:xfrm>
          <a:off x="0" y="0"/>
          <a:ext cx="0" cy="0"/>
          <a:chOff x="0" y="0"/>
          <a:chExt cx="0" cy="0"/>
        </a:xfrm>
      </p:grpSpPr>
      <p:grpSp>
        <p:nvGrpSpPr>
          <p:cNvPr id="35" name="Group 34"/>
          <p:cNvGrpSpPr/>
          <p:nvPr userDrawn="1"/>
        </p:nvGrpSpPr>
        <p:grpSpPr>
          <a:xfrm>
            <a:off x="0" y="0"/>
            <a:ext cx="11705431" cy="1323236"/>
            <a:chOff x="0" y="-65317"/>
            <a:chExt cx="11705431" cy="1323236"/>
          </a:xfrm>
        </p:grpSpPr>
        <p:sp>
          <p:nvSpPr>
            <p:cNvPr id="15" name="Rectangle 1"/>
            <p:cNvSpPr/>
            <p:nvPr/>
          </p:nvSpPr>
          <p:spPr>
            <a:xfrm flipH="1">
              <a:off x="0" y="-65317"/>
              <a:ext cx="11704636" cy="1196321"/>
            </a:xfrm>
            <a:prstGeom prst="rect">
              <a:avLst/>
            </a:prstGeom>
            <a:solidFill>
              <a:srgbClr val="AACEBB"/>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1"/>
            <p:cNvSpPr/>
            <p:nvPr userDrawn="1"/>
          </p:nvSpPr>
          <p:spPr>
            <a:xfrm flipH="1">
              <a:off x="0" y="1166479"/>
              <a:ext cx="11704636" cy="91440"/>
            </a:xfrm>
            <a:prstGeom prst="rect">
              <a:avLst/>
            </a:prstGeom>
            <a:solidFill>
              <a:schemeClr val="accent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1"/>
            <p:cNvSpPr/>
            <p:nvPr userDrawn="1"/>
          </p:nvSpPr>
          <p:spPr>
            <a:xfrm flipH="1">
              <a:off x="795" y="1093380"/>
              <a:ext cx="11704636" cy="45720"/>
            </a:xfrm>
            <a:prstGeom prst="rect">
              <a:avLst/>
            </a:prstGeom>
            <a:solidFill>
              <a:srgbClr val="0B773E"/>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hasCustomPrompt="1"/>
          </p:nvPr>
        </p:nvSpPr>
        <p:spPr>
          <a:xfrm>
            <a:off x="603250" y="255390"/>
            <a:ext cx="10506075" cy="904189"/>
          </a:xfrm>
        </p:spPr>
        <p:txBody>
          <a:bodyPr anchor="b">
            <a:noAutofit/>
          </a:bodyPr>
          <a:lstStyle>
            <a:lvl1pPr algn="l">
              <a:defRPr sz="3200">
                <a:solidFill>
                  <a:schemeClr val="accent4">
                    <a:lumMod val="75000"/>
                  </a:schemeClr>
                </a:solidFill>
                <a:effectLst/>
              </a:defRPr>
            </a:lvl1pPr>
          </a:lstStyle>
          <a:p>
            <a:r>
              <a:rPr lang="en-US" dirty="0"/>
              <a:t>Title</a:t>
            </a:r>
          </a:p>
        </p:txBody>
      </p:sp>
      <p:sp>
        <p:nvSpPr>
          <p:cNvPr id="5" name="Text Placeholder 4"/>
          <p:cNvSpPr>
            <a:spLocks noGrp="1"/>
          </p:cNvSpPr>
          <p:nvPr>
            <p:ph type="body" sz="quarter" idx="10"/>
          </p:nvPr>
        </p:nvSpPr>
        <p:spPr>
          <a:xfrm>
            <a:off x="603250" y="1473200"/>
            <a:ext cx="10506075" cy="47894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52463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 1">
    <p:spTree>
      <p:nvGrpSpPr>
        <p:cNvPr id="1" name=""/>
        <p:cNvGrpSpPr/>
        <p:nvPr/>
      </p:nvGrpSpPr>
      <p:grpSpPr>
        <a:xfrm>
          <a:off x="0" y="0"/>
          <a:ext cx="0" cy="0"/>
          <a:chOff x="0" y="0"/>
          <a:chExt cx="0" cy="0"/>
        </a:xfrm>
      </p:grpSpPr>
      <p:grpSp>
        <p:nvGrpSpPr>
          <p:cNvPr id="25" name="Group 24"/>
          <p:cNvGrpSpPr/>
          <p:nvPr userDrawn="1"/>
        </p:nvGrpSpPr>
        <p:grpSpPr>
          <a:xfrm>
            <a:off x="0" y="1"/>
            <a:ext cx="11705431" cy="732232"/>
            <a:chOff x="0" y="525687"/>
            <a:chExt cx="11705431" cy="732232"/>
          </a:xfrm>
        </p:grpSpPr>
        <p:sp>
          <p:nvSpPr>
            <p:cNvPr id="26" name="Rectangle 1"/>
            <p:cNvSpPr/>
            <p:nvPr/>
          </p:nvSpPr>
          <p:spPr>
            <a:xfrm flipH="1">
              <a:off x="0" y="525687"/>
              <a:ext cx="11704636" cy="605318"/>
            </a:xfrm>
            <a:prstGeom prst="rect">
              <a:avLst/>
            </a:prstGeom>
            <a:solidFill>
              <a:srgbClr val="AACEBB"/>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
            <p:cNvSpPr/>
            <p:nvPr userDrawn="1"/>
          </p:nvSpPr>
          <p:spPr>
            <a:xfrm flipH="1">
              <a:off x="0" y="1166479"/>
              <a:ext cx="11704636" cy="91440"/>
            </a:xfrm>
            <a:prstGeom prst="rect">
              <a:avLst/>
            </a:prstGeom>
            <a:solidFill>
              <a:schemeClr val="accent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
            <p:cNvSpPr/>
            <p:nvPr userDrawn="1"/>
          </p:nvSpPr>
          <p:spPr>
            <a:xfrm flipH="1">
              <a:off x="795" y="1093380"/>
              <a:ext cx="11704636" cy="45720"/>
            </a:xfrm>
            <a:prstGeom prst="rect">
              <a:avLst/>
            </a:prstGeom>
            <a:solidFill>
              <a:srgbClr val="0B773E"/>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Content Placeholder 2"/>
          <p:cNvSpPr>
            <a:spLocks noGrp="1"/>
          </p:cNvSpPr>
          <p:nvPr>
            <p:ph idx="1"/>
          </p:nvPr>
        </p:nvSpPr>
        <p:spPr>
          <a:xfrm>
            <a:off x="676275" y="838200"/>
            <a:ext cx="10443130" cy="5494570"/>
          </a:xfrm>
          <a:prstGeom prst="rect">
            <a:avLst/>
          </a:prstGeom>
        </p:spPr>
        <p:txBody>
          <a:bodyPr/>
          <a:lstStyle>
            <a:lvl1pPr marL="228600" indent="-228600">
              <a:buFont typeface="Wingdings" panose="05000000000000000000" pitchFamily="2" charset="2"/>
              <a:buChar char="§"/>
              <a:defRPr>
                <a:solidFill>
                  <a:schemeClr val="accent4"/>
                </a:solidFill>
              </a:defRPr>
            </a:lvl1pPr>
            <a:lvl2pPr marL="628650" indent="-171450">
              <a:buFont typeface="Arial" panose="020B0604020202020204" pitchFamily="34" charset="0"/>
              <a:buChar char="•"/>
              <a:defRPr>
                <a:solidFill>
                  <a:schemeClr val="accent4"/>
                </a:solidFill>
              </a:defRPr>
            </a:lvl2pPr>
            <a:lvl3pPr marL="1143000" indent="-228600">
              <a:buFont typeface="Tahoma" panose="020B0604030504040204" pitchFamily="34" charset="0"/>
              <a:buChar char="–"/>
              <a:defRPr>
                <a:solidFill>
                  <a:schemeClr val="accent4"/>
                </a:solidFill>
              </a:defRPr>
            </a:lvl3pPr>
            <a:lvl4pPr marL="1600200" indent="-228600">
              <a:buFont typeface="Wingdings" panose="05000000000000000000" pitchFamily="2" charset="2"/>
              <a:buChar char="§"/>
              <a:defRPr sz="2400" baseline="0">
                <a:solidFill>
                  <a:schemeClr val="accent4"/>
                </a:solidFill>
              </a:defRPr>
            </a:lvl4pPr>
            <a:lvl5pPr>
              <a:defRPr>
                <a:solidFill>
                  <a:schemeClr val="tx2">
                    <a:lumMod val="75000"/>
                  </a:schemeClr>
                </a:solidFill>
              </a:defRPr>
            </a:lvl5pPr>
          </a:lstStyle>
          <a:p>
            <a:pPr lvl="0"/>
            <a:r>
              <a:rPr lang="en-US" dirty="0"/>
              <a:t>Click to edit Master text styles</a:t>
            </a:r>
          </a:p>
          <a:p>
            <a:pPr lvl="1"/>
            <a:r>
              <a:rPr lang="en-US" dirty="0"/>
              <a:t> Second level</a:t>
            </a:r>
          </a:p>
          <a:p>
            <a:pPr lvl="2"/>
            <a:r>
              <a:rPr lang="en-US" dirty="0"/>
              <a:t> Third level</a:t>
            </a:r>
          </a:p>
          <a:p>
            <a:pPr lvl="3"/>
            <a:r>
              <a:rPr lang="en-US" dirty="0"/>
              <a:t>Fourth level</a:t>
            </a:r>
          </a:p>
        </p:txBody>
      </p:sp>
    </p:spTree>
    <p:extLst>
      <p:ext uri="{BB962C8B-B14F-4D97-AF65-F5344CB8AC3E}">
        <p14:creationId xmlns:p14="http://schemas.microsoft.com/office/powerpoint/2010/main" val="804577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Quiz">
    <p:spTree>
      <p:nvGrpSpPr>
        <p:cNvPr id="1" name=""/>
        <p:cNvGrpSpPr/>
        <p:nvPr/>
      </p:nvGrpSpPr>
      <p:grpSpPr>
        <a:xfrm>
          <a:off x="0" y="0"/>
          <a:ext cx="0" cy="0"/>
          <a:chOff x="0" y="0"/>
          <a:chExt cx="0" cy="0"/>
        </a:xfrm>
      </p:grpSpPr>
      <p:grpSp>
        <p:nvGrpSpPr>
          <p:cNvPr id="8" name="Group 7"/>
          <p:cNvGrpSpPr/>
          <p:nvPr userDrawn="1"/>
        </p:nvGrpSpPr>
        <p:grpSpPr>
          <a:xfrm>
            <a:off x="788067" y="449262"/>
            <a:ext cx="10131552" cy="1023938"/>
            <a:chOff x="0" y="233981"/>
            <a:chExt cx="11705431" cy="1023938"/>
          </a:xfrm>
        </p:grpSpPr>
        <p:sp>
          <p:nvSpPr>
            <p:cNvPr id="9" name="Rectangle 1"/>
            <p:cNvSpPr/>
            <p:nvPr/>
          </p:nvSpPr>
          <p:spPr>
            <a:xfrm flipH="1">
              <a:off x="0" y="233981"/>
              <a:ext cx="11704636" cy="897023"/>
            </a:xfrm>
            <a:prstGeom prst="rect">
              <a:avLst/>
            </a:prstGeom>
            <a:solidFill>
              <a:srgbClr val="AACEBB"/>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1"/>
            <p:cNvSpPr/>
            <p:nvPr userDrawn="1"/>
          </p:nvSpPr>
          <p:spPr>
            <a:xfrm flipH="1">
              <a:off x="0" y="1166479"/>
              <a:ext cx="11704636" cy="91440"/>
            </a:xfrm>
            <a:prstGeom prst="rect">
              <a:avLst/>
            </a:prstGeom>
            <a:solidFill>
              <a:schemeClr val="accent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
            <p:cNvSpPr/>
            <p:nvPr userDrawn="1"/>
          </p:nvSpPr>
          <p:spPr>
            <a:xfrm flipH="1">
              <a:off x="795" y="1093380"/>
              <a:ext cx="11704636" cy="45720"/>
            </a:xfrm>
            <a:prstGeom prst="rect">
              <a:avLst/>
            </a:prstGeom>
            <a:solidFill>
              <a:srgbClr val="0B773E"/>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p:cNvSpPr/>
          <p:nvPr/>
        </p:nvSpPr>
        <p:spPr>
          <a:xfrm>
            <a:off x="785019" y="449262"/>
            <a:ext cx="10134600" cy="5637213"/>
          </a:xfrm>
          <a:prstGeom prst="rect">
            <a:avLst/>
          </a:prstGeom>
          <a:noFill/>
          <a:ln w="57150">
            <a:solidFill>
              <a:schemeClr val="accent4">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1" hasCustomPrompt="1"/>
          </p:nvPr>
        </p:nvSpPr>
        <p:spPr>
          <a:xfrm>
            <a:off x="1038224" y="1600200"/>
            <a:ext cx="9512301" cy="4333875"/>
          </a:xfrm>
          <a:prstGeom prst="rect">
            <a:avLst/>
          </a:prstGeom>
        </p:spPr>
        <p:txBody>
          <a:bodyPr>
            <a:noAutofit/>
          </a:bodyPr>
          <a:lstStyle>
            <a:lvl1pPr marL="1025525" indent="-457200" algn="l">
              <a:lnSpc>
                <a:spcPct val="100000"/>
              </a:lnSpc>
              <a:spcBef>
                <a:spcPts val="0"/>
              </a:spcBef>
              <a:buNone/>
              <a:defRPr sz="2400" baseline="0">
                <a:solidFill>
                  <a:schemeClr val="accent4"/>
                </a:solidFill>
              </a:defRPr>
            </a:lvl1pPr>
            <a:lvl2pPr marL="457200" indent="0">
              <a:buNone/>
              <a:defRPr sz="4000"/>
            </a:lvl2pPr>
            <a:lvl3pPr marL="914400" indent="0">
              <a:buNone/>
              <a:defRPr sz="4000"/>
            </a:lvl3pPr>
            <a:lvl4pPr marL="1371600" indent="0">
              <a:buNone/>
              <a:defRPr sz="4000"/>
            </a:lvl4pPr>
            <a:lvl5pPr marL="1828800" indent="0">
              <a:buNone/>
              <a:defRPr sz="4000"/>
            </a:lvl5pPr>
          </a:lstStyle>
          <a:p>
            <a:pPr lvl="0"/>
            <a:r>
              <a:rPr lang="en-US" dirty="0"/>
              <a:t>1.	Question</a:t>
            </a:r>
          </a:p>
        </p:txBody>
      </p:sp>
      <p:sp>
        <p:nvSpPr>
          <p:cNvPr id="2" name="TextBox 1"/>
          <p:cNvSpPr txBox="1"/>
          <p:nvPr userDrawn="1"/>
        </p:nvSpPr>
        <p:spPr>
          <a:xfrm>
            <a:off x="1038224" y="705371"/>
            <a:ext cx="2752677" cy="535531"/>
          </a:xfrm>
          <a:prstGeom prst="rect">
            <a:avLst/>
          </a:prstGeom>
        </p:spPr>
        <p:txBody>
          <a:bodyPr vert="horz" lIns="91440" tIns="45720" rIns="91440" bIns="45720" rtlCol="0" anchor="ctr">
            <a:noAutofit/>
          </a:bodyPr>
          <a:lstStyle>
            <a:lvl1pPr lvl="0" indent="0">
              <a:lnSpc>
                <a:spcPct val="90000"/>
              </a:lnSpc>
              <a:spcBef>
                <a:spcPts val="0"/>
              </a:spcBef>
              <a:spcAft>
                <a:spcPts val="900"/>
              </a:spcAft>
              <a:buFont typeface="Wingdings" panose="05000000000000000000" pitchFamily="2" charset="2"/>
              <a:buNone/>
              <a:defRPr sz="3200" b="1" cap="none" baseline="0">
                <a:solidFill>
                  <a:schemeClr val="bg1">
                    <a:lumMod val="95000"/>
                  </a:schemeClr>
                </a:solidFill>
                <a:effectLst>
                  <a:outerShdw blurRad="38100" dist="38100" dir="2700000" algn="tl">
                    <a:srgbClr val="000000">
                      <a:alpha val="43137"/>
                    </a:srgbClr>
                  </a:outerShdw>
                </a:effectLst>
              </a:defRPr>
            </a:lvl1pPr>
            <a:lvl2pPr indent="0">
              <a:lnSpc>
                <a:spcPct val="90000"/>
              </a:lnSpc>
              <a:spcBef>
                <a:spcPts val="0"/>
              </a:spcBef>
              <a:spcAft>
                <a:spcPts val="900"/>
              </a:spcAft>
              <a:buFont typeface="Arial" pitchFamily="34" charset="0"/>
              <a:buNone/>
              <a:defRPr sz="2400">
                <a:solidFill>
                  <a:srgbClr val="F7F5E1"/>
                </a:solidFill>
                <a:effectLst>
                  <a:outerShdw blurRad="38100" dist="38100" dir="2700000" algn="tl">
                    <a:srgbClr val="000000">
                      <a:alpha val="43137"/>
                    </a:srgbClr>
                  </a:outerShdw>
                </a:effectLst>
              </a:defRPr>
            </a:lvl2pPr>
            <a:lvl3pPr indent="0">
              <a:lnSpc>
                <a:spcPct val="90000"/>
              </a:lnSpc>
              <a:spcBef>
                <a:spcPts val="0"/>
              </a:spcBef>
              <a:spcAft>
                <a:spcPts val="900"/>
              </a:spcAft>
              <a:buFont typeface="Tahoma" panose="020B0604030504040204" pitchFamily="34" charset="0"/>
              <a:buNone/>
              <a:defRPr sz="2400">
                <a:solidFill>
                  <a:srgbClr val="F7F5E1"/>
                </a:solidFill>
                <a:effectLst>
                  <a:outerShdw blurRad="38100" dist="38100" dir="2700000" algn="tl">
                    <a:srgbClr val="000000">
                      <a:alpha val="43137"/>
                    </a:srgbClr>
                  </a:outerShdw>
                </a:effectLst>
              </a:defRPr>
            </a:lvl3pPr>
            <a:lvl4pPr indent="0">
              <a:lnSpc>
                <a:spcPct val="90000"/>
              </a:lnSpc>
              <a:spcBef>
                <a:spcPts val="0"/>
              </a:spcBef>
              <a:spcAft>
                <a:spcPts val="900"/>
              </a:spcAft>
              <a:buFont typeface="Arial" pitchFamily="34" charset="0"/>
              <a:buNone/>
              <a:defRPr sz="4000">
                <a:solidFill>
                  <a:srgbClr val="F7F5E1"/>
                </a:solidFill>
                <a:effectLst>
                  <a:outerShdw blurRad="38100" dist="38100" dir="2700000" algn="tl">
                    <a:srgbClr val="000000">
                      <a:alpha val="43137"/>
                    </a:srgbClr>
                  </a:outerShdw>
                </a:effectLst>
              </a:defRPr>
            </a:lvl4pPr>
            <a:lvl5pPr indent="0">
              <a:lnSpc>
                <a:spcPct val="90000"/>
              </a:lnSpc>
              <a:spcBef>
                <a:spcPts val="0"/>
              </a:spcBef>
              <a:spcAft>
                <a:spcPts val="900"/>
              </a:spcAft>
              <a:buFont typeface="Arial" pitchFamily="34" charset="0"/>
              <a:buNone/>
              <a:defRPr sz="4000">
                <a:solidFill>
                  <a:srgbClr val="F7F5E1"/>
                </a:solidFill>
                <a:effectLst>
                  <a:outerShdw blurRad="38100" dist="38100" dir="2700000" algn="tl">
                    <a:srgbClr val="000000">
                      <a:alpha val="43137"/>
                    </a:srgbClr>
                  </a:outerShdw>
                </a:effectLs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dirty="0">
                <a:solidFill>
                  <a:schemeClr val="accent4">
                    <a:lumMod val="75000"/>
                  </a:schemeClr>
                </a:solidFill>
                <a:effectLst/>
              </a:rPr>
              <a:t>Section Quiz</a:t>
            </a:r>
          </a:p>
        </p:txBody>
      </p:sp>
    </p:spTree>
    <p:extLst>
      <p:ext uri="{BB962C8B-B14F-4D97-AF65-F5344CB8AC3E}">
        <p14:creationId xmlns:p14="http://schemas.microsoft.com/office/powerpoint/2010/main" val="14036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rm">
    <p:spTree>
      <p:nvGrpSpPr>
        <p:cNvPr id="1" name=""/>
        <p:cNvGrpSpPr/>
        <p:nvPr/>
      </p:nvGrpSpPr>
      <p:grpSpPr>
        <a:xfrm>
          <a:off x="0" y="0"/>
          <a:ext cx="0" cy="0"/>
          <a:chOff x="0" y="0"/>
          <a:chExt cx="0" cy="0"/>
        </a:xfrm>
      </p:grpSpPr>
      <p:sp>
        <p:nvSpPr>
          <p:cNvPr id="4" name="Rectangle 3"/>
          <p:cNvSpPr/>
          <p:nvPr userDrawn="1"/>
        </p:nvSpPr>
        <p:spPr>
          <a:xfrm>
            <a:off x="0" y="0"/>
            <a:ext cx="11704638" cy="6583363"/>
          </a:xfrm>
          <a:prstGeom prst="rect">
            <a:avLst/>
          </a:prstGeom>
          <a:solidFill>
            <a:srgbClr val="AAC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159" y="1264761"/>
            <a:ext cx="11704320" cy="3955825"/>
            <a:chOff x="159" y="1264761"/>
            <a:chExt cx="11704320" cy="3955825"/>
          </a:xfrm>
        </p:grpSpPr>
        <p:sp>
          <p:nvSpPr>
            <p:cNvPr id="9" name="Rectangle 8"/>
            <p:cNvSpPr/>
            <p:nvPr userDrawn="1"/>
          </p:nvSpPr>
          <p:spPr>
            <a:xfrm>
              <a:off x="159" y="1264761"/>
              <a:ext cx="11704320" cy="3955825"/>
            </a:xfrm>
            <a:prstGeom prst="rect">
              <a:avLst/>
            </a:prstGeom>
            <a:solidFill>
              <a:schemeClr val="bg1">
                <a:lumMod val="95000"/>
              </a:schemeClr>
            </a:solidFill>
            <a:ln w="1270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159" y="1264761"/>
              <a:ext cx="11704320" cy="0"/>
            </a:xfrm>
            <a:prstGeom prst="line">
              <a:avLst/>
            </a:prstGeom>
            <a:ln w="76200">
              <a:solidFill>
                <a:srgbClr val="0B773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59" y="5220586"/>
              <a:ext cx="11704320" cy="0"/>
            </a:xfrm>
            <a:prstGeom prst="line">
              <a:avLst/>
            </a:prstGeom>
            <a:ln w="76200">
              <a:solidFill>
                <a:srgbClr val="0B773E"/>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userDrawn="1"/>
        </p:nvSpPr>
        <p:spPr>
          <a:xfrm>
            <a:off x="2215833" y="934720"/>
            <a:ext cx="7274560" cy="1219200"/>
          </a:xfrm>
          <a:prstGeom prst="rect">
            <a:avLst/>
          </a:prstGeom>
          <a:solidFill>
            <a:schemeClr val="accent2"/>
          </a:solidFill>
          <a:ln w="76200">
            <a:solidFill>
              <a:schemeClr val="accent4">
                <a:lumMod val="75000"/>
              </a:schemeClr>
            </a:solidFill>
            <a:miter lim="800000"/>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solidFill>
            </a:endParaRPr>
          </a:p>
        </p:txBody>
      </p:sp>
      <p:sp>
        <p:nvSpPr>
          <p:cNvPr id="26" name="Title 12"/>
          <p:cNvSpPr>
            <a:spLocks noGrp="1"/>
          </p:cNvSpPr>
          <p:nvPr>
            <p:ph type="title" hasCustomPrompt="1"/>
          </p:nvPr>
        </p:nvSpPr>
        <p:spPr>
          <a:xfrm>
            <a:off x="2204165" y="981278"/>
            <a:ext cx="7286228" cy="1172642"/>
          </a:xfrm>
        </p:spPr>
        <p:txBody>
          <a:bodyPr>
            <a:normAutofit/>
          </a:bodyPr>
          <a:lstStyle>
            <a:lvl1pPr>
              <a:defRPr sz="3600" b="1">
                <a:solidFill>
                  <a:schemeClr val="bg1">
                    <a:lumMod val="95000"/>
                  </a:schemeClr>
                </a:solidFill>
                <a:effectLst>
                  <a:outerShdw blurRad="38100" dist="38100" dir="2700000" algn="tl">
                    <a:srgbClr val="000000">
                      <a:alpha val="43137"/>
                    </a:srgbClr>
                  </a:outerShdw>
                </a:effectLst>
              </a:defRPr>
            </a:lvl1pPr>
          </a:lstStyle>
          <a:p>
            <a:r>
              <a:rPr lang="en-US" dirty="0"/>
              <a:t>term</a:t>
            </a:r>
          </a:p>
        </p:txBody>
      </p:sp>
      <p:sp>
        <p:nvSpPr>
          <p:cNvPr id="3" name="Text Placeholder 2"/>
          <p:cNvSpPr>
            <a:spLocks noGrp="1"/>
          </p:cNvSpPr>
          <p:nvPr>
            <p:ph type="body" sz="quarter" idx="11" hasCustomPrompt="1"/>
          </p:nvPr>
        </p:nvSpPr>
        <p:spPr>
          <a:xfrm>
            <a:off x="1831182" y="2524125"/>
            <a:ext cx="8042275" cy="2579688"/>
          </a:xfrm>
        </p:spPr>
        <p:txBody>
          <a:bodyPr>
            <a:normAutofit/>
          </a:bodyPr>
          <a:lstStyle>
            <a:lvl1pPr marL="0" indent="0" algn="ctr">
              <a:lnSpc>
                <a:spcPct val="95000"/>
              </a:lnSpc>
              <a:buNone/>
              <a:defRPr sz="2800" b="0"/>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dirty="0"/>
              <a:t>definition</a:t>
            </a:r>
          </a:p>
        </p:txBody>
      </p:sp>
    </p:spTree>
    <p:extLst>
      <p:ext uri="{BB962C8B-B14F-4D97-AF65-F5344CB8AC3E}">
        <p14:creationId xmlns:p14="http://schemas.microsoft.com/office/powerpoint/2010/main" val="232618637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grpSp>
        <p:nvGrpSpPr>
          <p:cNvPr id="9" name="Group 8"/>
          <p:cNvGrpSpPr/>
          <p:nvPr userDrawn="1"/>
        </p:nvGrpSpPr>
        <p:grpSpPr>
          <a:xfrm>
            <a:off x="-157" y="1902075"/>
            <a:ext cx="11705588" cy="2381498"/>
            <a:chOff x="-157" y="1978090"/>
            <a:chExt cx="11705588" cy="2381498"/>
          </a:xfrm>
        </p:grpSpPr>
        <p:grpSp>
          <p:nvGrpSpPr>
            <p:cNvPr id="10" name="Group 9"/>
            <p:cNvGrpSpPr/>
            <p:nvPr userDrawn="1"/>
          </p:nvGrpSpPr>
          <p:grpSpPr>
            <a:xfrm>
              <a:off x="159" y="1978090"/>
              <a:ext cx="11704320" cy="2381498"/>
              <a:chOff x="159" y="1978090"/>
              <a:chExt cx="11704320" cy="2381498"/>
            </a:xfrm>
          </p:grpSpPr>
          <p:sp>
            <p:nvSpPr>
              <p:cNvPr id="14" name="Rectangle 13"/>
              <p:cNvSpPr/>
              <p:nvPr/>
            </p:nvSpPr>
            <p:spPr>
              <a:xfrm>
                <a:off x="159" y="2213609"/>
                <a:ext cx="11704320" cy="1910460"/>
              </a:xfrm>
              <a:prstGeom prst="rect">
                <a:avLst/>
              </a:prstGeom>
              <a:solidFill>
                <a:srgbClr val="AAC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57B"/>
                  </a:solidFill>
                </a:endParaRPr>
              </a:p>
            </p:txBody>
          </p:sp>
          <p:sp>
            <p:nvSpPr>
              <p:cNvPr id="15" name="Rectangle 14"/>
              <p:cNvSpPr/>
              <p:nvPr userDrawn="1"/>
            </p:nvSpPr>
            <p:spPr>
              <a:xfrm>
                <a:off x="159" y="1978090"/>
                <a:ext cx="11704320" cy="152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59" y="4207558"/>
                <a:ext cx="11704320" cy="152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157" y="2168524"/>
              <a:ext cx="11705588" cy="2000630"/>
              <a:chOff x="-157" y="2169159"/>
              <a:chExt cx="11705588" cy="2000630"/>
            </a:xfrm>
          </p:grpSpPr>
          <p:sp>
            <p:nvSpPr>
              <p:cNvPr id="12" name="Rectangle 1"/>
              <p:cNvSpPr/>
              <p:nvPr userDrawn="1"/>
            </p:nvSpPr>
            <p:spPr>
              <a:xfrm flipH="1">
                <a:off x="795" y="2169159"/>
                <a:ext cx="11704636" cy="91440"/>
              </a:xfrm>
              <a:prstGeom prst="rect">
                <a:avLst/>
              </a:prstGeom>
              <a:solidFill>
                <a:srgbClr val="0B773E"/>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
              <p:cNvSpPr/>
              <p:nvPr userDrawn="1"/>
            </p:nvSpPr>
            <p:spPr>
              <a:xfrm flipH="1">
                <a:off x="-157" y="4078349"/>
                <a:ext cx="11704636" cy="91440"/>
              </a:xfrm>
              <a:prstGeom prst="rect">
                <a:avLst/>
              </a:prstGeom>
              <a:solidFill>
                <a:srgbClr val="0B773E"/>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 name="Text Placeholder 3"/>
          <p:cNvSpPr>
            <a:spLocks noGrp="1"/>
          </p:cNvSpPr>
          <p:nvPr>
            <p:ph type="body" sz="half" idx="2" hasCustomPrompt="1"/>
          </p:nvPr>
        </p:nvSpPr>
        <p:spPr>
          <a:xfrm>
            <a:off x="1802701" y="5490058"/>
            <a:ext cx="8099236" cy="772630"/>
          </a:xfrm>
          <a:prstGeom prst="rect">
            <a:avLst/>
          </a:prstGeom>
        </p:spPr>
        <p:txBody>
          <a:bodyPr anchor="ctr"/>
          <a:lstStyle>
            <a:lvl1pPr marL="0" indent="0" algn="ctr">
              <a:buNone/>
              <a:defRPr sz="2400">
                <a:solidFill>
                  <a:schemeClr val="accent4">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a:t>
            </a:r>
          </a:p>
        </p:txBody>
      </p:sp>
      <p:sp>
        <p:nvSpPr>
          <p:cNvPr id="17" name="Content Placeholder 4"/>
          <p:cNvSpPr>
            <a:spLocks noGrp="1"/>
          </p:cNvSpPr>
          <p:nvPr>
            <p:ph sz="quarter" idx="10" hasCustomPrompt="1"/>
          </p:nvPr>
        </p:nvSpPr>
        <p:spPr>
          <a:xfrm>
            <a:off x="1738313" y="471970"/>
            <a:ext cx="8228012" cy="5018087"/>
          </a:xfrm>
          <a:solidFill>
            <a:schemeClr val="bg2"/>
          </a:solidFill>
          <a:ln w="44450">
            <a:solidFill>
              <a:schemeClr val="accent4">
                <a:lumMod val="75000"/>
              </a:schemeClr>
            </a:solidFill>
            <a:miter lim="800000"/>
          </a:ln>
        </p:spPr>
        <p:txBody>
          <a:bodyPr/>
          <a:lstStyle>
            <a:lvl1pPr>
              <a:defRPr baseline="0"/>
            </a:lvl1pPr>
          </a:lstStyle>
          <a:p>
            <a:pPr lvl="0"/>
            <a:r>
              <a:rPr lang="en-US" dirty="0"/>
              <a:t>Click picture icon to add image</a:t>
            </a:r>
          </a:p>
        </p:txBody>
      </p:sp>
    </p:spTree>
    <p:extLst>
      <p:ext uri="{BB962C8B-B14F-4D97-AF65-F5344CB8AC3E}">
        <p14:creationId xmlns:p14="http://schemas.microsoft.com/office/powerpoint/2010/main" val="95243049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entered text">
    <p:spTree>
      <p:nvGrpSpPr>
        <p:cNvPr id="1" name=""/>
        <p:cNvGrpSpPr/>
        <p:nvPr/>
      </p:nvGrpSpPr>
      <p:grpSpPr>
        <a:xfrm>
          <a:off x="0" y="0"/>
          <a:ext cx="0" cy="0"/>
          <a:chOff x="0" y="0"/>
          <a:chExt cx="0" cy="0"/>
        </a:xfrm>
      </p:grpSpPr>
      <p:grpSp>
        <p:nvGrpSpPr>
          <p:cNvPr id="2" name="Group 1"/>
          <p:cNvGrpSpPr/>
          <p:nvPr userDrawn="1"/>
        </p:nvGrpSpPr>
        <p:grpSpPr>
          <a:xfrm>
            <a:off x="-157" y="0"/>
            <a:ext cx="11705588" cy="6583363"/>
            <a:chOff x="-157" y="0"/>
            <a:chExt cx="11705588" cy="6583363"/>
          </a:xfrm>
        </p:grpSpPr>
        <p:grpSp>
          <p:nvGrpSpPr>
            <p:cNvPr id="10" name="Group 9"/>
            <p:cNvGrpSpPr/>
            <p:nvPr userDrawn="1"/>
          </p:nvGrpSpPr>
          <p:grpSpPr>
            <a:xfrm>
              <a:off x="0" y="0"/>
              <a:ext cx="11704638" cy="6583363"/>
              <a:chOff x="0" y="0"/>
              <a:chExt cx="11704638" cy="6583363"/>
            </a:xfrm>
          </p:grpSpPr>
          <p:sp>
            <p:nvSpPr>
              <p:cNvPr id="12" name="Rectangle 11"/>
              <p:cNvSpPr/>
              <p:nvPr userDrawn="1"/>
            </p:nvSpPr>
            <p:spPr>
              <a:xfrm>
                <a:off x="0" y="732233"/>
                <a:ext cx="11701777" cy="152400"/>
              </a:xfrm>
              <a:prstGeom prst="rect">
                <a:avLst/>
              </a:prstGeom>
              <a:solidFill>
                <a:srgbClr val="DB6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13" name="Rectangle 12"/>
              <p:cNvSpPr/>
              <p:nvPr userDrawn="1"/>
            </p:nvSpPr>
            <p:spPr>
              <a:xfrm>
                <a:off x="2861" y="0"/>
                <a:ext cx="11701777" cy="627349"/>
              </a:xfrm>
              <a:prstGeom prst="rect">
                <a:avLst/>
              </a:prstGeom>
              <a:solidFill>
                <a:srgbClr val="AAC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14" name="Rectangle 13"/>
              <p:cNvSpPr/>
              <p:nvPr userDrawn="1"/>
            </p:nvSpPr>
            <p:spPr>
              <a:xfrm>
                <a:off x="0" y="5956014"/>
                <a:ext cx="11701777" cy="627349"/>
              </a:xfrm>
              <a:prstGeom prst="rect">
                <a:avLst/>
              </a:prstGeom>
              <a:solidFill>
                <a:srgbClr val="AAC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15" name="Rectangle 14"/>
              <p:cNvSpPr/>
              <p:nvPr userDrawn="1"/>
            </p:nvSpPr>
            <p:spPr>
              <a:xfrm>
                <a:off x="1431" y="5698730"/>
                <a:ext cx="11701777" cy="152400"/>
              </a:xfrm>
              <a:prstGeom prst="rect">
                <a:avLst/>
              </a:prstGeom>
              <a:solidFill>
                <a:srgbClr val="DB6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grpSp>
        <p:grpSp>
          <p:nvGrpSpPr>
            <p:cNvPr id="16" name="Group 15"/>
            <p:cNvGrpSpPr/>
            <p:nvPr userDrawn="1"/>
          </p:nvGrpSpPr>
          <p:grpSpPr>
            <a:xfrm>
              <a:off x="-157" y="581629"/>
              <a:ext cx="11705588" cy="5420105"/>
              <a:chOff x="-157" y="2169159"/>
              <a:chExt cx="11705588" cy="5420105"/>
            </a:xfrm>
          </p:grpSpPr>
          <p:sp>
            <p:nvSpPr>
              <p:cNvPr id="17" name="Rectangle 1"/>
              <p:cNvSpPr/>
              <p:nvPr userDrawn="1"/>
            </p:nvSpPr>
            <p:spPr>
              <a:xfrm flipH="1">
                <a:off x="795" y="2169159"/>
                <a:ext cx="11704636" cy="91440"/>
              </a:xfrm>
              <a:prstGeom prst="rect">
                <a:avLst/>
              </a:prstGeom>
              <a:solidFill>
                <a:srgbClr val="0B773E"/>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
              <p:cNvSpPr/>
              <p:nvPr userDrawn="1"/>
            </p:nvSpPr>
            <p:spPr>
              <a:xfrm flipH="1">
                <a:off x="-157" y="7497824"/>
                <a:ext cx="11704636" cy="91440"/>
              </a:xfrm>
              <a:prstGeom prst="rect">
                <a:avLst/>
              </a:prstGeom>
              <a:solidFill>
                <a:srgbClr val="0B773E"/>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 name="Text Placeholder 15"/>
          <p:cNvSpPr>
            <a:spLocks noGrp="1"/>
          </p:cNvSpPr>
          <p:nvPr>
            <p:ph type="body" sz="quarter" idx="10" hasCustomPrompt="1"/>
          </p:nvPr>
        </p:nvSpPr>
        <p:spPr>
          <a:xfrm>
            <a:off x="593725" y="896921"/>
            <a:ext cx="10515600" cy="4789522"/>
          </a:xfrm>
          <a:prstGeom prst="rect">
            <a:avLst/>
          </a:prstGeom>
        </p:spPr>
        <p:txBody>
          <a:bodyPr anchor="ctr"/>
          <a:lstStyle>
            <a:lvl1pPr marL="0" indent="0" algn="ctr">
              <a:buFontTx/>
              <a:buNone/>
              <a:defRPr b="0">
                <a:solidFill>
                  <a:schemeClr val="accent4">
                    <a:lumMod val="75000"/>
                  </a:schemeClr>
                </a:solidFill>
              </a:defRPr>
            </a:lvl1pPr>
            <a:lvl2pPr marL="457200" indent="0" algn="ctr">
              <a:buFontTx/>
              <a:buNone/>
              <a:defRPr b="1">
                <a:solidFill>
                  <a:schemeClr val="accent1">
                    <a:lumMod val="50000"/>
                  </a:schemeClr>
                </a:solidFill>
              </a:defRPr>
            </a:lvl2pPr>
            <a:lvl3pPr marL="914400" indent="0" algn="ctr">
              <a:buFontTx/>
              <a:buNone/>
              <a:defRPr b="1">
                <a:solidFill>
                  <a:schemeClr val="accent1">
                    <a:lumMod val="50000"/>
                  </a:schemeClr>
                </a:solidFill>
              </a:defRPr>
            </a:lvl3pPr>
            <a:lvl4pPr marL="1371600" indent="0" algn="ctr">
              <a:buFontTx/>
              <a:buNone/>
              <a:defRPr b="1">
                <a:solidFill>
                  <a:schemeClr val="accent1">
                    <a:lumMod val="50000"/>
                  </a:schemeClr>
                </a:solidFill>
              </a:defRPr>
            </a:lvl4pPr>
            <a:lvl5pPr marL="1828800" indent="0" algn="ctr">
              <a:buFontTx/>
              <a:buNone/>
              <a:defRPr b="1">
                <a:solidFill>
                  <a:schemeClr val="accent1">
                    <a:lumMod val="50000"/>
                  </a:schemeClr>
                </a:solidFill>
              </a:defRPr>
            </a:lvl5pPr>
          </a:lstStyle>
          <a:p>
            <a:pPr lvl="0"/>
            <a:r>
              <a:rPr lang="en-US" dirty="0"/>
              <a:t>centered text</a:t>
            </a:r>
          </a:p>
        </p:txBody>
      </p:sp>
    </p:spTree>
    <p:extLst>
      <p:ext uri="{BB962C8B-B14F-4D97-AF65-F5344CB8AC3E}">
        <p14:creationId xmlns:p14="http://schemas.microsoft.com/office/powerpoint/2010/main" val="310405434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pSp>
        <p:nvGrpSpPr>
          <p:cNvPr id="19" name="Group 18"/>
          <p:cNvGrpSpPr/>
          <p:nvPr userDrawn="1"/>
        </p:nvGrpSpPr>
        <p:grpSpPr>
          <a:xfrm>
            <a:off x="-157" y="0"/>
            <a:ext cx="11705588" cy="6583363"/>
            <a:chOff x="-157" y="0"/>
            <a:chExt cx="11705588" cy="6583363"/>
          </a:xfrm>
        </p:grpSpPr>
        <p:grpSp>
          <p:nvGrpSpPr>
            <p:cNvPr id="20" name="Group 19"/>
            <p:cNvGrpSpPr/>
            <p:nvPr userDrawn="1"/>
          </p:nvGrpSpPr>
          <p:grpSpPr>
            <a:xfrm>
              <a:off x="0" y="0"/>
              <a:ext cx="11704638" cy="6583363"/>
              <a:chOff x="0" y="0"/>
              <a:chExt cx="11704638" cy="6583363"/>
            </a:xfrm>
          </p:grpSpPr>
          <p:sp>
            <p:nvSpPr>
              <p:cNvPr id="24" name="Rectangle 23"/>
              <p:cNvSpPr/>
              <p:nvPr userDrawn="1"/>
            </p:nvSpPr>
            <p:spPr>
              <a:xfrm>
                <a:off x="0" y="732233"/>
                <a:ext cx="11701777" cy="152400"/>
              </a:xfrm>
              <a:prstGeom prst="rect">
                <a:avLst/>
              </a:prstGeom>
              <a:solidFill>
                <a:srgbClr val="DB6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25" name="Rectangle 24"/>
              <p:cNvSpPr/>
              <p:nvPr userDrawn="1"/>
            </p:nvSpPr>
            <p:spPr>
              <a:xfrm>
                <a:off x="2861" y="0"/>
                <a:ext cx="11701777" cy="627349"/>
              </a:xfrm>
              <a:prstGeom prst="rect">
                <a:avLst/>
              </a:prstGeom>
              <a:solidFill>
                <a:srgbClr val="AAC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26" name="Rectangle 25"/>
              <p:cNvSpPr/>
              <p:nvPr userDrawn="1"/>
            </p:nvSpPr>
            <p:spPr>
              <a:xfrm>
                <a:off x="0" y="5956014"/>
                <a:ext cx="11701777" cy="627349"/>
              </a:xfrm>
              <a:prstGeom prst="rect">
                <a:avLst/>
              </a:prstGeom>
              <a:solidFill>
                <a:srgbClr val="AAC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27" name="Rectangle 26"/>
              <p:cNvSpPr/>
              <p:nvPr userDrawn="1"/>
            </p:nvSpPr>
            <p:spPr>
              <a:xfrm>
                <a:off x="1431" y="5698730"/>
                <a:ext cx="11701777" cy="152400"/>
              </a:xfrm>
              <a:prstGeom prst="rect">
                <a:avLst/>
              </a:prstGeom>
              <a:solidFill>
                <a:srgbClr val="DB6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grpSp>
        <p:grpSp>
          <p:nvGrpSpPr>
            <p:cNvPr id="21" name="Group 20"/>
            <p:cNvGrpSpPr/>
            <p:nvPr userDrawn="1"/>
          </p:nvGrpSpPr>
          <p:grpSpPr>
            <a:xfrm>
              <a:off x="-157" y="581629"/>
              <a:ext cx="11705588" cy="5420105"/>
              <a:chOff x="-157" y="2169159"/>
              <a:chExt cx="11705588" cy="5420105"/>
            </a:xfrm>
          </p:grpSpPr>
          <p:sp>
            <p:nvSpPr>
              <p:cNvPr id="22" name="Rectangle 1"/>
              <p:cNvSpPr/>
              <p:nvPr userDrawn="1"/>
            </p:nvSpPr>
            <p:spPr>
              <a:xfrm flipH="1">
                <a:off x="795" y="2169159"/>
                <a:ext cx="11704636" cy="91440"/>
              </a:xfrm>
              <a:prstGeom prst="rect">
                <a:avLst/>
              </a:prstGeom>
              <a:solidFill>
                <a:srgbClr val="0B773E"/>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
              <p:cNvSpPr/>
              <p:nvPr userDrawn="1"/>
            </p:nvSpPr>
            <p:spPr>
              <a:xfrm flipH="1">
                <a:off x="-157" y="7497824"/>
                <a:ext cx="11704636" cy="91440"/>
              </a:xfrm>
              <a:prstGeom prst="rect">
                <a:avLst/>
              </a:prstGeom>
              <a:solidFill>
                <a:srgbClr val="0B773E"/>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 name="Text Placeholder 3"/>
          <p:cNvSpPr>
            <a:spLocks noGrp="1"/>
          </p:cNvSpPr>
          <p:nvPr>
            <p:ph type="body" sz="quarter" idx="10" hasCustomPrompt="1"/>
          </p:nvPr>
        </p:nvSpPr>
        <p:spPr>
          <a:xfrm>
            <a:off x="603249" y="1047549"/>
            <a:ext cx="10506075" cy="4512424"/>
          </a:xfrm>
          <a:prstGeom prst="rect">
            <a:avLst/>
          </a:prstGeom>
        </p:spPr>
        <p:txBody>
          <a:bodyPr anchor="ctr"/>
          <a:lstStyle>
            <a:lvl1pPr marL="0" indent="0" algn="ctr">
              <a:buNone/>
              <a:defRPr sz="2400" i="1" baseline="0">
                <a:solidFill>
                  <a:schemeClr val="accent4">
                    <a:lumMod val="75000"/>
                  </a:schemeClr>
                </a:solidFill>
                <a:effectLst/>
              </a:defRPr>
            </a:lvl1pPr>
          </a:lstStyle>
          <a:p>
            <a:pPr lvl="0"/>
            <a:r>
              <a:rPr lang="en-US" dirty="0"/>
              <a:t>quote or statement for emphasis</a:t>
            </a:r>
          </a:p>
        </p:txBody>
      </p:sp>
    </p:spTree>
    <p:extLst>
      <p:ext uri="{BB962C8B-B14F-4D97-AF65-F5344CB8AC3E}">
        <p14:creationId xmlns:p14="http://schemas.microsoft.com/office/powerpoint/2010/main" val="157809660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5" name="Group 4"/>
          <p:cNvGrpSpPr/>
          <p:nvPr userDrawn="1"/>
        </p:nvGrpSpPr>
        <p:grpSpPr>
          <a:xfrm>
            <a:off x="-157" y="1978090"/>
            <a:ext cx="11705588" cy="2381498"/>
            <a:chOff x="-157" y="1978090"/>
            <a:chExt cx="11705588" cy="2381498"/>
          </a:xfrm>
        </p:grpSpPr>
        <p:grpSp>
          <p:nvGrpSpPr>
            <p:cNvPr id="3" name="Group 2"/>
            <p:cNvGrpSpPr/>
            <p:nvPr userDrawn="1"/>
          </p:nvGrpSpPr>
          <p:grpSpPr>
            <a:xfrm>
              <a:off x="159" y="1978090"/>
              <a:ext cx="11704320" cy="2381498"/>
              <a:chOff x="159" y="1978090"/>
              <a:chExt cx="11704320" cy="2381498"/>
            </a:xfrm>
          </p:grpSpPr>
          <p:sp>
            <p:nvSpPr>
              <p:cNvPr id="20" name="Rectangle 19"/>
              <p:cNvSpPr/>
              <p:nvPr/>
            </p:nvSpPr>
            <p:spPr>
              <a:xfrm>
                <a:off x="159" y="2213609"/>
                <a:ext cx="11704320" cy="19104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57B"/>
                  </a:solidFill>
                </a:endParaRPr>
              </a:p>
            </p:txBody>
          </p:sp>
          <p:sp>
            <p:nvSpPr>
              <p:cNvPr id="22" name="Rectangle 21"/>
              <p:cNvSpPr/>
              <p:nvPr userDrawn="1"/>
            </p:nvSpPr>
            <p:spPr>
              <a:xfrm>
                <a:off x="159" y="1978090"/>
                <a:ext cx="11704320" cy="152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a:off x="159" y="4207558"/>
                <a:ext cx="11704320" cy="152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userDrawn="1"/>
          </p:nvGrpSpPr>
          <p:grpSpPr>
            <a:xfrm>
              <a:off x="-157" y="2168524"/>
              <a:ext cx="11705588" cy="2000630"/>
              <a:chOff x="-157" y="2169159"/>
              <a:chExt cx="11705588" cy="2000630"/>
            </a:xfrm>
          </p:grpSpPr>
          <p:sp>
            <p:nvSpPr>
              <p:cNvPr id="7" name="Rectangle 1"/>
              <p:cNvSpPr/>
              <p:nvPr userDrawn="1"/>
            </p:nvSpPr>
            <p:spPr>
              <a:xfrm flipH="1">
                <a:off x="795" y="2169159"/>
                <a:ext cx="11704636" cy="91440"/>
              </a:xfrm>
              <a:prstGeom prst="rect">
                <a:avLst/>
              </a:prstGeom>
              <a:solidFill>
                <a:schemeClr val="accent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
              <p:cNvSpPr/>
              <p:nvPr userDrawn="1"/>
            </p:nvSpPr>
            <p:spPr>
              <a:xfrm flipH="1">
                <a:off x="-157" y="4078349"/>
                <a:ext cx="11704636" cy="91440"/>
              </a:xfrm>
              <a:prstGeom prst="rect">
                <a:avLst/>
              </a:prstGeom>
              <a:solidFill>
                <a:schemeClr val="accent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p:ph type="title" hasCustomPrompt="1"/>
          </p:nvPr>
        </p:nvSpPr>
        <p:spPr>
          <a:xfrm>
            <a:off x="585232" y="2094935"/>
            <a:ext cx="10534174" cy="2128368"/>
          </a:xfrm>
        </p:spPr>
        <p:txBody>
          <a:bodyPr>
            <a:normAutofit/>
          </a:bodyPr>
          <a:lstStyle>
            <a:lvl1pPr>
              <a:lnSpc>
                <a:spcPct val="90000"/>
              </a:lnSpc>
              <a:defRPr sz="3200" b="1">
                <a:solidFill>
                  <a:srgbClr val="1C5B82"/>
                </a:solidFill>
                <a:effectLst/>
              </a:defRPr>
            </a:lvl1pPr>
          </a:lstStyle>
          <a:p>
            <a:r>
              <a:rPr lang="en-US" dirty="0"/>
              <a:t>Title</a:t>
            </a:r>
          </a:p>
        </p:txBody>
      </p:sp>
    </p:spTree>
    <p:extLst>
      <p:ext uri="{BB962C8B-B14F-4D97-AF65-F5344CB8AC3E}">
        <p14:creationId xmlns:p14="http://schemas.microsoft.com/office/powerpoint/2010/main" val="319826267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8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tes 2">
    <p:spTree>
      <p:nvGrpSpPr>
        <p:cNvPr id="1" name=""/>
        <p:cNvGrpSpPr/>
        <p:nvPr/>
      </p:nvGrpSpPr>
      <p:grpSpPr>
        <a:xfrm>
          <a:off x="0" y="0"/>
          <a:ext cx="0" cy="0"/>
          <a:chOff x="0" y="0"/>
          <a:chExt cx="0" cy="0"/>
        </a:xfrm>
      </p:grpSpPr>
      <p:grpSp>
        <p:nvGrpSpPr>
          <p:cNvPr id="35" name="Group 34"/>
          <p:cNvGrpSpPr/>
          <p:nvPr userDrawn="1"/>
        </p:nvGrpSpPr>
        <p:grpSpPr>
          <a:xfrm>
            <a:off x="0" y="0"/>
            <a:ext cx="11705431" cy="1323236"/>
            <a:chOff x="0" y="-65317"/>
            <a:chExt cx="11705431" cy="1323236"/>
          </a:xfrm>
        </p:grpSpPr>
        <p:sp>
          <p:nvSpPr>
            <p:cNvPr id="15" name="Rectangle 1"/>
            <p:cNvSpPr/>
            <p:nvPr/>
          </p:nvSpPr>
          <p:spPr>
            <a:xfrm flipH="1">
              <a:off x="0" y="-65317"/>
              <a:ext cx="11704636" cy="1196321"/>
            </a:xfrm>
            <a:prstGeom prst="rect">
              <a:avLst/>
            </a:prstGeom>
            <a:solidFill>
              <a:schemeClr val="accent2">
                <a:lumMod val="40000"/>
                <a:lumOff val="60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1"/>
            <p:cNvSpPr/>
            <p:nvPr userDrawn="1"/>
          </p:nvSpPr>
          <p:spPr>
            <a:xfrm flipH="1">
              <a:off x="0" y="1166479"/>
              <a:ext cx="11704636" cy="91440"/>
            </a:xfrm>
            <a:prstGeom prst="rect">
              <a:avLst/>
            </a:prstGeom>
            <a:solidFill>
              <a:schemeClr val="accent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1"/>
            <p:cNvSpPr/>
            <p:nvPr userDrawn="1"/>
          </p:nvSpPr>
          <p:spPr>
            <a:xfrm flipH="1">
              <a:off x="795" y="1093380"/>
              <a:ext cx="11704636" cy="45720"/>
            </a:xfrm>
            <a:prstGeom prst="rect">
              <a:avLst/>
            </a:prstGeom>
            <a:solidFill>
              <a:schemeClr val="accent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hasCustomPrompt="1"/>
          </p:nvPr>
        </p:nvSpPr>
        <p:spPr>
          <a:xfrm>
            <a:off x="603250" y="255390"/>
            <a:ext cx="10506075" cy="904189"/>
          </a:xfrm>
        </p:spPr>
        <p:txBody>
          <a:bodyPr anchor="b">
            <a:noAutofit/>
          </a:bodyPr>
          <a:lstStyle>
            <a:lvl1pPr algn="l">
              <a:defRPr sz="3200">
                <a:solidFill>
                  <a:srgbClr val="1C5B82"/>
                </a:solidFill>
                <a:effectLst/>
              </a:defRPr>
            </a:lvl1pPr>
          </a:lstStyle>
          <a:p>
            <a:r>
              <a:rPr lang="en-US" dirty="0"/>
              <a:t>Title</a:t>
            </a:r>
          </a:p>
        </p:txBody>
      </p:sp>
      <p:sp>
        <p:nvSpPr>
          <p:cNvPr id="5" name="Text Placeholder 4"/>
          <p:cNvSpPr>
            <a:spLocks noGrp="1"/>
          </p:cNvSpPr>
          <p:nvPr>
            <p:ph type="body" sz="quarter" idx="10"/>
          </p:nvPr>
        </p:nvSpPr>
        <p:spPr>
          <a:xfrm>
            <a:off x="603250" y="1473200"/>
            <a:ext cx="10506075" cy="47894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122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tes 1">
    <p:spTree>
      <p:nvGrpSpPr>
        <p:cNvPr id="1" name=""/>
        <p:cNvGrpSpPr/>
        <p:nvPr/>
      </p:nvGrpSpPr>
      <p:grpSpPr>
        <a:xfrm>
          <a:off x="0" y="0"/>
          <a:ext cx="0" cy="0"/>
          <a:chOff x="0" y="0"/>
          <a:chExt cx="0" cy="0"/>
        </a:xfrm>
      </p:grpSpPr>
      <p:grpSp>
        <p:nvGrpSpPr>
          <p:cNvPr id="25" name="Group 24"/>
          <p:cNvGrpSpPr/>
          <p:nvPr userDrawn="1"/>
        </p:nvGrpSpPr>
        <p:grpSpPr>
          <a:xfrm>
            <a:off x="0" y="1"/>
            <a:ext cx="11705431" cy="732232"/>
            <a:chOff x="0" y="525687"/>
            <a:chExt cx="11705431" cy="732232"/>
          </a:xfrm>
        </p:grpSpPr>
        <p:sp>
          <p:nvSpPr>
            <p:cNvPr id="26" name="Rectangle 1"/>
            <p:cNvSpPr/>
            <p:nvPr/>
          </p:nvSpPr>
          <p:spPr>
            <a:xfrm flipH="1">
              <a:off x="0" y="525687"/>
              <a:ext cx="11704636" cy="605318"/>
            </a:xfrm>
            <a:prstGeom prst="rect">
              <a:avLst/>
            </a:prstGeom>
            <a:solidFill>
              <a:schemeClr val="accent2">
                <a:lumMod val="40000"/>
                <a:lumOff val="60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
            <p:cNvSpPr/>
            <p:nvPr userDrawn="1"/>
          </p:nvSpPr>
          <p:spPr>
            <a:xfrm flipH="1">
              <a:off x="0" y="1166479"/>
              <a:ext cx="11704636" cy="91440"/>
            </a:xfrm>
            <a:prstGeom prst="rect">
              <a:avLst/>
            </a:prstGeom>
            <a:solidFill>
              <a:schemeClr val="accent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
            <p:cNvSpPr/>
            <p:nvPr userDrawn="1"/>
          </p:nvSpPr>
          <p:spPr>
            <a:xfrm flipH="1">
              <a:off x="795" y="1093380"/>
              <a:ext cx="11704636" cy="45720"/>
            </a:xfrm>
            <a:prstGeom prst="rect">
              <a:avLst/>
            </a:prstGeom>
            <a:solidFill>
              <a:schemeClr val="accent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Content Placeholder 2"/>
          <p:cNvSpPr>
            <a:spLocks noGrp="1"/>
          </p:cNvSpPr>
          <p:nvPr>
            <p:ph idx="1"/>
          </p:nvPr>
        </p:nvSpPr>
        <p:spPr>
          <a:xfrm>
            <a:off x="676275" y="838200"/>
            <a:ext cx="10443130" cy="5494570"/>
          </a:xfrm>
          <a:prstGeom prst="rect">
            <a:avLst/>
          </a:prstGeom>
        </p:spPr>
        <p:txBody>
          <a:bodyPr/>
          <a:lstStyle>
            <a:lvl1pPr marL="228600" indent="-228600">
              <a:buFont typeface="Wingdings" panose="05000000000000000000" pitchFamily="2" charset="2"/>
              <a:buChar char="§"/>
              <a:defRPr>
                <a:solidFill>
                  <a:srgbClr val="1C5B82"/>
                </a:solidFill>
              </a:defRPr>
            </a:lvl1pPr>
            <a:lvl2pPr marL="628650" indent="-171450">
              <a:buFont typeface="Arial" panose="020B0604020202020204" pitchFamily="34" charset="0"/>
              <a:buChar char="•"/>
              <a:defRPr>
                <a:solidFill>
                  <a:srgbClr val="1C5B82"/>
                </a:solidFill>
              </a:defRPr>
            </a:lvl2pPr>
            <a:lvl3pPr marL="1143000" indent="-228600">
              <a:buFont typeface="Tahoma" panose="020B0604030504040204" pitchFamily="34" charset="0"/>
              <a:buChar char="–"/>
              <a:defRPr>
                <a:solidFill>
                  <a:srgbClr val="1C5B82"/>
                </a:solidFill>
              </a:defRPr>
            </a:lvl3pPr>
            <a:lvl4pPr marL="1600200" indent="-228600">
              <a:buFont typeface="Wingdings" panose="05000000000000000000" pitchFamily="2" charset="2"/>
              <a:buChar char="§"/>
              <a:defRPr sz="2400" baseline="0">
                <a:solidFill>
                  <a:srgbClr val="1C5B82"/>
                </a:solidFill>
              </a:defRPr>
            </a:lvl4pPr>
            <a:lvl5pPr>
              <a:defRPr>
                <a:solidFill>
                  <a:schemeClr val="tx2">
                    <a:lumMod val="75000"/>
                  </a:schemeClr>
                </a:solidFill>
              </a:defRPr>
            </a:lvl5pPr>
          </a:lstStyle>
          <a:p>
            <a:pPr lvl="0"/>
            <a:r>
              <a:rPr lang="en-US" dirty="0"/>
              <a:t>Click to edit Master text styles</a:t>
            </a:r>
          </a:p>
          <a:p>
            <a:pPr lvl="1"/>
            <a:r>
              <a:rPr lang="en-US" dirty="0"/>
              <a:t> Second level</a:t>
            </a:r>
          </a:p>
          <a:p>
            <a:pPr lvl="2"/>
            <a:r>
              <a:rPr lang="en-US" dirty="0"/>
              <a:t> Third level</a:t>
            </a:r>
          </a:p>
          <a:p>
            <a:pPr lvl="3"/>
            <a:r>
              <a:rPr lang="en-US" dirty="0"/>
              <a:t>Fourth level</a:t>
            </a:r>
          </a:p>
        </p:txBody>
      </p:sp>
    </p:spTree>
    <p:extLst>
      <p:ext uri="{BB962C8B-B14F-4D97-AF65-F5344CB8AC3E}">
        <p14:creationId xmlns:p14="http://schemas.microsoft.com/office/powerpoint/2010/main" val="1764670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Quiz">
    <p:spTree>
      <p:nvGrpSpPr>
        <p:cNvPr id="1" name=""/>
        <p:cNvGrpSpPr/>
        <p:nvPr/>
      </p:nvGrpSpPr>
      <p:grpSpPr>
        <a:xfrm>
          <a:off x="0" y="0"/>
          <a:ext cx="0" cy="0"/>
          <a:chOff x="0" y="0"/>
          <a:chExt cx="0" cy="0"/>
        </a:xfrm>
      </p:grpSpPr>
      <p:grpSp>
        <p:nvGrpSpPr>
          <p:cNvPr id="8" name="Group 7"/>
          <p:cNvGrpSpPr/>
          <p:nvPr userDrawn="1"/>
        </p:nvGrpSpPr>
        <p:grpSpPr>
          <a:xfrm>
            <a:off x="788067" y="449262"/>
            <a:ext cx="10131552" cy="1023938"/>
            <a:chOff x="0" y="233981"/>
            <a:chExt cx="11705431" cy="1023938"/>
          </a:xfrm>
        </p:grpSpPr>
        <p:sp>
          <p:nvSpPr>
            <p:cNvPr id="9" name="Rectangle 1"/>
            <p:cNvSpPr/>
            <p:nvPr/>
          </p:nvSpPr>
          <p:spPr>
            <a:xfrm flipH="1">
              <a:off x="0" y="233981"/>
              <a:ext cx="11704636" cy="897023"/>
            </a:xfrm>
            <a:prstGeom prst="rect">
              <a:avLst/>
            </a:prstGeom>
            <a:solidFill>
              <a:schemeClr val="accent2">
                <a:lumMod val="40000"/>
                <a:lumOff val="60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1"/>
            <p:cNvSpPr/>
            <p:nvPr userDrawn="1"/>
          </p:nvSpPr>
          <p:spPr>
            <a:xfrm flipH="1">
              <a:off x="0" y="1166479"/>
              <a:ext cx="11704636" cy="91440"/>
            </a:xfrm>
            <a:prstGeom prst="rect">
              <a:avLst/>
            </a:prstGeom>
            <a:solidFill>
              <a:schemeClr val="accent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
            <p:cNvSpPr/>
            <p:nvPr userDrawn="1"/>
          </p:nvSpPr>
          <p:spPr>
            <a:xfrm flipH="1">
              <a:off x="795" y="1093380"/>
              <a:ext cx="11704636" cy="45720"/>
            </a:xfrm>
            <a:prstGeom prst="rect">
              <a:avLst/>
            </a:prstGeom>
            <a:solidFill>
              <a:schemeClr val="accent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p:cNvSpPr/>
          <p:nvPr/>
        </p:nvSpPr>
        <p:spPr>
          <a:xfrm>
            <a:off x="785019" y="449262"/>
            <a:ext cx="10134600" cy="5637213"/>
          </a:xfrm>
          <a:prstGeom prst="rect">
            <a:avLst/>
          </a:prstGeom>
          <a:noFill/>
          <a:ln w="57150">
            <a:solidFill>
              <a:srgbClr val="1C5B8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1" hasCustomPrompt="1"/>
          </p:nvPr>
        </p:nvSpPr>
        <p:spPr>
          <a:xfrm>
            <a:off x="1038224" y="1600200"/>
            <a:ext cx="9512301" cy="4333875"/>
          </a:xfrm>
          <a:prstGeom prst="rect">
            <a:avLst/>
          </a:prstGeom>
        </p:spPr>
        <p:txBody>
          <a:bodyPr>
            <a:noAutofit/>
          </a:bodyPr>
          <a:lstStyle>
            <a:lvl1pPr marL="1025525" indent="-457200" algn="l">
              <a:lnSpc>
                <a:spcPct val="100000"/>
              </a:lnSpc>
              <a:spcBef>
                <a:spcPts val="0"/>
              </a:spcBef>
              <a:buNone/>
              <a:defRPr sz="2400" baseline="0">
                <a:solidFill>
                  <a:srgbClr val="1C5B82"/>
                </a:solidFill>
              </a:defRPr>
            </a:lvl1pPr>
            <a:lvl2pPr marL="457200" indent="0">
              <a:buNone/>
              <a:defRPr sz="4000"/>
            </a:lvl2pPr>
            <a:lvl3pPr marL="914400" indent="0">
              <a:buNone/>
              <a:defRPr sz="4000"/>
            </a:lvl3pPr>
            <a:lvl4pPr marL="1371600" indent="0">
              <a:buNone/>
              <a:defRPr sz="4000"/>
            </a:lvl4pPr>
            <a:lvl5pPr marL="1828800" indent="0">
              <a:buNone/>
              <a:defRPr sz="4000"/>
            </a:lvl5pPr>
          </a:lstStyle>
          <a:p>
            <a:pPr lvl="0"/>
            <a:r>
              <a:rPr lang="en-US" dirty="0"/>
              <a:t>1.	Question</a:t>
            </a:r>
          </a:p>
        </p:txBody>
      </p:sp>
      <p:sp>
        <p:nvSpPr>
          <p:cNvPr id="2" name="TextBox 1"/>
          <p:cNvSpPr txBox="1"/>
          <p:nvPr userDrawn="1"/>
        </p:nvSpPr>
        <p:spPr>
          <a:xfrm>
            <a:off x="1038224" y="705371"/>
            <a:ext cx="2752677" cy="535531"/>
          </a:xfrm>
          <a:prstGeom prst="rect">
            <a:avLst/>
          </a:prstGeom>
        </p:spPr>
        <p:txBody>
          <a:bodyPr vert="horz" lIns="91440" tIns="45720" rIns="91440" bIns="45720" rtlCol="0" anchor="ctr">
            <a:noAutofit/>
          </a:bodyPr>
          <a:lstStyle>
            <a:lvl1pPr lvl="0" indent="0">
              <a:lnSpc>
                <a:spcPct val="90000"/>
              </a:lnSpc>
              <a:spcBef>
                <a:spcPts val="0"/>
              </a:spcBef>
              <a:spcAft>
                <a:spcPts val="900"/>
              </a:spcAft>
              <a:buFont typeface="Wingdings" panose="05000000000000000000" pitchFamily="2" charset="2"/>
              <a:buNone/>
              <a:defRPr sz="3200" b="1" cap="none" baseline="0">
                <a:solidFill>
                  <a:schemeClr val="bg1">
                    <a:lumMod val="95000"/>
                  </a:schemeClr>
                </a:solidFill>
                <a:effectLst>
                  <a:outerShdw blurRad="38100" dist="38100" dir="2700000" algn="tl">
                    <a:srgbClr val="000000">
                      <a:alpha val="43137"/>
                    </a:srgbClr>
                  </a:outerShdw>
                </a:effectLst>
              </a:defRPr>
            </a:lvl1pPr>
            <a:lvl2pPr indent="0">
              <a:lnSpc>
                <a:spcPct val="90000"/>
              </a:lnSpc>
              <a:spcBef>
                <a:spcPts val="0"/>
              </a:spcBef>
              <a:spcAft>
                <a:spcPts val="900"/>
              </a:spcAft>
              <a:buFont typeface="Arial" pitchFamily="34" charset="0"/>
              <a:buNone/>
              <a:defRPr sz="2400">
                <a:solidFill>
                  <a:srgbClr val="F7F5E1"/>
                </a:solidFill>
                <a:effectLst>
                  <a:outerShdw blurRad="38100" dist="38100" dir="2700000" algn="tl">
                    <a:srgbClr val="000000">
                      <a:alpha val="43137"/>
                    </a:srgbClr>
                  </a:outerShdw>
                </a:effectLst>
              </a:defRPr>
            </a:lvl2pPr>
            <a:lvl3pPr indent="0">
              <a:lnSpc>
                <a:spcPct val="90000"/>
              </a:lnSpc>
              <a:spcBef>
                <a:spcPts val="0"/>
              </a:spcBef>
              <a:spcAft>
                <a:spcPts val="900"/>
              </a:spcAft>
              <a:buFont typeface="Tahoma" panose="020B0604030504040204" pitchFamily="34" charset="0"/>
              <a:buNone/>
              <a:defRPr sz="2400">
                <a:solidFill>
                  <a:srgbClr val="F7F5E1"/>
                </a:solidFill>
                <a:effectLst>
                  <a:outerShdw blurRad="38100" dist="38100" dir="2700000" algn="tl">
                    <a:srgbClr val="000000">
                      <a:alpha val="43137"/>
                    </a:srgbClr>
                  </a:outerShdw>
                </a:effectLst>
              </a:defRPr>
            </a:lvl3pPr>
            <a:lvl4pPr indent="0">
              <a:lnSpc>
                <a:spcPct val="90000"/>
              </a:lnSpc>
              <a:spcBef>
                <a:spcPts val="0"/>
              </a:spcBef>
              <a:spcAft>
                <a:spcPts val="900"/>
              </a:spcAft>
              <a:buFont typeface="Arial" pitchFamily="34" charset="0"/>
              <a:buNone/>
              <a:defRPr sz="4000">
                <a:solidFill>
                  <a:srgbClr val="F7F5E1"/>
                </a:solidFill>
                <a:effectLst>
                  <a:outerShdw blurRad="38100" dist="38100" dir="2700000" algn="tl">
                    <a:srgbClr val="000000">
                      <a:alpha val="43137"/>
                    </a:srgbClr>
                  </a:outerShdw>
                </a:effectLst>
              </a:defRPr>
            </a:lvl4pPr>
            <a:lvl5pPr indent="0">
              <a:lnSpc>
                <a:spcPct val="90000"/>
              </a:lnSpc>
              <a:spcBef>
                <a:spcPts val="0"/>
              </a:spcBef>
              <a:spcAft>
                <a:spcPts val="900"/>
              </a:spcAft>
              <a:buFont typeface="Arial" pitchFamily="34" charset="0"/>
              <a:buNone/>
              <a:defRPr sz="4000">
                <a:solidFill>
                  <a:srgbClr val="F7F5E1"/>
                </a:solidFill>
                <a:effectLst>
                  <a:outerShdw blurRad="38100" dist="38100" dir="2700000" algn="tl">
                    <a:srgbClr val="000000">
                      <a:alpha val="43137"/>
                    </a:srgbClr>
                  </a:outerShdw>
                </a:effectLs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dirty="0">
                <a:solidFill>
                  <a:srgbClr val="1C5B82"/>
                </a:solidFill>
                <a:effectLst/>
              </a:rPr>
              <a:t>Section Quiz</a:t>
            </a:r>
          </a:p>
        </p:txBody>
      </p:sp>
    </p:spTree>
    <p:extLst>
      <p:ext uri="{BB962C8B-B14F-4D97-AF65-F5344CB8AC3E}">
        <p14:creationId xmlns:p14="http://schemas.microsoft.com/office/powerpoint/2010/main" val="3471068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rm">
    <p:spTree>
      <p:nvGrpSpPr>
        <p:cNvPr id="1" name=""/>
        <p:cNvGrpSpPr/>
        <p:nvPr/>
      </p:nvGrpSpPr>
      <p:grpSpPr>
        <a:xfrm>
          <a:off x="0" y="0"/>
          <a:ext cx="0" cy="0"/>
          <a:chOff x="0" y="0"/>
          <a:chExt cx="0" cy="0"/>
        </a:xfrm>
      </p:grpSpPr>
      <p:sp>
        <p:nvSpPr>
          <p:cNvPr id="4" name="Rectangle 3"/>
          <p:cNvSpPr/>
          <p:nvPr userDrawn="1"/>
        </p:nvSpPr>
        <p:spPr>
          <a:xfrm>
            <a:off x="0" y="0"/>
            <a:ext cx="11704638" cy="65833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159" y="1264761"/>
            <a:ext cx="11704320" cy="3955825"/>
            <a:chOff x="159" y="1264761"/>
            <a:chExt cx="11704320" cy="3955825"/>
          </a:xfrm>
        </p:grpSpPr>
        <p:sp>
          <p:nvSpPr>
            <p:cNvPr id="9" name="Rectangle 8"/>
            <p:cNvSpPr/>
            <p:nvPr userDrawn="1"/>
          </p:nvSpPr>
          <p:spPr>
            <a:xfrm>
              <a:off x="159" y="1264761"/>
              <a:ext cx="11704320" cy="3955825"/>
            </a:xfrm>
            <a:prstGeom prst="rect">
              <a:avLst/>
            </a:prstGeom>
            <a:solidFill>
              <a:schemeClr val="bg1">
                <a:lumMod val="95000"/>
              </a:schemeClr>
            </a:solidFill>
            <a:ln w="1270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159" y="1264761"/>
              <a:ext cx="1170432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59" y="5220586"/>
              <a:ext cx="1170432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userDrawn="1"/>
        </p:nvSpPr>
        <p:spPr>
          <a:xfrm>
            <a:off x="2215833" y="934720"/>
            <a:ext cx="7274560" cy="1219200"/>
          </a:xfrm>
          <a:prstGeom prst="rect">
            <a:avLst/>
          </a:prstGeom>
          <a:solidFill>
            <a:schemeClr val="accent2"/>
          </a:solidFill>
          <a:ln w="76200">
            <a:solidFill>
              <a:schemeClr val="accent3">
                <a:lumMod val="75000"/>
              </a:schemeClr>
            </a:solidFill>
            <a:miter lim="800000"/>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solidFill>
            </a:endParaRPr>
          </a:p>
        </p:txBody>
      </p:sp>
      <p:sp>
        <p:nvSpPr>
          <p:cNvPr id="26" name="Title 12"/>
          <p:cNvSpPr>
            <a:spLocks noGrp="1"/>
          </p:cNvSpPr>
          <p:nvPr>
            <p:ph type="title" hasCustomPrompt="1"/>
          </p:nvPr>
        </p:nvSpPr>
        <p:spPr>
          <a:xfrm>
            <a:off x="2204165" y="981278"/>
            <a:ext cx="7286228" cy="1172642"/>
          </a:xfrm>
        </p:spPr>
        <p:txBody>
          <a:bodyPr>
            <a:normAutofit/>
          </a:bodyPr>
          <a:lstStyle>
            <a:lvl1pPr>
              <a:defRPr sz="3600" b="1">
                <a:solidFill>
                  <a:schemeClr val="bg1">
                    <a:lumMod val="95000"/>
                  </a:schemeClr>
                </a:solidFill>
                <a:effectLst>
                  <a:outerShdw blurRad="38100" dist="38100" dir="2700000" algn="tl">
                    <a:srgbClr val="000000">
                      <a:alpha val="43137"/>
                    </a:srgbClr>
                  </a:outerShdw>
                </a:effectLst>
              </a:defRPr>
            </a:lvl1pPr>
          </a:lstStyle>
          <a:p>
            <a:r>
              <a:rPr lang="en-US" dirty="0"/>
              <a:t>term</a:t>
            </a:r>
          </a:p>
        </p:txBody>
      </p:sp>
      <p:sp>
        <p:nvSpPr>
          <p:cNvPr id="3" name="Text Placeholder 2"/>
          <p:cNvSpPr>
            <a:spLocks noGrp="1"/>
          </p:cNvSpPr>
          <p:nvPr>
            <p:ph type="body" sz="quarter" idx="11" hasCustomPrompt="1"/>
          </p:nvPr>
        </p:nvSpPr>
        <p:spPr>
          <a:xfrm>
            <a:off x="1831182" y="2524125"/>
            <a:ext cx="8042275" cy="2579688"/>
          </a:xfrm>
        </p:spPr>
        <p:txBody>
          <a:bodyPr>
            <a:normAutofit/>
          </a:bodyPr>
          <a:lstStyle>
            <a:lvl1pPr marL="0" indent="0" algn="ctr">
              <a:lnSpc>
                <a:spcPct val="95000"/>
              </a:lnSpc>
              <a:buNone/>
              <a:defRPr sz="2800" b="0"/>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dirty="0"/>
              <a:t>definition</a:t>
            </a:r>
          </a:p>
        </p:txBody>
      </p:sp>
    </p:spTree>
    <p:extLst>
      <p:ext uri="{BB962C8B-B14F-4D97-AF65-F5344CB8AC3E}">
        <p14:creationId xmlns:p14="http://schemas.microsoft.com/office/powerpoint/2010/main" val="9482625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grpSp>
        <p:nvGrpSpPr>
          <p:cNvPr id="9" name="Group 8"/>
          <p:cNvGrpSpPr/>
          <p:nvPr userDrawn="1"/>
        </p:nvGrpSpPr>
        <p:grpSpPr>
          <a:xfrm>
            <a:off x="-157" y="1902075"/>
            <a:ext cx="11705588" cy="2381498"/>
            <a:chOff x="-157" y="1978090"/>
            <a:chExt cx="11705588" cy="2381498"/>
          </a:xfrm>
        </p:grpSpPr>
        <p:grpSp>
          <p:nvGrpSpPr>
            <p:cNvPr id="10" name="Group 9"/>
            <p:cNvGrpSpPr/>
            <p:nvPr userDrawn="1"/>
          </p:nvGrpSpPr>
          <p:grpSpPr>
            <a:xfrm>
              <a:off x="159" y="1978090"/>
              <a:ext cx="11704320" cy="2381498"/>
              <a:chOff x="159" y="1978090"/>
              <a:chExt cx="11704320" cy="2381498"/>
            </a:xfrm>
          </p:grpSpPr>
          <p:sp>
            <p:nvSpPr>
              <p:cNvPr id="14" name="Rectangle 13"/>
              <p:cNvSpPr/>
              <p:nvPr/>
            </p:nvSpPr>
            <p:spPr>
              <a:xfrm>
                <a:off x="159" y="2213609"/>
                <a:ext cx="11704320" cy="19104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57B"/>
                  </a:solidFill>
                </a:endParaRPr>
              </a:p>
            </p:txBody>
          </p:sp>
          <p:sp>
            <p:nvSpPr>
              <p:cNvPr id="15" name="Rectangle 14"/>
              <p:cNvSpPr/>
              <p:nvPr userDrawn="1"/>
            </p:nvSpPr>
            <p:spPr>
              <a:xfrm>
                <a:off x="159" y="1978090"/>
                <a:ext cx="11704320" cy="152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59" y="4207558"/>
                <a:ext cx="11704320" cy="152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157" y="2168524"/>
              <a:ext cx="11705588" cy="2000630"/>
              <a:chOff x="-157" y="2169159"/>
              <a:chExt cx="11705588" cy="2000630"/>
            </a:xfrm>
          </p:grpSpPr>
          <p:sp>
            <p:nvSpPr>
              <p:cNvPr id="12" name="Rectangle 1"/>
              <p:cNvSpPr/>
              <p:nvPr userDrawn="1"/>
            </p:nvSpPr>
            <p:spPr>
              <a:xfrm flipH="1">
                <a:off x="795" y="2169159"/>
                <a:ext cx="11704636" cy="91440"/>
              </a:xfrm>
              <a:prstGeom prst="rect">
                <a:avLst/>
              </a:prstGeom>
              <a:solidFill>
                <a:schemeClr val="accent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
              <p:cNvSpPr/>
              <p:nvPr userDrawn="1"/>
            </p:nvSpPr>
            <p:spPr>
              <a:xfrm flipH="1">
                <a:off x="-157" y="4078349"/>
                <a:ext cx="11704636" cy="91440"/>
              </a:xfrm>
              <a:prstGeom prst="rect">
                <a:avLst/>
              </a:prstGeom>
              <a:solidFill>
                <a:schemeClr val="accent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 name="Text Placeholder 3"/>
          <p:cNvSpPr>
            <a:spLocks noGrp="1"/>
          </p:cNvSpPr>
          <p:nvPr>
            <p:ph type="body" sz="half" idx="2" hasCustomPrompt="1"/>
          </p:nvPr>
        </p:nvSpPr>
        <p:spPr>
          <a:xfrm>
            <a:off x="1802701" y="5490058"/>
            <a:ext cx="8099236" cy="772630"/>
          </a:xfrm>
          <a:prstGeom prst="rect">
            <a:avLst/>
          </a:prstGeom>
        </p:spPr>
        <p:txBody>
          <a:bodyPr anchor="ctr"/>
          <a:lstStyle>
            <a:lvl1pPr marL="0" indent="0" algn="ctr">
              <a:buNone/>
              <a:defRPr sz="2400">
                <a:solidFill>
                  <a:srgbClr val="1C5B8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a:t>
            </a:r>
          </a:p>
        </p:txBody>
      </p:sp>
      <p:sp>
        <p:nvSpPr>
          <p:cNvPr id="17" name="Content Placeholder 4"/>
          <p:cNvSpPr>
            <a:spLocks noGrp="1"/>
          </p:cNvSpPr>
          <p:nvPr>
            <p:ph sz="quarter" idx="10" hasCustomPrompt="1"/>
          </p:nvPr>
        </p:nvSpPr>
        <p:spPr>
          <a:xfrm>
            <a:off x="1738313" y="471970"/>
            <a:ext cx="8228012" cy="5018087"/>
          </a:xfrm>
          <a:solidFill>
            <a:schemeClr val="bg2"/>
          </a:solidFill>
          <a:ln w="44450">
            <a:solidFill>
              <a:srgbClr val="1C5B82"/>
            </a:solidFill>
            <a:miter lim="800000"/>
          </a:ln>
        </p:spPr>
        <p:txBody>
          <a:bodyPr/>
          <a:lstStyle>
            <a:lvl1pPr>
              <a:defRPr baseline="0"/>
            </a:lvl1pPr>
          </a:lstStyle>
          <a:p>
            <a:pPr lvl="0"/>
            <a:r>
              <a:rPr lang="en-US" dirty="0"/>
              <a:t>Click picture icon to add image</a:t>
            </a:r>
          </a:p>
        </p:txBody>
      </p:sp>
    </p:spTree>
    <p:extLst>
      <p:ext uri="{BB962C8B-B14F-4D97-AF65-F5344CB8AC3E}">
        <p14:creationId xmlns:p14="http://schemas.microsoft.com/office/powerpoint/2010/main" val="36654226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entered text">
    <p:spTree>
      <p:nvGrpSpPr>
        <p:cNvPr id="1" name=""/>
        <p:cNvGrpSpPr/>
        <p:nvPr/>
      </p:nvGrpSpPr>
      <p:grpSpPr>
        <a:xfrm>
          <a:off x="0" y="0"/>
          <a:ext cx="0" cy="0"/>
          <a:chOff x="0" y="0"/>
          <a:chExt cx="0" cy="0"/>
        </a:xfrm>
      </p:grpSpPr>
      <p:grpSp>
        <p:nvGrpSpPr>
          <p:cNvPr id="2" name="Group 1"/>
          <p:cNvGrpSpPr/>
          <p:nvPr userDrawn="1"/>
        </p:nvGrpSpPr>
        <p:grpSpPr>
          <a:xfrm>
            <a:off x="-157" y="0"/>
            <a:ext cx="11705588" cy="6583363"/>
            <a:chOff x="-157" y="0"/>
            <a:chExt cx="11705588" cy="6583363"/>
          </a:xfrm>
        </p:grpSpPr>
        <p:grpSp>
          <p:nvGrpSpPr>
            <p:cNvPr id="10" name="Group 9"/>
            <p:cNvGrpSpPr/>
            <p:nvPr userDrawn="1"/>
          </p:nvGrpSpPr>
          <p:grpSpPr>
            <a:xfrm>
              <a:off x="0" y="0"/>
              <a:ext cx="11704638" cy="6583363"/>
              <a:chOff x="0" y="0"/>
              <a:chExt cx="11704638" cy="6583363"/>
            </a:xfrm>
          </p:grpSpPr>
          <p:sp>
            <p:nvSpPr>
              <p:cNvPr id="12" name="Rectangle 11"/>
              <p:cNvSpPr/>
              <p:nvPr userDrawn="1"/>
            </p:nvSpPr>
            <p:spPr>
              <a:xfrm>
                <a:off x="0" y="732233"/>
                <a:ext cx="11701777" cy="152400"/>
              </a:xfrm>
              <a:prstGeom prst="rect">
                <a:avLst/>
              </a:prstGeom>
              <a:solidFill>
                <a:srgbClr val="DB6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13" name="Rectangle 12"/>
              <p:cNvSpPr/>
              <p:nvPr userDrawn="1"/>
            </p:nvSpPr>
            <p:spPr>
              <a:xfrm>
                <a:off x="2861" y="0"/>
                <a:ext cx="11701777" cy="62734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14" name="Rectangle 13"/>
              <p:cNvSpPr/>
              <p:nvPr userDrawn="1"/>
            </p:nvSpPr>
            <p:spPr>
              <a:xfrm>
                <a:off x="0" y="5956014"/>
                <a:ext cx="11701777" cy="62734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15" name="Rectangle 14"/>
              <p:cNvSpPr/>
              <p:nvPr userDrawn="1"/>
            </p:nvSpPr>
            <p:spPr>
              <a:xfrm>
                <a:off x="1431" y="5698730"/>
                <a:ext cx="11701777" cy="152400"/>
              </a:xfrm>
              <a:prstGeom prst="rect">
                <a:avLst/>
              </a:prstGeom>
              <a:solidFill>
                <a:srgbClr val="DB6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grpSp>
        <p:grpSp>
          <p:nvGrpSpPr>
            <p:cNvPr id="16" name="Group 15"/>
            <p:cNvGrpSpPr/>
            <p:nvPr userDrawn="1"/>
          </p:nvGrpSpPr>
          <p:grpSpPr>
            <a:xfrm>
              <a:off x="-157" y="581629"/>
              <a:ext cx="11705588" cy="5420105"/>
              <a:chOff x="-157" y="2169159"/>
              <a:chExt cx="11705588" cy="5420105"/>
            </a:xfrm>
          </p:grpSpPr>
          <p:sp>
            <p:nvSpPr>
              <p:cNvPr id="17" name="Rectangle 1"/>
              <p:cNvSpPr/>
              <p:nvPr userDrawn="1"/>
            </p:nvSpPr>
            <p:spPr>
              <a:xfrm flipH="1">
                <a:off x="795" y="2169159"/>
                <a:ext cx="11704636" cy="91440"/>
              </a:xfrm>
              <a:prstGeom prst="rect">
                <a:avLst/>
              </a:prstGeom>
              <a:solidFill>
                <a:schemeClr val="accent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
              <p:cNvSpPr/>
              <p:nvPr userDrawn="1"/>
            </p:nvSpPr>
            <p:spPr>
              <a:xfrm flipH="1">
                <a:off x="-157" y="7497824"/>
                <a:ext cx="11704636" cy="91440"/>
              </a:xfrm>
              <a:prstGeom prst="rect">
                <a:avLst/>
              </a:prstGeom>
              <a:solidFill>
                <a:schemeClr val="accent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 name="Text Placeholder 15"/>
          <p:cNvSpPr>
            <a:spLocks noGrp="1"/>
          </p:cNvSpPr>
          <p:nvPr>
            <p:ph type="body" sz="quarter" idx="10" hasCustomPrompt="1"/>
          </p:nvPr>
        </p:nvSpPr>
        <p:spPr>
          <a:xfrm>
            <a:off x="593725" y="896921"/>
            <a:ext cx="10515600" cy="4789522"/>
          </a:xfrm>
          <a:prstGeom prst="rect">
            <a:avLst/>
          </a:prstGeom>
        </p:spPr>
        <p:txBody>
          <a:bodyPr anchor="ctr"/>
          <a:lstStyle>
            <a:lvl1pPr marL="0" indent="0" algn="ctr">
              <a:buFontTx/>
              <a:buNone/>
              <a:defRPr b="0">
                <a:solidFill>
                  <a:srgbClr val="1C5B82"/>
                </a:solidFill>
              </a:defRPr>
            </a:lvl1pPr>
            <a:lvl2pPr marL="457200" indent="0" algn="ctr">
              <a:buFontTx/>
              <a:buNone/>
              <a:defRPr b="1">
                <a:solidFill>
                  <a:schemeClr val="accent1">
                    <a:lumMod val="50000"/>
                  </a:schemeClr>
                </a:solidFill>
              </a:defRPr>
            </a:lvl2pPr>
            <a:lvl3pPr marL="914400" indent="0" algn="ctr">
              <a:buFontTx/>
              <a:buNone/>
              <a:defRPr b="1">
                <a:solidFill>
                  <a:schemeClr val="accent1">
                    <a:lumMod val="50000"/>
                  </a:schemeClr>
                </a:solidFill>
              </a:defRPr>
            </a:lvl3pPr>
            <a:lvl4pPr marL="1371600" indent="0" algn="ctr">
              <a:buFontTx/>
              <a:buNone/>
              <a:defRPr b="1">
                <a:solidFill>
                  <a:schemeClr val="accent1">
                    <a:lumMod val="50000"/>
                  </a:schemeClr>
                </a:solidFill>
              </a:defRPr>
            </a:lvl4pPr>
            <a:lvl5pPr marL="1828800" indent="0" algn="ctr">
              <a:buFontTx/>
              <a:buNone/>
              <a:defRPr b="1">
                <a:solidFill>
                  <a:schemeClr val="accent1">
                    <a:lumMod val="50000"/>
                  </a:schemeClr>
                </a:solidFill>
              </a:defRPr>
            </a:lvl5pPr>
          </a:lstStyle>
          <a:p>
            <a:pPr lvl="0"/>
            <a:r>
              <a:rPr lang="en-US" dirty="0"/>
              <a:t>centered text</a:t>
            </a:r>
          </a:p>
        </p:txBody>
      </p:sp>
    </p:spTree>
    <p:extLst>
      <p:ext uri="{BB962C8B-B14F-4D97-AF65-F5344CB8AC3E}">
        <p14:creationId xmlns:p14="http://schemas.microsoft.com/office/powerpoint/2010/main" val="158803651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pSp>
        <p:nvGrpSpPr>
          <p:cNvPr id="10" name="Group 9"/>
          <p:cNvGrpSpPr/>
          <p:nvPr userDrawn="1"/>
        </p:nvGrpSpPr>
        <p:grpSpPr>
          <a:xfrm>
            <a:off x="-157" y="0"/>
            <a:ext cx="11705588" cy="6583363"/>
            <a:chOff x="-157" y="0"/>
            <a:chExt cx="11705588" cy="6583363"/>
          </a:xfrm>
        </p:grpSpPr>
        <p:grpSp>
          <p:nvGrpSpPr>
            <p:cNvPr id="11" name="Group 10"/>
            <p:cNvGrpSpPr/>
            <p:nvPr userDrawn="1"/>
          </p:nvGrpSpPr>
          <p:grpSpPr>
            <a:xfrm>
              <a:off x="0" y="0"/>
              <a:ext cx="11704638" cy="6583363"/>
              <a:chOff x="0" y="0"/>
              <a:chExt cx="11704638" cy="6583363"/>
            </a:xfrm>
          </p:grpSpPr>
          <p:sp>
            <p:nvSpPr>
              <p:cNvPr id="15" name="Rectangle 14"/>
              <p:cNvSpPr/>
              <p:nvPr userDrawn="1"/>
            </p:nvSpPr>
            <p:spPr>
              <a:xfrm>
                <a:off x="0" y="732233"/>
                <a:ext cx="11701777" cy="152400"/>
              </a:xfrm>
              <a:prstGeom prst="rect">
                <a:avLst/>
              </a:prstGeom>
              <a:solidFill>
                <a:srgbClr val="DB6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16" name="Rectangle 15"/>
              <p:cNvSpPr/>
              <p:nvPr userDrawn="1"/>
            </p:nvSpPr>
            <p:spPr>
              <a:xfrm>
                <a:off x="2861" y="0"/>
                <a:ext cx="11701777" cy="62734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17" name="Rectangle 16"/>
              <p:cNvSpPr/>
              <p:nvPr userDrawn="1"/>
            </p:nvSpPr>
            <p:spPr>
              <a:xfrm>
                <a:off x="0" y="5956014"/>
                <a:ext cx="11701777" cy="62734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18" name="Rectangle 17"/>
              <p:cNvSpPr/>
              <p:nvPr userDrawn="1"/>
            </p:nvSpPr>
            <p:spPr>
              <a:xfrm>
                <a:off x="1431" y="5698730"/>
                <a:ext cx="11701777" cy="152400"/>
              </a:xfrm>
              <a:prstGeom prst="rect">
                <a:avLst/>
              </a:prstGeom>
              <a:solidFill>
                <a:srgbClr val="DB6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grpSp>
        <p:grpSp>
          <p:nvGrpSpPr>
            <p:cNvPr id="12" name="Group 11"/>
            <p:cNvGrpSpPr/>
            <p:nvPr userDrawn="1"/>
          </p:nvGrpSpPr>
          <p:grpSpPr>
            <a:xfrm>
              <a:off x="-157" y="581629"/>
              <a:ext cx="11705588" cy="5420105"/>
              <a:chOff x="-157" y="2169159"/>
              <a:chExt cx="11705588" cy="5420105"/>
            </a:xfrm>
          </p:grpSpPr>
          <p:sp>
            <p:nvSpPr>
              <p:cNvPr id="13" name="Rectangle 1"/>
              <p:cNvSpPr/>
              <p:nvPr userDrawn="1"/>
            </p:nvSpPr>
            <p:spPr>
              <a:xfrm flipH="1">
                <a:off x="795" y="2169159"/>
                <a:ext cx="11704636" cy="91440"/>
              </a:xfrm>
              <a:prstGeom prst="rect">
                <a:avLst/>
              </a:prstGeom>
              <a:solidFill>
                <a:schemeClr val="accent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
              <p:cNvSpPr/>
              <p:nvPr userDrawn="1"/>
            </p:nvSpPr>
            <p:spPr>
              <a:xfrm flipH="1">
                <a:off x="-157" y="7497824"/>
                <a:ext cx="11704636" cy="91440"/>
              </a:xfrm>
              <a:prstGeom prst="rect">
                <a:avLst/>
              </a:prstGeom>
              <a:solidFill>
                <a:schemeClr val="accent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 name="Text Placeholder 3"/>
          <p:cNvSpPr>
            <a:spLocks noGrp="1"/>
          </p:cNvSpPr>
          <p:nvPr>
            <p:ph type="body" sz="quarter" idx="10" hasCustomPrompt="1"/>
          </p:nvPr>
        </p:nvSpPr>
        <p:spPr>
          <a:xfrm>
            <a:off x="603249" y="1047549"/>
            <a:ext cx="10506075" cy="4512424"/>
          </a:xfrm>
          <a:prstGeom prst="rect">
            <a:avLst/>
          </a:prstGeom>
        </p:spPr>
        <p:txBody>
          <a:bodyPr anchor="ctr"/>
          <a:lstStyle>
            <a:lvl1pPr marL="0" indent="0" algn="ctr">
              <a:buNone/>
              <a:defRPr sz="2400" i="1" baseline="0">
                <a:solidFill>
                  <a:srgbClr val="1C5B82"/>
                </a:solidFill>
                <a:effectLst/>
              </a:defRPr>
            </a:lvl1pPr>
          </a:lstStyle>
          <a:p>
            <a:pPr lvl="0"/>
            <a:r>
              <a:rPr lang="en-US" dirty="0"/>
              <a:t>quote or statement for emphasis</a:t>
            </a:r>
          </a:p>
        </p:txBody>
      </p:sp>
    </p:spTree>
    <p:extLst>
      <p:ext uri="{BB962C8B-B14F-4D97-AF65-F5344CB8AC3E}">
        <p14:creationId xmlns:p14="http://schemas.microsoft.com/office/powerpoint/2010/main" val="25586684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5232" y="326704"/>
            <a:ext cx="10534174" cy="1097227"/>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585788" y="1536700"/>
            <a:ext cx="10533062"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331976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8" r:id="rId3"/>
    <p:sldLayoutId id="2147483760" r:id="rId4"/>
    <p:sldLayoutId id="2147483761" r:id="rId5"/>
    <p:sldLayoutId id="2147483762" r:id="rId6"/>
    <p:sldLayoutId id="2147483763" r:id="rId7"/>
    <p:sldLayoutId id="2147483764" r:id="rId8"/>
    <p:sldLayoutId id="2147483765" r:id="rId9"/>
    <p:sldLayoutId id="2147483766" r:id="rId10"/>
  </p:sldLayoutIdLst>
  <p:txStyles>
    <p:titleStyle>
      <a:lvl1pPr algn="ctr" defTabSz="914400" rtl="0" eaLnBrk="1" latinLnBrk="0" hangingPunct="1">
        <a:spcBef>
          <a:spcPct val="0"/>
        </a:spcBef>
        <a:buNone/>
        <a:defRPr sz="3200" b="1" kern="1200">
          <a:solidFill>
            <a:schemeClr val="accent3"/>
          </a:solidFill>
          <a:latin typeface="+mj-lt"/>
          <a:ea typeface="+mj-ea"/>
          <a:cs typeface="+mj-cs"/>
        </a:defRPr>
      </a:lvl1pPr>
    </p:titleStyle>
    <p:bodyStyle>
      <a:lvl1pPr marL="233363" indent="-233363" algn="l" defTabSz="914400" rtl="0" eaLnBrk="1" latinLnBrk="0" hangingPunct="1">
        <a:lnSpc>
          <a:spcPct val="90000"/>
        </a:lnSpc>
        <a:spcBef>
          <a:spcPts val="0"/>
        </a:spcBef>
        <a:spcAft>
          <a:spcPts val="900"/>
        </a:spcAft>
        <a:buFont typeface="Wingdings" panose="05000000000000000000" pitchFamily="2" charset="2"/>
        <a:buChar char="§"/>
        <a:defRPr sz="2400" kern="1200">
          <a:solidFill>
            <a:srgbClr val="1C5B82"/>
          </a:solidFill>
          <a:latin typeface="+mn-lt"/>
          <a:ea typeface="+mn-ea"/>
          <a:cs typeface="+mn-cs"/>
        </a:defRPr>
      </a:lvl1pPr>
      <a:lvl2pPr marL="690563" indent="-233363" algn="l" defTabSz="914400" rtl="0" eaLnBrk="1" latinLnBrk="0" hangingPunct="1">
        <a:lnSpc>
          <a:spcPct val="90000"/>
        </a:lnSpc>
        <a:spcBef>
          <a:spcPts val="0"/>
        </a:spcBef>
        <a:spcAft>
          <a:spcPts val="900"/>
        </a:spcAft>
        <a:buFont typeface="Arial" pitchFamily="34" charset="0"/>
        <a:buChar char="•"/>
        <a:defRPr sz="2400" kern="1200">
          <a:solidFill>
            <a:srgbClr val="1C5B82"/>
          </a:solidFill>
          <a:latin typeface="+mn-lt"/>
          <a:ea typeface="+mn-ea"/>
          <a:cs typeface="+mn-cs"/>
        </a:defRPr>
      </a:lvl2pPr>
      <a:lvl3pPr marL="1254125" indent="-339725" algn="l" defTabSz="914400" rtl="0" eaLnBrk="1" latinLnBrk="0" hangingPunct="1">
        <a:lnSpc>
          <a:spcPct val="90000"/>
        </a:lnSpc>
        <a:spcBef>
          <a:spcPts val="0"/>
        </a:spcBef>
        <a:spcAft>
          <a:spcPts val="900"/>
        </a:spcAft>
        <a:buFont typeface="Tahoma" panose="020B0604030504040204" pitchFamily="34" charset="0"/>
        <a:buChar char="–"/>
        <a:defRPr sz="2400" kern="1200">
          <a:solidFill>
            <a:srgbClr val="1C5B82"/>
          </a:solidFill>
          <a:latin typeface="+mn-lt"/>
          <a:ea typeface="+mn-ea"/>
          <a:cs typeface="+mn-cs"/>
        </a:defRPr>
      </a:lvl3pPr>
      <a:lvl4pPr marL="1600200" indent="-228600" algn="l" defTabSz="914400" rtl="0" eaLnBrk="1" latinLnBrk="0" hangingPunct="1">
        <a:lnSpc>
          <a:spcPct val="90000"/>
        </a:lnSpc>
        <a:spcBef>
          <a:spcPts val="0"/>
        </a:spcBef>
        <a:spcAft>
          <a:spcPts val="900"/>
        </a:spcAft>
        <a:buFont typeface="Arial" pitchFamily="34" charset="0"/>
        <a:buChar char="–"/>
        <a:defRPr sz="2400" kern="1200">
          <a:solidFill>
            <a:srgbClr val="1C5B82"/>
          </a:solidFill>
          <a:latin typeface="+mn-lt"/>
          <a:ea typeface="+mn-ea"/>
          <a:cs typeface="+mn-cs"/>
        </a:defRPr>
      </a:lvl4pPr>
      <a:lvl5pPr marL="2057400" indent="-228600" algn="l" defTabSz="914400" rtl="0" eaLnBrk="1" latinLnBrk="0" hangingPunct="1">
        <a:lnSpc>
          <a:spcPct val="90000"/>
        </a:lnSpc>
        <a:spcBef>
          <a:spcPts val="0"/>
        </a:spcBef>
        <a:spcAft>
          <a:spcPts val="900"/>
        </a:spcAft>
        <a:buFont typeface="Arial" pitchFamily="34" charset="0"/>
        <a:buChar char="»"/>
        <a:defRPr sz="2400" kern="1200">
          <a:solidFill>
            <a:srgbClr val="1C5B8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5232" y="326704"/>
            <a:ext cx="10534174" cy="1097227"/>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585788" y="1536700"/>
            <a:ext cx="10533062"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941634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Lst>
  <p:txStyles>
    <p:titleStyle>
      <a:lvl1pPr algn="ctr" defTabSz="914400" rtl="0" eaLnBrk="1" latinLnBrk="0" hangingPunct="1">
        <a:spcBef>
          <a:spcPct val="0"/>
        </a:spcBef>
        <a:buNone/>
        <a:defRPr sz="3200" b="1" kern="1200">
          <a:solidFill>
            <a:schemeClr val="accent4">
              <a:lumMod val="75000"/>
            </a:schemeClr>
          </a:solidFill>
          <a:latin typeface="+mj-lt"/>
          <a:ea typeface="+mj-ea"/>
          <a:cs typeface="+mj-cs"/>
        </a:defRPr>
      </a:lvl1pPr>
    </p:titleStyle>
    <p:bodyStyle>
      <a:lvl1pPr marL="233363" indent="-233363" algn="l" defTabSz="914400" rtl="0" eaLnBrk="1" latinLnBrk="0" hangingPunct="1">
        <a:lnSpc>
          <a:spcPct val="90000"/>
        </a:lnSpc>
        <a:spcBef>
          <a:spcPts val="0"/>
        </a:spcBef>
        <a:spcAft>
          <a:spcPts val="900"/>
        </a:spcAft>
        <a:buFont typeface="Wingdings" panose="05000000000000000000" pitchFamily="2" charset="2"/>
        <a:buChar char="§"/>
        <a:defRPr sz="2400" kern="1200">
          <a:solidFill>
            <a:schemeClr val="accent4"/>
          </a:solidFill>
          <a:latin typeface="+mn-lt"/>
          <a:ea typeface="+mn-ea"/>
          <a:cs typeface="+mn-cs"/>
        </a:defRPr>
      </a:lvl1pPr>
      <a:lvl2pPr marL="690563" indent="-233363" algn="l" defTabSz="914400" rtl="0" eaLnBrk="1" latinLnBrk="0" hangingPunct="1">
        <a:lnSpc>
          <a:spcPct val="90000"/>
        </a:lnSpc>
        <a:spcBef>
          <a:spcPts val="0"/>
        </a:spcBef>
        <a:spcAft>
          <a:spcPts val="900"/>
        </a:spcAft>
        <a:buFont typeface="Arial" pitchFamily="34" charset="0"/>
        <a:buChar char="•"/>
        <a:defRPr sz="2400" kern="1200">
          <a:solidFill>
            <a:schemeClr val="accent4"/>
          </a:solidFill>
          <a:latin typeface="+mn-lt"/>
          <a:ea typeface="+mn-ea"/>
          <a:cs typeface="+mn-cs"/>
        </a:defRPr>
      </a:lvl2pPr>
      <a:lvl3pPr marL="1254125" indent="-339725" algn="l" defTabSz="914400" rtl="0" eaLnBrk="1" latinLnBrk="0" hangingPunct="1">
        <a:lnSpc>
          <a:spcPct val="90000"/>
        </a:lnSpc>
        <a:spcBef>
          <a:spcPts val="0"/>
        </a:spcBef>
        <a:spcAft>
          <a:spcPts val="900"/>
        </a:spcAft>
        <a:buFont typeface="Tahoma" panose="020B0604030504040204" pitchFamily="34" charset="0"/>
        <a:buChar char="–"/>
        <a:defRPr sz="2400" kern="1200">
          <a:solidFill>
            <a:schemeClr val="accent4"/>
          </a:solidFill>
          <a:latin typeface="+mn-lt"/>
          <a:ea typeface="+mn-ea"/>
          <a:cs typeface="+mn-cs"/>
        </a:defRPr>
      </a:lvl3pPr>
      <a:lvl4pPr marL="1600200" indent="-228600" algn="l" defTabSz="914400" rtl="0" eaLnBrk="1" latinLnBrk="0" hangingPunct="1">
        <a:lnSpc>
          <a:spcPct val="90000"/>
        </a:lnSpc>
        <a:spcBef>
          <a:spcPts val="0"/>
        </a:spcBef>
        <a:spcAft>
          <a:spcPts val="900"/>
        </a:spcAft>
        <a:buFont typeface="Arial" pitchFamily="34" charset="0"/>
        <a:buChar char="–"/>
        <a:defRPr sz="2400" kern="1200">
          <a:solidFill>
            <a:schemeClr val="accent4"/>
          </a:solidFill>
          <a:latin typeface="+mn-lt"/>
          <a:ea typeface="+mn-ea"/>
          <a:cs typeface="+mn-cs"/>
        </a:defRPr>
      </a:lvl4pPr>
      <a:lvl5pPr marL="2057400" indent="-228600" algn="l" defTabSz="914400" rtl="0" eaLnBrk="1" latinLnBrk="0" hangingPunct="1">
        <a:lnSpc>
          <a:spcPct val="90000"/>
        </a:lnSpc>
        <a:spcBef>
          <a:spcPts val="0"/>
        </a:spcBef>
        <a:spcAft>
          <a:spcPts val="900"/>
        </a:spcAft>
        <a:buFont typeface="Arial" pitchFamily="34" charset="0"/>
        <a:buChar char="»"/>
        <a:defRPr sz="24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Chapter 15: Southeast Asia</a:t>
            </a:r>
          </a:p>
        </p:txBody>
      </p:sp>
      <p:sp>
        <p:nvSpPr>
          <p:cNvPr id="9" name="Rectangle 8"/>
          <p:cNvSpPr/>
          <p:nvPr/>
        </p:nvSpPr>
        <p:spPr>
          <a:xfrm>
            <a:off x="-417071" y="-2318029"/>
            <a:ext cx="10340675" cy="1790299"/>
          </a:xfrm>
          <a:prstGeom prst="rect">
            <a:avLst/>
          </a:prstGeom>
          <a:solidFill>
            <a:srgbClr val="A4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27580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Myanmar</a:t>
            </a:r>
          </a:p>
        </p:txBody>
      </p:sp>
      <p:sp>
        <p:nvSpPr>
          <p:cNvPr id="3" name="Text Placeholder 2"/>
          <p:cNvSpPr>
            <a:spLocks noGrp="1"/>
          </p:cNvSpPr>
          <p:nvPr>
            <p:ph type="body" sz="quarter" idx="10"/>
          </p:nvPr>
        </p:nvSpPr>
        <p:spPr/>
        <p:txBody>
          <a:bodyPr/>
          <a:lstStyle/>
          <a:p>
            <a:r>
              <a:rPr lang="en-US" dirty="0"/>
              <a:t>As one moves eastward from India, the first country of Indochina one enters is </a:t>
            </a:r>
            <a:r>
              <a:rPr lang="en-US" dirty="0">
                <a:solidFill>
                  <a:srgbClr val="FF0000"/>
                </a:solidFill>
              </a:rPr>
              <a:t>Myanmar</a:t>
            </a:r>
            <a:r>
              <a:rPr lang="en-US" dirty="0"/>
              <a:t> (</a:t>
            </a:r>
            <a:r>
              <a:rPr lang="en-US" dirty="0" err="1"/>
              <a:t>myahn</a:t>
            </a:r>
            <a:r>
              <a:rPr lang="en-US" dirty="0"/>
              <a:t> MAHR), formerly known as Burma</a:t>
            </a:r>
            <a:r>
              <a:rPr lang="en-US" dirty="0">
                <a:solidFill>
                  <a:srgbClr val="FF0000"/>
                </a:solidFill>
              </a:rPr>
              <a:t>, which is the largest country in Indochina</a:t>
            </a:r>
            <a:r>
              <a:rPr lang="en-US" dirty="0"/>
              <a:t> and the second largest in Southeast Asia. </a:t>
            </a:r>
          </a:p>
          <a:p>
            <a:r>
              <a:rPr lang="en-US" dirty="0"/>
              <a:t>Most of the people of Myanmar live along the coastal lowlands, where the rain forest offers sufficient water for rice paddies. </a:t>
            </a:r>
          </a:p>
          <a:p>
            <a:r>
              <a:rPr lang="en-US" dirty="0"/>
              <a:t>The capital, Yangon (formerly called Rangoon), and its four million residents (2007) are in the lowlands of the delta of the </a:t>
            </a:r>
            <a:r>
              <a:rPr lang="en-US" b="1" dirty="0">
                <a:solidFill>
                  <a:srgbClr val="FF0000"/>
                </a:solidFill>
              </a:rPr>
              <a:t>Irrawaddy </a:t>
            </a:r>
            <a:r>
              <a:rPr lang="en-US" dirty="0">
                <a:solidFill>
                  <a:srgbClr val="FF0000"/>
                </a:solidFill>
              </a:rPr>
              <a:t>(</a:t>
            </a:r>
            <a:r>
              <a:rPr lang="en-US" dirty="0" err="1">
                <a:solidFill>
                  <a:srgbClr val="FF0000"/>
                </a:solidFill>
              </a:rPr>
              <a:t>ihr</a:t>
            </a:r>
            <a:r>
              <a:rPr lang="en-US" dirty="0">
                <a:solidFill>
                  <a:srgbClr val="FF0000"/>
                </a:solidFill>
              </a:rPr>
              <a:t> uh WAHD </a:t>
            </a:r>
            <a:r>
              <a:rPr lang="en-US" dirty="0" err="1">
                <a:solidFill>
                  <a:srgbClr val="FF0000"/>
                </a:solidFill>
              </a:rPr>
              <a:t>ee</a:t>
            </a:r>
            <a:r>
              <a:rPr lang="en-US" dirty="0">
                <a:solidFill>
                  <a:srgbClr val="FF0000"/>
                </a:solidFill>
              </a:rPr>
              <a:t>) </a:t>
            </a:r>
            <a:r>
              <a:rPr lang="en-US" b="1" dirty="0" smtClean="0">
                <a:solidFill>
                  <a:srgbClr val="FF0000"/>
                </a:solidFill>
              </a:rPr>
              <a:t>River the main river of Myanmar</a:t>
            </a:r>
            <a:r>
              <a:rPr lang="en-US" dirty="0" smtClean="0"/>
              <a:t>, </a:t>
            </a:r>
            <a:r>
              <a:rPr lang="en-US" dirty="0"/>
              <a:t>which runs from the rugged eastern highlands down to the Andaman Sea. </a:t>
            </a:r>
          </a:p>
          <a:p>
            <a:r>
              <a:rPr lang="en-US" dirty="0"/>
              <a:t>Seventy percent of the work force is employed in agriculture, which contributes 39 percent of the GDP. </a:t>
            </a:r>
          </a:p>
        </p:txBody>
      </p:sp>
    </p:spTree>
    <p:extLst>
      <p:ext uri="{BB962C8B-B14F-4D97-AF65-F5344CB8AC3E}">
        <p14:creationId xmlns:p14="http://schemas.microsoft.com/office/powerpoint/2010/main" val="87950248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FF0000"/>
                </a:solidFill>
              </a:rPr>
              <a:t>Sadly, farmers in the “</a:t>
            </a:r>
            <a:r>
              <a:rPr lang="en-US" b="1" dirty="0">
                <a:solidFill>
                  <a:srgbClr val="FF0000"/>
                </a:solidFill>
              </a:rPr>
              <a:t>Golden Triangle</a:t>
            </a:r>
            <a:r>
              <a:rPr lang="en-US" dirty="0">
                <a:solidFill>
                  <a:srgbClr val="FF0000"/>
                </a:solidFill>
              </a:rPr>
              <a:t>,” where the borders of Myanmar, Laos, and Thailand meet, also grow poppies for opium production. </a:t>
            </a:r>
          </a:p>
          <a:p>
            <a:r>
              <a:rPr lang="en-US" dirty="0">
                <a:solidFill>
                  <a:srgbClr val="FF0000"/>
                </a:solidFill>
              </a:rPr>
              <a:t>Since Myanmar gained its independence in 1948, much of its history has been a succession of military dictatorships. </a:t>
            </a:r>
          </a:p>
          <a:p>
            <a:r>
              <a:rPr lang="en-US" dirty="0"/>
              <a:t>Eighty percent of the people of Myanmar are Buddhist. </a:t>
            </a:r>
          </a:p>
          <a:p>
            <a:r>
              <a:rPr lang="en-US" dirty="0"/>
              <a:t>Despite the improvement in human rights, Christians are still targeted by the military and referred to as the “C-virus.” </a:t>
            </a:r>
          </a:p>
          <a:p>
            <a:r>
              <a:rPr lang="en-US" dirty="0"/>
              <a:t>Foreign workers were expelled in 1996, and Christians were left without mature leaders or organization. </a:t>
            </a:r>
          </a:p>
          <a:p>
            <a:r>
              <a:rPr lang="en-US" dirty="0"/>
              <a:t>Myanmar was once the richest country in Southeast Asia, but its military regime adopted socialist economic practices that hindered productivity and prosperity.</a:t>
            </a:r>
          </a:p>
          <a:p>
            <a:endParaRPr lang="en-US" dirty="0"/>
          </a:p>
        </p:txBody>
      </p:sp>
    </p:spTree>
    <p:extLst>
      <p:ext uri="{BB962C8B-B14F-4D97-AF65-F5344CB8AC3E}">
        <p14:creationId xmlns:p14="http://schemas.microsoft.com/office/powerpoint/2010/main" val="40780427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Buddhism </a:t>
            </a:r>
          </a:p>
        </p:txBody>
      </p:sp>
      <p:sp>
        <p:nvSpPr>
          <p:cNvPr id="3" name="Text Placeholder 2"/>
          <p:cNvSpPr>
            <a:spLocks noGrp="1"/>
          </p:cNvSpPr>
          <p:nvPr>
            <p:ph type="body" sz="quarter" idx="10"/>
          </p:nvPr>
        </p:nvSpPr>
        <p:spPr/>
        <p:txBody>
          <a:bodyPr/>
          <a:lstStyle/>
          <a:p>
            <a:r>
              <a:rPr lang="en-US" dirty="0"/>
              <a:t>Buddhism is a religion that promotes the teachings of Siddhartha Gautama, who lived about five hundred years before Christ. </a:t>
            </a:r>
          </a:p>
          <a:p>
            <a:r>
              <a:rPr lang="en-US" i="1" dirty="0">
                <a:solidFill>
                  <a:srgbClr val="FF0000"/>
                </a:solidFill>
              </a:rPr>
              <a:t>Buddha</a:t>
            </a:r>
            <a:r>
              <a:rPr lang="en-US" dirty="0">
                <a:solidFill>
                  <a:srgbClr val="FF0000"/>
                </a:solidFill>
              </a:rPr>
              <a:t> means “enlightened one.” </a:t>
            </a:r>
          </a:p>
          <a:p>
            <a:r>
              <a:rPr lang="en-US" dirty="0"/>
              <a:t>Buddha lived in India and was influenced by Hindu ideas such as </a:t>
            </a:r>
            <a:r>
              <a:rPr lang="en-US" i="1" dirty="0"/>
              <a:t>karma </a:t>
            </a:r>
            <a:r>
              <a:rPr lang="en-US" dirty="0"/>
              <a:t>and </a:t>
            </a:r>
            <a:r>
              <a:rPr lang="en-US" i="1" dirty="0"/>
              <a:t>samsara </a:t>
            </a:r>
            <a:r>
              <a:rPr lang="en-US" dirty="0"/>
              <a:t>(the cycle of reincarnation). </a:t>
            </a:r>
          </a:p>
          <a:p>
            <a:r>
              <a:rPr lang="en-US" dirty="0">
                <a:solidFill>
                  <a:srgbClr val="FF0000"/>
                </a:solidFill>
              </a:rPr>
              <a:t>The goal is to escape from </a:t>
            </a:r>
            <a:r>
              <a:rPr lang="en-US" i="1" dirty="0">
                <a:solidFill>
                  <a:srgbClr val="FF0000"/>
                </a:solidFill>
              </a:rPr>
              <a:t>samsara </a:t>
            </a:r>
            <a:r>
              <a:rPr lang="en-US" dirty="0">
                <a:solidFill>
                  <a:srgbClr val="FF0000"/>
                </a:solidFill>
              </a:rPr>
              <a:t>into </a:t>
            </a:r>
            <a:r>
              <a:rPr lang="en-US" b="1" i="1" dirty="0" smtClean="0">
                <a:solidFill>
                  <a:srgbClr val="FF0000"/>
                </a:solidFill>
              </a:rPr>
              <a:t>nirvana</a:t>
            </a:r>
            <a:r>
              <a:rPr lang="en-US" dirty="0">
                <a:solidFill>
                  <a:srgbClr val="FF0000"/>
                </a:solidFill>
              </a:rPr>
              <a:t> </a:t>
            </a:r>
            <a:r>
              <a:rPr lang="en-US" dirty="0" smtClean="0">
                <a:solidFill>
                  <a:srgbClr val="FF0000"/>
                </a:solidFill>
              </a:rPr>
              <a:t>a state of complete happiness and rest. </a:t>
            </a:r>
            <a:endParaRPr lang="en-US" dirty="0">
              <a:solidFill>
                <a:srgbClr val="FF0000"/>
              </a:solidFill>
            </a:endParaRPr>
          </a:p>
          <a:p>
            <a:r>
              <a:rPr lang="en-US" i="1" dirty="0"/>
              <a:t>Nirvana </a:t>
            </a:r>
            <a:r>
              <a:rPr lang="en-US" dirty="0"/>
              <a:t>is not a place where souls go. </a:t>
            </a:r>
          </a:p>
          <a:p>
            <a:r>
              <a:rPr lang="en-US" dirty="0"/>
              <a:t>Buddhists do not believe souls </a:t>
            </a:r>
            <a:r>
              <a:rPr lang="en-US" dirty="0" smtClean="0"/>
              <a:t>exist; </a:t>
            </a:r>
            <a:r>
              <a:rPr lang="en-US" dirty="0"/>
              <a:t>nor is </a:t>
            </a:r>
            <a:r>
              <a:rPr lang="en-US" i="1" dirty="0"/>
              <a:t>nirvana </a:t>
            </a:r>
            <a:r>
              <a:rPr lang="en-US" dirty="0"/>
              <a:t>mere nothingness. </a:t>
            </a:r>
          </a:p>
        </p:txBody>
      </p:sp>
    </p:spTree>
    <p:extLst>
      <p:ext uri="{BB962C8B-B14F-4D97-AF65-F5344CB8AC3E}">
        <p14:creationId xmlns:p14="http://schemas.microsoft.com/office/powerpoint/2010/main" val="296432780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51328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Thailand </a:t>
            </a:r>
          </a:p>
        </p:txBody>
      </p:sp>
      <p:sp>
        <p:nvSpPr>
          <p:cNvPr id="3" name="Text Placeholder 2"/>
          <p:cNvSpPr>
            <a:spLocks noGrp="1"/>
          </p:cNvSpPr>
          <p:nvPr>
            <p:ph type="body" sz="quarter" idx="10"/>
          </p:nvPr>
        </p:nvSpPr>
        <p:spPr/>
        <p:txBody>
          <a:bodyPr/>
          <a:lstStyle/>
          <a:p>
            <a:r>
              <a:rPr lang="en-US" dirty="0">
                <a:solidFill>
                  <a:srgbClr val="FF0000"/>
                </a:solidFill>
              </a:rPr>
              <a:t>East of Myanmar is Thailand (TYE land), which until 1939 was known as </a:t>
            </a:r>
            <a:r>
              <a:rPr lang="en-US" b="1" dirty="0">
                <a:solidFill>
                  <a:srgbClr val="FF0000"/>
                </a:solidFill>
              </a:rPr>
              <a:t>Siam </a:t>
            </a:r>
            <a:r>
              <a:rPr lang="en-US" dirty="0">
                <a:solidFill>
                  <a:srgbClr val="FF0000"/>
                </a:solidFill>
              </a:rPr>
              <a:t>(</a:t>
            </a:r>
            <a:r>
              <a:rPr lang="en-US" dirty="0" err="1">
                <a:solidFill>
                  <a:srgbClr val="FF0000"/>
                </a:solidFill>
              </a:rPr>
              <a:t>sy</a:t>
            </a:r>
            <a:r>
              <a:rPr lang="en-US" dirty="0">
                <a:solidFill>
                  <a:srgbClr val="FF0000"/>
                </a:solidFill>
              </a:rPr>
              <a:t> AM). It is the only country of Southeast Asia that was never controlled by a European colonial power. </a:t>
            </a:r>
          </a:p>
          <a:p>
            <a:r>
              <a:rPr lang="en-US" dirty="0">
                <a:solidFill>
                  <a:srgbClr val="FF0000"/>
                </a:solidFill>
              </a:rPr>
              <a:t>It is also the strongest economic power in Indochina </a:t>
            </a:r>
            <a:r>
              <a:rPr lang="en-US" dirty="0"/>
              <a:t>because it has not only abundant resources that it has developed wisely but also a sound free market economy. </a:t>
            </a:r>
          </a:p>
          <a:p>
            <a:r>
              <a:rPr lang="en-US" dirty="0"/>
              <a:t>Thailand borders Laos, Cambodia, and Malaysia. </a:t>
            </a:r>
          </a:p>
          <a:p>
            <a:r>
              <a:rPr lang="en-US" dirty="0"/>
              <a:t>Like Myanmar, Thailand has a major river, the Chao Phraya (CHOU </a:t>
            </a:r>
            <a:r>
              <a:rPr lang="en-US" dirty="0" err="1"/>
              <a:t>prah</a:t>
            </a:r>
            <a:r>
              <a:rPr lang="en-US" dirty="0"/>
              <a:t>-YAH), flowing from the northern highlands. </a:t>
            </a:r>
          </a:p>
          <a:p>
            <a:r>
              <a:rPr lang="en-US" dirty="0"/>
              <a:t>It empties into the Gulf of Thailand near Bangkok, the capital. </a:t>
            </a:r>
          </a:p>
        </p:txBody>
      </p:sp>
    </p:spTree>
    <p:extLst>
      <p:ext uri="{BB962C8B-B14F-4D97-AF65-F5344CB8AC3E}">
        <p14:creationId xmlns:p14="http://schemas.microsoft.com/office/powerpoint/2010/main" val="374626106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Much of Thailand’s territory encompasses the Malay Peninsula, which is almost one thousand miles long. </a:t>
            </a:r>
          </a:p>
          <a:p>
            <a:r>
              <a:rPr lang="en-US" dirty="0"/>
              <a:t>In the mid-fourteenth century, what was then known as Siam was founded as a kingdom. </a:t>
            </a:r>
          </a:p>
          <a:p>
            <a:r>
              <a:rPr lang="en-US" dirty="0">
                <a:solidFill>
                  <a:srgbClr val="FF0000"/>
                </a:solidFill>
              </a:rPr>
              <a:t>It switched from an absolute monarchy to a constitutional monarchy in 1932 and remains so today. </a:t>
            </a:r>
          </a:p>
          <a:p>
            <a:r>
              <a:rPr lang="en-US" dirty="0"/>
              <a:t>Although the country has a hereditary king, its effective head is the prime minister, who is elected from among the members of the House of Representatives. </a:t>
            </a:r>
          </a:p>
          <a:p>
            <a:r>
              <a:rPr lang="en-US" dirty="0"/>
              <a:t>The greatest problem facing the government today comes from three Muslim-majority provinces in the south, which are in armed rebellion, most likely spurred on by the spread of radical Islam around the world. </a:t>
            </a:r>
          </a:p>
        </p:txBody>
      </p:sp>
    </p:spTree>
    <p:extLst>
      <p:ext uri="{BB962C8B-B14F-4D97-AF65-F5344CB8AC3E}">
        <p14:creationId xmlns:p14="http://schemas.microsoft.com/office/powerpoint/2010/main" val="358283333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Elephant Roundup </a:t>
            </a:r>
          </a:p>
        </p:txBody>
      </p:sp>
      <p:sp>
        <p:nvSpPr>
          <p:cNvPr id="3" name="Text Placeholder 2"/>
          <p:cNvSpPr>
            <a:spLocks noGrp="1"/>
          </p:cNvSpPr>
          <p:nvPr>
            <p:ph type="body" sz="quarter" idx="10"/>
          </p:nvPr>
        </p:nvSpPr>
        <p:spPr/>
        <p:txBody>
          <a:bodyPr/>
          <a:lstStyle/>
          <a:p>
            <a:r>
              <a:rPr lang="en-US" dirty="0"/>
              <a:t>The elephant, Thailand’s national symbol, is used in the timber industry of the country. </a:t>
            </a:r>
          </a:p>
          <a:p>
            <a:r>
              <a:rPr lang="en-US" dirty="0"/>
              <a:t>Workers </a:t>
            </a:r>
            <a:r>
              <a:rPr lang="en-US" dirty="0" smtClean="0"/>
              <a:t>gather </a:t>
            </a:r>
            <a:r>
              <a:rPr lang="en-US" dirty="0"/>
              <a:t>many elephants once a year in a big roundup that is something like a Western rodeo—but using elephants rather than horses. </a:t>
            </a:r>
          </a:p>
          <a:p>
            <a:r>
              <a:rPr lang="en-US" dirty="0"/>
              <a:t>People from near and far come to watch the huge animals display their skills. </a:t>
            </a:r>
          </a:p>
          <a:p>
            <a:r>
              <a:rPr lang="en-US" dirty="0">
                <a:solidFill>
                  <a:srgbClr val="FF0000"/>
                </a:solidFill>
              </a:rPr>
              <a:t>Their trainers, called </a:t>
            </a:r>
            <a:r>
              <a:rPr lang="en-US" i="1" dirty="0">
                <a:solidFill>
                  <a:srgbClr val="FF0000"/>
                </a:solidFill>
              </a:rPr>
              <a:t>mahouts </a:t>
            </a:r>
            <a:r>
              <a:rPr lang="en-US" dirty="0"/>
              <a:t>(</a:t>
            </a:r>
            <a:r>
              <a:rPr lang="en-US" dirty="0" err="1"/>
              <a:t>muh</a:t>
            </a:r>
            <a:r>
              <a:rPr lang="en-US" dirty="0"/>
              <a:t> HOUTZ), sit proudly on the shoulders of the beasts, giving commands by nudging the beasts behind the ears with their feet. </a:t>
            </a:r>
          </a:p>
        </p:txBody>
      </p:sp>
    </p:spTree>
    <p:extLst>
      <p:ext uri="{BB962C8B-B14F-4D97-AF65-F5344CB8AC3E}">
        <p14:creationId xmlns:p14="http://schemas.microsoft.com/office/powerpoint/2010/main" val="159229110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 Which country in this region has a modern history characterized by military dictatorships? </a:t>
            </a:r>
          </a:p>
          <a:p>
            <a:r>
              <a:rPr lang="en-US" dirty="0"/>
              <a:t>	</a:t>
            </a:r>
            <a:r>
              <a:rPr lang="en-US" b="1" i="1" dirty="0"/>
              <a:t>Myanmar</a:t>
            </a:r>
            <a:endParaRPr lang="en-US" dirty="0"/>
          </a:p>
        </p:txBody>
      </p:sp>
    </p:spTree>
    <p:extLst>
      <p:ext uri="{BB962C8B-B14F-4D97-AF65-F5344CB8AC3E}">
        <p14:creationId xmlns:p14="http://schemas.microsoft.com/office/powerpoint/2010/main" val="9993569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1309688" indent="-735013">
              <a:tabLst>
                <a:tab pos="1141413" algn="l"/>
              </a:tabLst>
            </a:pPr>
            <a:r>
              <a:rPr lang="en-US" dirty="0"/>
              <a:t>2–3. Which country in this region is the only one never colonized    by a European power, and what is that country’s former name? </a:t>
            </a:r>
          </a:p>
          <a:p>
            <a:pPr marL="1309688" indent="-735013">
              <a:tabLst>
                <a:tab pos="1141413" algn="l"/>
              </a:tabLst>
            </a:pPr>
            <a:r>
              <a:rPr lang="en-US" dirty="0"/>
              <a:t>	  </a:t>
            </a:r>
            <a:r>
              <a:rPr lang="en-US" b="1" i="1" dirty="0"/>
              <a:t>Thailand; Siam </a:t>
            </a:r>
            <a:endParaRPr lang="en-US" dirty="0"/>
          </a:p>
          <a:p>
            <a:r>
              <a:rPr lang="en-US" dirty="0"/>
              <a:t>	 </a:t>
            </a:r>
          </a:p>
        </p:txBody>
      </p:sp>
    </p:spTree>
    <p:extLst>
      <p:ext uri="{BB962C8B-B14F-4D97-AF65-F5344CB8AC3E}">
        <p14:creationId xmlns:p14="http://schemas.microsoft.com/office/powerpoint/2010/main" val="365807681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4. Which country has an elephant roundup? </a:t>
            </a:r>
          </a:p>
          <a:p>
            <a:r>
              <a:rPr lang="en-US" dirty="0"/>
              <a:t>	</a:t>
            </a:r>
            <a:r>
              <a:rPr lang="en-US" b="1" i="1" dirty="0"/>
              <a:t>Thailand </a:t>
            </a:r>
            <a:endParaRPr lang="en-US" dirty="0"/>
          </a:p>
        </p:txBody>
      </p:sp>
    </p:spTree>
    <p:extLst>
      <p:ext uri="{BB962C8B-B14F-4D97-AF65-F5344CB8AC3E}">
        <p14:creationId xmlns:p14="http://schemas.microsoft.com/office/powerpoint/2010/main" val="129928880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Southeast Asia</a:t>
            </a:r>
          </a:p>
        </p:txBody>
      </p:sp>
      <p:sp>
        <p:nvSpPr>
          <p:cNvPr id="4" name="Text Placeholder 3"/>
          <p:cNvSpPr>
            <a:spLocks noGrp="1"/>
          </p:cNvSpPr>
          <p:nvPr>
            <p:ph type="body" sz="quarter" idx="10"/>
          </p:nvPr>
        </p:nvSpPr>
        <p:spPr/>
        <p:txBody>
          <a:bodyPr/>
          <a:lstStyle/>
          <a:p>
            <a:r>
              <a:rPr lang="en-US" dirty="0"/>
              <a:t>Indochina </a:t>
            </a:r>
          </a:p>
          <a:p>
            <a:pPr lvl="1"/>
            <a:r>
              <a:rPr lang="en-US" dirty="0"/>
              <a:t>Myanmar</a:t>
            </a:r>
          </a:p>
          <a:p>
            <a:pPr lvl="2"/>
            <a:r>
              <a:rPr lang="en-US" dirty="0"/>
              <a:t>Buddhism</a:t>
            </a:r>
          </a:p>
          <a:p>
            <a:pPr lvl="1"/>
            <a:r>
              <a:rPr lang="en-US" dirty="0"/>
              <a:t>Thailand </a:t>
            </a:r>
          </a:p>
          <a:p>
            <a:pPr lvl="2"/>
            <a:r>
              <a:rPr lang="en-US" dirty="0"/>
              <a:t>Elephant Roundup</a:t>
            </a:r>
          </a:p>
          <a:p>
            <a:pPr lvl="1"/>
            <a:r>
              <a:rPr lang="en-US" dirty="0"/>
              <a:t>Laos </a:t>
            </a:r>
          </a:p>
          <a:p>
            <a:pPr lvl="1"/>
            <a:r>
              <a:rPr lang="en-US" dirty="0"/>
              <a:t>Cambodia </a:t>
            </a:r>
          </a:p>
          <a:p>
            <a:pPr lvl="1"/>
            <a:r>
              <a:rPr lang="en-US" dirty="0"/>
              <a:t>Vietnam </a:t>
            </a:r>
          </a:p>
        </p:txBody>
      </p:sp>
    </p:spTree>
    <p:extLst>
      <p:ext uri="{BB962C8B-B14F-4D97-AF65-F5344CB8AC3E}">
        <p14:creationId xmlns:p14="http://schemas.microsoft.com/office/powerpoint/2010/main" val="157761908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buFont typeface="Wingdings" panose="05000000000000000000" pitchFamily="2" charset="2"/>
              <a:buChar char="v"/>
            </a:pPr>
            <a:r>
              <a:rPr lang="en-US" dirty="0"/>
              <a:t>Why has Myanmar gone from the richest country in Southeast Asia to one characterized by inefficiency and poverty?</a:t>
            </a:r>
          </a:p>
          <a:p>
            <a:pPr marL="568325" indent="0"/>
            <a:r>
              <a:rPr lang="en-US" b="1" i="1" dirty="0"/>
              <a:t>Adoption of socialist economic practices, oppressive government controls, inefficient economic policies, and economic sanctions by </a:t>
            </a:r>
            <a:r>
              <a:rPr lang="en-US" b="1" i="1" dirty="0" smtClean="0"/>
              <a:t>its military </a:t>
            </a:r>
            <a:r>
              <a:rPr lang="en-US" b="1" i="1" dirty="0"/>
              <a:t>regime </a:t>
            </a:r>
          </a:p>
        </p:txBody>
      </p:sp>
    </p:spTree>
    <p:extLst>
      <p:ext uri="{BB962C8B-B14F-4D97-AF65-F5344CB8AC3E}">
        <p14:creationId xmlns:p14="http://schemas.microsoft.com/office/powerpoint/2010/main" val="18446548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Laos</a:t>
            </a:r>
          </a:p>
        </p:txBody>
      </p:sp>
      <p:sp>
        <p:nvSpPr>
          <p:cNvPr id="3" name="Text Placeholder 2"/>
          <p:cNvSpPr>
            <a:spLocks noGrp="1"/>
          </p:cNvSpPr>
          <p:nvPr>
            <p:ph type="body" sz="quarter" idx="10"/>
          </p:nvPr>
        </p:nvSpPr>
        <p:spPr/>
        <p:txBody>
          <a:bodyPr/>
          <a:lstStyle/>
          <a:p>
            <a:r>
              <a:rPr lang="en-US" dirty="0">
                <a:solidFill>
                  <a:srgbClr val="FF0000"/>
                </a:solidFill>
              </a:rPr>
              <a:t>The only landlocked country in Southeast Asia is Laos (LOUSE). </a:t>
            </a:r>
          </a:p>
          <a:p>
            <a:r>
              <a:rPr lang="en-US" dirty="0"/>
              <a:t>It is surrounded by Myanmar and Thailand on the west, Cambodia on the south, China on the north, and Vietnam on the east. </a:t>
            </a:r>
          </a:p>
          <a:p>
            <a:r>
              <a:rPr lang="en-US" dirty="0"/>
              <a:t>It is a largely undeveloped mountainous country. </a:t>
            </a:r>
          </a:p>
          <a:p>
            <a:r>
              <a:rPr lang="en-US" dirty="0"/>
              <a:t>Much of its border with Thailand is the </a:t>
            </a:r>
            <a:r>
              <a:rPr lang="en-US" b="1" dirty="0"/>
              <a:t>Mekong </a:t>
            </a:r>
            <a:r>
              <a:rPr lang="en-US" dirty="0"/>
              <a:t>(MAY KONG) </a:t>
            </a:r>
            <a:r>
              <a:rPr lang="en-US" b="1" dirty="0"/>
              <a:t>River</a:t>
            </a:r>
            <a:r>
              <a:rPr lang="en-US" dirty="0"/>
              <a:t>.</a:t>
            </a:r>
          </a:p>
          <a:p>
            <a:r>
              <a:rPr lang="en-US" dirty="0"/>
              <a:t>In 1975, a Communist organization called the Pathet Lao took over and closely aligned the country with Communist Vietnam.</a:t>
            </a:r>
          </a:p>
          <a:p>
            <a:r>
              <a:rPr lang="en-US" dirty="0"/>
              <a:t>In recent years, Laos has tried to move back toward a free market economy with positive results.</a:t>
            </a:r>
          </a:p>
          <a:p>
            <a:r>
              <a:rPr lang="en-US" dirty="0"/>
              <a:t>The Communist party retains control of the government, and freedoms are severely limited. </a:t>
            </a:r>
          </a:p>
        </p:txBody>
      </p:sp>
    </p:spTree>
    <p:extLst>
      <p:ext uri="{BB962C8B-B14F-4D97-AF65-F5344CB8AC3E}">
        <p14:creationId xmlns:p14="http://schemas.microsoft.com/office/powerpoint/2010/main" val="27267746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Cambodia</a:t>
            </a:r>
          </a:p>
        </p:txBody>
      </p:sp>
      <p:sp>
        <p:nvSpPr>
          <p:cNvPr id="3" name="Text Placeholder 2"/>
          <p:cNvSpPr>
            <a:spLocks noGrp="1"/>
          </p:cNvSpPr>
          <p:nvPr>
            <p:ph type="body" sz="quarter" idx="10"/>
          </p:nvPr>
        </p:nvSpPr>
        <p:spPr/>
        <p:txBody>
          <a:bodyPr/>
          <a:lstStyle/>
          <a:p>
            <a:r>
              <a:rPr lang="en-US" dirty="0"/>
              <a:t>South of Laos is the country of Cambodia (</a:t>
            </a:r>
            <a:r>
              <a:rPr lang="en-US" dirty="0" err="1"/>
              <a:t>kam</a:t>
            </a:r>
            <a:r>
              <a:rPr lang="en-US" dirty="0"/>
              <a:t> BOH </a:t>
            </a:r>
            <a:r>
              <a:rPr lang="en-US" dirty="0" err="1"/>
              <a:t>dee</a:t>
            </a:r>
            <a:r>
              <a:rPr lang="en-US" dirty="0"/>
              <a:t> uh). </a:t>
            </a:r>
          </a:p>
          <a:p>
            <a:r>
              <a:rPr lang="en-US" dirty="0"/>
              <a:t>It also shares borders with Vietnam on the east and Thailand on the north and west. </a:t>
            </a:r>
          </a:p>
          <a:p>
            <a:r>
              <a:rPr lang="en-US" dirty="0"/>
              <a:t>Its southern border is the Gulf of Thailand. </a:t>
            </a:r>
          </a:p>
          <a:p>
            <a:r>
              <a:rPr lang="en-US" dirty="0"/>
              <a:t>The terrain of Cambodia, which is slightly smaller than Oklahoma, is </a:t>
            </a:r>
            <a:r>
              <a:rPr lang="en-US" dirty="0">
                <a:solidFill>
                  <a:srgbClr val="FF0000"/>
                </a:solidFill>
              </a:rPr>
              <a:t>primarily low, flat plains</a:t>
            </a:r>
            <a:r>
              <a:rPr lang="en-US" dirty="0"/>
              <a:t>, although it does have some mountains in the southwest and north. </a:t>
            </a:r>
          </a:p>
          <a:p>
            <a:r>
              <a:rPr lang="en-US" dirty="0"/>
              <a:t>The country was under the colonial authority of France from 1863 until it gained independence in 1953. </a:t>
            </a:r>
          </a:p>
          <a:p>
            <a:r>
              <a:rPr lang="en-US" dirty="0">
                <a:solidFill>
                  <a:srgbClr val="FF0000"/>
                </a:solidFill>
              </a:rPr>
              <a:t>The Communist </a:t>
            </a:r>
            <a:r>
              <a:rPr lang="en-US" b="1" dirty="0">
                <a:solidFill>
                  <a:srgbClr val="FF0000"/>
                </a:solidFill>
              </a:rPr>
              <a:t>Khmer Rouge</a:t>
            </a:r>
            <a:r>
              <a:rPr lang="en-US" dirty="0">
                <a:solidFill>
                  <a:srgbClr val="FF0000"/>
                </a:solidFill>
              </a:rPr>
              <a:t> (</a:t>
            </a:r>
            <a:r>
              <a:rPr lang="en-US" dirty="0" err="1">
                <a:solidFill>
                  <a:srgbClr val="FF0000"/>
                </a:solidFill>
              </a:rPr>
              <a:t>kuh</a:t>
            </a:r>
            <a:r>
              <a:rPr lang="en-US" dirty="0">
                <a:solidFill>
                  <a:srgbClr val="FF0000"/>
                </a:solidFill>
              </a:rPr>
              <a:t>-MEHR ROOZH) took over in 1975 after a five-year struggle.  </a:t>
            </a:r>
          </a:p>
        </p:txBody>
      </p:sp>
    </p:spTree>
    <p:extLst>
      <p:ext uri="{BB962C8B-B14F-4D97-AF65-F5344CB8AC3E}">
        <p14:creationId xmlns:p14="http://schemas.microsoft.com/office/powerpoint/2010/main" val="156183079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FF0000"/>
                </a:solidFill>
              </a:rPr>
              <a:t>The Communist leader, </a:t>
            </a:r>
            <a:r>
              <a:rPr lang="en-US" b="1" dirty="0">
                <a:solidFill>
                  <a:srgbClr val="FF0000"/>
                </a:solidFill>
              </a:rPr>
              <a:t>Pol Pot</a:t>
            </a:r>
            <a:r>
              <a:rPr lang="en-US" dirty="0"/>
              <a:t>, had the idea that the solution to the country’s </a:t>
            </a:r>
            <a:r>
              <a:rPr lang="en-US" dirty="0" smtClean="0"/>
              <a:t>problems </a:t>
            </a:r>
            <a:r>
              <a:rPr lang="en-US" dirty="0"/>
              <a:t>was to erase all memories of colonial times and return everyone to a rural, agricultural lifestyle. </a:t>
            </a:r>
          </a:p>
          <a:p>
            <a:r>
              <a:rPr lang="en-US" dirty="0"/>
              <a:t>In the process, the Khmer Rouge sought to eliminate all opposition. </a:t>
            </a:r>
          </a:p>
          <a:p>
            <a:r>
              <a:rPr lang="en-US" dirty="0"/>
              <a:t>To accomplish this goal, the Communists murdered all military personnel, civil servants, doctors, teachers, and their family members as well as anyone who had a basic education or who was wealthy. </a:t>
            </a:r>
          </a:p>
          <a:p>
            <a:r>
              <a:rPr lang="en-US" dirty="0"/>
              <a:t>When they finished, the Khmer Rouge had killed nearly two million Cambodians</a:t>
            </a:r>
            <a:r>
              <a:rPr lang="en-US" dirty="0">
                <a:solidFill>
                  <a:srgbClr val="FF0000"/>
                </a:solidFill>
              </a:rPr>
              <a:t>. </a:t>
            </a:r>
            <a:r>
              <a:rPr lang="en-US" dirty="0" smtClean="0">
                <a:solidFill>
                  <a:srgbClr val="FF0000"/>
                </a:solidFill>
              </a:rPr>
              <a:t>50% of the population is 20 years or younger.</a:t>
            </a:r>
            <a:endParaRPr lang="en-US" dirty="0">
              <a:solidFill>
                <a:srgbClr val="FF0000"/>
              </a:solidFill>
            </a:endParaRPr>
          </a:p>
          <a:p>
            <a:r>
              <a:rPr lang="en-US" dirty="0"/>
              <a:t>Today, the country has a king who rules with a bicameral legislature </a:t>
            </a:r>
            <a:r>
              <a:rPr lang="en-US" dirty="0" smtClean="0"/>
              <a:t>composed </a:t>
            </a:r>
            <a:r>
              <a:rPr lang="en-US" dirty="0"/>
              <a:t>of representatives of three recognized political parties. </a:t>
            </a:r>
          </a:p>
        </p:txBody>
      </p:sp>
    </p:spTree>
    <p:extLst>
      <p:ext uri="{BB962C8B-B14F-4D97-AF65-F5344CB8AC3E}">
        <p14:creationId xmlns:p14="http://schemas.microsoft.com/office/powerpoint/2010/main" val="255384687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Vietnam </a:t>
            </a:r>
          </a:p>
        </p:txBody>
      </p:sp>
      <p:sp>
        <p:nvSpPr>
          <p:cNvPr id="3" name="Text Placeholder 2"/>
          <p:cNvSpPr>
            <a:spLocks noGrp="1"/>
          </p:cNvSpPr>
          <p:nvPr>
            <p:ph type="body" sz="quarter" idx="10"/>
          </p:nvPr>
        </p:nvSpPr>
        <p:spPr/>
        <p:txBody>
          <a:bodyPr/>
          <a:lstStyle/>
          <a:p>
            <a:r>
              <a:rPr lang="en-US" dirty="0"/>
              <a:t>The country of Vietnam (vee </a:t>
            </a:r>
            <a:r>
              <a:rPr lang="en-US" dirty="0" err="1"/>
              <a:t>eht</a:t>
            </a:r>
            <a:r>
              <a:rPr lang="en-US" dirty="0"/>
              <a:t> NAHM) can be visualized as a long, thin S reaching from southern China in the north to the Gulf of Thailand in the southwest. </a:t>
            </a:r>
          </a:p>
          <a:p>
            <a:r>
              <a:rPr lang="en-US" dirty="0"/>
              <a:t>The northern third of the country is shaped like an inverted triangle with the Gulf of Tonkin on the east and Laos on the west. </a:t>
            </a:r>
          </a:p>
          <a:p>
            <a:r>
              <a:rPr lang="en-US" dirty="0">
                <a:solidFill>
                  <a:srgbClr val="FF0000"/>
                </a:solidFill>
              </a:rPr>
              <a:t>It is bisected from northwest to southeast by the </a:t>
            </a:r>
            <a:r>
              <a:rPr lang="en-US" b="1" dirty="0">
                <a:solidFill>
                  <a:srgbClr val="FF0000"/>
                </a:solidFill>
              </a:rPr>
              <a:t>Hong (Red) River</a:t>
            </a:r>
            <a:r>
              <a:rPr lang="en-US" dirty="0">
                <a:solidFill>
                  <a:srgbClr val="FF0000"/>
                </a:solidFill>
              </a:rPr>
              <a:t>, which flows through the capital, </a:t>
            </a:r>
            <a:r>
              <a:rPr lang="en-US" b="1" dirty="0">
                <a:solidFill>
                  <a:srgbClr val="FF0000"/>
                </a:solidFill>
              </a:rPr>
              <a:t>Hanoi </a:t>
            </a:r>
            <a:r>
              <a:rPr lang="en-US" dirty="0"/>
              <a:t>(ha NOY), and empties through a low, flat delta into the </a:t>
            </a:r>
            <a:r>
              <a:rPr lang="en-US" b="1" dirty="0"/>
              <a:t>Gulf of Tonkin </a:t>
            </a:r>
            <a:r>
              <a:rPr lang="en-US" dirty="0"/>
              <a:t>(TAHN </a:t>
            </a:r>
            <a:r>
              <a:rPr lang="en-US" dirty="0" err="1"/>
              <a:t>kihn</a:t>
            </a:r>
            <a:r>
              <a:rPr lang="en-US" dirty="0"/>
              <a:t>).</a:t>
            </a:r>
          </a:p>
          <a:p>
            <a:r>
              <a:rPr lang="en-US" dirty="0">
                <a:solidFill>
                  <a:srgbClr val="FF0000"/>
                </a:solidFill>
              </a:rPr>
              <a:t>The chief seaport is </a:t>
            </a:r>
            <a:r>
              <a:rPr lang="en-US" b="1" dirty="0">
                <a:solidFill>
                  <a:srgbClr val="FF0000"/>
                </a:solidFill>
              </a:rPr>
              <a:t>Haiphong </a:t>
            </a:r>
            <a:r>
              <a:rPr lang="en-US" dirty="0">
                <a:solidFill>
                  <a:srgbClr val="FF0000"/>
                </a:solidFill>
              </a:rPr>
              <a:t>(</a:t>
            </a:r>
            <a:r>
              <a:rPr lang="en-US" dirty="0" err="1">
                <a:solidFill>
                  <a:srgbClr val="FF0000"/>
                </a:solidFill>
              </a:rPr>
              <a:t>hye</a:t>
            </a:r>
            <a:r>
              <a:rPr lang="en-US" dirty="0">
                <a:solidFill>
                  <a:srgbClr val="FF0000"/>
                </a:solidFill>
              </a:rPr>
              <a:t> FONG) in the northern portion of the delta.</a:t>
            </a:r>
          </a:p>
          <a:p>
            <a:endParaRPr lang="en-US" dirty="0"/>
          </a:p>
        </p:txBody>
      </p:sp>
    </p:spTree>
    <p:extLst>
      <p:ext uri="{BB962C8B-B14F-4D97-AF65-F5344CB8AC3E}">
        <p14:creationId xmlns:p14="http://schemas.microsoft.com/office/powerpoint/2010/main" val="322141177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southern portion is a little more than one-third of the total length of the country. </a:t>
            </a:r>
          </a:p>
          <a:p>
            <a:r>
              <a:rPr lang="en-US" dirty="0"/>
              <a:t>It widens, and the coast, washed by the </a:t>
            </a:r>
            <a:r>
              <a:rPr lang="en-US" b="1" dirty="0"/>
              <a:t>South China Sea</a:t>
            </a:r>
            <a:r>
              <a:rPr lang="en-US" dirty="0"/>
              <a:t>, curves first southward and then southwestward near Cam </a:t>
            </a:r>
            <a:r>
              <a:rPr lang="en-US" dirty="0" err="1"/>
              <a:t>Ranh</a:t>
            </a:r>
            <a:r>
              <a:rPr lang="en-US" dirty="0"/>
              <a:t>.</a:t>
            </a:r>
          </a:p>
          <a:p>
            <a:r>
              <a:rPr lang="en-US" dirty="0">
                <a:solidFill>
                  <a:srgbClr val="FF0000"/>
                </a:solidFill>
              </a:rPr>
              <a:t>The largest city in the southern portion of the country, </a:t>
            </a:r>
            <a:r>
              <a:rPr lang="en-US" b="1" dirty="0">
                <a:solidFill>
                  <a:srgbClr val="FF0000"/>
                </a:solidFill>
              </a:rPr>
              <a:t>Ho Chi Minh </a:t>
            </a:r>
            <a:r>
              <a:rPr lang="en-US" dirty="0">
                <a:solidFill>
                  <a:srgbClr val="FF0000"/>
                </a:solidFill>
              </a:rPr>
              <a:t>(</a:t>
            </a:r>
            <a:r>
              <a:rPr lang="en-US" dirty="0" err="1">
                <a:solidFill>
                  <a:srgbClr val="FF0000"/>
                </a:solidFill>
              </a:rPr>
              <a:t>hoh</a:t>
            </a:r>
            <a:r>
              <a:rPr lang="en-US" dirty="0">
                <a:solidFill>
                  <a:srgbClr val="FF0000"/>
                </a:solidFill>
              </a:rPr>
              <a:t> </a:t>
            </a:r>
            <a:r>
              <a:rPr lang="en-US" dirty="0" err="1">
                <a:solidFill>
                  <a:srgbClr val="FF0000"/>
                </a:solidFill>
              </a:rPr>
              <a:t>chee</a:t>
            </a:r>
            <a:r>
              <a:rPr lang="en-US" dirty="0">
                <a:solidFill>
                  <a:srgbClr val="FF0000"/>
                </a:solidFill>
              </a:rPr>
              <a:t> </a:t>
            </a:r>
            <a:r>
              <a:rPr lang="en-US" dirty="0" err="1">
                <a:solidFill>
                  <a:srgbClr val="FF0000"/>
                </a:solidFill>
              </a:rPr>
              <a:t>mihn</a:t>
            </a:r>
            <a:r>
              <a:rPr lang="en-US" dirty="0">
                <a:solidFill>
                  <a:srgbClr val="FF0000"/>
                </a:solidFill>
              </a:rPr>
              <a:t>) </a:t>
            </a:r>
            <a:r>
              <a:rPr lang="en-US" b="1" dirty="0">
                <a:solidFill>
                  <a:srgbClr val="FF0000"/>
                </a:solidFill>
              </a:rPr>
              <a:t>City </a:t>
            </a:r>
            <a:r>
              <a:rPr lang="en-US" dirty="0">
                <a:solidFill>
                  <a:srgbClr val="FF0000"/>
                </a:solidFill>
              </a:rPr>
              <a:t>(formerly Saigon)</a:t>
            </a:r>
            <a:r>
              <a:rPr lang="en-US" dirty="0"/>
              <a:t>, is at the northern edge of the delta.</a:t>
            </a:r>
          </a:p>
          <a:p>
            <a:r>
              <a:rPr lang="en-US" dirty="0"/>
              <a:t>The culture of modern Vietnam reflects a variety of influences, both Western and Oriental. </a:t>
            </a:r>
          </a:p>
          <a:p>
            <a:r>
              <a:rPr lang="en-US" dirty="0"/>
              <a:t>It became a French colony in 1858. </a:t>
            </a:r>
          </a:p>
          <a:p>
            <a:r>
              <a:rPr lang="en-US" dirty="0"/>
              <a:t>Although the Vietnamese declared their independence at the end of World War II, </a:t>
            </a:r>
            <a:r>
              <a:rPr lang="en-US" dirty="0">
                <a:solidFill>
                  <a:srgbClr val="FF0000"/>
                </a:solidFill>
              </a:rPr>
              <a:t>they did not break free of French control until 1954, when Vietnamese rebels </a:t>
            </a:r>
            <a:r>
              <a:rPr lang="en-US" dirty="0" smtClean="0">
                <a:solidFill>
                  <a:srgbClr val="FF0000"/>
                </a:solidFill>
              </a:rPr>
              <a:t>led </a:t>
            </a:r>
            <a:r>
              <a:rPr lang="en-US" dirty="0">
                <a:solidFill>
                  <a:srgbClr val="FF0000"/>
                </a:solidFill>
              </a:rPr>
              <a:t>by Communist </a:t>
            </a:r>
            <a:r>
              <a:rPr lang="en-US" b="1" dirty="0">
                <a:solidFill>
                  <a:srgbClr val="FF0000"/>
                </a:solidFill>
              </a:rPr>
              <a:t>Ho Chi Minh </a:t>
            </a:r>
            <a:r>
              <a:rPr lang="en-US" dirty="0">
                <a:solidFill>
                  <a:srgbClr val="FF0000"/>
                </a:solidFill>
              </a:rPr>
              <a:t>defeated the French forces at </a:t>
            </a:r>
            <a:r>
              <a:rPr lang="en-US" b="1" dirty="0" err="1">
                <a:solidFill>
                  <a:srgbClr val="FF0000"/>
                </a:solidFill>
              </a:rPr>
              <a:t>Dien</a:t>
            </a:r>
            <a:r>
              <a:rPr lang="en-US" b="1" dirty="0">
                <a:solidFill>
                  <a:srgbClr val="FF0000"/>
                </a:solidFill>
              </a:rPr>
              <a:t> Bien </a:t>
            </a:r>
            <a:r>
              <a:rPr lang="en-US" b="1" dirty="0" err="1">
                <a:solidFill>
                  <a:srgbClr val="FF0000"/>
                </a:solidFill>
              </a:rPr>
              <a:t>Phu</a:t>
            </a:r>
            <a:r>
              <a:rPr lang="en-US" b="1" dirty="0">
                <a:solidFill>
                  <a:srgbClr val="FF0000"/>
                </a:solidFill>
              </a:rPr>
              <a:t> </a:t>
            </a:r>
            <a:r>
              <a:rPr lang="en-US" dirty="0"/>
              <a:t>(</a:t>
            </a:r>
            <a:r>
              <a:rPr lang="en-US" dirty="0" err="1"/>
              <a:t>dyehn</a:t>
            </a:r>
            <a:r>
              <a:rPr lang="en-US" dirty="0"/>
              <a:t> </a:t>
            </a:r>
            <a:r>
              <a:rPr lang="en-US" dirty="0" err="1"/>
              <a:t>byehn</a:t>
            </a:r>
            <a:r>
              <a:rPr lang="en-US" dirty="0"/>
              <a:t> FOO). </a:t>
            </a:r>
            <a:r>
              <a:rPr lang="en-US" dirty="0" smtClean="0">
                <a:solidFill>
                  <a:srgbClr val="FF0000"/>
                </a:solidFill>
              </a:rPr>
              <a:t>He also defeated S. Vietnam</a:t>
            </a:r>
            <a:endParaRPr lang="en-US" dirty="0">
              <a:solidFill>
                <a:srgbClr val="FF0000"/>
              </a:solidFill>
            </a:endParaRPr>
          </a:p>
        </p:txBody>
      </p:sp>
    </p:spTree>
    <p:extLst>
      <p:ext uri="{BB962C8B-B14F-4D97-AF65-F5344CB8AC3E}">
        <p14:creationId xmlns:p14="http://schemas.microsoft.com/office/powerpoint/2010/main" val="326332188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United Nations proposed free </a:t>
            </a:r>
            <a:r>
              <a:rPr lang="en-US" dirty="0" smtClean="0"/>
              <a:t>elections </a:t>
            </a:r>
            <a:r>
              <a:rPr lang="en-US" dirty="0"/>
              <a:t>to allow the Vietnamese to determine their country’s future. </a:t>
            </a:r>
          </a:p>
          <a:p>
            <a:r>
              <a:rPr lang="en-US" dirty="0"/>
              <a:t>Vietnamese living in the southern half of the country voted to remain free. </a:t>
            </a:r>
          </a:p>
          <a:p>
            <a:r>
              <a:rPr lang="en-US" dirty="0"/>
              <a:t>However, when the Communists who controlled the northern half of the country refused, </a:t>
            </a:r>
            <a:r>
              <a:rPr lang="en-US" dirty="0">
                <a:solidFill>
                  <a:srgbClr val="FF0000"/>
                </a:solidFill>
              </a:rPr>
              <a:t>the UN divided the country at the 17</a:t>
            </a:r>
            <a:r>
              <a:rPr lang="en-US" baseline="30000" dirty="0">
                <a:solidFill>
                  <a:srgbClr val="FF0000"/>
                </a:solidFill>
              </a:rPr>
              <a:t>th</a:t>
            </a:r>
            <a:r>
              <a:rPr lang="en-US" dirty="0">
                <a:solidFill>
                  <a:srgbClr val="FF0000"/>
                </a:solidFill>
              </a:rPr>
              <a:t> parallel, creating North and South Vietnam. </a:t>
            </a:r>
          </a:p>
          <a:p>
            <a:r>
              <a:rPr lang="en-US" dirty="0"/>
              <a:t>Not willing to let the richer South remain free and separate, </a:t>
            </a:r>
            <a:r>
              <a:rPr lang="en-US" dirty="0">
                <a:solidFill>
                  <a:srgbClr val="FF0000"/>
                </a:solidFill>
              </a:rPr>
              <a:t>the North Vietnamese invaded the south, supported by a guerilla group known as the Viet Cong. </a:t>
            </a:r>
          </a:p>
          <a:p>
            <a:r>
              <a:rPr lang="en-US" dirty="0"/>
              <a:t>Based on the </a:t>
            </a:r>
            <a:r>
              <a:rPr lang="en-US" b="1" dirty="0"/>
              <a:t>domino theory </a:t>
            </a:r>
            <a:r>
              <a:rPr lang="en-US" dirty="0"/>
              <a:t>(the idea that if one country of Southeast Asia fell to communism, the others would soon fall too, just like dominoes), the United States sent progressively more troops to help the South. </a:t>
            </a:r>
          </a:p>
        </p:txBody>
      </p:sp>
    </p:spTree>
    <p:extLst>
      <p:ext uri="{BB962C8B-B14F-4D97-AF65-F5344CB8AC3E}">
        <p14:creationId xmlns:p14="http://schemas.microsoft.com/office/powerpoint/2010/main" val="328108999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However, the Vietnam War </a:t>
            </a:r>
            <a:r>
              <a:rPr lang="en-US" dirty="0" smtClean="0"/>
              <a:t>proved </a:t>
            </a:r>
            <a:r>
              <a:rPr lang="en-US" dirty="0"/>
              <a:t>to be so divisive in the United States that U.S. troops were withdrawn in 1973. </a:t>
            </a:r>
          </a:p>
          <a:p>
            <a:r>
              <a:rPr lang="en-US" dirty="0"/>
              <a:t>In 1975, the South fell, and millions of Vietnamese people were killed or imprisoned or died trying to escape the country. </a:t>
            </a:r>
          </a:p>
          <a:p>
            <a:r>
              <a:rPr lang="en-US" dirty="0"/>
              <a:t>Under international pressure to improve its human rights record, Vietnam finally began to liberalize its economic policies in 2001, and the country is making vast improvements economically. </a:t>
            </a:r>
          </a:p>
          <a:p>
            <a:r>
              <a:rPr lang="en-US" dirty="0"/>
              <a:t>Vietnam still has a Communist government that allows no opposition party. </a:t>
            </a:r>
          </a:p>
          <a:p>
            <a:r>
              <a:rPr lang="en-US" dirty="0"/>
              <a:t>The president is elected by the unicameral National Assembly. </a:t>
            </a:r>
          </a:p>
          <a:p>
            <a:r>
              <a:rPr lang="en-US" dirty="0"/>
              <a:t>Vietnam is considered closed to formal missionary activity. </a:t>
            </a:r>
            <a:endParaRPr lang="en-US" dirty="0" smtClean="0"/>
          </a:p>
          <a:p>
            <a:r>
              <a:rPr lang="en-US" dirty="0" smtClean="0">
                <a:solidFill>
                  <a:srgbClr val="FF0000"/>
                </a:solidFill>
              </a:rPr>
              <a:t>Vietnam ranks 1</a:t>
            </a:r>
            <a:r>
              <a:rPr lang="en-US" baseline="30000" dirty="0" smtClean="0">
                <a:solidFill>
                  <a:srgbClr val="FF0000"/>
                </a:solidFill>
              </a:rPr>
              <a:t>st</a:t>
            </a:r>
            <a:r>
              <a:rPr lang="en-US" dirty="0" smtClean="0">
                <a:solidFill>
                  <a:srgbClr val="FF0000"/>
                </a:solidFill>
              </a:rPr>
              <a:t> in the world in cashew production.</a:t>
            </a:r>
            <a:endParaRPr lang="en-US" dirty="0">
              <a:solidFill>
                <a:srgbClr val="FF0000"/>
              </a:solidFill>
            </a:endParaRPr>
          </a:p>
        </p:txBody>
      </p:sp>
    </p:spTree>
    <p:extLst>
      <p:ext uri="{BB962C8B-B14F-4D97-AF65-F5344CB8AC3E}">
        <p14:creationId xmlns:p14="http://schemas.microsoft.com/office/powerpoint/2010/main" val="192438727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 Which river not only forms much of the border between Laos and Thailand but also flows through Cambodia and Vietnam? </a:t>
            </a:r>
          </a:p>
          <a:p>
            <a:r>
              <a:rPr lang="en-US" dirty="0"/>
              <a:t>	</a:t>
            </a:r>
            <a:r>
              <a:rPr lang="en-US" b="1" i="1" dirty="0"/>
              <a:t>Mekong River </a:t>
            </a:r>
            <a:endParaRPr lang="en-US" dirty="0"/>
          </a:p>
        </p:txBody>
      </p:sp>
    </p:spTree>
    <p:extLst>
      <p:ext uri="{BB962C8B-B14F-4D97-AF65-F5344CB8AC3E}">
        <p14:creationId xmlns:p14="http://schemas.microsoft.com/office/powerpoint/2010/main" val="217526860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 What group came to power in Cambodia and used extreme violence to return the nation to an agricultural lifestyle?</a:t>
            </a:r>
          </a:p>
          <a:p>
            <a:r>
              <a:rPr lang="en-US" dirty="0"/>
              <a:t>	</a:t>
            </a:r>
            <a:r>
              <a:rPr lang="en-US" b="1" i="1" dirty="0"/>
              <a:t>Khmer Rouge</a:t>
            </a:r>
            <a:r>
              <a:rPr lang="en-US" dirty="0"/>
              <a:t> </a:t>
            </a:r>
          </a:p>
          <a:p>
            <a:endParaRPr lang="en-US" dirty="0"/>
          </a:p>
        </p:txBody>
      </p:sp>
    </p:spTree>
    <p:extLst>
      <p:ext uri="{BB962C8B-B14F-4D97-AF65-F5344CB8AC3E}">
        <p14:creationId xmlns:p14="http://schemas.microsoft.com/office/powerpoint/2010/main" val="415621991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Malay Archipelago</a:t>
            </a:r>
          </a:p>
          <a:p>
            <a:pPr lvl="1"/>
            <a:r>
              <a:rPr lang="en-US" dirty="0"/>
              <a:t>Malaysia </a:t>
            </a:r>
          </a:p>
          <a:p>
            <a:pPr lvl="1"/>
            <a:r>
              <a:rPr lang="en-US" dirty="0"/>
              <a:t>Singapore</a:t>
            </a:r>
          </a:p>
          <a:p>
            <a:pPr lvl="1"/>
            <a:r>
              <a:rPr lang="en-US" dirty="0"/>
              <a:t>Brunei </a:t>
            </a:r>
          </a:p>
          <a:p>
            <a:pPr lvl="1"/>
            <a:r>
              <a:rPr lang="en-US" dirty="0"/>
              <a:t>Indonesia </a:t>
            </a:r>
          </a:p>
          <a:p>
            <a:pPr lvl="1"/>
            <a:r>
              <a:rPr lang="en-US" dirty="0"/>
              <a:t>Timor-Leste </a:t>
            </a:r>
          </a:p>
          <a:p>
            <a:pPr lvl="1"/>
            <a:r>
              <a:rPr lang="en-US" dirty="0"/>
              <a:t>The Philippines</a:t>
            </a:r>
          </a:p>
        </p:txBody>
      </p:sp>
    </p:spTree>
    <p:extLst>
      <p:ext uri="{BB962C8B-B14F-4D97-AF65-F5344CB8AC3E}">
        <p14:creationId xmlns:p14="http://schemas.microsoft.com/office/powerpoint/2010/main" val="187840024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 What European country was defeated in the battle at </a:t>
            </a:r>
            <a:r>
              <a:rPr lang="en-US" dirty="0" err="1"/>
              <a:t>Dien</a:t>
            </a:r>
            <a:r>
              <a:rPr lang="en-US" dirty="0"/>
              <a:t> Bien </a:t>
            </a:r>
            <a:r>
              <a:rPr lang="en-US" dirty="0" err="1"/>
              <a:t>Phu</a:t>
            </a:r>
            <a:r>
              <a:rPr lang="en-US" dirty="0"/>
              <a:t>? </a:t>
            </a:r>
          </a:p>
          <a:p>
            <a:r>
              <a:rPr lang="en-US" dirty="0"/>
              <a:t>	</a:t>
            </a:r>
            <a:r>
              <a:rPr lang="en-US" b="1" i="1" dirty="0"/>
              <a:t>France</a:t>
            </a:r>
            <a:endParaRPr lang="en-US" dirty="0"/>
          </a:p>
        </p:txBody>
      </p:sp>
    </p:spTree>
    <p:extLst>
      <p:ext uri="{BB962C8B-B14F-4D97-AF65-F5344CB8AC3E}">
        <p14:creationId xmlns:p14="http://schemas.microsoft.com/office/powerpoint/2010/main" val="37932455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4. Vietnamese in which half of the country desired to be free of communism? </a:t>
            </a:r>
          </a:p>
          <a:p>
            <a:r>
              <a:rPr lang="en-US" dirty="0"/>
              <a:t>	</a:t>
            </a:r>
            <a:r>
              <a:rPr lang="en-US" b="1" i="1" dirty="0"/>
              <a:t>South</a:t>
            </a:r>
            <a:endParaRPr lang="en-US" dirty="0"/>
          </a:p>
        </p:txBody>
      </p:sp>
    </p:spTree>
    <p:extLst>
      <p:ext uri="{BB962C8B-B14F-4D97-AF65-F5344CB8AC3E}">
        <p14:creationId xmlns:p14="http://schemas.microsoft.com/office/powerpoint/2010/main" val="237963979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buFont typeface="Wingdings" panose="05000000000000000000" pitchFamily="2" charset="2"/>
              <a:buChar char="v"/>
            </a:pPr>
            <a:r>
              <a:rPr lang="en-US" dirty="0"/>
              <a:t>Did the fall of South Vietnam prove or disprove the domino theory? </a:t>
            </a:r>
          </a:p>
          <a:p>
            <a:pPr marL="568325" indent="0"/>
            <a:r>
              <a:rPr lang="en-US" b="1" i="1" dirty="0"/>
              <a:t>Answers will vary. </a:t>
            </a:r>
          </a:p>
          <a:p>
            <a:pPr marL="568325" indent="0"/>
            <a:r>
              <a:rPr lang="en-US" b="1" i="1" dirty="0"/>
              <a:t>In the short term, it seemed to prove the domino theory because Cambodia also fell to the Communist Khmer Rouge. However, in the long term it did not prove the domino theory because no other countries in the region fell to communism. </a:t>
            </a:r>
          </a:p>
        </p:txBody>
      </p:sp>
    </p:spTree>
    <p:extLst>
      <p:ext uri="{BB962C8B-B14F-4D97-AF65-F5344CB8AC3E}">
        <p14:creationId xmlns:p14="http://schemas.microsoft.com/office/powerpoint/2010/main" val="392622920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Malay Archipelago</a:t>
            </a:r>
          </a:p>
        </p:txBody>
      </p:sp>
    </p:spTree>
    <p:extLst>
      <p:ext uri="{BB962C8B-B14F-4D97-AF65-F5344CB8AC3E}">
        <p14:creationId xmlns:p14="http://schemas.microsoft.com/office/powerpoint/2010/main" val="46882523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Malay Archipelago</a:t>
            </a:r>
          </a:p>
        </p:txBody>
      </p:sp>
      <p:sp>
        <p:nvSpPr>
          <p:cNvPr id="3" name="Text Placeholder 2"/>
          <p:cNvSpPr>
            <a:spLocks noGrp="1"/>
          </p:cNvSpPr>
          <p:nvPr>
            <p:ph type="body" sz="quarter" idx="10"/>
          </p:nvPr>
        </p:nvSpPr>
        <p:spPr/>
        <p:txBody>
          <a:bodyPr/>
          <a:lstStyle/>
          <a:p>
            <a:r>
              <a:rPr lang="en-US" dirty="0"/>
              <a:t>Malaysia </a:t>
            </a:r>
          </a:p>
          <a:p>
            <a:r>
              <a:rPr lang="en-US" dirty="0"/>
              <a:t>Singapore </a:t>
            </a:r>
          </a:p>
          <a:p>
            <a:r>
              <a:rPr lang="en-US" dirty="0"/>
              <a:t>Brunei </a:t>
            </a:r>
          </a:p>
          <a:p>
            <a:r>
              <a:rPr lang="en-US" dirty="0"/>
              <a:t>Indonesia </a:t>
            </a:r>
          </a:p>
          <a:p>
            <a:r>
              <a:rPr lang="en-US" dirty="0"/>
              <a:t>Timor-Leste </a:t>
            </a:r>
          </a:p>
          <a:p>
            <a:r>
              <a:rPr lang="en-US" dirty="0"/>
              <a:t>The Philippines </a:t>
            </a:r>
          </a:p>
        </p:txBody>
      </p:sp>
    </p:spTree>
    <p:extLst>
      <p:ext uri="{BB962C8B-B14F-4D97-AF65-F5344CB8AC3E}">
        <p14:creationId xmlns:p14="http://schemas.microsoft.com/office/powerpoint/2010/main" val="167405315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Malay Archipelago </a:t>
            </a:r>
          </a:p>
        </p:txBody>
      </p:sp>
      <p:sp>
        <p:nvSpPr>
          <p:cNvPr id="3" name="Text Placeholder 2"/>
          <p:cNvSpPr>
            <a:spLocks noGrp="1"/>
          </p:cNvSpPr>
          <p:nvPr>
            <p:ph type="body" sz="quarter" idx="10"/>
          </p:nvPr>
        </p:nvSpPr>
        <p:spPr/>
        <p:txBody>
          <a:bodyPr/>
          <a:lstStyle/>
          <a:p>
            <a:r>
              <a:rPr lang="en-US" dirty="0"/>
              <a:t>The Malay Archipelago is the largest group of islands in the world. </a:t>
            </a:r>
          </a:p>
          <a:p>
            <a:r>
              <a:rPr lang="en-US" dirty="0"/>
              <a:t>In begins near the lower half of the Malay Peninsula and encompasses two major groups of islands: the East Indies and the Philippines. </a:t>
            </a:r>
          </a:p>
          <a:p>
            <a:r>
              <a:rPr lang="en-US" dirty="0"/>
              <a:t>Most of the islands are volcanic, and mountains dominate many of them. </a:t>
            </a:r>
          </a:p>
          <a:p>
            <a:r>
              <a:rPr lang="en-US" dirty="0"/>
              <a:t>Apart from those highland areas, all of the islands have a tropical wet climate. </a:t>
            </a:r>
          </a:p>
          <a:p>
            <a:pPr marL="0" indent="0">
              <a:buNone/>
            </a:pPr>
            <a:endParaRPr lang="en-US" dirty="0"/>
          </a:p>
        </p:txBody>
      </p:sp>
    </p:spTree>
    <p:extLst>
      <p:ext uri="{BB962C8B-B14F-4D97-AF65-F5344CB8AC3E}">
        <p14:creationId xmlns:p14="http://schemas.microsoft.com/office/powerpoint/2010/main" val="365324458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Malaysia</a:t>
            </a:r>
          </a:p>
        </p:txBody>
      </p:sp>
      <p:sp>
        <p:nvSpPr>
          <p:cNvPr id="3" name="Text Placeholder 2"/>
          <p:cNvSpPr>
            <a:spLocks noGrp="1"/>
          </p:cNvSpPr>
          <p:nvPr>
            <p:ph type="body" sz="quarter" idx="10"/>
          </p:nvPr>
        </p:nvSpPr>
        <p:spPr/>
        <p:txBody>
          <a:bodyPr/>
          <a:lstStyle/>
          <a:p>
            <a:r>
              <a:rPr lang="en-US" dirty="0"/>
              <a:t>The first </a:t>
            </a:r>
            <a:r>
              <a:rPr lang="en-US" dirty="0" smtClean="0"/>
              <a:t>country </a:t>
            </a:r>
            <a:r>
              <a:rPr lang="en-US" dirty="0"/>
              <a:t>a person traveling southward from Thailand enters is Malaysia (</a:t>
            </a:r>
            <a:r>
              <a:rPr lang="en-US" dirty="0" err="1"/>
              <a:t>muh</a:t>
            </a:r>
            <a:r>
              <a:rPr lang="en-US" dirty="0"/>
              <a:t> LAY </a:t>
            </a:r>
            <a:r>
              <a:rPr lang="en-US" dirty="0" err="1"/>
              <a:t>zhuh</a:t>
            </a:r>
            <a:r>
              <a:rPr lang="en-US" dirty="0"/>
              <a:t>). </a:t>
            </a:r>
          </a:p>
          <a:p>
            <a:r>
              <a:rPr lang="en-US" dirty="0"/>
              <a:t>Part of it is on the lower portion of the Malay Peninsula, and the rest of it is on the northern side of Borneo, located to the east of the peninsula. </a:t>
            </a:r>
          </a:p>
          <a:p>
            <a:r>
              <a:rPr lang="en-US" dirty="0"/>
              <a:t>Eighty percent of Malaysia’s people live on the peninsula. </a:t>
            </a:r>
          </a:p>
          <a:p>
            <a:r>
              <a:rPr lang="en-US" dirty="0"/>
              <a:t>The capital, Kuala Lumpur (KWAHL-uh loom-POOR; pop. 1.6 million), is there. </a:t>
            </a:r>
          </a:p>
          <a:p>
            <a:r>
              <a:rPr lang="en-US" dirty="0">
                <a:solidFill>
                  <a:srgbClr val="FF0000"/>
                </a:solidFill>
              </a:rPr>
              <a:t>Malaysia was a British colonial power in the eighteenth and nineteenth centuries and was occupied by Japan during World War II. </a:t>
            </a:r>
          </a:p>
          <a:p>
            <a:r>
              <a:rPr lang="en-US" dirty="0"/>
              <a:t>In 1948, the Federation of Malaya was formed, and in 1957 the country gained full independence.</a:t>
            </a:r>
          </a:p>
          <a:p>
            <a:endParaRPr lang="en-US" dirty="0"/>
          </a:p>
        </p:txBody>
      </p:sp>
    </p:spTree>
    <p:extLst>
      <p:ext uri="{BB962C8B-B14F-4D97-AF65-F5344CB8AC3E}">
        <p14:creationId xmlns:p14="http://schemas.microsoft.com/office/powerpoint/2010/main" val="280697185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Singapore</a:t>
            </a:r>
          </a:p>
        </p:txBody>
      </p:sp>
      <p:sp>
        <p:nvSpPr>
          <p:cNvPr id="3" name="Text Placeholder 2"/>
          <p:cNvSpPr>
            <a:spLocks noGrp="1"/>
          </p:cNvSpPr>
          <p:nvPr>
            <p:ph type="body" sz="quarter" idx="10"/>
          </p:nvPr>
        </p:nvSpPr>
        <p:spPr/>
        <p:txBody>
          <a:bodyPr/>
          <a:lstStyle/>
          <a:p>
            <a:r>
              <a:rPr lang="en-US" dirty="0"/>
              <a:t>At the southern tip of the Malay Peninsula is an island that is only a little more than three and a half times the size of Washington, D.C.</a:t>
            </a:r>
          </a:p>
          <a:p>
            <a:r>
              <a:rPr lang="en-US" dirty="0">
                <a:solidFill>
                  <a:srgbClr val="FF0000"/>
                </a:solidFill>
              </a:rPr>
              <a:t>Singapore (SING uh poor) is the name of not only the island but also the country and the capital.</a:t>
            </a:r>
          </a:p>
          <a:p>
            <a:r>
              <a:rPr lang="en-US" dirty="0"/>
              <a:t>It has been a major trade and shipping location since the time of Christ, and it remains the focal point of trade in the region today. </a:t>
            </a:r>
          </a:p>
          <a:p>
            <a:r>
              <a:rPr lang="en-US" dirty="0"/>
              <a:t>The population of Singapore is heavily Chinese (74 percent). </a:t>
            </a:r>
          </a:p>
          <a:p>
            <a:r>
              <a:rPr lang="en-US" dirty="0"/>
              <a:t>Singapore has taken steps to increase its </a:t>
            </a:r>
            <a:r>
              <a:rPr lang="en-US" dirty="0" smtClean="0"/>
              <a:t>amount </a:t>
            </a:r>
            <a:r>
              <a:rPr lang="en-US" dirty="0"/>
              <a:t>of space by reclaiming land from the sea (resulting in a 10 percent increase in its space). </a:t>
            </a:r>
          </a:p>
        </p:txBody>
      </p:sp>
    </p:spTree>
    <p:extLst>
      <p:ext uri="{BB962C8B-B14F-4D97-AF65-F5344CB8AC3E}">
        <p14:creationId xmlns:p14="http://schemas.microsoft.com/office/powerpoint/2010/main" val="110849201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FF0000"/>
                </a:solidFill>
              </a:rPr>
              <a:t>Singapore is the financial and high-tech hub of Southeast Asia. </a:t>
            </a:r>
          </a:p>
          <a:p>
            <a:r>
              <a:rPr lang="en-US" dirty="0"/>
              <a:t>The government of Singapore is a parliamentary republic with a president and a unicameral parliament led by a prime minister. </a:t>
            </a:r>
          </a:p>
        </p:txBody>
      </p:sp>
    </p:spTree>
    <p:extLst>
      <p:ext uri="{BB962C8B-B14F-4D97-AF65-F5344CB8AC3E}">
        <p14:creationId xmlns:p14="http://schemas.microsoft.com/office/powerpoint/2010/main" val="255404631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Brunei</a:t>
            </a:r>
          </a:p>
        </p:txBody>
      </p:sp>
      <p:sp>
        <p:nvSpPr>
          <p:cNvPr id="3" name="Text Placeholder 2"/>
          <p:cNvSpPr>
            <a:spLocks noGrp="1"/>
          </p:cNvSpPr>
          <p:nvPr>
            <p:ph type="body" sz="quarter" idx="10"/>
          </p:nvPr>
        </p:nvSpPr>
        <p:spPr/>
        <p:txBody>
          <a:bodyPr/>
          <a:lstStyle/>
          <a:p>
            <a:r>
              <a:rPr lang="en-US" dirty="0"/>
              <a:t>Nestled between the </a:t>
            </a:r>
            <a:r>
              <a:rPr lang="en-US" dirty="0" err="1"/>
              <a:t>Malayian</a:t>
            </a:r>
            <a:r>
              <a:rPr lang="en-US" dirty="0"/>
              <a:t> states of Sabah and Sarawak </a:t>
            </a:r>
            <a:r>
              <a:rPr lang="en-US" dirty="0">
                <a:solidFill>
                  <a:srgbClr val="FF0000"/>
                </a:solidFill>
              </a:rPr>
              <a:t>on the north central coast of the island of Borneo </a:t>
            </a:r>
            <a:r>
              <a:rPr lang="en-US" dirty="0"/>
              <a:t>is the tiny (a little smaller than Delaware) country of Brunei (</a:t>
            </a:r>
            <a:r>
              <a:rPr lang="en-US" dirty="0" err="1"/>
              <a:t>broo</a:t>
            </a:r>
            <a:r>
              <a:rPr lang="en-US" dirty="0"/>
              <a:t> NYE). </a:t>
            </a:r>
          </a:p>
          <a:p>
            <a:r>
              <a:rPr lang="en-US" dirty="0"/>
              <a:t>Brunei has been important for traders since the seventh century. </a:t>
            </a:r>
          </a:p>
          <a:p>
            <a:r>
              <a:rPr lang="en-US" dirty="0"/>
              <a:t>In 1888, the British made it one of their protectorates to stop pirates there who were preying on British shipping. </a:t>
            </a:r>
          </a:p>
          <a:p>
            <a:r>
              <a:rPr lang="en-US" dirty="0"/>
              <a:t>It gained independence from Britain in 1984. </a:t>
            </a:r>
          </a:p>
          <a:p>
            <a:r>
              <a:rPr lang="en-US" dirty="0"/>
              <a:t>The government is a constitutional sultanate. </a:t>
            </a:r>
          </a:p>
          <a:p>
            <a:r>
              <a:rPr lang="en-US" dirty="0"/>
              <a:t>It has a legal system based on English common law, but Islamic sharia law supersedes civil law in some areas. </a:t>
            </a:r>
          </a:p>
        </p:txBody>
      </p:sp>
    </p:spTree>
    <p:extLst>
      <p:ext uri="{BB962C8B-B14F-4D97-AF65-F5344CB8AC3E}">
        <p14:creationId xmlns:p14="http://schemas.microsoft.com/office/powerpoint/2010/main" val="194197309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Text Placeholder 2"/>
          <p:cNvSpPr>
            <a:spLocks noGrp="1"/>
          </p:cNvSpPr>
          <p:nvPr>
            <p:ph type="body" sz="quarter" idx="10"/>
          </p:nvPr>
        </p:nvSpPr>
        <p:spPr/>
        <p:txBody>
          <a:bodyPr/>
          <a:lstStyle/>
          <a:p>
            <a:r>
              <a:rPr lang="en-US" dirty="0">
                <a:solidFill>
                  <a:srgbClr val="FF0000"/>
                </a:solidFill>
              </a:rPr>
              <a:t>The region known as Southeast Asia is as large as the contiguous United States. </a:t>
            </a:r>
          </a:p>
          <a:p>
            <a:r>
              <a:rPr lang="en-US" dirty="0"/>
              <a:t>It borders both India and China and stretches from the Indian Ocean in the west to the Pacific Ocean in the east. </a:t>
            </a:r>
          </a:p>
          <a:p>
            <a:r>
              <a:rPr lang="en-US" dirty="0"/>
              <a:t>The countries within the region have many similarities, such as climate and resources; but they also have many contrasts, ranging from tribal societies to modern, computer-driven societies. </a:t>
            </a:r>
          </a:p>
          <a:p>
            <a:r>
              <a:rPr lang="en-US" dirty="0">
                <a:solidFill>
                  <a:srgbClr val="FF0000"/>
                </a:solidFill>
              </a:rPr>
              <a:t>The population centers of Southeast Asia tend to cluster around rivers, especially the fertile delta regions of the Mekong and Irrawaddy Rivers, </a:t>
            </a:r>
            <a:r>
              <a:rPr lang="en-US" dirty="0"/>
              <a:t>and along the narrow coastal plains where available harbor facilities make trade more feasible. </a:t>
            </a:r>
            <a:r>
              <a:rPr lang="en-US" dirty="0" smtClean="0">
                <a:solidFill>
                  <a:srgbClr val="FF0000"/>
                </a:solidFill>
              </a:rPr>
              <a:t>More than half live on islands.</a:t>
            </a:r>
            <a:endParaRPr lang="en-US" dirty="0">
              <a:solidFill>
                <a:srgbClr val="FF0000"/>
              </a:solidFill>
            </a:endParaRPr>
          </a:p>
        </p:txBody>
      </p:sp>
    </p:spTree>
    <p:extLst>
      <p:ext uri="{BB962C8B-B14F-4D97-AF65-F5344CB8AC3E}">
        <p14:creationId xmlns:p14="http://schemas.microsoft.com/office/powerpoint/2010/main" val="36598792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Indonesia </a:t>
            </a:r>
          </a:p>
        </p:txBody>
      </p:sp>
      <p:sp>
        <p:nvSpPr>
          <p:cNvPr id="3" name="Text Placeholder 2"/>
          <p:cNvSpPr>
            <a:spLocks noGrp="1"/>
          </p:cNvSpPr>
          <p:nvPr>
            <p:ph type="body" sz="quarter" idx="10"/>
          </p:nvPr>
        </p:nvSpPr>
        <p:spPr/>
        <p:txBody>
          <a:bodyPr/>
          <a:lstStyle/>
          <a:p>
            <a:r>
              <a:rPr lang="en-US" dirty="0"/>
              <a:t>By far the largest country of not only the Malay Archipelago but almost all of Southeast Asia is Indonesia (</a:t>
            </a:r>
            <a:r>
              <a:rPr lang="en-US" dirty="0" err="1"/>
              <a:t>ihn</a:t>
            </a:r>
            <a:r>
              <a:rPr lang="en-US" dirty="0"/>
              <a:t> </a:t>
            </a:r>
            <a:r>
              <a:rPr lang="en-US" dirty="0" err="1"/>
              <a:t>doh</a:t>
            </a:r>
            <a:r>
              <a:rPr lang="en-US" dirty="0"/>
              <a:t> NEE </a:t>
            </a:r>
            <a:r>
              <a:rPr lang="en-US" dirty="0" err="1"/>
              <a:t>zhuh</a:t>
            </a:r>
            <a:r>
              <a:rPr lang="en-US" dirty="0"/>
              <a:t>). </a:t>
            </a:r>
          </a:p>
          <a:p>
            <a:r>
              <a:rPr lang="en-US" dirty="0"/>
              <a:t>It is a nation of 17,508 separate islands, but only about 6,000 of them are populated. </a:t>
            </a:r>
          </a:p>
          <a:p>
            <a:r>
              <a:rPr lang="en-US" dirty="0"/>
              <a:t>Indonesia has the fourth-largest population in the world (behind only China, India, and the United States.) </a:t>
            </a:r>
          </a:p>
          <a:p>
            <a:r>
              <a:rPr lang="en-US" dirty="0"/>
              <a:t>The important factor that tends to unite so many different peoples of such different languages and cultures over such vast distances is religion. </a:t>
            </a:r>
          </a:p>
          <a:p>
            <a:r>
              <a:rPr lang="en-US" dirty="0"/>
              <a:t>With 80 percent of Indonesians being Muslims</a:t>
            </a:r>
            <a:r>
              <a:rPr lang="en-US" dirty="0">
                <a:solidFill>
                  <a:srgbClr val="FF0000"/>
                </a:solidFill>
              </a:rPr>
              <a:t>, Indonesia is the largest Islamic country in the world. </a:t>
            </a:r>
          </a:p>
        </p:txBody>
      </p:sp>
    </p:spTree>
    <p:extLst>
      <p:ext uri="{BB962C8B-B14F-4D97-AF65-F5344CB8AC3E}">
        <p14:creationId xmlns:p14="http://schemas.microsoft.com/office/powerpoint/2010/main" val="47267093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hub of Indonesian civilization has been the island of </a:t>
            </a:r>
            <a:r>
              <a:rPr lang="en-US" b="1" dirty="0"/>
              <a:t>Java</a:t>
            </a:r>
            <a:r>
              <a:rPr lang="en-US" dirty="0"/>
              <a:t> (JAH </a:t>
            </a:r>
            <a:r>
              <a:rPr lang="en-US" dirty="0" err="1"/>
              <a:t>vuh</a:t>
            </a:r>
            <a:r>
              <a:rPr lang="en-US" dirty="0"/>
              <a:t>), which is southeast of Sumatra and due south of Borneo. </a:t>
            </a:r>
          </a:p>
          <a:p>
            <a:r>
              <a:rPr lang="en-US" dirty="0"/>
              <a:t>Today, Java is the most densely populated of Indonesia’s islands, and the </a:t>
            </a:r>
            <a:r>
              <a:rPr lang="en-US" dirty="0">
                <a:solidFill>
                  <a:srgbClr val="FF0000"/>
                </a:solidFill>
              </a:rPr>
              <a:t>capital, </a:t>
            </a:r>
            <a:r>
              <a:rPr lang="en-US" b="1" dirty="0">
                <a:solidFill>
                  <a:srgbClr val="FF0000"/>
                </a:solidFill>
              </a:rPr>
              <a:t>Jakarta</a:t>
            </a:r>
            <a:r>
              <a:rPr lang="en-US" dirty="0">
                <a:solidFill>
                  <a:srgbClr val="FF0000"/>
                </a:solidFill>
              </a:rPr>
              <a:t> (</a:t>
            </a:r>
            <a:r>
              <a:rPr lang="en-US" dirty="0" err="1">
                <a:solidFill>
                  <a:srgbClr val="FF0000"/>
                </a:solidFill>
              </a:rPr>
              <a:t>juh</a:t>
            </a:r>
            <a:r>
              <a:rPr lang="en-US" dirty="0">
                <a:solidFill>
                  <a:srgbClr val="FF0000"/>
                </a:solidFill>
              </a:rPr>
              <a:t> KAHR </a:t>
            </a:r>
            <a:r>
              <a:rPr lang="en-US" dirty="0" err="1">
                <a:solidFill>
                  <a:srgbClr val="FF0000"/>
                </a:solidFill>
              </a:rPr>
              <a:t>tuh</a:t>
            </a:r>
            <a:r>
              <a:rPr lang="en-US" dirty="0">
                <a:solidFill>
                  <a:srgbClr val="FF0000"/>
                </a:solidFill>
              </a:rPr>
              <a:t>; pop 9.2 million), is one of the largest cities in the world. </a:t>
            </a:r>
          </a:p>
          <a:p>
            <a:r>
              <a:rPr lang="en-US" dirty="0"/>
              <a:t>Indonesia includes all or part of four of the world’s eleven largest islands. </a:t>
            </a:r>
          </a:p>
          <a:p>
            <a:r>
              <a:rPr lang="en-US" dirty="0"/>
              <a:t>Java ranks thirteenth worldwide, but four other Indonesian islands are even larger, of which New Guinea is the largest. </a:t>
            </a:r>
          </a:p>
          <a:p>
            <a:r>
              <a:rPr lang="en-US" dirty="0"/>
              <a:t>The rest of Indonesia consists of two island chains, the first of which is the Lesser </a:t>
            </a:r>
            <a:r>
              <a:rPr lang="en-US" dirty="0" err="1"/>
              <a:t>Sunda</a:t>
            </a:r>
            <a:r>
              <a:rPr lang="en-US" dirty="0"/>
              <a:t> Islands east of Java, which stretch from Bali to Timor. </a:t>
            </a:r>
          </a:p>
          <a:p>
            <a:r>
              <a:rPr lang="en-US" dirty="0"/>
              <a:t>Timor (TEE </a:t>
            </a:r>
            <a:r>
              <a:rPr lang="en-US" dirty="0" err="1"/>
              <a:t>mohr</a:t>
            </a:r>
            <a:r>
              <a:rPr lang="en-US" dirty="0"/>
              <a:t>) is the largest of the Lesser </a:t>
            </a:r>
            <a:r>
              <a:rPr lang="en-US" dirty="0" err="1"/>
              <a:t>Sunda</a:t>
            </a:r>
            <a:r>
              <a:rPr lang="en-US" dirty="0"/>
              <a:t> Islands. </a:t>
            </a:r>
            <a:endParaRPr lang="en-US" dirty="0">
              <a:solidFill>
                <a:srgbClr val="FF0000"/>
              </a:solidFill>
            </a:endParaRPr>
          </a:p>
          <a:p>
            <a:r>
              <a:rPr lang="en-US" dirty="0" smtClean="0"/>
              <a:t>Bali </a:t>
            </a:r>
            <a:r>
              <a:rPr lang="en-US" dirty="0"/>
              <a:t>(BAH lee) is the most famous of the </a:t>
            </a:r>
            <a:r>
              <a:rPr lang="en-US" dirty="0" smtClean="0"/>
              <a:t>Lesser </a:t>
            </a:r>
            <a:r>
              <a:rPr lang="en-US" dirty="0" err="1" smtClean="0"/>
              <a:t>Sundas</a:t>
            </a:r>
            <a:r>
              <a:rPr lang="en-US" dirty="0"/>
              <a:t>. </a:t>
            </a:r>
          </a:p>
        </p:txBody>
      </p:sp>
    </p:spTree>
    <p:extLst>
      <p:ext uri="{BB962C8B-B14F-4D97-AF65-F5344CB8AC3E}">
        <p14:creationId xmlns:p14="http://schemas.microsoft.com/office/powerpoint/2010/main" val="17967210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second chain of islands is the </a:t>
            </a:r>
            <a:r>
              <a:rPr lang="en-US" b="1" dirty="0"/>
              <a:t>Moluccas</a:t>
            </a:r>
            <a:r>
              <a:rPr lang="en-US" dirty="0"/>
              <a:t> (</a:t>
            </a:r>
            <a:r>
              <a:rPr lang="en-US" dirty="0" err="1"/>
              <a:t>muh</a:t>
            </a:r>
            <a:r>
              <a:rPr lang="en-US" dirty="0"/>
              <a:t> LUHK </a:t>
            </a:r>
            <a:r>
              <a:rPr lang="en-US" dirty="0" err="1"/>
              <a:t>uhz</a:t>
            </a:r>
            <a:r>
              <a:rPr lang="en-US" dirty="0"/>
              <a:t>), which were at one time called the Spice Islands.</a:t>
            </a:r>
          </a:p>
          <a:p>
            <a:r>
              <a:rPr lang="en-US" dirty="0"/>
              <a:t>Indonesia is a republic with a unicameral legislature as well as a president and a vice president who are elected by the people for five-year terms. </a:t>
            </a:r>
          </a:p>
        </p:txBody>
      </p:sp>
    </p:spTree>
    <p:extLst>
      <p:ext uri="{BB962C8B-B14F-4D97-AF65-F5344CB8AC3E}">
        <p14:creationId xmlns:p14="http://schemas.microsoft.com/office/powerpoint/2010/main" val="374010980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Timor-Leste</a:t>
            </a:r>
          </a:p>
        </p:txBody>
      </p:sp>
      <p:sp>
        <p:nvSpPr>
          <p:cNvPr id="3" name="Text Placeholder 2"/>
          <p:cNvSpPr>
            <a:spLocks noGrp="1"/>
          </p:cNvSpPr>
          <p:nvPr>
            <p:ph type="body" sz="quarter" idx="10"/>
          </p:nvPr>
        </p:nvSpPr>
        <p:spPr/>
        <p:txBody>
          <a:bodyPr/>
          <a:lstStyle/>
          <a:p>
            <a:r>
              <a:rPr lang="en-US" dirty="0"/>
              <a:t>Timor (TEE </a:t>
            </a:r>
            <a:r>
              <a:rPr lang="en-US" dirty="0" err="1"/>
              <a:t>mohr</a:t>
            </a:r>
            <a:r>
              <a:rPr lang="en-US" dirty="0"/>
              <a:t>) is the largest of the Lesser </a:t>
            </a:r>
            <a:r>
              <a:rPr lang="en-US" dirty="0" err="1"/>
              <a:t>Sunda</a:t>
            </a:r>
            <a:r>
              <a:rPr lang="en-US" dirty="0"/>
              <a:t> Islands. </a:t>
            </a:r>
          </a:p>
          <a:p>
            <a:r>
              <a:rPr lang="en-US" dirty="0"/>
              <a:t>Following the end of Portuguese rule in 1974, civil war between West and East Timor and Indonesian suppression resulted in the death of one hundred thousand Timorese people. </a:t>
            </a:r>
          </a:p>
          <a:p>
            <a:r>
              <a:rPr lang="en-US" dirty="0">
                <a:solidFill>
                  <a:srgbClr val="FF0000"/>
                </a:solidFill>
              </a:rPr>
              <a:t>In 1999, the Timorese people in East Timor began to demand independence from Indonesia and West Timor. </a:t>
            </a:r>
          </a:p>
          <a:p>
            <a:r>
              <a:rPr lang="en-US" dirty="0">
                <a:solidFill>
                  <a:srgbClr val="FF0000"/>
                </a:solidFill>
              </a:rPr>
              <a:t>The new country </a:t>
            </a:r>
            <a:r>
              <a:rPr lang="en-US" b="1" dirty="0">
                <a:solidFill>
                  <a:srgbClr val="FF0000"/>
                </a:solidFill>
              </a:rPr>
              <a:t>Timor-Leste</a:t>
            </a:r>
            <a:r>
              <a:rPr lang="en-US" dirty="0">
                <a:solidFill>
                  <a:srgbClr val="FF0000"/>
                </a:solidFill>
              </a:rPr>
              <a:t> (“East-East”) gained international recognition in 2002. </a:t>
            </a:r>
          </a:p>
          <a:p>
            <a:r>
              <a:rPr lang="en-US" dirty="0"/>
              <a:t>Timor-Leste, one of only two nations in Asia with a Roman Catholic majority (80.5 percent), had four centuries of Portuguese rule. </a:t>
            </a:r>
          </a:p>
          <a:p>
            <a:r>
              <a:rPr lang="en-US" dirty="0"/>
              <a:t>The Catholic Church </a:t>
            </a:r>
            <a:r>
              <a:rPr lang="en-US" dirty="0" smtClean="0"/>
              <a:t>retained </a:t>
            </a:r>
            <a:r>
              <a:rPr lang="en-US" dirty="0"/>
              <a:t>strong support as a result of its support of independence. </a:t>
            </a:r>
          </a:p>
        </p:txBody>
      </p:sp>
    </p:spTree>
    <p:extLst>
      <p:ext uri="{BB962C8B-B14F-4D97-AF65-F5344CB8AC3E}">
        <p14:creationId xmlns:p14="http://schemas.microsoft.com/office/powerpoint/2010/main" val="139712118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Philippines</a:t>
            </a:r>
          </a:p>
        </p:txBody>
      </p:sp>
      <p:sp>
        <p:nvSpPr>
          <p:cNvPr id="3" name="Text Placeholder 2"/>
          <p:cNvSpPr>
            <a:spLocks noGrp="1"/>
          </p:cNvSpPr>
          <p:nvPr>
            <p:ph type="body" sz="quarter" idx="10"/>
          </p:nvPr>
        </p:nvSpPr>
        <p:spPr/>
        <p:txBody>
          <a:bodyPr/>
          <a:lstStyle/>
          <a:p>
            <a:r>
              <a:rPr lang="en-US" dirty="0"/>
              <a:t>The Philippine (FIHL uh peen) Islands lie due east of Vietnam across the South China Sea, south of Taiwan, north of the Moluccas, and west of the Philippine Sea. </a:t>
            </a:r>
          </a:p>
          <a:p>
            <a:r>
              <a:rPr lang="en-US" b="1" dirty="0">
                <a:solidFill>
                  <a:srgbClr val="FF0000"/>
                </a:solidFill>
              </a:rPr>
              <a:t>Luzon</a:t>
            </a:r>
            <a:r>
              <a:rPr lang="en-US" dirty="0">
                <a:solidFill>
                  <a:srgbClr val="FF0000"/>
                </a:solidFill>
              </a:rPr>
              <a:t> (loo ZAHN) is the largest and most populous island. </a:t>
            </a:r>
          </a:p>
          <a:p>
            <a:r>
              <a:rPr lang="en-US" dirty="0" smtClean="0"/>
              <a:t>The Philippines </a:t>
            </a:r>
            <a:r>
              <a:rPr lang="en-US" dirty="0"/>
              <a:t>includes both the </a:t>
            </a:r>
            <a:r>
              <a:rPr lang="en-US" dirty="0">
                <a:solidFill>
                  <a:srgbClr val="FF0000"/>
                </a:solidFill>
              </a:rPr>
              <a:t>capital, Manila </a:t>
            </a:r>
            <a:r>
              <a:rPr lang="en-US" dirty="0"/>
              <a:t>(</a:t>
            </a:r>
            <a:r>
              <a:rPr lang="en-US" dirty="0" err="1"/>
              <a:t>muh</a:t>
            </a:r>
            <a:r>
              <a:rPr lang="en-US" dirty="0"/>
              <a:t> NIH </a:t>
            </a:r>
            <a:r>
              <a:rPr lang="en-US" dirty="0" err="1"/>
              <a:t>luh</a:t>
            </a:r>
            <a:r>
              <a:rPr lang="en-US" dirty="0"/>
              <a:t>; pop. 1.7 million), and the largest city in the country, Quezon City (pop. 2.8 million). </a:t>
            </a:r>
          </a:p>
          <a:p>
            <a:r>
              <a:rPr lang="en-US" b="1" dirty="0"/>
              <a:t>Mindanao</a:t>
            </a:r>
            <a:r>
              <a:rPr lang="en-US" dirty="0"/>
              <a:t> (</a:t>
            </a:r>
            <a:r>
              <a:rPr lang="en-US" dirty="0" err="1"/>
              <a:t>mihn</a:t>
            </a:r>
            <a:r>
              <a:rPr lang="en-US" dirty="0"/>
              <a:t> </a:t>
            </a:r>
            <a:r>
              <a:rPr lang="en-US" dirty="0" err="1"/>
              <a:t>dihn</a:t>
            </a:r>
            <a:r>
              <a:rPr lang="en-US" dirty="0"/>
              <a:t> NOW) is the second-largest island, and its largest city is the port of Davao (dah VOW; pop. 1.5 million). </a:t>
            </a:r>
          </a:p>
          <a:p>
            <a:r>
              <a:rPr lang="en-US" dirty="0"/>
              <a:t>The islands of the Philippines are in the middle of the “typhoon belt.” </a:t>
            </a:r>
          </a:p>
          <a:p>
            <a:r>
              <a:rPr lang="en-US" dirty="0"/>
              <a:t>They are usually affected by about fifteen typhoons a year and are hit </a:t>
            </a:r>
            <a:r>
              <a:rPr lang="en-US" dirty="0" smtClean="0"/>
              <a:t>directly by </a:t>
            </a:r>
            <a:r>
              <a:rPr lang="en-US" dirty="0"/>
              <a:t>about five or six a year. </a:t>
            </a:r>
          </a:p>
        </p:txBody>
      </p:sp>
    </p:spTree>
    <p:extLst>
      <p:ext uri="{BB962C8B-B14F-4D97-AF65-F5344CB8AC3E}">
        <p14:creationId xmlns:p14="http://schemas.microsoft.com/office/powerpoint/2010/main" val="105183277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Philippine Islands were a Spanish colony from the time of their discovery by Ferdinand Magellan in 1521 until the Spanish Empire was defeated in the Spanish-American War in 1898, giving the United States control of the country. </a:t>
            </a:r>
          </a:p>
          <a:p>
            <a:r>
              <a:rPr lang="en-US" dirty="0">
                <a:solidFill>
                  <a:srgbClr val="FF0000"/>
                </a:solidFill>
              </a:rPr>
              <a:t>Japanese occupation during World War II delayed the Philippines’ scheduled independence, but it was finally gained in 1946. </a:t>
            </a:r>
          </a:p>
          <a:p>
            <a:r>
              <a:rPr lang="en-US" dirty="0"/>
              <a:t>The Philippines is a republic with an elected president. </a:t>
            </a:r>
          </a:p>
          <a:p>
            <a:r>
              <a:rPr lang="en-US" dirty="0"/>
              <a:t>It has a bicameral legislature with a House of Representatives and a Senate. </a:t>
            </a:r>
          </a:p>
        </p:txBody>
      </p:sp>
    </p:spTree>
    <p:extLst>
      <p:ext uri="{BB962C8B-B14F-4D97-AF65-F5344CB8AC3E}">
        <p14:creationId xmlns:p14="http://schemas.microsoft.com/office/powerpoint/2010/main" val="375482785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 Which two Malaysian states are located on the island of Borneo? </a:t>
            </a:r>
          </a:p>
          <a:p>
            <a:r>
              <a:rPr lang="en-US" dirty="0"/>
              <a:t>	</a:t>
            </a:r>
            <a:r>
              <a:rPr lang="en-US" b="1" i="1" dirty="0" err="1"/>
              <a:t>Sabat</a:t>
            </a:r>
            <a:r>
              <a:rPr lang="en-US" b="1" i="1" dirty="0"/>
              <a:t> and Sarawak </a:t>
            </a:r>
            <a:endParaRPr lang="en-US" dirty="0"/>
          </a:p>
        </p:txBody>
      </p:sp>
    </p:spTree>
    <p:extLst>
      <p:ext uri="{BB962C8B-B14F-4D97-AF65-F5344CB8AC3E}">
        <p14:creationId xmlns:p14="http://schemas.microsoft.com/office/powerpoint/2010/main" val="369114626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 Which country in the Malaysian archipelago is one of the busiest seaports by volume in the world? </a:t>
            </a:r>
          </a:p>
          <a:p>
            <a:r>
              <a:rPr lang="en-US" dirty="0"/>
              <a:t>	</a:t>
            </a:r>
            <a:r>
              <a:rPr lang="en-US" b="1" i="1" dirty="0"/>
              <a:t>Singapore </a:t>
            </a:r>
            <a:endParaRPr lang="en-US" dirty="0"/>
          </a:p>
        </p:txBody>
      </p:sp>
    </p:spTree>
    <p:extLst>
      <p:ext uri="{BB962C8B-B14F-4D97-AF65-F5344CB8AC3E}">
        <p14:creationId xmlns:p14="http://schemas.microsoft.com/office/powerpoint/2010/main" val="84958996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 What tiny country is located on Borneo’s northwest side between the two Malaysian states? </a:t>
            </a:r>
          </a:p>
          <a:p>
            <a:r>
              <a:rPr lang="en-US" dirty="0"/>
              <a:t>	</a:t>
            </a:r>
            <a:r>
              <a:rPr lang="en-US" b="1" i="1" dirty="0"/>
              <a:t>Brunei</a:t>
            </a:r>
            <a:endParaRPr lang="en-US" dirty="0"/>
          </a:p>
        </p:txBody>
      </p:sp>
    </p:spTree>
    <p:extLst>
      <p:ext uri="{BB962C8B-B14F-4D97-AF65-F5344CB8AC3E}">
        <p14:creationId xmlns:p14="http://schemas.microsoft.com/office/powerpoint/2010/main" val="263714107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4. What is the largest country (in both area and population) in Southeast Asia? </a:t>
            </a:r>
          </a:p>
          <a:p>
            <a:r>
              <a:rPr lang="en-US" dirty="0"/>
              <a:t>	</a:t>
            </a:r>
            <a:r>
              <a:rPr lang="en-US" b="1" i="1" dirty="0"/>
              <a:t>Indonesia </a:t>
            </a:r>
            <a:endParaRPr lang="en-US" dirty="0"/>
          </a:p>
        </p:txBody>
      </p:sp>
    </p:spTree>
    <p:extLst>
      <p:ext uri="{BB962C8B-B14F-4D97-AF65-F5344CB8AC3E}">
        <p14:creationId xmlns:p14="http://schemas.microsoft.com/office/powerpoint/2010/main" val="238202668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FF0000"/>
                </a:solidFill>
              </a:rPr>
              <a:t>Most immigrants to the region are from China. </a:t>
            </a:r>
          </a:p>
          <a:p>
            <a:r>
              <a:rPr lang="en-US" dirty="0">
                <a:solidFill>
                  <a:srgbClr val="FF0000"/>
                </a:solidFill>
              </a:rPr>
              <a:t>The region is part of the Pacific “ring of fire,” </a:t>
            </a:r>
            <a:r>
              <a:rPr lang="en-US" dirty="0"/>
              <a:t>experiencing numerous earthquakes, volcanic eruptions, and tsunamis. </a:t>
            </a:r>
          </a:p>
          <a:p>
            <a:r>
              <a:rPr lang="en-US" dirty="0"/>
              <a:t>Because of the seasonal changes that accompany the monsoons—heavy rains and sometimes severe </a:t>
            </a:r>
            <a:r>
              <a:rPr lang="en-US" dirty="0">
                <a:solidFill>
                  <a:srgbClr val="0B773E"/>
                </a:solidFill>
              </a:rPr>
              <a:t>droughts—</a:t>
            </a:r>
            <a:r>
              <a:rPr lang="en-US" dirty="0">
                <a:solidFill>
                  <a:srgbClr val="FF0000"/>
                </a:solidFill>
              </a:rPr>
              <a:t>much of life in the region is regulated by the climate. </a:t>
            </a:r>
          </a:p>
          <a:p>
            <a:r>
              <a:rPr lang="en-US" dirty="0"/>
              <a:t>The people of Southeast Asia rely daily on their rice production, and many more in other areas eat it regularly, too. </a:t>
            </a:r>
          </a:p>
          <a:p>
            <a:r>
              <a:rPr lang="en-US" dirty="0"/>
              <a:t>More people in the world rely on rice than on any other staple. </a:t>
            </a:r>
          </a:p>
          <a:p>
            <a:r>
              <a:rPr lang="en-US" dirty="0">
                <a:solidFill>
                  <a:srgbClr val="FF0000"/>
                </a:solidFill>
              </a:rPr>
              <a:t>Five of the top ten rice-producing countries of the world are in Southeast Asia. </a:t>
            </a:r>
            <a:r>
              <a:rPr lang="en-US" dirty="0"/>
              <a:t>(Nine of the ten are in the broader Asian region.) </a:t>
            </a:r>
          </a:p>
          <a:p>
            <a:endParaRPr lang="en-US" dirty="0"/>
          </a:p>
        </p:txBody>
      </p:sp>
    </p:spTree>
    <p:extLst>
      <p:ext uri="{BB962C8B-B14F-4D97-AF65-F5344CB8AC3E}">
        <p14:creationId xmlns:p14="http://schemas.microsoft.com/office/powerpoint/2010/main" val="8779488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5. What are the names of the two largest islands of the Philippines? </a:t>
            </a:r>
          </a:p>
          <a:p>
            <a:r>
              <a:rPr lang="en-US" dirty="0"/>
              <a:t>	</a:t>
            </a:r>
            <a:r>
              <a:rPr lang="en-US" b="1" i="1" dirty="0"/>
              <a:t>Luzon and Mindanao</a:t>
            </a:r>
            <a:endParaRPr lang="en-US" dirty="0"/>
          </a:p>
        </p:txBody>
      </p:sp>
    </p:spTree>
    <p:extLst>
      <p:ext uri="{BB962C8B-B14F-4D97-AF65-F5344CB8AC3E}">
        <p14:creationId xmlns:p14="http://schemas.microsoft.com/office/powerpoint/2010/main" val="36030869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buFont typeface="Wingdings" panose="05000000000000000000" pitchFamily="2" charset="2"/>
              <a:buChar char="v"/>
            </a:pPr>
            <a:r>
              <a:rPr lang="en-US" dirty="0"/>
              <a:t>Why does Singapore enjoy the highest GDP in Southeast Asia? </a:t>
            </a:r>
          </a:p>
          <a:p>
            <a:pPr marL="568325" indent="0"/>
            <a:r>
              <a:rPr lang="en-US" b="1" i="1" dirty="0"/>
              <a:t>Answers may include the following: it is a major exporter; industry includes manufacturing and </a:t>
            </a:r>
            <a:r>
              <a:rPr lang="en-US" b="1" i="1" dirty="0" smtClean="0"/>
              <a:t>construction; </a:t>
            </a:r>
            <a:r>
              <a:rPr lang="en-US" b="1" i="1" dirty="0"/>
              <a:t>it is the financial and high-tech hub of southeast Asia; government is supportive of economic growth. </a:t>
            </a:r>
          </a:p>
        </p:txBody>
      </p:sp>
    </p:spTree>
    <p:extLst>
      <p:ext uri="{BB962C8B-B14F-4D97-AF65-F5344CB8AC3E}">
        <p14:creationId xmlns:p14="http://schemas.microsoft.com/office/powerpoint/2010/main" val="2780767942"/>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a:t>
            </a:r>
            <a:r>
              <a:rPr lang="en-US" dirty="0" smtClean="0"/>
              <a:t>Places, </a:t>
            </a:r>
            <a:r>
              <a:rPr lang="en-US" dirty="0"/>
              <a:t>and Things to Know</a:t>
            </a:r>
          </a:p>
        </p:txBody>
      </p:sp>
    </p:spTree>
    <p:extLst>
      <p:ext uri="{BB962C8B-B14F-4D97-AF65-F5344CB8AC3E}">
        <p14:creationId xmlns:p14="http://schemas.microsoft.com/office/powerpoint/2010/main" val="363531494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Indochina</a:t>
            </a:r>
          </a:p>
        </p:txBody>
      </p:sp>
      <p:sp>
        <p:nvSpPr>
          <p:cNvPr id="3" name="Text Placeholder 2"/>
          <p:cNvSpPr>
            <a:spLocks noGrp="1"/>
          </p:cNvSpPr>
          <p:nvPr>
            <p:ph type="body" sz="quarter" idx="11"/>
          </p:nvPr>
        </p:nvSpPr>
        <p:spPr/>
        <p:txBody>
          <a:bodyPr/>
          <a:lstStyle/>
          <a:p>
            <a:r>
              <a:rPr lang="en-US" dirty="0"/>
              <a:t>the mainland portion of Southeast Asia, including Vietnam, Laos, Cambodia, Thailand, and Myanmar</a:t>
            </a:r>
          </a:p>
        </p:txBody>
      </p:sp>
    </p:spTree>
    <p:extLst>
      <p:ext uri="{BB962C8B-B14F-4D97-AF65-F5344CB8AC3E}">
        <p14:creationId xmlns:p14="http://schemas.microsoft.com/office/powerpoint/2010/main" val="207460337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insular countries</a:t>
            </a:r>
          </a:p>
        </p:txBody>
      </p:sp>
      <p:sp>
        <p:nvSpPr>
          <p:cNvPr id="3" name="Text Placeholder 2"/>
          <p:cNvSpPr>
            <a:spLocks noGrp="1"/>
          </p:cNvSpPr>
          <p:nvPr>
            <p:ph type="body" sz="quarter" idx="11"/>
          </p:nvPr>
        </p:nvSpPr>
        <p:spPr/>
        <p:txBody>
          <a:bodyPr/>
          <a:lstStyle/>
          <a:p>
            <a:r>
              <a:rPr lang="en-US" dirty="0"/>
              <a:t>countries that are isolated or cut off from other countries</a:t>
            </a:r>
          </a:p>
        </p:txBody>
      </p:sp>
    </p:spTree>
    <p:extLst>
      <p:ext uri="{BB962C8B-B14F-4D97-AF65-F5344CB8AC3E}">
        <p14:creationId xmlns:p14="http://schemas.microsoft.com/office/powerpoint/2010/main" val="1873491526"/>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Malay Archipelago</a:t>
            </a:r>
          </a:p>
        </p:txBody>
      </p:sp>
      <p:sp>
        <p:nvSpPr>
          <p:cNvPr id="3" name="Text Placeholder 2"/>
          <p:cNvSpPr>
            <a:spLocks noGrp="1"/>
          </p:cNvSpPr>
          <p:nvPr>
            <p:ph type="body" sz="quarter" idx="11"/>
          </p:nvPr>
        </p:nvSpPr>
        <p:spPr/>
        <p:txBody>
          <a:bodyPr/>
          <a:lstStyle/>
          <a:p>
            <a:r>
              <a:rPr lang="en-US" dirty="0"/>
              <a:t>includes the countries of Malaysia, Singapore, Indonesia, Brunei, Timor-Leste, and the Philippines</a:t>
            </a:r>
          </a:p>
        </p:txBody>
      </p:sp>
    </p:spTree>
    <p:extLst>
      <p:ext uri="{BB962C8B-B14F-4D97-AF65-F5344CB8AC3E}">
        <p14:creationId xmlns:p14="http://schemas.microsoft.com/office/powerpoint/2010/main" val="2806057514"/>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archipelago</a:t>
            </a:r>
          </a:p>
        </p:txBody>
      </p:sp>
      <p:sp>
        <p:nvSpPr>
          <p:cNvPr id="3" name="Text Placeholder 2"/>
          <p:cNvSpPr>
            <a:spLocks noGrp="1"/>
          </p:cNvSpPr>
          <p:nvPr>
            <p:ph type="body" sz="quarter" idx="11"/>
          </p:nvPr>
        </p:nvSpPr>
        <p:spPr/>
        <p:txBody>
          <a:bodyPr/>
          <a:lstStyle/>
          <a:p>
            <a:r>
              <a:rPr lang="en-US" dirty="0"/>
              <a:t>a large group of islands</a:t>
            </a:r>
          </a:p>
        </p:txBody>
      </p:sp>
    </p:spTree>
    <p:extLst>
      <p:ext uri="{BB962C8B-B14F-4D97-AF65-F5344CB8AC3E}">
        <p14:creationId xmlns:p14="http://schemas.microsoft.com/office/powerpoint/2010/main" val="2207507175"/>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Irrawaddy River</a:t>
            </a:r>
          </a:p>
        </p:txBody>
      </p:sp>
      <p:sp>
        <p:nvSpPr>
          <p:cNvPr id="3" name="Text Placeholder 2"/>
          <p:cNvSpPr>
            <a:spLocks noGrp="1"/>
          </p:cNvSpPr>
          <p:nvPr>
            <p:ph type="body" sz="quarter" idx="11"/>
          </p:nvPr>
        </p:nvSpPr>
        <p:spPr/>
        <p:txBody>
          <a:bodyPr/>
          <a:lstStyle/>
          <a:p>
            <a:r>
              <a:rPr lang="en-US" dirty="0"/>
              <a:t>runs from the rugged eastern </a:t>
            </a:r>
            <a:r>
              <a:rPr lang="en-US" dirty="0" smtClean="0"/>
              <a:t>highlands of Myanmar </a:t>
            </a:r>
            <a:r>
              <a:rPr lang="en-US" dirty="0"/>
              <a:t>down to the Andaman Sea</a:t>
            </a:r>
          </a:p>
        </p:txBody>
      </p:sp>
    </p:spTree>
    <p:extLst>
      <p:ext uri="{BB962C8B-B14F-4D97-AF65-F5344CB8AC3E}">
        <p14:creationId xmlns:p14="http://schemas.microsoft.com/office/powerpoint/2010/main" val="407358591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“Golden Triangle” </a:t>
            </a:r>
          </a:p>
        </p:txBody>
      </p:sp>
      <p:sp>
        <p:nvSpPr>
          <p:cNvPr id="3" name="Text Placeholder 2"/>
          <p:cNvSpPr>
            <a:spLocks noGrp="1"/>
          </p:cNvSpPr>
          <p:nvPr>
            <p:ph type="body" sz="quarter" idx="11"/>
          </p:nvPr>
        </p:nvSpPr>
        <p:spPr/>
        <p:txBody>
          <a:bodyPr/>
          <a:lstStyle/>
          <a:p>
            <a:r>
              <a:rPr lang="en-US" dirty="0"/>
              <a:t>where the borders of Myanmar, Laos, and Thailand meet</a:t>
            </a:r>
          </a:p>
        </p:txBody>
      </p:sp>
    </p:spTree>
    <p:extLst>
      <p:ext uri="{BB962C8B-B14F-4D97-AF65-F5344CB8AC3E}">
        <p14:creationId xmlns:p14="http://schemas.microsoft.com/office/powerpoint/2010/main" val="361990144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nirvana</a:t>
            </a:r>
          </a:p>
        </p:txBody>
      </p:sp>
      <p:sp>
        <p:nvSpPr>
          <p:cNvPr id="3" name="Text Placeholder 2"/>
          <p:cNvSpPr>
            <a:spLocks noGrp="1"/>
          </p:cNvSpPr>
          <p:nvPr>
            <p:ph type="body" sz="quarter" idx="11"/>
          </p:nvPr>
        </p:nvSpPr>
        <p:spPr/>
        <p:txBody>
          <a:bodyPr/>
          <a:lstStyle/>
          <a:p>
            <a:r>
              <a:rPr lang="en-US" dirty="0"/>
              <a:t>a spiritual state in Buddhism in which one frees himself from desires and worldly things, finds release from suffering, and reaches a state of complete happiness and rest </a:t>
            </a:r>
          </a:p>
        </p:txBody>
      </p:sp>
    </p:spTree>
    <p:extLst>
      <p:ext uri="{BB962C8B-B14F-4D97-AF65-F5344CB8AC3E}">
        <p14:creationId xmlns:p14="http://schemas.microsoft.com/office/powerpoint/2010/main" val="142766095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Southeast Asia has also been the focus of intense competition and power struggles among European colonial powers. </a:t>
            </a:r>
          </a:p>
          <a:p>
            <a:r>
              <a:rPr lang="en-US" dirty="0"/>
              <a:t>Of the Southeast Asian countries, only Thailand remained free of European colonialism. </a:t>
            </a:r>
          </a:p>
          <a:p>
            <a:r>
              <a:rPr lang="en-US" dirty="0" smtClean="0">
                <a:solidFill>
                  <a:srgbClr val="FF0000"/>
                </a:solidFill>
              </a:rPr>
              <a:t>Thailand </a:t>
            </a:r>
            <a:r>
              <a:rPr lang="en-US" dirty="0">
                <a:solidFill>
                  <a:srgbClr val="FF0000"/>
                </a:solidFill>
              </a:rPr>
              <a:t>was instrumental in the era of imperialism as a buffer zone between British forces in Myanmar and French forces in French Indochina (encompassing Laos, Cambodia, and Vietnam). </a:t>
            </a:r>
          </a:p>
          <a:p>
            <a:r>
              <a:rPr lang="en-US" dirty="0"/>
              <a:t>In the decades following World War II, all of the countries of the region gained independence from colonial powers. </a:t>
            </a:r>
          </a:p>
          <a:p>
            <a:r>
              <a:rPr lang="en-US" dirty="0"/>
              <a:t>One positive effect of colonialism was the unifying influence exerted among various tribal groups throughout Southeast Asia, which made independence possible and practical. </a:t>
            </a:r>
          </a:p>
        </p:txBody>
      </p:sp>
    </p:spTree>
    <p:extLst>
      <p:ext uri="{BB962C8B-B14F-4D97-AF65-F5344CB8AC3E}">
        <p14:creationId xmlns:p14="http://schemas.microsoft.com/office/powerpoint/2010/main" val="393399813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Siam</a:t>
            </a:r>
          </a:p>
        </p:txBody>
      </p:sp>
      <p:sp>
        <p:nvSpPr>
          <p:cNvPr id="3" name="Text Placeholder 2"/>
          <p:cNvSpPr>
            <a:spLocks noGrp="1"/>
          </p:cNvSpPr>
          <p:nvPr>
            <p:ph type="body" sz="quarter" idx="11"/>
          </p:nvPr>
        </p:nvSpPr>
        <p:spPr/>
        <p:txBody>
          <a:bodyPr/>
          <a:lstStyle/>
          <a:p>
            <a:r>
              <a:rPr lang="en-US" dirty="0"/>
              <a:t>the former name of Thailand</a:t>
            </a:r>
          </a:p>
        </p:txBody>
      </p:sp>
    </p:spTree>
    <p:extLst>
      <p:ext uri="{BB962C8B-B14F-4D97-AF65-F5344CB8AC3E}">
        <p14:creationId xmlns:p14="http://schemas.microsoft.com/office/powerpoint/2010/main" val="1198637654"/>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ASEAN</a:t>
            </a:r>
          </a:p>
        </p:txBody>
      </p:sp>
      <p:sp>
        <p:nvSpPr>
          <p:cNvPr id="3" name="Text Placeholder 2"/>
          <p:cNvSpPr>
            <a:spLocks noGrp="1"/>
          </p:cNvSpPr>
          <p:nvPr>
            <p:ph type="body" sz="quarter" idx="11"/>
          </p:nvPr>
        </p:nvSpPr>
        <p:spPr/>
        <p:txBody>
          <a:bodyPr/>
          <a:lstStyle/>
          <a:p>
            <a:r>
              <a:rPr lang="en-US" dirty="0"/>
              <a:t>Association of Southeast Asian Nations; a political and economic organization formed in 1967</a:t>
            </a:r>
          </a:p>
        </p:txBody>
      </p:sp>
    </p:spTree>
    <p:extLst>
      <p:ext uri="{BB962C8B-B14F-4D97-AF65-F5344CB8AC3E}">
        <p14:creationId xmlns:p14="http://schemas.microsoft.com/office/powerpoint/2010/main" val="1985652765"/>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Mekong River</a:t>
            </a:r>
          </a:p>
        </p:txBody>
      </p:sp>
      <p:sp>
        <p:nvSpPr>
          <p:cNvPr id="3" name="Text Placeholder 2"/>
          <p:cNvSpPr>
            <a:spLocks noGrp="1"/>
          </p:cNvSpPr>
          <p:nvPr>
            <p:ph type="body" sz="quarter" idx="11"/>
          </p:nvPr>
        </p:nvSpPr>
        <p:spPr/>
        <p:txBody>
          <a:bodyPr/>
          <a:lstStyle/>
          <a:p>
            <a:r>
              <a:rPr lang="en-US" dirty="0"/>
              <a:t>forms much of the border between Thailand and Laos </a:t>
            </a:r>
          </a:p>
        </p:txBody>
      </p:sp>
    </p:spTree>
    <p:extLst>
      <p:ext uri="{BB962C8B-B14F-4D97-AF65-F5344CB8AC3E}">
        <p14:creationId xmlns:p14="http://schemas.microsoft.com/office/powerpoint/2010/main" val="3491154270"/>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Khmer Rouge</a:t>
            </a:r>
          </a:p>
        </p:txBody>
      </p:sp>
      <p:sp>
        <p:nvSpPr>
          <p:cNvPr id="3" name="Text Placeholder 2"/>
          <p:cNvSpPr>
            <a:spLocks noGrp="1"/>
          </p:cNvSpPr>
          <p:nvPr>
            <p:ph type="body" sz="quarter" idx="11"/>
          </p:nvPr>
        </p:nvSpPr>
        <p:spPr/>
        <p:txBody>
          <a:bodyPr/>
          <a:lstStyle/>
          <a:p>
            <a:r>
              <a:rPr lang="en-US" dirty="0"/>
              <a:t>Communists who came to power in Cambodia and used extreme violence to return the country to an agricultural lifestyle</a:t>
            </a:r>
          </a:p>
        </p:txBody>
      </p:sp>
    </p:spTree>
    <p:extLst>
      <p:ext uri="{BB962C8B-B14F-4D97-AF65-F5344CB8AC3E}">
        <p14:creationId xmlns:p14="http://schemas.microsoft.com/office/powerpoint/2010/main" val="41976073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 Pot</a:t>
            </a:r>
          </a:p>
        </p:txBody>
      </p:sp>
      <p:sp>
        <p:nvSpPr>
          <p:cNvPr id="3" name="Text Placeholder 2"/>
          <p:cNvSpPr>
            <a:spLocks noGrp="1"/>
          </p:cNvSpPr>
          <p:nvPr>
            <p:ph type="body" sz="quarter" idx="11"/>
          </p:nvPr>
        </p:nvSpPr>
        <p:spPr/>
        <p:txBody>
          <a:bodyPr/>
          <a:lstStyle/>
          <a:p>
            <a:r>
              <a:rPr lang="en-US" dirty="0"/>
              <a:t>Communist leader of the Khmer R</a:t>
            </a:r>
            <a:r>
              <a:rPr lang="en-US" dirty="0" smtClean="0"/>
              <a:t>ouge</a:t>
            </a:r>
            <a:r>
              <a:rPr lang="en-US" dirty="0"/>
              <a:t>; had the idea that the solution to Cambodia’s problems was to erase all memories of colonial times and return everyone to a rural, agricultural lifestyle</a:t>
            </a:r>
          </a:p>
        </p:txBody>
      </p:sp>
    </p:spTree>
    <p:extLst>
      <p:ext uri="{BB962C8B-B14F-4D97-AF65-F5344CB8AC3E}">
        <p14:creationId xmlns:p14="http://schemas.microsoft.com/office/powerpoint/2010/main" val="324133772"/>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Hong (Red) River</a:t>
            </a:r>
          </a:p>
        </p:txBody>
      </p:sp>
      <p:sp>
        <p:nvSpPr>
          <p:cNvPr id="3" name="Text Placeholder 2"/>
          <p:cNvSpPr>
            <a:spLocks noGrp="1"/>
          </p:cNvSpPr>
          <p:nvPr>
            <p:ph type="body" sz="quarter" idx="11"/>
          </p:nvPr>
        </p:nvSpPr>
        <p:spPr/>
        <p:txBody>
          <a:bodyPr/>
          <a:lstStyle/>
          <a:p>
            <a:r>
              <a:rPr lang="en-US" dirty="0" smtClean="0"/>
              <a:t>the river that flows through Hanoi and bisects </a:t>
            </a:r>
            <a:r>
              <a:rPr lang="en-US" dirty="0"/>
              <a:t>Vietnam from northwest to southeast </a:t>
            </a:r>
          </a:p>
        </p:txBody>
      </p:sp>
    </p:spTree>
    <p:extLst>
      <p:ext uri="{BB962C8B-B14F-4D97-AF65-F5344CB8AC3E}">
        <p14:creationId xmlns:p14="http://schemas.microsoft.com/office/powerpoint/2010/main" val="1648323342"/>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Hanoi</a:t>
            </a:r>
          </a:p>
        </p:txBody>
      </p:sp>
      <p:sp>
        <p:nvSpPr>
          <p:cNvPr id="3" name="Text Placeholder 2"/>
          <p:cNvSpPr>
            <a:spLocks noGrp="1"/>
          </p:cNvSpPr>
          <p:nvPr>
            <p:ph type="body" sz="quarter" idx="11"/>
          </p:nvPr>
        </p:nvSpPr>
        <p:spPr/>
        <p:txBody>
          <a:bodyPr/>
          <a:lstStyle/>
          <a:p>
            <a:r>
              <a:rPr lang="en-US" dirty="0"/>
              <a:t>capital of Vietnam</a:t>
            </a:r>
          </a:p>
        </p:txBody>
      </p:sp>
    </p:spTree>
    <p:extLst>
      <p:ext uri="{BB962C8B-B14F-4D97-AF65-F5344CB8AC3E}">
        <p14:creationId xmlns:p14="http://schemas.microsoft.com/office/powerpoint/2010/main" val="2526596713"/>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Gulf of Tonkin</a:t>
            </a:r>
          </a:p>
        </p:txBody>
      </p:sp>
      <p:sp>
        <p:nvSpPr>
          <p:cNvPr id="3" name="Text Placeholder 2"/>
          <p:cNvSpPr>
            <a:spLocks noGrp="1"/>
          </p:cNvSpPr>
          <p:nvPr>
            <p:ph type="body" sz="quarter" idx="11"/>
          </p:nvPr>
        </p:nvSpPr>
        <p:spPr/>
        <p:txBody>
          <a:bodyPr/>
          <a:lstStyle/>
          <a:p>
            <a:r>
              <a:rPr lang="en-US" dirty="0" smtClean="0"/>
              <a:t>body of water to the east of northern Vietnam</a:t>
            </a:r>
            <a:endParaRPr lang="en-US" dirty="0"/>
          </a:p>
        </p:txBody>
      </p:sp>
    </p:spTree>
    <p:extLst>
      <p:ext uri="{BB962C8B-B14F-4D97-AF65-F5344CB8AC3E}">
        <p14:creationId xmlns:p14="http://schemas.microsoft.com/office/powerpoint/2010/main" val="3059123245"/>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Haiphong</a:t>
            </a:r>
          </a:p>
        </p:txBody>
      </p:sp>
      <p:sp>
        <p:nvSpPr>
          <p:cNvPr id="3" name="Text Placeholder 2"/>
          <p:cNvSpPr>
            <a:spLocks noGrp="1"/>
          </p:cNvSpPr>
          <p:nvPr>
            <p:ph type="body" sz="quarter" idx="11"/>
          </p:nvPr>
        </p:nvSpPr>
        <p:spPr/>
        <p:txBody>
          <a:bodyPr/>
          <a:lstStyle/>
          <a:p>
            <a:r>
              <a:rPr lang="en-US" dirty="0"/>
              <a:t>chief seaport of Vietnam</a:t>
            </a:r>
          </a:p>
        </p:txBody>
      </p:sp>
    </p:spTree>
    <p:extLst>
      <p:ext uri="{BB962C8B-B14F-4D97-AF65-F5344CB8AC3E}">
        <p14:creationId xmlns:p14="http://schemas.microsoft.com/office/powerpoint/2010/main" val="282299876"/>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China Sea</a:t>
            </a:r>
          </a:p>
        </p:txBody>
      </p:sp>
      <p:sp>
        <p:nvSpPr>
          <p:cNvPr id="3" name="Text Placeholder 2"/>
          <p:cNvSpPr>
            <a:spLocks noGrp="1"/>
          </p:cNvSpPr>
          <p:nvPr>
            <p:ph type="body" sz="quarter" idx="11"/>
          </p:nvPr>
        </p:nvSpPr>
        <p:spPr/>
        <p:txBody>
          <a:bodyPr/>
          <a:lstStyle/>
          <a:p>
            <a:r>
              <a:rPr lang="en-US" dirty="0" smtClean="0"/>
              <a:t>body of water to the east of southern Vietnam </a:t>
            </a:r>
            <a:endParaRPr lang="en-US" dirty="0"/>
          </a:p>
        </p:txBody>
      </p:sp>
    </p:spTree>
    <p:extLst>
      <p:ext uri="{BB962C8B-B14F-4D97-AF65-F5344CB8AC3E}">
        <p14:creationId xmlns:p14="http://schemas.microsoft.com/office/powerpoint/2010/main" val="245956645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433559" y="500856"/>
            <a:ext cx="6837521" cy="5581650"/>
          </a:xfrm>
        </p:spPr>
      </p:pic>
    </p:spTree>
    <p:extLst>
      <p:ext uri="{BB962C8B-B14F-4D97-AF65-F5344CB8AC3E}">
        <p14:creationId xmlns:p14="http://schemas.microsoft.com/office/powerpoint/2010/main" val="382289736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 Chi Minh City </a:t>
            </a:r>
          </a:p>
        </p:txBody>
      </p:sp>
      <p:sp>
        <p:nvSpPr>
          <p:cNvPr id="3" name="Text Placeholder 2"/>
          <p:cNvSpPr>
            <a:spLocks noGrp="1"/>
          </p:cNvSpPr>
          <p:nvPr>
            <p:ph type="body" sz="quarter" idx="11"/>
          </p:nvPr>
        </p:nvSpPr>
        <p:spPr/>
        <p:txBody>
          <a:bodyPr/>
          <a:lstStyle/>
          <a:p>
            <a:r>
              <a:rPr lang="en-US" dirty="0"/>
              <a:t>largest city in the southern portion of Vietnam</a:t>
            </a:r>
          </a:p>
        </p:txBody>
      </p:sp>
    </p:spTree>
    <p:extLst>
      <p:ext uri="{BB962C8B-B14F-4D97-AF65-F5344CB8AC3E}">
        <p14:creationId xmlns:p14="http://schemas.microsoft.com/office/powerpoint/2010/main" val="2682086637"/>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 Chi Minh </a:t>
            </a:r>
          </a:p>
        </p:txBody>
      </p:sp>
      <p:sp>
        <p:nvSpPr>
          <p:cNvPr id="3" name="Text Placeholder 2"/>
          <p:cNvSpPr>
            <a:spLocks noGrp="1"/>
          </p:cNvSpPr>
          <p:nvPr>
            <p:ph type="body" sz="quarter" idx="11"/>
          </p:nvPr>
        </p:nvSpPr>
        <p:spPr/>
        <p:txBody>
          <a:bodyPr/>
          <a:lstStyle/>
          <a:p>
            <a:r>
              <a:rPr lang="en-US" dirty="0"/>
              <a:t>led the Communist defeat of the French </a:t>
            </a:r>
            <a:r>
              <a:rPr lang="en-US" dirty="0" smtClean="0"/>
              <a:t/>
            </a:r>
            <a:br>
              <a:rPr lang="en-US" dirty="0" smtClean="0"/>
            </a:br>
            <a:r>
              <a:rPr lang="en-US" dirty="0" smtClean="0"/>
              <a:t>at </a:t>
            </a:r>
            <a:r>
              <a:rPr lang="en-US" dirty="0" err="1"/>
              <a:t>Dien</a:t>
            </a:r>
            <a:r>
              <a:rPr lang="en-US" dirty="0"/>
              <a:t> Bien </a:t>
            </a:r>
            <a:r>
              <a:rPr lang="en-US" dirty="0" err="1"/>
              <a:t>Phu</a:t>
            </a:r>
            <a:r>
              <a:rPr lang="en-US" dirty="0"/>
              <a:t> in Vietnam  </a:t>
            </a:r>
          </a:p>
        </p:txBody>
      </p:sp>
    </p:spTree>
    <p:extLst>
      <p:ext uri="{BB962C8B-B14F-4D97-AF65-F5344CB8AC3E}">
        <p14:creationId xmlns:p14="http://schemas.microsoft.com/office/powerpoint/2010/main" val="3058630854"/>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Dien</a:t>
            </a:r>
            <a:r>
              <a:rPr lang="en-US" dirty="0"/>
              <a:t> Bien </a:t>
            </a:r>
            <a:r>
              <a:rPr lang="en-US" dirty="0" err="1"/>
              <a:t>Phu</a:t>
            </a:r>
            <a:endParaRPr lang="en-US" dirty="0"/>
          </a:p>
        </p:txBody>
      </p:sp>
      <p:sp>
        <p:nvSpPr>
          <p:cNvPr id="3" name="Text Placeholder 2"/>
          <p:cNvSpPr>
            <a:spLocks noGrp="1"/>
          </p:cNvSpPr>
          <p:nvPr>
            <p:ph type="body" sz="quarter" idx="11"/>
          </p:nvPr>
        </p:nvSpPr>
        <p:spPr/>
        <p:txBody>
          <a:bodyPr/>
          <a:lstStyle/>
          <a:p>
            <a:r>
              <a:rPr lang="en-US" dirty="0" smtClean="0"/>
              <a:t>the battle at which Ho </a:t>
            </a:r>
            <a:r>
              <a:rPr lang="en-US" dirty="0"/>
              <a:t>Chi Minh defeated the French </a:t>
            </a:r>
            <a:r>
              <a:rPr lang="en-US" dirty="0" smtClean="0"/>
              <a:t>forces</a:t>
            </a:r>
            <a:endParaRPr lang="en-US" dirty="0"/>
          </a:p>
        </p:txBody>
      </p:sp>
    </p:spTree>
    <p:extLst>
      <p:ext uri="{BB962C8B-B14F-4D97-AF65-F5344CB8AC3E}">
        <p14:creationId xmlns:p14="http://schemas.microsoft.com/office/powerpoint/2010/main" val="1350445548"/>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domino theory</a:t>
            </a:r>
          </a:p>
        </p:txBody>
      </p:sp>
      <p:sp>
        <p:nvSpPr>
          <p:cNvPr id="3" name="Text Placeholder 2"/>
          <p:cNvSpPr>
            <a:spLocks noGrp="1"/>
          </p:cNvSpPr>
          <p:nvPr>
            <p:ph type="body" sz="quarter" idx="11"/>
          </p:nvPr>
        </p:nvSpPr>
        <p:spPr/>
        <p:txBody>
          <a:bodyPr/>
          <a:lstStyle/>
          <a:p>
            <a:r>
              <a:rPr lang="en-US" dirty="0"/>
              <a:t>the idea that if one country of Southeast Asia fell to </a:t>
            </a:r>
            <a:r>
              <a:rPr lang="en-US" dirty="0" smtClean="0"/>
              <a:t>communism</a:t>
            </a:r>
            <a:r>
              <a:rPr lang="en-US" dirty="0"/>
              <a:t>, the others would soon fall too</a:t>
            </a:r>
          </a:p>
        </p:txBody>
      </p:sp>
    </p:spTree>
    <p:extLst>
      <p:ext uri="{BB962C8B-B14F-4D97-AF65-F5344CB8AC3E}">
        <p14:creationId xmlns:p14="http://schemas.microsoft.com/office/powerpoint/2010/main" val="355526599"/>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Kuala Lumpur </a:t>
            </a:r>
          </a:p>
        </p:txBody>
      </p:sp>
      <p:sp>
        <p:nvSpPr>
          <p:cNvPr id="3" name="Text Placeholder 2"/>
          <p:cNvSpPr>
            <a:spLocks noGrp="1"/>
          </p:cNvSpPr>
          <p:nvPr>
            <p:ph type="body" sz="quarter" idx="11"/>
          </p:nvPr>
        </p:nvSpPr>
        <p:spPr/>
        <p:txBody>
          <a:bodyPr/>
          <a:lstStyle/>
          <a:p>
            <a:r>
              <a:rPr lang="en-US" dirty="0"/>
              <a:t>capital of Malaysia </a:t>
            </a:r>
          </a:p>
        </p:txBody>
      </p:sp>
    </p:spTree>
    <p:extLst>
      <p:ext uri="{BB962C8B-B14F-4D97-AF65-F5344CB8AC3E}">
        <p14:creationId xmlns:p14="http://schemas.microsoft.com/office/powerpoint/2010/main" val="1234785404"/>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a:t>
            </a:r>
          </a:p>
        </p:txBody>
      </p:sp>
      <p:sp>
        <p:nvSpPr>
          <p:cNvPr id="3" name="Text Placeholder 2"/>
          <p:cNvSpPr>
            <a:spLocks noGrp="1"/>
          </p:cNvSpPr>
          <p:nvPr>
            <p:ph type="body" sz="quarter" idx="11"/>
          </p:nvPr>
        </p:nvSpPr>
        <p:spPr/>
        <p:txBody>
          <a:bodyPr/>
          <a:lstStyle/>
          <a:p>
            <a:r>
              <a:rPr lang="en-US" dirty="0"/>
              <a:t>hub of Indonesian civilization; an island of Indonesia </a:t>
            </a:r>
          </a:p>
        </p:txBody>
      </p:sp>
    </p:spTree>
    <p:extLst>
      <p:ext uri="{BB962C8B-B14F-4D97-AF65-F5344CB8AC3E}">
        <p14:creationId xmlns:p14="http://schemas.microsoft.com/office/powerpoint/2010/main" val="3385567491"/>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Jakarta</a:t>
            </a:r>
          </a:p>
        </p:txBody>
      </p:sp>
      <p:sp>
        <p:nvSpPr>
          <p:cNvPr id="3" name="Text Placeholder 2"/>
          <p:cNvSpPr>
            <a:spLocks noGrp="1"/>
          </p:cNvSpPr>
          <p:nvPr>
            <p:ph type="body" sz="quarter" idx="11"/>
          </p:nvPr>
        </p:nvSpPr>
        <p:spPr/>
        <p:txBody>
          <a:bodyPr/>
          <a:lstStyle/>
          <a:p>
            <a:r>
              <a:rPr lang="en-US" dirty="0"/>
              <a:t>capital of Indonesia </a:t>
            </a:r>
          </a:p>
        </p:txBody>
      </p:sp>
    </p:spTree>
    <p:extLst>
      <p:ext uri="{BB962C8B-B14F-4D97-AF65-F5344CB8AC3E}">
        <p14:creationId xmlns:p14="http://schemas.microsoft.com/office/powerpoint/2010/main" val="719258582"/>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Moluccas</a:t>
            </a:r>
          </a:p>
        </p:txBody>
      </p:sp>
      <p:sp>
        <p:nvSpPr>
          <p:cNvPr id="3" name="Text Placeholder 2"/>
          <p:cNvSpPr>
            <a:spLocks noGrp="1"/>
          </p:cNvSpPr>
          <p:nvPr>
            <p:ph type="body" sz="quarter" idx="11"/>
          </p:nvPr>
        </p:nvSpPr>
        <p:spPr/>
        <p:txBody>
          <a:bodyPr/>
          <a:lstStyle/>
          <a:p>
            <a:r>
              <a:rPr lang="en-US" dirty="0" smtClean="0"/>
              <a:t>a </a:t>
            </a:r>
            <a:r>
              <a:rPr lang="en-US" dirty="0"/>
              <a:t>chain of islands in Indonesia; was once called the Spice Islands </a:t>
            </a:r>
          </a:p>
        </p:txBody>
      </p:sp>
    </p:spTree>
    <p:extLst>
      <p:ext uri="{BB962C8B-B14F-4D97-AF65-F5344CB8AC3E}">
        <p14:creationId xmlns:p14="http://schemas.microsoft.com/office/powerpoint/2010/main" val="986014137"/>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Timor-Leste</a:t>
            </a:r>
          </a:p>
        </p:txBody>
      </p:sp>
      <p:sp>
        <p:nvSpPr>
          <p:cNvPr id="3" name="Text Placeholder 2"/>
          <p:cNvSpPr>
            <a:spLocks noGrp="1"/>
          </p:cNvSpPr>
          <p:nvPr>
            <p:ph type="body" sz="quarter" idx="11"/>
          </p:nvPr>
        </p:nvSpPr>
        <p:spPr/>
        <p:txBody>
          <a:bodyPr/>
          <a:lstStyle/>
          <a:p>
            <a:r>
              <a:rPr lang="en-US" dirty="0"/>
              <a:t>means “East-East”; country that was formed from a civil war between West and East Timor </a:t>
            </a:r>
          </a:p>
        </p:txBody>
      </p:sp>
    </p:spTree>
    <p:extLst>
      <p:ext uri="{BB962C8B-B14F-4D97-AF65-F5344CB8AC3E}">
        <p14:creationId xmlns:p14="http://schemas.microsoft.com/office/powerpoint/2010/main" val="2858521474"/>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Luzon </a:t>
            </a:r>
          </a:p>
        </p:txBody>
      </p:sp>
      <p:sp>
        <p:nvSpPr>
          <p:cNvPr id="3" name="Text Placeholder 2"/>
          <p:cNvSpPr>
            <a:spLocks noGrp="1"/>
          </p:cNvSpPr>
          <p:nvPr>
            <p:ph type="body" sz="quarter" idx="11"/>
          </p:nvPr>
        </p:nvSpPr>
        <p:spPr/>
        <p:txBody>
          <a:bodyPr/>
          <a:lstStyle/>
          <a:p>
            <a:r>
              <a:rPr lang="en-US" dirty="0"/>
              <a:t>largest and most populous island of the Philippines</a:t>
            </a:r>
          </a:p>
        </p:txBody>
      </p:sp>
    </p:spTree>
    <p:extLst>
      <p:ext uri="{BB962C8B-B14F-4D97-AF65-F5344CB8AC3E}">
        <p14:creationId xmlns:p14="http://schemas.microsoft.com/office/powerpoint/2010/main" val="178807329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943283" y="782638"/>
            <a:ext cx="5818072" cy="5018087"/>
          </a:xfrm>
        </p:spPr>
      </p:pic>
    </p:spTree>
    <p:extLst>
      <p:ext uri="{BB962C8B-B14F-4D97-AF65-F5344CB8AC3E}">
        <p14:creationId xmlns:p14="http://schemas.microsoft.com/office/powerpoint/2010/main" val="3411825016"/>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Mindanao</a:t>
            </a:r>
          </a:p>
        </p:txBody>
      </p:sp>
      <p:sp>
        <p:nvSpPr>
          <p:cNvPr id="3" name="Text Placeholder 2"/>
          <p:cNvSpPr>
            <a:spLocks noGrp="1"/>
          </p:cNvSpPr>
          <p:nvPr>
            <p:ph type="body" sz="quarter" idx="11"/>
          </p:nvPr>
        </p:nvSpPr>
        <p:spPr/>
        <p:txBody>
          <a:bodyPr/>
          <a:lstStyle/>
          <a:p>
            <a:r>
              <a:rPr lang="en-US" dirty="0"/>
              <a:t>second-largest island of the Philippines</a:t>
            </a:r>
          </a:p>
        </p:txBody>
      </p:sp>
    </p:spTree>
    <p:extLst>
      <p:ext uri="{BB962C8B-B14F-4D97-AF65-F5344CB8AC3E}">
        <p14:creationId xmlns:p14="http://schemas.microsoft.com/office/powerpoint/2010/main" val="42101416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Indochina</a:t>
            </a:r>
          </a:p>
        </p:txBody>
      </p:sp>
      <p:sp>
        <p:nvSpPr>
          <p:cNvPr id="3" name="Text Placeholder 2"/>
          <p:cNvSpPr>
            <a:spLocks noGrp="1"/>
          </p:cNvSpPr>
          <p:nvPr>
            <p:ph type="body" sz="quarter" idx="10"/>
          </p:nvPr>
        </p:nvSpPr>
        <p:spPr/>
        <p:txBody>
          <a:bodyPr/>
          <a:lstStyle/>
          <a:p>
            <a:r>
              <a:rPr lang="en-US" dirty="0"/>
              <a:t>Southeast Asia is divided into two major </a:t>
            </a:r>
            <a:r>
              <a:rPr lang="en-US" dirty="0" err="1"/>
              <a:t>subregions</a:t>
            </a:r>
            <a:r>
              <a:rPr lang="en-US" dirty="0"/>
              <a:t>. </a:t>
            </a:r>
          </a:p>
          <a:p>
            <a:r>
              <a:rPr lang="en-US" dirty="0">
                <a:solidFill>
                  <a:srgbClr val="FF0000"/>
                </a:solidFill>
              </a:rPr>
              <a:t>The mainland portion is called </a:t>
            </a:r>
            <a:r>
              <a:rPr lang="en-US" b="1" dirty="0">
                <a:solidFill>
                  <a:srgbClr val="FF0000"/>
                </a:solidFill>
              </a:rPr>
              <a:t>Indochina</a:t>
            </a:r>
            <a:r>
              <a:rPr lang="en-US" dirty="0"/>
              <a:t>, so named because of the dominant neighbors on either side of the region: India and China. </a:t>
            </a:r>
          </a:p>
          <a:p>
            <a:r>
              <a:rPr lang="en-US" dirty="0"/>
              <a:t>These two countries exert strong influence on the culture, politics, and economy of the entire region. </a:t>
            </a:r>
          </a:p>
          <a:p>
            <a:r>
              <a:rPr lang="en-US" dirty="0"/>
              <a:t>South of Indochina is the second </a:t>
            </a:r>
            <a:r>
              <a:rPr lang="en-US" dirty="0" err="1"/>
              <a:t>subregion</a:t>
            </a:r>
            <a:r>
              <a:rPr lang="en-US" dirty="0"/>
              <a:t>, the </a:t>
            </a:r>
            <a:r>
              <a:rPr lang="en-US" b="1" dirty="0"/>
              <a:t>insular countries </a:t>
            </a:r>
            <a:r>
              <a:rPr lang="en-US" dirty="0"/>
              <a:t>of the </a:t>
            </a:r>
            <a:r>
              <a:rPr lang="en-US" b="1" dirty="0"/>
              <a:t>Malay Archipelago</a:t>
            </a:r>
            <a:r>
              <a:rPr lang="en-US" dirty="0"/>
              <a:t>: Malaysia, Singapore, Indonesia, Brunei, Timor-Leste, and the Philippines. </a:t>
            </a:r>
          </a:p>
          <a:p>
            <a:r>
              <a:rPr lang="en-US" dirty="0">
                <a:solidFill>
                  <a:srgbClr val="FF0000"/>
                </a:solidFill>
              </a:rPr>
              <a:t>An </a:t>
            </a:r>
            <a:r>
              <a:rPr lang="en-US" b="1" dirty="0">
                <a:solidFill>
                  <a:srgbClr val="FF0000"/>
                </a:solidFill>
              </a:rPr>
              <a:t>archipelago </a:t>
            </a:r>
            <a:r>
              <a:rPr lang="en-US" dirty="0">
                <a:solidFill>
                  <a:srgbClr val="FF0000"/>
                </a:solidFill>
              </a:rPr>
              <a:t>(</a:t>
            </a:r>
            <a:r>
              <a:rPr lang="en-US" dirty="0" err="1">
                <a:solidFill>
                  <a:srgbClr val="FF0000"/>
                </a:solidFill>
              </a:rPr>
              <a:t>ahrk</a:t>
            </a:r>
            <a:r>
              <a:rPr lang="en-US" dirty="0">
                <a:solidFill>
                  <a:srgbClr val="FF0000"/>
                </a:solidFill>
              </a:rPr>
              <a:t> uh PEHL uh </a:t>
            </a:r>
            <a:r>
              <a:rPr lang="en-US" dirty="0" err="1">
                <a:solidFill>
                  <a:srgbClr val="FF0000"/>
                </a:solidFill>
              </a:rPr>
              <a:t>goh</a:t>
            </a:r>
            <a:r>
              <a:rPr lang="en-US" dirty="0">
                <a:solidFill>
                  <a:srgbClr val="FF0000"/>
                </a:solidFill>
              </a:rPr>
              <a:t>) is a large group of islands. </a:t>
            </a:r>
          </a:p>
        </p:txBody>
      </p:sp>
    </p:spTree>
    <p:extLst>
      <p:ext uri="{BB962C8B-B14F-4D97-AF65-F5344CB8AC3E}">
        <p14:creationId xmlns:p14="http://schemas.microsoft.com/office/powerpoint/2010/main" val="387361290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eography_Red Units">
  <a:themeElements>
    <a:clrScheme name="Cultural Geography">
      <a:dk1>
        <a:srgbClr val="000000"/>
      </a:dk1>
      <a:lt1>
        <a:srgbClr val="FFFFFF"/>
      </a:lt1>
      <a:dk2>
        <a:srgbClr val="434342"/>
      </a:dk2>
      <a:lt2>
        <a:srgbClr val="CDD7D9"/>
      </a:lt2>
      <a:accent1>
        <a:srgbClr val="797B7E"/>
      </a:accent1>
      <a:accent2>
        <a:srgbClr val="DB6A5A"/>
      </a:accent2>
      <a:accent3>
        <a:srgbClr val="198AB5"/>
      </a:accent3>
      <a:accent4>
        <a:srgbClr val="0B773E"/>
      </a:accent4>
      <a:accent5>
        <a:srgbClr val="F5ECA3"/>
      </a:accent5>
      <a:accent6>
        <a:srgbClr val="506E94"/>
      </a:accent6>
      <a:hlink>
        <a:srgbClr val="5F5F5F"/>
      </a:hlink>
      <a:folHlink>
        <a:srgbClr val="969696"/>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ctr">
          <a:defRPr sz="4000" dirty="0" smtClean="0">
            <a:solidFill>
              <a:schemeClr val="tx2">
                <a:lumMod val="75000"/>
              </a:schemeClr>
            </a:solidFill>
          </a:defRPr>
        </a:defPPr>
      </a:lstStyle>
    </a:txDef>
  </a:objectDefaults>
  <a:extraClrSchemeLst/>
</a:theme>
</file>

<file path=ppt/theme/theme2.xml><?xml version="1.0" encoding="utf-8"?>
<a:theme xmlns:a="http://schemas.openxmlformats.org/drawingml/2006/main" name="Geography_Green Units">
  <a:themeElements>
    <a:clrScheme name="Cultural Geography">
      <a:dk1>
        <a:srgbClr val="000000"/>
      </a:dk1>
      <a:lt1>
        <a:srgbClr val="FFFFFF"/>
      </a:lt1>
      <a:dk2>
        <a:srgbClr val="434342"/>
      </a:dk2>
      <a:lt2>
        <a:srgbClr val="CDD7D9"/>
      </a:lt2>
      <a:accent1>
        <a:srgbClr val="797B7E"/>
      </a:accent1>
      <a:accent2>
        <a:srgbClr val="DB6A5A"/>
      </a:accent2>
      <a:accent3>
        <a:srgbClr val="198AB5"/>
      </a:accent3>
      <a:accent4>
        <a:srgbClr val="0B773E"/>
      </a:accent4>
      <a:accent5>
        <a:srgbClr val="F5ECA3"/>
      </a:accent5>
      <a:accent6>
        <a:srgbClr val="506E94"/>
      </a:accent6>
      <a:hlink>
        <a:srgbClr val="5F5F5F"/>
      </a:hlink>
      <a:folHlink>
        <a:srgbClr val="969696"/>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ctr">
          <a:defRPr sz="4000" dirty="0" smtClean="0">
            <a:solidFill>
              <a:schemeClr val="tx2">
                <a:lumMod val="75000"/>
              </a:schemeClr>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12089</TotalTime>
  <Words>3906</Words>
  <Application>Microsoft Office PowerPoint</Application>
  <PresentationFormat>Custom</PresentationFormat>
  <Paragraphs>279</Paragraphs>
  <Slides>80</Slides>
  <Notes>3</Notes>
  <HiddenSlides>0</HiddenSlides>
  <MMClips>0</MMClips>
  <ScaleCrop>false</ScaleCrop>
  <HeadingPairs>
    <vt:vector size="4" baseType="variant">
      <vt:variant>
        <vt:lpstr>Theme</vt:lpstr>
      </vt:variant>
      <vt:variant>
        <vt:i4>2</vt:i4>
      </vt:variant>
      <vt:variant>
        <vt:lpstr>Slide Titles</vt:lpstr>
      </vt:variant>
      <vt:variant>
        <vt:i4>80</vt:i4>
      </vt:variant>
    </vt:vector>
  </HeadingPairs>
  <TitlesOfParts>
    <vt:vector size="82" baseType="lpstr">
      <vt:lpstr>Geography_Red Units</vt:lpstr>
      <vt:lpstr>Geography_Green Units</vt:lpstr>
      <vt:lpstr>Chapter 15: Southeast Asia</vt:lpstr>
      <vt:lpstr>Southeast Asia</vt:lpstr>
      <vt:lpstr>PowerPoint Presentation</vt:lpstr>
      <vt:lpstr>Introduction</vt:lpstr>
      <vt:lpstr>PowerPoint Presentation</vt:lpstr>
      <vt:lpstr>PowerPoint Presentation</vt:lpstr>
      <vt:lpstr>PowerPoint Presentation</vt:lpstr>
      <vt:lpstr>PowerPoint Presentation</vt:lpstr>
      <vt:lpstr>Indochina</vt:lpstr>
      <vt:lpstr>Myanmar</vt:lpstr>
      <vt:lpstr>PowerPoint Presentation</vt:lpstr>
      <vt:lpstr>Buddhism </vt:lpstr>
      <vt:lpstr>PowerPoint Presentation</vt:lpstr>
      <vt:lpstr>Thailand </vt:lpstr>
      <vt:lpstr>PowerPoint Presentation</vt:lpstr>
      <vt:lpstr>Elephant Roundup </vt:lpstr>
      <vt:lpstr>PowerPoint Presentation</vt:lpstr>
      <vt:lpstr>PowerPoint Presentation</vt:lpstr>
      <vt:lpstr>PowerPoint Presentation</vt:lpstr>
      <vt:lpstr>PowerPoint Presentation</vt:lpstr>
      <vt:lpstr>Laos</vt:lpstr>
      <vt:lpstr>Cambodia</vt:lpstr>
      <vt:lpstr>PowerPoint Presentation</vt:lpstr>
      <vt:lpstr>Vietnam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Malay Archipelago</vt:lpstr>
      <vt:lpstr>The Malay Archipelago</vt:lpstr>
      <vt:lpstr>The Malay Archipelago </vt:lpstr>
      <vt:lpstr>Malaysia</vt:lpstr>
      <vt:lpstr>Singapore</vt:lpstr>
      <vt:lpstr>PowerPoint Presentation</vt:lpstr>
      <vt:lpstr>Brunei</vt:lpstr>
      <vt:lpstr>Indonesia </vt:lpstr>
      <vt:lpstr>PowerPoint Presentation</vt:lpstr>
      <vt:lpstr>PowerPoint Presentation</vt:lpstr>
      <vt:lpstr>Timor-Leste</vt:lpstr>
      <vt:lpstr>The Philippines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People, Places, and Things to Know</vt:lpstr>
      <vt:lpstr>Indochina</vt:lpstr>
      <vt:lpstr>insular countries</vt:lpstr>
      <vt:lpstr>Malay Archipelago</vt:lpstr>
      <vt:lpstr>archipelago</vt:lpstr>
      <vt:lpstr>Irrawaddy River</vt:lpstr>
      <vt:lpstr>“Golden Triangle” </vt:lpstr>
      <vt:lpstr>nirvana</vt:lpstr>
      <vt:lpstr>Siam</vt:lpstr>
      <vt:lpstr>ASEAN</vt:lpstr>
      <vt:lpstr>Mekong River</vt:lpstr>
      <vt:lpstr>Khmer Rouge</vt:lpstr>
      <vt:lpstr>Pol Pot</vt:lpstr>
      <vt:lpstr>Hong (Red) River</vt:lpstr>
      <vt:lpstr>Hanoi</vt:lpstr>
      <vt:lpstr>Gulf of Tonkin</vt:lpstr>
      <vt:lpstr>Haiphong</vt:lpstr>
      <vt:lpstr>South China Sea</vt:lpstr>
      <vt:lpstr>Ho Chi Minh City </vt:lpstr>
      <vt:lpstr>Ho Chi Minh </vt:lpstr>
      <vt:lpstr>Dien Bien Phu</vt:lpstr>
      <vt:lpstr>domino theory</vt:lpstr>
      <vt:lpstr>Kuala Lumpur </vt:lpstr>
      <vt:lpstr>Java</vt:lpstr>
      <vt:lpstr>Jakarta</vt:lpstr>
      <vt:lpstr>Moluccas</vt:lpstr>
      <vt:lpstr>Timor-Leste</vt:lpstr>
      <vt:lpstr>Luzon </vt:lpstr>
      <vt:lpstr>Mindanao</vt:lpstr>
    </vt:vector>
  </TitlesOfParts>
  <Company>Bob Jones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Bowers, Hannah</dc:creator>
  <cp:lastModifiedBy>Sue</cp:lastModifiedBy>
  <cp:revision>393</cp:revision>
  <dcterms:created xsi:type="dcterms:W3CDTF">2017-04-25T17:01:42Z</dcterms:created>
  <dcterms:modified xsi:type="dcterms:W3CDTF">2019-03-21T14:01:22Z</dcterms:modified>
</cp:coreProperties>
</file>