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7"/>
  </p:notesMasterIdLst>
  <p:sldIdLst>
    <p:sldId id="262" r:id="rId2"/>
    <p:sldId id="335" r:id="rId3"/>
    <p:sldId id="383" r:id="rId4"/>
    <p:sldId id="442" r:id="rId5"/>
    <p:sldId id="416" r:id="rId6"/>
    <p:sldId id="385" r:id="rId7"/>
    <p:sldId id="384" r:id="rId8"/>
    <p:sldId id="443" r:id="rId9"/>
    <p:sldId id="386" r:id="rId10"/>
    <p:sldId id="399" r:id="rId11"/>
    <p:sldId id="444" r:id="rId12"/>
    <p:sldId id="445" r:id="rId13"/>
    <p:sldId id="446" r:id="rId14"/>
    <p:sldId id="447" r:id="rId15"/>
    <p:sldId id="448" r:id="rId16"/>
    <p:sldId id="450" r:id="rId17"/>
    <p:sldId id="449" r:id="rId18"/>
    <p:sldId id="451" r:id="rId19"/>
    <p:sldId id="452" r:id="rId20"/>
    <p:sldId id="454" r:id="rId21"/>
    <p:sldId id="455" r:id="rId22"/>
    <p:sldId id="453" r:id="rId23"/>
    <p:sldId id="456" r:id="rId24"/>
    <p:sldId id="457" r:id="rId25"/>
    <p:sldId id="458" r:id="rId26"/>
    <p:sldId id="459" r:id="rId27"/>
    <p:sldId id="460" r:id="rId28"/>
    <p:sldId id="461" r:id="rId29"/>
    <p:sldId id="462" r:id="rId30"/>
    <p:sldId id="463" r:id="rId31"/>
    <p:sldId id="464" r:id="rId32"/>
    <p:sldId id="501" r:id="rId33"/>
    <p:sldId id="466" r:id="rId34"/>
    <p:sldId id="467" r:id="rId35"/>
    <p:sldId id="470" r:id="rId36"/>
    <p:sldId id="417" r:id="rId37"/>
    <p:sldId id="468" r:id="rId38"/>
    <p:sldId id="390" r:id="rId39"/>
    <p:sldId id="469" r:id="rId40"/>
    <p:sldId id="471" r:id="rId41"/>
    <p:sldId id="472" r:id="rId42"/>
    <p:sldId id="473" r:id="rId43"/>
    <p:sldId id="474" r:id="rId44"/>
    <p:sldId id="475" r:id="rId45"/>
    <p:sldId id="476" r:id="rId46"/>
    <p:sldId id="477" r:id="rId47"/>
    <p:sldId id="478" r:id="rId48"/>
    <p:sldId id="479" r:id="rId49"/>
    <p:sldId id="387" r:id="rId50"/>
    <p:sldId id="480" r:id="rId51"/>
    <p:sldId id="481" r:id="rId52"/>
    <p:sldId id="482" r:id="rId53"/>
    <p:sldId id="483" r:id="rId54"/>
    <p:sldId id="484" r:id="rId55"/>
    <p:sldId id="485" r:id="rId56"/>
    <p:sldId id="486" r:id="rId57"/>
    <p:sldId id="487" r:id="rId58"/>
    <p:sldId id="429" r:id="rId59"/>
    <p:sldId id="488" r:id="rId60"/>
    <p:sldId id="489" r:id="rId61"/>
    <p:sldId id="431" r:id="rId62"/>
    <p:sldId id="490" r:id="rId63"/>
    <p:sldId id="491" r:id="rId64"/>
    <p:sldId id="492" r:id="rId65"/>
    <p:sldId id="493" r:id="rId66"/>
    <p:sldId id="494" r:id="rId67"/>
    <p:sldId id="495" r:id="rId68"/>
    <p:sldId id="496" r:id="rId69"/>
    <p:sldId id="396" r:id="rId70"/>
    <p:sldId id="497" r:id="rId71"/>
    <p:sldId id="498" r:id="rId72"/>
    <p:sldId id="388" r:id="rId73"/>
    <p:sldId id="499" r:id="rId74"/>
    <p:sldId id="500" r:id="rId75"/>
    <p:sldId id="285" r:id="rId76"/>
  </p:sldIdLst>
  <p:sldSz cx="11704638" cy="65833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3">
          <p15:clr>
            <a:srgbClr val="A4A3A4"/>
          </p15:clr>
        </p15:guide>
        <p15:guide id="2" orient="horz" pos="201">
          <p15:clr>
            <a:srgbClr val="A4A3A4"/>
          </p15:clr>
        </p15:guide>
        <p15:guide id="3" orient="horz" pos="3945">
          <p15:clr>
            <a:srgbClr val="A4A3A4"/>
          </p15:clr>
        </p15:guide>
        <p15:guide id="4" orient="horz" pos="1209">
          <p15:clr>
            <a:srgbClr val="A4A3A4"/>
          </p15:clr>
        </p15:guide>
        <p15:guide id="5" pos="3686">
          <p15:clr>
            <a:srgbClr val="A4A3A4"/>
          </p15:clr>
        </p15:guide>
        <p15:guide id="6" pos="374">
          <p15:clr>
            <a:srgbClr val="A4A3A4"/>
          </p15:clr>
        </p15:guide>
        <p15:guide id="7" pos="69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DCB"/>
    <a:srgbClr val="063170"/>
    <a:srgbClr val="083D8A"/>
    <a:srgbClr val="0E69F0"/>
    <a:srgbClr val="03347B"/>
    <a:srgbClr val="CBCBCB"/>
    <a:srgbClr val="DDDDDD"/>
    <a:srgbClr val="9C202C"/>
    <a:srgbClr val="73232B"/>
    <a:srgbClr val="5CB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7" autoAdjust="0"/>
    <p:restoredTop sz="92666" autoAdjust="0"/>
  </p:normalViewPr>
  <p:slideViewPr>
    <p:cSldViewPr>
      <p:cViewPr varScale="1">
        <p:scale>
          <a:sx n="71" d="100"/>
          <a:sy n="71" d="100"/>
        </p:scale>
        <p:origin x="678" y="54"/>
      </p:cViewPr>
      <p:guideLst>
        <p:guide orient="horz" pos="2073"/>
        <p:guide orient="horz" pos="201"/>
        <p:guide orient="horz" pos="3945"/>
        <p:guide orient="horz" pos="1209"/>
        <p:guide pos="3686"/>
        <p:guide pos="374"/>
        <p:guide pos="699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97635-8394-48B0-92A1-BF939F8B7DF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FC3FA-137B-44D8-847C-0050ED15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15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2174593"/>
            <a:ext cx="11704638" cy="1828800"/>
          </a:xfrm>
          <a:prstGeom prst="rect">
            <a:avLst/>
          </a:prstGeom>
          <a:solidFill>
            <a:srgbClr val="083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0" y="0"/>
            <a:ext cx="1959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cap="all" baseline="0" dirty="0" smtClean="0">
                <a:solidFill>
                  <a:schemeClr val="bg2"/>
                </a:solidFill>
                <a:effectLst/>
                <a:latin typeface="Tw Cen MT" panose="020B0602020104020603" pitchFamily="34" charset="0"/>
              </a:rPr>
              <a:t>Fifth Edition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594519" y="2315880"/>
            <a:ext cx="10515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400" b="0" cap="all" baseline="0" dirty="0" smtClean="0">
                <a:ln>
                  <a:solidFill>
                    <a:schemeClr val="bg2"/>
                  </a:solidFill>
                </a:ln>
                <a:solidFill>
                  <a:srgbClr val="F7ED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United States History</a:t>
            </a:r>
            <a:endParaRPr lang="en-US" sz="7400" b="0" cap="all" baseline="0" dirty="0">
              <a:ln>
                <a:solidFill>
                  <a:schemeClr val="bg2"/>
                </a:solidFill>
              </a:ln>
              <a:solidFill>
                <a:srgbClr val="F7ED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4840664" y="3444081"/>
            <a:ext cx="2023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1ED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FIFTH EDITION</a:t>
            </a:r>
          </a:p>
        </p:txBody>
      </p:sp>
    </p:spTree>
    <p:extLst>
      <p:ext uri="{BB962C8B-B14F-4D97-AF65-F5344CB8AC3E}">
        <p14:creationId xmlns:p14="http://schemas.microsoft.com/office/powerpoint/2010/main" val="20100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21"/>
          <p:cNvSpPr/>
          <p:nvPr userDrawn="1"/>
        </p:nvSpPr>
        <p:spPr>
          <a:xfrm flipH="1">
            <a:off x="-2" y="1442514"/>
            <a:ext cx="11704639" cy="3144566"/>
          </a:xfrm>
          <a:prstGeom prst="rect">
            <a:avLst/>
          </a:prstGeom>
          <a:solidFill>
            <a:srgbClr val="083D8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21"/>
          <p:cNvSpPr/>
          <p:nvPr userDrawn="1"/>
        </p:nvSpPr>
        <p:spPr>
          <a:xfrm flipH="1">
            <a:off x="4166150" y="1586075"/>
            <a:ext cx="7538488" cy="2857445"/>
          </a:xfrm>
          <a:custGeom>
            <a:avLst/>
            <a:gdLst/>
            <a:ahLst/>
            <a:cxnLst/>
            <a:rect l="l" t="t" r="r" b="b"/>
            <a:pathLst>
              <a:path w="7538488" h="2857445">
                <a:moveTo>
                  <a:pt x="7538488" y="0"/>
                </a:moveTo>
                <a:lnTo>
                  <a:pt x="0" y="0"/>
                </a:lnTo>
                <a:lnTo>
                  <a:pt x="0" y="2857445"/>
                </a:lnTo>
                <a:lnTo>
                  <a:pt x="6459517" y="2857445"/>
                </a:lnTo>
                <a:close/>
              </a:path>
            </a:pathLst>
          </a:custGeom>
          <a:solidFill>
            <a:schemeClr val="bg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47795" y="1621315"/>
            <a:ext cx="3810000" cy="370805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9900" b="1">
                <a:solidFill>
                  <a:schemeClr val="bg2"/>
                </a:solidFill>
                <a:effectLst/>
                <a:latin typeface="Rockwell" panose="020606030202050204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27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205498" y="1615281"/>
            <a:ext cx="2494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cap="all" spc="300" baseline="0" dirty="0" smtClean="0">
                <a:solidFill>
                  <a:schemeClr val="bg2"/>
                </a:solidFill>
                <a:effectLst/>
                <a:latin typeface="+mj-lt"/>
              </a:rPr>
              <a:t>Chapter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184322" y="1586076"/>
            <a:ext cx="6552406" cy="2857446"/>
          </a:xfrm>
        </p:spPr>
        <p:txBody>
          <a:bodyPr anchor="ctr"/>
          <a:lstStyle>
            <a:lvl1pPr algn="l">
              <a:lnSpc>
                <a:spcPct val="90000"/>
              </a:lnSpc>
              <a:defRPr b="0" cap="all" baseline="0">
                <a:solidFill>
                  <a:srgbClr val="083D8A"/>
                </a:solidFill>
                <a:effectLst/>
                <a:latin typeface="Tw Cen MT" panose="020B0602020104020603" pitchFamily="34" charset="0"/>
              </a:defRPr>
            </a:lvl1pPr>
          </a:lstStyle>
          <a:p>
            <a:r>
              <a:rPr lang="en-US" dirty="0" smtClean="0"/>
              <a:t>Chapter Title</a:t>
            </a:r>
            <a:br>
              <a:rPr lang="en-US" dirty="0" smtClean="0"/>
            </a:br>
            <a:r>
              <a:rPr lang="en-US" dirty="0" smtClean="0"/>
              <a:t>(date range)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659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310642" y="1919288"/>
            <a:ext cx="10393995" cy="2395136"/>
            <a:chOff x="1310642" y="2294331"/>
            <a:chExt cx="10393995" cy="1645050"/>
          </a:xfrm>
        </p:grpSpPr>
        <p:sp>
          <p:nvSpPr>
            <p:cNvPr id="21" name="Rectangle 7"/>
            <p:cNvSpPr/>
            <p:nvPr/>
          </p:nvSpPr>
          <p:spPr>
            <a:xfrm>
              <a:off x="1310642" y="3207861"/>
              <a:ext cx="9144000" cy="731520"/>
            </a:xfrm>
            <a:custGeom>
              <a:avLst/>
              <a:gdLst>
                <a:gd name="connsiteX0" fmla="*/ 0 w 9144000"/>
                <a:gd name="connsiteY0" fmla="*/ 0 h 690317"/>
                <a:gd name="connsiteX1" fmla="*/ 9144000 w 9144000"/>
                <a:gd name="connsiteY1" fmla="*/ 0 h 690317"/>
                <a:gd name="connsiteX2" fmla="*/ 9144000 w 9144000"/>
                <a:gd name="connsiteY2" fmla="*/ 690317 h 690317"/>
                <a:gd name="connsiteX3" fmla="*/ 0 w 9144000"/>
                <a:gd name="connsiteY3" fmla="*/ 690317 h 690317"/>
                <a:gd name="connsiteX4" fmla="*/ 0 w 9144000"/>
                <a:gd name="connsiteY4" fmla="*/ 0 h 690317"/>
                <a:gd name="connsiteX0" fmla="*/ 9144000 w 9235440"/>
                <a:gd name="connsiteY0" fmla="*/ 0 h 690317"/>
                <a:gd name="connsiteX1" fmla="*/ 9144000 w 9235440"/>
                <a:gd name="connsiteY1" fmla="*/ 690317 h 690317"/>
                <a:gd name="connsiteX2" fmla="*/ 0 w 9235440"/>
                <a:gd name="connsiteY2" fmla="*/ 690317 h 690317"/>
                <a:gd name="connsiteX3" fmla="*/ 0 w 9235440"/>
                <a:gd name="connsiteY3" fmla="*/ 0 h 690317"/>
                <a:gd name="connsiteX4" fmla="*/ 9235440 w 9235440"/>
                <a:gd name="connsiteY4" fmla="*/ 91440 h 690317"/>
                <a:gd name="connsiteX0" fmla="*/ 9144000 w 9144000"/>
                <a:gd name="connsiteY0" fmla="*/ 0 h 690317"/>
                <a:gd name="connsiteX1" fmla="*/ 9144000 w 9144000"/>
                <a:gd name="connsiteY1" fmla="*/ 690317 h 690317"/>
                <a:gd name="connsiteX2" fmla="*/ 0 w 9144000"/>
                <a:gd name="connsiteY2" fmla="*/ 690317 h 690317"/>
                <a:gd name="connsiteX3" fmla="*/ 0 w 9144000"/>
                <a:gd name="connsiteY3" fmla="*/ 0 h 690317"/>
                <a:gd name="connsiteX0" fmla="*/ 9144000 w 9144000"/>
                <a:gd name="connsiteY0" fmla="*/ 690317 h 690317"/>
                <a:gd name="connsiteX1" fmla="*/ 0 w 9144000"/>
                <a:gd name="connsiteY1" fmla="*/ 690317 h 690317"/>
                <a:gd name="connsiteX2" fmla="*/ 0 w 9144000"/>
                <a:gd name="connsiteY2" fmla="*/ 0 h 690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0" h="690317">
                  <a:moveTo>
                    <a:pt x="9144000" y="690317"/>
                  </a:moveTo>
                  <a:lnTo>
                    <a:pt x="0" y="690317"/>
                  </a:lnTo>
                  <a:lnTo>
                    <a:pt x="0" y="0"/>
                  </a:lnTo>
                </a:path>
              </a:pathLst>
            </a:custGeom>
            <a:noFill/>
            <a:ln w="152400">
              <a:solidFill>
                <a:srgbClr val="083D8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661318" y="2294331"/>
              <a:ext cx="10043319" cy="0"/>
            </a:xfrm>
            <a:prstGeom prst="line">
              <a:avLst/>
            </a:prstGeom>
            <a:noFill/>
            <a:ln w="152400">
              <a:solidFill>
                <a:srgbClr val="083D8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1" name="Text Placeholder 10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516856" y="2072481"/>
            <a:ext cx="8669338" cy="2090746"/>
          </a:xfrm>
        </p:spPr>
        <p:txBody>
          <a:bodyPr anchor="ctr">
            <a:normAutofit/>
          </a:bodyPr>
          <a:lstStyle>
            <a:lvl1pPr marL="0" indent="0" algn="ctr">
              <a:lnSpc>
                <a:spcPct val="85000"/>
              </a:lnSpc>
              <a:spcAft>
                <a:spcPts val="0"/>
              </a:spcAft>
              <a:buFontTx/>
              <a:buNone/>
              <a:defRPr sz="7200" b="1" cap="all" baseline="0">
                <a:solidFill>
                  <a:srgbClr val="063170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Core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241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/list 1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794" y="0"/>
            <a:ext cx="11705432" cy="1694215"/>
            <a:chOff x="-794" y="0"/>
            <a:chExt cx="11705432" cy="169421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1704638" cy="1691480"/>
            </a:xfrm>
            <a:prstGeom prst="rect">
              <a:avLst/>
            </a:prstGeom>
            <a:solidFill>
              <a:srgbClr val="C6C4C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52318" y="1"/>
              <a:ext cx="5852319" cy="457200"/>
            </a:xfrm>
            <a:prstGeom prst="rect">
              <a:avLst/>
            </a:prstGeom>
            <a:solidFill>
              <a:srgbClr val="083D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"/>
            <p:cNvSpPr/>
            <p:nvPr/>
          </p:nvSpPr>
          <p:spPr>
            <a:xfrm flipH="1">
              <a:off x="159" y="594201"/>
              <a:ext cx="11704320" cy="1005840"/>
            </a:xfrm>
            <a:prstGeom prst="rect">
              <a:avLst/>
            </a:prstGeom>
            <a:solidFill>
              <a:srgbClr val="083D8A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0195733" y="0"/>
              <a:ext cx="1317095" cy="1691480"/>
              <a:chOff x="10074317" y="0"/>
              <a:chExt cx="1805079" cy="1691480"/>
            </a:xfrm>
          </p:grpSpPr>
          <p:sp>
            <p:nvSpPr>
              <p:cNvPr id="22" name="Rectangle 18"/>
              <p:cNvSpPr/>
              <p:nvPr/>
            </p:nvSpPr>
            <p:spPr>
              <a:xfrm>
                <a:off x="10074317" y="0"/>
                <a:ext cx="1630321" cy="1691480"/>
              </a:xfrm>
              <a:custGeom>
                <a:avLst/>
                <a:gdLst/>
                <a:ahLst/>
                <a:cxnLst/>
                <a:rect l="l" t="t" r="r" b="b"/>
                <a:pathLst>
                  <a:path w="1630321" h="1691480">
                    <a:moveTo>
                      <a:pt x="0" y="0"/>
                    </a:moveTo>
                    <a:lnTo>
                      <a:pt x="1630321" y="0"/>
                    </a:lnTo>
                    <a:lnTo>
                      <a:pt x="1630321" y="1691480"/>
                    </a:lnTo>
                    <a:lnTo>
                      <a:pt x="1092336" y="169148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7620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18"/>
              <p:cNvSpPr/>
              <p:nvPr/>
            </p:nvSpPr>
            <p:spPr>
              <a:xfrm>
                <a:off x="10249074" y="0"/>
                <a:ext cx="1630322" cy="1691480"/>
              </a:xfrm>
              <a:custGeom>
                <a:avLst/>
                <a:gdLst/>
                <a:ahLst/>
                <a:cxnLst/>
                <a:rect l="l" t="t" r="r" b="b"/>
                <a:pathLst>
                  <a:path w="1630321" h="1691480">
                    <a:moveTo>
                      <a:pt x="0" y="0"/>
                    </a:moveTo>
                    <a:lnTo>
                      <a:pt x="1630321" y="0"/>
                    </a:lnTo>
                    <a:lnTo>
                      <a:pt x="1630321" y="1691480"/>
                    </a:lnTo>
                    <a:lnTo>
                      <a:pt x="1092336" y="1691480"/>
                    </a:lnTo>
                    <a:close/>
                  </a:path>
                </a:pathLst>
              </a:custGeom>
              <a:solidFill>
                <a:srgbClr val="F7F5E1"/>
              </a:solidFill>
              <a:ln w="7620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11186319" y="0"/>
              <a:ext cx="518319" cy="1691480"/>
            </a:xfrm>
            <a:prstGeom prst="rect">
              <a:avLst/>
            </a:prstGeom>
            <a:solidFill>
              <a:srgbClr val="F7F5E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794" y="1564144"/>
              <a:ext cx="11704638" cy="13007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80" y="1691480"/>
              <a:ext cx="11704479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94519" y="594201"/>
            <a:ext cx="10515600" cy="970280"/>
          </a:xfrm>
        </p:spPr>
        <p:txBody>
          <a:bodyPr anchor="ctr">
            <a:noAutofit/>
          </a:bodyPr>
          <a:lstStyle>
            <a:lvl1pPr marL="0" indent="0">
              <a:buNone/>
              <a:defRPr sz="5400" b="1" cap="all" baseline="0">
                <a:solidFill>
                  <a:srgbClr val="F7F5E1"/>
                </a:solidFill>
                <a:effectLst/>
                <a:latin typeface="+mj-lt"/>
              </a:defRPr>
            </a:lvl1pPr>
            <a:lvl2pPr marL="457200" indent="0">
              <a:buNone/>
              <a:defRPr sz="6000"/>
            </a:lvl2pPr>
            <a:lvl3pPr marL="914400" indent="0">
              <a:buNone/>
              <a:defRPr sz="6000"/>
            </a:lvl3pPr>
            <a:lvl4pPr marL="1371600" indent="0">
              <a:buNone/>
              <a:defRPr sz="6000"/>
            </a:lvl4pPr>
            <a:lvl5pPr marL="1828800" indent="0">
              <a:buNone/>
              <a:defRPr sz="6000"/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93749" y="1844674"/>
            <a:ext cx="10515576" cy="4723607"/>
          </a:xfrm>
        </p:spPr>
        <p:txBody>
          <a:bodyPr/>
          <a:lstStyle>
            <a:lvl1pPr>
              <a:defRPr>
                <a:solidFill>
                  <a:srgbClr val="083D8A"/>
                </a:solidFill>
              </a:defRPr>
            </a:lvl1pPr>
            <a:lvl2pPr marL="800100" indent="-342900">
              <a:defRPr>
                <a:solidFill>
                  <a:srgbClr val="083D8A"/>
                </a:solidFill>
              </a:defRPr>
            </a:lvl2pPr>
            <a:lvl3pPr marL="1257300" indent="-342900">
              <a:defRPr>
                <a:solidFill>
                  <a:srgbClr val="083D8A"/>
                </a:solidFill>
              </a:defRPr>
            </a:lvl3pPr>
            <a:lvl4pPr marL="1657350" indent="-285750">
              <a:defRPr>
                <a:solidFill>
                  <a:srgbClr val="083D8A"/>
                </a:solidFill>
              </a:defRPr>
            </a:lvl4pPr>
            <a:lvl5pPr marL="2114550" indent="-285750">
              <a:defRPr>
                <a:solidFill>
                  <a:srgbClr val="083D8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01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/list 2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794" y="0"/>
            <a:ext cx="11705433" cy="588067"/>
            <a:chOff x="-794" y="0"/>
            <a:chExt cx="11705433" cy="588067"/>
          </a:xfrm>
        </p:grpSpPr>
        <p:sp>
          <p:nvSpPr>
            <p:cNvPr id="9" name="Rectangle 1"/>
            <p:cNvSpPr/>
            <p:nvPr/>
          </p:nvSpPr>
          <p:spPr>
            <a:xfrm flipH="1">
              <a:off x="159" y="0"/>
              <a:ext cx="11704320" cy="493893"/>
            </a:xfrm>
            <a:prstGeom prst="rect">
              <a:avLst/>
            </a:prstGeom>
            <a:solidFill>
              <a:srgbClr val="083D8A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18"/>
            <p:cNvSpPr/>
            <p:nvPr/>
          </p:nvSpPr>
          <p:spPr>
            <a:xfrm>
              <a:off x="10716956" y="0"/>
              <a:ext cx="668358" cy="585332"/>
            </a:xfrm>
            <a:custGeom>
              <a:avLst/>
              <a:gdLst/>
              <a:ahLst/>
              <a:cxnLst/>
              <a:rect l="l" t="t" r="r" b="b"/>
              <a:pathLst>
                <a:path w="668358" h="585332">
                  <a:moveTo>
                    <a:pt x="0" y="0"/>
                  </a:moveTo>
                  <a:lnTo>
                    <a:pt x="668358" y="0"/>
                  </a:lnTo>
                  <a:lnTo>
                    <a:pt x="668358" y="585332"/>
                  </a:lnTo>
                  <a:lnTo>
                    <a:pt x="275812" y="58533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8"/>
            <p:cNvSpPr/>
            <p:nvPr/>
          </p:nvSpPr>
          <p:spPr>
            <a:xfrm>
              <a:off x="10844470" y="0"/>
              <a:ext cx="860169" cy="585332"/>
            </a:xfrm>
            <a:custGeom>
              <a:avLst/>
              <a:gdLst/>
              <a:ahLst/>
              <a:cxnLst/>
              <a:rect l="l" t="t" r="r" b="b"/>
              <a:pathLst>
                <a:path w="860169" h="585332">
                  <a:moveTo>
                    <a:pt x="0" y="0"/>
                  </a:moveTo>
                  <a:lnTo>
                    <a:pt x="860169" y="0"/>
                  </a:lnTo>
                  <a:lnTo>
                    <a:pt x="860169" y="585332"/>
                  </a:lnTo>
                  <a:lnTo>
                    <a:pt x="668359" y="585332"/>
                  </a:lnTo>
                  <a:lnTo>
                    <a:pt x="341850" y="585332"/>
                  </a:lnTo>
                  <a:lnTo>
                    <a:pt x="275812" y="585332"/>
                  </a:lnTo>
                  <a:close/>
                </a:path>
              </a:pathLst>
            </a:custGeom>
            <a:solidFill>
              <a:srgbClr val="F7F5E1"/>
            </a:solidFill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794" y="457996"/>
              <a:ext cx="11704638" cy="13007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80" y="585332"/>
              <a:ext cx="11704479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93725" y="1539874"/>
            <a:ext cx="10515600" cy="472360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585232" y="670454"/>
            <a:ext cx="10534174" cy="86862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44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Text &amp; Pictur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794" y="0"/>
            <a:ext cx="11705433" cy="588067"/>
            <a:chOff x="-794" y="0"/>
            <a:chExt cx="11705433" cy="588067"/>
          </a:xfrm>
        </p:grpSpPr>
        <p:sp>
          <p:nvSpPr>
            <p:cNvPr id="14" name="Rectangle 1"/>
            <p:cNvSpPr/>
            <p:nvPr/>
          </p:nvSpPr>
          <p:spPr>
            <a:xfrm flipH="1">
              <a:off x="159" y="0"/>
              <a:ext cx="11704320" cy="493893"/>
            </a:xfrm>
            <a:prstGeom prst="rect">
              <a:avLst/>
            </a:prstGeom>
            <a:solidFill>
              <a:srgbClr val="083D8A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8"/>
            <p:cNvSpPr/>
            <p:nvPr/>
          </p:nvSpPr>
          <p:spPr>
            <a:xfrm>
              <a:off x="10716956" y="0"/>
              <a:ext cx="668358" cy="585332"/>
            </a:xfrm>
            <a:custGeom>
              <a:avLst/>
              <a:gdLst/>
              <a:ahLst/>
              <a:cxnLst/>
              <a:rect l="l" t="t" r="r" b="b"/>
              <a:pathLst>
                <a:path w="668358" h="585332">
                  <a:moveTo>
                    <a:pt x="0" y="0"/>
                  </a:moveTo>
                  <a:lnTo>
                    <a:pt x="668358" y="0"/>
                  </a:lnTo>
                  <a:lnTo>
                    <a:pt x="668358" y="585332"/>
                  </a:lnTo>
                  <a:lnTo>
                    <a:pt x="275812" y="58533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8"/>
            <p:cNvSpPr/>
            <p:nvPr/>
          </p:nvSpPr>
          <p:spPr>
            <a:xfrm>
              <a:off x="10844470" y="0"/>
              <a:ext cx="860169" cy="585332"/>
            </a:xfrm>
            <a:custGeom>
              <a:avLst/>
              <a:gdLst/>
              <a:ahLst/>
              <a:cxnLst/>
              <a:rect l="l" t="t" r="r" b="b"/>
              <a:pathLst>
                <a:path w="860169" h="585332">
                  <a:moveTo>
                    <a:pt x="0" y="0"/>
                  </a:moveTo>
                  <a:lnTo>
                    <a:pt x="860169" y="0"/>
                  </a:lnTo>
                  <a:lnTo>
                    <a:pt x="860169" y="585332"/>
                  </a:lnTo>
                  <a:lnTo>
                    <a:pt x="668359" y="585332"/>
                  </a:lnTo>
                  <a:lnTo>
                    <a:pt x="341850" y="585332"/>
                  </a:lnTo>
                  <a:lnTo>
                    <a:pt x="275812" y="585332"/>
                  </a:lnTo>
                  <a:close/>
                </a:path>
              </a:pathLst>
            </a:custGeom>
            <a:solidFill>
              <a:srgbClr val="F7F5E1"/>
            </a:solidFill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794" y="457996"/>
              <a:ext cx="11704638" cy="13007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80" y="585332"/>
              <a:ext cx="11704479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519" y="700881"/>
            <a:ext cx="5180806" cy="824479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cap="none" baseline="0">
                <a:solidFill>
                  <a:srgbClr val="083D8A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4519" y="1525360"/>
            <a:ext cx="5180646" cy="4433321"/>
          </a:xfrm>
        </p:spPr>
        <p:txBody>
          <a:bodyPr>
            <a:normAutofit/>
          </a:bodyPr>
          <a:lstStyle>
            <a:lvl1pPr marL="342900" indent="-342900">
              <a:defRPr sz="3200">
                <a:solidFill>
                  <a:srgbClr val="083D8A"/>
                </a:solidFill>
              </a:defRPr>
            </a:lvl1pPr>
            <a:lvl2pPr marL="800100" indent="-342900">
              <a:defRPr sz="3200">
                <a:solidFill>
                  <a:srgbClr val="083D8A"/>
                </a:solidFill>
              </a:defRPr>
            </a:lvl2pPr>
            <a:lvl3pPr marL="1257300" indent="-342900">
              <a:defRPr sz="3200">
                <a:solidFill>
                  <a:srgbClr val="083D8A"/>
                </a:solidFill>
              </a:defRPr>
            </a:lvl3pPr>
            <a:lvl4pPr marL="1714500" indent="-342900">
              <a:defRPr sz="3200">
                <a:solidFill>
                  <a:srgbClr val="083D8A"/>
                </a:solidFill>
              </a:defRPr>
            </a:lvl4pPr>
            <a:lvl5pPr marL="2171700" indent="-342900">
              <a:defRPr sz="3200">
                <a:solidFill>
                  <a:srgbClr val="083D8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851365" y="700881"/>
            <a:ext cx="5258754" cy="5257800"/>
          </a:xfrm>
          <a:solidFill>
            <a:schemeClr val="bg1">
              <a:lumMod val="85000"/>
            </a:schemeClr>
          </a:solidFill>
          <a:ln w="57150">
            <a:solidFill>
              <a:srgbClr val="063170"/>
            </a:solidFill>
            <a:miter lim="800000"/>
          </a:ln>
          <a:effectLst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58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caption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 userDrawn="1">
            <p:ph type="pic" sz="quarter" idx="10"/>
          </p:nvPr>
        </p:nvSpPr>
        <p:spPr>
          <a:xfrm>
            <a:off x="5851365" y="714602"/>
            <a:ext cx="5258754" cy="5320279"/>
          </a:xfrm>
          <a:solidFill>
            <a:schemeClr val="bg1">
              <a:lumMod val="85000"/>
            </a:schemeClr>
          </a:solidFill>
          <a:ln w="57150">
            <a:solidFill>
              <a:srgbClr val="063170"/>
            </a:solidFill>
            <a:miter lim="800000"/>
          </a:ln>
          <a:effectLst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23119" y="700881"/>
            <a:ext cx="4800600" cy="5334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200" i="1">
                <a:solidFill>
                  <a:srgbClr val="083D8A"/>
                </a:solidFill>
              </a:defRPr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-794" y="0"/>
            <a:ext cx="11705433" cy="588067"/>
            <a:chOff x="-794" y="0"/>
            <a:chExt cx="11705433" cy="588067"/>
          </a:xfrm>
        </p:grpSpPr>
        <p:sp>
          <p:nvSpPr>
            <p:cNvPr id="7" name="Rectangle 1"/>
            <p:cNvSpPr/>
            <p:nvPr/>
          </p:nvSpPr>
          <p:spPr>
            <a:xfrm flipH="1">
              <a:off x="159" y="0"/>
              <a:ext cx="11704320" cy="493893"/>
            </a:xfrm>
            <a:prstGeom prst="rect">
              <a:avLst/>
            </a:prstGeom>
            <a:solidFill>
              <a:srgbClr val="083D8A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18"/>
            <p:cNvSpPr/>
            <p:nvPr/>
          </p:nvSpPr>
          <p:spPr>
            <a:xfrm>
              <a:off x="10716956" y="0"/>
              <a:ext cx="668358" cy="585332"/>
            </a:xfrm>
            <a:custGeom>
              <a:avLst/>
              <a:gdLst/>
              <a:ahLst/>
              <a:cxnLst/>
              <a:rect l="l" t="t" r="r" b="b"/>
              <a:pathLst>
                <a:path w="668358" h="585332">
                  <a:moveTo>
                    <a:pt x="0" y="0"/>
                  </a:moveTo>
                  <a:lnTo>
                    <a:pt x="668358" y="0"/>
                  </a:lnTo>
                  <a:lnTo>
                    <a:pt x="668358" y="585332"/>
                  </a:lnTo>
                  <a:lnTo>
                    <a:pt x="275812" y="58533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18"/>
            <p:cNvSpPr/>
            <p:nvPr/>
          </p:nvSpPr>
          <p:spPr>
            <a:xfrm>
              <a:off x="10844470" y="0"/>
              <a:ext cx="860169" cy="585332"/>
            </a:xfrm>
            <a:custGeom>
              <a:avLst/>
              <a:gdLst/>
              <a:ahLst/>
              <a:cxnLst/>
              <a:rect l="l" t="t" r="r" b="b"/>
              <a:pathLst>
                <a:path w="860169" h="585332">
                  <a:moveTo>
                    <a:pt x="0" y="0"/>
                  </a:moveTo>
                  <a:lnTo>
                    <a:pt x="860169" y="0"/>
                  </a:lnTo>
                  <a:lnTo>
                    <a:pt x="860169" y="585332"/>
                  </a:lnTo>
                  <a:lnTo>
                    <a:pt x="668359" y="585332"/>
                  </a:lnTo>
                  <a:lnTo>
                    <a:pt x="341850" y="585332"/>
                  </a:lnTo>
                  <a:lnTo>
                    <a:pt x="275812" y="585332"/>
                  </a:lnTo>
                  <a:close/>
                </a:path>
              </a:pathLst>
            </a:custGeom>
            <a:solidFill>
              <a:srgbClr val="F7F5E1"/>
            </a:solidFill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794" y="457996"/>
              <a:ext cx="11704638" cy="13007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80" y="585332"/>
              <a:ext cx="11704479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5713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/list 1 (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03079" y="5844381"/>
            <a:ext cx="10698480" cy="228600"/>
          </a:xfrm>
          <a:prstGeom prst="rect">
            <a:avLst/>
          </a:prstGeom>
          <a:solidFill>
            <a:srgbClr val="083D8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93725" y="334169"/>
            <a:ext cx="10516394" cy="970280"/>
          </a:xfrm>
        </p:spPr>
        <p:txBody>
          <a:bodyPr anchor="ctr">
            <a:noAutofit/>
          </a:bodyPr>
          <a:lstStyle>
            <a:lvl1pPr marL="0" indent="0">
              <a:buNone/>
              <a:defRPr sz="5400" b="1" cap="all" baseline="0">
                <a:solidFill>
                  <a:srgbClr val="083D8A"/>
                </a:solidFill>
                <a:effectLst/>
                <a:latin typeface="+mj-lt"/>
              </a:defRPr>
            </a:lvl1pPr>
            <a:lvl2pPr marL="457200" indent="0">
              <a:buNone/>
              <a:defRPr sz="6000"/>
            </a:lvl2pPr>
            <a:lvl3pPr marL="914400" indent="0">
              <a:buNone/>
              <a:defRPr sz="6000"/>
            </a:lvl3pPr>
            <a:lvl4pPr marL="1371600" indent="0">
              <a:buNone/>
              <a:defRPr sz="6000"/>
            </a:lvl4pPr>
            <a:lvl5pPr marL="1828800" indent="0">
              <a:buNone/>
              <a:defRPr sz="6000"/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93749" y="1234281"/>
            <a:ext cx="10515576" cy="4723607"/>
          </a:xfrm>
        </p:spPr>
        <p:txBody>
          <a:bodyPr/>
          <a:lstStyle>
            <a:lvl1pPr>
              <a:defRPr>
                <a:solidFill>
                  <a:srgbClr val="083D8A"/>
                </a:solidFill>
              </a:defRPr>
            </a:lvl1pPr>
            <a:lvl2pPr>
              <a:defRPr>
                <a:solidFill>
                  <a:srgbClr val="083D8A"/>
                </a:solidFill>
              </a:defRPr>
            </a:lvl2pPr>
            <a:lvl3pPr>
              <a:defRPr>
                <a:solidFill>
                  <a:srgbClr val="083D8A"/>
                </a:solidFill>
              </a:defRPr>
            </a:lvl3pPr>
            <a:lvl4pPr>
              <a:defRPr>
                <a:solidFill>
                  <a:srgbClr val="083D8A"/>
                </a:solidFill>
              </a:defRPr>
            </a:lvl4pPr>
            <a:lvl5pPr>
              <a:defRPr>
                <a:solidFill>
                  <a:srgbClr val="083D8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56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/list 2 (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03079" y="5844381"/>
            <a:ext cx="10698480" cy="228600"/>
          </a:xfrm>
          <a:prstGeom prst="rect">
            <a:avLst/>
          </a:prstGeom>
          <a:solidFill>
            <a:srgbClr val="083D8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93725" y="1188508"/>
            <a:ext cx="10515600" cy="472360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585232" y="319088"/>
            <a:ext cx="10534174" cy="86862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54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sts (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519" y="319881"/>
            <a:ext cx="5180806" cy="824479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cap="none" baseline="0">
                <a:solidFill>
                  <a:srgbClr val="083D8A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94519" y="1144360"/>
            <a:ext cx="5180646" cy="4433321"/>
          </a:xfrm>
        </p:spPr>
        <p:txBody>
          <a:bodyPr>
            <a:normAutofit/>
          </a:bodyPr>
          <a:lstStyle>
            <a:lvl1pPr marL="342900" indent="-342900">
              <a:defRPr sz="3200">
                <a:solidFill>
                  <a:srgbClr val="083D8A"/>
                </a:solidFill>
              </a:defRPr>
            </a:lvl1pPr>
            <a:lvl2pPr marL="800100" indent="-342900">
              <a:defRPr sz="3200">
                <a:solidFill>
                  <a:srgbClr val="083D8A"/>
                </a:solidFill>
              </a:defRPr>
            </a:lvl2pPr>
            <a:lvl3pPr marL="1257300" indent="-342900">
              <a:defRPr sz="3200">
                <a:solidFill>
                  <a:srgbClr val="083D8A"/>
                </a:solidFill>
              </a:defRPr>
            </a:lvl3pPr>
            <a:lvl4pPr marL="1714500" indent="-342900">
              <a:defRPr sz="3200">
                <a:solidFill>
                  <a:srgbClr val="083D8A"/>
                </a:solidFill>
              </a:defRPr>
            </a:lvl4pPr>
            <a:lvl5pPr marL="2171700" indent="-342900">
              <a:defRPr sz="3200">
                <a:solidFill>
                  <a:srgbClr val="083D8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865473" y="1144360"/>
            <a:ext cx="5180646" cy="4433321"/>
          </a:xfrm>
        </p:spPr>
        <p:txBody>
          <a:bodyPr>
            <a:normAutofit/>
          </a:bodyPr>
          <a:lstStyle>
            <a:lvl1pPr marL="342900" indent="-342900"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257300" indent="-342900"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714500" indent="-342900"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171700" indent="-342900"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865473" y="319881"/>
            <a:ext cx="5243512" cy="823913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None/>
              <a:defRPr sz="5400" b="1"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03079" y="5844381"/>
            <a:ext cx="10698480" cy="228600"/>
          </a:xfrm>
          <a:prstGeom prst="rect">
            <a:avLst/>
          </a:prstGeom>
          <a:solidFill>
            <a:srgbClr val="083D8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4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Text &amp; Picture (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03079" y="5844381"/>
            <a:ext cx="10698480" cy="228600"/>
          </a:xfrm>
          <a:prstGeom prst="rect">
            <a:avLst/>
          </a:prstGeom>
          <a:solidFill>
            <a:srgbClr val="083D8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4459" y="409802"/>
            <a:ext cx="5180806" cy="824479"/>
          </a:xfrm>
        </p:spPr>
        <p:txBody>
          <a:bodyPr/>
          <a:lstStyle>
            <a:lvl1pPr algn="l">
              <a:lnSpc>
                <a:spcPct val="90000"/>
              </a:lnSpc>
              <a:defRPr cap="none" baseline="0">
                <a:solidFill>
                  <a:srgbClr val="083D8A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4459" y="1234281"/>
            <a:ext cx="5180646" cy="4876800"/>
          </a:xfrm>
        </p:spPr>
        <p:txBody>
          <a:bodyPr>
            <a:normAutofit/>
          </a:bodyPr>
          <a:lstStyle>
            <a:lvl1pPr marL="342900" indent="-342900">
              <a:defRPr sz="3200">
                <a:solidFill>
                  <a:srgbClr val="083D8A"/>
                </a:solidFill>
              </a:defRPr>
            </a:lvl1pPr>
            <a:lvl2pPr marL="800100" indent="-342900">
              <a:defRPr sz="3200">
                <a:solidFill>
                  <a:srgbClr val="083D8A"/>
                </a:solidFill>
              </a:defRPr>
            </a:lvl2pPr>
            <a:lvl3pPr marL="1257300" indent="-342900">
              <a:defRPr sz="3200">
                <a:solidFill>
                  <a:srgbClr val="083D8A"/>
                </a:solidFill>
              </a:defRPr>
            </a:lvl3pPr>
            <a:lvl4pPr marL="1714500" indent="-342900">
              <a:defRPr sz="3200">
                <a:solidFill>
                  <a:srgbClr val="083D8A"/>
                </a:solidFill>
              </a:defRPr>
            </a:lvl4pPr>
            <a:lvl5pPr marL="2171700" indent="-342900">
              <a:defRPr sz="3200">
                <a:solidFill>
                  <a:srgbClr val="083D8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 userDrawn="1">
            <p:ph type="pic" sz="quarter" idx="10"/>
          </p:nvPr>
        </p:nvSpPr>
        <p:spPr>
          <a:xfrm>
            <a:off x="5851525" y="409802"/>
            <a:ext cx="5252658" cy="5320279"/>
          </a:xfrm>
          <a:solidFill>
            <a:schemeClr val="bg1">
              <a:lumMod val="85000"/>
            </a:schemeClr>
          </a:solidFill>
          <a:ln w="57150">
            <a:solidFill>
              <a:srgbClr val="063170"/>
            </a:solidFill>
            <a:miter lim="800000"/>
          </a:ln>
          <a:effectLst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31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Titl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1536023"/>
            <a:ext cx="11704638" cy="2895601"/>
          </a:xfrm>
          <a:prstGeom prst="rect">
            <a:avLst/>
          </a:prstGeom>
          <a:solidFill>
            <a:srgbClr val="083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956719" y="319881"/>
            <a:ext cx="10668000" cy="5257800"/>
            <a:chOff x="2880519" y="-289719"/>
            <a:chExt cx="11125200" cy="4983892"/>
          </a:xfrm>
        </p:grpSpPr>
        <p:sp>
          <p:nvSpPr>
            <p:cNvPr id="27" name="Parallelogram 21"/>
            <p:cNvSpPr/>
            <p:nvPr userDrawn="1"/>
          </p:nvSpPr>
          <p:spPr>
            <a:xfrm flipH="1">
              <a:off x="2880519" y="-182627"/>
              <a:ext cx="10210800" cy="4876800"/>
            </a:xfrm>
            <a:prstGeom prst="parallelogram">
              <a:avLst>
                <a:gd name="adj" fmla="val 37760"/>
              </a:avLst>
            </a:prstGeom>
            <a:solidFill>
              <a:srgbClr val="083D8A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Parallelogram 21"/>
            <p:cNvSpPr/>
            <p:nvPr userDrawn="1"/>
          </p:nvSpPr>
          <p:spPr>
            <a:xfrm flipH="1">
              <a:off x="2969419" y="-289719"/>
              <a:ext cx="11036300" cy="4876800"/>
            </a:xfrm>
            <a:prstGeom prst="parallelogram">
              <a:avLst>
                <a:gd name="adj" fmla="val 37760"/>
              </a:avLst>
            </a:prstGeom>
            <a:solidFill>
              <a:schemeClr val="bg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6080918" y="0"/>
            <a:ext cx="5623719" cy="4789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1691877" y="0"/>
            <a:ext cx="6690519" cy="478971"/>
          </a:xfrm>
          <a:prstGeom prst="rect">
            <a:avLst/>
          </a:prstGeom>
          <a:solidFill>
            <a:srgbClr val="083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842127" y="1536091"/>
            <a:ext cx="25106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cap="all" dirty="0" smtClean="0">
                <a:solidFill>
                  <a:schemeClr val="bg2"/>
                </a:solidFill>
                <a:effectLst/>
                <a:latin typeface="Tw Cen MT" panose="020B0602020104020603" pitchFamily="34" charset="0"/>
              </a:rPr>
              <a:t>UNIT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404519" y="1794669"/>
            <a:ext cx="6552406" cy="1485947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9600" b="1" cap="all" baseline="0">
                <a:solidFill>
                  <a:srgbClr val="083D8A"/>
                </a:solidFill>
                <a:effectLst/>
                <a:latin typeface="Tw Cen MT" panose="020B0602020104020603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93725" y="2377281"/>
            <a:ext cx="3090164" cy="251233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3800" b="1">
                <a:solidFill>
                  <a:schemeClr val="bg2"/>
                </a:solidFill>
                <a:effectLst/>
                <a:latin typeface="Rockwell" panose="020606030202050204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-4" y="5349081"/>
            <a:ext cx="11704642" cy="1666522"/>
            <a:chOff x="-4" y="5349081"/>
            <a:chExt cx="11704642" cy="1666522"/>
          </a:xfrm>
        </p:grpSpPr>
        <p:sp>
          <p:nvSpPr>
            <p:cNvPr id="31" name="Parallelogram 21"/>
            <p:cNvSpPr/>
            <p:nvPr userDrawn="1"/>
          </p:nvSpPr>
          <p:spPr>
            <a:xfrm flipH="1">
              <a:off x="-4" y="5349081"/>
              <a:ext cx="11704635" cy="1666522"/>
            </a:xfrm>
            <a:prstGeom prst="rect">
              <a:avLst/>
            </a:prstGeom>
            <a:solidFill>
              <a:schemeClr val="bg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 userDrawn="1"/>
          </p:nvCxnSpPr>
          <p:spPr>
            <a:xfrm>
              <a:off x="0" y="5349081"/>
              <a:ext cx="11704638" cy="0"/>
            </a:xfrm>
            <a:prstGeom prst="line">
              <a:avLst/>
            </a:prstGeom>
            <a:ln w="127000">
              <a:solidFill>
                <a:srgbClr val="083D8A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 Placeholder 37"/>
          <p:cNvSpPr>
            <a:spLocks noGrp="1"/>
          </p:cNvSpPr>
          <p:nvPr>
            <p:ph type="body" sz="quarter" idx="11" hasCustomPrompt="1"/>
          </p:nvPr>
        </p:nvSpPr>
        <p:spPr>
          <a:xfrm>
            <a:off x="4480619" y="3064669"/>
            <a:ext cx="6667500" cy="1141412"/>
          </a:xfrm>
        </p:spPr>
        <p:txBody>
          <a:bodyPr>
            <a:normAutofit/>
          </a:bodyPr>
          <a:lstStyle>
            <a:lvl1pPr marL="0" indent="0">
              <a:buNone/>
              <a:defRPr sz="6000" b="1">
                <a:solidFill>
                  <a:srgbClr val="083D8A"/>
                </a:solidFill>
                <a:latin typeface="Tw Cen MT" panose="020B0602020104020603" pitchFamily="34" charset="0"/>
              </a:defRPr>
            </a:lvl1pPr>
            <a:lvl2pPr marL="457200" indent="0">
              <a:buNone/>
              <a:defRPr>
                <a:latin typeface="Tw Cen MT" panose="020B0602020104020603" pitchFamily="34" charset="0"/>
              </a:defRPr>
            </a:lvl2pPr>
            <a:lvl3pPr marL="914400" indent="0">
              <a:buNone/>
              <a:defRPr>
                <a:latin typeface="Tw Cen MT" panose="020B0602020104020603" pitchFamily="34" charset="0"/>
              </a:defRPr>
            </a:lvl3pPr>
            <a:lvl4pPr marL="1371600" indent="0">
              <a:buNone/>
              <a:defRPr>
                <a:latin typeface="Tw Cen MT" panose="020B0602020104020603" pitchFamily="34" charset="0"/>
              </a:defRPr>
            </a:lvl4pPr>
            <a:lvl5pPr marL="1828800" indent="0">
              <a:buNone/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 smtClean="0"/>
              <a:t>(date range)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080919" y="2758281"/>
            <a:ext cx="5623719" cy="3142706"/>
            <a:chOff x="6080917" y="2188584"/>
            <a:chExt cx="5623719" cy="3142706"/>
          </a:xfrm>
        </p:grpSpPr>
        <p:sp>
          <p:nvSpPr>
            <p:cNvPr id="29" name="Rectangle 28"/>
            <p:cNvSpPr/>
            <p:nvPr userDrawn="1"/>
          </p:nvSpPr>
          <p:spPr>
            <a:xfrm>
              <a:off x="6080917" y="4852319"/>
              <a:ext cx="5623719" cy="4789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 userDrawn="1"/>
          </p:nvSpPr>
          <p:spPr>
            <a:xfrm rot="5400000">
              <a:off x="9970338" y="3443911"/>
              <a:ext cx="2989625" cy="4789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131" y="6072998"/>
            <a:ext cx="57408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4117" y="6072998"/>
            <a:ext cx="57408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170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caption (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03079" y="5844381"/>
            <a:ext cx="10698480" cy="228600"/>
          </a:xfrm>
          <a:prstGeom prst="rect">
            <a:avLst/>
          </a:prstGeom>
          <a:solidFill>
            <a:srgbClr val="083D8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 userDrawn="1">
            <p:ph type="pic" sz="quarter" idx="10"/>
          </p:nvPr>
        </p:nvSpPr>
        <p:spPr>
          <a:xfrm>
            <a:off x="5851365" y="409802"/>
            <a:ext cx="5258754" cy="5320279"/>
          </a:xfrm>
          <a:solidFill>
            <a:schemeClr val="bg1">
              <a:lumMod val="85000"/>
            </a:schemeClr>
          </a:solidFill>
          <a:ln w="57150">
            <a:solidFill>
              <a:srgbClr val="063170"/>
            </a:solidFill>
            <a:miter lim="800000"/>
          </a:ln>
          <a:effectLst/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23119" y="472281"/>
            <a:ext cx="4800600" cy="52578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200" i="1">
                <a:solidFill>
                  <a:srgbClr val="083D8A"/>
                </a:solidFill>
              </a:defRPr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83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caption (b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968081"/>
            <a:ext cx="11704638" cy="1104917"/>
          </a:xfrm>
          <a:prstGeom prst="rect">
            <a:avLst/>
          </a:prstGeom>
          <a:solidFill>
            <a:srgbClr val="083D8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775619" y="460351"/>
            <a:ext cx="8153400" cy="4355330"/>
          </a:xfrm>
          <a:solidFill>
            <a:srgbClr val="BFBFBF"/>
          </a:solidFill>
          <a:ln w="76200">
            <a:solidFill>
              <a:srgbClr val="063170"/>
            </a:solidFill>
            <a:miter lim="800000"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95313" y="5017698"/>
            <a:ext cx="10514012" cy="1005682"/>
          </a:xfrm>
          <a:noFill/>
          <a:effectLst/>
        </p:spPr>
        <p:txBody>
          <a:bodyPr anchor="ctr"/>
          <a:lstStyle>
            <a:lvl1pPr marL="0" indent="0" algn="ctr">
              <a:lnSpc>
                <a:spcPct val="85000"/>
              </a:lnSpc>
              <a:spcAft>
                <a:spcPts val="0"/>
              </a:spcAft>
              <a:buNone/>
              <a:defRPr sz="280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389557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shap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11704638" cy="6583363"/>
            <a:chOff x="0" y="0"/>
            <a:chExt cx="11704638" cy="6583363"/>
          </a:xfrm>
        </p:grpSpPr>
        <p:sp>
          <p:nvSpPr>
            <p:cNvPr id="7" name="Rectangle 6"/>
            <p:cNvSpPr/>
            <p:nvPr/>
          </p:nvSpPr>
          <p:spPr>
            <a:xfrm>
              <a:off x="0" y="3825081"/>
              <a:ext cx="7376319" cy="2758282"/>
            </a:xfrm>
            <a:prstGeom prst="rect">
              <a:avLst/>
            </a:prstGeom>
            <a:solidFill>
              <a:srgbClr val="083D8A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328320" y="0"/>
              <a:ext cx="7376318" cy="1051323"/>
            </a:xfrm>
            <a:prstGeom prst="rect">
              <a:avLst/>
            </a:prstGeom>
            <a:solidFill>
              <a:srgbClr val="083D8A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385743" y="663177"/>
            <a:ext cx="6933153" cy="5257008"/>
          </a:xfrm>
          <a:solidFill>
            <a:srgbClr val="BFBFBF"/>
          </a:solidFill>
          <a:ln w="76200">
            <a:solidFill>
              <a:srgbClr val="063170"/>
            </a:solidFill>
            <a:miter lim="800000"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131" y="6072998"/>
            <a:ext cx="57391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4117" y="6072998"/>
            <a:ext cx="57391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955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pla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46919" y="427695"/>
            <a:ext cx="10210800" cy="5574530"/>
          </a:xfrm>
          <a:solidFill>
            <a:srgbClr val="BFBFBF"/>
          </a:solidFill>
          <a:ln w="76200">
            <a:solidFill>
              <a:srgbClr val="03347B"/>
            </a:solidFill>
            <a:miter lim="800000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6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-1"/>
            <a:ext cx="11704320" cy="1711295"/>
            <a:chOff x="785019" y="449262"/>
            <a:chExt cx="10134600" cy="1360435"/>
          </a:xfrm>
        </p:grpSpPr>
        <p:sp>
          <p:nvSpPr>
            <p:cNvPr id="17" name="Rectangle 16"/>
            <p:cNvSpPr/>
            <p:nvPr/>
          </p:nvSpPr>
          <p:spPr>
            <a:xfrm>
              <a:off x="10180638" y="449262"/>
              <a:ext cx="738981" cy="129539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2"/>
            <p:cNvSpPr/>
            <p:nvPr/>
          </p:nvSpPr>
          <p:spPr>
            <a:xfrm>
              <a:off x="937419" y="449262"/>
              <a:ext cx="9658350" cy="1295400"/>
            </a:xfrm>
            <a:custGeom>
              <a:avLst/>
              <a:gdLst/>
              <a:ahLst/>
              <a:cxnLst/>
              <a:rect l="l" t="t" r="r" b="b"/>
              <a:pathLst>
                <a:path w="9715500" h="1295400">
                  <a:moveTo>
                    <a:pt x="0" y="0"/>
                  </a:moveTo>
                  <a:lnTo>
                    <a:pt x="9391650" y="0"/>
                  </a:lnTo>
                  <a:lnTo>
                    <a:pt x="9715500" y="1295400"/>
                  </a:lnTo>
                  <a:lnTo>
                    <a:pt x="0" y="1295400"/>
                  </a:lnTo>
                  <a:close/>
                </a:path>
              </a:pathLst>
            </a:custGeom>
            <a:solidFill>
              <a:srgbClr val="6490C6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2"/>
            <p:cNvSpPr/>
            <p:nvPr/>
          </p:nvSpPr>
          <p:spPr>
            <a:xfrm>
              <a:off x="785019" y="449262"/>
              <a:ext cx="9658350" cy="1295400"/>
            </a:xfrm>
            <a:custGeom>
              <a:avLst/>
              <a:gdLst/>
              <a:ahLst/>
              <a:cxnLst/>
              <a:rect l="l" t="t" r="r" b="b"/>
              <a:pathLst>
                <a:path w="9715500" h="1295400">
                  <a:moveTo>
                    <a:pt x="0" y="0"/>
                  </a:moveTo>
                  <a:lnTo>
                    <a:pt x="9391650" y="0"/>
                  </a:lnTo>
                  <a:lnTo>
                    <a:pt x="9715500" y="1295400"/>
                  </a:lnTo>
                  <a:lnTo>
                    <a:pt x="0" y="1295400"/>
                  </a:lnTo>
                  <a:close/>
                </a:path>
              </a:pathLst>
            </a:custGeom>
            <a:solidFill>
              <a:srgbClr val="083D8A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2"/>
            <p:cNvSpPr/>
            <p:nvPr/>
          </p:nvSpPr>
          <p:spPr>
            <a:xfrm flipH="1">
              <a:off x="9913938" y="449262"/>
              <a:ext cx="533400" cy="1295400"/>
            </a:xfrm>
            <a:prstGeom prst="parallelogram">
              <a:avLst>
                <a:gd name="adj" fmla="val 65872"/>
              </a:avLst>
            </a:prstGeom>
            <a:solidFill>
              <a:schemeClr val="tx2">
                <a:lumMod val="50000"/>
              </a:schemeClr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12"/>
            <p:cNvSpPr/>
            <p:nvPr/>
          </p:nvSpPr>
          <p:spPr>
            <a:xfrm flipH="1">
              <a:off x="9738519" y="449262"/>
              <a:ext cx="533400" cy="1295400"/>
            </a:xfrm>
            <a:prstGeom prst="parallelogram">
              <a:avLst>
                <a:gd name="adj" fmla="val 65872"/>
              </a:avLst>
            </a:prstGeom>
            <a:solidFill>
              <a:srgbClr val="F7F5E1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786543" y="1679626"/>
              <a:ext cx="10131552" cy="130071"/>
              <a:chOff x="-794" y="1564144"/>
              <a:chExt cx="11705353" cy="130071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-794" y="1564144"/>
                <a:ext cx="11704638" cy="13007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80" y="1691480"/>
                <a:ext cx="11704479" cy="0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97618" y="548481"/>
            <a:ext cx="10134600" cy="10144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600" b="1" cap="all" baseline="0">
                <a:solidFill>
                  <a:srgbClr val="F7F5E1"/>
                </a:solidFill>
                <a:effectLst/>
                <a:latin typeface="+mj-lt"/>
              </a:defRPr>
            </a:lvl1pPr>
            <a:lvl2pPr marL="457200" indent="0">
              <a:buNone/>
              <a:defRPr>
                <a:solidFill>
                  <a:srgbClr val="F7F5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>
                <a:solidFill>
                  <a:srgbClr val="F7F5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>
                <a:solidFill>
                  <a:srgbClr val="F7F5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>
                <a:solidFill>
                  <a:srgbClr val="F7F5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Verse Reference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056347" y="2224881"/>
            <a:ext cx="9591944" cy="37338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baseline="0"/>
            </a:lvl1pPr>
            <a:lvl2pPr marL="457200" indent="0">
              <a:buNone/>
              <a:defRPr sz="4000"/>
            </a:lvl2pPr>
            <a:lvl3pPr marL="914400" indent="0">
              <a:buNone/>
              <a:defRPr sz="4000"/>
            </a:lvl3pPr>
            <a:lvl4pPr marL="1371600" indent="0">
              <a:buNone/>
              <a:defRPr sz="4000"/>
            </a:lvl4pPr>
            <a:lvl5pPr marL="1828800" indent="0">
              <a:buNone/>
              <a:defRPr sz="4000"/>
            </a:lvl5pPr>
          </a:lstStyle>
          <a:p>
            <a:pPr lvl="0"/>
            <a:r>
              <a:rPr lang="en-US" dirty="0" smtClean="0"/>
              <a:t>verse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972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s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27084"/>
            <a:ext cx="11704637" cy="91440"/>
          </a:xfrm>
          <a:prstGeom prst="rect">
            <a:avLst/>
          </a:prstGeom>
          <a:solidFill>
            <a:srgbClr val="083D8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46921" y="1767681"/>
            <a:ext cx="10210798" cy="4571207"/>
          </a:xfrm>
        </p:spPr>
        <p:txBody>
          <a:bodyPr>
            <a:normAutofit/>
          </a:bodyPr>
          <a:lstStyle>
            <a:lvl1pPr marL="566738" indent="-566738">
              <a:spcAft>
                <a:spcPts val="1200"/>
              </a:spcAft>
              <a:buFont typeface="+mj-lt"/>
              <a:buAutoNum type="arabicPeriod"/>
              <a:defRPr sz="4000">
                <a:solidFill>
                  <a:srgbClr val="083D8A"/>
                </a:solidFill>
              </a:defRPr>
            </a:lvl1pPr>
            <a:lvl2pPr marL="1030288" indent="-573088">
              <a:spcAft>
                <a:spcPts val="900"/>
              </a:spcAft>
              <a:buFont typeface="+mj-lt"/>
              <a:buAutoNum type="arabicPeriod"/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481138" indent="-566738">
              <a:spcAft>
                <a:spcPts val="900"/>
              </a:spcAft>
              <a:buFont typeface="+mj-lt"/>
              <a:buAutoNum type="arabicPeriod"/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944688" indent="-573088">
              <a:spcAft>
                <a:spcPts val="900"/>
              </a:spcAft>
              <a:buFont typeface="+mj-lt"/>
              <a:buAutoNum type="arabicPeriod"/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571750" indent="-742950">
              <a:buFont typeface="+mj-lt"/>
              <a:buAutoNum type="arabicPeriod"/>
              <a:defRPr>
                <a:solidFill>
                  <a:srgbClr val="4A2F57"/>
                </a:solidFill>
              </a:defRPr>
            </a:lvl5pPr>
          </a:lstStyle>
          <a:p>
            <a:pPr lvl="0"/>
            <a:r>
              <a:rPr lang="en-US" dirty="0" smtClean="0"/>
              <a:t>Question</a:t>
            </a:r>
          </a:p>
          <a:p>
            <a:pPr lvl="0"/>
            <a:r>
              <a:rPr lang="en-US" dirty="0" smtClean="0"/>
              <a:t>Question</a:t>
            </a:r>
          </a:p>
          <a:p>
            <a:pPr lvl="0"/>
            <a:r>
              <a:rPr lang="en-US" dirty="0" smtClean="0"/>
              <a:t>Question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46921" y="319088"/>
            <a:ext cx="34083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0" dirty="0" smtClean="0">
                <a:solidFill>
                  <a:srgbClr val="083D8A"/>
                </a:solidFill>
                <a:latin typeface="+mj-lt"/>
              </a:rPr>
              <a:t>Big</a:t>
            </a:r>
            <a:r>
              <a:rPr lang="en-US" sz="6600" b="0" baseline="0" dirty="0" smtClean="0">
                <a:solidFill>
                  <a:srgbClr val="083D8A"/>
                </a:solidFill>
                <a:latin typeface="+mj-lt"/>
              </a:rPr>
              <a:t> Ideas</a:t>
            </a:r>
            <a:endParaRPr lang="en-US" sz="6600" b="0" dirty="0" smtClean="0">
              <a:solidFill>
                <a:srgbClr val="083D8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765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ing Questions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04077"/>
            <a:ext cx="11704637" cy="267726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46921" y="1996281"/>
            <a:ext cx="10210798" cy="4342607"/>
          </a:xfrm>
        </p:spPr>
        <p:txBody>
          <a:bodyPr>
            <a:normAutofit/>
          </a:bodyPr>
          <a:lstStyle>
            <a:lvl1pPr marL="566738" indent="-566738">
              <a:spcAft>
                <a:spcPts val="1200"/>
              </a:spcAft>
              <a:buFont typeface="+mj-lt"/>
              <a:buAutoNum type="arabicPeriod"/>
              <a:defRPr sz="4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1030288" indent="-573088">
              <a:spcAft>
                <a:spcPts val="900"/>
              </a:spcAft>
              <a:buFont typeface="+mj-lt"/>
              <a:buAutoNum type="arabicPeriod"/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481138" indent="-566738">
              <a:spcAft>
                <a:spcPts val="900"/>
              </a:spcAft>
              <a:buFont typeface="+mj-lt"/>
              <a:buAutoNum type="arabicPeriod"/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944688" indent="-573088">
              <a:spcAft>
                <a:spcPts val="900"/>
              </a:spcAft>
              <a:buFont typeface="+mj-lt"/>
              <a:buAutoNum type="arabicPeriod"/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571750" indent="-742950">
              <a:buFont typeface="+mj-lt"/>
              <a:buAutoNum type="arabicPeriod"/>
              <a:defRPr>
                <a:solidFill>
                  <a:srgbClr val="4A2F57"/>
                </a:solidFill>
              </a:defRPr>
            </a:lvl5pPr>
          </a:lstStyle>
          <a:p>
            <a:pPr lvl="0"/>
            <a:r>
              <a:rPr lang="en-US" dirty="0" smtClean="0"/>
              <a:t>Question</a:t>
            </a:r>
          </a:p>
          <a:p>
            <a:pPr lvl="0"/>
            <a:r>
              <a:rPr lang="en-US" dirty="0" smtClean="0"/>
              <a:t>Question</a:t>
            </a:r>
          </a:p>
          <a:p>
            <a:pPr lvl="0"/>
            <a:r>
              <a:rPr lang="en-US" dirty="0" smtClean="0"/>
              <a:t>Question</a:t>
            </a:r>
          </a:p>
        </p:txBody>
      </p:sp>
      <p:sp>
        <p:nvSpPr>
          <p:cNvPr id="5" name="Rectangle 1"/>
          <p:cNvSpPr/>
          <p:nvPr/>
        </p:nvSpPr>
        <p:spPr>
          <a:xfrm flipH="1">
            <a:off x="0" y="1"/>
            <a:ext cx="11704638" cy="1636392"/>
          </a:xfrm>
          <a:prstGeom prst="rect">
            <a:avLst/>
          </a:prstGeom>
          <a:solidFill>
            <a:srgbClr val="083D8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2469823" y="396081"/>
            <a:ext cx="67649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2"/>
                </a:solidFill>
                <a:latin typeface="+mj-lt"/>
              </a:rPr>
              <a:t>Guiding Questions</a:t>
            </a:r>
          </a:p>
        </p:txBody>
      </p:sp>
    </p:spTree>
    <p:extLst>
      <p:ext uri="{BB962C8B-B14F-4D97-AF65-F5344CB8AC3E}">
        <p14:creationId xmlns:p14="http://schemas.microsoft.com/office/powerpoint/2010/main" val="17255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uiding Questions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04077"/>
            <a:ext cx="11704637" cy="267726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46921" y="1996281"/>
            <a:ext cx="10210798" cy="4342607"/>
          </a:xfrm>
        </p:spPr>
        <p:txBody>
          <a:bodyPr>
            <a:normAutofit/>
          </a:bodyPr>
          <a:lstStyle>
            <a:lvl1pPr marL="0" indent="0">
              <a:spcAft>
                <a:spcPts val="1200"/>
              </a:spcAft>
              <a:buFontTx/>
              <a:buNone/>
              <a:defRPr sz="4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1030288" indent="-573088">
              <a:spcAft>
                <a:spcPts val="900"/>
              </a:spcAft>
              <a:buFont typeface="+mj-lt"/>
              <a:buAutoNum type="arabicPeriod"/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481138" indent="-566738">
              <a:spcAft>
                <a:spcPts val="900"/>
              </a:spcAft>
              <a:buFont typeface="+mj-lt"/>
              <a:buAutoNum type="arabicPeriod"/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944688" indent="-573088">
              <a:spcAft>
                <a:spcPts val="900"/>
              </a:spcAft>
              <a:buFont typeface="+mj-lt"/>
              <a:buAutoNum type="arabicPeriod"/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571750" indent="-742950">
              <a:buFont typeface="+mj-lt"/>
              <a:buAutoNum type="arabicPeriod"/>
              <a:defRPr>
                <a:solidFill>
                  <a:srgbClr val="4A2F57"/>
                </a:solidFill>
              </a:defRPr>
            </a:lvl5pPr>
          </a:lstStyle>
          <a:p>
            <a:pPr lvl="0"/>
            <a:r>
              <a:rPr lang="en-US" dirty="0" smtClean="0"/>
              <a:t>Question</a:t>
            </a:r>
          </a:p>
          <a:p>
            <a:pPr lvl="0"/>
            <a:r>
              <a:rPr lang="en-US" dirty="0" smtClean="0"/>
              <a:t>Question</a:t>
            </a:r>
          </a:p>
          <a:p>
            <a:pPr lvl="0"/>
            <a:r>
              <a:rPr lang="en-US" dirty="0" smtClean="0"/>
              <a:t>Question</a:t>
            </a:r>
          </a:p>
        </p:txBody>
      </p:sp>
      <p:sp>
        <p:nvSpPr>
          <p:cNvPr id="5" name="Rectangle 1"/>
          <p:cNvSpPr/>
          <p:nvPr/>
        </p:nvSpPr>
        <p:spPr>
          <a:xfrm flipH="1">
            <a:off x="0" y="1"/>
            <a:ext cx="11704638" cy="1636392"/>
          </a:xfrm>
          <a:prstGeom prst="rect">
            <a:avLst/>
          </a:prstGeom>
          <a:solidFill>
            <a:srgbClr val="083D8A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2650161" y="396081"/>
            <a:ext cx="64043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2"/>
                </a:solidFill>
                <a:latin typeface="+mj-lt"/>
              </a:rPr>
              <a:t>Guiding Question</a:t>
            </a:r>
          </a:p>
        </p:txBody>
      </p:sp>
    </p:spTree>
    <p:extLst>
      <p:ext uri="{BB962C8B-B14F-4D97-AF65-F5344CB8AC3E}">
        <p14:creationId xmlns:p14="http://schemas.microsoft.com/office/powerpoint/2010/main" val="83940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/definition">
    <p:bg>
      <p:bgPr>
        <a:solidFill>
          <a:srgbClr val="A9A9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8" y="0"/>
            <a:ext cx="11704630" cy="5870673"/>
            <a:chOff x="8" y="0"/>
            <a:chExt cx="11704630" cy="5870673"/>
          </a:xfrm>
        </p:grpSpPr>
        <p:sp>
          <p:nvSpPr>
            <p:cNvPr id="13" name="Rectangle 1"/>
            <p:cNvSpPr/>
            <p:nvPr/>
          </p:nvSpPr>
          <p:spPr>
            <a:xfrm>
              <a:off x="619125" y="0"/>
              <a:ext cx="11085513" cy="2324100"/>
            </a:xfrm>
            <a:custGeom>
              <a:avLst/>
              <a:gdLst/>
              <a:ahLst/>
              <a:cxnLst/>
              <a:rect l="l" t="t" r="r" b="b"/>
              <a:pathLst>
                <a:path w="10203989" h="2148681">
                  <a:moveTo>
                    <a:pt x="0" y="0"/>
                  </a:moveTo>
                  <a:lnTo>
                    <a:pt x="10203989" y="0"/>
                  </a:lnTo>
                  <a:lnTo>
                    <a:pt x="10203989" y="2148681"/>
                  </a:lnTo>
                  <a:lnTo>
                    <a:pt x="537170" y="2148681"/>
                  </a:lnTo>
                  <a:close/>
                </a:path>
              </a:pathLst>
            </a:custGeom>
            <a:solidFill>
              <a:srgbClr val="083D8A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" y="1619251"/>
              <a:ext cx="11704630" cy="4251422"/>
              <a:chOff x="0" y="1039513"/>
              <a:chExt cx="11704638" cy="483116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0" y="1039513"/>
                <a:ext cx="11704638" cy="4831160"/>
              </a:xfrm>
              <a:prstGeom prst="rect">
                <a:avLst/>
              </a:prstGeom>
              <a:solidFill>
                <a:srgbClr val="F7F5E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5870673"/>
                <a:ext cx="11704638" cy="0"/>
              </a:xfrm>
              <a:prstGeom prst="line">
                <a:avLst/>
              </a:prstGeom>
              <a:ln w="152400">
                <a:solidFill>
                  <a:srgbClr val="083D8A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0" y="1039513"/>
                <a:ext cx="11704638" cy="0"/>
              </a:xfrm>
              <a:prstGeom prst="line">
                <a:avLst/>
              </a:prstGeom>
              <a:ln w="152400">
                <a:solidFill>
                  <a:srgbClr val="083D8A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Parallelogram 15"/>
            <p:cNvSpPr/>
            <p:nvPr/>
          </p:nvSpPr>
          <p:spPr>
            <a:xfrm flipH="1">
              <a:off x="899319" y="774043"/>
              <a:ext cx="9944100" cy="1271351"/>
            </a:xfrm>
            <a:prstGeom prst="parallelogram">
              <a:avLst/>
            </a:prstGeom>
            <a:solidFill>
              <a:schemeClr val="tx2">
                <a:lumMod val="20000"/>
                <a:lumOff val="80000"/>
              </a:schemeClr>
            </a:solidFill>
            <a:ln w="152400">
              <a:solidFill>
                <a:srgbClr val="083D8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280319" y="929481"/>
            <a:ext cx="9144000" cy="923925"/>
          </a:xfrm>
        </p:spPr>
        <p:txBody>
          <a:bodyPr anchor="ctr">
            <a:noAutofit/>
          </a:bodyPr>
          <a:lstStyle>
            <a:lvl1pPr marL="0" indent="0" algn="ctr">
              <a:buNone/>
              <a:defRPr sz="5400"/>
            </a:lvl1pPr>
            <a:lvl2pPr>
              <a:defRPr sz="5400"/>
            </a:lvl2pPr>
            <a:lvl3pPr>
              <a:defRPr sz="5400"/>
            </a:lvl3pPr>
            <a:lvl4pPr>
              <a:defRPr sz="5400"/>
            </a:lvl4pPr>
            <a:lvl5pPr>
              <a:defRPr sz="5400"/>
            </a:lvl5pPr>
          </a:lstStyle>
          <a:p>
            <a:pPr lvl="0"/>
            <a:r>
              <a:rPr lang="en-US" dirty="0" smtClean="0"/>
              <a:t>term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861219" y="2453481"/>
            <a:ext cx="9982200" cy="32004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/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dirty="0" smtClean="0"/>
              <a:t>definition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22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11704638" cy="6583364"/>
            <a:chOff x="0" y="0"/>
            <a:chExt cx="11704638" cy="6583364"/>
          </a:xfrm>
        </p:grpSpPr>
        <p:sp>
          <p:nvSpPr>
            <p:cNvPr id="10" name="Rectangle 19"/>
            <p:cNvSpPr/>
            <p:nvPr/>
          </p:nvSpPr>
          <p:spPr>
            <a:xfrm>
              <a:off x="0" y="0"/>
              <a:ext cx="11704638" cy="6583364"/>
            </a:xfrm>
            <a:custGeom>
              <a:avLst/>
              <a:gdLst/>
              <a:ahLst/>
              <a:cxnLst/>
              <a:rect l="l" t="t" r="r" b="b"/>
              <a:pathLst>
                <a:path w="11704638" h="6583364">
                  <a:moveTo>
                    <a:pt x="10881519" y="4296512"/>
                  </a:moveTo>
                  <a:lnTo>
                    <a:pt x="11704638" y="4296512"/>
                  </a:lnTo>
                  <a:lnTo>
                    <a:pt x="11704638" y="6583364"/>
                  </a:lnTo>
                  <a:lnTo>
                    <a:pt x="8062120" y="6583364"/>
                  </a:lnTo>
                  <a:lnTo>
                    <a:pt x="8062120" y="5958681"/>
                  </a:lnTo>
                  <a:lnTo>
                    <a:pt x="10881519" y="5958681"/>
                  </a:lnTo>
                  <a:close/>
                  <a:moveTo>
                    <a:pt x="0" y="0"/>
                  </a:moveTo>
                  <a:lnTo>
                    <a:pt x="3642518" y="0"/>
                  </a:lnTo>
                  <a:lnTo>
                    <a:pt x="3642518" y="624681"/>
                  </a:lnTo>
                  <a:lnTo>
                    <a:pt x="823119" y="624681"/>
                  </a:lnTo>
                  <a:lnTo>
                    <a:pt x="823119" y="2286852"/>
                  </a:lnTo>
                  <a:lnTo>
                    <a:pt x="0" y="2286852"/>
                  </a:lnTo>
                  <a:close/>
                </a:path>
              </a:pathLst>
            </a:custGeom>
            <a:solidFill>
              <a:srgbClr val="A9A9A9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7"/>
            <p:cNvSpPr/>
            <p:nvPr/>
          </p:nvSpPr>
          <p:spPr>
            <a:xfrm flipH="1">
              <a:off x="1737519" y="3596481"/>
              <a:ext cx="9144000" cy="2334305"/>
            </a:xfrm>
            <a:custGeom>
              <a:avLst/>
              <a:gdLst>
                <a:gd name="connsiteX0" fmla="*/ 0 w 9144000"/>
                <a:gd name="connsiteY0" fmla="*/ 0 h 690317"/>
                <a:gd name="connsiteX1" fmla="*/ 9144000 w 9144000"/>
                <a:gd name="connsiteY1" fmla="*/ 0 h 690317"/>
                <a:gd name="connsiteX2" fmla="*/ 9144000 w 9144000"/>
                <a:gd name="connsiteY2" fmla="*/ 690317 h 690317"/>
                <a:gd name="connsiteX3" fmla="*/ 0 w 9144000"/>
                <a:gd name="connsiteY3" fmla="*/ 690317 h 690317"/>
                <a:gd name="connsiteX4" fmla="*/ 0 w 9144000"/>
                <a:gd name="connsiteY4" fmla="*/ 0 h 690317"/>
                <a:gd name="connsiteX0" fmla="*/ 9144000 w 9235440"/>
                <a:gd name="connsiteY0" fmla="*/ 0 h 690317"/>
                <a:gd name="connsiteX1" fmla="*/ 9144000 w 9235440"/>
                <a:gd name="connsiteY1" fmla="*/ 690317 h 690317"/>
                <a:gd name="connsiteX2" fmla="*/ 0 w 9235440"/>
                <a:gd name="connsiteY2" fmla="*/ 690317 h 690317"/>
                <a:gd name="connsiteX3" fmla="*/ 0 w 9235440"/>
                <a:gd name="connsiteY3" fmla="*/ 0 h 690317"/>
                <a:gd name="connsiteX4" fmla="*/ 9235440 w 9235440"/>
                <a:gd name="connsiteY4" fmla="*/ 91440 h 690317"/>
                <a:gd name="connsiteX0" fmla="*/ 9144000 w 9144000"/>
                <a:gd name="connsiteY0" fmla="*/ 0 h 690317"/>
                <a:gd name="connsiteX1" fmla="*/ 9144000 w 9144000"/>
                <a:gd name="connsiteY1" fmla="*/ 690317 h 690317"/>
                <a:gd name="connsiteX2" fmla="*/ 0 w 9144000"/>
                <a:gd name="connsiteY2" fmla="*/ 690317 h 690317"/>
                <a:gd name="connsiteX3" fmla="*/ 0 w 9144000"/>
                <a:gd name="connsiteY3" fmla="*/ 0 h 690317"/>
                <a:gd name="connsiteX0" fmla="*/ 9144000 w 9144000"/>
                <a:gd name="connsiteY0" fmla="*/ 690317 h 690317"/>
                <a:gd name="connsiteX1" fmla="*/ 0 w 9144000"/>
                <a:gd name="connsiteY1" fmla="*/ 690317 h 690317"/>
                <a:gd name="connsiteX2" fmla="*/ 0 w 9144000"/>
                <a:gd name="connsiteY2" fmla="*/ 0 h 690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0" h="690317">
                  <a:moveTo>
                    <a:pt x="9144000" y="690317"/>
                  </a:moveTo>
                  <a:lnTo>
                    <a:pt x="0" y="690317"/>
                  </a:lnTo>
                  <a:lnTo>
                    <a:pt x="0" y="0"/>
                  </a:lnTo>
                </a:path>
              </a:pathLst>
            </a:custGeom>
            <a:noFill/>
            <a:ln w="254000">
              <a:solidFill>
                <a:srgbClr val="083D8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7"/>
            <p:cNvSpPr/>
            <p:nvPr/>
          </p:nvSpPr>
          <p:spPr>
            <a:xfrm flipV="1">
              <a:off x="823119" y="616902"/>
              <a:ext cx="9144000" cy="2334305"/>
            </a:xfrm>
            <a:custGeom>
              <a:avLst/>
              <a:gdLst>
                <a:gd name="connsiteX0" fmla="*/ 0 w 9144000"/>
                <a:gd name="connsiteY0" fmla="*/ 0 h 690317"/>
                <a:gd name="connsiteX1" fmla="*/ 9144000 w 9144000"/>
                <a:gd name="connsiteY1" fmla="*/ 0 h 690317"/>
                <a:gd name="connsiteX2" fmla="*/ 9144000 w 9144000"/>
                <a:gd name="connsiteY2" fmla="*/ 690317 h 690317"/>
                <a:gd name="connsiteX3" fmla="*/ 0 w 9144000"/>
                <a:gd name="connsiteY3" fmla="*/ 690317 h 690317"/>
                <a:gd name="connsiteX4" fmla="*/ 0 w 9144000"/>
                <a:gd name="connsiteY4" fmla="*/ 0 h 690317"/>
                <a:gd name="connsiteX0" fmla="*/ 9144000 w 9235440"/>
                <a:gd name="connsiteY0" fmla="*/ 0 h 690317"/>
                <a:gd name="connsiteX1" fmla="*/ 9144000 w 9235440"/>
                <a:gd name="connsiteY1" fmla="*/ 690317 h 690317"/>
                <a:gd name="connsiteX2" fmla="*/ 0 w 9235440"/>
                <a:gd name="connsiteY2" fmla="*/ 690317 h 690317"/>
                <a:gd name="connsiteX3" fmla="*/ 0 w 9235440"/>
                <a:gd name="connsiteY3" fmla="*/ 0 h 690317"/>
                <a:gd name="connsiteX4" fmla="*/ 9235440 w 9235440"/>
                <a:gd name="connsiteY4" fmla="*/ 91440 h 690317"/>
                <a:gd name="connsiteX0" fmla="*/ 9144000 w 9144000"/>
                <a:gd name="connsiteY0" fmla="*/ 0 h 690317"/>
                <a:gd name="connsiteX1" fmla="*/ 9144000 w 9144000"/>
                <a:gd name="connsiteY1" fmla="*/ 690317 h 690317"/>
                <a:gd name="connsiteX2" fmla="*/ 0 w 9144000"/>
                <a:gd name="connsiteY2" fmla="*/ 690317 h 690317"/>
                <a:gd name="connsiteX3" fmla="*/ 0 w 9144000"/>
                <a:gd name="connsiteY3" fmla="*/ 0 h 690317"/>
                <a:gd name="connsiteX0" fmla="*/ 9144000 w 9144000"/>
                <a:gd name="connsiteY0" fmla="*/ 690317 h 690317"/>
                <a:gd name="connsiteX1" fmla="*/ 0 w 9144000"/>
                <a:gd name="connsiteY1" fmla="*/ 690317 h 690317"/>
                <a:gd name="connsiteX2" fmla="*/ 0 w 9144000"/>
                <a:gd name="connsiteY2" fmla="*/ 0 h 690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0" h="690317">
                  <a:moveTo>
                    <a:pt x="9144000" y="690317"/>
                  </a:moveTo>
                  <a:lnTo>
                    <a:pt x="0" y="690317"/>
                  </a:lnTo>
                  <a:lnTo>
                    <a:pt x="0" y="0"/>
                  </a:lnTo>
                </a:path>
              </a:pathLst>
            </a:custGeom>
            <a:noFill/>
            <a:ln w="254000">
              <a:solidFill>
                <a:srgbClr val="083D8A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051719" y="824254"/>
            <a:ext cx="9601200" cy="487563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000">
                <a:latin typeface="+mn-lt"/>
              </a:defRPr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dirty="0" smtClean="0"/>
              <a:t>centered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253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1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45561" y="2971641"/>
            <a:ext cx="12374880" cy="640080"/>
            <a:chOff x="-45561" y="2980531"/>
            <a:chExt cx="11795760" cy="640080"/>
          </a:xfrm>
        </p:grpSpPr>
        <p:sp>
          <p:nvSpPr>
            <p:cNvPr id="6" name="Rectangle 5"/>
            <p:cNvSpPr/>
            <p:nvPr/>
          </p:nvSpPr>
          <p:spPr>
            <a:xfrm>
              <a:off x="-45561" y="2980531"/>
              <a:ext cx="11795760" cy="640080"/>
            </a:xfrm>
            <a:prstGeom prst="rect">
              <a:avLst/>
            </a:prstGeom>
            <a:solidFill>
              <a:srgbClr val="06317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45561" y="3033871"/>
              <a:ext cx="11795760" cy="533400"/>
            </a:xfrm>
            <a:prstGeom prst="rect">
              <a:avLst/>
            </a:prstGeom>
            <a:solidFill>
              <a:srgbClr val="CBCBCB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0" y="0"/>
            <a:ext cx="4326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cap="all" baseline="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Unit I: Horizons (1488–1760)</a:t>
            </a:r>
          </a:p>
        </p:txBody>
      </p:sp>
    </p:spTree>
    <p:extLst>
      <p:ext uri="{BB962C8B-B14F-4D97-AF65-F5344CB8AC3E}">
        <p14:creationId xmlns:p14="http://schemas.microsoft.com/office/powerpoint/2010/main" val="2951697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ext 2">
    <p:bg>
      <p:bgPr>
        <a:solidFill>
          <a:srgbClr val="8C8C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45561" y="623100"/>
            <a:ext cx="11795760" cy="5337163"/>
            <a:chOff x="4" y="623100"/>
            <a:chExt cx="11704630" cy="5337163"/>
          </a:xfrm>
        </p:grpSpPr>
        <p:sp>
          <p:nvSpPr>
            <p:cNvPr id="13" name="Rectangle 12"/>
            <p:cNvSpPr/>
            <p:nvPr/>
          </p:nvSpPr>
          <p:spPr>
            <a:xfrm>
              <a:off x="4" y="623100"/>
              <a:ext cx="11704630" cy="5337163"/>
            </a:xfrm>
            <a:prstGeom prst="rect">
              <a:avLst/>
            </a:prstGeom>
            <a:solidFill>
              <a:srgbClr val="F7F5E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" y="5960263"/>
              <a:ext cx="11704630" cy="0"/>
            </a:xfrm>
            <a:prstGeom prst="line">
              <a:avLst/>
            </a:prstGeom>
            <a:ln w="228600">
              <a:solidFill>
                <a:srgbClr val="083D8A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" y="623100"/>
              <a:ext cx="11704630" cy="0"/>
            </a:xfrm>
            <a:prstGeom prst="line">
              <a:avLst/>
            </a:prstGeom>
            <a:ln w="228600">
              <a:solidFill>
                <a:srgbClr val="083D8A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051719" y="824254"/>
            <a:ext cx="9601200" cy="487563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/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dirty="0" smtClean="0"/>
              <a:t>centered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632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ext 3">
    <p:bg>
      <p:bgPr>
        <a:solidFill>
          <a:srgbClr val="083D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45561" y="625477"/>
            <a:ext cx="11795760" cy="5257006"/>
            <a:chOff x="0" y="1039513"/>
            <a:chExt cx="11704638" cy="5257006"/>
          </a:xfrm>
        </p:grpSpPr>
        <p:sp>
          <p:nvSpPr>
            <p:cNvPr id="10" name="Rectangle 9"/>
            <p:cNvSpPr/>
            <p:nvPr/>
          </p:nvSpPr>
          <p:spPr>
            <a:xfrm>
              <a:off x="0" y="1114917"/>
              <a:ext cx="11704638" cy="5181602"/>
            </a:xfrm>
            <a:prstGeom prst="rect">
              <a:avLst/>
            </a:prstGeom>
            <a:solidFill>
              <a:srgbClr val="F7F5E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>
              <a:off x="0" y="6296519"/>
              <a:ext cx="11704638" cy="0"/>
            </a:xfrm>
            <a:prstGeom prst="line">
              <a:avLst/>
            </a:prstGeom>
            <a:ln w="228600">
              <a:solidFill>
                <a:schemeClr val="tx2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0" y="1039513"/>
              <a:ext cx="11704638" cy="0"/>
            </a:xfrm>
            <a:prstGeom prst="line">
              <a:avLst/>
            </a:prstGeom>
            <a:ln w="228600">
              <a:solidFill>
                <a:schemeClr val="tx2">
                  <a:lumMod val="40000"/>
                  <a:lumOff val="6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051719" y="824254"/>
            <a:ext cx="9601200" cy="487563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/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dirty="0" smtClean="0"/>
              <a:t>centered text</a:t>
            </a:r>
            <a:endParaRPr lang="en-US" dirty="0"/>
          </a:p>
        </p:txBody>
      </p:sp>
      <p:pic>
        <p:nvPicPr>
          <p:cNvPr id="7" name="Picture 2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131" y="6072998"/>
            <a:ext cx="57408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4117" y="6072998"/>
            <a:ext cx="57408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12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cr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095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gray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04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0870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ignments (blue)">
    <p:bg>
      <p:bgPr>
        <a:solidFill>
          <a:srgbClr val="083D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45561" y="625477"/>
            <a:ext cx="11795760" cy="5257006"/>
            <a:chOff x="0" y="1039513"/>
            <a:chExt cx="11704638" cy="5257006"/>
          </a:xfrm>
        </p:grpSpPr>
        <p:sp>
          <p:nvSpPr>
            <p:cNvPr id="13" name="Rectangle 12"/>
            <p:cNvSpPr/>
            <p:nvPr/>
          </p:nvSpPr>
          <p:spPr>
            <a:xfrm>
              <a:off x="0" y="1114917"/>
              <a:ext cx="11704638" cy="5181602"/>
            </a:xfrm>
            <a:prstGeom prst="rect">
              <a:avLst/>
            </a:prstGeom>
            <a:solidFill>
              <a:srgbClr val="DBDBDB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296519"/>
              <a:ext cx="11704638" cy="0"/>
            </a:xfrm>
            <a:prstGeom prst="line">
              <a:avLst/>
            </a:prstGeom>
            <a:ln w="228600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1039513"/>
              <a:ext cx="11704638" cy="0"/>
            </a:xfrm>
            <a:prstGeom prst="line">
              <a:avLst/>
            </a:prstGeom>
            <a:ln w="228600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 userDrawn="1"/>
        </p:nvSpPr>
        <p:spPr>
          <a:xfrm>
            <a:off x="3446855" y="777081"/>
            <a:ext cx="48109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cap="small" dirty="0" smtClean="0">
                <a:solidFill>
                  <a:srgbClr val="083D8A"/>
                </a:solidFill>
              </a:rPr>
              <a:t>Assignments</a:t>
            </a:r>
            <a:endParaRPr lang="en-US" sz="6000" b="1" cap="small" dirty="0">
              <a:solidFill>
                <a:srgbClr val="083D8A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3725" y="1691481"/>
            <a:ext cx="10515600" cy="3875088"/>
          </a:xfrm>
        </p:spPr>
        <p:txBody>
          <a:bodyPr>
            <a:normAutofit/>
          </a:bodyPr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05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2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45561" y="2971641"/>
            <a:ext cx="12374880" cy="640080"/>
            <a:chOff x="-45561" y="2980531"/>
            <a:chExt cx="11795760" cy="640080"/>
          </a:xfrm>
        </p:grpSpPr>
        <p:sp>
          <p:nvSpPr>
            <p:cNvPr id="6" name="Rectangle 5"/>
            <p:cNvSpPr/>
            <p:nvPr/>
          </p:nvSpPr>
          <p:spPr>
            <a:xfrm>
              <a:off x="-45561" y="2980531"/>
              <a:ext cx="11795760" cy="640080"/>
            </a:xfrm>
            <a:prstGeom prst="rect">
              <a:avLst/>
            </a:prstGeom>
            <a:solidFill>
              <a:srgbClr val="06317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45561" y="3033871"/>
              <a:ext cx="11795760" cy="533400"/>
            </a:xfrm>
            <a:prstGeom prst="rect">
              <a:avLst/>
            </a:prstGeom>
            <a:solidFill>
              <a:srgbClr val="CBCBCB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0" y="0"/>
            <a:ext cx="394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cap="all" baseline="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Unit II: Forge (1689–1801)</a:t>
            </a:r>
          </a:p>
        </p:txBody>
      </p:sp>
    </p:spTree>
    <p:extLst>
      <p:ext uri="{BB962C8B-B14F-4D97-AF65-F5344CB8AC3E}">
        <p14:creationId xmlns:p14="http://schemas.microsoft.com/office/powerpoint/2010/main" val="3732613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3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45561" y="2971641"/>
            <a:ext cx="12374880" cy="640080"/>
            <a:chOff x="-45561" y="2980531"/>
            <a:chExt cx="11795760" cy="640080"/>
          </a:xfrm>
        </p:grpSpPr>
        <p:sp>
          <p:nvSpPr>
            <p:cNvPr id="6" name="Rectangle 5"/>
            <p:cNvSpPr/>
            <p:nvPr/>
          </p:nvSpPr>
          <p:spPr>
            <a:xfrm>
              <a:off x="-45561" y="2980531"/>
              <a:ext cx="11795760" cy="640080"/>
            </a:xfrm>
            <a:prstGeom prst="rect">
              <a:avLst/>
            </a:prstGeom>
            <a:solidFill>
              <a:srgbClr val="06317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45561" y="3033871"/>
              <a:ext cx="11795760" cy="533400"/>
            </a:xfrm>
            <a:prstGeom prst="rect">
              <a:avLst/>
            </a:prstGeom>
            <a:solidFill>
              <a:srgbClr val="CBCBCB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-1" y="0"/>
            <a:ext cx="440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cap="all" baseline="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Unit III: Nation (1801–1861)</a:t>
            </a:r>
          </a:p>
        </p:txBody>
      </p:sp>
    </p:spTree>
    <p:extLst>
      <p:ext uri="{BB962C8B-B14F-4D97-AF65-F5344CB8AC3E}">
        <p14:creationId xmlns:p14="http://schemas.microsoft.com/office/powerpoint/2010/main" val="1078045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4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45561" y="2971641"/>
            <a:ext cx="12374880" cy="640080"/>
            <a:chOff x="-45561" y="2980531"/>
            <a:chExt cx="11795760" cy="640080"/>
          </a:xfrm>
        </p:grpSpPr>
        <p:sp>
          <p:nvSpPr>
            <p:cNvPr id="6" name="Rectangle 5"/>
            <p:cNvSpPr/>
            <p:nvPr/>
          </p:nvSpPr>
          <p:spPr>
            <a:xfrm>
              <a:off x="-45561" y="2980531"/>
              <a:ext cx="11795760" cy="640080"/>
            </a:xfrm>
            <a:prstGeom prst="rect">
              <a:avLst/>
            </a:prstGeom>
            <a:solidFill>
              <a:srgbClr val="06317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45561" y="3033871"/>
              <a:ext cx="11795760" cy="533400"/>
            </a:xfrm>
            <a:prstGeom prst="rect">
              <a:avLst/>
            </a:prstGeom>
            <a:solidFill>
              <a:srgbClr val="CBCBCB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-1" y="0"/>
            <a:ext cx="440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cap="all" baseline="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Unit IV: Crisis (1848–1877)</a:t>
            </a:r>
          </a:p>
        </p:txBody>
      </p:sp>
    </p:spTree>
    <p:extLst>
      <p:ext uri="{BB962C8B-B14F-4D97-AF65-F5344CB8AC3E}">
        <p14:creationId xmlns:p14="http://schemas.microsoft.com/office/powerpoint/2010/main" val="4215721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5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45561" y="2971641"/>
            <a:ext cx="12374880" cy="640080"/>
            <a:chOff x="-45561" y="2980531"/>
            <a:chExt cx="11795760" cy="640080"/>
          </a:xfrm>
        </p:grpSpPr>
        <p:sp>
          <p:nvSpPr>
            <p:cNvPr id="6" name="Rectangle 5"/>
            <p:cNvSpPr/>
            <p:nvPr/>
          </p:nvSpPr>
          <p:spPr>
            <a:xfrm>
              <a:off x="-45561" y="2980531"/>
              <a:ext cx="11795760" cy="640080"/>
            </a:xfrm>
            <a:prstGeom prst="rect">
              <a:avLst/>
            </a:prstGeom>
            <a:solidFill>
              <a:srgbClr val="06317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45561" y="3033871"/>
              <a:ext cx="11795760" cy="533400"/>
            </a:xfrm>
            <a:prstGeom prst="rect">
              <a:avLst/>
            </a:prstGeom>
            <a:solidFill>
              <a:srgbClr val="CBCBCB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-1" y="0"/>
            <a:ext cx="440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cap="all" baseline="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Unit V: Quest (1850–1920)</a:t>
            </a:r>
          </a:p>
        </p:txBody>
      </p:sp>
    </p:spTree>
    <p:extLst>
      <p:ext uri="{BB962C8B-B14F-4D97-AF65-F5344CB8AC3E}">
        <p14:creationId xmlns:p14="http://schemas.microsoft.com/office/powerpoint/2010/main" val="789722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6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45561" y="2971641"/>
            <a:ext cx="12374880" cy="640080"/>
            <a:chOff x="-45561" y="2980531"/>
            <a:chExt cx="11795760" cy="640080"/>
          </a:xfrm>
        </p:grpSpPr>
        <p:sp>
          <p:nvSpPr>
            <p:cNvPr id="6" name="Rectangle 5"/>
            <p:cNvSpPr/>
            <p:nvPr/>
          </p:nvSpPr>
          <p:spPr>
            <a:xfrm>
              <a:off x="-45561" y="2980531"/>
              <a:ext cx="11795760" cy="640080"/>
            </a:xfrm>
            <a:prstGeom prst="rect">
              <a:avLst/>
            </a:prstGeom>
            <a:solidFill>
              <a:srgbClr val="06317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45561" y="3033871"/>
              <a:ext cx="11795760" cy="533400"/>
            </a:xfrm>
            <a:prstGeom prst="rect">
              <a:avLst/>
            </a:prstGeom>
            <a:solidFill>
              <a:srgbClr val="CBCBCB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-1" y="0"/>
            <a:ext cx="5318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cap="all" baseline="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Unit VI: Leadership (1920–1945)</a:t>
            </a:r>
          </a:p>
        </p:txBody>
      </p:sp>
    </p:spTree>
    <p:extLst>
      <p:ext uri="{BB962C8B-B14F-4D97-AF65-F5344CB8AC3E}">
        <p14:creationId xmlns:p14="http://schemas.microsoft.com/office/powerpoint/2010/main" val="3652277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7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45561" y="2971641"/>
            <a:ext cx="12374880" cy="640080"/>
            <a:chOff x="-45561" y="2980531"/>
            <a:chExt cx="11795760" cy="640080"/>
          </a:xfrm>
        </p:grpSpPr>
        <p:sp>
          <p:nvSpPr>
            <p:cNvPr id="6" name="Rectangle 5"/>
            <p:cNvSpPr/>
            <p:nvPr/>
          </p:nvSpPr>
          <p:spPr>
            <a:xfrm>
              <a:off x="-45561" y="2980531"/>
              <a:ext cx="11795760" cy="640080"/>
            </a:xfrm>
            <a:prstGeom prst="rect">
              <a:avLst/>
            </a:prstGeom>
            <a:solidFill>
              <a:srgbClr val="063170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45561" y="3033871"/>
              <a:ext cx="11795760" cy="533400"/>
            </a:xfrm>
            <a:prstGeom prst="rect">
              <a:avLst/>
            </a:prstGeom>
            <a:solidFill>
              <a:srgbClr val="CBCBCB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-1" y="0"/>
            <a:ext cx="5318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cap="all" baseline="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Unit VII: Challenge (1945–2017)</a:t>
            </a:r>
          </a:p>
        </p:txBody>
      </p:sp>
    </p:spTree>
    <p:extLst>
      <p:ext uri="{BB962C8B-B14F-4D97-AF65-F5344CB8AC3E}">
        <p14:creationId xmlns:p14="http://schemas.microsoft.com/office/powerpoint/2010/main" val="3629875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131" y="6072998"/>
            <a:ext cx="57408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4117" y="6072998"/>
            <a:ext cx="57408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232" y="319088"/>
            <a:ext cx="10534174" cy="1097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536119"/>
            <a:ext cx="10534174" cy="4726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95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9" r:id="rId2"/>
    <p:sldLayoutId id="2147483700" r:id="rId3"/>
    <p:sldLayoutId id="2147483699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692" r:id="rId10"/>
    <p:sldLayoutId id="2147483673" r:id="rId11"/>
    <p:sldLayoutId id="2147483676" r:id="rId12"/>
    <p:sldLayoutId id="2147483677" r:id="rId13"/>
    <p:sldLayoutId id="2147483703" r:id="rId14"/>
    <p:sldLayoutId id="2147483712" r:id="rId15"/>
    <p:sldLayoutId id="2147483704" r:id="rId16"/>
    <p:sldLayoutId id="2147483705" r:id="rId17"/>
    <p:sldLayoutId id="2147483711" r:id="rId18"/>
    <p:sldLayoutId id="2147483695" r:id="rId19"/>
    <p:sldLayoutId id="2147483694" r:id="rId20"/>
    <p:sldLayoutId id="2147483698" r:id="rId21"/>
    <p:sldLayoutId id="2147483680" r:id="rId22"/>
    <p:sldLayoutId id="2147483666" r:id="rId23"/>
    <p:sldLayoutId id="2147483679" r:id="rId24"/>
    <p:sldLayoutId id="2147483702" r:id="rId25"/>
    <p:sldLayoutId id="2147483697" r:id="rId26"/>
    <p:sldLayoutId id="2147483713" r:id="rId27"/>
    <p:sldLayoutId id="2147483678" r:id="rId28"/>
    <p:sldLayoutId id="2147483681" r:id="rId29"/>
    <p:sldLayoutId id="2147483682" r:id="rId30"/>
    <p:sldLayoutId id="2147483683" r:id="rId31"/>
    <p:sldLayoutId id="2147483655" r:id="rId32"/>
    <p:sldLayoutId id="2147483685" r:id="rId33"/>
    <p:sldLayoutId id="2147483672" r:id="rId34"/>
    <p:sldLayoutId id="2147483684" r:id="rId3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b="1" kern="1200" cap="all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4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4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4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4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itchFamily="34" charset="0"/>
        <a:buChar char="»"/>
        <a:defRPr sz="4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33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Radical Republicans, led by Thaddeus Stevens and Charles Sumner, intended to treat the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South far more harshly.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4309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Presidential Reconstruction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Radicals’ View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Wade-Davis Bill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Military governors until 50% of adult white males signed oath of allegian</a:t>
            </a:r>
            <a:r>
              <a:rPr lang="en-US" dirty="0" smtClean="0"/>
              <a:t>ce</a:t>
            </a:r>
          </a:p>
          <a:p>
            <a:pPr lvl="2"/>
            <a:r>
              <a:rPr lang="en-US" dirty="0" smtClean="0"/>
              <a:t>New state constitutions with several required provisions</a:t>
            </a:r>
          </a:p>
        </p:txBody>
      </p:sp>
    </p:spTree>
    <p:extLst>
      <p:ext uri="{BB962C8B-B14F-4D97-AF65-F5344CB8AC3E}">
        <p14:creationId xmlns:p14="http://schemas.microsoft.com/office/powerpoint/2010/main" val="35481126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Presidential Reconstruction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Lincoln vetoed the Wade-Davis Bill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motives of the Radicals varied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Secure and protect the rights of blacks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Revenge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1514755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Presidential Reconstruction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Johnson’s Plan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More similar to Lincoln’s plan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Offered amnesty to Southerners who would swear loyalty to the Union</a:t>
            </a:r>
          </a:p>
          <a:p>
            <a:pPr lvl="2"/>
            <a:r>
              <a:rPr lang="en-US" dirty="0" smtClean="0"/>
              <a:t>The wealthiest people would have to apply directly to the president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Required state conventions</a:t>
            </a:r>
          </a:p>
        </p:txBody>
      </p:sp>
    </p:spTree>
    <p:extLst>
      <p:ext uri="{BB962C8B-B14F-4D97-AF65-F5344CB8AC3E}">
        <p14:creationId xmlns:p14="http://schemas.microsoft.com/office/powerpoint/2010/main" val="1424222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Presidential Reconstruction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Changes in Southern States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economy of the South was in shambles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Johnson’s lenient approach encouraged the South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By the end of 1865, most of the former Confederate states met Johnson’s terms</a:t>
            </a:r>
          </a:p>
        </p:txBody>
      </p:sp>
    </p:spTree>
    <p:extLst>
      <p:ext uri="{BB962C8B-B14F-4D97-AF65-F5344CB8AC3E}">
        <p14:creationId xmlns:p14="http://schemas.microsoft.com/office/powerpoint/2010/main" val="2909490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Presidential Reconstruction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Black codes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Severely limited the rights of black people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Affected where blacks could live, work, and travel</a:t>
            </a:r>
          </a:p>
        </p:txBody>
      </p:sp>
    </p:spTree>
    <p:extLst>
      <p:ext uri="{BB962C8B-B14F-4D97-AF65-F5344CB8AC3E}">
        <p14:creationId xmlns:p14="http://schemas.microsoft.com/office/powerpoint/2010/main" val="36144012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Congress had not been in session from the time Johnson became president until December.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67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Presidential Reconstruction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Congressional Response</a:t>
            </a:r>
          </a:p>
          <a:p>
            <a:pPr lvl="1"/>
            <a:r>
              <a:rPr lang="en-US" dirty="0" smtClean="0"/>
              <a:t>A large number of new Southern congressmen were Confederate leaders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Congress refused to seat the newly elected Southern members of Congress</a:t>
            </a:r>
          </a:p>
          <a:p>
            <a:pPr lvl="1"/>
            <a:r>
              <a:rPr lang="en-US" dirty="0" smtClean="0"/>
              <a:t>Joint Committee on Reconstruction was formed</a:t>
            </a:r>
          </a:p>
        </p:txBody>
      </p:sp>
    </p:spTree>
    <p:extLst>
      <p:ext uri="{BB962C8B-B14F-4D97-AF65-F5344CB8AC3E}">
        <p14:creationId xmlns:p14="http://schemas.microsoft.com/office/powerpoint/2010/main" val="648118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actions of Congress outraged Johnson, and he lashed out at his opponents.</a:t>
            </a:r>
          </a:p>
        </p:txBody>
      </p:sp>
    </p:spTree>
    <p:extLst>
      <p:ext uri="{BB962C8B-B14F-4D97-AF65-F5344CB8AC3E}">
        <p14:creationId xmlns:p14="http://schemas.microsoft.com/office/powerpoint/2010/main" val="15474705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04672" y="3596481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Thaddeus Stevens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71119" y="4119463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Charles Sumner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10144" y="4119463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Andrew Johnson</a:t>
            </a:r>
          </a:p>
        </p:txBody>
      </p:sp>
    </p:spTree>
    <p:extLst>
      <p:ext uri="{BB962C8B-B14F-4D97-AF65-F5344CB8AC3E}">
        <p14:creationId xmlns:p14="http://schemas.microsoft.com/office/powerpoint/2010/main" val="3528680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Reconstruction</a:t>
            </a:r>
            <a:br>
              <a:rPr lang="en-US" dirty="0" smtClean="0"/>
            </a:br>
            <a:r>
              <a:rPr lang="en-US" dirty="0" smtClean="0"/>
              <a:t>(1865–1877)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665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What major pieces of legislation did Congress enact regarding Reconstruction?</a:t>
            </a:r>
          </a:p>
          <a:p>
            <a:r>
              <a:rPr lang="en-US" dirty="0" smtClean="0"/>
              <a:t>Why was President Johnson impeached?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3929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3"/>
            </a:pPr>
            <a:r>
              <a:rPr lang="en-US" dirty="0" smtClean="0"/>
              <a:t>What were the varying assessments of carpetbaggers and scalawags?</a:t>
            </a:r>
          </a:p>
          <a:p>
            <a:pPr>
              <a:buAutoNum type="arabicPeriod" startAt="3"/>
            </a:pPr>
            <a:r>
              <a:rPr lang="en-US" dirty="0" smtClean="0"/>
              <a:t>How did some Southerners react violently to Reconstruction?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3846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 smtClean="0"/>
              <a:t>Congressional Reconstruction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Freedmen’s Bureau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Helped former slaves and refugees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Schools and hospitals</a:t>
            </a:r>
          </a:p>
          <a:p>
            <a:pPr lvl="1"/>
            <a:r>
              <a:rPr lang="en-US" dirty="0" smtClean="0"/>
              <a:t>1866: </a:t>
            </a:r>
            <a:r>
              <a:rPr lang="en-US" dirty="0" smtClean="0">
                <a:solidFill>
                  <a:srgbClr val="FF0000"/>
                </a:solidFill>
              </a:rPr>
              <a:t>Congress enlarged it</a:t>
            </a:r>
          </a:p>
          <a:p>
            <a:pPr lvl="2"/>
            <a:r>
              <a:rPr lang="en-US" dirty="0" smtClean="0"/>
              <a:t>Had power to deal with the injustices of the black codes</a:t>
            </a:r>
          </a:p>
          <a:p>
            <a:pPr lvl="2"/>
            <a:r>
              <a:rPr lang="en-US" dirty="0" smtClean="0"/>
              <a:t>Had power to help negotiate contracts</a:t>
            </a:r>
          </a:p>
        </p:txBody>
      </p:sp>
    </p:spTree>
    <p:extLst>
      <p:ext uri="{BB962C8B-B14F-4D97-AF65-F5344CB8AC3E}">
        <p14:creationId xmlns:p14="http://schemas.microsoft.com/office/powerpoint/2010/main" val="425900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 smtClean="0"/>
              <a:t>Congressional Reconstruction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Johnson vetoed the bill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Congress overrode the veto</a:t>
            </a:r>
          </a:p>
          <a:p>
            <a:pPr lvl="1"/>
            <a:r>
              <a:rPr lang="en-US" dirty="0" smtClean="0"/>
              <a:t>General Oliver O. Howard </a:t>
            </a:r>
            <a:br>
              <a:rPr lang="en-US" dirty="0" smtClean="0"/>
            </a:br>
            <a:r>
              <a:rPr lang="en-US" dirty="0" smtClean="0"/>
              <a:t>headed the bureau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Schools became the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primary mission of the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bureau</a:t>
            </a:r>
          </a:p>
        </p:txBody>
      </p:sp>
    </p:spTree>
    <p:extLst>
      <p:ext uri="{BB962C8B-B14F-4D97-AF65-F5344CB8AC3E}">
        <p14:creationId xmlns:p14="http://schemas.microsoft.com/office/powerpoint/2010/main" val="399329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 smtClean="0"/>
              <a:t>Congressional Reconstruction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Civil Rights Act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March 1866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Granted citizenship to African Americans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“Full and equal benefit of all laws”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Johnson vetoed the bill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Congress overrode the veto</a:t>
            </a:r>
          </a:p>
        </p:txBody>
      </p:sp>
    </p:spTree>
    <p:extLst>
      <p:ext uri="{BB962C8B-B14F-4D97-AF65-F5344CB8AC3E}">
        <p14:creationId xmlns:p14="http://schemas.microsoft.com/office/powerpoint/2010/main" val="467290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 smtClean="0"/>
              <a:t>Congressional Reconstruction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Fourteenth Amendment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Granted freedmen full citizenship and full protection of the laws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 state’s representation in Congress would be based on its full population</a:t>
            </a:r>
          </a:p>
        </p:txBody>
      </p:sp>
    </p:spTree>
    <p:extLst>
      <p:ext uri="{BB962C8B-B14F-4D97-AF65-F5344CB8AC3E}">
        <p14:creationId xmlns:p14="http://schemas.microsoft.com/office/powerpoint/2010/main" val="29899176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 smtClean="0"/>
              <a:t>Congressional Reconstruction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/>
              <a:t>Restrictions on voting or holding office on certain former Confederates</a:t>
            </a:r>
          </a:p>
          <a:p>
            <a:pPr lvl="1"/>
            <a:r>
              <a:rPr lang="en-US" dirty="0" smtClean="0"/>
              <a:t>Neither federal nor state governments could pay Confederate debts or provide compensation to former slaveholders</a:t>
            </a:r>
          </a:p>
          <a:p>
            <a:pPr lvl="1"/>
            <a:r>
              <a:rPr lang="en-US" dirty="0" smtClean="0"/>
              <a:t>Johnson urged Southern states to vote against the amendment</a:t>
            </a:r>
          </a:p>
        </p:txBody>
      </p:sp>
    </p:spTree>
    <p:extLst>
      <p:ext uri="{BB962C8B-B14F-4D97-AF65-F5344CB8AC3E}">
        <p14:creationId xmlns:p14="http://schemas.microsoft.com/office/powerpoint/2010/main" val="1873206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 smtClean="0"/>
              <a:t>Congressional Reconstruction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Johnson campaigned against Radical candidates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His strategy backfired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His leadership was questioned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Republicans won a landslide victory in the 1866 elections and had even greater control in Congress</a:t>
            </a:r>
          </a:p>
        </p:txBody>
      </p:sp>
    </p:spTree>
    <p:extLst>
      <p:ext uri="{BB962C8B-B14F-4D97-AF65-F5344CB8AC3E}">
        <p14:creationId xmlns:p14="http://schemas.microsoft.com/office/powerpoint/2010/main" val="4472274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Johnson continued to veto bills.</a:t>
            </a:r>
          </a:p>
          <a:p>
            <a:r>
              <a:rPr lang="en-US" dirty="0" smtClean="0"/>
              <a:t>Congress continued to override Johnson’s vetoes.</a:t>
            </a:r>
          </a:p>
        </p:txBody>
      </p:sp>
    </p:spTree>
    <p:extLst>
      <p:ext uri="{BB962C8B-B14F-4D97-AF65-F5344CB8AC3E}">
        <p14:creationId xmlns:p14="http://schemas.microsoft.com/office/powerpoint/2010/main" val="11438982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 smtClean="0"/>
              <a:t>Congressional Reconstruction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Reconstruction Act of 1867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Military occupation of the South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Divided the South into five military districts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Gave black people the right to vote and hold office</a:t>
            </a:r>
          </a:p>
        </p:txBody>
      </p:sp>
    </p:spTree>
    <p:extLst>
      <p:ext uri="{BB962C8B-B14F-4D97-AF65-F5344CB8AC3E}">
        <p14:creationId xmlns:p14="http://schemas.microsoft.com/office/powerpoint/2010/main" val="2640086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How did the early plans for Reconstruction differ?</a:t>
            </a:r>
          </a:p>
          <a:p>
            <a:r>
              <a:rPr lang="en-US" dirty="0" smtClean="0"/>
              <a:t>What were the highlights of the congressional Reconstruction period?</a:t>
            </a:r>
          </a:p>
        </p:txBody>
      </p:sp>
    </p:spTree>
    <p:extLst>
      <p:ext uri="{BB962C8B-B14F-4D97-AF65-F5344CB8AC3E}">
        <p14:creationId xmlns:p14="http://schemas.microsoft.com/office/powerpoint/2010/main" val="114076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 smtClean="0"/>
              <a:t>Congressional Reconstruction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States wanting to reenter the Union had to have conventions with black and white voting delegates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To write new state constitutions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States had to submit their new constitutions to Congress for approval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Required states to ratify 14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Amendment</a:t>
            </a:r>
          </a:p>
        </p:txBody>
      </p:sp>
    </p:spTree>
    <p:extLst>
      <p:ext uri="{BB962C8B-B14F-4D97-AF65-F5344CB8AC3E}">
        <p14:creationId xmlns:p14="http://schemas.microsoft.com/office/powerpoint/2010/main" val="19088692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 smtClean="0"/>
              <a:t>Congressional Reconstruction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Only once a state met all the requirements could it reenter the Union</a:t>
            </a:r>
          </a:p>
          <a:p>
            <a:pPr lvl="2"/>
            <a:r>
              <a:rPr lang="en-US" dirty="0" smtClean="0"/>
              <a:t>Tennessee was exempt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Southern Unionists, Northerners, and black Americans began to hold public offices</a:t>
            </a:r>
          </a:p>
        </p:txBody>
      </p:sp>
    </p:spTree>
    <p:extLst>
      <p:ext uri="{BB962C8B-B14F-4D97-AF65-F5344CB8AC3E}">
        <p14:creationId xmlns:p14="http://schemas.microsoft.com/office/powerpoint/2010/main" val="9728180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 smtClean="0"/>
              <a:t>Congressional Reconstruction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Impeachment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Tenure of Office Act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Intended to protect Edwin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Stanton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Johnson decided to remove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Stanton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7087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Constitution provides that the House of Representatives, by majority vote, can bring charges against the president.</a:t>
            </a:r>
          </a:p>
          <a:p>
            <a:r>
              <a:rPr lang="en-US" dirty="0" smtClean="0"/>
              <a:t>This is called impeachment.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2203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 smtClean="0"/>
              <a:t>Congressional Reconstruction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The House voted </a:t>
            </a:r>
            <a:r>
              <a:rPr lang="en-US" dirty="0" smtClean="0"/>
              <a:t>126–47 </a:t>
            </a:r>
            <a:r>
              <a:rPr lang="en-US" dirty="0" smtClean="0">
                <a:solidFill>
                  <a:srgbClr val="FF0000"/>
                </a:solidFill>
              </a:rPr>
              <a:t>to impeach Johnson</a:t>
            </a:r>
            <a:r>
              <a:rPr lang="en-US" dirty="0" smtClean="0"/>
              <a:t> on eleven charges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Senate tried the president</a:t>
            </a:r>
          </a:p>
          <a:p>
            <a:pPr lvl="2"/>
            <a:r>
              <a:rPr lang="en-US" dirty="0" smtClean="0"/>
              <a:t>There were a number</a:t>
            </a:r>
            <a:br>
              <a:rPr lang="en-US" dirty="0" smtClean="0"/>
            </a:br>
            <a:r>
              <a:rPr lang="en-US" dirty="0" smtClean="0"/>
              <a:t>of questions and</a:t>
            </a:r>
            <a:br>
              <a:rPr lang="en-US" dirty="0" smtClean="0"/>
            </a:br>
            <a:r>
              <a:rPr lang="en-US" dirty="0" smtClean="0"/>
              <a:t>opinions</a:t>
            </a:r>
          </a:p>
        </p:txBody>
      </p:sp>
    </p:spTree>
    <p:extLst>
      <p:ext uri="{BB962C8B-B14F-4D97-AF65-F5344CB8AC3E}">
        <p14:creationId xmlns:p14="http://schemas.microsoft.com/office/powerpoint/2010/main" val="10583036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 smtClean="0"/>
              <a:t>Congressional Reconstruction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The Senate vote was 35–19,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one vote shy of the two-thirds majority required to remove Johnson from office</a:t>
            </a:r>
          </a:p>
        </p:txBody>
      </p:sp>
    </p:spTree>
    <p:extLst>
      <p:ext uri="{BB962C8B-B14F-4D97-AF65-F5344CB8AC3E}">
        <p14:creationId xmlns:p14="http://schemas.microsoft.com/office/powerpoint/2010/main" val="3195601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Years later, the Supreme Court </a:t>
            </a:r>
            <a:br>
              <a:rPr lang="en-US" dirty="0" smtClean="0"/>
            </a:br>
            <a:r>
              <a:rPr lang="en-US" dirty="0" smtClean="0"/>
              <a:t>ruled the Tenure of Office Act unconstitutional.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1942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 smtClean="0"/>
              <a:t>Congressional Reconstruction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Farming</a:t>
            </a:r>
          </a:p>
          <a:p>
            <a:pPr lvl="1"/>
            <a:r>
              <a:rPr lang="en-US" dirty="0" smtClean="0"/>
              <a:t>Land was the most important Southern resource</a:t>
            </a:r>
          </a:p>
          <a:p>
            <a:pPr lvl="1"/>
            <a:r>
              <a:rPr lang="en-US" dirty="0" smtClean="0"/>
              <a:t>Shortage of cash and slave labor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Sharecropping became popular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Both blacks and poor whites participated</a:t>
            </a:r>
          </a:p>
        </p:txBody>
      </p:sp>
    </p:spTree>
    <p:extLst>
      <p:ext uri="{BB962C8B-B14F-4D97-AF65-F5344CB8AC3E}">
        <p14:creationId xmlns:p14="http://schemas.microsoft.com/office/powerpoint/2010/main" val="31948362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19" y="244844"/>
            <a:ext cx="9601200" cy="569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884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 smtClean="0"/>
              <a:t>Congressional Reconstruction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/>
              <a:t>Many sharecroppers got trapped in debt</a:t>
            </a:r>
          </a:p>
          <a:p>
            <a:pPr lvl="2"/>
            <a:r>
              <a:rPr lang="en-US" dirty="0" smtClean="0"/>
              <a:t>Some were required to grow tobacco or cotton</a:t>
            </a:r>
          </a:p>
          <a:p>
            <a:pPr lvl="2"/>
            <a:r>
              <a:rPr lang="en-US" dirty="0" smtClean="0"/>
              <a:t>Prices were often low</a:t>
            </a:r>
          </a:p>
          <a:p>
            <a:pPr lvl="1"/>
            <a:r>
              <a:rPr lang="en-US" dirty="0" smtClean="0"/>
              <a:t>Tenant farmers rented their farmland</a:t>
            </a:r>
          </a:p>
        </p:txBody>
      </p:sp>
    </p:spTree>
    <p:extLst>
      <p:ext uri="{BB962C8B-B14F-4D97-AF65-F5344CB8AC3E}">
        <p14:creationId xmlns:p14="http://schemas.microsoft.com/office/powerpoint/2010/main" val="27797885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3"/>
            </a:pPr>
            <a:r>
              <a:rPr lang="en-US" dirty="0" smtClean="0"/>
              <a:t>What were examples of corruption during the years Ulysses S. Grant served as president?</a:t>
            </a:r>
          </a:p>
          <a:p>
            <a:pPr>
              <a:buAutoNum type="arabicPeriod" startAt="3"/>
            </a:pPr>
            <a:r>
              <a:rPr lang="en-US" dirty="0" smtClean="0"/>
              <a:t>What were the long-term consequences of the Civil War and Reconstruction?</a:t>
            </a:r>
          </a:p>
        </p:txBody>
      </p:sp>
    </p:spTree>
    <p:extLst>
      <p:ext uri="{BB962C8B-B14F-4D97-AF65-F5344CB8AC3E}">
        <p14:creationId xmlns:p14="http://schemas.microsoft.com/office/powerpoint/2010/main" val="313653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carpetbaggers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04119" y="2453481"/>
            <a:ext cx="9296400" cy="3200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Northerners who came South during Reconstruction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525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scalawags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04119" y="2453481"/>
            <a:ext cx="9296400" cy="3200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Southerners who cooperated with carpetbaggers during Reconstruction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2996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 smtClean="0"/>
              <a:t>Congressional Reconstruction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Carpetbaggers and Scalawags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Some who moved to the South had sincere motives; others did not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Both groups were despised by most Southerners</a:t>
            </a:r>
          </a:p>
        </p:txBody>
      </p:sp>
    </p:spTree>
    <p:extLst>
      <p:ext uri="{BB962C8B-B14F-4D97-AF65-F5344CB8AC3E}">
        <p14:creationId xmlns:p14="http://schemas.microsoft.com/office/powerpoint/2010/main" val="29238827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Reconstruction governments in the South had instances of both corruption and real accomplishments.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118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disenfranchisement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04119" y="2453481"/>
            <a:ext cx="9296400" cy="3200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denial of the right to vote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544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 smtClean="0"/>
              <a:t>Congressional Reconstruction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Violence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Ku Klux Klan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Targeted blacks and white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Republicans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Included many prominent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citizens</a:t>
            </a:r>
          </a:p>
        </p:txBody>
      </p:sp>
    </p:spTree>
    <p:extLst>
      <p:ext uri="{BB962C8B-B14F-4D97-AF65-F5344CB8AC3E}">
        <p14:creationId xmlns:p14="http://schemas.microsoft.com/office/powerpoint/2010/main" val="14517784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 smtClean="0"/>
              <a:t>Congressional Reconstruction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Many freedmen were lynched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Local law enforcement often could or would not deal with the KKK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Federal laws were passed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Klan’s power was eventually diminished</a:t>
            </a:r>
          </a:p>
        </p:txBody>
      </p:sp>
    </p:spTree>
    <p:extLst>
      <p:ext uri="{BB962C8B-B14F-4D97-AF65-F5344CB8AC3E}">
        <p14:creationId xmlns:p14="http://schemas.microsoft.com/office/powerpoint/2010/main" val="25538854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scandals occurred during the years Grant served as president?</a:t>
            </a:r>
          </a:p>
          <a:p>
            <a:r>
              <a:rPr lang="en-US" dirty="0" smtClean="0"/>
              <a:t>What was the significance of the Fifteenth Amendment?</a:t>
            </a:r>
          </a:p>
          <a:p>
            <a:r>
              <a:rPr lang="en-US" dirty="0" smtClean="0"/>
              <a:t>What conditions led to the Panic of ’73?</a:t>
            </a:r>
          </a:p>
        </p:txBody>
      </p:sp>
    </p:spTree>
    <p:extLst>
      <p:ext uri="{BB962C8B-B14F-4D97-AF65-F5344CB8AC3E}">
        <p14:creationId xmlns:p14="http://schemas.microsoft.com/office/powerpoint/2010/main" val="6545040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 startAt="4"/>
            </a:pPr>
            <a:r>
              <a:rPr lang="en-US" dirty="0" smtClean="0"/>
              <a:t>Why was the Election of 1876 so significant?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1319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Years of Corruption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Election of 1868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Republican: Ulysses S. Grant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“Let us have peace”</a:t>
            </a:r>
          </a:p>
          <a:p>
            <a:pPr lvl="1"/>
            <a:r>
              <a:rPr lang="en-US" dirty="0" smtClean="0"/>
              <a:t>Democrat: Horatio Seymour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Grant won by a comfortable margin</a:t>
            </a:r>
          </a:p>
        </p:txBody>
      </p:sp>
    </p:spTree>
    <p:extLst>
      <p:ext uri="{BB962C8B-B14F-4D97-AF65-F5344CB8AC3E}">
        <p14:creationId xmlns:p14="http://schemas.microsoft.com/office/powerpoint/2010/main" val="2467317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“With malice toward none, with charity for all,…to do all which may achieve and cherish a just and lasting peace among ourselves and with all nations.”</a:t>
            </a:r>
          </a:p>
          <a:p>
            <a:r>
              <a:rPr lang="en-US" dirty="0" smtClean="0"/>
              <a:t>Abraham Lincoln, March 4, 1865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60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Years of Corruption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3"/>
            <a:r>
              <a:rPr lang="en-US" dirty="0" smtClean="0">
                <a:solidFill>
                  <a:srgbClr val="FF0000"/>
                </a:solidFill>
              </a:rPr>
              <a:t>Grant lacked political experience</a:t>
            </a:r>
          </a:p>
          <a:p>
            <a:pPr lvl="4"/>
            <a:r>
              <a:rPr lang="en-US" dirty="0" smtClean="0">
                <a:solidFill>
                  <a:srgbClr val="FF0000"/>
                </a:solidFill>
              </a:rPr>
              <a:t>He had untrustworthy friends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and associates</a:t>
            </a:r>
          </a:p>
          <a:p>
            <a:pPr lvl="4"/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dirty="0" err="1" smtClean="0">
                <a:solidFill>
                  <a:srgbClr val="FF0000"/>
                </a:solidFill>
              </a:rPr>
              <a:t>Grantism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00319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Years of Corruption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Fifteenth Amendment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Guaranteed that “race, color, or previous condition of servitude” would not cause a man’s right to vote to be revoked</a:t>
            </a:r>
          </a:p>
          <a:p>
            <a:pPr lvl="1"/>
            <a:r>
              <a:rPr lang="en-US" dirty="0" smtClean="0"/>
              <a:t>Some Northern states had still not legalized black suffrage</a:t>
            </a:r>
          </a:p>
        </p:txBody>
      </p:sp>
    </p:spTree>
    <p:extLst>
      <p:ext uri="{BB962C8B-B14F-4D97-AF65-F5344CB8AC3E}">
        <p14:creationId xmlns:p14="http://schemas.microsoft.com/office/powerpoint/2010/main" val="4083975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Years of Corruption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Scandals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Crédit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Mobilier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Defrauded government for railroad construction expenses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Fish and Gould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Attempt to manipulate the gold market</a:t>
            </a:r>
          </a:p>
        </p:txBody>
      </p:sp>
    </p:spTree>
    <p:extLst>
      <p:ext uri="{BB962C8B-B14F-4D97-AF65-F5344CB8AC3E}">
        <p14:creationId xmlns:p14="http://schemas.microsoft.com/office/powerpoint/2010/main" val="27770403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Years of Corruption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William Belknap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Whiskey Ring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Grant’s private secretary was accused</a:t>
            </a:r>
          </a:p>
          <a:p>
            <a:pPr lvl="1"/>
            <a:r>
              <a:rPr lang="en-US" dirty="0" smtClean="0"/>
              <a:t>There is no evidence that Grant personally profited from any of this</a:t>
            </a:r>
          </a:p>
        </p:txBody>
      </p:sp>
    </p:spTree>
    <p:extLst>
      <p:ext uri="{BB962C8B-B14F-4D97-AF65-F5344CB8AC3E}">
        <p14:creationId xmlns:p14="http://schemas.microsoft.com/office/powerpoint/2010/main" val="3002886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Sadly, the Grant administration was one of the most scandal-ridden of any American president.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062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Years of Corruption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Tammany Hall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William “Boss” Tweed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Controlled most of NY’s political affairs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Enormous financial fraud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Bribes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Tweed was finally arrested in 1871</a:t>
            </a:r>
          </a:p>
        </p:txBody>
      </p:sp>
    </p:spTree>
    <p:extLst>
      <p:ext uri="{BB962C8B-B14F-4D97-AF65-F5344CB8AC3E}">
        <p14:creationId xmlns:p14="http://schemas.microsoft.com/office/powerpoint/2010/main" val="32853205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Years of Corruption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Thomas Nast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Political cartoonist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Repeatedly attacked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Tweed and Tammany Hall</a:t>
            </a:r>
          </a:p>
          <a:p>
            <a:pPr lvl="2"/>
            <a:r>
              <a:rPr lang="en-US" dirty="0" smtClean="0"/>
              <a:t>Feared by Tweed</a:t>
            </a:r>
          </a:p>
        </p:txBody>
      </p:sp>
    </p:spTree>
    <p:extLst>
      <p:ext uri="{BB962C8B-B14F-4D97-AF65-F5344CB8AC3E}">
        <p14:creationId xmlns:p14="http://schemas.microsoft.com/office/powerpoint/2010/main" val="22567781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Years of Corruption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Liberal Republicans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This group supported an end of military occupation of the South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Opposed corruption in government</a:t>
            </a:r>
          </a:p>
          <a:p>
            <a:pPr lvl="1"/>
            <a:r>
              <a:rPr lang="en-US" dirty="0" smtClean="0"/>
              <a:t>Nominated Horace Greeley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803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Grant crushed Greeley in the 1872 presidential election,</a:t>
            </a:r>
            <a:r>
              <a:rPr lang="en-US" dirty="0" smtClean="0"/>
              <a:t> destroying the Liberal Republican movement.</a:t>
            </a:r>
          </a:p>
        </p:txBody>
      </p:sp>
    </p:spTree>
    <p:extLst>
      <p:ext uri="{BB962C8B-B14F-4D97-AF65-F5344CB8AC3E}">
        <p14:creationId xmlns:p14="http://schemas.microsoft.com/office/powerpoint/2010/main" val="26900198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Years of Corruption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Economic Boom and Bust</a:t>
            </a:r>
          </a:p>
          <a:p>
            <a:pPr lvl="1"/>
            <a:r>
              <a:rPr lang="en-US" dirty="0" smtClean="0"/>
              <a:t>The economy had been doing well during Grant’s first term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Panic of ’73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Began a six-year depression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Worst depression in American history up to that time</a:t>
            </a:r>
          </a:p>
        </p:txBody>
      </p:sp>
    </p:spTree>
    <p:extLst>
      <p:ext uri="{BB962C8B-B14F-4D97-AF65-F5344CB8AC3E}">
        <p14:creationId xmlns:p14="http://schemas.microsoft.com/office/powerpoint/2010/main" val="13972985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period from 1865 to 1877 is usually known as the era of Reconstruction.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3882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Years of Corruption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Greenbacks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Not “hard money”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Some wanted the greenbacks taken out of circulation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Debtors and the poor tended to favor the greenbacks</a:t>
            </a:r>
          </a:p>
          <a:p>
            <a:pPr lvl="2"/>
            <a:r>
              <a:rPr lang="en-US" dirty="0" smtClean="0"/>
              <a:t>Compromise</a:t>
            </a:r>
          </a:p>
        </p:txBody>
      </p:sp>
    </p:spTree>
    <p:extLst>
      <p:ext uri="{BB962C8B-B14F-4D97-AF65-F5344CB8AC3E}">
        <p14:creationId xmlns:p14="http://schemas.microsoft.com/office/powerpoint/2010/main" val="30115698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government’s action restricting the amount of money in circulation made the depression worse.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44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Years of Corruption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Redeemers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Northerners became less concerned with Reconstruction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Southern Democrats wanted to regain control</a:t>
            </a:r>
          </a:p>
          <a:p>
            <a:pPr lvl="1"/>
            <a:r>
              <a:rPr lang="en-US" dirty="0" smtClean="0"/>
              <a:t>General Amnesty Act</a:t>
            </a:r>
          </a:p>
        </p:txBody>
      </p:sp>
    </p:spTree>
    <p:extLst>
      <p:ext uri="{BB962C8B-B14F-4D97-AF65-F5344CB8AC3E}">
        <p14:creationId xmlns:p14="http://schemas.microsoft.com/office/powerpoint/2010/main" val="13279335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Years of Corruption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/>
              <a:t>Some African Americans participated in Southern politics</a:t>
            </a:r>
          </a:p>
        </p:txBody>
      </p:sp>
    </p:spTree>
    <p:extLst>
      <p:ext uri="{BB962C8B-B14F-4D97-AF65-F5344CB8AC3E}">
        <p14:creationId xmlns:p14="http://schemas.microsoft.com/office/powerpoint/2010/main" val="4054674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Years of Corruption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/>
              <a:t>Republicans found they could not match the Southerners seeking to “redeem the South”</a:t>
            </a:r>
          </a:p>
          <a:p>
            <a:pPr lvl="1"/>
            <a:r>
              <a:rPr lang="en-US" dirty="0" smtClean="0"/>
              <a:t>White Democrats were replacing black officials and white Republicans</a:t>
            </a:r>
          </a:p>
          <a:p>
            <a:pPr lvl="2"/>
            <a:r>
              <a:rPr lang="en-US" dirty="0" smtClean="0"/>
              <a:t>Election fraud played a role</a:t>
            </a:r>
          </a:p>
        </p:txBody>
      </p:sp>
    </p:spTree>
    <p:extLst>
      <p:ext uri="{BB962C8B-B14F-4D97-AF65-F5344CB8AC3E}">
        <p14:creationId xmlns:p14="http://schemas.microsoft.com/office/powerpoint/2010/main" val="6378772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By 1876, federal troops remained only in Louisiana, Florida, </a:t>
            </a:r>
            <a:br>
              <a:rPr lang="en-US" dirty="0" smtClean="0"/>
            </a:br>
            <a:r>
              <a:rPr lang="en-US" dirty="0" smtClean="0"/>
              <a:t>and South Carolina.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264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Years of Corruption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Election of 1876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Republican: Rutherford B. Hayes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Known for his honesty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Democrat: Samuel J. Tilden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Known for fighting the “Tweed ring”</a:t>
            </a:r>
          </a:p>
        </p:txBody>
      </p:sp>
    </p:spTree>
    <p:extLst>
      <p:ext uri="{BB962C8B-B14F-4D97-AF65-F5344CB8AC3E}">
        <p14:creationId xmlns:p14="http://schemas.microsoft.com/office/powerpoint/2010/main" val="2496699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Years of Corruption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 Disputed Election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Tilden won the popular vote</a:t>
            </a:r>
          </a:p>
          <a:p>
            <a:pPr lvl="1"/>
            <a:r>
              <a:rPr lang="en-US" dirty="0" smtClean="0"/>
              <a:t>185 electoral votes were needed to win</a:t>
            </a:r>
          </a:p>
          <a:p>
            <a:pPr lvl="2"/>
            <a:r>
              <a:rPr lang="en-US" dirty="0" smtClean="0"/>
              <a:t>Tilden had 184 electoral votes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19 electoral votes were disputed in three southern states</a:t>
            </a:r>
          </a:p>
        </p:txBody>
      </p:sp>
    </p:spTree>
    <p:extLst>
      <p:ext uri="{BB962C8B-B14F-4D97-AF65-F5344CB8AC3E}">
        <p14:creationId xmlns:p14="http://schemas.microsoft.com/office/powerpoint/2010/main" val="121018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Years of Corruption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Congress</a:t>
            </a:r>
            <a:r>
              <a:rPr lang="en-US" dirty="0" smtClean="0"/>
              <a:t> established a commission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Voted 8–7 to give the disputed electoral votes to the Republicans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Hayes won by one electoral vote</a:t>
            </a:r>
          </a:p>
          <a:p>
            <a:pPr lvl="1"/>
            <a:r>
              <a:rPr lang="en-US" dirty="0" smtClean="0"/>
              <a:t>There had been corruption on both sides</a:t>
            </a:r>
          </a:p>
        </p:txBody>
      </p:sp>
    </p:spTree>
    <p:extLst>
      <p:ext uri="{BB962C8B-B14F-4D97-AF65-F5344CB8AC3E}">
        <p14:creationId xmlns:p14="http://schemas.microsoft.com/office/powerpoint/2010/main" val="1209559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386" y="182880"/>
            <a:ext cx="8747865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309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What were the different approaches of Lincoln, Congress, and Johnson when Reconstruction began?</a:t>
            </a:r>
          </a:p>
          <a:p>
            <a:r>
              <a:rPr lang="en-US" dirty="0" smtClean="0"/>
              <a:t>What was the significance of the Thirteenth Amendment?</a:t>
            </a:r>
          </a:p>
        </p:txBody>
      </p:sp>
    </p:spTree>
    <p:extLst>
      <p:ext uri="{BB962C8B-B14F-4D97-AF65-F5344CB8AC3E}">
        <p14:creationId xmlns:p14="http://schemas.microsoft.com/office/powerpoint/2010/main" val="35600453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Years of Corruption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Compromise of 1877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Southern Democrats would allow the votes to be counted in Hayes’s favor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Hayes would remove the last federal troops from the South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Both sides upheld their ends of the deal</a:t>
            </a:r>
          </a:p>
        </p:txBody>
      </p:sp>
    </p:spTree>
    <p:extLst>
      <p:ext uri="{BB962C8B-B14F-4D97-AF65-F5344CB8AC3E}">
        <p14:creationId xmlns:p14="http://schemas.microsoft.com/office/powerpoint/2010/main" val="3818808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were some people dissatisfied with Reconstruction?</a:t>
            </a:r>
          </a:p>
          <a:p>
            <a:r>
              <a:rPr lang="en-US" dirty="0" smtClean="0"/>
              <a:t>How did Reconstruction impact the nation?</a:t>
            </a:r>
          </a:p>
        </p:txBody>
      </p:sp>
    </p:spTree>
    <p:extLst>
      <p:ext uri="{BB962C8B-B14F-4D97-AF65-F5344CB8AC3E}">
        <p14:creationId xmlns:p14="http://schemas.microsoft.com/office/powerpoint/2010/main" val="29122661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 Reconstructed Nation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African Americans</a:t>
            </a:r>
          </a:p>
          <a:p>
            <a:r>
              <a:rPr lang="en-US" dirty="0" smtClean="0"/>
              <a:t>White Southerners</a:t>
            </a:r>
          </a:p>
          <a:p>
            <a:r>
              <a:rPr lang="en-US" dirty="0" smtClean="0"/>
              <a:t>Northerners</a:t>
            </a:r>
          </a:p>
        </p:txBody>
      </p:sp>
    </p:spTree>
    <p:extLst>
      <p:ext uri="{BB962C8B-B14F-4D97-AF65-F5344CB8AC3E}">
        <p14:creationId xmlns:p14="http://schemas.microsoft.com/office/powerpoint/2010/main" val="75700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 Reconstructed Nation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Many argue that Reconstruction should have been more extensive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Civil rights advances were eventually lost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Three constitutional amendments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Slaves were freed, granted citizenship, and given the right to vote</a:t>
            </a:r>
          </a:p>
        </p:txBody>
      </p:sp>
    </p:spTree>
    <p:extLst>
      <p:ext uri="{BB962C8B-B14F-4D97-AF65-F5344CB8AC3E}">
        <p14:creationId xmlns:p14="http://schemas.microsoft.com/office/powerpoint/2010/main" val="2533804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 Reconstructed Nation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 stronger and more centralized federal government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South soon became known as “the Solid South”</a:t>
            </a:r>
          </a:p>
        </p:txBody>
      </p:sp>
    </p:spTree>
    <p:extLst>
      <p:ext uri="{BB962C8B-B14F-4D97-AF65-F5344CB8AC3E}">
        <p14:creationId xmlns:p14="http://schemas.microsoft.com/office/powerpoint/2010/main" val="38653140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Xxx</a:t>
            </a:r>
          </a:p>
          <a:p>
            <a:r>
              <a:rPr lang="en-US" smtClean="0"/>
              <a:t>Xxx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5346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3"/>
            </a:pPr>
            <a:r>
              <a:rPr lang="en-US" dirty="0" smtClean="0"/>
              <a:t>What role did the black codes play in the course of Reconstruction?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8713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Presidential Reconstruction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Lincoln’s Ten Percent Plan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Lincoln had appointed military governors for each captured state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10% of citizens (who voted in 1860) had to take an oath of allegiance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Relatively lenient plan</a:t>
            </a:r>
          </a:p>
        </p:txBody>
      </p:sp>
    </p:spTree>
    <p:extLst>
      <p:ext uri="{BB962C8B-B14F-4D97-AF65-F5344CB8AC3E}">
        <p14:creationId xmlns:p14="http://schemas.microsoft.com/office/powerpoint/2010/main" val="39810606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 History, 5th edition">
  <a:themeElements>
    <a:clrScheme name="American Republic">
      <a:dk1>
        <a:sysClr val="windowText" lastClr="000000"/>
      </a:dk1>
      <a:lt1>
        <a:sysClr val="window" lastClr="FFFFFF"/>
      </a:lt1>
      <a:dk2>
        <a:srgbClr val="1F497D"/>
      </a:dk2>
      <a:lt2>
        <a:srgbClr val="F7F5E1"/>
      </a:lt2>
      <a:accent1>
        <a:srgbClr val="4F81BD"/>
      </a:accent1>
      <a:accent2>
        <a:srgbClr val="9C202C"/>
      </a:accent2>
      <a:accent3>
        <a:srgbClr val="5CB08A"/>
      </a:accent3>
      <a:accent4>
        <a:srgbClr val="8064A2"/>
      </a:accent4>
      <a:accent5>
        <a:srgbClr val="4BACC6"/>
      </a:accent5>
      <a:accent6>
        <a:srgbClr val="F2C5A0"/>
      </a:accent6>
      <a:hlink>
        <a:srgbClr val="0000FF"/>
      </a:hlink>
      <a:folHlink>
        <a:srgbClr val="800080"/>
      </a:folHlink>
    </a:clrScheme>
    <a:fontScheme name="US History">
      <a:majorFont>
        <a:latin typeface="Tw Cen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83D8A"/>
        </a:solidFill>
        <a:ln>
          <a:noFill/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063170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defRPr sz="4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merican Republic">
    <a:dk1>
      <a:sysClr val="windowText" lastClr="000000"/>
    </a:dk1>
    <a:lt1>
      <a:sysClr val="window" lastClr="FFFFFF"/>
    </a:lt1>
    <a:dk2>
      <a:srgbClr val="1F497D"/>
    </a:dk2>
    <a:lt2>
      <a:srgbClr val="F7F5E1"/>
    </a:lt2>
    <a:accent1>
      <a:srgbClr val="4F81BD"/>
    </a:accent1>
    <a:accent2>
      <a:srgbClr val="9C202C"/>
    </a:accent2>
    <a:accent3>
      <a:srgbClr val="5CB08A"/>
    </a:accent3>
    <a:accent4>
      <a:srgbClr val="8064A2"/>
    </a:accent4>
    <a:accent5>
      <a:srgbClr val="4BACC6"/>
    </a:accent5>
    <a:accent6>
      <a:srgbClr val="F2C5A0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American Republic">
    <a:dk1>
      <a:sysClr val="windowText" lastClr="000000"/>
    </a:dk1>
    <a:lt1>
      <a:sysClr val="window" lastClr="FFFFFF"/>
    </a:lt1>
    <a:dk2>
      <a:srgbClr val="1F497D"/>
    </a:dk2>
    <a:lt2>
      <a:srgbClr val="F7F5E1"/>
    </a:lt2>
    <a:accent1>
      <a:srgbClr val="4F81BD"/>
    </a:accent1>
    <a:accent2>
      <a:srgbClr val="9C202C"/>
    </a:accent2>
    <a:accent3>
      <a:srgbClr val="5CB08A"/>
    </a:accent3>
    <a:accent4>
      <a:srgbClr val="8064A2"/>
    </a:accent4>
    <a:accent5>
      <a:srgbClr val="4BACC6"/>
    </a:accent5>
    <a:accent6>
      <a:srgbClr val="F2C5A0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6397</TotalTime>
  <Words>1556</Words>
  <Application>Microsoft Office PowerPoint</Application>
  <PresentationFormat>Custom</PresentationFormat>
  <Paragraphs>263</Paragraphs>
  <Slides>75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1" baseType="lpstr">
      <vt:lpstr>Arial</vt:lpstr>
      <vt:lpstr>Calibri</vt:lpstr>
      <vt:lpstr>Rockwell</vt:lpstr>
      <vt:lpstr>Tw Cen MT</vt:lpstr>
      <vt:lpstr>Verdana</vt:lpstr>
      <vt:lpstr>US History, 5th edition</vt:lpstr>
      <vt:lpstr>PowerPoint Presentation</vt:lpstr>
      <vt:lpstr>Reconstruction (1865–1877)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Bob Jones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Sue</cp:lastModifiedBy>
  <cp:revision>253</cp:revision>
  <dcterms:created xsi:type="dcterms:W3CDTF">2016-06-07T17:00:37Z</dcterms:created>
  <dcterms:modified xsi:type="dcterms:W3CDTF">2024-02-23T17:33:59Z</dcterms:modified>
</cp:coreProperties>
</file>