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62" r:id="rId2"/>
    <p:sldId id="335" r:id="rId3"/>
    <p:sldId id="383" r:id="rId4"/>
    <p:sldId id="442" r:id="rId5"/>
    <p:sldId id="385" r:id="rId6"/>
    <p:sldId id="384" r:id="rId7"/>
    <p:sldId id="443" r:id="rId8"/>
    <p:sldId id="386" r:id="rId9"/>
    <p:sldId id="503" r:id="rId10"/>
    <p:sldId id="399" r:id="rId11"/>
    <p:sldId id="504" r:id="rId12"/>
    <p:sldId id="505" r:id="rId13"/>
    <p:sldId id="390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454" r:id="rId24"/>
    <p:sldId id="450" r:id="rId25"/>
    <p:sldId id="444" r:id="rId26"/>
    <p:sldId id="515" r:id="rId27"/>
    <p:sldId id="451" r:id="rId28"/>
    <p:sldId id="516" r:id="rId29"/>
    <p:sldId id="517" r:id="rId30"/>
    <p:sldId id="466" r:id="rId31"/>
    <p:sldId id="518" r:id="rId32"/>
    <p:sldId id="519" r:id="rId33"/>
    <p:sldId id="478" r:id="rId34"/>
    <p:sldId id="455" r:id="rId35"/>
    <p:sldId id="445" r:id="rId36"/>
    <p:sldId id="520" r:id="rId37"/>
    <p:sldId id="417" r:id="rId38"/>
    <p:sldId id="521" r:id="rId39"/>
    <p:sldId id="522" r:id="rId40"/>
    <p:sldId id="523" r:id="rId41"/>
    <p:sldId id="524" r:id="rId42"/>
    <p:sldId id="525" r:id="rId43"/>
    <p:sldId id="526" r:id="rId44"/>
    <p:sldId id="471" r:id="rId45"/>
    <p:sldId id="527" r:id="rId46"/>
    <p:sldId id="528" r:id="rId47"/>
    <p:sldId id="529" r:id="rId48"/>
    <p:sldId id="530" r:id="rId49"/>
    <p:sldId id="531" r:id="rId50"/>
    <p:sldId id="532" r:id="rId51"/>
    <p:sldId id="474" r:id="rId52"/>
    <p:sldId id="533" r:id="rId53"/>
    <p:sldId id="534" r:id="rId54"/>
    <p:sldId id="484" r:id="rId55"/>
    <p:sldId id="535" r:id="rId56"/>
    <p:sldId id="396" r:id="rId57"/>
    <p:sldId id="536" r:id="rId58"/>
    <p:sldId id="429" r:id="rId59"/>
    <p:sldId id="537" r:id="rId60"/>
    <p:sldId id="538" r:id="rId61"/>
    <p:sldId id="539" r:id="rId62"/>
    <p:sldId id="285" r:id="rId63"/>
  </p:sldIdLst>
  <p:sldSz cx="11704638" cy="65833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>
          <p15:clr>
            <a:srgbClr val="A4A3A4"/>
          </p15:clr>
        </p15:guide>
        <p15:guide id="2" orient="horz" pos="201">
          <p15:clr>
            <a:srgbClr val="A4A3A4"/>
          </p15:clr>
        </p15:guide>
        <p15:guide id="3" orient="horz" pos="3945">
          <p15:clr>
            <a:srgbClr val="A4A3A4"/>
          </p15:clr>
        </p15:guide>
        <p15:guide id="4" orient="horz" pos="1209">
          <p15:clr>
            <a:srgbClr val="A4A3A4"/>
          </p15:clr>
        </p15:guide>
        <p15:guide id="5" pos="3686">
          <p15:clr>
            <a:srgbClr val="A4A3A4"/>
          </p15:clr>
        </p15:guide>
        <p15:guide id="6" pos="374">
          <p15:clr>
            <a:srgbClr val="A4A3A4"/>
          </p15:clr>
        </p15:guide>
        <p15:guide id="7" pos="69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DCB"/>
    <a:srgbClr val="063170"/>
    <a:srgbClr val="083D8A"/>
    <a:srgbClr val="0E69F0"/>
    <a:srgbClr val="03347B"/>
    <a:srgbClr val="CBCBCB"/>
    <a:srgbClr val="DDDDDD"/>
    <a:srgbClr val="9C202C"/>
    <a:srgbClr val="73232B"/>
    <a:srgbClr val="5C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7" autoAdjust="0"/>
    <p:restoredTop sz="92666" autoAdjust="0"/>
  </p:normalViewPr>
  <p:slideViewPr>
    <p:cSldViewPr>
      <p:cViewPr varScale="1">
        <p:scale>
          <a:sx n="71" d="100"/>
          <a:sy n="71" d="100"/>
        </p:scale>
        <p:origin x="678" y="60"/>
      </p:cViewPr>
      <p:guideLst>
        <p:guide orient="horz" pos="2073"/>
        <p:guide orient="horz" pos="201"/>
        <p:guide orient="horz" pos="3945"/>
        <p:guide orient="horz" pos="1209"/>
        <p:guide pos="3686"/>
        <p:guide pos="374"/>
        <p:guide pos="699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97635-8394-48B0-92A1-BF939F8B7DF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FC3FA-137B-44D8-847C-0050ED15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174593"/>
            <a:ext cx="11704638" cy="1828800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0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baseline="0" dirty="0" smtClean="0">
                <a:solidFill>
                  <a:schemeClr val="bg2"/>
                </a:solidFill>
                <a:effectLst/>
                <a:latin typeface="Tw Cen MT" panose="020B0602020104020603" pitchFamily="34" charset="0"/>
              </a:rPr>
              <a:t>Fifth Edition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94519" y="2315880"/>
            <a:ext cx="1051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0" cap="all" baseline="0" dirty="0" smtClean="0">
                <a:ln>
                  <a:solidFill>
                    <a:schemeClr val="bg2"/>
                  </a:solidFill>
                </a:ln>
                <a:solidFill>
                  <a:srgbClr val="F7E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United States History</a:t>
            </a:r>
            <a:endParaRPr lang="en-US" sz="7400" b="0" cap="all" baseline="0" dirty="0">
              <a:ln>
                <a:solidFill>
                  <a:schemeClr val="bg2"/>
                </a:solidFill>
              </a:ln>
              <a:solidFill>
                <a:srgbClr val="F7ED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40664" y="3444081"/>
            <a:ext cx="202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1ED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FIFTH EDITION</a:t>
            </a:r>
          </a:p>
        </p:txBody>
      </p:sp>
    </p:spTree>
    <p:extLst>
      <p:ext uri="{BB962C8B-B14F-4D97-AF65-F5344CB8AC3E}">
        <p14:creationId xmlns:p14="http://schemas.microsoft.com/office/powerpoint/2010/main" val="20100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21"/>
          <p:cNvSpPr/>
          <p:nvPr userDrawn="1"/>
        </p:nvSpPr>
        <p:spPr>
          <a:xfrm flipH="1">
            <a:off x="-2" y="1442514"/>
            <a:ext cx="11704639" cy="3144566"/>
          </a:xfrm>
          <a:prstGeom prst="rect">
            <a:avLst/>
          </a:prstGeom>
          <a:solidFill>
            <a:srgbClr val="083D8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21"/>
          <p:cNvSpPr/>
          <p:nvPr userDrawn="1"/>
        </p:nvSpPr>
        <p:spPr>
          <a:xfrm flipH="1">
            <a:off x="4166150" y="1586075"/>
            <a:ext cx="7538488" cy="2857445"/>
          </a:xfrm>
          <a:custGeom>
            <a:avLst/>
            <a:gdLst/>
            <a:ahLst/>
            <a:cxnLst/>
            <a:rect l="l" t="t" r="r" b="b"/>
            <a:pathLst>
              <a:path w="7538488" h="2857445">
                <a:moveTo>
                  <a:pt x="7538488" y="0"/>
                </a:moveTo>
                <a:lnTo>
                  <a:pt x="0" y="0"/>
                </a:lnTo>
                <a:lnTo>
                  <a:pt x="0" y="2857445"/>
                </a:lnTo>
                <a:lnTo>
                  <a:pt x="6459517" y="2857445"/>
                </a:lnTo>
                <a:close/>
              </a:path>
            </a:pathLst>
          </a:custGeom>
          <a:solidFill>
            <a:schemeClr val="bg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7795" y="1621315"/>
            <a:ext cx="3810000" cy="370805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9900" b="1">
                <a:solidFill>
                  <a:schemeClr val="bg2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05498" y="1615281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spc="300" baseline="0" dirty="0" smtClean="0">
                <a:solidFill>
                  <a:schemeClr val="bg2"/>
                </a:solidFill>
                <a:effectLst/>
                <a:latin typeface="+mj-lt"/>
              </a:rPr>
              <a:t>Chapter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84322" y="1586076"/>
            <a:ext cx="6552406" cy="2857446"/>
          </a:xfrm>
        </p:spPr>
        <p:txBody>
          <a:bodyPr anchor="ctr"/>
          <a:lstStyle>
            <a:lvl1pPr algn="l">
              <a:lnSpc>
                <a:spcPct val="90000"/>
              </a:lnSpc>
              <a:defRPr b="0" cap="all" baseline="0">
                <a:solidFill>
                  <a:srgbClr val="083D8A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(date range)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5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10642" y="1919288"/>
            <a:ext cx="10393995" cy="2395136"/>
            <a:chOff x="1310642" y="2294331"/>
            <a:chExt cx="10393995" cy="1645050"/>
          </a:xfrm>
        </p:grpSpPr>
        <p:sp>
          <p:nvSpPr>
            <p:cNvPr id="21" name="Rectangle 7"/>
            <p:cNvSpPr/>
            <p:nvPr/>
          </p:nvSpPr>
          <p:spPr>
            <a:xfrm>
              <a:off x="1310642" y="3207861"/>
              <a:ext cx="9144000" cy="731520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61318" y="2294331"/>
              <a:ext cx="10043319" cy="0"/>
            </a:xfrm>
            <a:prstGeom prst="line">
              <a:avLst/>
            </a:prstGeom>
            <a:noFill/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 Placeholder 1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16856" y="2072481"/>
            <a:ext cx="8669338" cy="209074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FontTx/>
              <a:buNone/>
              <a:defRPr sz="7200" b="1" cap="all" baseline="0">
                <a:solidFill>
                  <a:srgbClr val="06317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Core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4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1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94" y="0"/>
            <a:ext cx="11705432" cy="1694215"/>
            <a:chOff x="-794" y="0"/>
            <a:chExt cx="11705432" cy="169421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1704638" cy="1691480"/>
            </a:xfrm>
            <a:prstGeom prst="rect">
              <a:avLst/>
            </a:prstGeom>
            <a:solidFill>
              <a:srgbClr val="C6C4C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318" y="1"/>
              <a:ext cx="5852319" cy="457200"/>
            </a:xfrm>
            <a:prstGeom prst="rect">
              <a:avLst/>
            </a:prstGeom>
            <a:solidFill>
              <a:srgbClr val="083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"/>
            <p:cNvSpPr/>
            <p:nvPr/>
          </p:nvSpPr>
          <p:spPr>
            <a:xfrm flipH="1">
              <a:off x="159" y="594201"/>
              <a:ext cx="11704320" cy="1005840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195733" y="0"/>
              <a:ext cx="1317095" cy="1691480"/>
              <a:chOff x="10074317" y="0"/>
              <a:chExt cx="1805079" cy="1691480"/>
            </a:xfrm>
          </p:grpSpPr>
          <p:sp>
            <p:nvSpPr>
              <p:cNvPr id="22" name="Rectangle 18"/>
              <p:cNvSpPr/>
              <p:nvPr/>
            </p:nvSpPr>
            <p:spPr>
              <a:xfrm>
                <a:off x="10074317" y="0"/>
                <a:ext cx="1630321" cy="1691480"/>
              </a:xfrm>
              <a:custGeom>
                <a:avLst/>
                <a:gdLst/>
                <a:ahLst/>
                <a:cxnLst/>
                <a:rect l="l" t="t" r="r" b="b"/>
                <a:pathLst>
                  <a:path w="1630321" h="1691480">
                    <a:moveTo>
                      <a:pt x="0" y="0"/>
                    </a:moveTo>
                    <a:lnTo>
                      <a:pt x="1630321" y="0"/>
                    </a:lnTo>
                    <a:lnTo>
                      <a:pt x="1630321" y="1691480"/>
                    </a:lnTo>
                    <a:lnTo>
                      <a:pt x="1092336" y="169148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18"/>
              <p:cNvSpPr/>
              <p:nvPr/>
            </p:nvSpPr>
            <p:spPr>
              <a:xfrm>
                <a:off x="10249074" y="0"/>
                <a:ext cx="1630322" cy="1691480"/>
              </a:xfrm>
              <a:custGeom>
                <a:avLst/>
                <a:gdLst/>
                <a:ahLst/>
                <a:cxnLst/>
                <a:rect l="l" t="t" r="r" b="b"/>
                <a:pathLst>
                  <a:path w="1630321" h="1691480">
                    <a:moveTo>
                      <a:pt x="0" y="0"/>
                    </a:moveTo>
                    <a:lnTo>
                      <a:pt x="1630321" y="0"/>
                    </a:lnTo>
                    <a:lnTo>
                      <a:pt x="1630321" y="1691480"/>
                    </a:lnTo>
                    <a:lnTo>
                      <a:pt x="1092336" y="1691480"/>
                    </a:lnTo>
                    <a:close/>
                  </a:path>
                </a:pathLst>
              </a:custGeom>
              <a:solidFill>
                <a:srgbClr val="F7F5E1"/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1186319" y="0"/>
              <a:ext cx="518319" cy="1691480"/>
            </a:xfrm>
            <a:prstGeom prst="rect">
              <a:avLst/>
            </a:prstGeom>
            <a:solidFill>
              <a:srgbClr val="F7F5E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794" y="1564144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" y="1691480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19" y="594201"/>
            <a:ext cx="10515600" cy="970280"/>
          </a:xfrm>
        </p:spPr>
        <p:txBody>
          <a:bodyPr anchor="ctr">
            <a:noAutofit/>
          </a:bodyPr>
          <a:lstStyle>
            <a:lvl1pPr marL="0" indent="0">
              <a:buNone/>
              <a:defRPr sz="5400" b="1" cap="all" baseline="0">
                <a:solidFill>
                  <a:srgbClr val="F7F5E1"/>
                </a:solidFill>
                <a:effectLst/>
                <a:latin typeface="+mj-lt"/>
              </a:defRPr>
            </a:lvl1pPr>
            <a:lvl2pPr marL="457200" indent="0">
              <a:buNone/>
              <a:defRPr sz="6000"/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49" y="1844674"/>
            <a:ext cx="10515576" cy="4723607"/>
          </a:xfrm>
        </p:spPr>
        <p:txBody>
          <a:bodyPr/>
          <a:lstStyle>
            <a:lvl1pPr>
              <a:defRPr>
                <a:solidFill>
                  <a:srgbClr val="083D8A"/>
                </a:solidFill>
              </a:defRPr>
            </a:lvl1pPr>
            <a:lvl2pPr marL="800100" indent="-342900">
              <a:defRPr>
                <a:solidFill>
                  <a:srgbClr val="083D8A"/>
                </a:solidFill>
              </a:defRPr>
            </a:lvl2pPr>
            <a:lvl3pPr marL="1257300" indent="-342900">
              <a:defRPr>
                <a:solidFill>
                  <a:srgbClr val="083D8A"/>
                </a:solidFill>
              </a:defRPr>
            </a:lvl3pPr>
            <a:lvl4pPr marL="1657350" indent="-285750">
              <a:defRPr>
                <a:solidFill>
                  <a:srgbClr val="083D8A"/>
                </a:solidFill>
              </a:defRPr>
            </a:lvl4pPr>
            <a:lvl5pPr marL="2114550" indent="-285750">
              <a:defRPr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2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9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25" y="1539874"/>
            <a:ext cx="10515600" cy="47236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85232" y="670454"/>
            <a:ext cx="10534174" cy="8686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 &amp;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14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700881"/>
            <a:ext cx="5180806" cy="824479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519" y="1525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1365" y="700881"/>
            <a:ext cx="5258754" cy="5257800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365" y="714602"/>
            <a:ext cx="5258754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3119" y="700881"/>
            <a:ext cx="4800600" cy="533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i="1">
                <a:solidFill>
                  <a:srgbClr val="083D8A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7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71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1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334169"/>
            <a:ext cx="10516394" cy="970280"/>
          </a:xfrm>
        </p:spPr>
        <p:txBody>
          <a:bodyPr anchor="ctr">
            <a:noAutofit/>
          </a:bodyPr>
          <a:lstStyle>
            <a:lvl1pPr marL="0" indent="0">
              <a:buNone/>
              <a:defRPr sz="5400" b="1" cap="all" baseline="0">
                <a:solidFill>
                  <a:srgbClr val="083D8A"/>
                </a:solidFill>
                <a:effectLst/>
                <a:latin typeface="+mj-lt"/>
              </a:defRPr>
            </a:lvl1pPr>
            <a:lvl2pPr marL="457200" indent="0">
              <a:buNone/>
              <a:defRPr sz="6000"/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49" y="1234281"/>
            <a:ext cx="10515576" cy="4723607"/>
          </a:xfrm>
        </p:spPr>
        <p:txBody>
          <a:bodyPr/>
          <a:lstStyle>
            <a:lvl1pPr>
              <a:defRPr>
                <a:solidFill>
                  <a:srgbClr val="083D8A"/>
                </a:solidFill>
              </a:defRPr>
            </a:lvl1pPr>
            <a:lvl2pPr>
              <a:defRPr>
                <a:solidFill>
                  <a:srgbClr val="083D8A"/>
                </a:solidFill>
              </a:defRPr>
            </a:lvl2pPr>
            <a:lvl3pPr>
              <a:defRPr>
                <a:solidFill>
                  <a:srgbClr val="083D8A"/>
                </a:solidFill>
              </a:defRPr>
            </a:lvl3pPr>
            <a:lvl4pPr>
              <a:defRPr>
                <a:solidFill>
                  <a:srgbClr val="083D8A"/>
                </a:solidFill>
              </a:defRPr>
            </a:lvl4pPr>
            <a:lvl5pPr>
              <a:defRPr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2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25" y="1188508"/>
            <a:ext cx="10515600" cy="47236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85232" y="319088"/>
            <a:ext cx="10534174" cy="8686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sts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319881"/>
            <a:ext cx="5180806" cy="824479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519" y="1144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5473" y="1144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865473" y="319881"/>
            <a:ext cx="5243512" cy="823913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None/>
              <a:defRPr sz="5400" b="1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 &amp; Picture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4459" y="409802"/>
            <a:ext cx="5180806" cy="824479"/>
          </a:xfrm>
        </p:spPr>
        <p:txBody>
          <a:bodyPr/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4459" y="1234281"/>
            <a:ext cx="5180646" cy="4876800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525" y="409802"/>
            <a:ext cx="5252658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536023"/>
            <a:ext cx="11704638" cy="2895601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956719" y="319881"/>
            <a:ext cx="10668000" cy="5257800"/>
            <a:chOff x="2880519" y="-289719"/>
            <a:chExt cx="11125200" cy="4983892"/>
          </a:xfrm>
        </p:grpSpPr>
        <p:sp>
          <p:nvSpPr>
            <p:cNvPr id="27" name="Parallelogram 21"/>
            <p:cNvSpPr/>
            <p:nvPr userDrawn="1"/>
          </p:nvSpPr>
          <p:spPr>
            <a:xfrm flipH="1">
              <a:off x="2880519" y="-182627"/>
              <a:ext cx="10210800" cy="4876800"/>
            </a:xfrm>
            <a:prstGeom prst="parallelogram">
              <a:avLst>
                <a:gd name="adj" fmla="val 37760"/>
              </a:avLst>
            </a:prstGeom>
            <a:solidFill>
              <a:srgbClr val="083D8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1"/>
            <p:cNvSpPr/>
            <p:nvPr userDrawn="1"/>
          </p:nvSpPr>
          <p:spPr>
            <a:xfrm flipH="1">
              <a:off x="2969419" y="-289719"/>
              <a:ext cx="11036300" cy="4876800"/>
            </a:xfrm>
            <a:prstGeom prst="parallelogram">
              <a:avLst>
                <a:gd name="adj" fmla="val 37760"/>
              </a:avLst>
            </a:prstGeom>
            <a:solidFill>
              <a:schemeClr val="bg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6080918" y="0"/>
            <a:ext cx="5623719" cy="4789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691877" y="0"/>
            <a:ext cx="6690519" cy="478971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2127" y="1536091"/>
            <a:ext cx="25106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cap="all" dirty="0" smtClean="0">
                <a:solidFill>
                  <a:schemeClr val="bg2"/>
                </a:solidFill>
                <a:effectLst/>
                <a:latin typeface="Tw Cen MT" panose="020B0602020104020603" pitchFamily="34" charset="0"/>
              </a:rPr>
              <a:t>UNIT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04519" y="1794669"/>
            <a:ext cx="6552406" cy="148594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600" b="1" cap="all" baseline="0">
                <a:solidFill>
                  <a:srgbClr val="083D8A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725" y="2377281"/>
            <a:ext cx="3090164" cy="25123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3800" b="1">
                <a:solidFill>
                  <a:schemeClr val="bg2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4" y="5349081"/>
            <a:ext cx="11704642" cy="1666522"/>
            <a:chOff x="-4" y="5349081"/>
            <a:chExt cx="11704642" cy="1666522"/>
          </a:xfrm>
        </p:grpSpPr>
        <p:sp>
          <p:nvSpPr>
            <p:cNvPr id="31" name="Parallelogram 21"/>
            <p:cNvSpPr/>
            <p:nvPr userDrawn="1"/>
          </p:nvSpPr>
          <p:spPr>
            <a:xfrm flipH="1">
              <a:off x="-4" y="5349081"/>
              <a:ext cx="11704635" cy="1666522"/>
            </a:xfrm>
            <a:prstGeom prst="rect">
              <a:avLst/>
            </a:prstGeom>
            <a:solidFill>
              <a:schemeClr val="bg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0" y="5349081"/>
              <a:ext cx="11704638" cy="0"/>
            </a:xfrm>
            <a:prstGeom prst="line">
              <a:avLst/>
            </a:prstGeom>
            <a:ln w="1270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4480619" y="3064669"/>
            <a:ext cx="6667500" cy="1141412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rgbClr val="083D8A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0"/>
              </a:defRPr>
            </a:lvl2pPr>
            <a:lvl3pPr marL="914400" indent="0">
              <a:buNone/>
              <a:defRPr>
                <a:latin typeface="Tw Cen MT" panose="020B0602020104020603" pitchFamily="34" charset="0"/>
              </a:defRPr>
            </a:lvl3pPr>
            <a:lvl4pPr marL="1371600" indent="0">
              <a:buNone/>
              <a:defRPr>
                <a:latin typeface="Tw Cen MT" panose="020B0602020104020603" pitchFamily="34" charset="0"/>
              </a:defRPr>
            </a:lvl4pPr>
            <a:lvl5pPr marL="1828800" indent="0">
              <a:buNone/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 smtClean="0"/>
              <a:t>(date range)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80919" y="2758281"/>
            <a:ext cx="5623719" cy="3142706"/>
            <a:chOff x="6080917" y="2188584"/>
            <a:chExt cx="5623719" cy="3142706"/>
          </a:xfrm>
        </p:grpSpPr>
        <p:sp>
          <p:nvSpPr>
            <p:cNvPr id="29" name="Rectangle 28"/>
            <p:cNvSpPr/>
            <p:nvPr userDrawn="1"/>
          </p:nvSpPr>
          <p:spPr>
            <a:xfrm>
              <a:off x="6080917" y="4852319"/>
              <a:ext cx="5623719" cy="4789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5400000">
              <a:off x="9970338" y="3443911"/>
              <a:ext cx="2989625" cy="4789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7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365" y="409802"/>
            <a:ext cx="5258754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3119" y="472281"/>
            <a:ext cx="4800600" cy="52578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i="1">
                <a:solidFill>
                  <a:srgbClr val="083D8A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8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68081"/>
            <a:ext cx="11704638" cy="1104917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75619" y="460351"/>
            <a:ext cx="8153400" cy="4355330"/>
          </a:xfrm>
          <a:solidFill>
            <a:srgbClr val="BFBFBF"/>
          </a:solidFill>
          <a:ln w="76200">
            <a:solidFill>
              <a:srgbClr val="063170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5313" y="5017698"/>
            <a:ext cx="10514012" cy="1005682"/>
          </a:xfrm>
          <a:noFill/>
          <a:effectLst/>
        </p:spPr>
        <p:txBody>
          <a:bodyPr anchor="ctr"/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895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shap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1704638" cy="6583363"/>
            <a:chOff x="0" y="0"/>
            <a:chExt cx="11704638" cy="6583363"/>
          </a:xfrm>
        </p:grpSpPr>
        <p:sp>
          <p:nvSpPr>
            <p:cNvPr id="7" name="Rectangle 6"/>
            <p:cNvSpPr/>
            <p:nvPr/>
          </p:nvSpPr>
          <p:spPr>
            <a:xfrm>
              <a:off x="0" y="3825081"/>
              <a:ext cx="7376319" cy="2758282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28320" y="0"/>
              <a:ext cx="7376318" cy="105132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385743" y="663177"/>
            <a:ext cx="6933153" cy="5257008"/>
          </a:xfrm>
          <a:solidFill>
            <a:srgbClr val="BFBFBF"/>
          </a:solidFill>
          <a:ln w="76200">
            <a:solidFill>
              <a:srgbClr val="063170"/>
            </a:solidFill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3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3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5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6919" y="427695"/>
            <a:ext cx="10210800" cy="5574530"/>
          </a:xfrm>
          <a:solidFill>
            <a:srgbClr val="BFBFBF"/>
          </a:solidFill>
          <a:ln w="76200">
            <a:solidFill>
              <a:srgbClr val="03347B"/>
            </a:solidFill>
            <a:miter lim="800000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1"/>
            <a:ext cx="11704320" cy="1711295"/>
            <a:chOff x="785019" y="449262"/>
            <a:chExt cx="10134600" cy="1360435"/>
          </a:xfrm>
        </p:grpSpPr>
        <p:sp>
          <p:nvSpPr>
            <p:cNvPr id="17" name="Rectangle 16"/>
            <p:cNvSpPr/>
            <p:nvPr/>
          </p:nvSpPr>
          <p:spPr>
            <a:xfrm>
              <a:off x="10180638" y="449262"/>
              <a:ext cx="738981" cy="12953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2"/>
            <p:cNvSpPr/>
            <p:nvPr/>
          </p:nvSpPr>
          <p:spPr>
            <a:xfrm>
              <a:off x="937419" y="449262"/>
              <a:ext cx="9658350" cy="1295400"/>
            </a:xfrm>
            <a:custGeom>
              <a:avLst/>
              <a:gdLst/>
              <a:ahLst/>
              <a:cxnLst/>
              <a:rect l="l" t="t" r="r" b="b"/>
              <a:pathLst>
                <a:path w="9715500" h="1295400">
                  <a:moveTo>
                    <a:pt x="0" y="0"/>
                  </a:moveTo>
                  <a:lnTo>
                    <a:pt x="9391650" y="0"/>
                  </a:lnTo>
                  <a:lnTo>
                    <a:pt x="97155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6490C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2"/>
            <p:cNvSpPr/>
            <p:nvPr/>
          </p:nvSpPr>
          <p:spPr>
            <a:xfrm>
              <a:off x="785019" y="449262"/>
              <a:ext cx="9658350" cy="1295400"/>
            </a:xfrm>
            <a:custGeom>
              <a:avLst/>
              <a:gdLst/>
              <a:ahLst/>
              <a:cxnLst/>
              <a:rect l="l" t="t" r="r" b="b"/>
              <a:pathLst>
                <a:path w="9715500" h="1295400">
                  <a:moveTo>
                    <a:pt x="0" y="0"/>
                  </a:moveTo>
                  <a:lnTo>
                    <a:pt x="9391650" y="0"/>
                  </a:lnTo>
                  <a:lnTo>
                    <a:pt x="97155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/>
            <p:cNvSpPr/>
            <p:nvPr/>
          </p:nvSpPr>
          <p:spPr>
            <a:xfrm flipH="1">
              <a:off x="9913938" y="449262"/>
              <a:ext cx="533400" cy="1295400"/>
            </a:xfrm>
            <a:prstGeom prst="parallelogram">
              <a:avLst>
                <a:gd name="adj" fmla="val 65872"/>
              </a:avLst>
            </a:prstGeom>
            <a:solidFill>
              <a:schemeClr val="tx2">
                <a:lumMod val="5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2"/>
            <p:cNvSpPr/>
            <p:nvPr/>
          </p:nvSpPr>
          <p:spPr>
            <a:xfrm flipH="1">
              <a:off x="9738519" y="449262"/>
              <a:ext cx="533400" cy="1295400"/>
            </a:xfrm>
            <a:prstGeom prst="parallelogram">
              <a:avLst>
                <a:gd name="adj" fmla="val 65872"/>
              </a:avLst>
            </a:prstGeom>
            <a:solidFill>
              <a:srgbClr val="F7F5E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86543" y="1679626"/>
              <a:ext cx="10131552" cy="130071"/>
              <a:chOff x="-794" y="1564144"/>
              <a:chExt cx="11705353" cy="13007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-794" y="1564144"/>
                <a:ext cx="11704638" cy="13007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80" y="1691480"/>
                <a:ext cx="11704479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7618" y="548481"/>
            <a:ext cx="10134600" cy="1014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 cap="all" baseline="0">
                <a:solidFill>
                  <a:srgbClr val="F7F5E1"/>
                </a:solidFill>
                <a:effectLst/>
                <a:latin typeface="+mj-lt"/>
              </a:defRPr>
            </a:lvl1pPr>
            <a:lvl2pPr marL="4572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Verse Reference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56347" y="2224881"/>
            <a:ext cx="9591944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aseline="0"/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 smtClean="0"/>
              <a:t>verse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7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7084"/>
            <a:ext cx="11704637" cy="91440"/>
          </a:xfrm>
          <a:prstGeom prst="rect">
            <a:avLst/>
          </a:prstGeom>
          <a:solidFill>
            <a:srgbClr val="083D8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767681"/>
            <a:ext cx="10210798" cy="4571207"/>
          </a:xfrm>
        </p:spPr>
        <p:txBody>
          <a:bodyPr>
            <a:normAutofit/>
          </a:bodyPr>
          <a:lstStyle>
            <a:lvl1pPr marL="566738" indent="-566738">
              <a:spcAft>
                <a:spcPts val="1200"/>
              </a:spcAft>
              <a:buFont typeface="+mj-lt"/>
              <a:buAutoNum type="arabicPeriod"/>
              <a:defRPr sz="4000">
                <a:solidFill>
                  <a:srgbClr val="083D8A"/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46921" y="319088"/>
            <a:ext cx="3408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0" dirty="0" smtClean="0">
                <a:solidFill>
                  <a:srgbClr val="083D8A"/>
                </a:solidFill>
                <a:latin typeface="+mj-lt"/>
              </a:rPr>
              <a:t>Big</a:t>
            </a:r>
            <a:r>
              <a:rPr lang="en-US" sz="6600" b="0" baseline="0" dirty="0" smtClean="0">
                <a:solidFill>
                  <a:srgbClr val="083D8A"/>
                </a:solidFill>
                <a:latin typeface="+mj-lt"/>
              </a:rPr>
              <a:t> Ideas</a:t>
            </a:r>
            <a:endParaRPr lang="en-US" sz="6600" b="0" dirty="0" smtClean="0">
              <a:solidFill>
                <a:srgbClr val="083D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ing Question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077"/>
            <a:ext cx="11704637" cy="26772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996281"/>
            <a:ext cx="10210798" cy="4342607"/>
          </a:xfrm>
        </p:spPr>
        <p:txBody>
          <a:bodyPr>
            <a:normAutofit/>
          </a:bodyPr>
          <a:lstStyle>
            <a:lvl1pPr marL="566738" indent="-566738">
              <a:spcAft>
                <a:spcPts val="1200"/>
              </a:spcAft>
              <a:buFont typeface="+mj-lt"/>
              <a:buAutoNum type="arabicPeriod"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5" name="Rectangle 1"/>
          <p:cNvSpPr/>
          <p:nvPr/>
        </p:nvSpPr>
        <p:spPr>
          <a:xfrm flipH="1">
            <a:off x="0" y="1"/>
            <a:ext cx="11704638" cy="1636392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469823" y="396081"/>
            <a:ext cx="67649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  <a:latin typeface="+mj-lt"/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1725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iding Question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077"/>
            <a:ext cx="11704637" cy="26772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996281"/>
            <a:ext cx="10210798" cy="4342607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5" name="Rectangle 1"/>
          <p:cNvSpPr/>
          <p:nvPr/>
        </p:nvSpPr>
        <p:spPr>
          <a:xfrm flipH="1">
            <a:off x="0" y="1"/>
            <a:ext cx="11704638" cy="1636392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650161" y="396081"/>
            <a:ext cx="6404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  <a:latin typeface="+mj-lt"/>
              </a:rPr>
              <a:t>Guiding Question</a:t>
            </a:r>
          </a:p>
        </p:txBody>
      </p:sp>
    </p:spTree>
    <p:extLst>
      <p:ext uri="{BB962C8B-B14F-4D97-AF65-F5344CB8AC3E}">
        <p14:creationId xmlns:p14="http://schemas.microsoft.com/office/powerpoint/2010/main" val="8394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/definition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8" y="0"/>
            <a:ext cx="11704630" cy="5870673"/>
            <a:chOff x="8" y="0"/>
            <a:chExt cx="11704630" cy="5870673"/>
          </a:xfrm>
        </p:grpSpPr>
        <p:sp>
          <p:nvSpPr>
            <p:cNvPr id="13" name="Rectangle 1"/>
            <p:cNvSpPr/>
            <p:nvPr/>
          </p:nvSpPr>
          <p:spPr>
            <a:xfrm>
              <a:off x="619125" y="0"/>
              <a:ext cx="11085513" cy="2324100"/>
            </a:xfrm>
            <a:custGeom>
              <a:avLst/>
              <a:gdLst/>
              <a:ahLst/>
              <a:cxnLst/>
              <a:rect l="l" t="t" r="r" b="b"/>
              <a:pathLst>
                <a:path w="10203989" h="2148681">
                  <a:moveTo>
                    <a:pt x="0" y="0"/>
                  </a:moveTo>
                  <a:lnTo>
                    <a:pt x="10203989" y="0"/>
                  </a:lnTo>
                  <a:lnTo>
                    <a:pt x="10203989" y="2148681"/>
                  </a:lnTo>
                  <a:lnTo>
                    <a:pt x="537170" y="2148681"/>
                  </a:lnTo>
                  <a:close/>
                </a:path>
              </a:pathLst>
            </a:cu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" y="1619251"/>
              <a:ext cx="11704630" cy="4251422"/>
              <a:chOff x="0" y="1039513"/>
              <a:chExt cx="11704638" cy="48311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1039513"/>
                <a:ext cx="11704638" cy="4831160"/>
              </a:xfrm>
              <a:prstGeom prst="rect">
                <a:avLst/>
              </a:prstGeom>
              <a:solidFill>
                <a:srgbClr val="F7F5E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5870673"/>
                <a:ext cx="11704638" cy="0"/>
              </a:xfrm>
              <a:prstGeom prst="line">
                <a:avLst/>
              </a:prstGeom>
              <a:ln w="152400">
                <a:solidFill>
                  <a:srgbClr val="083D8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0" y="1039513"/>
                <a:ext cx="11704638" cy="0"/>
              </a:xfrm>
              <a:prstGeom prst="line">
                <a:avLst/>
              </a:prstGeom>
              <a:ln w="152400">
                <a:solidFill>
                  <a:srgbClr val="083D8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arallelogram 15"/>
            <p:cNvSpPr/>
            <p:nvPr/>
          </p:nvSpPr>
          <p:spPr>
            <a:xfrm flipH="1">
              <a:off x="899319" y="774043"/>
              <a:ext cx="9944100" cy="1271351"/>
            </a:xfrm>
            <a:prstGeom prst="parallelogram">
              <a:avLst/>
            </a:prstGeom>
            <a:solidFill>
              <a:schemeClr val="tx2">
                <a:lumMod val="20000"/>
                <a:lumOff val="80000"/>
              </a:schemeClr>
            </a:solidFill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80319" y="929481"/>
            <a:ext cx="9144000" cy="923925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/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dirty="0" smtClean="0"/>
              <a:t>term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61219" y="2453481"/>
            <a:ext cx="9982200" cy="3200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1704638" cy="6583364"/>
            <a:chOff x="0" y="0"/>
            <a:chExt cx="11704638" cy="6583364"/>
          </a:xfrm>
        </p:grpSpPr>
        <p:sp>
          <p:nvSpPr>
            <p:cNvPr id="10" name="Rectangle 19"/>
            <p:cNvSpPr/>
            <p:nvPr/>
          </p:nvSpPr>
          <p:spPr>
            <a:xfrm>
              <a:off x="0" y="0"/>
              <a:ext cx="11704638" cy="6583364"/>
            </a:xfrm>
            <a:custGeom>
              <a:avLst/>
              <a:gdLst/>
              <a:ahLst/>
              <a:cxnLst/>
              <a:rect l="l" t="t" r="r" b="b"/>
              <a:pathLst>
                <a:path w="11704638" h="6583364">
                  <a:moveTo>
                    <a:pt x="10881519" y="4296512"/>
                  </a:moveTo>
                  <a:lnTo>
                    <a:pt x="11704638" y="4296512"/>
                  </a:lnTo>
                  <a:lnTo>
                    <a:pt x="11704638" y="6583364"/>
                  </a:lnTo>
                  <a:lnTo>
                    <a:pt x="8062120" y="6583364"/>
                  </a:lnTo>
                  <a:lnTo>
                    <a:pt x="8062120" y="5958681"/>
                  </a:lnTo>
                  <a:lnTo>
                    <a:pt x="10881519" y="5958681"/>
                  </a:lnTo>
                  <a:close/>
                  <a:moveTo>
                    <a:pt x="0" y="0"/>
                  </a:moveTo>
                  <a:lnTo>
                    <a:pt x="3642518" y="0"/>
                  </a:lnTo>
                  <a:lnTo>
                    <a:pt x="3642518" y="624681"/>
                  </a:lnTo>
                  <a:lnTo>
                    <a:pt x="823119" y="624681"/>
                  </a:lnTo>
                  <a:lnTo>
                    <a:pt x="823119" y="2286852"/>
                  </a:lnTo>
                  <a:lnTo>
                    <a:pt x="0" y="2286852"/>
                  </a:lnTo>
                  <a:close/>
                </a:path>
              </a:pathLst>
            </a:custGeom>
            <a:solidFill>
              <a:srgbClr val="A9A9A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1737519" y="3596481"/>
              <a:ext cx="9144000" cy="2334305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2540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/>
            <p:cNvSpPr/>
            <p:nvPr/>
          </p:nvSpPr>
          <p:spPr>
            <a:xfrm flipV="1">
              <a:off x="823119" y="616902"/>
              <a:ext cx="9144000" cy="2334305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2540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000">
                <a:latin typeface="+mn-lt"/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5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1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0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I: Horizons (1488–1760)</a:t>
            </a:r>
          </a:p>
        </p:txBody>
      </p:sp>
    </p:spTree>
    <p:extLst>
      <p:ext uri="{BB962C8B-B14F-4D97-AF65-F5344CB8AC3E}">
        <p14:creationId xmlns:p14="http://schemas.microsoft.com/office/powerpoint/2010/main" val="295169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2">
    <p:bg>
      <p:bgPr>
        <a:solidFill>
          <a:srgbClr val="8C8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561" y="623100"/>
            <a:ext cx="11795760" cy="5337163"/>
            <a:chOff x="4" y="623100"/>
            <a:chExt cx="11704630" cy="5337163"/>
          </a:xfrm>
        </p:grpSpPr>
        <p:sp>
          <p:nvSpPr>
            <p:cNvPr id="13" name="Rectangle 12"/>
            <p:cNvSpPr/>
            <p:nvPr/>
          </p:nvSpPr>
          <p:spPr>
            <a:xfrm>
              <a:off x="4" y="623100"/>
              <a:ext cx="11704630" cy="5337163"/>
            </a:xfrm>
            <a:prstGeom prst="rect">
              <a:avLst/>
            </a:prstGeom>
            <a:solidFill>
              <a:srgbClr val="F7F5E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" y="5960263"/>
              <a:ext cx="11704630" cy="0"/>
            </a:xfrm>
            <a:prstGeom prst="line">
              <a:avLst/>
            </a:prstGeom>
            <a:ln w="2286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" y="623100"/>
              <a:ext cx="11704630" cy="0"/>
            </a:xfrm>
            <a:prstGeom prst="line">
              <a:avLst/>
            </a:prstGeom>
            <a:ln w="2286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3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3">
    <p:bg>
      <p:bgPr>
        <a:solidFill>
          <a:srgbClr val="08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5561" y="625477"/>
            <a:ext cx="11795760" cy="5257006"/>
            <a:chOff x="0" y="1039513"/>
            <a:chExt cx="11704638" cy="5257006"/>
          </a:xfrm>
        </p:grpSpPr>
        <p:sp>
          <p:nvSpPr>
            <p:cNvPr id="10" name="Rectangle 9"/>
            <p:cNvSpPr/>
            <p:nvPr/>
          </p:nvSpPr>
          <p:spPr>
            <a:xfrm>
              <a:off x="0" y="1114917"/>
              <a:ext cx="11704638" cy="5181602"/>
            </a:xfrm>
            <a:prstGeom prst="rect">
              <a:avLst/>
            </a:prstGeom>
            <a:solidFill>
              <a:srgbClr val="F7F5E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0" y="6296519"/>
              <a:ext cx="11704638" cy="0"/>
            </a:xfrm>
            <a:prstGeom prst="line">
              <a:avLst/>
            </a:prstGeom>
            <a:ln w="228600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0" y="1039513"/>
              <a:ext cx="11704638" cy="0"/>
            </a:xfrm>
            <a:prstGeom prst="line">
              <a:avLst/>
            </a:prstGeom>
            <a:ln w="228600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2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c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9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gray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0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087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gnments (blue)">
    <p:bg>
      <p:bgPr>
        <a:solidFill>
          <a:srgbClr val="08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561" y="625477"/>
            <a:ext cx="11795760" cy="5257006"/>
            <a:chOff x="0" y="1039513"/>
            <a:chExt cx="11704638" cy="5257006"/>
          </a:xfrm>
        </p:grpSpPr>
        <p:sp>
          <p:nvSpPr>
            <p:cNvPr id="13" name="Rectangle 12"/>
            <p:cNvSpPr/>
            <p:nvPr/>
          </p:nvSpPr>
          <p:spPr>
            <a:xfrm>
              <a:off x="0" y="1114917"/>
              <a:ext cx="11704638" cy="5181602"/>
            </a:xfrm>
            <a:prstGeom prst="rect">
              <a:avLst/>
            </a:prstGeom>
            <a:solidFill>
              <a:srgbClr val="DBDBDB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296519"/>
              <a:ext cx="11704638" cy="0"/>
            </a:xfrm>
            <a:prstGeom prst="line">
              <a:avLst/>
            </a:prstGeom>
            <a:ln w="2286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1039513"/>
              <a:ext cx="11704638" cy="0"/>
            </a:xfrm>
            <a:prstGeom prst="line">
              <a:avLst/>
            </a:prstGeom>
            <a:ln w="2286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 userDrawn="1"/>
        </p:nvSpPr>
        <p:spPr>
          <a:xfrm>
            <a:off x="3446855" y="777081"/>
            <a:ext cx="4810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083D8A"/>
                </a:solidFill>
              </a:rPr>
              <a:t>Assignments</a:t>
            </a:r>
            <a:endParaRPr lang="en-US" sz="6000" b="1" cap="small" dirty="0">
              <a:solidFill>
                <a:srgbClr val="083D8A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3725" y="1691481"/>
            <a:ext cx="10515600" cy="3875088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2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0"/>
            <a:ext cx="394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II: Forge (1689–1801)</a:t>
            </a:r>
          </a:p>
        </p:txBody>
      </p:sp>
    </p:spTree>
    <p:extLst>
      <p:ext uri="{BB962C8B-B14F-4D97-AF65-F5344CB8AC3E}">
        <p14:creationId xmlns:p14="http://schemas.microsoft.com/office/powerpoint/2010/main" val="373261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3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III: Nation (1801–1861)</a:t>
            </a:r>
          </a:p>
        </p:txBody>
      </p:sp>
    </p:spTree>
    <p:extLst>
      <p:ext uri="{BB962C8B-B14F-4D97-AF65-F5344CB8AC3E}">
        <p14:creationId xmlns:p14="http://schemas.microsoft.com/office/powerpoint/2010/main" val="10780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4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IV: Crisis (1848–1877)</a:t>
            </a:r>
          </a:p>
        </p:txBody>
      </p:sp>
    </p:spTree>
    <p:extLst>
      <p:ext uri="{BB962C8B-B14F-4D97-AF65-F5344CB8AC3E}">
        <p14:creationId xmlns:p14="http://schemas.microsoft.com/office/powerpoint/2010/main" val="421572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5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V: Quest (1850–1920)</a:t>
            </a:r>
          </a:p>
        </p:txBody>
      </p:sp>
    </p:spTree>
    <p:extLst>
      <p:ext uri="{BB962C8B-B14F-4D97-AF65-F5344CB8AC3E}">
        <p14:creationId xmlns:p14="http://schemas.microsoft.com/office/powerpoint/2010/main" val="78972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6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53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VI: Leadership (1920–1945)</a:t>
            </a:r>
          </a:p>
        </p:txBody>
      </p:sp>
    </p:spTree>
    <p:extLst>
      <p:ext uri="{BB962C8B-B14F-4D97-AF65-F5344CB8AC3E}">
        <p14:creationId xmlns:p14="http://schemas.microsoft.com/office/powerpoint/2010/main" val="365227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7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53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VII: Challenge (1945–2017)</a:t>
            </a:r>
          </a:p>
        </p:txBody>
      </p:sp>
    </p:spTree>
    <p:extLst>
      <p:ext uri="{BB962C8B-B14F-4D97-AF65-F5344CB8AC3E}">
        <p14:creationId xmlns:p14="http://schemas.microsoft.com/office/powerpoint/2010/main" val="362987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9088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726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700" r:id="rId3"/>
    <p:sldLayoutId id="2147483699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2" r:id="rId10"/>
    <p:sldLayoutId id="2147483673" r:id="rId11"/>
    <p:sldLayoutId id="2147483676" r:id="rId12"/>
    <p:sldLayoutId id="2147483677" r:id="rId13"/>
    <p:sldLayoutId id="2147483703" r:id="rId14"/>
    <p:sldLayoutId id="2147483712" r:id="rId15"/>
    <p:sldLayoutId id="2147483704" r:id="rId16"/>
    <p:sldLayoutId id="2147483705" r:id="rId17"/>
    <p:sldLayoutId id="2147483711" r:id="rId18"/>
    <p:sldLayoutId id="2147483695" r:id="rId19"/>
    <p:sldLayoutId id="2147483694" r:id="rId20"/>
    <p:sldLayoutId id="2147483698" r:id="rId21"/>
    <p:sldLayoutId id="2147483680" r:id="rId22"/>
    <p:sldLayoutId id="2147483666" r:id="rId23"/>
    <p:sldLayoutId id="2147483679" r:id="rId24"/>
    <p:sldLayoutId id="2147483702" r:id="rId25"/>
    <p:sldLayoutId id="2147483697" r:id="rId26"/>
    <p:sldLayoutId id="2147483713" r:id="rId27"/>
    <p:sldLayoutId id="2147483678" r:id="rId28"/>
    <p:sldLayoutId id="2147483681" r:id="rId29"/>
    <p:sldLayoutId id="2147483682" r:id="rId30"/>
    <p:sldLayoutId id="2147483683" r:id="rId31"/>
    <p:sldLayoutId id="2147483655" r:id="rId32"/>
    <p:sldLayoutId id="2147483685" r:id="rId33"/>
    <p:sldLayoutId id="2147483672" r:id="rId34"/>
    <p:sldLayoutId id="2147483684" r:id="rId3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Although the Union Pacific had mostly plains to cross, both companies had difficulties.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30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Building the Line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Union Pacific hired mostly Irish immigrants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Central Pacific hired mostly Chinese immigrants</a:t>
            </a:r>
          </a:p>
          <a:p>
            <a:pPr lvl="1"/>
            <a:r>
              <a:rPr lang="en-US" dirty="0" smtClean="0"/>
              <a:t>Both sets of builders made rapid progress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Quality problems</a:t>
            </a:r>
          </a:p>
        </p:txBody>
      </p:sp>
    </p:spTree>
    <p:extLst>
      <p:ext uri="{BB962C8B-B14F-4D97-AF65-F5344CB8AC3E}">
        <p14:creationId xmlns:p14="http://schemas.microsoft.com/office/powerpoint/2010/main" val="3844232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Promontory Point, Utah</a:t>
            </a:r>
          </a:p>
          <a:p>
            <a:pPr lvl="2"/>
            <a:r>
              <a:rPr lang="en-US" dirty="0" smtClean="0"/>
              <a:t>Central Pacific: 688 mi.</a:t>
            </a:r>
          </a:p>
          <a:p>
            <a:pPr lvl="2"/>
            <a:r>
              <a:rPr lang="en-US" dirty="0" smtClean="0"/>
              <a:t>Union Pacific: 1,086 mi.</a:t>
            </a:r>
          </a:p>
          <a:p>
            <a:pPr lvl="1"/>
            <a:r>
              <a:rPr lang="en-US" dirty="0" smtClean="0"/>
              <a:t>Four transcontinental </a:t>
            </a:r>
            <a:br>
              <a:rPr lang="en-US" dirty="0" smtClean="0"/>
            </a:br>
            <a:r>
              <a:rPr lang="en-US" dirty="0" smtClean="0"/>
              <a:t>railroad lines followed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Great Northern used no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government subsidies</a:t>
            </a:r>
          </a:p>
        </p:txBody>
      </p:sp>
    </p:spTree>
    <p:extLst>
      <p:ext uri="{BB962C8B-B14F-4D97-AF65-F5344CB8AC3E}">
        <p14:creationId xmlns:p14="http://schemas.microsoft.com/office/powerpoint/2010/main" val="421317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77" y="-159"/>
            <a:ext cx="682568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88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California gold rush (1849)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Pikes Peak gold rush (1859)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Leadville: gold and other metals; lead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Comstock Lode: gold and silver</a:t>
            </a:r>
          </a:p>
          <a:p>
            <a:pPr lvl="1"/>
            <a:r>
              <a:rPr lang="en-US" dirty="0" smtClean="0"/>
              <a:t>Big business</a:t>
            </a:r>
          </a:p>
        </p:txBody>
      </p:sp>
    </p:spTree>
    <p:extLst>
      <p:ext uri="{BB962C8B-B14F-4D97-AF65-F5344CB8AC3E}">
        <p14:creationId xmlns:p14="http://schemas.microsoft.com/office/powerpoint/2010/main" val="408586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Cattle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Cattle drives</a:t>
            </a:r>
          </a:p>
          <a:p>
            <a:pPr lvl="1"/>
            <a:r>
              <a:rPr lang="en-US" dirty="0" smtClean="0"/>
              <a:t>Demand for beef in the </a:t>
            </a:r>
            <a:br>
              <a:rPr lang="en-US" dirty="0" smtClean="0"/>
            </a:br>
            <a:r>
              <a:rPr lang="en-US" dirty="0" smtClean="0"/>
              <a:t>East</a:t>
            </a:r>
          </a:p>
          <a:p>
            <a:pPr lvl="1"/>
            <a:r>
              <a:rPr lang="en-US" dirty="0" smtClean="0"/>
              <a:t>Cowboys</a:t>
            </a:r>
          </a:p>
          <a:p>
            <a:pPr lvl="1"/>
            <a:r>
              <a:rPr lang="en-US" dirty="0" smtClean="0"/>
              <a:t>Open ranges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Grueling and dangerous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02" y="1844674"/>
            <a:ext cx="3655017" cy="45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9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Meatpacking plants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Refrigerated railcars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Open-range cattle grazing ended in the 1880s</a:t>
            </a:r>
          </a:p>
        </p:txBody>
      </p:sp>
    </p:spTree>
    <p:extLst>
      <p:ext uri="{BB962C8B-B14F-4D97-AF65-F5344CB8AC3E}">
        <p14:creationId xmlns:p14="http://schemas.microsoft.com/office/powerpoint/2010/main" val="995328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Settlers and Sod-busters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Farmers soon far outnumbered cowboys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Range wars</a:t>
            </a:r>
          </a:p>
        </p:txBody>
      </p:sp>
    </p:spTree>
    <p:extLst>
      <p:ext uri="{BB962C8B-B14F-4D97-AF65-F5344CB8AC3E}">
        <p14:creationId xmlns:p14="http://schemas.microsoft.com/office/powerpoint/2010/main" val="4280588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Acquiring Land</a:t>
            </a:r>
          </a:p>
          <a:p>
            <a:pPr lvl="1"/>
            <a:r>
              <a:rPr lang="en-US" dirty="0" smtClean="0"/>
              <a:t>Railroads sold their land grants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Homestead Act (1862)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160 acres given to settlers who lived on and improved the land for five years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Oklahoma land rushes</a:t>
            </a:r>
          </a:p>
        </p:txBody>
      </p:sp>
    </p:spTree>
    <p:extLst>
      <p:ext uri="{BB962C8B-B14F-4D97-AF65-F5344CB8AC3E}">
        <p14:creationId xmlns:p14="http://schemas.microsoft.com/office/powerpoint/2010/main" val="3827213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Developing the Land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Great Plains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Infrequent rainfall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Dry farming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Wheat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Sod houses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Barbed wire</a:t>
            </a:r>
          </a:p>
        </p:txBody>
      </p:sp>
    </p:spTree>
    <p:extLst>
      <p:ext uri="{BB962C8B-B14F-4D97-AF65-F5344CB8AC3E}">
        <p14:creationId xmlns:p14="http://schemas.microsoft.com/office/powerpoint/2010/main" val="2936840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 Expands</a:t>
            </a:r>
            <a:br>
              <a:rPr lang="en-US" dirty="0" smtClean="0"/>
            </a:br>
            <a:r>
              <a:rPr lang="en-US" dirty="0" smtClean="0"/>
              <a:t>(1850–1900)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6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Law and Order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Law enforcement was difficult</a:t>
            </a:r>
          </a:p>
          <a:p>
            <a:pPr lvl="1"/>
            <a:r>
              <a:rPr lang="en-US" dirty="0" smtClean="0"/>
              <a:t>Gunfighters</a:t>
            </a:r>
          </a:p>
        </p:txBody>
      </p:sp>
    </p:spTree>
    <p:extLst>
      <p:ext uri="{BB962C8B-B14F-4D97-AF65-F5344CB8AC3E}">
        <p14:creationId xmlns:p14="http://schemas.microsoft.com/office/powerpoint/2010/main" val="4038360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Lawmen</a:t>
            </a:r>
          </a:p>
          <a:p>
            <a:pPr lvl="2"/>
            <a:r>
              <a:rPr lang="en-US" dirty="0" smtClean="0"/>
              <a:t>Town marshals</a:t>
            </a:r>
          </a:p>
          <a:p>
            <a:pPr lvl="2"/>
            <a:r>
              <a:rPr lang="en-US" dirty="0" smtClean="0"/>
              <a:t>County sheriff</a:t>
            </a:r>
          </a:p>
          <a:p>
            <a:pPr lvl="2"/>
            <a:r>
              <a:rPr lang="en-US" dirty="0" smtClean="0"/>
              <a:t>U.S. marshals</a:t>
            </a:r>
          </a:p>
          <a:p>
            <a:pPr lvl="2"/>
            <a:r>
              <a:rPr lang="en-US" dirty="0" smtClean="0"/>
              <a:t>Judges</a:t>
            </a:r>
          </a:p>
          <a:p>
            <a:pPr lvl="2"/>
            <a:r>
              <a:rPr lang="en-US" dirty="0" smtClean="0"/>
              <a:t>Deputies</a:t>
            </a:r>
          </a:p>
        </p:txBody>
      </p:sp>
    </p:spTree>
    <p:extLst>
      <p:ext uri="{BB962C8B-B14F-4D97-AF65-F5344CB8AC3E}">
        <p14:creationId xmlns:p14="http://schemas.microsoft.com/office/powerpoint/2010/main" val="2994185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err="1" smtClean="0"/>
              <a:t>Lynchings</a:t>
            </a:r>
            <a:endParaRPr lang="en-US" dirty="0" smtClean="0"/>
          </a:p>
          <a:p>
            <a:pPr lvl="1"/>
            <a:r>
              <a:rPr lang="en-US" dirty="0" smtClean="0"/>
              <a:t>Vigilante justice</a:t>
            </a:r>
          </a:p>
          <a:p>
            <a:pPr lvl="1"/>
            <a:r>
              <a:rPr lang="en-US" dirty="0" smtClean="0"/>
              <a:t>Pinkerton detectives</a:t>
            </a:r>
          </a:p>
          <a:p>
            <a:pPr lvl="1"/>
            <a:r>
              <a:rPr lang="en-US" dirty="0" smtClean="0"/>
              <a:t>Isaac Charles Parker: “the Hanging Judge”</a:t>
            </a:r>
          </a:p>
        </p:txBody>
      </p:sp>
    </p:spTree>
    <p:extLst>
      <p:ext uri="{BB962C8B-B14F-4D97-AF65-F5344CB8AC3E}">
        <p14:creationId xmlns:p14="http://schemas.microsoft.com/office/powerpoint/2010/main" val="2126818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was the Plains Indians’ way of life?</a:t>
            </a:r>
          </a:p>
          <a:p>
            <a:r>
              <a:rPr lang="en-US" dirty="0" smtClean="0"/>
              <a:t>What were the major battles, and who were the leaders in the Indian Wars?</a:t>
            </a:r>
          </a:p>
          <a:p>
            <a:r>
              <a:rPr lang="en-US" dirty="0" smtClean="0"/>
              <a:t>How did the federal government treat the American Indians?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92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This time, the conflict would be the final, climactic struggle between white and Indian for control of the rest of the American continent.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67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 Affairs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Plains Indians</a:t>
            </a:r>
          </a:p>
          <a:p>
            <a:pPr lvl="1"/>
            <a:r>
              <a:rPr lang="en-US" dirty="0" smtClean="0"/>
              <a:t>Cheyenne, Comanche, Sioux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Key to survival: buffalo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Nearly all buffalo were killed by 1900</a:t>
            </a:r>
          </a:p>
          <a:p>
            <a:pPr lvl="1"/>
            <a:r>
              <a:rPr lang="en-US" dirty="0" smtClean="0"/>
              <a:t>Skilled warriors</a:t>
            </a:r>
          </a:p>
          <a:p>
            <a:pPr lvl="1"/>
            <a:r>
              <a:rPr lang="en-US" dirty="0" smtClean="0"/>
              <a:t>Proud of their heritage</a:t>
            </a:r>
          </a:p>
        </p:txBody>
      </p:sp>
    </p:spTree>
    <p:extLst>
      <p:ext uri="{BB962C8B-B14F-4D97-AF65-F5344CB8AC3E}">
        <p14:creationId xmlns:p14="http://schemas.microsoft.com/office/powerpoint/2010/main" val="3548112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 Affairs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Indian Wars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First Sioux War </a:t>
            </a:r>
            <a:r>
              <a:rPr lang="en-US" dirty="0" smtClean="0"/>
              <a:t>(1866–68)</a:t>
            </a:r>
          </a:p>
          <a:p>
            <a:pPr lvl="2"/>
            <a:r>
              <a:rPr lang="en-US" dirty="0" smtClean="0"/>
              <a:t>Sioux won the battles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Goal: force Indians onto reservations</a:t>
            </a:r>
          </a:p>
          <a:p>
            <a:pPr lvl="2"/>
            <a:r>
              <a:rPr lang="en-US" dirty="0" smtClean="0"/>
              <a:t>Quality of reservation land was often low</a:t>
            </a:r>
          </a:p>
        </p:txBody>
      </p:sp>
    </p:spTree>
    <p:extLst>
      <p:ext uri="{BB962C8B-B14F-4D97-AF65-F5344CB8AC3E}">
        <p14:creationId xmlns:p14="http://schemas.microsoft.com/office/powerpoint/2010/main" val="3209164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result of the Indian Wars was a foregone conclusion, but it took long, hard fighting for the American army </a:t>
            </a:r>
            <a:br>
              <a:rPr lang="en-US" dirty="0" smtClean="0"/>
            </a:br>
            <a:r>
              <a:rPr lang="en-US" dirty="0" smtClean="0"/>
              <a:t>to emerge victorious.</a:t>
            </a:r>
          </a:p>
        </p:txBody>
      </p:sp>
    </p:spTree>
    <p:extLst>
      <p:ext uri="{BB962C8B-B14F-4D97-AF65-F5344CB8AC3E}">
        <p14:creationId xmlns:p14="http://schemas.microsoft.com/office/powerpoint/2010/main" val="154747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 Affairs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Sioux War</a:t>
            </a:r>
          </a:p>
          <a:p>
            <a:pPr lvl="1"/>
            <a:r>
              <a:rPr lang="en-US" dirty="0" smtClean="0"/>
              <a:t>1876–77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George Armstrong Custer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Battle of the Washita River (1868)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Sitting Bull and Crazy Horse</a:t>
            </a:r>
          </a:p>
        </p:txBody>
      </p:sp>
    </p:spTree>
    <p:extLst>
      <p:ext uri="{BB962C8B-B14F-4D97-AF65-F5344CB8AC3E}">
        <p14:creationId xmlns:p14="http://schemas.microsoft.com/office/powerpoint/2010/main" val="2544479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 Affairs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Battle of the Little Bighorn (1876)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Custer split his forces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Major Reno’s force took heavy losses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Custer’s force was totally wiped out in less than an hour</a:t>
            </a:r>
          </a:p>
        </p:txBody>
      </p:sp>
    </p:spTree>
    <p:extLst>
      <p:ext uri="{BB962C8B-B14F-4D97-AF65-F5344CB8AC3E}">
        <p14:creationId xmlns:p14="http://schemas.microsoft.com/office/powerpoint/2010/main" val="614914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did Americans expand to the West and what were their motivations for this expansion?</a:t>
            </a:r>
          </a:p>
          <a:p>
            <a:r>
              <a:rPr lang="en-US" dirty="0" smtClean="0"/>
              <a:t>What was the American government’s Indian policy?</a:t>
            </a:r>
          </a:p>
        </p:txBody>
      </p:sp>
    </p:spTree>
    <p:extLst>
      <p:ext uri="{BB962C8B-B14F-4D97-AF65-F5344CB8AC3E}">
        <p14:creationId xmlns:p14="http://schemas.microsoft.com/office/powerpoint/2010/main" val="114076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U.S. Army sent more men and supplies west to defeat the Sioux.</a:t>
            </a:r>
          </a:p>
          <a:p>
            <a:r>
              <a:rPr lang="en-US" dirty="0" smtClean="0"/>
              <a:t>Within months, the army forced the Indians to accept peace on the government’s terms.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2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 Affairs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Later Indian Affairs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still resisted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continued to fight</a:t>
            </a:r>
          </a:p>
          <a:p>
            <a:pPr lvl="1"/>
            <a:r>
              <a:rPr lang="en-US" dirty="0" smtClean="0"/>
              <a:t>Some tried to flee to Canada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Wounded Knee massacre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 Century of Dishonor</a:t>
            </a:r>
          </a:p>
        </p:txBody>
      </p:sp>
    </p:spTree>
    <p:extLst>
      <p:ext uri="{BB962C8B-B14F-4D97-AF65-F5344CB8AC3E}">
        <p14:creationId xmlns:p14="http://schemas.microsoft.com/office/powerpoint/2010/main" val="3305122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 Affairs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Dawes Act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Parceled out Indian lands to families</a:t>
            </a:r>
          </a:p>
          <a:p>
            <a:pPr lvl="1"/>
            <a:r>
              <a:rPr lang="en-US" dirty="0" smtClean="0"/>
              <a:t>1924: Indians given full citizenship</a:t>
            </a:r>
          </a:p>
          <a:p>
            <a:pPr lvl="1"/>
            <a:r>
              <a:rPr lang="en-US" dirty="0" smtClean="0"/>
              <a:t>1934: Indian Reorganization Act</a:t>
            </a:r>
          </a:p>
        </p:txBody>
      </p:sp>
    </p:spTree>
    <p:extLst>
      <p:ext uri="{BB962C8B-B14F-4D97-AF65-F5344CB8AC3E}">
        <p14:creationId xmlns:p14="http://schemas.microsoft.com/office/powerpoint/2010/main" val="1610820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were the main goals of American foreign policy in the last half of the nineteenth century?</a:t>
            </a:r>
          </a:p>
          <a:p>
            <a:r>
              <a:rPr lang="en-US" dirty="0" smtClean="0"/>
              <a:t>What imperialistic methods did the United States use to acquire territory?</a:t>
            </a:r>
          </a:p>
        </p:txBody>
      </p:sp>
    </p:spTree>
    <p:extLst>
      <p:ext uri="{BB962C8B-B14F-4D97-AF65-F5344CB8AC3E}">
        <p14:creationId xmlns:p14="http://schemas.microsoft.com/office/powerpoint/2010/main" val="654504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How did the North American foreign missions movement expand during this period?</a:t>
            </a:r>
          </a:p>
          <a:p>
            <a:pPr>
              <a:buAutoNum type="arabicPeriod" startAt="3"/>
            </a:pPr>
            <a:r>
              <a:rPr lang="en-US" dirty="0" smtClean="0"/>
              <a:t>What were the motives for and results of the Spanish-American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4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Three main foreign-policy goals: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Defend the Western Hemisphere from intervention by European powers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Create new economic opportunities for American trade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Extend the territory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514755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France in Mexico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French troops remained in Mexico</a:t>
            </a:r>
          </a:p>
          <a:p>
            <a:pPr lvl="1"/>
            <a:r>
              <a:rPr lang="en-US" dirty="0" smtClean="0"/>
              <a:t>Napoleon III installed Maximilian I as the Mexican ruler (1864)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After the Civil War, troops were sent to the Rio Grande</a:t>
            </a:r>
          </a:p>
        </p:txBody>
      </p:sp>
    </p:spTree>
    <p:extLst>
      <p:ext uri="{BB962C8B-B14F-4D97-AF65-F5344CB8AC3E}">
        <p14:creationId xmlns:p14="http://schemas.microsoft.com/office/powerpoint/2010/main" val="2421852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French quietly withdrew their troops. Maximilian was executed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1867.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94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Treaty of Washington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International tribunals set up </a:t>
            </a:r>
            <a:r>
              <a:rPr lang="en-US" dirty="0" smtClean="0"/>
              <a:t>to settle three longstanding differences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United States received damages from Britain </a:t>
            </a:r>
            <a:r>
              <a:rPr lang="en-US" dirty="0" smtClean="0"/>
              <a:t>related to commerce raiders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Possession of certain islands off Vancouver given to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4159908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United States paid Canada for special fishing privileges</a:t>
            </a:r>
          </a:p>
          <a:p>
            <a:pPr lvl="1"/>
            <a:r>
              <a:rPr lang="en-US" dirty="0" smtClean="0"/>
              <a:t>Led to greater friendship among the United States, Britain, Canada</a:t>
            </a:r>
          </a:p>
        </p:txBody>
      </p:sp>
    </p:spTree>
    <p:extLst>
      <p:ext uri="{BB962C8B-B14F-4D97-AF65-F5344CB8AC3E}">
        <p14:creationId xmlns:p14="http://schemas.microsoft.com/office/powerpoint/2010/main" val="789012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What were the results of the international expansion of the United States in the second half of the nineteenth century?</a:t>
            </a:r>
          </a:p>
        </p:txBody>
      </p:sp>
    </p:spTree>
    <p:extLst>
      <p:ext uri="{BB962C8B-B14F-4D97-AF65-F5344CB8AC3E}">
        <p14:creationId xmlns:p14="http://schemas.microsoft.com/office/powerpoint/2010/main" val="31365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Perry in Japan (1854)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Commodore Matthew Perry</a:t>
            </a:r>
            <a:r>
              <a:rPr lang="en-US" dirty="0" smtClean="0"/>
              <a:t> and four warships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Treaty of Kanagawa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Allowed western influence into Japan</a:t>
            </a:r>
          </a:p>
        </p:txBody>
      </p:sp>
    </p:spTree>
    <p:extLst>
      <p:ext uri="{BB962C8B-B14F-4D97-AF65-F5344CB8AC3E}">
        <p14:creationId xmlns:p14="http://schemas.microsoft.com/office/powerpoint/2010/main" val="2548283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Pan-Americanism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Desire to trade with Latin America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Greater cooperation and unity</a:t>
            </a:r>
          </a:p>
          <a:p>
            <a:pPr lvl="1"/>
            <a:r>
              <a:rPr lang="en-US" dirty="0" smtClean="0"/>
              <a:t>Promoted by James G. Blaine</a:t>
            </a:r>
          </a:p>
          <a:p>
            <a:pPr lvl="1"/>
            <a:r>
              <a:rPr lang="en-US" dirty="0" smtClean="0"/>
              <a:t>First Pan-American Congress (1889)</a:t>
            </a:r>
          </a:p>
          <a:p>
            <a:pPr lvl="2"/>
            <a:r>
              <a:rPr lang="en-US" dirty="0" smtClean="0"/>
              <a:t>Not a resounding success</a:t>
            </a:r>
          </a:p>
        </p:txBody>
      </p:sp>
    </p:spTree>
    <p:extLst>
      <p:ext uri="{BB962C8B-B14F-4D97-AF65-F5344CB8AC3E}">
        <p14:creationId xmlns:p14="http://schemas.microsoft.com/office/powerpoint/2010/main" val="3752626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Open Door in China</a:t>
            </a:r>
          </a:p>
          <a:p>
            <a:pPr lvl="1"/>
            <a:r>
              <a:rPr lang="en-US" dirty="0" smtClean="0"/>
              <a:t>“Spheres of influence”</a:t>
            </a:r>
          </a:p>
          <a:p>
            <a:pPr lvl="1"/>
            <a:r>
              <a:rPr lang="en-US" dirty="0" smtClean="0"/>
              <a:t>Open Door Policy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Formulated by John Hay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Suited other major powers</a:t>
            </a:r>
          </a:p>
        </p:txBody>
      </p:sp>
    </p:spTree>
    <p:extLst>
      <p:ext uri="{BB962C8B-B14F-4D97-AF65-F5344CB8AC3E}">
        <p14:creationId xmlns:p14="http://schemas.microsoft.com/office/powerpoint/2010/main" val="4033107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Boxer Rebellion (1900)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Against foreigners and foreign influence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International military force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Included 2,500 Americans</a:t>
            </a:r>
          </a:p>
          <a:p>
            <a:pPr lvl="2"/>
            <a:r>
              <a:rPr lang="en-US" dirty="0" smtClean="0"/>
              <a:t>Peace terms were harsh</a:t>
            </a:r>
          </a:p>
          <a:p>
            <a:pPr lvl="2"/>
            <a:r>
              <a:rPr lang="en-US" dirty="0" smtClean="0"/>
              <a:t>The United States returned money it collected</a:t>
            </a:r>
          </a:p>
        </p:txBody>
      </p:sp>
    </p:spTree>
    <p:extLst>
      <p:ext uri="{BB962C8B-B14F-4D97-AF65-F5344CB8AC3E}">
        <p14:creationId xmlns:p14="http://schemas.microsoft.com/office/powerpoint/2010/main" val="1255284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4119" y="2453481"/>
            <a:ext cx="92964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extension of power by one people or country over another people or country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52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Territorial Expansion: Imperialism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Purchase, annexation, or conquest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Numerous negative effects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improvements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Infrastructure, education, etc.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Missionaries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3927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Seward’s Folly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Alaska was purchased from Russia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1867 for $7,200,000</a:t>
            </a:r>
          </a:p>
          <a:p>
            <a:pPr lvl="1"/>
            <a:r>
              <a:rPr lang="en-US" dirty="0" smtClean="0"/>
              <a:t>Treaty easily passed the Senate</a:t>
            </a:r>
          </a:p>
          <a:p>
            <a:pPr lvl="1"/>
            <a:r>
              <a:rPr lang="en-US" dirty="0" smtClean="0"/>
              <a:t>Enormous wealth was found there</a:t>
            </a:r>
          </a:p>
          <a:p>
            <a:pPr lvl="1"/>
            <a:r>
              <a:rPr lang="en-US" dirty="0" smtClean="0"/>
              <a:t>Alaska became the 49</a:t>
            </a:r>
            <a:r>
              <a:rPr lang="en-US" baseline="30000" dirty="0" smtClean="0"/>
              <a:t>th</a:t>
            </a:r>
            <a:r>
              <a:rPr lang="en-US" dirty="0" smtClean="0"/>
              <a:t> state in 1959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363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Pacific Expansion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Annexed the Midway Islands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Hawaii</a:t>
            </a:r>
          </a:p>
          <a:p>
            <a:pPr lvl="2"/>
            <a:r>
              <a:rPr lang="en-US" dirty="0" smtClean="0"/>
              <a:t>American businessmen</a:t>
            </a:r>
          </a:p>
          <a:p>
            <a:pPr lvl="2"/>
            <a:r>
              <a:rPr lang="en-US" dirty="0" smtClean="0"/>
              <a:t>Queen Liliuokalani was overthrown in 1893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6219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President Cleveland opposed annexation</a:t>
            </a:r>
          </a:p>
          <a:p>
            <a:pPr lvl="1"/>
            <a:r>
              <a:rPr lang="en-US" dirty="0" smtClean="0"/>
              <a:t>Sanford Dole led the independent country</a:t>
            </a:r>
          </a:p>
          <a:p>
            <a:pPr lvl="1"/>
            <a:r>
              <a:rPr lang="en-US" dirty="0" smtClean="0"/>
              <a:t>Annexed in 1898</a:t>
            </a:r>
          </a:p>
          <a:p>
            <a:pPr lvl="1"/>
            <a:r>
              <a:rPr lang="en-US" dirty="0" smtClean="0"/>
              <a:t>Hawaii became the 50</a:t>
            </a:r>
            <a:r>
              <a:rPr lang="en-US" baseline="30000" dirty="0" smtClean="0"/>
              <a:t>th</a:t>
            </a:r>
            <a:r>
              <a:rPr lang="en-US" dirty="0" smtClean="0"/>
              <a:t> state </a:t>
            </a:r>
            <a:r>
              <a:rPr lang="en-US" smtClean="0"/>
              <a:t>in 1959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8835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Missions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Hiram Bingham in Hawaii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China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Jonathan &amp; Rosalind </a:t>
            </a:r>
            <a:r>
              <a:rPr lang="en-US" dirty="0" err="1" smtClean="0">
                <a:solidFill>
                  <a:srgbClr val="FF0000"/>
                </a:solidFill>
              </a:rPr>
              <a:t>Goforth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Lottie Moon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781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Americans began to look across the seas to other lands </a:t>
            </a:r>
            <a:br>
              <a:rPr lang="en-US" dirty="0" smtClean="0"/>
            </a:br>
            <a:r>
              <a:rPr lang="en-US" dirty="0" smtClean="0"/>
              <a:t>where they could plant the </a:t>
            </a:r>
            <a:br>
              <a:rPr lang="en-US" dirty="0" smtClean="0"/>
            </a:br>
            <a:r>
              <a:rPr lang="en-US" dirty="0" smtClean="0"/>
              <a:t>Stars and Stripes.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8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Mission boards</a:t>
            </a:r>
          </a:p>
          <a:p>
            <a:pPr lvl="2"/>
            <a:r>
              <a:rPr lang="en-US" dirty="0" smtClean="0"/>
              <a:t>Denominational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Faith missions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Many were focused on a single region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6407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height of American imperialism came in 1898, when the United States went to war with Spain.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18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Causes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Yellow journalism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Sensationalized news reporting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Papers were trying to outdo each other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de </a:t>
            </a:r>
            <a:r>
              <a:rPr lang="en-US" dirty="0" err="1" smtClean="0">
                <a:solidFill>
                  <a:srgbClr val="FF0000"/>
                </a:solidFill>
              </a:rPr>
              <a:t>Lôme</a:t>
            </a:r>
            <a:r>
              <a:rPr lang="en-US" dirty="0" smtClean="0">
                <a:solidFill>
                  <a:srgbClr val="FF0000"/>
                </a:solidFill>
              </a:rPr>
              <a:t> letter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Insulted President McKinley</a:t>
            </a:r>
          </a:p>
        </p:txBody>
      </p:sp>
    </p:spTree>
    <p:extLst>
      <p:ext uri="{BB962C8B-B14F-4D97-AF65-F5344CB8AC3E}">
        <p14:creationId xmlns:p14="http://schemas.microsoft.com/office/powerpoint/2010/main" val="2749003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Sinking of the USS </a:t>
            </a:r>
            <a:r>
              <a:rPr lang="en-US" i="1" dirty="0" smtClean="0">
                <a:solidFill>
                  <a:srgbClr val="FF0000"/>
                </a:solidFill>
              </a:rPr>
              <a:t>Maine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Exploded in Manila Harbor</a:t>
            </a:r>
          </a:p>
          <a:p>
            <a:pPr lvl="2"/>
            <a:r>
              <a:rPr lang="en-US" dirty="0" smtClean="0"/>
              <a:t>Claimed to be the work of a mine</a:t>
            </a:r>
          </a:p>
          <a:p>
            <a:pPr lvl="3"/>
            <a:r>
              <a:rPr lang="en-US" dirty="0" smtClean="0"/>
              <a:t>No one really knows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McKinley sent a war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message to Congress</a:t>
            </a:r>
          </a:p>
        </p:txBody>
      </p:sp>
    </p:spTree>
    <p:extLst>
      <p:ext uri="{BB962C8B-B14F-4D97-AF65-F5344CB8AC3E}">
        <p14:creationId xmlns:p14="http://schemas.microsoft.com/office/powerpoint/2010/main" val="757936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Congress demanded Spain’s withdrawal from Cuba and authorized the president to use force, </a:t>
            </a:r>
            <a:br>
              <a:rPr lang="en-US" dirty="0" smtClean="0"/>
            </a:br>
            <a:r>
              <a:rPr lang="en-US" dirty="0" smtClean="0"/>
              <a:t>if necessary, to establish Cuba’s independence.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62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Manila Bay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Commodore George Dewey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Wrecked the Spanish fleet at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Battle of Manila Bay</a:t>
            </a:r>
          </a:p>
          <a:p>
            <a:pPr lvl="1"/>
            <a:r>
              <a:rPr lang="en-US" dirty="0" smtClean="0"/>
              <a:t>The Philippines was now in American hands</a:t>
            </a:r>
          </a:p>
        </p:txBody>
      </p:sp>
    </p:spTree>
    <p:extLst>
      <p:ext uri="{BB962C8B-B14F-4D97-AF65-F5344CB8AC3E}">
        <p14:creationId xmlns:p14="http://schemas.microsoft.com/office/powerpoint/2010/main" val="839954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41" y="182880"/>
            <a:ext cx="945275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0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Santiago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Spanish fleet blockaded in the harbor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American soldiers, including the Rough Riders, landed in Cuba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Spanish fleet was destroyed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Battle of Santiago Bay</a:t>
            </a:r>
          </a:p>
        </p:txBody>
      </p:sp>
    </p:spTree>
    <p:extLst>
      <p:ext uri="{BB962C8B-B14F-4D97-AF65-F5344CB8AC3E}">
        <p14:creationId xmlns:p14="http://schemas.microsoft.com/office/powerpoint/2010/main" val="1732519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Americans also captured the island of Puerto Rico.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Spanish called for peace.</a:t>
            </a:r>
          </a:p>
        </p:txBody>
      </p:sp>
    </p:spTree>
    <p:extLst>
      <p:ext uri="{BB962C8B-B14F-4D97-AF65-F5344CB8AC3E}">
        <p14:creationId xmlns:p14="http://schemas.microsoft.com/office/powerpoint/2010/main" val="2690019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</a:p>
          <a:p>
            <a:pPr lvl="1"/>
            <a:r>
              <a:rPr lang="en-US" dirty="0" smtClean="0"/>
              <a:t>The United States wanted no territory in Cuba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United States obtained Puerto Rico, Guam, and the Philippines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Payment to Spain for the Philippines</a:t>
            </a:r>
          </a:p>
        </p:txBody>
      </p:sp>
    </p:spTree>
    <p:extLst>
      <p:ext uri="{BB962C8B-B14F-4D97-AF65-F5344CB8AC3E}">
        <p14:creationId xmlns:p14="http://schemas.microsoft.com/office/powerpoint/2010/main" val="2590734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did the transcontinental railroads affect westward expansion?</a:t>
            </a:r>
          </a:p>
          <a:p>
            <a:r>
              <a:rPr lang="en-US" dirty="0" smtClean="0"/>
              <a:t>What were the vast potentials and hazards of developing resources in the West?</a:t>
            </a:r>
          </a:p>
        </p:txBody>
      </p:sp>
    </p:spTree>
    <p:extLst>
      <p:ext uri="{BB962C8B-B14F-4D97-AF65-F5344CB8AC3E}">
        <p14:creationId xmlns:p14="http://schemas.microsoft.com/office/powerpoint/2010/main" val="3560045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Annexation of Hawaii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large peacetime army and navy were required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Rebellion in the Philippines</a:t>
            </a:r>
          </a:p>
          <a:p>
            <a:pPr lvl="2"/>
            <a:r>
              <a:rPr lang="en-US" dirty="0" smtClean="0"/>
              <a:t>Emilio Aguinaldo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Putting down the revolt was more expensive than the war had been</a:t>
            </a:r>
          </a:p>
        </p:txBody>
      </p:sp>
    </p:spTree>
    <p:extLst>
      <p:ext uri="{BB962C8B-B14F-4D97-AF65-F5344CB8AC3E}">
        <p14:creationId xmlns:p14="http://schemas.microsoft.com/office/powerpoint/2010/main" val="3345742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1900 presidential campaign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McKinley vs. Bryan again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Republicans embraced imperialism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McKinley won an electoral landslide</a:t>
            </a:r>
          </a:p>
        </p:txBody>
      </p:sp>
    </p:spTree>
    <p:extLst>
      <p:ext uri="{BB962C8B-B14F-4D97-AF65-F5344CB8AC3E}">
        <p14:creationId xmlns:p14="http://schemas.microsoft.com/office/powerpoint/2010/main" val="1396630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Xxx</a:t>
            </a:r>
          </a:p>
          <a:p>
            <a:r>
              <a:rPr lang="en-US" smtClean="0"/>
              <a:t>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34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How did pioneers overcome the difficulties of settling the Great Plains?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1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Rails to the West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Trains carried settlers to the West</a:t>
            </a:r>
          </a:p>
          <a:p>
            <a:pPr lvl="1"/>
            <a:r>
              <a:rPr lang="en-US" dirty="0" smtClean="0"/>
              <a:t>Trains carried products </a:t>
            </a:r>
            <a:r>
              <a:rPr lang="en-US" dirty="0" smtClean="0">
                <a:solidFill>
                  <a:srgbClr val="FF0000"/>
                </a:solidFill>
              </a:rPr>
              <a:t>and resources to the East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Railroads were the main instrument of developing the American West</a:t>
            </a:r>
          </a:p>
        </p:txBody>
      </p:sp>
    </p:spTree>
    <p:extLst>
      <p:ext uri="{BB962C8B-B14F-4D97-AF65-F5344CB8AC3E}">
        <p14:creationId xmlns:p14="http://schemas.microsoft.com/office/powerpoint/2010/main" val="3981060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Western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Transcontinental Idea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Congress passed two railroad acts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Land grants for railroad companies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Loans to the railroad companies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Union Pacific began in Omaha, 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Central Pacific began in Sacramento, CA</a:t>
            </a:r>
          </a:p>
        </p:txBody>
      </p:sp>
    </p:spTree>
    <p:extLst>
      <p:ext uri="{BB962C8B-B14F-4D97-AF65-F5344CB8AC3E}">
        <p14:creationId xmlns:p14="http://schemas.microsoft.com/office/powerpoint/2010/main" val="2067640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History, 5th edition">
  <a:themeElements>
    <a:clrScheme name="American Republic">
      <a:dk1>
        <a:sysClr val="windowText" lastClr="000000"/>
      </a:dk1>
      <a:lt1>
        <a:sysClr val="window" lastClr="FFFFFF"/>
      </a:lt1>
      <a:dk2>
        <a:srgbClr val="1F497D"/>
      </a:dk2>
      <a:lt2>
        <a:srgbClr val="F7F5E1"/>
      </a:lt2>
      <a:accent1>
        <a:srgbClr val="4F81BD"/>
      </a:accent1>
      <a:accent2>
        <a:srgbClr val="9C202C"/>
      </a:accent2>
      <a:accent3>
        <a:srgbClr val="5CB08A"/>
      </a:accent3>
      <a:accent4>
        <a:srgbClr val="8064A2"/>
      </a:accent4>
      <a:accent5>
        <a:srgbClr val="4BACC6"/>
      </a:accent5>
      <a:accent6>
        <a:srgbClr val="F2C5A0"/>
      </a:accent6>
      <a:hlink>
        <a:srgbClr val="0000FF"/>
      </a:hlink>
      <a:folHlink>
        <a:srgbClr val="800080"/>
      </a:folHlink>
    </a:clrScheme>
    <a:fontScheme name="US History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3D8A"/>
        </a:solidFill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063170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4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merican Republic">
    <a:dk1>
      <a:sysClr val="windowText" lastClr="000000"/>
    </a:dk1>
    <a:lt1>
      <a:sysClr val="window" lastClr="FFFFFF"/>
    </a:lt1>
    <a:dk2>
      <a:srgbClr val="1F497D"/>
    </a:dk2>
    <a:lt2>
      <a:srgbClr val="F7F5E1"/>
    </a:lt2>
    <a:accent1>
      <a:srgbClr val="4F81BD"/>
    </a:accent1>
    <a:accent2>
      <a:srgbClr val="9C202C"/>
    </a:accent2>
    <a:accent3>
      <a:srgbClr val="5CB08A"/>
    </a:accent3>
    <a:accent4>
      <a:srgbClr val="8064A2"/>
    </a:accent4>
    <a:accent5>
      <a:srgbClr val="4BACC6"/>
    </a:accent5>
    <a:accent6>
      <a:srgbClr val="F2C5A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merican Republic">
    <a:dk1>
      <a:sysClr val="windowText" lastClr="000000"/>
    </a:dk1>
    <a:lt1>
      <a:sysClr val="window" lastClr="FFFFFF"/>
    </a:lt1>
    <a:dk2>
      <a:srgbClr val="1F497D"/>
    </a:dk2>
    <a:lt2>
      <a:srgbClr val="F7F5E1"/>
    </a:lt2>
    <a:accent1>
      <a:srgbClr val="4F81BD"/>
    </a:accent1>
    <a:accent2>
      <a:srgbClr val="9C202C"/>
    </a:accent2>
    <a:accent3>
      <a:srgbClr val="5CB08A"/>
    </a:accent3>
    <a:accent4>
      <a:srgbClr val="8064A2"/>
    </a:accent4>
    <a:accent5>
      <a:srgbClr val="4BACC6"/>
    </a:accent5>
    <a:accent6>
      <a:srgbClr val="F2C5A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</TotalTime>
  <Words>1264</Words>
  <Application>Microsoft Office PowerPoint</Application>
  <PresentationFormat>Custom</PresentationFormat>
  <Paragraphs>260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Rockwell</vt:lpstr>
      <vt:lpstr>Tw Cen MT</vt:lpstr>
      <vt:lpstr>Verdana</vt:lpstr>
      <vt:lpstr>US History, 5th edition</vt:lpstr>
      <vt:lpstr>PowerPoint Presentation</vt:lpstr>
      <vt:lpstr>America Expands (1850–1900)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Sue</cp:lastModifiedBy>
  <cp:revision>282</cp:revision>
  <dcterms:created xsi:type="dcterms:W3CDTF">2016-06-07T17:00:37Z</dcterms:created>
  <dcterms:modified xsi:type="dcterms:W3CDTF">2023-03-10T18:47:19Z</dcterms:modified>
</cp:coreProperties>
</file>