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6" r:id="rId2"/>
  </p:sldMasterIdLst>
  <p:notesMasterIdLst>
    <p:notesMasterId r:id="rId63"/>
  </p:notesMasterIdLst>
  <p:handoutMasterIdLst>
    <p:handoutMasterId r:id="rId64"/>
  </p:handoutMasterIdLst>
  <p:sldIdLst>
    <p:sldId id="446" r:id="rId3"/>
    <p:sldId id="260" r:id="rId4"/>
    <p:sldId id="378" r:id="rId5"/>
    <p:sldId id="380" r:id="rId6"/>
    <p:sldId id="379" r:id="rId7"/>
    <p:sldId id="381" r:id="rId8"/>
    <p:sldId id="286" r:id="rId9"/>
    <p:sldId id="382" r:id="rId10"/>
    <p:sldId id="288" r:id="rId11"/>
    <p:sldId id="383" r:id="rId12"/>
    <p:sldId id="311" r:id="rId13"/>
    <p:sldId id="377" r:id="rId14"/>
    <p:sldId id="384" r:id="rId15"/>
    <p:sldId id="388" r:id="rId16"/>
    <p:sldId id="444" r:id="rId17"/>
    <p:sldId id="389" r:id="rId18"/>
    <p:sldId id="385" r:id="rId19"/>
    <p:sldId id="390" r:id="rId20"/>
    <p:sldId id="445" r:id="rId21"/>
    <p:sldId id="391" r:id="rId22"/>
    <p:sldId id="392" r:id="rId23"/>
    <p:sldId id="386" r:id="rId24"/>
    <p:sldId id="396" r:id="rId25"/>
    <p:sldId id="393" r:id="rId26"/>
    <p:sldId id="387" r:id="rId27"/>
    <p:sldId id="394" r:id="rId28"/>
    <p:sldId id="360" r:id="rId29"/>
    <p:sldId id="395" r:id="rId30"/>
    <p:sldId id="447" r:id="rId31"/>
    <p:sldId id="361" r:id="rId32"/>
    <p:sldId id="362" r:id="rId33"/>
    <p:sldId id="363" r:id="rId34"/>
    <p:sldId id="290" r:id="rId35"/>
    <p:sldId id="397" r:id="rId36"/>
    <p:sldId id="399" r:id="rId37"/>
    <p:sldId id="398" r:id="rId38"/>
    <p:sldId id="364" r:id="rId39"/>
    <p:sldId id="367" r:id="rId40"/>
    <p:sldId id="400" r:id="rId41"/>
    <p:sldId id="291" r:id="rId42"/>
    <p:sldId id="401" r:id="rId43"/>
    <p:sldId id="404" r:id="rId44"/>
    <p:sldId id="402" r:id="rId45"/>
    <p:sldId id="405" r:id="rId46"/>
    <p:sldId id="407" r:id="rId47"/>
    <p:sldId id="403" r:id="rId48"/>
    <p:sldId id="368" r:id="rId49"/>
    <p:sldId id="371" r:id="rId50"/>
    <p:sldId id="372" r:id="rId51"/>
    <p:sldId id="408" r:id="rId52"/>
    <p:sldId id="409" r:id="rId53"/>
    <p:sldId id="412" r:id="rId54"/>
    <p:sldId id="410" r:id="rId55"/>
    <p:sldId id="411" r:id="rId56"/>
    <p:sldId id="373" r:id="rId57"/>
    <p:sldId id="374" r:id="rId58"/>
    <p:sldId id="375" r:id="rId59"/>
    <p:sldId id="413" r:id="rId60"/>
    <p:sldId id="376" r:id="rId61"/>
    <p:sldId id="448"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28" autoAdjust="0"/>
    <p:restoredTop sz="92362" autoAdjust="0"/>
  </p:normalViewPr>
  <p:slideViewPr>
    <p:cSldViewPr snapToGrid="0" showGuides="1">
      <p:cViewPr varScale="1">
        <p:scale>
          <a:sx n="68" d="100"/>
          <a:sy n="68" d="100"/>
        </p:scale>
        <p:origin x="690" y="60"/>
      </p:cViewPr>
      <p:guideLst>
        <p:guide orient="horz" pos="2160"/>
        <p:guide pos="3840"/>
      </p:guideLst>
    </p:cSldViewPr>
  </p:slideViewPr>
  <p:notesTextViewPr>
    <p:cViewPr>
      <p:scale>
        <a:sx n="1" d="1"/>
        <a:sy n="1" d="1"/>
      </p:scale>
      <p:origin x="0" y="0"/>
    </p:cViewPr>
  </p:notesTextViewPr>
  <p:notesViewPr>
    <p:cSldViewPr snapToGrid="0">
      <p:cViewPr varScale="1">
        <p:scale>
          <a:sx n="123" d="100"/>
          <a:sy n="123" d="100"/>
        </p:scale>
        <p:origin x="4974"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F2D99DC-A11F-4F46-8C7B-D1CE664D00A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058AC6A-1ABC-4B0F-B000-6C40989857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3E0F9A-93BC-4657-8112-1BABFA671695}" type="datetimeFigureOut">
              <a:rPr lang="en-US" smtClean="0"/>
              <a:t>4/2/2024</a:t>
            </a:fld>
            <a:endParaRPr lang="en-US"/>
          </a:p>
        </p:txBody>
      </p:sp>
      <p:sp>
        <p:nvSpPr>
          <p:cNvPr id="4" name="Footer Placeholder 3">
            <a:extLst>
              <a:ext uri="{FF2B5EF4-FFF2-40B4-BE49-F238E27FC236}">
                <a16:creationId xmlns:a16="http://schemas.microsoft.com/office/drawing/2014/main" id="{477E91DA-C66D-44FD-9ACC-F30C9C052A5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23EE83D-3239-4CDC-813E-97A800A1648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F2DA02-F1B5-4DED-98F9-666080CB0C44}" type="slidenum">
              <a:rPr lang="en-US" smtClean="0"/>
              <a:t>‹#›</a:t>
            </a:fld>
            <a:endParaRPr lang="en-US"/>
          </a:p>
        </p:txBody>
      </p:sp>
    </p:spTree>
    <p:extLst>
      <p:ext uri="{BB962C8B-B14F-4D97-AF65-F5344CB8AC3E}">
        <p14:creationId xmlns:p14="http://schemas.microsoft.com/office/powerpoint/2010/main" val="27092841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A8A8FB-86E7-4B73-8683-5C72402EDCD7}" type="datetimeFigureOut">
              <a:rPr lang="en-US" smtClean="0"/>
              <a:t>4/2/2024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868FC2-D8AD-42B7-A68E-A50B533245D2}" type="slidenum">
              <a:rPr lang="en-US" smtClean="0"/>
              <a:t>‹#›</a:t>
            </a:fld>
            <a:endParaRPr lang="en-US"/>
          </a:p>
        </p:txBody>
      </p:sp>
    </p:spTree>
    <p:extLst>
      <p:ext uri="{BB962C8B-B14F-4D97-AF65-F5344CB8AC3E}">
        <p14:creationId xmlns:p14="http://schemas.microsoft.com/office/powerpoint/2010/main" val="1833528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ixabay.com/photos/?utm_source=link-attribution&amp;utm_medium=referral&amp;utm_campaign=image&amp;utm_content=801902"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pixabay.com/photos/sparkler-america-sparkle-fireworks-801902/" TargetMode="External"/><Relationship Id="rId4" Type="http://schemas.openxmlformats.org/officeDocument/2006/relationships/hyperlink" Target="https://pixabay.com/?utm_source=link-attribution&amp;utm_medium=referral&amp;utm_campaign=image&amp;utm_content=801902"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pixabay.com/users/12019-12019/?utm_source=link-attribution&amp;utm_medium=referral&amp;utm_campaign=image&amp;utm_content=69213"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pixabay.com/photos/president-obama-government-democrat-69213/" TargetMode="External"/><Relationship Id="rId4" Type="http://schemas.openxmlformats.org/officeDocument/2006/relationships/hyperlink" Target="https://pixabay.com/?utm_source=link-attribution&amp;utm_medium=referral&amp;utm_campaign=image&amp;utm_content=69213"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unsplash.com/@hoppingfrogstudios?utm_source=unsplash&amp;utm_medium=referral&amp;utm_content=creditCopyText"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unsplash.com/photos/hdbcARBkIPE" TargetMode="External"/><Relationship Id="rId4" Type="http://schemas.openxmlformats.org/officeDocument/2006/relationships/hyperlink" Target="/s/photos/campaign?utm_source=unsplash&amp;utm_medium=referral&amp;utm_content=creditCopyText"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unsplash.com/@markusspiske?utm_source=unsplash&amp;utm_medium=referral&amp;utm_content=creditCopyText"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unsplash.com/photos/xH8_bSnpH5Q" TargetMode="External"/><Relationship Id="rId4" Type="http://schemas.openxmlformats.org/officeDocument/2006/relationships/hyperlink" Target="/s/photos/protest?utm_source=unsplash&amp;utm_medium=referral&amp;utm_content=creditCopyText"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ixabay.com/users/skeeze-272447/?utm_source=link-attribution&amp;utm_medium=referral&amp;utm_campaign=image&amp;utm_content=544751"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pixabay.com/photos/parliament-london-england-sunset-544751/" TargetMode="External"/><Relationship Id="rId4" Type="http://schemas.openxmlformats.org/officeDocument/2006/relationships/hyperlink" Target="https://pixabay.com/?utm_source=link-attribution&amp;utm_medium=referral&amp;utm_campaign=image&amp;utm_content=544751"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unsplash.com/@libraryofcongress?utm_source=unsplash&amp;utm_medium=referral&amp;utm_content=creditCopyText"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unsplash.com/photos/O6QwImy8MD0" TargetMode="External"/><Relationship Id="rId4" Type="http://schemas.openxmlformats.org/officeDocument/2006/relationships/hyperlink" Target="/s/photos/andrew-jackson?utm_source=unsplash&amp;utm_medium=referral&amp;utm_content=creditCopyText"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unsplash.com/@libraryofcongress?utm_source=unsplash&amp;utm_medium=referral&amp;utm_content=creditCopyText"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unsplash.com/photos/O6QwImy8MD0" TargetMode="External"/><Relationship Id="rId4" Type="http://schemas.openxmlformats.org/officeDocument/2006/relationships/hyperlink" Target="/s/photos/andrew-jackson?utm_source=unsplash&amp;utm_medium=referral&amp;utm_content=creditCopyText"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unsplash.com/@element5digital?utm_source=unsplash&amp;utm_medium=referral&amp;utm_content=creditCopyText"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unsplash.com/photos/ls8Kc0P9hAA" TargetMode="External"/><Relationship Id="rId4" Type="http://schemas.openxmlformats.org/officeDocument/2006/relationships/hyperlink" Target="/s/photos/election?utm_source=unsplash&amp;utm_medium=referral&amp;utm_content=creditCopyText"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ommons.wikimedia.org/w/index.php?sort=relevance&amp;search=campaign+rally&amp;title=Special:Search&amp;profile=advanced&amp;fulltext=1&amp;advancedSearch-current=%7b%7d&amp;ns0=1&amp;ns6=1&amp;ns12=1&amp;ns14=1&amp;ns100=1&amp;ns106=1&amp;searchToken=76jb9ldc0qhmaiscqr3tgs5mw#%2Fmedia%2FFile%3AHillary_Clinton_%2830648676192%29.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unsplash.com/@anthonydelanoix?utm_source=unsplash&amp;utm_medium=referral&amp;utm_content=creditCopyText"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unsplash.com/photos/4rZ8mYsDtBk" TargetMode="External"/><Relationship Id="rId4" Type="http://schemas.openxmlformats.org/officeDocument/2006/relationships/hyperlink" Target="/s/photos/parliament?utm_source=unsplash&amp;utm_medium=referral&amp;utm_content=creditCopyText"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commons.wikimedia.org/w/index.php?sort=relevance&amp;search=kim+jong-un&amp;title=Special:Search&amp;profile=advanced&amp;fulltext=1&amp;advancedSearch-current=%7b%7d&amp;ns0=1&amp;ns6=1&amp;ns12=1&amp;ns14=1&amp;ns100=1&amp;ns106=1&amp;searchToken=dk6c189bkvgw9u1yrr8fa4x13#%2Fmedia%2FFile%3AKim_Jong_Un_with_Honor_Guard_portrait.jp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commons.wikimedia.org/w/index.php?sort=relevance&amp;search=ralph+nader+campaign&amp;title=Special:Search&amp;profile=advanced&amp;fulltext=1&amp;advancedSearch-current=%7b%7d&amp;ns0=1&amp;ns6=1&amp;ns12=1&amp;ns14=1&amp;ns100=1&amp;ns106=1&amp;searchToken=a2xw1edfz1elslwwzepn875mi#%2Fmedia%2FFile%3AVote_for_Ralph_Nader_%2847580167%29.jp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gary+johnson&amp;advancedSearch-current=%7b%7d&amp;searchToken=wawmzxoqj9po6vx89k1yowkd#%2Fmedia%2FFile%3AGary_Johnson_%288276429061%29.jpg"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commons.wikimedia.org/w/index.php?sort=relevance&amp;search=ross+perot+debate&amp;title=Special:Search&amp;profile=advanced&amp;fulltext=1&amp;advancedSearch-current=%7b%7d&amp;ns0=1&amp;ns6=1&amp;ns12=1&amp;ns14=1&amp;ns100=1&amp;ns106=1&amp;searchToken=3w1nuxm127kfuzwtxmhi9sbg2#%2Fmedia%2FFile%3AThird_debate_3271.jpg"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commons.wikimedia.org/w/index.php?sort=relevance&amp;search=theodore+roosevelt+progressive+party&amp;title=Special:Search&amp;profile=advanced&amp;fulltext=1&amp;advancedSearch-current=%7b%7d&amp;ns0=1&amp;ns6=1&amp;ns12=1&amp;ns14=1&amp;ns100=1&amp;ns106=1&amp;searchToken=3qskldwsnec0a7flcg2xj82hd#%2Fmedia%2FFile%3ATheodore_Roosevelt_Rough_Rider_Portrait_Tray%2C_ca._1898_%284360105294%29.jpg"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national+republican+convention&amp;advancedSearch-current=%7b%7d&amp;searchToken=26cpwc67qnril9nc3068pofnw#%2Fmedia%2FFile%3ARepublican_National_Convention%2C_September_1-4%2C_2008._Sarah_and_Todd_Pailin_with_John_and_Cindy_McCain_on_stage%2C_St._Paul%2C_Minnesota_LCCN2016648324.jpg"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national+republican+convention&amp;advancedSearch-current=%7b%7d&amp;searchToken=26cpwc67qnril9nc3068pofnw#%2Fmedia%2FFile%3AReagan_giving_his_acceptance_speech_at_Republican_National_Convention_7-17-80.jpg"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bernie+sanders&amp;advancedSearch-current=%7b%7d&amp;searchToken=6a8kw7xttehhylgvl8z39ffqm#%2Fmedia%2FFile%3ASanders_presidential_campaign_kickoff%2C_May_2015_Bernie_Sanders_%2824652409450%29.jpg"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national+democratic+convention&amp;advancedSearch-current=%7b%7d&amp;searchToken=7d1xw2k7e8wunupf0d46ioebk#%2Fmedia%2FFile%3ADemocratic_National_Convention_-_Invesco_%282808866717%29.jpg"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ixabay.com/users/JamesDeMers-3416/?utm_source=link-attribution&amp;utm_medium=referral&amp;utm_campaign=image&amp;utm_content=22546"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pixabay.com/photos/capitol-washington-dc-architecture-22546/" TargetMode="External"/><Relationship Id="rId4" Type="http://schemas.openxmlformats.org/officeDocument/2006/relationships/hyperlink" Target="https://pixabay.com/?utm_source=link-attribution&amp;utm_medium=referral&amp;utm_campaign=image&amp;utm_content=22546"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Republican+National+Committee&amp;advancedSearch-current=%7b%7d&amp;searchToken=b0ip7xjjgnoj4rgonhp6plguw#%2Fmedia%2FFile%3A2008_Oregon_Republican_National_Convention_delegation.jpg"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Republican+National+Committee&amp;advancedSearch-current=%7b%7d&amp;searchToken=b0ip7xjjgnoj4rgonhp6plguw#%2Fmedia%2FFile%3A2008_Oregon_Republican_National_Convention_delegation.jpg"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national+democratic+convention&amp;advancedSearch-current=%7b%7d&amp;searchToken=7d1xw2k7e8wunupf0d46ioebk#%2Fmedia%2FFile%3ATrumans_Leave_for_1952_Democratic_National_Convention_73-3910.jpg"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profile=default&amp;search=trump+clinton+debate&amp;advancedSearch-current=%7b%7d&amp;ns0=1&amp;ns6=1&amp;ns12=1&amp;ns14=1&amp;ns100=1&amp;ns106=1&amp;searchToken=chtnij7ek2iifzcm3ffptlbju#%2Fmedia%2FFile%3AMedia_at_First_Presidential_Debate_2016.jpg"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profile=default&amp;search=trump+clinton+debate&amp;advancedSearch-current=%7b%7d&amp;ns0=1&amp;ns6=1&amp;ns12=1&amp;ns14=1&amp;ns100=1&amp;ns106=1&amp;searchToken=chtnij7ek2iifzcm3ffptlbju#%2Fmedia%2FFile%3ASenator_of_Texas_Ted_Cruz_at_Kuhner_Town_Hall_in_New_Hampshire_on_February_3rd%2C_2016_by_Michael_Vadon_13.jpg"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unsplash.com/@nicolebaster?utm_source=unsplash&amp;utm_medium=referral&amp;utm_content=creditCopyText" TargetMode="External"/><Relationship Id="rId2" Type="http://schemas.openxmlformats.org/officeDocument/2006/relationships/slide" Target="../slides/slide51.xml"/><Relationship Id="rId1" Type="http://schemas.openxmlformats.org/officeDocument/2006/relationships/notesMaster" Target="../notesMasters/notesMaster1.xml"/><Relationship Id="rId5" Type="http://schemas.openxmlformats.org/officeDocument/2006/relationships/hyperlink" Target="https://unsplash.com/photos/6_y5Sww0-h4" TargetMode="External"/><Relationship Id="rId4" Type="http://schemas.openxmlformats.org/officeDocument/2006/relationships/hyperlink" Target="/s/photos/politics?utm_source=unsplash&amp;utm_medium=referral&amp;utm_content=creditCopyText"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commons.wikimedia.org/w/index.php?sort=relevance&amp;search=trump+speech&amp;title=Special:Search&amp;profile=advanced&amp;fulltext=1&amp;advancedSearch-current=%7b%7d&amp;ns0=1&amp;ns6=1&amp;ns12=1&amp;ns14=1&amp;ns100=1&amp;ns106=1&amp;searchToken=ea1zre2t39c508p7fzuqpwx0k#%2Fmedia%2FFile%3ATrumpAmericanFarmBureau%2719.jpg"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unsplash.com/@mrthetrain?utm_source=unsplash&amp;utm_medium=referral&amp;utm_content=creditCopyText" TargetMode="External"/><Relationship Id="rId2" Type="http://schemas.openxmlformats.org/officeDocument/2006/relationships/slide" Target="../slides/slide53.xml"/><Relationship Id="rId1" Type="http://schemas.openxmlformats.org/officeDocument/2006/relationships/notesMaster" Target="../notesMasters/notesMaster1.xml"/><Relationship Id="rId5" Type="http://schemas.openxmlformats.org/officeDocument/2006/relationships/hyperlink" Target="https://unsplash.com/photos/YQNu3U4lPdI" TargetMode="External"/><Relationship Id="rId4" Type="http://schemas.openxmlformats.org/officeDocument/2006/relationships/hyperlink" Target="/s/photos/american-flags?utm_source=unsplash&amp;utm_medium=referral&amp;utm_content=creditCopyText"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obama+primary&amp;advancedSearch-current=%7b%7d&amp;searchToken=4p8kcm3t95fposjthzt5tymqr#%2Fmedia%2FFile%3AObama_9515_%282287026145%29.jpg"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ommons.wikimedia.org/w/index.php?sort=relevance&amp;search=tea+party&amp;title=Special:Search&amp;profile=advanced&amp;fulltext=1&amp;advancedSearch-current=%7b%7d&amp;ns0=1&amp;ns6=1&amp;ns12=1&amp;ns14=1&amp;ns100=1&amp;ns106=1&amp;searchToken=cfzuaclfie564qkune5ufd29j#%2Fmedia%2FFile%3APat_Toomey_-_Philadelphia_Tea_Party_II_2009.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mmons.wikimedia.org/w/index.php?sort=relevance&amp;search=political+campaign+poster&amp;title=Special:Search&amp;profile=advanced&amp;fulltext=1&amp;advancedSearch-current=%7b%7d&amp;ns0=1&amp;ns6=1&amp;ns12=1&amp;ns14=1&amp;ns100=1&amp;ns106=1&amp;searchToken=7qe6pp03l88uicpz8g2h96or4#%2Fmedia%2FFile%3A1900McKinley.JP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ommons.wikimedia.org/w/index.php?sort=relevance&amp;search=political+campaign+poster&amp;title=Special:Search&amp;profile=advanced&amp;fulltext=1&amp;advancedSearch-current=%7b%7d&amp;ns0=1&amp;ns6=1&amp;ns12=1&amp;ns14=1&amp;ns100=1&amp;ns106=1&amp;searchToken=7qe6pp03l88uicpz8g2h96or4#%2Fmedia%2FFile%3AAdlai_Stevenson_1952_campaign_poster.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clinton+trump+debate&amp;advancedSearch-current=%7b%7d&amp;searchToken=10qbhnreg1a6y6ecygrsoapct#%2Fmedia%2FFile%3AJANUS-T%C3%AAte-%C3%A0-T%C3%AAte-_Sitting_President_%26_President-elect%2C_Barack_Obama_%26_Donald_Trump_squatting_next_to_each_other_on_arm-chairs_in_the_Oval_Office_on_November_10th_2016._%2831196987133%29.jp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ommons.wikimedia.org/w/index.php?sort=relevance&amp;search=alexander+hamilton&amp;title=Special:Search&amp;profile=advanced&amp;fulltext=1&amp;advancedSearch-current=%7b%7d&amp;ns0=1&amp;ns6=1&amp;ns12=1&amp;ns14=1&amp;ns100=1&amp;ns106=1&amp;searchToken=45gf3wkwbmu1r09frcs6192tn#%2Fmedia%2FFile%3AStatue_of_Alexander_Hamilton_at_Hamilton_College%2C_New_York.jp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ommons.wikimedia.org/w/index.php?sort=relevance&amp;search=american+civil+war+siege+of+vicksburg&amp;title=Special:Search&amp;profile=advanced&amp;fulltext=1&amp;advancedSearch-current=%7b%7d&amp;ns0=1&amp;ns6=1&amp;ns12=1&amp;ns14=1&amp;ns100=1&amp;ns106=1&amp;searchToken=9ck70383s99fjjwpzukhm3bpx#%2Fmedia%2FFile%3ASiege_of_Vicksburg.jp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WIN-Initiative/Stone/Getty Images</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2FC3FA-137B-44D8-847C-0050ED1519F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9323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BJU Press Art</a:t>
            </a:r>
          </a:p>
        </p:txBody>
      </p:sp>
      <p:sp>
        <p:nvSpPr>
          <p:cNvPr id="4" name="Slide Number Placeholder 3"/>
          <p:cNvSpPr>
            <a:spLocks noGrp="1"/>
          </p:cNvSpPr>
          <p:nvPr>
            <p:ph type="sldNum" sz="quarter" idx="5"/>
          </p:nvPr>
        </p:nvSpPr>
        <p:spPr/>
        <p:txBody>
          <a:bodyPr/>
          <a:lstStyle/>
          <a:p>
            <a:fld id="{B0868FC2-D8AD-42B7-A68E-A50B533245D2}" type="slidenum">
              <a:rPr lang="en-US" smtClean="0"/>
              <a:t>15</a:t>
            </a:fld>
            <a:endParaRPr lang="en-US"/>
          </a:p>
        </p:txBody>
      </p:sp>
    </p:spTree>
    <p:extLst>
      <p:ext uri="{BB962C8B-B14F-4D97-AF65-F5344CB8AC3E}">
        <p14:creationId xmlns:p14="http://schemas.microsoft.com/office/powerpoint/2010/main" val="122355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Free-Photos</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https://pixabay.com/photos/sparkler-america-sparkle-fireworks-801902/</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16</a:t>
            </a:fld>
            <a:endParaRPr lang="en-US"/>
          </a:p>
        </p:txBody>
      </p:sp>
    </p:spTree>
    <p:extLst>
      <p:ext uri="{BB962C8B-B14F-4D97-AF65-F5344CB8AC3E}">
        <p14:creationId xmlns:p14="http://schemas.microsoft.com/office/powerpoint/2010/main" val="2137596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David Mark</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https://pixabay.com/photos/president-obama-government-democrat-69213/</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17</a:t>
            </a:fld>
            <a:endParaRPr lang="en-US"/>
          </a:p>
        </p:txBody>
      </p:sp>
    </p:spTree>
    <p:extLst>
      <p:ext uri="{BB962C8B-B14F-4D97-AF65-F5344CB8AC3E}">
        <p14:creationId xmlns:p14="http://schemas.microsoft.com/office/powerpoint/2010/main" val="2238287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David Todd McCarty</a:t>
            </a:r>
            <a:r>
              <a:rPr lang="en-US" dirty="0"/>
              <a:t> on </a:t>
            </a:r>
            <a:r>
              <a:rPr lang="en-US" dirty="0" err="1">
                <a:hlinkClick r:id="rId4" action="ppaction://hlinkfile"/>
              </a:rPr>
              <a:t>Unsplash</a:t>
            </a:r>
            <a:endParaRPr lang="en-US" dirty="0"/>
          </a:p>
          <a:p>
            <a:r>
              <a:rPr lang="en-US" dirty="0">
                <a:hlinkClick r:id="rId5"/>
              </a:rPr>
              <a:t>https://unsplash.com/photos/hdbcARBkIPE</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18</a:t>
            </a:fld>
            <a:endParaRPr lang="en-US"/>
          </a:p>
        </p:txBody>
      </p:sp>
    </p:spTree>
    <p:extLst>
      <p:ext uri="{BB962C8B-B14F-4D97-AF65-F5344CB8AC3E}">
        <p14:creationId xmlns:p14="http://schemas.microsoft.com/office/powerpoint/2010/main" val="340254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BJU Press Art</a:t>
            </a:r>
          </a:p>
        </p:txBody>
      </p:sp>
      <p:sp>
        <p:nvSpPr>
          <p:cNvPr id="4" name="Slide Number Placeholder 3"/>
          <p:cNvSpPr>
            <a:spLocks noGrp="1"/>
          </p:cNvSpPr>
          <p:nvPr>
            <p:ph type="sldNum" sz="quarter" idx="5"/>
          </p:nvPr>
        </p:nvSpPr>
        <p:spPr/>
        <p:txBody>
          <a:bodyPr/>
          <a:lstStyle/>
          <a:p>
            <a:fld id="{B0868FC2-D8AD-42B7-A68E-A50B533245D2}" type="slidenum">
              <a:rPr lang="en-US" smtClean="0"/>
              <a:t>19</a:t>
            </a:fld>
            <a:endParaRPr lang="en-US"/>
          </a:p>
        </p:txBody>
      </p:sp>
    </p:spTree>
    <p:extLst>
      <p:ext uri="{BB962C8B-B14F-4D97-AF65-F5344CB8AC3E}">
        <p14:creationId xmlns:p14="http://schemas.microsoft.com/office/powerpoint/2010/main" val="166905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Markus </a:t>
            </a:r>
            <a:r>
              <a:rPr lang="en-US" dirty="0" err="1">
                <a:hlinkClick r:id="rId3"/>
              </a:rPr>
              <a:t>Spiske</a:t>
            </a:r>
            <a:r>
              <a:rPr lang="en-US" dirty="0"/>
              <a:t> on </a:t>
            </a:r>
            <a:r>
              <a:rPr lang="en-US" dirty="0" err="1">
                <a:hlinkClick r:id="rId4" action="ppaction://hlinkfile"/>
              </a:rPr>
              <a:t>Unsplash</a:t>
            </a:r>
            <a:endParaRPr lang="en-US" dirty="0"/>
          </a:p>
          <a:p>
            <a:r>
              <a:rPr lang="en-US" dirty="0">
                <a:hlinkClick r:id="rId5"/>
              </a:rPr>
              <a:t>https://unsplash.com/photos/xH8_bSnpH5Q</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20</a:t>
            </a:fld>
            <a:endParaRPr lang="en-US"/>
          </a:p>
        </p:txBody>
      </p:sp>
    </p:spTree>
    <p:extLst>
      <p:ext uri="{BB962C8B-B14F-4D97-AF65-F5344CB8AC3E}">
        <p14:creationId xmlns:p14="http://schemas.microsoft.com/office/powerpoint/2010/main" val="2872178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skeeze</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https://pixabay.com/photos/parliament-london-england-sunset-544751/</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21</a:t>
            </a:fld>
            <a:endParaRPr lang="en-US"/>
          </a:p>
        </p:txBody>
      </p:sp>
    </p:spTree>
    <p:extLst>
      <p:ext uri="{BB962C8B-B14F-4D97-AF65-F5344CB8AC3E}">
        <p14:creationId xmlns:p14="http://schemas.microsoft.com/office/powerpoint/2010/main" val="2422145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Library of Congress</a:t>
            </a:r>
            <a:r>
              <a:rPr lang="en-US" dirty="0"/>
              <a:t> on </a:t>
            </a:r>
            <a:r>
              <a:rPr lang="en-US" dirty="0" err="1">
                <a:hlinkClick r:id="rId4" action="ppaction://hlinkfile"/>
              </a:rPr>
              <a:t>Unsplash</a:t>
            </a:r>
            <a:endParaRPr lang="en-US" dirty="0"/>
          </a:p>
          <a:p>
            <a:r>
              <a:rPr lang="en-US" dirty="0">
                <a:hlinkClick r:id="rId5"/>
              </a:rPr>
              <a:t>https://unsplash.com/photos/O6QwImy8MD0</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22</a:t>
            </a:fld>
            <a:endParaRPr lang="en-US"/>
          </a:p>
        </p:txBody>
      </p:sp>
    </p:spTree>
    <p:extLst>
      <p:ext uri="{BB962C8B-B14F-4D97-AF65-F5344CB8AC3E}">
        <p14:creationId xmlns:p14="http://schemas.microsoft.com/office/powerpoint/2010/main" val="4233915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Library of Congress</a:t>
            </a:r>
            <a:r>
              <a:rPr lang="en-US" dirty="0"/>
              <a:t> on </a:t>
            </a:r>
            <a:r>
              <a:rPr lang="en-US" dirty="0" err="1">
                <a:hlinkClick r:id="rId4" action="ppaction://hlinkfile"/>
              </a:rPr>
              <a:t>Unsplash</a:t>
            </a:r>
            <a:endParaRPr lang="en-US" dirty="0"/>
          </a:p>
          <a:p>
            <a:r>
              <a:rPr lang="en-US" dirty="0">
                <a:hlinkClick r:id="rId5"/>
              </a:rPr>
              <a:t>https://unsplash.com/photos/O6QwImy8MD0</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23</a:t>
            </a:fld>
            <a:endParaRPr lang="en-US"/>
          </a:p>
        </p:txBody>
      </p:sp>
    </p:spTree>
    <p:extLst>
      <p:ext uri="{BB962C8B-B14F-4D97-AF65-F5344CB8AC3E}">
        <p14:creationId xmlns:p14="http://schemas.microsoft.com/office/powerpoint/2010/main" val="4245523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Element5 Digital</a:t>
            </a:r>
            <a:r>
              <a:rPr lang="en-US" dirty="0"/>
              <a:t> on </a:t>
            </a:r>
            <a:r>
              <a:rPr lang="en-US" dirty="0" err="1">
                <a:hlinkClick r:id="rId4" action="ppaction://hlinkfile"/>
              </a:rPr>
              <a:t>Unsplash</a:t>
            </a:r>
            <a:endParaRPr lang="en-US" dirty="0"/>
          </a:p>
          <a:p>
            <a:r>
              <a:rPr lang="en-US" dirty="0">
                <a:hlinkClick r:id="rId5"/>
              </a:rPr>
              <a:t>https://unsplash.com/photos/ls8Kc0P9hAA</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24</a:t>
            </a:fld>
            <a:endParaRPr lang="en-US"/>
          </a:p>
        </p:txBody>
      </p:sp>
    </p:spTree>
    <p:extLst>
      <p:ext uri="{BB962C8B-B14F-4D97-AF65-F5344CB8AC3E}">
        <p14:creationId xmlns:p14="http://schemas.microsoft.com/office/powerpoint/2010/main" val="3365202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Gage Skidmore from Peoria, AZ, United States of America - Hillary Clinton, CC BY-SA 2.0, https://commons.wikimedia.org/w/index.php?curid=52783268</a:t>
            </a:r>
          </a:p>
          <a:p>
            <a:r>
              <a:rPr lang="en-US" dirty="0">
                <a:hlinkClick r:id="rId3"/>
              </a:rPr>
              <a:t>https://commons.wikimedia.org/w/index.php?sort=relevance&amp;search=campaign+rally&amp;title=Special:Search&amp;profile=advanced&amp;fulltext=1&amp;advancedSearch-current=%7B%7D&amp;ns0=1&amp;ns6=1&amp;ns12=1&amp;ns14=1&amp;ns100=1&amp;ns106=1&amp;searchToken=76jb9ldc0qhmaiscqr3tgs5mw#%2Fmedia%2FFile%3AHillary_Clinton_%2830648676192%29.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a:t>
            </a:fld>
            <a:endParaRPr lang="en-US"/>
          </a:p>
        </p:txBody>
      </p:sp>
    </p:spTree>
    <p:extLst>
      <p:ext uri="{BB962C8B-B14F-4D97-AF65-F5344CB8AC3E}">
        <p14:creationId xmlns:p14="http://schemas.microsoft.com/office/powerpoint/2010/main" val="2521964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Anthony DELANOIX</a:t>
            </a:r>
            <a:r>
              <a:rPr lang="en-US" dirty="0"/>
              <a:t> on </a:t>
            </a:r>
            <a:r>
              <a:rPr lang="en-US" dirty="0" err="1">
                <a:hlinkClick r:id="rId4" action="ppaction://hlinkfile"/>
              </a:rPr>
              <a:t>Unsplash</a:t>
            </a:r>
            <a:endParaRPr lang="en-US" dirty="0"/>
          </a:p>
          <a:p>
            <a:r>
              <a:rPr lang="en-US" dirty="0">
                <a:hlinkClick r:id="rId5"/>
              </a:rPr>
              <a:t>https://unsplash.com/photos/4rZ8mYsDtBk</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25</a:t>
            </a:fld>
            <a:endParaRPr lang="en-US"/>
          </a:p>
        </p:txBody>
      </p:sp>
    </p:spTree>
    <p:extLst>
      <p:ext uri="{BB962C8B-B14F-4D97-AF65-F5344CB8AC3E}">
        <p14:creationId xmlns:p14="http://schemas.microsoft.com/office/powerpoint/2010/main" val="4128467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t>
            </a:r>
            <a:r>
              <a:rPr lang="en-US" dirty="0" err="1"/>
              <a:t>Cheongwadae</a:t>
            </a:r>
            <a:r>
              <a:rPr lang="en-US" dirty="0"/>
              <a:t> / Blue House - http://www.president.go.kr/img_KR/2018/04/2018042706.jpg, KOGL Type 1, https://commons.wikimedia.org/w/index.php?curid=69950427</a:t>
            </a:r>
          </a:p>
          <a:p>
            <a:r>
              <a:rPr lang="en-US" dirty="0">
                <a:hlinkClick r:id="rId3"/>
              </a:rPr>
              <a:t>https://commons.wikimedia.org/w/index.php?sort=relevance&amp;search=kim+jong-un&amp;title=Special:Search&amp;profile=advanced&amp;fulltext=1&amp;advancedSearch-current=%7B%7D&amp;ns0=1&amp;ns6=1&amp;ns12=1&amp;ns14=1&amp;ns100=1&amp;ns106=1&amp;searchToken=dk6c189bkvgw9u1yrr8fa4x13#%2Fmedia%2FFile%3AKim_Jong_Un_with_Honor_Guard_portrait.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26</a:t>
            </a:fld>
            <a:endParaRPr lang="en-US"/>
          </a:p>
        </p:txBody>
      </p:sp>
    </p:spTree>
    <p:extLst>
      <p:ext uri="{BB962C8B-B14F-4D97-AF65-F5344CB8AC3E}">
        <p14:creationId xmlns:p14="http://schemas.microsoft.com/office/powerpoint/2010/main" val="3748465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Michael </a:t>
            </a:r>
            <a:r>
              <a:rPr lang="en-US" dirty="0" err="1"/>
              <a:t>Bakshi</a:t>
            </a:r>
            <a:r>
              <a:rPr lang="en-US" dirty="0"/>
              <a:t> from Arlington, USA - 012_10, CC BY 2.0, https://commons.wikimedia.org/w/index.php?curid=68505155</a:t>
            </a:r>
          </a:p>
          <a:p>
            <a:r>
              <a:rPr lang="en-US" dirty="0">
                <a:hlinkClick r:id="rId3"/>
              </a:rPr>
              <a:t>https://commons.wikimedia.org/w/index.php?sort=relevance&amp;search=ralph+nader+campaign&amp;title=Special:Search&amp;profile=advanced&amp;fulltext=1&amp;advancedSearch-current=%7B%7D&amp;ns0=1&amp;ns6=1&amp;ns12=1&amp;ns14=1&amp;ns100=1&amp;ns106=1&amp;searchToken=a2xw1edfz1elslwwzepn875mi#%2Fmedia%2FFile%3AVote_for_Ralph_Nader_%2847580167%29.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33</a:t>
            </a:fld>
            <a:endParaRPr lang="en-US"/>
          </a:p>
        </p:txBody>
      </p:sp>
    </p:spTree>
    <p:extLst>
      <p:ext uri="{BB962C8B-B14F-4D97-AF65-F5344CB8AC3E}">
        <p14:creationId xmlns:p14="http://schemas.microsoft.com/office/powerpoint/2010/main" val="15343328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Gage Skidmore from Peoria, AZ, United States of America - Gary Johnson, CC BY-SA 2.0, https://commons.wikimedia.org/w/index.php?curid=54971350</a:t>
            </a:r>
          </a:p>
          <a:p>
            <a:r>
              <a:rPr lang="en-US" dirty="0">
                <a:hlinkClick r:id="rId3"/>
              </a:rPr>
              <a:t>https://commons.wikimedia.org/w/index.php?title=Special:Search&amp;limit=500&amp;offset=0&amp;ns0=1&amp;ns6=1&amp;ns12=1&amp;ns14=1&amp;ns100=1&amp;ns106=1&amp;search=gary+johnson&amp;advancedSearch-current=%7B%7D&amp;searchToken=wawmzxoqj9po6vx89k1yowkd#%2Fmedia%2FFile%3AGary_Johnson_%288276429061%29.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34</a:t>
            </a:fld>
            <a:endParaRPr lang="en-US"/>
          </a:p>
        </p:txBody>
      </p:sp>
    </p:spTree>
    <p:extLst>
      <p:ext uri="{BB962C8B-B14F-4D97-AF65-F5344CB8AC3E}">
        <p14:creationId xmlns:p14="http://schemas.microsoft.com/office/powerpoint/2010/main" val="16938276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George Bush Presidential Library and Museum - https://bush41library.tamu.edu/audiovisual/photos/31, Public Domain, https://commons.wikimedia.org/w/index.php?curid=80391762</a:t>
            </a:r>
          </a:p>
          <a:p>
            <a:r>
              <a:rPr lang="en-US" dirty="0">
                <a:hlinkClick r:id="rId3"/>
              </a:rPr>
              <a:t>https://commons.wikimedia.org/w/index.php?sort=relevance&amp;search=ross+perot+debate&amp;title=Special:Search&amp;profile=advanced&amp;fulltext=1&amp;advancedSearch-current=%7B%7D&amp;ns0=1&amp;ns6=1&amp;ns12=1&amp;ns14=1&amp;ns100=1&amp;ns106=1&amp;searchToken=3w1nuxm127kfuzwtxmhi9sbg2#%2Fmedia%2FFile%3AThird_debate_3271.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35</a:t>
            </a:fld>
            <a:endParaRPr lang="en-US"/>
          </a:p>
        </p:txBody>
      </p:sp>
    </p:spTree>
    <p:extLst>
      <p:ext uri="{BB962C8B-B14F-4D97-AF65-F5344CB8AC3E}">
        <p14:creationId xmlns:p14="http://schemas.microsoft.com/office/powerpoint/2010/main" val="15269032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Cornell University Library - Theodore Roosevelt Rough Rider Portrait Tray, ca. 1898, No restrictions, https://commons.wikimedia.org/w/index.php?curid=44003966</a:t>
            </a:r>
          </a:p>
          <a:p>
            <a:r>
              <a:rPr lang="en-US" dirty="0">
                <a:hlinkClick r:id="rId3"/>
              </a:rPr>
              <a:t>https://commons.wikimedia.org/w/index.php?sort=relevance&amp;search=theodore+roosevelt+progressive+party&amp;title=Special:Search&amp;profile=advanced&amp;fulltext=1&amp;advancedSearch-current=%7B%7D&amp;ns0=1&amp;ns6=1&amp;ns12=1&amp;ns14=1&amp;ns100=1&amp;ns106=1&amp;searchToken=3qskldwsnec0a7flcg2xj82hd#%2Fmedia%2FFile%3ATheodore_Roosevelt_Rough_Rider_Portrait_Tray%2C_ca._1898_%284360105294%29.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36</a:t>
            </a:fld>
            <a:endParaRPr lang="en-US"/>
          </a:p>
        </p:txBody>
      </p:sp>
    </p:spTree>
    <p:extLst>
      <p:ext uri="{BB962C8B-B14F-4D97-AF65-F5344CB8AC3E}">
        <p14:creationId xmlns:p14="http://schemas.microsoft.com/office/powerpoint/2010/main" val="41368717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Public Domain, https://commons.wikimedia.org/w/index.php?curid=56986858</a:t>
            </a:r>
          </a:p>
          <a:p>
            <a:r>
              <a:rPr lang="en-US" dirty="0">
                <a:hlinkClick r:id="rId3"/>
              </a:rPr>
              <a:t>https://commons.wikimedia.org/w/index.php?title=Special:Search&amp;limit=500&amp;offset=0&amp;ns0=1&amp;ns6=1&amp;ns12=1&amp;ns14=1&amp;ns100=1&amp;ns106=1&amp;search=national+republican+convention&amp;advancedSearch-current=%7B%7D&amp;searchToken=26cpwc67qnril9nc3068pofnw#%2Fmedia%2FFile%3ARepublican_National_Convention%2C_September_1-4%2C_2008._Sarah_and_Todd_Pailin_with_John_and_Cindy_McCain_on_stage%2C_St._Paul%2C_Minnesota_LCCN2016648324.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40</a:t>
            </a:fld>
            <a:endParaRPr lang="en-US"/>
          </a:p>
        </p:txBody>
      </p:sp>
    </p:spTree>
    <p:extLst>
      <p:ext uri="{BB962C8B-B14F-4D97-AF65-F5344CB8AC3E}">
        <p14:creationId xmlns:p14="http://schemas.microsoft.com/office/powerpoint/2010/main" val="36182215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White House - http://www.reagan.utexas.edu/archives/photographs/campaign1980.html, Public Domain, https://commons.wikimedia.org/w/index.php?curid=19437607</a:t>
            </a:r>
          </a:p>
          <a:p>
            <a:r>
              <a:rPr lang="en-US" dirty="0">
                <a:hlinkClick r:id="rId3"/>
              </a:rPr>
              <a:t>https://commons.wikimedia.org/w/index.php?title=Special:Search&amp;limit=500&amp;offset=0&amp;ns0=1&amp;ns6=1&amp;ns12=1&amp;ns14=1&amp;ns100=1&amp;ns106=1&amp;search=national+republican+convention&amp;advancedSearch-current=%7B%7D&amp;searchToken=26cpwc67qnril9nc3068pofnw#%2Fmedia%2FFile%3AReagan_giving_his_acceptance_speech_at_Republican_National_Convention_7-17-80.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41</a:t>
            </a:fld>
            <a:endParaRPr lang="en-US"/>
          </a:p>
        </p:txBody>
      </p:sp>
    </p:spTree>
    <p:extLst>
      <p:ext uri="{BB962C8B-B14F-4D97-AF65-F5344CB8AC3E}">
        <p14:creationId xmlns:p14="http://schemas.microsoft.com/office/powerpoint/2010/main" val="22204591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Jake Bucci - Bernie Sanders, CC BY 2.0, https://commons.wikimedia.org/w/index.php?curid=46941759</a:t>
            </a:r>
          </a:p>
          <a:p>
            <a:r>
              <a:rPr lang="en-US" dirty="0">
                <a:hlinkClick r:id="rId3"/>
              </a:rPr>
              <a:t>https://commons.wikimedia.org/w/index.php?title=Special:Search&amp;limit=500&amp;offset=0&amp;ns0=1&amp;ns6=1&amp;ns12=1&amp;ns14=1&amp;ns100=1&amp;ns106=1&amp;search=bernie+sanders&amp;advancedSearch-current=%7B%7D&amp;searchToken=6a8kw7xttehhylgvl8z39ffqm#%2Fmedia%2FFile%3ASanders_presidential_campaign_kickoff%2C_May_2015_Bernie_Sanders_%2824652409450%29.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42</a:t>
            </a:fld>
            <a:endParaRPr lang="en-US"/>
          </a:p>
        </p:txBody>
      </p:sp>
    </p:spTree>
    <p:extLst>
      <p:ext uri="{BB962C8B-B14F-4D97-AF65-F5344CB8AC3E}">
        <p14:creationId xmlns:p14="http://schemas.microsoft.com/office/powerpoint/2010/main" val="34227822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Kelly DeLay - Democratic National Convention - Invesco, CC BY 2.0, https://commons.wikimedia.org/w/index.php?curid=54518924</a:t>
            </a:r>
          </a:p>
          <a:p>
            <a:r>
              <a:rPr lang="en-US" dirty="0">
                <a:hlinkClick r:id="rId3"/>
              </a:rPr>
              <a:t>https://commons.wikimedia.org/w/index.php?title=Special:Search&amp;limit=500&amp;offset=0&amp;ns0=1&amp;ns6=1&amp;ns12=1&amp;ns14=1&amp;ns100=1&amp;ns106=1&amp;search=national+democratic+convention&amp;advancedSearch-current=%7B%7D&amp;searchToken=7d1xw2k7e8wunupf0d46ioebk#%2Fmedia%2FFile%3ADemocratic_National_Convention_-_Invesco_%282808866717%29.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43</a:t>
            </a:fld>
            <a:endParaRPr lang="en-US"/>
          </a:p>
        </p:txBody>
      </p:sp>
    </p:spTree>
    <p:extLst>
      <p:ext uri="{BB962C8B-B14F-4D97-AF65-F5344CB8AC3E}">
        <p14:creationId xmlns:p14="http://schemas.microsoft.com/office/powerpoint/2010/main" val="1720056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JamesDeMers</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https://pixabay.com/photos/capitol-washington-dc-architecture-22546/</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a:t>
            </a:fld>
            <a:endParaRPr lang="en-US"/>
          </a:p>
        </p:txBody>
      </p:sp>
    </p:spTree>
    <p:extLst>
      <p:ext uri="{BB962C8B-B14F-4D97-AF65-F5344CB8AC3E}">
        <p14:creationId xmlns:p14="http://schemas.microsoft.com/office/powerpoint/2010/main" val="11421763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William </a:t>
            </a:r>
            <a:r>
              <a:rPr lang="en-US" dirty="0" err="1"/>
              <a:t>Beutler</a:t>
            </a:r>
            <a:r>
              <a:rPr lang="en-US" dirty="0"/>
              <a:t> from </a:t>
            </a:r>
            <a:r>
              <a:rPr lang="en-US" dirty="0" err="1"/>
              <a:t>Washinton</a:t>
            </a:r>
            <a:r>
              <a:rPr lang="en-US" dirty="0"/>
              <a:t>, DC, USA - RNC Oregon delegation, CC BY-SA 2.0, https://commons.wikimedia.org/w/index.php?curid=46642496</a:t>
            </a:r>
          </a:p>
          <a:p>
            <a:r>
              <a:rPr lang="en-US" dirty="0">
                <a:hlinkClick r:id="rId3"/>
              </a:rPr>
              <a:t>https://commons.wikimedia.org/w/index.php?title=Special:Search&amp;limit=500&amp;offset=0&amp;ns0=1&amp;ns6=1&amp;ns12=1&amp;ns14=1&amp;ns100=1&amp;ns106=1&amp;search=Republican+National+Committee&amp;advancedSearch-current=%7B%7D&amp;searchToken=b0ip7xjjgnoj4rgonhp6plguw#%2Fmedia%2FFile%3A2008_Oregon_Republican_National_Convention_delegation.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44</a:t>
            </a:fld>
            <a:endParaRPr lang="en-US"/>
          </a:p>
        </p:txBody>
      </p:sp>
    </p:spTree>
    <p:extLst>
      <p:ext uri="{BB962C8B-B14F-4D97-AF65-F5344CB8AC3E}">
        <p14:creationId xmlns:p14="http://schemas.microsoft.com/office/powerpoint/2010/main" val="15407064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William </a:t>
            </a:r>
            <a:r>
              <a:rPr lang="en-US" dirty="0" err="1"/>
              <a:t>Beutler</a:t>
            </a:r>
            <a:r>
              <a:rPr lang="en-US" dirty="0"/>
              <a:t> from </a:t>
            </a:r>
            <a:r>
              <a:rPr lang="en-US" dirty="0" err="1"/>
              <a:t>Washinton</a:t>
            </a:r>
            <a:r>
              <a:rPr lang="en-US" dirty="0"/>
              <a:t>, DC, USA - RNC Oregon delegation, CC BY-SA 2.0, https://commons.wikimedia.org/w/index.php?curid=46642496</a:t>
            </a:r>
          </a:p>
          <a:p>
            <a:r>
              <a:rPr lang="en-US" dirty="0">
                <a:hlinkClick r:id="rId3"/>
              </a:rPr>
              <a:t>https://commons.wikimedia.org/w/index.php?title=Special:Search&amp;limit=500&amp;offset=0&amp;ns0=1&amp;ns6=1&amp;ns12=1&amp;ns14=1&amp;ns100=1&amp;ns106=1&amp;search=Republican+National+Committee&amp;advancedSearch-current=%7B%7D&amp;searchToken=b0ip7xjjgnoj4rgonhp6plguw#%2Fmedia%2FFile%3A2008_Oregon_Republican_National_Convention_delegation.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45</a:t>
            </a:fld>
            <a:endParaRPr lang="en-US"/>
          </a:p>
        </p:txBody>
      </p:sp>
    </p:spTree>
    <p:extLst>
      <p:ext uri="{BB962C8B-B14F-4D97-AF65-F5344CB8AC3E}">
        <p14:creationId xmlns:p14="http://schemas.microsoft.com/office/powerpoint/2010/main" val="18363641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Harry S. Truman Library &amp; Museum - https://www.trumanlibrary.org/photographs/view.php?id=40647, Public Domain, https://commons.wikimedia.org/w/index.php?curid=77014245</a:t>
            </a:r>
          </a:p>
          <a:p>
            <a:r>
              <a:rPr lang="en-US" dirty="0">
                <a:hlinkClick r:id="rId3"/>
              </a:rPr>
              <a:t>https://commons.wikimedia.org/w/index.php?title=Special:Search&amp;limit=500&amp;offset=0&amp;ns0=1&amp;ns6=1&amp;ns12=1&amp;ns14=1&amp;ns100=1&amp;ns106=1&amp;search=national+democratic+convention&amp;advancedSearch-current=%7B%7D&amp;searchToken=7d1xw2k7e8wunupf0d46ioebk#%2Fmedia%2FFile%3ATrumans_Leave_for_1952_Democratic_National_Convention_73-3910.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46</a:t>
            </a:fld>
            <a:endParaRPr lang="en-US"/>
          </a:p>
        </p:txBody>
      </p:sp>
    </p:spTree>
    <p:extLst>
      <p:ext uri="{BB962C8B-B14F-4D97-AF65-F5344CB8AC3E}">
        <p14:creationId xmlns:p14="http://schemas.microsoft.com/office/powerpoint/2010/main" val="13460183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Brian Allen (Voice of America) - http://www.voanews.com/a/hofstra-hosts-presidential-debates/3525216.html, Public Domain, https://commons.wikimedia.org/w/index.php?curid=55504178</a:t>
            </a:r>
          </a:p>
          <a:p>
            <a:r>
              <a:rPr lang="en-US" dirty="0">
                <a:hlinkClick r:id="rId3"/>
              </a:rPr>
              <a:t>https://commons.wikimedia.org/w/index.php?title=Special:Search&amp;limit=500&amp;offset=0&amp;profile=default&amp;search=trump+clinton+debate&amp;advancedSearch-current=%7B%7D&amp;ns0=1&amp;ns6=1&amp;ns12=1&amp;ns14=1&amp;ns100=1&amp;ns106=1&amp;searchToken=chtnij7ek2iifzcm3ffptlbju#%2Fmedia%2FFile%3AMedia_at_First_Presidential_Debate_2016.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49</a:t>
            </a:fld>
            <a:endParaRPr lang="en-US"/>
          </a:p>
        </p:txBody>
      </p:sp>
    </p:spTree>
    <p:extLst>
      <p:ext uri="{BB962C8B-B14F-4D97-AF65-F5344CB8AC3E}">
        <p14:creationId xmlns:p14="http://schemas.microsoft.com/office/powerpoint/2010/main" val="1836312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Michael </a:t>
            </a:r>
            <a:r>
              <a:rPr lang="en-US" dirty="0" err="1"/>
              <a:t>Vadon</a:t>
            </a:r>
            <a:r>
              <a:rPr lang="en-US" dirty="0"/>
              <a:t> - Own work, CC BY-SA 4.0, https://commons.wikimedia.org/w/index.php?curid=46781325</a:t>
            </a:r>
          </a:p>
          <a:p>
            <a:r>
              <a:rPr lang="en-US" dirty="0">
                <a:hlinkClick r:id="rId3"/>
              </a:rPr>
              <a:t>https://commons.wikimedia.org/w/index.php?title=Special:Search&amp;limit=500&amp;offset=0&amp;profile=default&amp;search=trump+clinton+debate&amp;advancedSearch-current=%7B%7D&amp;ns0=1&amp;ns6=1&amp;ns12=1&amp;ns14=1&amp;ns100=1&amp;ns106=1&amp;searchToken=chtnij7ek2iifzcm3ffptlbju#%2Fmedia%2FFile%3ASenator_of_Texas_Ted_Cruz_at_Kuhner_Town_Hall_in_New_Hampshire_on_February_3rd%2C_2016_by_Michael_Vadon_13.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50</a:t>
            </a:fld>
            <a:endParaRPr lang="en-US"/>
          </a:p>
        </p:txBody>
      </p:sp>
    </p:spTree>
    <p:extLst>
      <p:ext uri="{BB962C8B-B14F-4D97-AF65-F5344CB8AC3E}">
        <p14:creationId xmlns:p14="http://schemas.microsoft.com/office/powerpoint/2010/main" val="29973594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Nicole Baster</a:t>
            </a:r>
            <a:r>
              <a:rPr lang="en-US" dirty="0"/>
              <a:t> on </a:t>
            </a:r>
            <a:r>
              <a:rPr lang="en-US" dirty="0" err="1">
                <a:hlinkClick r:id="rId4" action="ppaction://hlinkfile"/>
              </a:rPr>
              <a:t>Unsplash</a:t>
            </a:r>
            <a:endParaRPr lang="en-US" dirty="0"/>
          </a:p>
          <a:p>
            <a:r>
              <a:rPr lang="en-US" dirty="0">
                <a:hlinkClick r:id="rId5"/>
              </a:rPr>
              <a:t>https://unsplash.com/photos/6_y5Sww0-h4</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51</a:t>
            </a:fld>
            <a:endParaRPr lang="en-US"/>
          </a:p>
        </p:txBody>
      </p:sp>
    </p:spTree>
    <p:extLst>
      <p:ext uri="{BB962C8B-B14F-4D97-AF65-F5344CB8AC3E}">
        <p14:creationId xmlns:p14="http://schemas.microsoft.com/office/powerpoint/2010/main" val="38012070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Tia Dufour; Official White House Photo - https://www.flickr.com/photos/whitehouse/39779806913/in/photostream/, Public Domain, https://commons.wikimedia.org/w/index.php?curid=75862370</a:t>
            </a:r>
          </a:p>
          <a:p>
            <a:r>
              <a:rPr lang="en-US" dirty="0">
                <a:hlinkClick r:id="rId3"/>
              </a:rPr>
              <a:t>https://commons.wikimedia.org/w/index.php?sort=relevance&amp;search=trump+speech&amp;title=Special:Search&amp;profile=advanced&amp;fulltext=1&amp;advancedSearch-current=%7B%7D&amp;ns0=1&amp;ns6=1&amp;ns12=1&amp;ns14=1&amp;ns100=1&amp;ns106=1&amp;searchToken=ea1zre2t39c508p7fzuqpwx0k#%2Fmedia%2FFile%3ATrumpAmericanFarmBureau%2719.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52</a:t>
            </a:fld>
            <a:endParaRPr lang="en-US"/>
          </a:p>
        </p:txBody>
      </p:sp>
    </p:spTree>
    <p:extLst>
      <p:ext uri="{BB962C8B-B14F-4D97-AF65-F5344CB8AC3E}">
        <p14:creationId xmlns:p14="http://schemas.microsoft.com/office/powerpoint/2010/main" val="9003670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Joshua </a:t>
            </a:r>
            <a:r>
              <a:rPr lang="en-US" dirty="0" err="1">
                <a:hlinkClick r:id="rId3"/>
              </a:rPr>
              <a:t>Hoehne</a:t>
            </a:r>
            <a:r>
              <a:rPr lang="en-US" dirty="0"/>
              <a:t> on </a:t>
            </a:r>
            <a:r>
              <a:rPr lang="en-US" dirty="0" err="1">
                <a:hlinkClick r:id="rId4" action="ppaction://hlinkfile"/>
              </a:rPr>
              <a:t>Unsplash</a:t>
            </a:r>
            <a:endParaRPr lang="en-US" dirty="0"/>
          </a:p>
          <a:p>
            <a:r>
              <a:rPr lang="en-US" dirty="0">
                <a:hlinkClick r:id="rId5"/>
              </a:rPr>
              <a:t>https://unsplash.com/photos/YQNu3U4lPdI</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53</a:t>
            </a:fld>
            <a:endParaRPr lang="en-US"/>
          </a:p>
        </p:txBody>
      </p:sp>
    </p:spTree>
    <p:extLst>
      <p:ext uri="{BB962C8B-B14F-4D97-AF65-F5344CB8AC3E}">
        <p14:creationId xmlns:p14="http://schemas.microsoft.com/office/powerpoint/2010/main" val="33272974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Beth Rankin from Southeast Texas, United States - obama_9515, CC BY 2.0, https://commons.wikimedia.org/w/index.php?curid=68881630</a:t>
            </a:r>
          </a:p>
          <a:p>
            <a:r>
              <a:rPr lang="en-US" dirty="0">
                <a:hlinkClick r:id="rId3"/>
              </a:rPr>
              <a:t>https://commons.wikimedia.org/w/index.php?title=Special:Search&amp;limit=500&amp;offset=0&amp;ns0=1&amp;ns6=1&amp;ns12=1&amp;ns14=1&amp;ns100=1&amp;ns106=1&amp;search=obama+primary&amp;advancedSearch-current=%7B%7D&amp;searchToken=4p8kcm3t95fposjthzt5tymqr#%2Fmedia%2FFile%3AObama_9515_%282287026145%29.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54</a:t>
            </a:fld>
            <a:endParaRPr lang="en-US"/>
          </a:p>
        </p:txBody>
      </p:sp>
    </p:spTree>
    <p:extLst>
      <p:ext uri="{BB962C8B-B14F-4D97-AF65-F5344CB8AC3E}">
        <p14:creationId xmlns:p14="http://schemas.microsoft.com/office/powerpoint/2010/main" val="1425008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t>
            </a:r>
            <a:r>
              <a:rPr lang="en-US" dirty="0" err="1"/>
              <a:t>Surfsupusa</a:t>
            </a:r>
            <a:r>
              <a:rPr lang="en-US" dirty="0"/>
              <a:t> at English Wikipedia - Transferred from </a:t>
            </a:r>
            <a:r>
              <a:rPr lang="en-US" dirty="0" err="1"/>
              <a:t>en.wikipedia</a:t>
            </a:r>
            <a:r>
              <a:rPr lang="en-US" dirty="0"/>
              <a:t> to Commons by Blargh29 using </a:t>
            </a:r>
            <a:r>
              <a:rPr lang="en-US" dirty="0" err="1"/>
              <a:t>CommonsHelper</a:t>
            </a:r>
            <a:r>
              <a:rPr lang="en-US" dirty="0"/>
              <a:t>., Public Domain, https://commons.wikimedia.org/w/index.php?curid=9440425</a:t>
            </a:r>
          </a:p>
          <a:p>
            <a:r>
              <a:rPr lang="en-US" dirty="0">
                <a:hlinkClick r:id="rId3"/>
              </a:rPr>
              <a:t>https://commons.wikimedia.org/w/index.php?sort=relevance&amp;search=tea+party&amp;title=Special:Search&amp;profile=advanced&amp;fulltext=1&amp;advancedSearch-current=%7B%7D&amp;ns0=1&amp;ns6=1&amp;ns12=1&amp;ns14=1&amp;ns100=1&amp;ns106=1&amp;searchToken=cfzuaclfie564qkune5ufd29j#%2Fmedia%2FFile%3APat_Toomey_-_Philadelphia_Tea_Party_II_2009.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a:t>
            </a:fld>
            <a:endParaRPr lang="en-US"/>
          </a:p>
        </p:txBody>
      </p:sp>
    </p:spTree>
    <p:extLst>
      <p:ext uri="{BB962C8B-B14F-4D97-AF65-F5344CB8AC3E}">
        <p14:creationId xmlns:p14="http://schemas.microsoft.com/office/powerpoint/2010/main" val="4083695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Per above, Public Domain, https://commons.wikimedia.org/w/index.php?curid=2985832</a:t>
            </a:r>
          </a:p>
          <a:p>
            <a:r>
              <a:rPr lang="en-US" dirty="0">
                <a:hlinkClick r:id="rId3"/>
              </a:rPr>
              <a:t>https://commons.wikimedia.org/w/index.php?sort=relevance&amp;search=political+campaign+poster&amp;title=Special:Search&amp;profile=advanced&amp;fulltext=1&amp;advancedSearch-current=%7B%7D&amp;ns0=1&amp;ns6=1&amp;ns12=1&amp;ns14=1&amp;ns100=1&amp;ns106=1&amp;searchToken=7qe6pp03l88uicpz8g2h96or4#%2Fmedia%2FFile%3A1900McKinley.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a:t>
            </a:fld>
            <a:endParaRPr lang="en-US"/>
          </a:p>
        </p:txBody>
      </p:sp>
    </p:spTree>
    <p:extLst>
      <p:ext uri="{BB962C8B-B14F-4D97-AF65-F5344CB8AC3E}">
        <p14:creationId xmlns:p14="http://schemas.microsoft.com/office/powerpoint/2010/main" val="1789651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Labor's Committee for Stevenson &amp; Sparkman campaign. - Democratic party poster 1952 for Adlai Stevenson., Public Domain, https://commons.wikimedia.org/w/index.php?curid=12230292</a:t>
            </a:r>
          </a:p>
          <a:p>
            <a:r>
              <a:rPr lang="en-US" dirty="0">
                <a:hlinkClick r:id="rId3"/>
              </a:rPr>
              <a:t>https://commons.wikimedia.org/w/index.php?sort=relevance&amp;search=political+campaign+poster&amp;title=Special:Search&amp;profile=advanced&amp;fulltext=1&amp;advancedSearch-current=%7B%7D&amp;ns0=1&amp;ns6=1&amp;ns12=1&amp;ns14=1&amp;ns100=1&amp;ns106=1&amp;searchToken=7qe6pp03l88uicpz8g2h96or4#%2Fmedia%2FFile%3AAdlai_Stevenson_1952_campaign_poster.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a:t>
            </a:fld>
            <a:endParaRPr lang="en-US"/>
          </a:p>
        </p:txBody>
      </p:sp>
    </p:spTree>
    <p:extLst>
      <p:ext uri="{BB962C8B-B14F-4D97-AF65-F5344CB8AC3E}">
        <p14:creationId xmlns:p14="http://schemas.microsoft.com/office/powerpoint/2010/main" val="3090658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Pete Souza - JANUS-Tête-à-Tête: Sitting President &amp; President-elect, Barack Obama &amp; Donald Trump squatting next to each other on arm-chairs in the Oval Office on November 10th 2016., Public Domain, https://commons.wikimedia.org/w/index.php?curid=54943207</a:t>
            </a:r>
          </a:p>
          <a:p>
            <a:r>
              <a:rPr lang="en-US" dirty="0">
                <a:hlinkClick r:id="rId3"/>
              </a:rPr>
              <a:t>https://commons.wikimedia.org/w/index.php?title=Special:Search&amp;limit=500&amp;offset=0&amp;ns0=1&amp;ns6=1&amp;ns12=1&amp;ns14=1&amp;ns100=1&amp;ns106=1&amp;search=clinton+trump+debate&amp;advancedSearch-current=%7B%7D&amp;searchToken=10qbhnreg1a6y6ecygrsoapct#%2Fmedia%2FFile%3AJANUS-T%C3%AAte-%C3%A0-T%C3%AAte-_Sitting_President_%26_President-elect%2C_Barack_Obama_%26_Donald_Trump_squatting_next_to_each_other_on_arm-chairs_in_the_Oval_Office_on_November_10th_2016._%2831196987133%29.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12</a:t>
            </a:fld>
            <a:endParaRPr lang="en-US"/>
          </a:p>
        </p:txBody>
      </p:sp>
    </p:spTree>
    <p:extLst>
      <p:ext uri="{BB962C8B-B14F-4D97-AF65-F5344CB8AC3E}">
        <p14:creationId xmlns:p14="http://schemas.microsoft.com/office/powerpoint/2010/main" val="1659972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Kenneth C. Zirkel - Own work, CC BY-SA 3.0, https://commons.wikimedia.org/w/index.php?curid=81804354</a:t>
            </a:r>
          </a:p>
          <a:p>
            <a:r>
              <a:rPr lang="en-US" dirty="0">
                <a:hlinkClick r:id="rId3"/>
              </a:rPr>
              <a:t>https://commons.wikimedia.org/w/index.php?sort=relevance&amp;search=alexander+hamilton&amp;title=Special:Search&amp;profile=advanced&amp;fulltext=1&amp;advancedSearch-current=%7B%7D&amp;ns0=1&amp;ns6=1&amp;ns12=1&amp;ns14=1&amp;ns100=1&amp;ns106=1&amp;searchToken=45gf3wkwbmu1r09frcs6192tn#%2Fmedia%2FFile%3AStatue_of_Alexander_Hamilton_at_Hamilton_College%2C_New_York.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13</a:t>
            </a:fld>
            <a:endParaRPr lang="en-US"/>
          </a:p>
        </p:txBody>
      </p:sp>
    </p:spTree>
    <p:extLst>
      <p:ext uri="{BB962C8B-B14F-4D97-AF65-F5344CB8AC3E}">
        <p14:creationId xmlns:p14="http://schemas.microsoft.com/office/powerpoint/2010/main" val="2892032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t>
            </a:r>
            <a:r>
              <a:rPr lang="en-US" dirty="0" err="1"/>
              <a:t>Kurz</a:t>
            </a:r>
            <a:r>
              <a:rPr lang="en-US" dirty="0"/>
              <a:t> and Allison - Missouri History </a:t>
            </a:r>
            <a:r>
              <a:rPr lang="en-US" dirty="0" err="1"/>
              <a:t>MuseumURL</a:t>
            </a:r>
            <a:r>
              <a:rPr lang="en-US" dirty="0"/>
              <a:t>: http://images.mohistory.org/image/2662BF83-448A-4EBB-9199-36872A9FD379//original.jpgGallery: http://collections.mohistory.org/resource/148074, Public Domain, https://commons.wikimedia.org/w/index.php?curid=61735591</a:t>
            </a:r>
          </a:p>
          <a:p>
            <a:r>
              <a:rPr lang="en-US" dirty="0">
                <a:hlinkClick r:id="rId3"/>
              </a:rPr>
              <a:t>https://commons.wikimedia.org/w/index.php?sort=relevance&amp;search=american+civil+war+siege+of+vicksburg&amp;title=Special:Search&amp;profile=advanced&amp;fulltext=1&amp;advancedSearch-current=%7B%7D&amp;ns0=1&amp;ns6=1&amp;ns12=1&amp;ns14=1&amp;ns100=1&amp;ns106=1&amp;searchToken=9ck70383s99fjjwpzukhm3bpx#%2Fmedia%2FFile%3ASiege_of_Vicksburg.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14</a:t>
            </a:fld>
            <a:endParaRPr lang="en-US"/>
          </a:p>
        </p:txBody>
      </p:sp>
    </p:spTree>
    <p:extLst>
      <p:ext uri="{BB962C8B-B14F-4D97-AF65-F5344CB8AC3E}">
        <p14:creationId xmlns:p14="http://schemas.microsoft.com/office/powerpoint/2010/main" val="1444186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72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4/2/2024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6109824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152695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4267191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65224" y="3587757"/>
            <a:ext cx="5960117" cy="1830674"/>
          </a:xfrm>
        </p:spPr>
        <p:txBody>
          <a:bodyPr anchor="b">
            <a:noAutofit/>
          </a:bodyPr>
          <a:lstStyle>
            <a:lvl1pPr algn="ctr">
              <a:defRPr sz="4166">
                <a:solidFill>
                  <a:schemeClr val="tx1">
                    <a:lumMod val="85000"/>
                    <a:lumOff val="15000"/>
                  </a:schemeClr>
                </a:solidFill>
              </a:defRPr>
            </a:lvl1pPr>
          </a:lstStyle>
          <a:p>
            <a:r>
              <a:rPr lang="en-US" dirty="0"/>
              <a:t>Chapter xx</a:t>
            </a:r>
          </a:p>
        </p:txBody>
      </p:sp>
      <p:sp>
        <p:nvSpPr>
          <p:cNvPr id="3" name="Subtitle 2"/>
          <p:cNvSpPr>
            <a:spLocks noGrp="1"/>
          </p:cNvSpPr>
          <p:nvPr>
            <p:ph type="subTitle" idx="1" hasCustomPrompt="1"/>
          </p:nvPr>
        </p:nvSpPr>
        <p:spPr>
          <a:xfrm>
            <a:off x="5365224" y="5418431"/>
            <a:ext cx="5960117" cy="938490"/>
          </a:xfrm>
        </p:spPr>
        <p:txBody>
          <a:bodyPr/>
          <a:lstStyle>
            <a:lvl1pPr marL="0" indent="0" algn="ctr">
              <a:buNone/>
              <a:defRPr sz="2500">
                <a:solidFill>
                  <a:schemeClr val="tx1">
                    <a:lumMod val="85000"/>
                    <a:lumOff val="15000"/>
                  </a:schemeClr>
                </a:solidFill>
              </a:defRPr>
            </a:lvl1pPr>
            <a:lvl2pPr marL="476220" indent="0" algn="ctr">
              <a:buNone/>
              <a:defRPr sz="2083"/>
            </a:lvl2pPr>
            <a:lvl3pPr marL="952439" indent="0" algn="ctr">
              <a:buNone/>
              <a:defRPr sz="1875"/>
            </a:lvl3pPr>
            <a:lvl4pPr marL="1428659" indent="0" algn="ctr">
              <a:buNone/>
              <a:defRPr sz="1667"/>
            </a:lvl4pPr>
            <a:lvl5pPr marL="1904878" indent="0" algn="ctr">
              <a:buNone/>
              <a:defRPr sz="1667"/>
            </a:lvl5pPr>
            <a:lvl6pPr marL="2381098" indent="0" algn="ctr">
              <a:buNone/>
              <a:defRPr sz="1667"/>
            </a:lvl6pPr>
            <a:lvl7pPr marL="2857317" indent="0" algn="ctr">
              <a:buNone/>
              <a:defRPr sz="1667"/>
            </a:lvl7pPr>
            <a:lvl8pPr marL="3333537" indent="0" algn="ctr">
              <a:buNone/>
              <a:defRPr sz="1667"/>
            </a:lvl8pPr>
            <a:lvl9pPr marL="3809756" indent="0" algn="ctr">
              <a:buNone/>
              <a:defRPr sz="1667"/>
            </a:lvl9pPr>
          </a:lstStyle>
          <a:p>
            <a:r>
              <a:rPr lang="en-US" dirty="0"/>
              <a:t>Subtitle/Lesson xxx</a:t>
            </a:r>
          </a:p>
        </p:txBody>
      </p:sp>
      <p:sp>
        <p:nvSpPr>
          <p:cNvPr id="4" name="Date Placeholder 3"/>
          <p:cNvSpPr>
            <a:spLocks noGrp="1"/>
          </p:cNvSpPr>
          <p:nvPr>
            <p:ph type="dt" sz="half" idx="10"/>
          </p:nvPr>
        </p:nvSpPr>
        <p:spPr/>
        <p:txBody>
          <a:bodyPr/>
          <a:lstStyle/>
          <a:p>
            <a:fld id="{7BBCF770-B3AB-4BA0-ABF1-93BA85E8F711}"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391862007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685" y="1206392"/>
            <a:ext cx="10508632" cy="2852677"/>
          </a:xfrm>
        </p:spPr>
        <p:txBody>
          <a:bodyPr anchor="b">
            <a:normAutofit/>
          </a:bodyPr>
          <a:lstStyle>
            <a:lvl1pPr>
              <a:defRPr sz="5000"/>
            </a:lvl1pPr>
          </a:lstStyle>
          <a:p>
            <a:r>
              <a:rPr lang="en-US" dirty="0"/>
              <a:t>Section Title</a:t>
            </a:r>
          </a:p>
        </p:txBody>
      </p:sp>
      <p:sp>
        <p:nvSpPr>
          <p:cNvPr id="3" name="Text Placeholder 2"/>
          <p:cNvSpPr>
            <a:spLocks noGrp="1"/>
          </p:cNvSpPr>
          <p:nvPr>
            <p:ph type="body" idx="1" hasCustomPrompt="1"/>
          </p:nvPr>
        </p:nvSpPr>
        <p:spPr>
          <a:xfrm>
            <a:off x="841684" y="4085529"/>
            <a:ext cx="10508633" cy="1499928"/>
          </a:xfrm>
        </p:spPr>
        <p:txBody>
          <a:bodyPr/>
          <a:lstStyle>
            <a:lvl1pPr marL="0" indent="0">
              <a:buNone/>
              <a:defRPr sz="2500">
                <a:solidFill>
                  <a:schemeClr val="tx1">
                    <a:tint val="75000"/>
                  </a:schemeClr>
                </a:solidFill>
              </a:defRPr>
            </a:lvl1pPr>
            <a:lvl2pPr marL="476220" indent="0">
              <a:buNone/>
              <a:defRPr sz="2083">
                <a:solidFill>
                  <a:schemeClr val="tx1">
                    <a:tint val="75000"/>
                  </a:schemeClr>
                </a:solidFill>
              </a:defRPr>
            </a:lvl2pPr>
            <a:lvl3pPr marL="952439" indent="0">
              <a:buNone/>
              <a:defRPr sz="1875">
                <a:solidFill>
                  <a:schemeClr val="tx1">
                    <a:tint val="75000"/>
                  </a:schemeClr>
                </a:solidFill>
              </a:defRPr>
            </a:lvl3pPr>
            <a:lvl4pPr marL="1428659" indent="0">
              <a:buNone/>
              <a:defRPr sz="1667">
                <a:solidFill>
                  <a:schemeClr val="tx1">
                    <a:tint val="75000"/>
                  </a:schemeClr>
                </a:solidFill>
              </a:defRPr>
            </a:lvl4pPr>
            <a:lvl5pPr marL="1904878" indent="0">
              <a:buNone/>
              <a:defRPr sz="1667">
                <a:solidFill>
                  <a:schemeClr val="tx1">
                    <a:tint val="75000"/>
                  </a:schemeClr>
                </a:solidFill>
              </a:defRPr>
            </a:lvl5pPr>
            <a:lvl6pPr marL="2381098" indent="0">
              <a:buNone/>
              <a:defRPr sz="1667">
                <a:solidFill>
                  <a:schemeClr val="tx1">
                    <a:tint val="75000"/>
                  </a:schemeClr>
                </a:solidFill>
              </a:defRPr>
            </a:lvl6pPr>
            <a:lvl7pPr marL="2857317" indent="0">
              <a:buNone/>
              <a:defRPr sz="1667">
                <a:solidFill>
                  <a:schemeClr val="tx1">
                    <a:tint val="75000"/>
                  </a:schemeClr>
                </a:solidFill>
              </a:defRPr>
            </a:lvl7pPr>
            <a:lvl8pPr marL="3333537" indent="0">
              <a:buNone/>
              <a:defRPr sz="1667">
                <a:solidFill>
                  <a:schemeClr val="tx1">
                    <a:tint val="75000"/>
                  </a:schemeClr>
                </a:solidFill>
              </a:defRPr>
            </a:lvl8pPr>
            <a:lvl9pPr marL="3809756" indent="0">
              <a:buNone/>
              <a:defRPr sz="1667">
                <a:solidFill>
                  <a:schemeClr val="tx1">
                    <a:tint val="75000"/>
                  </a:schemeClr>
                </a:solidFill>
              </a:defRPr>
            </a:lvl9pPr>
          </a:lstStyle>
          <a:p>
            <a:pPr lvl="0"/>
            <a:r>
              <a:rPr lang="en-US" dirty="0"/>
              <a:t>Subtitle</a:t>
            </a:r>
          </a:p>
        </p:txBody>
      </p:sp>
      <p:sp>
        <p:nvSpPr>
          <p:cNvPr id="4" name="Date Placeholder 3"/>
          <p:cNvSpPr>
            <a:spLocks noGrp="1"/>
          </p:cNvSpPr>
          <p:nvPr>
            <p:ph type="dt" sz="half" idx="10"/>
          </p:nvPr>
        </p:nvSpPr>
        <p:spPr/>
        <p:txBody>
          <a:bodyPr/>
          <a:lstStyle/>
          <a:p>
            <a:fld id="{7BBCF770-B3AB-4BA0-ABF1-93BA85E8F711}"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61243701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51436290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376" y="1825714"/>
            <a:ext cx="5177424" cy="4350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4546" y="1825714"/>
            <a:ext cx="5179078" cy="4350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BCF770-B3AB-4BA0-ABF1-93BA85E8F711}"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403695976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30" y="365474"/>
            <a:ext cx="10515249" cy="1324634"/>
          </a:xfrm>
        </p:spPr>
        <p:txBody>
          <a:bodyPr/>
          <a:lstStyle/>
          <a:p>
            <a:r>
              <a:rPr lang="en-US"/>
              <a:t>Click to edit Master title style</a:t>
            </a:r>
          </a:p>
        </p:txBody>
      </p:sp>
      <p:sp>
        <p:nvSpPr>
          <p:cNvPr id="3" name="Text Placeholder 2"/>
          <p:cNvSpPr>
            <a:spLocks noGrp="1"/>
          </p:cNvSpPr>
          <p:nvPr>
            <p:ph type="body" idx="1"/>
          </p:nvPr>
        </p:nvSpPr>
        <p:spPr>
          <a:xfrm>
            <a:off x="840030" y="1681840"/>
            <a:ext cx="5157582" cy="823555"/>
          </a:xfrm>
        </p:spPr>
        <p:txBody>
          <a:bodyPr anchor="b"/>
          <a:lstStyle>
            <a:lvl1pPr marL="0" indent="0">
              <a:buNone/>
              <a:defRPr sz="2500" b="1"/>
            </a:lvl1pPr>
            <a:lvl2pPr marL="476220" indent="0">
              <a:buNone/>
              <a:defRPr sz="2083" b="1"/>
            </a:lvl2pPr>
            <a:lvl3pPr marL="952439" indent="0">
              <a:buNone/>
              <a:defRPr sz="1875" b="1"/>
            </a:lvl3pPr>
            <a:lvl4pPr marL="1428659" indent="0">
              <a:buNone/>
              <a:defRPr sz="1667" b="1"/>
            </a:lvl4pPr>
            <a:lvl5pPr marL="1904878" indent="0">
              <a:buNone/>
              <a:defRPr sz="1667" b="1"/>
            </a:lvl5pPr>
            <a:lvl6pPr marL="2381098" indent="0">
              <a:buNone/>
              <a:defRPr sz="1667" b="1"/>
            </a:lvl6pPr>
            <a:lvl7pPr marL="2857317" indent="0">
              <a:buNone/>
              <a:defRPr sz="1667" b="1"/>
            </a:lvl7pPr>
            <a:lvl8pPr marL="3333537" indent="0">
              <a:buNone/>
              <a:defRPr sz="1667" b="1"/>
            </a:lvl8pPr>
            <a:lvl9pPr marL="3809756" indent="0">
              <a:buNone/>
              <a:defRPr sz="1667" b="1"/>
            </a:lvl9pPr>
          </a:lstStyle>
          <a:p>
            <a:pPr lvl="0"/>
            <a:r>
              <a:rPr lang="en-US"/>
              <a:t>Edit Master text styles</a:t>
            </a:r>
          </a:p>
        </p:txBody>
      </p:sp>
      <p:sp>
        <p:nvSpPr>
          <p:cNvPr id="4" name="Content Placeholder 3"/>
          <p:cNvSpPr>
            <a:spLocks noGrp="1"/>
          </p:cNvSpPr>
          <p:nvPr>
            <p:ph sz="half" idx="2"/>
          </p:nvPr>
        </p:nvSpPr>
        <p:spPr>
          <a:xfrm>
            <a:off x="840030" y="2505395"/>
            <a:ext cx="5157582" cy="3684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893" y="1681840"/>
            <a:ext cx="5182385" cy="823555"/>
          </a:xfrm>
        </p:spPr>
        <p:txBody>
          <a:bodyPr anchor="b"/>
          <a:lstStyle>
            <a:lvl1pPr marL="0" indent="0">
              <a:buNone/>
              <a:defRPr sz="2500" b="1"/>
            </a:lvl1pPr>
            <a:lvl2pPr marL="476220" indent="0">
              <a:buNone/>
              <a:defRPr sz="2083" b="1"/>
            </a:lvl2pPr>
            <a:lvl3pPr marL="952439" indent="0">
              <a:buNone/>
              <a:defRPr sz="1875" b="1"/>
            </a:lvl3pPr>
            <a:lvl4pPr marL="1428659" indent="0">
              <a:buNone/>
              <a:defRPr sz="1667" b="1"/>
            </a:lvl4pPr>
            <a:lvl5pPr marL="1904878" indent="0">
              <a:buNone/>
              <a:defRPr sz="1667" b="1"/>
            </a:lvl5pPr>
            <a:lvl6pPr marL="2381098" indent="0">
              <a:buNone/>
              <a:defRPr sz="1667" b="1"/>
            </a:lvl6pPr>
            <a:lvl7pPr marL="2857317" indent="0">
              <a:buNone/>
              <a:defRPr sz="1667" b="1"/>
            </a:lvl7pPr>
            <a:lvl8pPr marL="3333537" indent="0">
              <a:buNone/>
              <a:defRPr sz="1667" b="1"/>
            </a:lvl8pPr>
            <a:lvl9pPr marL="3809756" indent="0">
              <a:buNone/>
              <a:defRPr sz="1667" b="1"/>
            </a:lvl9pPr>
          </a:lstStyle>
          <a:p>
            <a:pPr lvl="0"/>
            <a:r>
              <a:rPr lang="en-US"/>
              <a:t>Edit Master text styles</a:t>
            </a:r>
          </a:p>
        </p:txBody>
      </p:sp>
      <p:sp>
        <p:nvSpPr>
          <p:cNvPr id="6" name="Content Placeholder 5"/>
          <p:cNvSpPr>
            <a:spLocks noGrp="1"/>
          </p:cNvSpPr>
          <p:nvPr>
            <p:ph sz="quarter" idx="4"/>
          </p:nvPr>
        </p:nvSpPr>
        <p:spPr>
          <a:xfrm>
            <a:off x="6172893" y="2505395"/>
            <a:ext cx="5182385" cy="3684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BCF770-B3AB-4BA0-ABF1-93BA85E8F711}" type="datetimeFigureOut">
              <a:rPr lang="en-US" smtClean="0"/>
              <a:t>4/2/2024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429047444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BCF770-B3AB-4BA0-ABF1-93BA85E8F711}" type="datetimeFigureOut">
              <a:rPr lang="en-US" smtClean="0"/>
              <a:t>4/2/2024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377644949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BCF770-B3AB-4BA0-ABF1-93BA85E8F711}" type="datetimeFigureOut">
              <a:rPr lang="en-US" smtClean="0"/>
              <a:t>4/2/2024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53141412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30" y="456428"/>
            <a:ext cx="3932263" cy="1600806"/>
          </a:xfrm>
        </p:spPr>
        <p:txBody>
          <a:bodyPr anchor="b"/>
          <a:lstStyle>
            <a:lvl1pPr>
              <a:defRPr sz="3333"/>
            </a:lvl1pPr>
          </a:lstStyle>
          <a:p>
            <a:r>
              <a:rPr lang="en-US"/>
              <a:t>Click to edit Master title style</a:t>
            </a:r>
          </a:p>
        </p:txBody>
      </p:sp>
      <p:sp>
        <p:nvSpPr>
          <p:cNvPr id="3" name="Content Placeholder 2"/>
          <p:cNvSpPr>
            <a:spLocks noGrp="1"/>
          </p:cNvSpPr>
          <p:nvPr>
            <p:ph idx="1"/>
          </p:nvPr>
        </p:nvSpPr>
        <p:spPr>
          <a:xfrm>
            <a:off x="5182385" y="987275"/>
            <a:ext cx="6172893" cy="4873528"/>
          </a:xfrm>
        </p:spPr>
        <p:txBody>
          <a:bodyPr/>
          <a:lstStyle>
            <a:lvl1pPr>
              <a:defRPr sz="3333"/>
            </a:lvl1pPr>
            <a:lvl2pPr>
              <a:defRPr sz="2916"/>
            </a:lvl2pPr>
            <a:lvl3pPr>
              <a:defRPr sz="2500"/>
            </a:lvl3pPr>
            <a:lvl4pPr>
              <a:defRPr sz="2083"/>
            </a:lvl4pPr>
            <a:lvl5pPr>
              <a:defRPr sz="2083"/>
            </a:lvl5pPr>
            <a:lvl6pPr>
              <a:defRPr sz="2083"/>
            </a:lvl6pPr>
            <a:lvl7pPr>
              <a:defRPr sz="2083"/>
            </a:lvl7pPr>
            <a:lvl8pPr>
              <a:defRPr sz="2083"/>
            </a:lvl8pPr>
            <a:lvl9pPr>
              <a:defRPr sz="208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30" y="2057234"/>
            <a:ext cx="3932263" cy="3811838"/>
          </a:xfrm>
        </p:spPr>
        <p:txBody>
          <a:bodyPr/>
          <a:lstStyle>
            <a:lvl1pPr marL="0" indent="0">
              <a:buNone/>
              <a:defRPr sz="1667"/>
            </a:lvl1pPr>
            <a:lvl2pPr marL="476220" indent="0">
              <a:buNone/>
              <a:defRPr sz="1458"/>
            </a:lvl2pPr>
            <a:lvl3pPr marL="952439" indent="0">
              <a:buNone/>
              <a:defRPr sz="1250"/>
            </a:lvl3pPr>
            <a:lvl4pPr marL="1428659" indent="0">
              <a:buNone/>
              <a:defRPr sz="1042"/>
            </a:lvl4pPr>
            <a:lvl5pPr marL="1904878" indent="0">
              <a:buNone/>
              <a:defRPr sz="1042"/>
            </a:lvl5pPr>
            <a:lvl6pPr marL="2381098" indent="0">
              <a:buNone/>
              <a:defRPr sz="1042"/>
            </a:lvl6pPr>
            <a:lvl7pPr marL="2857317" indent="0">
              <a:buNone/>
              <a:defRPr sz="1042"/>
            </a:lvl7pPr>
            <a:lvl8pPr marL="3333537" indent="0">
              <a:buNone/>
              <a:defRPr sz="1042"/>
            </a:lvl8pPr>
            <a:lvl9pPr marL="3809756" indent="0">
              <a:buNone/>
              <a:defRPr sz="1042"/>
            </a:lvl9pPr>
          </a:lstStyle>
          <a:p>
            <a:pPr lvl="0"/>
            <a:r>
              <a:rPr lang="en-US"/>
              <a:t>Edit Master text styles</a:t>
            </a:r>
          </a:p>
        </p:txBody>
      </p:sp>
      <p:sp>
        <p:nvSpPr>
          <p:cNvPr id="5" name="Date Placeholder 4"/>
          <p:cNvSpPr>
            <a:spLocks noGrp="1"/>
          </p:cNvSpPr>
          <p:nvPr>
            <p:ph type="dt" sz="half" idx="10"/>
          </p:nvPr>
        </p:nvSpPr>
        <p:spPr/>
        <p:txBody>
          <a:bodyPr/>
          <a:lstStyle/>
          <a:p>
            <a:fld id="{7BBCF770-B3AB-4BA0-ABF1-93BA85E8F711}"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212574261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4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200"/>
            </a:lvl1pPr>
            <a:lvl2pPr marL="685800" indent="-228600">
              <a:buFont typeface="Courier New" panose="02070309020205020404" pitchFamily="49" charset="0"/>
              <a:buChar char="o"/>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49751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30" y="456428"/>
            <a:ext cx="3932263" cy="1600806"/>
          </a:xfrm>
        </p:spPr>
        <p:txBody>
          <a:bodyPr anchor="b"/>
          <a:lstStyle>
            <a:lvl1pPr>
              <a:defRPr sz="3333"/>
            </a:lvl1pPr>
          </a:lstStyle>
          <a:p>
            <a:r>
              <a:rPr lang="en-US"/>
              <a:t>Click to edit Master title style</a:t>
            </a:r>
          </a:p>
        </p:txBody>
      </p:sp>
      <p:sp>
        <p:nvSpPr>
          <p:cNvPr id="3" name="Picture Placeholder 2"/>
          <p:cNvSpPr>
            <a:spLocks noGrp="1"/>
          </p:cNvSpPr>
          <p:nvPr>
            <p:ph type="pic" idx="1"/>
          </p:nvPr>
        </p:nvSpPr>
        <p:spPr>
          <a:xfrm>
            <a:off x="5182385" y="987275"/>
            <a:ext cx="6172893" cy="4873528"/>
          </a:xfrm>
        </p:spPr>
        <p:txBody>
          <a:bodyPr/>
          <a:lstStyle>
            <a:lvl1pPr marL="0" indent="0">
              <a:buNone/>
              <a:defRPr sz="3333"/>
            </a:lvl1pPr>
            <a:lvl2pPr marL="476220" indent="0">
              <a:buNone/>
              <a:defRPr sz="2916"/>
            </a:lvl2pPr>
            <a:lvl3pPr marL="952439" indent="0">
              <a:buNone/>
              <a:defRPr sz="2500"/>
            </a:lvl3pPr>
            <a:lvl4pPr marL="1428659" indent="0">
              <a:buNone/>
              <a:defRPr sz="2083"/>
            </a:lvl4pPr>
            <a:lvl5pPr marL="1904878" indent="0">
              <a:buNone/>
              <a:defRPr sz="2083"/>
            </a:lvl5pPr>
            <a:lvl6pPr marL="2381098" indent="0">
              <a:buNone/>
              <a:defRPr sz="2083"/>
            </a:lvl6pPr>
            <a:lvl7pPr marL="2857317" indent="0">
              <a:buNone/>
              <a:defRPr sz="2083"/>
            </a:lvl7pPr>
            <a:lvl8pPr marL="3333537" indent="0">
              <a:buNone/>
              <a:defRPr sz="2083"/>
            </a:lvl8pPr>
            <a:lvl9pPr marL="3809756" indent="0">
              <a:buNone/>
              <a:defRPr sz="2083"/>
            </a:lvl9pPr>
          </a:lstStyle>
          <a:p>
            <a:endParaRPr lang="en-US"/>
          </a:p>
        </p:txBody>
      </p:sp>
      <p:sp>
        <p:nvSpPr>
          <p:cNvPr id="4" name="Text Placeholder 3"/>
          <p:cNvSpPr>
            <a:spLocks noGrp="1"/>
          </p:cNvSpPr>
          <p:nvPr>
            <p:ph type="body" sz="half" idx="2"/>
          </p:nvPr>
        </p:nvSpPr>
        <p:spPr>
          <a:xfrm>
            <a:off x="840030" y="2057234"/>
            <a:ext cx="3932263" cy="3811838"/>
          </a:xfrm>
        </p:spPr>
        <p:txBody>
          <a:bodyPr/>
          <a:lstStyle>
            <a:lvl1pPr marL="0" indent="0">
              <a:buNone/>
              <a:defRPr sz="1667"/>
            </a:lvl1pPr>
            <a:lvl2pPr marL="476220" indent="0">
              <a:buNone/>
              <a:defRPr sz="1458"/>
            </a:lvl2pPr>
            <a:lvl3pPr marL="952439" indent="0">
              <a:buNone/>
              <a:defRPr sz="1250"/>
            </a:lvl3pPr>
            <a:lvl4pPr marL="1428659" indent="0">
              <a:buNone/>
              <a:defRPr sz="1042"/>
            </a:lvl4pPr>
            <a:lvl5pPr marL="1904878" indent="0">
              <a:buNone/>
              <a:defRPr sz="1042"/>
            </a:lvl5pPr>
            <a:lvl6pPr marL="2381098" indent="0">
              <a:buNone/>
              <a:defRPr sz="1042"/>
            </a:lvl6pPr>
            <a:lvl7pPr marL="2857317" indent="0">
              <a:buNone/>
              <a:defRPr sz="1042"/>
            </a:lvl7pPr>
            <a:lvl8pPr marL="3333537" indent="0">
              <a:buNone/>
              <a:defRPr sz="1042"/>
            </a:lvl8pPr>
            <a:lvl9pPr marL="3809756" indent="0">
              <a:buNone/>
              <a:defRPr sz="1042"/>
            </a:lvl9pPr>
          </a:lstStyle>
          <a:p>
            <a:pPr lvl="0"/>
            <a:r>
              <a:rPr lang="en-US"/>
              <a:t>Edit Master text styles</a:t>
            </a:r>
          </a:p>
        </p:txBody>
      </p:sp>
      <p:sp>
        <p:nvSpPr>
          <p:cNvPr id="5" name="Date Placeholder 4"/>
          <p:cNvSpPr>
            <a:spLocks noGrp="1"/>
          </p:cNvSpPr>
          <p:nvPr>
            <p:ph type="dt" sz="half" idx="10"/>
          </p:nvPr>
        </p:nvSpPr>
        <p:spPr/>
        <p:txBody>
          <a:bodyPr/>
          <a:lstStyle/>
          <a:p>
            <a:fld id="{7BBCF770-B3AB-4BA0-ABF1-93BA85E8F711}"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354109912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245574077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6053" y="365474"/>
            <a:ext cx="2627571" cy="581119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377" y="365474"/>
            <a:ext cx="7728931" cy="581119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418799213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1440465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4/2/2024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5495703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4/2/2024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1649162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4/2/2024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1804355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8175796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1109687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8921738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4/2/2024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52630955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76" y="365474"/>
            <a:ext cx="10515248" cy="132463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376" y="1825714"/>
            <a:ext cx="10515248" cy="435095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376" y="6356920"/>
            <a:ext cx="2743323" cy="363820"/>
          </a:xfrm>
          <a:prstGeom prst="rect">
            <a:avLst/>
          </a:prstGeom>
        </p:spPr>
        <p:txBody>
          <a:bodyPr vert="horz" lIns="91440" tIns="45720" rIns="91440" bIns="45720" rtlCol="0" anchor="ctr"/>
          <a:lstStyle>
            <a:lvl1pPr algn="l">
              <a:defRPr sz="1250">
                <a:solidFill>
                  <a:schemeClr val="tx1">
                    <a:tint val="75000"/>
                  </a:schemeClr>
                </a:solidFill>
              </a:defRPr>
            </a:lvl1pPr>
          </a:lstStyle>
          <a:p>
            <a:fld id="{7BBCF770-B3AB-4BA0-ABF1-93BA85E8F711}" type="datetimeFigureOut">
              <a:rPr lang="en-US" smtClean="0"/>
              <a:t>4/2/2024</a:t>
            </a:fld>
            <a:endParaRPr lang="en-US"/>
          </a:p>
        </p:txBody>
      </p:sp>
      <p:sp>
        <p:nvSpPr>
          <p:cNvPr id="5" name="Footer Placeholder 4"/>
          <p:cNvSpPr>
            <a:spLocks noGrp="1"/>
          </p:cNvSpPr>
          <p:nvPr>
            <p:ph type="ftr" sz="quarter" idx="3"/>
          </p:nvPr>
        </p:nvSpPr>
        <p:spPr>
          <a:xfrm>
            <a:off x="4038094" y="6356920"/>
            <a:ext cx="4115813" cy="363820"/>
          </a:xfrm>
          <a:prstGeom prst="rect">
            <a:avLst/>
          </a:prstGeom>
        </p:spPr>
        <p:txBody>
          <a:bodyPr vert="horz" lIns="91440" tIns="45720" rIns="91440" bIns="45720" rtlCol="0" anchor="ctr"/>
          <a:lstStyle>
            <a:lvl1pPr algn="ctr">
              <a:defRPr sz="12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301" y="6356920"/>
            <a:ext cx="2743323" cy="363820"/>
          </a:xfrm>
          <a:prstGeom prst="rect">
            <a:avLst/>
          </a:prstGeom>
        </p:spPr>
        <p:txBody>
          <a:bodyPr vert="horz" lIns="91440" tIns="45720" rIns="91440" bIns="45720" rtlCol="0" anchor="ctr"/>
          <a:lstStyle>
            <a:lvl1pPr algn="r">
              <a:defRPr sz="1250">
                <a:solidFill>
                  <a:schemeClr val="tx1">
                    <a:tint val="75000"/>
                  </a:schemeClr>
                </a:solidFill>
              </a:defRPr>
            </a:lvl1pPr>
          </a:lstStyle>
          <a:p>
            <a:fld id="{10AA3A5A-98D0-447F-A488-6E7BF5B87525}" type="slidenum">
              <a:rPr lang="en-US" smtClean="0"/>
              <a:t>‹#›</a:t>
            </a:fld>
            <a:endParaRPr lang="en-US"/>
          </a:p>
        </p:txBody>
      </p:sp>
    </p:spTree>
    <p:extLst>
      <p:ext uri="{BB962C8B-B14F-4D97-AF65-F5344CB8AC3E}">
        <p14:creationId xmlns:p14="http://schemas.microsoft.com/office/powerpoint/2010/main" val="402853958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p:fade/>
  </p:transition>
  <p:txStyles>
    <p:titleStyle>
      <a:lvl1pPr algn="l" defTabSz="952439" rtl="0" eaLnBrk="1" latinLnBrk="0" hangingPunct="1">
        <a:lnSpc>
          <a:spcPct val="90000"/>
        </a:lnSpc>
        <a:spcBef>
          <a:spcPct val="0"/>
        </a:spcBef>
        <a:buNone/>
        <a:defRPr sz="4583" b="1" kern="1200">
          <a:solidFill>
            <a:schemeClr val="tx1">
              <a:lumMod val="85000"/>
              <a:lumOff val="15000"/>
            </a:schemeClr>
          </a:solidFill>
          <a:latin typeface="+mj-lt"/>
          <a:ea typeface="+mj-ea"/>
          <a:cs typeface="+mj-cs"/>
        </a:defRPr>
      </a:lvl1pPr>
    </p:titleStyle>
    <p:bodyStyle>
      <a:lvl1pPr marL="238110" indent="-238110" algn="l" defTabSz="952439" rtl="0" eaLnBrk="1" latinLnBrk="0" hangingPunct="1">
        <a:lnSpc>
          <a:spcPct val="90000"/>
        </a:lnSpc>
        <a:spcBef>
          <a:spcPts val="1042"/>
        </a:spcBef>
        <a:buFont typeface="Arial" panose="020B0604020202020204" pitchFamily="34" charset="0"/>
        <a:buChar char="•"/>
        <a:defRPr sz="4166" kern="1200">
          <a:solidFill>
            <a:schemeClr val="tx1">
              <a:lumMod val="85000"/>
              <a:lumOff val="15000"/>
            </a:schemeClr>
          </a:solidFill>
          <a:latin typeface="+mn-lt"/>
          <a:ea typeface="+mn-ea"/>
          <a:cs typeface="+mn-cs"/>
        </a:defRPr>
      </a:lvl1pPr>
      <a:lvl2pPr marL="714329" indent="-238110" algn="l" defTabSz="952439" rtl="0" eaLnBrk="1" latinLnBrk="0" hangingPunct="1">
        <a:lnSpc>
          <a:spcPct val="90000"/>
        </a:lnSpc>
        <a:spcBef>
          <a:spcPts val="521"/>
        </a:spcBef>
        <a:buFont typeface="Arial" panose="020B0604020202020204" pitchFamily="34" charset="0"/>
        <a:buChar char="•"/>
        <a:defRPr sz="3750" kern="1200">
          <a:solidFill>
            <a:schemeClr val="tx1">
              <a:lumMod val="85000"/>
              <a:lumOff val="15000"/>
            </a:schemeClr>
          </a:solidFill>
          <a:latin typeface="+mn-lt"/>
          <a:ea typeface="+mn-ea"/>
          <a:cs typeface="+mn-cs"/>
        </a:defRPr>
      </a:lvl2pPr>
      <a:lvl3pPr marL="1190549" indent="-238110" algn="l" defTabSz="952439" rtl="0" eaLnBrk="1" latinLnBrk="0" hangingPunct="1">
        <a:lnSpc>
          <a:spcPct val="90000"/>
        </a:lnSpc>
        <a:spcBef>
          <a:spcPts val="521"/>
        </a:spcBef>
        <a:buFont typeface="Arial" panose="020B0604020202020204" pitchFamily="34" charset="0"/>
        <a:buChar char="•"/>
        <a:defRPr sz="3333" kern="1200">
          <a:solidFill>
            <a:schemeClr val="tx1">
              <a:lumMod val="85000"/>
              <a:lumOff val="15000"/>
            </a:schemeClr>
          </a:solidFill>
          <a:latin typeface="+mn-lt"/>
          <a:ea typeface="+mn-ea"/>
          <a:cs typeface="+mn-cs"/>
        </a:defRPr>
      </a:lvl3pPr>
      <a:lvl4pPr marL="1666768" indent="-238110" algn="l" defTabSz="952439" rtl="0" eaLnBrk="1" latinLnBrk="0" hangingPunct="1">
        <a:lnSpc>
          <a:spcPct val="90000"/>
        </a:lnSpc>
        <a:spcBef>
          <a:spcPts val="521"/>
        </a:spcBef>
        <a:buFont typeface="Arial" panose="020B0604020202020204" pitchFamily="34" charset="0"/>
        <a:buChar char="•"/>
        <a:defRPr sz="2916" kern="1200">
          <a:solidFill>
            <a:schemeClr val="tx1">
              <a:lumMod val="85000"/>
              <a:lumOff val="15000"/>
            </a:schemeClr>
          </a:solidFill>
          <a:latin typeface="+mn-lt"/>
          <a:ea typeface="+mn-ea"/>
          <a:cs typeface="+mn-cs"/>
        </a:defRPr>
      </a:lvl4pPr>
      <a:lvl5pPr marL="2142988" indent="-238110" algn="l" defTabSz="952439" rtl="0" eaLnBrk="1" latinLnBrk="0" hangingPunct="1">
        <a:lnSpc>
          <a:spcPct val="90000"/>
        </a:lnSpc>
        <a:spcBef>
          <a:spcPts val="521"/>
        </a:spcBef>
        <a:buFont typeface="Arial" panose="020B0604020202020204" pitchFamily="34" charset="0"/>
        <a:buChar char="•"/>
        <a:defRPr sz="2916" kern="1200">
          <a:solidFill>
            <a:schemeClr val="tx1">
              <a:lumMod val="85000"/>
              <a:lumOff val="15000"/>
            </a:schemeClr>
          </a:solidFill>
          <a:latin typeface="+mn-lt"/>
          <a:ea typeface="+mn-ea"/>
          <a:cs typeface="+mn-cs"/>
        </a:defRPr>
      </a:lvl5pPr>
      <a:lvl6pPr marL="2619207"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6pPr>
      <a:lvl7pPr marL="3095427"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7pPr>
      <a:lvl8pPr marL="3571646"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8pPr>
      <a:lvl9pPr marL="4047866"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9pPr>
    </p:bodyStyle>
    <p:otherStyle>
      <a:defPPr>
        <a:defRPr lang="en-US"/>
      </a:defPPr>
      <a:lvl1pPr marL="0" algn="l" defTabSz="952439" rtl="0" eaLnBrk="1" latinLnBrk="0" hangingPunct="1">
        <a:defRPr sz="1875" kern="1200">
          <a:solidFill>
            <a:schemeClr val="tx1"/>
          </a:solidFill>
          <a:latin typeface="+mn-lt"/>
          <a:ea typeface="+mn-ea"/>
          <a:cs typeface="+mn-cs"/>
        </a:defRPr>
      </a:lvl1pPr>
      <a:lvl2pPr marL="476220" algn="l" defTabSz="952439" rtl="0" eaLnBrk="1" latinLnBrk="0" hangingPunct="1">
        <a:defRPr sz="1875" kern="1200">
          <a:solidFill>
            <a:schemeClr val="tx1"/>
          </a:solidFill>
          <a:latin typeface="+mn-lt"/>
          <a:ea typeface="+mn-ea"/>
          <a:cs typeface="+mn-cs"/>
        </a:defRPr>
      </a:lvl2pPr>
      <a:lvl3pPr marL="952439" algn="l" defTabSz="952439" rtl="0" eaLnBrk="1" latinLnBrk="0" hangingPunct="1">
        <a:defRPr sz="1875" kern="1200">
          <a:solidFill>
            <a:schemeClr val="tx1"/>
          </a:solidFill>
          <a:latin typeface="+mn-lt"/>
          <a:ea typeface="+mn-ea"/>
          <a:cs typeface="+mn-cs"/>
        </a:defRPr>
      </a:lvl3pPr>
      <a:lvl4pPr marL="1428659" algn="l" defTabSz="952439" rtl="0" eaLnBrk="1" latinLnBrk="0" hangingPunct="1">
        <a:defRPr sz="1875" kern="1200">
          <a:solidFill>
            <a:schemeClr val="tx1"/>
          </a:solidFill>
          <a:latin typeface="+mn-lt"/>
          <a:ea typeface="+mn-ea"/>
          <a:cs typeface="+mn-cs"/>
        </a:defRPr>
      </a:lvl4pPr>
      <a:lvl5pPr marL="1904878" algn="l" defTabSz="952439" rtl="0" eaLnBrk="1" latinLnBrk="0" hangingPunct="1">
        <a:defRPr sz="1875" kern="1200">
          <a:solidFill>
            <a:schemeClr val="tx1"/>
          </a:solidFill>
          <a:latin typeface="+mn-lt"/>
          <a:ea typeface="+mn-ea"/>
          <a:cs typeface="+mn-cs"/>
        </a:defRPr>
      </a:lvl5pPr>
      <a:lvl6pPr marL="2381098" algn="l" defTabSz="952439" rtl="0" eaLnBrk="1" latinLnBrk="0" hangingPunct="1">
        <a:defRPr sz="1875" kern="1200">
          <a:solidFill>
            <a:schemeClr val="tx1"/>
          </a:solidFill>
          <a:latin typeface="+mn-lt"/>
          <a:ea typeface="+mn-ea"/>
          <a:cs typeface="+mn-cs"/>
        </a:defRPr>
      </a:lvl6pPr>
      <a:lvl7pPr marL="2857317" algn="l" defTabSz="952439" rtl="0" eaLnBrk="1" latinLnBrk="0" hangingPunct="1">
        <a:defRPr sz="1875" kern="1200">
          <a:solidFill>
            <a:schemeClr val="tx1"/>
          </a:solidFill>
          <a:latin typeface="+mn-lt"/>
          <a:ea typeface="+mn-ea"/>
          <a:cs typeface="+mn-cs"/>
        </a:defRPr>
      </a:lvl7pPr>
      <a:lvl8pPr marL="3333537" algn="l" defTabSz="952439" rtl="0" eaLnBrk="1" latinLnBrk="0" hangingPunct="1">
        <a:defRPr sz="1875" kern="1200">
          <a:solidFill>
            <a:schemeClr val="tx1"/>
          </a:solidFill>
          <a:latin typeface="+mn-lt"/>
          <a:ea typeface="+mn-ea"/>
          <a:cs typeface="+mn-cs"/>
        </a:defRPr>
      </a:lvl8pPr>
      <a:lvl9pPr marL="3809756" algn="l" defTabSz="952439" rtl="0" eaLnBrk="1" latinLnBrk="0" hangingPunct="1">
        <a:defRPr sz="187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73">
          <p15:clr>
            <a:srgbClr val="F26B43"/>
          </p15:clr>
        </p15:guide>
        <p15:guide id="2" pos="3686">
          <p15:clr>
            <a:srgbClr val="F26B43"/>
          </p15:clr>
        </p15:guide>
        <p15:guide id="3" pos="6999">
          <p15:clr>
            <a:srgbClr val="F26B43"/>
          </p15:clr>
        </p15:guide>
        <p15:guide id="4" pos="375">
          <p15:clr>
            <a:srgbClr val="F26B43"/>
          </p15:clr>
        </p15:guide>
        <p15:guide id="5" orient="horz" pos="202">
          <p15:clr>
            <a:srgbClr val="F26B43"/>
          </p15:clr>
        </p15:guide>
        <p15:guide id="6" orient="horz" pos="394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365224" y="3587745"/>
            <a:ext cx="5960117" cy="2935969"/>
          </a:xfrm>
        </p:spPr>
        <p:txBody>
          <a:bodyPr anchor="ctr"/>
          <a:lstStyle/>
          <a:p>
            <a:r>
              <a:rPr lang="en-US" dirty="0"/>
              <a:t>Chapter 16: </a:t>
            </a:r>
            <a:br>
              <a:rPr lang="en-US" dirty="0"/>
            </a:br>
            <a:r>
              <a:rPr lang="en-US" dirty="0"/>
              <a:t>The Party System</a:t>
            </a:r>
          </a:p>
        </p:txBody>
      </p:sp>
    </p:spTree>
    <p:extLst>
      <p:ext uri="{BB962C8B-B14F-4D97-AF65-F5344CB8AC3E}">
        <p14:creationId xmlns:p14="http://schemas.microsoft.com/office/powerpoint/2010/main" val="233601401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16.1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5. What role does a political party play in governing the nation?</a:t>
            </a:r>
          </a:p>
          <a:p>
            <a:pPr marL="0" indent="0" algn="ctr">
              <a:buNone/>
            </a:pPr>
            <a:r>
              <a:rPr lang="en-US" dirty="0">
                <a:solidFill>
                  <a:srgbClr val="C00000"/>
                </a:solidFill>
              </a:rPr>
              <a:t>Party ties provide a basis for legislative cooperation and obstruction; the majority party in the House and in the Senate controls top committee posts and sets the legislative agenda; and the president can use party ties to push legislation through Congress, uphold vetoes, and make executive and judicial appointments. (p. 378)</a:t>
            </a:r>
          </a:p>
        </p:txBody>
      </p:sp>
    </p:spTree>
    <p:extLst>
      <p:ext uri="{BB962C8B-B14F-4D97-AF65-F5344CB8AC3E}">
        <p14:creationId xmlns:p14="http://schemas.microsoft.com/office/powerpoint/2010/main" val="2940134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16.1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How do political parties serve as a moderating influence?</a:t>
            </a:r>
          </a:p>
          <a:p>
            <a:pPr marL="0" indent="0" algn="ctr">
              <a:buNone/>
            </a:pPr>
            <a:r>
              <a:rPr lang="en-US" dirty="0">
                <a:solidFill>
                  <a:srgbClr val="C00000"/>
                </a:solidFill>
              </a:rPr>
              <a:t>The major parties tend to reduce extremism and bring diverse  interests together in a consensus over broad principles. </a:t>
            </a:r>
            <a:br>
              <a:rPr lang="en-US" dirty="0">
                <a:solidFill>
                  <a:srgbClr val="C00000"/>
                </a:solidFill>
              </a:rPr>
            </a:br>
            <a:r>
              <a:rPr lang="en-US" dirty="0">
                <a:solidFill>
                  <a:srgbClr val="C00000"/>
                </a:solidFill>
              </a:rPr>
              <a:t>(pp. 378–379)</a:t>
            </a:r>
          </a:p>
        </p:txBody>
      </p:sp>
    </p:spTree>
    <p:extLst>
      <p:ext uri="{BB962C8B-B14F-4D97-AF65-F5344CB8AC3E}">
        <p14:creationId xmlns:p14="http://schemas.microsoft.com/office/powerpoint/2010/main" val="651160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sitting around a living room&#10;&#10;Description automatically generated">
            <a:extLst>
              <a:ext uri="{FF2B5EF4-FFF2-40B4-BE49-F238E27FC236}">
                <a16:creationId xmlns:a16="http://schemas.microsoft.com/office/drawing/2014/main" id="{4784E094-88BA-46E9-B536-ABFEC2615CCA}"/>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31" name="Rectangle 30">
            <a:extLst>
              <a:ext uri="{FF2B5EF4-FFF2-40B4-BE49-F238E27FC236}">
                <a16:creationId xmlns:a16="http://schemas.microsoft.com/office/drawing/2014/main" id="{D38A241E-0395-41E5-8607-BAA2799A43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660402" y="5154168"/>
            <a:ext cx="7282066" cy="1261872"/>
          </a:xfrm>
        </p:spPr>
        <p:txBody>
          <a:bodyPr vert="horz" lIns="91440" tIns="45720" rIns="91440" bIns="45720" rtlCol="0" anchor="ctr">
            <a:normAutofit/>
          </a:bodyPr>
          <a:lstStyle/>
          <a:p>
            <a:r>
              <a:rPr lang="en-US" sz="5400" b="1" dirty="0">
                <a:solidFill>
                  <a:schemeClr val="tx1">
                    <a:lumMod val="85000"/>
                    <a:lumOff val="15000"/>
                  </a:schemeClr>
                </a:solidFill>
                <a:effectLst>
                  <a:outerShdw blurRad="38100" dist="38100" dir="2700000" algn="tl">
                    <a:srgbClr val="000000">
                      <a:alpha val="43137"/>
                    </a:srgbClr>
                  </a:outerShdw>
                </a:effectLst>
              </a:rPr>
              <a:t>II. The Two-Party System</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latin typeface="+mn-lt"/>
              </a:rPr>
              <a:t>Chapter 16.2</a:t>
            </a:r>
          </a:p>
        </p:txBody>
      </p:sp>
      <p:cxnSp>
        <p:nvCxnSpPr>
          <p:cNvPr id="33" name="Straight Connector 32">
            <a:extLst>
              <a:ext uri="{FF2B5EF4-FFF2-40B4-BE49-F238E27FC236}">
                <a16:creationId xmlns:a16="http://schemas.microsoft.com/office/drawing/2014/main" id="{CE352288-84AD-4CA8-BCD5-76C29D34E1D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646662"/>
      </p:ext>
    </p:extLst>
  </p:cSld>
  <p:clrMapOvr>
    <a:overrideClrMapping bg1="dk1" tx1="lt1" bg2="dk2" tx2="lt2" accent1="accent1" accent2="accent2" accent3="accent3" accent4="accent4" accent5="accent5" accent6="accent6" hlink="hlink" folHlink="folHlink"/>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BB454-9DEC-417E-BF09-56B0A403705F}"/>
              </a:ext>
            </a:extLst>
          </p:cNvPr>
          <p:cNvSpPr>
            <a:spLocks noGrp="1"/>
          </p:cNvSpPr>
          <p:nvPr>
            <p:ph type="title"/>
          </p:nvPr>
        </p:nvSpPr>
        <p:spPr>
          <a:xfrm>
            <a:off x="4965430" y="629268"/>
            <a:ext cx="6586491" cy="1286160"/>
          </a:xfrm>
        </p:spPr>
        <p:txBody>
          <a:bodyPr anchor="b">
            <a:noAutofit/>
          </a:bodyPr>
          <a:lstStyle/>
          <a:p>
            <a:r>
              <a:rPr lang="en-US" dirty="0"/>
              <a:t>A. Reasons for Formation</a:t>
            </a:r>
          </a:p>
        </p:txBody>
      </p:sp>
      <p:sp>
        <p:nvSpPr>
          <p:cNvPr id="3" name="Content Placeholder 2">
            <a:extLst>
              <a:ext uri="{FF2B5EF4-FFF2-40B4-BE49-F238E27FC236}">
                <a16:creationId xmlns:a16="http://schemas.microsoft.com/office/drawing/2014/main" id="{FBA055FC-14C2-4C09-9C02-159ACA4A9201}"/>
              </a:ext>
            </a:extLst>
          </p:cNvPr>
          <p:cNvSpPr>
            <a:spLocks noGrp="1"/>
          </p:cNvSpPr>
          <p:nvPr>
            <p:ph idx="1"/>
          </p:nvPr>
        </p:nvSpPr>
        <p:spPr>
          <a:xfrm>
            <a:off x="4965431" y="2438400"/>
            <a:ext cx="6586489" cy="3785419"/>
          </a:xfrm>
        </p:spPr>
        <p:txBody>
          <a:bodyPr>
            <a:normAutofit/>
          </a:bodyPr>
          <a:lstStyle/>
          <a:p>
            <a:r>
              <a:rPr lang="en-US" dirty="0"/>
              <a:t>Most Americans identify with either the Republican or Democratic parties – the </a:t>
            </a:r>
            <a:r>
              <a:rPr lang="en-US" b="1" dirty="0"/>
              <a:t>two-party system</a:t>
            </a:r>
            <a:r>
              <a:rPr lang="en-US" dirty="0"/>
              <a:t>.</a:t>
            </a:r>
          </a:p>
          <a:p>
            <a:r>
              <a:rPr lang="en-US" dirty="0"/>
              <a:t>This tradition dates back to the ratification of the Constitution.</a:t>
            </a:r>
          </a:p>
        </p:txBody>
      </p:sp>
      <p:pic>
        <p:nvPicPr>
          <p:cNvPr id="7" name="Picture 6" descr="A statue of a person in a green park&#10;&#10;Description automatically generated">
            <a:extLst>
              <a:ext uri="{FF2B5EF4-FFF2-40B4-BE49-F238E27FC236}">
                <a16:creationId xmlns:a16="http://schemas.microsoft.com/office/drawing/2014/main" id="{95131F37-03CA-4C8B-B30D-8A1502EFF2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8A83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AD0DF30-0ECB-4F2A-9C8D-C75875E744FE}"/>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496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BB454-9DEC-417E-BF09-56B0A403705F}"/>
              </a:ext>
            </a:extLst>
          </p:cNvPr>
          <p:cNvSpPr>
            <a:spLocks noGrp="1"/>
          </p:cNvSpPr>
          <p:nvPr>
            <p:ph type="title"/>
          </p:nvPr>
        </p:nvSpPr>
        <p:spPr>
          <a:xfrm>
            <a:off x="4965430" y="629268"/>
            <a:ext cx="6586491" cy="1286160"/>
          </a:xfrm>
        </p:spPr>
        <p:txBody>
          <a:bodyPr anchor="b">
            <a:noAutofit/>
          </a:bodyPr>
          <a:lstStyle/>
          <a:p>
            <a:r>
              <a:rPr lang="en-US" dirty="0"/>
              <a:t>A. Reasons for Formation</a:t>
            </a:r>
          </a:p>
        </p:txBody>
      </p:sp>
      <p:sp>
        <p:nvSpPr>
          <p:cNvPr id="3" name="Content Placeholder 2">
            <a:extLst>
              <a:ext uri="{FF2B5EF4-FFF2-40B4-BE49-F238E27FC236}">
                <a16:creationId xmlns:a16="http://schemas.microsoft.com/office/drawing/2014/main" id="{FBA055FC-14C2-4C09-9C02-159ACA4A9201}"/>
              </a:ext>
            </a:extLst>
          </p:cNvPr>
          <p:cNvSpPr>
            <a:spLocks noGrp="1"/>
          </p:cNvSpPr>
          <p:nvPr>
            <p:ph idx="1"/>
          </p:nvPr>
        </p:nvSpPr>
        <p:spPr>
          <a:xfrm>
            <a:off x="4965431" y="2438400"/>
            <a:ext cx="6586489" cy="3785419"/>
          </a:xfrm>
        </p:spPr>
        <p:txBody>
          <a:bodyPr>
            <a:normAutofit/>
          </a:bodyPr>
          <a:lstStyle/>
          <a:p>
            <a:r>
              <a:rPr lang="en-US" dirty="0"/>
              <a:t>Competition between the two parties varies across the country with some areas having a practical one-party system (such as the “</a:t>
            </a:r>
            <a:r>
              <a:rPr lang="en-US" b="1" dirty="0"/>
              <a:t>Solid South</a:t>
            </a:r>
            <a:r>
              <a:rPr lang="en-US" dirty="0"/>
              <a:t>” after the Civil War).</a:t>
            </a:r>
          </a:p>
          <a:p>
            <a:r>
              <a:rPr lang="en-US" dirty="0"/>
              <a:t>Competitive presidential races show the two parties are relatively evenly matched.</a:t>
            </a:r>
          </a:p>
        </p:txBody>
      </p:sp>
      <p:pic>
        <p:nvPicPr>
          <p:cNvPr id="6" name="Picture 5" descr="A large crowd of people at a beach&#10;&#10;Description automatically generated">
            <a:extLst>
              <a:ext uri="{FF2B5EF4-FFF2-40B4-BE49-F238E27FC236}">
                <a16:creationId xmlns:a16="http://schemas.microsoft.com/office/drawing/2014/main" id="{AEF8E074-5812-44DE-B2BD-AFE83A5D13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C4E38"/>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BE14D0F-2504-4597-8A41-2DB13192CB13}"/>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6079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food&#10;&#10;Description automatically generated">
            <a:extLst>
              <a:ext uri="{FF2B5EF4-FFF2-40B4-BE49-F238E27FC236}">
                <a16:creationId xmlns:a16="http://schemas.microsoft.com/office/drawing/2014/main" id="{248D5354-AF41-45DA-BCF7-A4FF301000F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6000"/>
                    </a14:imgEffect>
                  </a14:imgLayer>
                </a14:imgProps>
              </a:ext>
              <a:ext uri="{28A0092B-C50C-407E-A947-70E740481C1C}">
                <a14:useLocalDpi xmlns:a14="http://schemas.microsoft.com/office/drawing/2010/main" val="0"/>
              </a:ext>
            </a:extLst>
          </a:blip>
          <a:stretch>
            <a:fillRect/>
          </a:stretch>
        </p:blipFill>
        <p:spPr>
          <a:xfrm>
            <a:off x="1760545" y="643467"/>
            <a:ext cx="8670910"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552191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BB454-9DEC-417E-BF09-56B0A403705F}"/>
              </a:ext>
            </a:extLst>
          </p:cNvPr>
          <p:cNvSpPr>
            <a:spLocks noGrp="1"/>
          </p:cNvSpPr>
          <p:nvPr>
            <p:ph type="title"/>
          </p:nvPr>
        </p:nvSpPr>
        <p:spPr>
          <a:xfrm>
            <a:off x="4965430" y="629268"/>
            <a:ext cx="6586491" cy="1286160"/>
          </a:xfrm>
        </p:spPr>
        <p:txBody>
          <a:bodyPr anchor="b">
            <a:noAutofit/>
          </a:bodyPr>
          <a:lstStyle/>
          <a:p>
            <a:r>
              <a:rPr lang="en-US" dirty="0"/>
              <a:t>A. Reasons for Formation</a:t>
            </a:r>
          </a:p>
        </p:txBody>
      </p:sp>
      <p:sp>
        <p:nvSpPr>
          <p:cNvPr id="3" name="Content Placeholder 2">
            <a:extLst>
              <a:ext uri="{FF2B5EF4-FFF2-40B4-BE49-F238E27FC236}">
                <a16:creationId xmlns:a16="http://schemas.microsoft.com/office/drawing/2014/main" id="{FBA055FC-14C2-4C09-9C02-159ACA4A9201}"/>
              </a:ext>
            </a:extLst>
          </p:cNvPr>
          <p:cNvSpPr>
            <a:spLocks noGrp="1"/>
          </p:cNvSpPr>
          <p:nvPr>
            <p:ph idx="1"/>
          </p:nvPr>
        </p:nvSpPr>
        <p:spPr>
          <a:xfrm>
            <a:off x="4965431" y="2438400"/>
            <a:ext cx="6586489" cy="3785419"/>
          </a:xfrm>
        </p:spPr>
        <p:txBody>
          <a:bodyPr>
            <a:normAutofit/>
          </a:bodyPr>
          <a:lstStyle/>
          <a:p>
            <a:r>
              <a:rPr lang="en-US" dirty="0"/>
              <a:t>The electoral system also encourages a two-party system through </a:t>
            </a:r>
            <a:r>
              <a:rPr lang="en-US" b="1" dirty="0"/>
              <a:t>single-member districts </a:t>
            </a:r>
            <a:r>
              <a:rPr lang="en-US" dirty="0"/>
              <a:t>– legislative districts that have only one representative. </a:t>
            </a:r>
          </a:p>
          <a:p>
            <a:r>
              <a:rPr lang="en-US" dirty="0"/>
              <a:t>The two major parties work together in a </a:t>
            </a:r>
            <a:r>
              <a:rPr lang="en-US" b="1" dirty="0"/>
              <a:t>bipartisan</a:t>
            </a:r>
            <a:r>
              <a:rPr lang="en-US" dirty="0"/>
              <a:t> manner to shape laws that favor the two-party system.</a:t>
            </a:r>
          </a:p>
        </p:txBody>
      </p:sp>
      <p:pic>
        <p:nvPicPr>
          <p:cNvPr id="5" name="Picture 4" descr="A picture containing front, sitting, fireworks, table&#10;&#10;Description automatically generated">
            <a:extLst>
              <a:ext uri="{FF2B5EF4-FFF2-40B4-BE49-F238E27FC236}">
                <a16:creationId xmlns:a16="http://schemas.microsoft.com/office/drawing/2014/main" id="{6C32836A-EB23-4AE0-9485-886E65B5BB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A865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4111B7-9A8B-41FD-B421-28C9FB0874A7}"/>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95183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BB454-9DEC-417E-BF09-56B0A403705F}"/>
              </a:ext>
            </a:extLst>
          </p:cNvPr>
          <p:cNvSpPr>
            <a:spLocks noGrp="1"/>
          </p:cNvSpPr>
          <p:nvPr>
            <p:ph type="title"/>
          </p:nvPr>
        </p:nvSpPr>
        <p:spPr>
          <a:xfrm>
            <a:off x="4965430" y="629268"/>
            <a:ext cx="6586491" cy="1286160"/>
          </a:xfrm>
        </p:spPr>
        <p:txBody>
          <a:bodyPr anchor="b">
            <a:normAutofit/>
          </a:bodyPr>
          <a:lstStyle/>
          <a:p>
            <a:r>
              <a:rPr lang="en-US" dirty="0"/>
              <a:t>B. Characteristics</a:t>
            </a:r>
          </a:p>
        </p:txBody>
      </p:sp>
      <p:sp>
        <p:nvSpPr>
          <p:cNvPr id="3" name="Content Placeholder 2">
            <a:extLst>
              <a:ext uri="{FF2B5EF4-FFF2-40B4-BE49-F238E27FC236}">
                <a16:creationId xmlns:a16="http://schemas.microsoft.com/office/drawing/2014/main" id="{FBA055FC-14C2-4C09-9C02-159ACA4A9201}"/>
              </a:ext>
            </a:extLst>
          </p:cNvPr>
          <p:cNvSpPr>
            <a:spLocks noGrp="1"/>
          </p:cNvSpPr>
          <p:nvPr>
            <p:ph idx="1"/>
          </p:nvPr>
        </p:nvSpPr>
        <p:spPr>
          <a:xfrm>
            <a:off x="4965431" y="2438400"/>
            <a:ext cx="6586489" cy="3785419"/>
          </a:xfrm>
        </p:spPr>
        <p:txBody>
          <a:bodyPr>
            <a:normAutofit/>
          </a:bodyPr>
          <a:lstStyle/>
          <a:p>
            <a:r>
              <a:rPr lang="en-US" dirty="0"/>
              <a:t>Both parties seek diverse support through broad appeal since extreme candidates usually do not win elections.</a:t>
            </a:r>
          </a:p>
          <a:p>
            <a:r>
              <a:rPr lang="en-US" dirty="0"/>
              <a:t>Each party declares its position on current issues through its </a:t>
            </a:r>
            <a:r>
              <a:rPr lang="en-US" b="1" dirty="0"/>
              <a:t>party platform</a:t>
            </a:r>
            <a:r>
              <a:rPr lang="en-US" dirty="0"/>
              <a:t>.</a:t>
            </a:r>
          </a:p>
        </p:txBody>
      </p:sp>
      <p:pic>
        <p:nvPicPr>
          <p:cNvPr id="6" name="Picture 5" descr="A group of people standing in front of a crowd&#10;&#10;Description automatically generated">
            <a:extLst>
              <a:ext uri="{FF2B5EF4-FFF2-40B4-BE49-F238E27FC236}">
                <a16:creationId xmlns:a16="http://schemas.microsoft.com/office/drawing/2014/main" id="{748302F1-6732-4EBB-B49A-0A77079CAF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9574"/>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3E6CA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F90BAAB-4D6D-4025-B8D7-790DBC8B8870}"/>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07826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BB454-9DEC-417E-BF09-56B0A403705F}"/>
              </a:ext>
            </a:extLst>
          </p:cNvPr>
          <p:cNvSpPr>
            <a:spLocks noGrp="1"/>
          </p:cNvSpPr>
          <p:nvPr>
            <p:ph type="title"/>
          </p:nvPr>
        </p:nvSpPr>
        <p:spPr>
          <a:xfrm>
            <a:off x="4965430" y="629268"/>
            <a:ext cx="6586491" cy="1286160"/>
          </a:xfrm>
        </p:spPr>
        <p:txBody>
          <a:bodyPr anchor="b">
            <a:normAutofit/>
          </a:bodyPr>
          <a:lstStyle/>
          <a:p>
            <a:r>
              <a:rPr lang="en-US" dirty="0"/>
              <a:t>B. Characteristics</a:t>
            </a:r>
          </a:p>
        </p:txBody>
      </p:sp>
      <p:sp>
        <p:nvSpPr>
          <p:cNvPr id="3" name="Content Placeholder 2">
            <a:extLst>
              <a:ext uri="{FF2B5EF4-FFF2-40B4-BE49-F238E27FC236}">
                <a16:creationId xmlns:a16="http://schemas.microsoft.com/office/drawing/2014/main" id="{FBA055FC-14C2-4C09-9C02-159ACA4A9201}"/>
              </a:ext>
            </a:extLst>
          </p:cNvPr>
          <p:cNvSpPr>
            <a:spLocks noGrp="1"/>
          </p:cNvSpPr>
          <p:nvPr>
            <p:ph idx="1"/>
          </p:nvPr>
        </p:nvSpPr>
        <p:spPr>
          <a:xfrm>
            <a:off x="4965431" y="2438400"/>
            <a:ext cx="6586489" cy="3785419"/>
          </a:xfrm>
        </p:spPr>
        <p:txBody>
          <a:bodyPr>
            <a:normAutofit/>
          </a:bodyPr>
          <a:lstStyle/>
          <a:p>
            <a:r>
              <a:rPr lang="en-US" dirty="0"/>
              <a:t>The Democratic party tends to attract voters who identify as </a:t>
            </a:r>
            <a:r>
              <a:rPr lang="en-US" b="1" dirty="0"/>
              <a:t>liberal</a:t>
            </a:r>
            <a:r>
              <a:rPr lang="en-US" dirty="0"/>
              <a:t> while many members of the Republican party identify as </a:t>
            </a:r>
            <a:r>
              <a:rPr lang="en-US" b="1" dirty="0"/>
              <a:t>conservative</a:t>
            </a:r>
            <a:r>
              <a:rPr lang="en-US" dirty="0"/>
              <a:t>.</a:t>
            </a:r>
          </a:p>
          <a:p>
            <a:r>
              <a:rPr lang="en-US" dirty="0"/>
              <a:t>Party membership is a matter of personal identification and does not require formal admittance.</a:t>
            </a:r>
          </a:p>
        </p:txBody>
      </p:sp>
      <p:pic>
        <p:nvPicPr>
          <p:cNvPr id="6" name="Picture 5" descr="A group of people wearing military uniforms&#10;&#10;Description automatically generated">
            <a:extLst>
              <a:ext uri="{FF2B5EF4-FFF2-40B4-BE49-F238E27FC236}">
                <a16:creationId xmlns:a16="http://schemas.microsoft.com/office/drawing/2014/main" id="{585F2247-734F-44C0-81F6-F13DAE54E2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91"/>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09B2CA"/>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3DA5F23-A791-4B22-B2A9-B64CB04D7315}"/>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042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graphics&#10;&#10;Description automatically generated">
            <a:extLst>
              <a:ext uri="{FF2B5EF4-FFF2-40B4-BE49-F238E27FC236}">
                <a16:creationId xmlns:a16="http://schemas.microsoft.com/office/drawing/2014/main" id="{A49C6DE6-DD4D-487E-B34C-D09202E76814}"/>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tretch>
            <a:fillRect/>
          </a:stretch>
        </p:blipFill>
        <p:spPr>
          <a:xfrm>
            <a:off x="2760034" y="501227"/>
            <a:ext cx="6671931"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092002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standing in front of a crowd&#10;&#10;Description automatically generated">
            <a:extLst>
              <a:ext uri="{FF2B5EF4-FFF2-40B4-BE49-F238E27FC236}">
                <a16:creationId xmlns:a16="http://schemas.microsoft.com/office/drawing/2014/main" id="{FAB62B62-0AD5-40A1-A2C5-71450BD5B9D7}"/>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31" name="Rectangle 30">
            <a:extLst>
              <a:ext uri="{FF2B5EF4-FFF2-40B4-BE49-F238E27FC236}">
                <a16:creationId xmlns:a16="http://schemas.microsoft.com/office/drawing/2014/main" id="{D38A241E-0395-41E5-8607-BAA2799A43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969264" y="5154168"/>
            <a:ext cx="6973204" cy="1261872"/>
          </a:xfrm>
        </p:spPr>
        <p:txBody>
          <a:bodyPr vert="horz" lIns="91440" tIns="45720" rIns="91440" bIns="45720" rtlCol="0" anchor="ctr">
            <a:noAutofit/>
          </a:bodyPr>
          <a:lstStyle/>
          <a:p>
            <a:r>
              <a:rPr lang="en-US" sz="5400" b="1" dirty="0">
                <a:solidFill>
                  <a:schemeClr val="tx1">
                    <a:lumMod val="85000"/>
                    <a:lumOff val="15000"/>
                  </a:schemeClr>
                </a:solidFill>
                <a:effectLst>
                  <a:outerShdw blurRad="38100" dist="38100" dir="2700000" algn="tl">
                    <a:srgbClr val="000000">
                      <a:alpha val="43137"/>
                    </a:srgbClr>
                  </a:outerShdw>
                </a:effectLst>
              </a:rPr>
              <a:t>I. Parties and Their Functions</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latin typeface="+mn-lt"/>
              </a:rPr>
              <a:t>Chapter 16.1</a:t>
            </a:r>
          </a:p>
        </p:txBody>
      </p:sp>
      <p:cxnSp>
        <p:nvCxnSpPr>
          <p:cNvPr id="33" name="Straight Connector 32">
            <a:extLst>
              <a:ext uri="{FF2B5EF4-FFF2-40B4-BE49-F238E27FC236}">
                <a16:creationId xmlns:a16="http://schemas.microsoft.com/office/drawing/2014/main" id="{CE352288-84AD-4CA8-BCD5-76C29D34E1D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8800443"/>
      </p:ext>
    </p:extLst>
  </p:cSld>
  <p:clrMapOvr>
    <a:overrideClrMapping bg1="dk1" tx1="lt1" bg2="dk2" tx2="lt2" accent1="accent1" accent2="accent2" accent3="accent3" accent4="accent4" accent5="accent5" accent6="accent6" hlink="hlink" folHlink="folHlink"/>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BB454-9DEC-417E-BF09-56B0A403705F}"/>
              </a:ext>
            </a:extLst>
          </p:cNvPr>
          <p:cNvSpPr>
            <a:spLocks noGrp="1"/>
          </p:cNvSpPr>
          <p:nvPr>
            <p:ph type="title"/>
          </p:nvPr>
        </p:nvSpPr>
        <p:spPr>
          <a:xfrm>
            <a:off x="4965430" y="629268"/>
            <a:ext cx="6586491" cy="1286160"/>
          </a:xfrm>
        </p:spPr>
        <p:txBody>
          <a:bodyPr anchor="b">
            <a:normAutofit/>
          </a:bodyPr>
          <a:lstStyle/>
          <a:p>
            <a:r>
              <a:rPr lang="en-US" dirty="0"/>
              <a:t>B. Characteristics</a:t>
            </a:r>
          </a:p>
        </p:txBody>
      </p:sp>
      <p:sp>
        <p:nvSpPr>
          <p:cNvPr id="3" name="Content Placeholder 2">
            <a:extLst>
              <a:ext uri="{FF2B5EF4-FFF2-40B4-BE49-F238E27FC236}">
                <a16:creationId xmlns:a16="http://schemas.microsoft.com/office/drawing/2014/main" id="{FBA055FC-14C2-4C09-9C02-159ACA4A9201}"/>
              </a:ext>
            </a:extLst>
          </p:cNvPr>
          <p:cNvSpPr>
            <a:spLocks noGrp="1"/>
          </p:cNvSpPr>
          <p:nvPr>
            <p:ph idx="1"/>
          </p:nvPr>
        </p:nvSpPr>
        <p:spPr>
          <a:xfrm>
            <a:off x="4965431" y="2438400"/>
            <a:ext cx="6586489" cy="3785419"/>
          </a:xfrm>
        </p:spPr>
        <p:txBody>
          <a:bodyPr>
            <a:normAutofit/>
          </a:bodyPr>
          <a:lstStyle/>
          <a:p>
            <a:r>
              <a:rPr lang="en-US" dirty="0"/>
              <a:t>Several factors influence which party a voter might join:</a:t>
            </a:r>
          </a:p>
          <a:p>
            <a:pPr marL="749300" lvl="1" indent="-292100"/>
            <a:r>
              <a:rPr lang="en-US" dirty="0"/>
              <a:t>Major issues</a:t>
            </a:r>
          </a:p>
          <a:p>
            <a:pPr marL="749300" lvl="1" indent="-292100"/>
            <a:r>
              <a:rPr lang="en-US" dirty="0"/>
              <a:t>Ideology </a:t>
            </a:r>
          </a:p>
          <a:p>
            <a:pPr marL="749300" lvl="1" indent="-292100"/>
            <a:r>
              <a:rPr lang="en-US" dirty="0"/>
              <a:t>Family background</a:t>
            </a:r>
          </a:p>
        </p:txBody>
      </p:sp>
      <p:pic>
        <p:nvPicPr>
          <p:cNvPr id="5" name="Picture 4" descr="A group of people holding a sign&#10;&#10;Description automatically generated">
            <a:extLst>
              <a:ext uri="{FF2B5EF4-FFF2-40B4-BE49-F238E27FC236}">
                <a16:creationId xmlns:a16="http://schemas.microsoft.com/office/drawing/2014/main" id="{76672FA9-3AB1-4B37-ADC7-96B319563B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3E874"/>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5019B56-59C7-4D2F-B213-7003B5D7EEC8}"/>
              </a:ext>
            </a:extLst>
          </p:cNvPr>
          <p:cNvCxnSpPr/>
          <p:nvPr/>
        </p:nvCxnSpPr>
        <p:spPr>
          <a:xfrm>
            <a:off x="5080934" y="2115117"/>
            <a:ext cx="625381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2FC8ECB-C842-4464-8E9D-19BB623E8A3B}"/>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97923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BB454-9DEC-417E-BF09-56B0A403705F}"/>
              </a:ext>
            </a:extLst>
          </p:cNvPr>
          <p:cNvSpPr>
            <a:spLocks noGrp="1"/>
          </p:cNvSpPr>
          <p:nvPr>
            <p:ph type="title"/>
          </p:nvPr>
        </p:nvSpPr>
        <p:spPr>
          <a:xfrm>
            <a:off x="4965430" y="629268"/>
            <a:ext cx="6586491" cy="1286160"/>
          </a:xfrm>
        </p:spPr>
        <p:txBody>
          <a:bodyPr anchor="b">
            <a:normAutofit/>
          </a:bodyPr>
          <a:lstStyle/>
          <a:p>
            <a:r>
              <a:rPr lang="en-US" dirty="0"/>
              <a:t>B. Characteristics</a:t>
            </a:r>
          </a:p>
        </p:txBody>
      </p:sp>
      <p:sp>
        <p:nvSpPr>
          <p:cNvPr id="3" name="Content Placeholder 2">
            <a:extLst>
              <a:ext uri="{FF2B5EF4-FFF2-40B4-BE49-F238E27FC236}">
                <a16:creationId xmlns:a16="http://schemas.microsoft.com/office/drawing/2014/main" id="{FBA055FC-14C2-4C09-9C02-159ACA4A9201}"/>
              </a:ext>
            </a:extLst>
          </p:cNvPr>
          <p:cNvSpPr>
            <a:spLocks noGrp="1"/>
          </p:cNvSpPr>
          <p:nvPr>
            <p:ph idx="1"/>
          </p:nvPr>
        </p:nvSpPr>
        <p:spPr>
          <a:xfrm>
            <a:off x="4965431" y="2438400"/>
            <a:ext cx="6586489" cy="3785419"/>
          </a:xfrm>
        </p:spPr>
        <p:txBody>
          <a:bodyPr>
            <a:normAutofit/>
          </a:bodyPr>
          <a:lstStyle/>
          <a:p>
            <a:r>
              <a:rPr lang="en-US" dirty="0"/>
              <a:t>The two-party system provides more stability than a </a:t>
            </a:r>
            <a:r>
              <a:rPr lang="en-US" b="1" dirty="0"/>
              <a:t>multiparty system</a:t>
            </a:r>
            <a:r>
              <a:rPr lang="en-US" dirty="0"/>
              <a:t> which often requires a </a:t>
            </a:r>
            <a:r>
              <a:rPr lang="en-US" b="1" dirty="0"/>
              <a:t>coalition</a:t>
            </a:r>
            <a:r>
              <a:rPr lang="en-US" dirty="0"/>
              <a:t> to control the government.</a:t>
            </a:r>
          </a:p>
          <a:p>
            <a:r>
              <a:rPr lang="en-US" dirty="0"/>
              <a:t>The two-party system is more flexible than a one-party system which is often used by dictators. </a:t>
            </a:r>
          </a:p>
        </p:txBody>
      </p:sp>
      <p:pic>
        <p:nvPicPr>
          <p:cNvPr id="5" name="Picture 4" descr="A large body of water with a city in the background&#10;&#10;Description automatically generated">
            <a:extLst>
              <a:ext uri="{FF2B5EF4-FFF2-40B4-BE49-F238E27FC236}">
                <a16:creationId xmlns:a16="http://schemas.microsoft.com/office/drawing/2014/main" id="{B6BF1CBF-B7F9-4BD7-8BA5-5ADD6573D0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591E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5BB9137-D10A-437F-BF0E-216715CD68B4}"/>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768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BB454-9DEC-417E-BF09-56B0A403705F}"/>
              </a:ext>
            </a:extLst>
          </p:cNvPr>
          <p:cNvSpPr>
            <a:spLocks noGrp="1"/>
          </p:cNvSpPr>
          <p:nvPr>
            <p:ph type="title"/>
          </p:nvPr>
        </p:nvSpPr>
        <p:spPr>
          <a:xfrm>
            <a:off x="4965430" y="629268"/>
            <a:ext cx="6586491" cy="1286160"/>
          </a:xfrm>
        </p:spPr>
        <p:txBody>
          <a:bodyPr anchor="b">
            <a:noAutofit/>
          </a:bodyPr>
          <a:lstStyle/>
          <a:p>
            <a:r>
              <a:rPr lang="en-US" dirty="0"/>
              <a:t>C. Development and Direction</a:t>
            </a:r>
          </a:p>
        </p:txBody>
      </p:sp>
      <p:sp>
        <p:nvSpPr>
          <p:cNvPr id="3" name="Content Placeholder 2">
            <a:extLst>
              <a:ext uri="{FF2B5EF4-FFF2-40B4-BE49-F238E27FC236}">
                <a16:creationId xmlns:a16="http://schemas.microsoft.com/office/drawing/2014/main" id="{FBA055FC-14C2-4C09-9C02-159ACA4A9201}"/>
              </a:ext>
            </a:extLst>
          </p:cNvPr>
          <p:cNvSpPr>
            <a:spLocks noGrp="1"/>
          </p:cNvSpPr>
          <p:nvPr>
            <p:ph idx="1"/>
          </p:nvPr>
        </p:nvSpPr>
        <p:spPr>
          <a:xfrm>
            <a:off x="4965431" y="2438400"/>
            <a:ext cx="6586489" cy="3785419"/>
          </a:xfrm>
        </p:spPr>
        <p:txBody>
          <a:bodyPr>
            <a:normAutofit/>
          </a:bodyPr>
          <a:lstStyle/>
          <a:p>
            <a:r>
              <a:rPr lang="en-US" dirty="0"/>
              <a:t>After the decline of the Federalist party, the Democratic-Republican party ruled unopposed until it split in 1828.</a:t>
            </a:r>
          </a:p>
        </p:txBody>
      </p:sp>
      <p:pic>
        <p:nvPicPr>
          <p:cNvPr id="5" name="Picture 4" descr="A person wearing a suit and tie&#10;&#10;Description automatically generated">
            <a:extLst>
              <a:ext uri="{FF2B5EF4-FFF2-40B4-BE49-F238E27FC236}">
                <a16:creationId xmlns:a16="http://schemas.microsoft.com/office/drawing/2014/main" id="{4C8C3C37-639D-4082-B842-F897F3F0B2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202BABC-9180-4EA6-A0BD-4759B66EF9DE}"/>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88608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BB454-9DEC-417E-BF09-56B0A403705F}"/>
              </a:ext>
            </a:extLst>
          </p:cNvPr>
          <p:cNvSpPr>
            <a:spLocks noGrp="1"/>
          </p:cNvSpPr>
          <p:nvPr>
            <p:ph type="title"/>
          </p:nvPr>
        </p:nvSpPr>
        <p:spPr>
          <a:xfrm>
            <a:off x="4965430" y="629268"/>
            <a:ext cx="6586491" cy="1286160"/>
          </a:xfrm>
        </p:spPr>
        <p:txBody>
          <a:bodyPr anchor="b">
            <a:noAutofit/>
          </a:bodyPr>
          <a:lstStyle/>
          <a:p>
            <a:r>
              <a:rPr lang="en-US" dirty="0"/>
              <a:t>C. Development and Direction</a:t>
            </a:r>
          </a:p>
        </p:txBody>
      </p:sp>
      <p:sp>
        <p:nvSpPr>
          <p:cNvPr id="3" name="Content Placeholder 2">
            <a:extLst>
              <a:ext uri="{FF2B5EF4-FFF2-40B4-BE49-F238E27FC236}">
                <a16:creationId xmlns:a16="http://schemas.microsoft.com/office/drawing/2014/main" id="{FBA055FC-14C2-4C09-9C02-159ACA4A9201}"/>
              </a:ext>
            </a:extLst>
          </p:cNvPr>
          <p:cNvSpPr>
            <a:spLocks noGrp="1"/>
          </p:cNvSpPr>
          <p:nvPr>
            <p:ph idx="1"/>
          </p:nvPr>
        </p:nvSpPr>
        <p:spPr>
          <a:xfrm>
            <a:off x="4965431" y="2438400"/>
            <a:ext cx="6586489" cy="3785419"/>
          </a:xfrm>
        </p:spPr>
        <p:txBody>
          <a:bodyPr>
            <a:normAutofit/>
          </a:bodyPr>
          <a:lstStyle/>
          <a:p>
            <a:r>
              <a:rPr lang="en-US" dirty="0"/>
              <a:t>Andrew Jackson’s victory in that year produced notable results:</a:t>
            </a:r>
          </a:p>
          <a:p>
            <a:pPr marL="749300" lvl="1" indent="-292100"/>
            <a:r>
              <a:rPr lang="en-US" dirty="0"/>
              <a:t>Higher voter turnout</a:t>
            </a:r>
          </a:p>
          <a:p>
            <a:pPr marL="749300" lvl="1" indent="-292100"/>
            <a:r>
              <a:rPr lang="en-US" dirty="0"/>
              <a:t>Use of the </a:t>
            </a:r>
            <a:r>
              <a:rPr lang="en-US" b="1" dirty="0"/>
              <a:t>convention</a:t>
            </a:r>
            <a:r>
              <a:rPr lang="en-US" dirty="0"/>
              <a:t> and </a:t>
            </a:r>
            <a:r>
              <a:rPr lang="en-US" b="1" dirty="0"/>
              <a:t>delegates</a:t>
            </a:r>
            <a:r>
              <a:rPr lang="en-US" dirty="0"/>
              <a:t> to replace the </a:t>
            </a:r>
            <a:r>
              <a:rPr lang="en-US" b="1" dirty="0"/>
              <a:t>caucus</a:t>
            </a:r>
            <a:endParaRPr lang="en-US" dirty="0"/>
          </a:p>
          <a:p>
            <a:pPr marL="749300" lvl="1" indent="-292100"/>
            <a:r>
              <a:rPr lang="en-US" dirty="0"/>
              <a:t>Use of the </a:t>
            </a:r>
            <a:r>
              <a:rPr lang="en-US" b="1" dirty="0"/>
              <a:t>patronage </a:t>
            </a:r>
            <a:r>
              <a:rPr lang="en-US" dirty="0"/>
              <a:t>or </a:t>
            </a:r>
            <a:r>
              <a:rPr lang="en-US" b="1" dirty="0"/>
              <a:t>spoils system</a:t>
            </a:r>
          </a:p>
          <a:p>
            <a:pPr marL="749300" lvl="1" indent="-292100"/>
            <a:r>
              <a:rPr lang="en-US" dirty="0"/>
              <a:t>Birth of the </a:t>
            </a:r>
            <a:r>
              <a:rPr lang="en-US" b="1" dirty="0"/>
              <a:t>political campaign</a:t>
            </a:r>
            <a:endParaRPr lang="en-US" dirty="0"/>
          </a:p>
        </p:txBody>
      </p:sp>
      <p:pic>
        <p:nvPicPr>
          <p:cNvPr id="5" name="Picture 4" descr="A person wearing a suit and tie&#10;&#10;Description automatically generated">
            <a:extLst>
              <a:ext uri="{FF2B5EF4-FFF2-40B4-BE49-F238E27FC236}">
                <a16:creationId xmlns:a16="http://schemas.microsoft.com/office/drawing/2014/main" id="{4C8C3C37-639D-4082-B842-F897F3F0B2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7C7A1B4-3DB7-4E03-A3B0-55333CE1B03A}"/>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3617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BB454-9DEC-417E-BF09-56B0A403705F}"/>
              </a:ext>
            </a:extLst>
          </p:cNvPr>
          <p:cNvSpPr>
            <a:spLocks noGrp="1"/>
          </p:cNvSpPr>
          <p:nvPr>
            <p:ph type="title"/>
          </p:nvPr>
        </p:nvSpPr>
        <p:spPr>
          <a:xfrm>
            <a:off x="4965430" y="629268"/>
            <a:ext cx="6586491" cy="1286160"/>
          </a:xfrm>
        </p:spPr>
        <p:txBody>
          <a:bodyPr anchor="b">
            <a:noAutofit/>
          </a:bodyPr>
          <a:lstStyle/>
          <a:p>
            <a:r>
              <a:rPr lang="en-US" dirty="0"/>
              <a:t>C. Development and Direction</a:t>
            </a:r>
          </a:p>
        </p:txBody>
      </p:sp>
      <p:sp>
        <p:nvSpPr>
          <p:cNvPr id="3" name="Content Placeholder 2">
            <a:extLst>
              <a:ext uri="{FF2B5EF4-FFF2-40B4-BE49-F238E27FC236}">
                <a16:creationId xmlns:a16="http://schemas.microsoft.com/office/drawing/2014/main" id="{FBA055FC-14C2-4C09-9C02-159ACA4A9201}"/>
              </a:ext>
            </a:extLst>
          </p:cNvPr>
          <p:cNvSpPr>
            <a:spLocks noGrp="1"/>
          </p:cNvSpPr>
          <p:nvPr>
            <p:ph idx="1"/>
          </p:nvPr>
        </p:nvSpPr>
        <p:spPr>
          <a:xfrm>
            <a:off x="4965431" y="2438400"/>
            <a:ext cx="6586489" cy="3785419"/>
          </a:xfrm>
        </p:spPr>
        <p:txBody>
          <a:bodyPr>
            <a:normAutofit/>
          </a:bodyPr>
          <a:lstStyle/>
          <a:p>
            <a:r>
              <a:rPr lang="en-US" dirty="0"/>
              <a:t>In the early 20</a:t>
            </a:r>
            <a:r>
              <a:rPr lang="en-US" baseline="30000" dirty="0"/>
              <a:t>th</a:t>
            </a:r>
            <a:r>
              <a:rPr lang="en-US" dirty="0"/>
              <a:t> century, demands for reform led parties to implement the </a:t>
            </a:r>
            <a:r>
              <a:rPr lang="en-US" b="1" dirty="0"/>
              <a:t>primary</a:t>
            </a:r>
            <a:r>
              <a:rPr lang="en-US" dirty="0"/>
              <a:t> for nominating candidates.</a:t>
            </a:r>
          </a:p>
          <a:p>
            <a:r>
              <a:rPr lang="en-US" dirty="0"/>
              <a:t>Primaries placed greater emphasis on campaign organization and the role of the candidate in deciding issues.</a:t>
            </a:r>
          </a:p>
        </p:txBody>
      </p:sp>
      <p:pic>
        <p:nvPicPr>
          <p:cNvPr id="5" name="Picture 4" descr="A picture containing refrigerator, bottle, group, kitchen&#10;&#10;Description automatically generated">
            <a:extLst>
              <a:ext uri="{FF2B5EF4-FFF2-40B4-BE49-F238E27FC236}">
                <a16:creationId xmlns:a16="http://schemas.microsoft.com/office/drawing/2014/main" id="{D59FA29B-80BD-4C04-AFB6-1BE4A7D0B0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2087F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C8A8419-02D7-43DF-AE88-3B7776E1E7B1}"/>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30209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BB454-9DEC-417E-BF09-56B0A403705F}"/>
              </a:ext>
            </a:extLst>
          </p:cNvPr>
          <p:cNvSpPr>
            <a:spLocks noGrp="1"/>
          </p:cNvSpPr>
          <p:nvPr>
            <p:ph type="title"/>
          </p:nvPr>
        </p:nvSpPr>
        <p:spPr>
          <a:xfrm>
            <a:off x="4965430" y="629268"/>
            <a:ext cx="6586491" cy="1286160"/>
          </a:xfrm>
        </p:spPr>
        <p:txBody>
          <a:bodyPr anchor="b">
            <a:normAutofit/>
          </a:bodyPr>
          <a:lstStyle/>
          <a:p>
            <a:r>
              <a:rPr lang="en-US" dirty="0"/>
              <a:t>D. Other Party Systems</a:t>
            </a:r>
          </a:p>
        </p:txBody>
      </p:sp>
      <p:sp>
        <p:nvSpPr>
          <p:cNvPr id="3" name="Content Placeholder 2">
            <a:extLst>
              <a:ext uri="{FF2B5EF4-FFF2-40B4-BE49-F238E27FC236}">
                <a16:creationId xmlns:a16="http://schemas.microsoft.com/office/drawing/2014/main" id="{FBA055FC-14C2-4C09-9C02-159ACA4A9201}"/>
              </a:ext>
            </a:extLst>
          </p:cNvPr>
          <p:cNvSpPr>
            <a:spLocks noGrp="1"/>
          </p:cNvSpPr>
          <p:nvPr>
            <p:ph idx="1"/>
          </p:nvPr>
        </p:nvSpPr>
        <p:spPr>
          <a:xfrm>
            <a:off x="4965431" y="2438400"/>
            <a:ext cx="6586489" cy="3785419"/>
          </a:xfrm>
        </p:spPr>
        <p:txBody>
          <a:bodyPr>
            <a:normAutofit/>
          </a:bodyPr>
          <a:lstStyle/>
          <a:p>
            <a:r>
              <a:rPr lang="en-US" dirty="0"/>
              <a:t>The multiparty system is common in most European democracies.</a:t>
            </a:r>
          </a:p>
          <a:p>
            <a:r>
              <a:rPr lang="en-US" dirty="0"/>
              <a:t>While this system allows for broader, more diverse representation, it is often difficult for one party to win a majority.</a:t>
            </a:r>
          </a:p>
        </p:txBody>
      </p:sp>
      <p:pic>
        <p:nvPicPr>
          <p:cNvPr id="5" name="Picture 4" descr="A large white building&#10;&#10;Description automatically generated">
            <a:extLst>
              <a:ext uri="{FF2B5EF4-FFF2-40B4-BE49-F238E27FC236}">
                <a16:creationId xmlns:a16="http://schemas.microsoft.com/office/drawing/2014/main" id="{2DA078DD-BD93-4827-9B5B-3485840755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26855"/>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E91CF63-4E83-4E4F-B277-B5BB3F129B7A}"/>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63212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BB454-9DEC-417E-BF09-56B0A403705F}"/>
              </a:ext>
            </a:extLst>
          </p:cNvPr>
          <p:cNvSpPr>
            <a:spLocks noGrp="1"/>
          </p:cNvSpPr>
          <p:nvPr>
            <p:ph type="title"/>
          </p:nvPr>
        </p:nvSpPr>
        <p:spPr>
          <a:xfrm>
            <a:off x="4965430" y="629268"/>
            <a:ext cx="6586491" cy="1286160"/>
          </a:xfrm>
        </p:spPr>
        <p:txBody>
          <a:bodyPr anchor="b">
            <a:normAutofit/>
          </a:bodyPr>
          <a:lstStyle/>
          <a:p>
            <a:r>
              <a:rPr lang="en-US" dirty="0"/>
              <a:t>D. Other Party Systems</a:t>
            </a:r>
          </a:p>
        </p:txBody>
      </p:sp>
      <p:sp>
        <p:nvSpPr>
          <p:cNvPr id="3" name="Content Placeholder 2">
            <a:extLst>
              <a:ext uri="{FF2B5EF4-FFF2-40B4-BE49-F238E27FC236}">
                <a16:creationId xmlns:a16="http://schemas.microsoft.com/office/drawing/2014/main" id="{FBA055FC-14C2-4C09-9C02-159ACA4A9201}"/>
              </a:ext>
            </a:extLst>
          </p:cNvPr>
          <p:cNvSpPr>
            <a:spLocks noGrp="1"/>
          </p:cNvSpPr>
          <p:nvPr>
            <p:ph idx="1"/>
          </p:nvPr>
        </p:nvSpPr>
        <p:spPr>
          <a:xfrm>
            <a:off x="4965431" y="2438400"/>
            <a:ext cx="6586489" cy="3785419"/>
          </a:xfrm>
        </p:spPr>
        <p:txBody>
          <a:bodyPr>
            <a:normAutofit/>
          </a:bodyPr>
          <a:lstStyle/>
          <a:p>
            <a:r>
              <a:rPr lang="en-US" dirty="0"/>
              <a:t>Most modern dictatorships have a </a:t>
            </a:r>
            <a:r>
              <a:rPr lang="en-US" b="1" dirty="0"/>
              <a:t>one-party system </a:t>
            </a:r>
            <a:r>
              <a:rPr lang="en-US" dirty="0"/>
              <a:t>of government.</a:t>
            </a:r>
          </a:p>
          <a:p>
            <a:r>
              <a:rPr lang="en-US" dirty="0"/>
              <a:t>Examples of this system can be found in Cuba and the People’s Republic of China.</a:t>
            </a:r>
          </a:p>
        </p:txBody>
      </p:sp>
      <p:pic>
        <p:nvPicPr>
          <p:cNvPr id="5" name="Picture 4" descr="A person standing in front of a crowd&#10;&#10;Description automatically generated">
            <a:extLst>
              <a:ext uri="{FF2B5EF4-FFF2-40B4-BE49-F238E27FC236}">
                <a16:creationId xmlns:a16="http://schemas.microsoft.com/office/drawing/2014/main" id="{74494C06-AC2A-4F15-97D0-1A56A89B0B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F38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38F9212-31E2-4834-9B92-D7AC19F76A4D}"/>
              </a:ext>
            </a:extLst>
          </p:cNvPr>
          <p:cNvCxnSpPr/>
          <p:nvPr/>
        </p:nvCxnSpPr>
        <p:spPr>
          <a:xfrm>
            <a:off x="5080934" y="2115117"/>
            <a:ext cx="630936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8F591E-281B-45CC-A1FB-45DA0062808B}"/>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4225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16.2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1–2. What are two ways in which the American electoral system encourages a two-party system?</a:t>
            </a:r>
          </a:p>
          <a:p>
            <a:pPr marL="0" indent="0" algn="ctr">
              <a:buNone/>
            </a:pPr>
            <a:r>
              <a:rPr lang="en-US" dirty="0">
                <a:solidFill>
                  <a:srgbClr val="C00000"/>
                </a:solidFill>
              </a:rPr>
              <a:t>single-member districts and election law (pp. 380–381)</a:t>
            </a:r>
          </a:p>
          <a:p>
            <a:pPr marL="0" indent="0">
              <a:buNone/>
            </a:pPr>
            <a:r>
              <a:rPr lang="en-US" dirty="0"/>
              <a:t>3–7. Identify five characteristics of the two-party system.</a:t>
            </a:r>
          </a:p>
          <a:p>
            <a:pPr marL="0" indent="0" algn="ctr">
              <a:buNone/>
            </a:pPr>
            <a:r>
              <a:rPr lang="en-US" dirty="0">
                <a:solidFill>
                  <a:srgbClr val="C00000"/>
                </a:solidFill>
              </a:rPr>
              <a:t>diverse support through broad appeal, different viewpoints, party membership by personal identification, stability, and flexibility (pp. 381–384)</a:t>
            </a:r>
          </a:p>
        </p:txBody>
      </p:sp>
    </p:spTree>
    <p:extLst>
      <p:ext uri="{BB962C8B-B14F-4D97-AF65-F5344CB8AC3E}">
        <p14:creationId xmlns:p14="http://schemas.microsoft.com/office/powerpoint/2010/main" val="23991769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16.2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a:xfrm>
            <a:off x="838200" y="1825624"/>
            <a:ext cx="10858500" cy="5032375"/>
          </a:xfrm>
        </p:spPr>
        <p:txBody>
          <a:bodyPr>
            <a:normAutofit/>
          </a:bodyPr>
          <a:lstStyle/>
          <a:p>
            <a:pPr marL="0" indent="0">
              <a:buNone/>
            </a:pPr>
            <a:r>
              <a:rPr lang="en-US" dirty="0"/>
              <a:t>8–11. Identify four significant political results of Andrew Jackson’s election to the presidency in 1828.</a:t>
            </a:r>
          </a:p>
          <a:p>
            <a:pPr marL="0" indent="0" algn="ctr">
              <a:buNone/>
            </a:pPr>
            <a:r>
              <a:rPr lang="en-US" dirty="0">
                <a:solidFill>
                  <a:srgbClr val="C00000"/>
                </a:solidFill>
              </a:rPr>
              <a:t>Organized competition broadened voter participation, the nomination process expanded through the use of the convention, the spoils system was introduced, and modern political campaigning came into existence. (p. 385)</a:t>
            </a:r>
          </a:p>
        </p:txBody>
      </p:sp>
    </p:spTree>
    <p:extLst>
      <p:ext uri="{BB962C8B-B14F-4D97-AF65-F5344CB8AC3E}">
        <p14:creationId xmlns:p14="http://schemas.microsoft.com/office/powerpoint/2010/main" val="4458318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16.2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a:xfrm>
            <a:off x="838200" y="1825624"/>
            <a:ext cx="10858500" cy="5032375"/>
          </a:xfrm>
        </p:spPr>
        <p:txBody>
          <a:bodyPr>
            <a:normAutofit/>
          </a:bodyPr>
          <a:lstStyle/>
          <a:p>
            <a:pPr marL="0" indent="0">
              <a:buNone/>
            </a:pPr>
            <a:r>
              <a:rPr lang="en-US" dirty="0"/>
              <a:t>12–13. What was possibly the single most influential factor in building party organization after 1828? Why was it so influential?</a:t>
            </a:r>
          </a:p>
          <a:p>
            <a:pPr marL="0" indent="0" algn="ctr">
              <a:buNone/>
            </a:pPr>
            <a:r>
              <a:rPr lang="en-US" dirty="0">
                <a:solidFill>
                  <a:srgbClr val="C00000"/>
                </a:solidFill>
              </a:rPr>
              <a:t>Patronage, or the spoils system; the spoils system gave a person greater incentive to get involved in a party and to encourage voter turnout for his candidate. (p. 385)</a:t>
            </a:r>
          </a:p>
        </p:txBody>
      </p:sp>
    </p:spTree>
    <p:extLst>
      <p:ext uri="{BB962C8B-B14F-4D97-AF65-F5344CB8AC3E}">
        <p14:creationId xmlns:p14="http://schemas.microsoft.com/office/powerpoint/2010/main" val="822717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C959E-91F1-47B4-8723-029102127CB7}"/>
              </a:ext>
            </a:extLst>
          </p:cNvPr>
          <p:cNvSpPr>
            <a:spLocks noGrp="1"/>
          </p:cNvSpPr>
          <p:nvPr>
            <p:ph type="title"/>
          </p:nvPr>
        </p:nvSpPr>
        <p:spPr>
          <a:xfrm>
            <a:off x="4965430" y="629268"/>
            <a:ext cx="6586491" cy="1286160"/>
          </a:xfrm>
        </p:spPr>
        <p:txBody>
          <a:bodyPr anchor="b">
            <a:normAutofit/>
          </a:bodyPr>
          <a:lstStyle/>
          <a:p>
            <a:r>
              <a:rPr lang="en-US" dirty="0"/>
              <a:t>A. </a:t>
            </a:r>
            <a:r>
              <a:rPr lang="en-US" i="1" dirty="0"/>
              <a:t>Party</a:t>
            </a:r>
            <a:r>
              <a:rPr lang="en-US" dirty="0"/>
              <a:t> Defined</a:t>
            </a:r>
          </a:p>
        </p:txBody>
      </p:sp>
      <p:sp>
        <p:nvSpPr>
          <p:cNvPr id="3" name="Content Placeholder 2">
            <a:extLst>
              <a:ext uri="{FF2B5EF4-FFF2-40B4-BE49-F238E27FC236}">
                <a16:creationId xmlns:a16="http://schemas.microsoft.com/office/drawing/2014/main" id="{ECC3CD2A-022B-4DDA-9001-3E7F357037C7}"/>
              </a:ext>
            </a:extLst>
          </p:cNvPr>
          <p:cNvSpPr>
            <a:spLocks noGrp="1"/>
          </p:cNvSpPr>
          <p:nvPr>
            <p:ph idx="1"/>
          </p:nvPr>
        </p:nvSpPr>
        <p:spPr>
          <a:xfrm>
            <a:off x="4965431" y="2438400"/>
            <a:ext cx="6586489" cy="3785419"/>
          </a:xfrm>
        </p:spPr>
        <p:txBody>
          <a:bodyPr>
            <a:normAutofit/>
          </a:bodyPr>
          <a:lstStyle/>
          <a:p>
            <a:r>
              <a:rPr lang="en-US" b="1" dirty="0"/>
              <a:t>Political parties </a:t>
            </a:r>
            <a:r>
              <a:rPr lang="en-US" dirty="0"/>
              <a:t>are organized to gain power by winning elections.</a:t>
            </a:r>
          </a:p>
          <a:p>
            <a:r>
              <a:rPr lang="en-US" dirty="0"/>
              <a:t>Two </a:t>
            </a:r>
            <a:r>
              <a:rPr lang="en-US" b="1" dirty="0"/>
              <a:t>major parties</a:t>
            </a:r>
            <a:r>
              <a:rPr lang="en-US" dirty="0"/>
              <a:t> have been the dominant political competitors – the Democratic and Republican parties.</a:t>
            </a:r>
          </a:p>
        </p:txBody>
      </p:sp>
      <p:pic>
        <p:nvPicPr>
          <p:cNvPr id="5" name="Picture 4" descr="A large white building&#10;&#10;Description automatically generated">
            <a:extLst>
              <a:ext uri="{FF2B5EF4-FFF2-40B4-BE49-F238E27FC236}">
                <a16:creationId xmlns:a16="http://schemas.microsoft.com/office/drawing/2014/main" id="{F392E04B-8552-4E70-A712-581E54F8A6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1744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B704236-4D99-45CE-958E-CBD34367C44E}"/>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7139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16.2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14. What is a nominating primary?</a:t>
            </a:r>
          </a:p>
          <a:p>
            <a:pPr marL="0" indent="0" algn="ctr">
              <a:buNone/>
            </a:pPr>
            <a:r>
              <a:rPr lang="en-US" dirty="0">
                <a:solidFill>
                  <a:srgbClr val="C00000"/>
                </a:solidFill>
              </a:rPr>
              <a:t>Nominating primaries are state or local elections to select the party nominees for the general election. (p. 387)</a:t>
            </a:r>
          </a:p>
        </p:txBody>
      </p:sp>
    </p:spTree>
    <p:extLst>
      <p:ext uri="{BB962C8B-B14F-4D97-AF65-F5344CB8AC3E}">
        <p14:creationId xmlns:p14="http://schemas.microsoft.com/office/powerpoint/2010/main" val="4219117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16.2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Why does a two-party system provide more stability than a multiparty system?</a:t>
            </a:r>
          </a:p>
          <a:p>
            <a:pPr marL="0" indent="0" algn="ctr">
              <a:buNone/>
            </a:pPr>
            <a:r>
              <a:rPr lang="en-US" dirty="0">
                <a:solidFill>
                  <a:srgbClr val="C00000"/>
                </a:solidFill>
              </a:rPr>
              <a:t>In multiparty systems, many factions divide the electorate, making it difficult for one party to win a majority. Coalitions between these parties do not always hold together.</a:t>
            </a:r>
          </a:p>
        </p:txBody>
      </p:sp>
    </p:spTree>
    <p:extLst>
      <p:ext uri="{BB962C8B-B14F-4D97-AF65-F5344CB8AC3E}">
        <p14:creationId xmlns:p14="http://schemas.microsoft.com/office/powerpoint/2010/main" val="21450028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16.2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How have primaries changed political parties?</a:t>
            </a:r>
          </a:p>
          <a:p>
            <a:pPr marL="0" indent="0" algn="ctr">
              <a:buNone/>
            </a:pPr>
            <a:r>
              <a:rPr lang="en-US" dirty="0">
                <a:solidFill>
                  <a:srgbClr val="C00000"/>
                </a:solidFill>
              </a:rPr>
              <a:t>Primaries shift the power focus from the party organization to the campaign organization. Now candidates play a greater role in choosing the issues, raising money, and mobilizing the voters than in the past.</a:t>
            </a:r>
          </a:p>
        </p:txBody>
      </p:sp>
    </p:spTree>
    <p:extLst>
      <p:ext uri="{BB962C8B-B14F-4D97-AF65-F5344CB8AC3E}">
        <p14:creationId xmlns:p14="http://schemas.microsoft.com/office/powerpoint/2010/main" val="1047601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group of people walking in front of a crowd&#10;&#10;Description automatically generated">
            <a:extLst>
              <a:ext uri="{FF2B5EF4-FFF2-40B4-BE49-F238E27FC236}">
                <a16:creationId xmlns:a16="http://schemas.microsoft.com/office/drawing/2014/main" id="{12201AA9-6D93-4BEB-BD7E-EC71CADC84CD}"/>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38" name="Rectangle 37">
            <a:extLst>
              <a:ext uri="{FF2B5EF4-FFF2-40B4-BE49-F238E27FC236}">
                <a16:creationId xmlns:a16="http://schemas.microsoft.com/office/drawing/2014/main" id="{D38A241E-0395-41E5-8607-BAA2799A43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969264" y="5154168"/>
            <a:ext cx="6973204" cy="1261872"/>
          </a:xfrm>
        </p:spPr>
        <p:txBody>
          <a:bodyPr vert="horz" lIns="91440" tIns="45720" rIns="91440" bIns="45720" rtlCol="0" anchor="ctr">
            <a:normAutofit/>
          </a:bodyPr>
          <a:lstStyle/>
          <a:p>
            <a:r>
              <a:rPr lang="en-US" sz="4800" b="1">
                <a:solidFill>
                  <a:schemeClr val="tx1">
                    <a:lumMod val="85000"/>
                    <a:lumOff val="15000"/>
                  </a:schemeClr>
                </a:solidFill>
                <a:effectLst>
                  <a:outerShdw blurRad="38100" dist="38100" dir="2700000" algn="tl">
                    <a:srgbClr val="000000">
                      <a:alpha val="43137"/>
                    </a:srgbClr>
                  </a:outerShdw>
                </a:effectLst>
              </a:rPr>
              <a:t>III. Third Parties</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000">
                <a:solidFill>
                  <a:schemeClr val="tx2"/>
                </a:solidFill>
                <a:effectLst>
                  <a:outerShdw blurRad="38100" dist="38100" dir="2700000" algn="tl">
                    <a:srgbClr val="000000">
                      <a:alpha val="43137"/>
                    </a:srgbClr>
                  </a:outerShdw>
                </a:effectLst>
                <a:latin typeface="+mn-lt"/>
              </a:rPr>
              <a:t>Chapter 16.3</a:t>
            </a:r>
          </a:p>
        </p:txBody>
      </p:sp>
      <p:cxnSp>
        <p:nvCxnSpPr>
          <p:cNvPr id="40" name="Straight Connector 39">
            <a:extLst>
              <a:ext uri="{FF2B5EF4-FFF2-40B4-BE49-F238E27FC236}">
                <a16:creationId xmlns:a16="http://schemas.microsoft.com/office/drawing/2014/main" id="{CE352288-84AD-4CA8-BCD5-76C29D34E1D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759816"/>
      </p:ext>
    </p:extLst>
  </p:cSld>
  <p:clrMapOvr>
    <a:overrideClrMapping bg1="dk1" tx1="lt1" bg2="dk2" tx2="lt2" accent1="accent1" accent2="accent2" accent3="accent3" accent4="accent4" accent5="accent5" accent6="accent6" hlink="hlink" folHlink="folHlink"/>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CEC38-4F23-4F8D-9CB8-90D8A19AA015}"/>
              </a:ext>
            </a:extLst>
          </p:cNvPr>
          <p:cNvSpPr>
            <a:spLocks noGrp="1"/>
          </p:cNvSpPr>
          <p:nvPr>
            <p:ph type="title"/>
          </p:nvPr>
        </p:nvSpPr>
        <p:spPr>
          <a:xfrm>
            <a:off x="4965430" y="629268"/>
            <a:ext cx="6586491" cy="1286160"/>
          </a:xfrm>
        </p:spPr>
        <p:txBody>
          <a:bodyPr anchor="b">
            <a:noAutofit/>
          </a:bodyPr>
          <a:lstStyle/>
          <a:p>
            <a:r>
              <a:rPr lang="en-US" dirty="0"/>
              <a:t>A. Types of Third Parties</a:t>
            </a:r>
          </a:p>
        </p:txBody>
      </p:sp>
      <p:sp>
        <p:nvSpPr>
          <p:cNvPr id="3" name="Content Placeholder 2">
            <a:extLst>
              <a:ext uri="{FF2B5EF4-FFF2-40B4-BE49-F238E27FC236}">
                <a16:creationId xmlns:a16="http://schemas.microsoft.com/office/drawing/2014/main" id="{A1546F67-18BA-4286-8FA5-EE10239D1EE3}"/>
              </a:ext>
            </a:extLst>
          </p:cNvPr>
          <p:cNvSpPr>
            <a:spLocks noGrp="1"/>
          </p:cNvSpPr>
          <p:nvPr>
            <p:ph idx="1"/>
          </p:nvPr>
        </p:nvSpPr>
        <p:spPr>
          <a:xfrm>
            <a:off x="4965431" y="2438400"/>
            <a:ext cx="6586489" cy="3785419"/>
          </a:xfrm>
        </p:spPr>
        <p:txBody>
          <a:bodyPr>
            <a:normAutofit/>
          </a:bodyPr>
          <a:lstStyle/>
          <a:p>
            <a:r>
              <a:rPr lang="en-US" dirty="0"/>
              <a:t>Single-issue parties are formed around an issue so controversial that the major parties have avoided taking a strong stance on it.</a:t>
            </a:r>
          </a:p>
          <a:p>
            <a:r>
              <a:rPr lang="en-US" dirty="0"/>
              <a:t>Ideological parties rise from political and social ideas, such as the Libertarian Party.</a:t>
            </a:r>
          </a:p>
        </p:txBody>
      </p:sp>
      <p:pic>
        <p:nvPicPr>
          <p:cNvPr id="5" name="Picture 4" descr="A person holding a sign&#10;&#10;Description automatically generated">
            <a:extLst>
              <a:ext uri="{FF2B5EF4-FFF2-40B4-BE49-F238E27FC236}">
                <a16:creationId xmlns:a16="http://schemas.microsoft.com/office/drawing/2014/main" id="{97F4D0C6-725F-4ECC-9BF7-3E3FAB66E8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5FECF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93B86CD-A3A5-46BE-B5AB-0F71B182EA28}"/>
              </a:ext>
            </a:extLst>
          </p:cNvPr>
          <p:cNvCxnSpPr/>
          <p:nvPr/>
        </p:nvCxnSpPr>
        <p:spPr>
          <a:xfrm>
            <a:off x="5080934" y="2115117"/>
            <a:ext cx="624746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282F6BA-30DE-42D2-BB52-E5AEB02FDA4C}"/>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1779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CEC38-4F23-4F8D-9CB8-90D8A19AA015}"/>
              </a:ext>
            </a:extLst>
          </p:cNvPr>
          <p:cNvSpPr>
            <a:spLocks noGrp="1"/>
          </p:cNvSpPr>
          <p:nvPr>
            <p:ph type="title"/>
          </p:nvPr>
        </p:nvSpPr>
        <p:spPr>
          <a:xfrm>
            <a:off x="4965430" y="629268"/>
            <a:ext cx="6586491" cy="1286160"/>
          </a:xfrm>
        </p:spPr>
        <p:txBody>
          <a:bodyPr anchor="b">
            <a:noAutofit/>
          </a:bodyPr>
          <a:lstStyle/>
          <a:p>
            <a:r>
              <a:rPr lang="en-US" dirty="0"/>
              <a:t>A. Types of Third Parties</a:t>
            </a:r>
          </a:p>
        </p:txBody>
      </p:sp>
      <p:sp>
        <p:nvSpPr>
          <p:cNvPr id="3" name="Content Placeholder 2">
            <a:extLst>
              <a:ext uri="{FF2B5EF4-FFF2-40B4-BE49-F238E27FC236}">
                <a16:creationId xmlns:a16="http://schemas.microsoft.com/office/drawing/2014/main" id="{A1546F67-18BA-4286-8FA5-EE10239D1EE3}"/>
              </a:ext>
            </a:extLst>
          </p:cNvPr>
          <p:cNvSpPr>
            <a:spLocks noGrp="1"/>
          </p:cNvSpPr>
          <p:nvPr>
            <p:ph idx="1"/>
          </p:nvPr>
        </p:nvSpPr>
        <p:spPr>
          <a:xfrm>
            <a:off x="4965431" y="2438400"/>
            <a:ext cx="6959869" cy="4165593"/>
          </a:xfrm>
        </p:spPr>
        <p:txBody>
          <a:bodyPr>
            <a:noAutofit/>
          </a:bodyPr>
          <a:lstStyle/>
          <a:p>
            <a:r>
              <a:rPr lang="en-US" dirty="0"/>
              <a:t>Depression parties form during times of political unrest and economic hardship.</a:t>
            </a:r>
          </a:p>
          <a:p>
            <a:r>
              <a:rPr lang="en-US" b="1" dirty="0"/>
              <a:t>Splinter parties</a:t>
            </a:r>
            <a:r>
              <a:rPr lang="en-US" dirty="0"/>
              <a:t> are minor parties that split from major parties over policy or personality conflicts. </a:t>
            </a:r>
          </a:p>
          <a:p>
            <a:r>
              <a:rPr lang="en-US" dirty="0"/>
              <a:t>Splinter parties often weaken their parent party, allowing the opposition </a:t>
            </a:r>
            <a:br>
              <a:rPr lang="en-US" dirty="0"/>
            </a:br>
            <a:r>
              <a:rPr lang="en-US" dirty="0"/>
              <a:t>to win.</a:t>
            </a:r>
          </a:p>
        </p:txBody>
      </p:sp>
      <p:pic>
        <p:nvPicPr>
          <p:cNvPr id="5" name="Picture 4" descr="A person wearing a suit and tie&#10;&#10;Description automatically generated">
            <a:extLst>
              <a:ext uri="{FF2B5EF4-FFF2-40B4-BE49-F238E27FC236}">
                <a16:creationId xmlns:a16="http://schemas.microsoft.com/office/drawing/2014/main" id="{5B3FBE6C-22B7-460A-93DF-F6EFF08478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1E56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D6E9719-6825-4143-962A-B9BE6CA63584}"/>
              </a:ext>
            </a:extLst>
          </p:cNvPr>
          <p:cNvCxnSpPr/>
          <p:nvPr/>
        </p:nvCxnSpPr>
        <p:spPr>
          <a:xfrm>
            <a:off x="5080934" y="2115117"/>
            <a:ext cx="630936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139C629-B7F8-40EC-A914-3144E38EABE3}"/>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20304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B3E5D-246F-4A1D-931E-4CDABED6C987}"/>
              </a:ext>
            </a:extLst>
          </p:cNvPr>
          <p:cNvSpPr>
            <a:spLocks noGrp="1"/>
          </p:cNvSpPr>
          <p:nvPr>
            <p:ph type="title"/>
          </p:nvPr>
        </p:nvSpPr>
        <p:spPr>
          <a:xfrm>
            <a:off x="4965430" y="629268"/>
            <a:ext cx="6586491" cy="1286160"/>
          </a:xfrm>
        </p:spPr>
        <p:txBody>
          <a:bodyPr anchor="b">
            <a:normAutofit/>
          </a:bodyPr>
          <a:lstStyle/>
          <a:p>
            <a:r>
              <a:rPr lang="en-US" dirty="0"/>
              <a:t>B. Importance</a:t>
            </a:r>
          </a:p>
        </p:txBody>
      </p:sp>
      <p:sp>
        <p:nvSpPr>
          <p:cNvPr id="3" name="Content Placeholder 2">
            <a:extLst>
              <a:ext uri="{FF2B5EF4-FFF2-40B4-BE49-F238E27FC236}">
                <a16:creationId xmlns:a16="http://schemas.microsoft.com/office/drawing/2014/main" id="{6445FB8B-AFDA-4702-AEEA-784A63B0354B}"/>
              </a:ext>
            </a:extLst>
          </p:cNvPr>
          <p:cNvSpPr>
            <a:spLocks noGrp="1"/>
          </p:cNvSpPr>
          <p:nvPr>
            <p:ph idx="1"/>
          </p:nvPr>
        </p:nvSpPr>
        <p:spPr>
          <a:xfrm>
            <a:off x="4965431" y="2438400"/>
            <a:ext cx="6586489" cy="3785419"/>
          </a:xfrm>
        </p:spPr>
        <p:txBody>
          <a:bodyPr>
            <a:normAutofit/>
          </a:bodyPr>
          <a:lstStyle/>
          <a:p>
            <a:r>
              <a:rPr lang="en-US" dirty="0"/>
              <a:t>While no third party has ever won the presidency, they still have an important impact on politics. </a:t>
            </a:r>
          </a:p>
          <a:p>
            <a:r>
              <a:rPr lang="en-US" dirty="0"/>
              <a:t>Third parties call attention to important issues that are often ignored by the major parties.</a:t>
            </a:r>
          </a:p>
        </p:txBody>
      </p:sp>
      <p:pic>
        <p:nvPicPr>
          <p:cNvPr id="9" name="Picture 8" descr="A painting of a person&#10;&#10;Description automatically generated">
            <a:extLst>
              <a:ext uri="{FF2B5EF4-FFF2-40B4-BE49-F238E27FC236}">
                <a16:creationId xmlns:a16="http://schemas.microsoft.com/office/drawing/2014/main" id="{A591F3E9-868B-49CE-A789-94E94E164D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20" name="Straight Connector 1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D8F4D"/>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7D99829-1E1F-47CF-B81B-007A24239180}"/>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3255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16.3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noAutofit/>
          </a:bodyPr>
          <a:lstStyle/>
          <a:p>
            <a:pPr marL="0" indent="0">
              <a:buNone/>
            </a:pPr>
            <a:r>
              <a:rPr lang="en-US" dirty="0"/>
              <a:t>1–4. Identify four types of third parties.</a:t>
            </a:r>
          </a:p>
          <a:p>
            <a:pPr marL="0" indent="0" algn="ctr">
              <a:buNone/>
            </a:pPr>
            <a:r>
              <a:rPr lang="en-US" dirty="0">
                <a:solidFill>
                  <a:srgbClr val="C00000"/>
                </a:solidFill>
              </a:rPr>
              <a:t>Some parties form around a single issue of great importance to their members. Others are based on commitment to a political or social idea. Still others form as a result of depressed economic conditions. Some split from major parties. (p. 389)</a:t>
            </a:r>
          </a:p>
          <a:p>
            <a:pPr marL="0" indent="0">
              <a:buNone/>
            </a:pPr>
            <a:r>
              <a:rPr lang="en-US" dirty="0"/>
              <a:t>5–6. What are two reasons third parties that develop around a single issue decline or disappear?</a:t>
            </a:r>
          </a:p>
          <a:p>
            <a:pPr marL="0" indent="0" algn="ctr">
              <a:buNone/>
            </a:pPr>
            <a:r>
              <a:rPr lang="en-US" dirty="0">
                <a:solidFill>
                  <a:srgbClr val="C00000"/>
                </a:solidFill>
              </a:rPr>
              <a:t>because the issue is resolved or because the major political parties adopt the issue as a result of public sentiment (p. 389)</a:t>
            </a:r>
          </a:p>
        </p:txBody>
      </p:sp>
    </p:spTree>
    <p:extLst>
      <p:ext uri="{BB962C8B-B14F-4D97-AF65-F5344CB8AC3E}">
        <p14:creationId xmlns:p14="http://schemas.microsoft.com/office/powerpoint/2010/main" val="16377074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16.3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How important are third parties? Evaluate their influence on the American political system.</a:t>
            </a:r>
          </a:p>
          <a:p>
            <a:pPr marL="0" indent="0" algn="ctr">
              <a:buNone/>
            </a:pPr>
            <a:r>
              <a:rPr lang="en-US" dirty="0">
                <a:solidFill>
                  <a:srgbClr val="C00000"/>
                </a:solidFill>
              </a:rPr>
              <a:t>Although most Americans have not supported third-party candidates, third parties influence the American political system. Even a relatively small one can play an important role in a close contest. For example, in 2000, Green Party candidate Ralph Nader received almost 3 percent of the popular vote and probably took enough votes away from Democrat Al Gore to allow a victory by Republican George W. Bush. </a:t>
            </a:r>
          </a:p>
        </p:txBody>
      </p:sp>
    </p:spTree>
    <p:extLst>
      <p:ext uri="{BB962C8B-B14F-4D97-AF65-F5344CB8AC3E}">
        <p14:creationId xmlns:p14="http://schemas.microsoft.com/office/powerpoint/2010/main" val="1222033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16.3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How important are third parties? Evaluate their influence on the American political system.</a:t>
            </a:r>
          </a:p>
          <a:p>
            <a:pPr marL="0" indent="0" algn="ctr">
              <a:buNone/>
            </a:pPr>
            <a:r>
              <a:rPr lang="en-US" dirty="0">
                <a:solidFill>
                  <a:srgbClr val="C00000"/>
                </a:solidFill>
              </a:rPr>
              <a:t>In addition, third parties call attention to issues important to many voters or to the hardships faced by Americans. They often represent citizens who feel that they are ignored by the major parties.</a:t>
            </a:r>
          </a:p>
        </p:txBody>
      </p:sp>
    </p:spTree>
    <p:extLst>
      <p:ext uri="{BB962C8B-B14F-4D97-AF65-F5344CB8AC3E}">
        <p14:creationId xmlns:p14="http://schemas.microsoft.com/office/powerpoint/2010/main" val="2407602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C959E-91F1-47B4-8723-029102127CB7}"/>
              </a:ext>
            </a:extLst>
          </p:cNvPr>
          <p:cNvSpPr>
            <a:spLocks noGrp="1"/>
          </p:cNvSpPr>
          <p:nvPr>
            <p:ph type="title"/>
          </p:nvPr>
        </p:nvSpPr>
        <p:spPr>
          <a:xfrm>
            <a:off x="4965430" y="629268"/>
            <a:ext cx="6586491" cy="1286160"/>
          </a:xfrm>
        </p:spPr>
        <p:txBody>
          <a:bodyPr anchor="b">
            <a:normAutofit/>
          </a:bodyPr>
          <a:lstStyle/>
          <a:p>
            <a:r>
              <a:rPr lang="en-US" dirty="0"/>
              <a:t>A. </a:t>
            </a:r>
            <a:r>
              <a:rPr lang="en-US" i="1" dirty="0"/>
              <a:t>Party</a:t>
            </a:r>
            <a:r>
              <a:rPr lang="en-US" dirty="0"/>
              <a:t> Defined</a:t>
            </a:r>
          </a:p>
        </p:txBody>
      </p:sp>
      <p:sp>
        <p:nvSpPr>
          <p:cNvPr id="3" name="Content Placeholder 2">
            <a:extLst>
              <a:ext uri="{FF2B5EF4-FFF2-40B4-BE49-F238E27FC236}">
                <a16:creationId xmlns:a16="http://schemas.microsoft.com/office/drawing/2014/main" id="{ECC3CD2A-022B-4DDA-9001-3E7F357037C7}"/>
              </a:ext>
            </a:extLst>
          </p:cNvPr>
          <p:cNvSpPr>
            <a:spLocks noGrp="1"/>
          </p:cNvSpPr>
          <p:nvPr>
            <p:ph idx="1"/>
          </p:nvPr>
        </p:nvSpPr>
        <p:spPr>
          <a:xfrm>
            <a:off x="4965431" y="2438400"/>
            <a:ext cx="6586489" cy="3785419"/>
          </a:xfrm>
        </p:spPr>
        <p:txBody>
          <a:bodyPr>
            <a:normAutofit/>
          </a:bodyPr>
          <a:lstStyle/>
          <a:p>
            <a:r>
              <a:rPr lang="en-US" b="1" dirty="0"/>
              <a:t>Minor parties</a:t>
            </a:r>
            <a:r>
              <a:rPr lang="en-US" dirty="0"/>
              <a:t>, or </a:t>
            </a:r>
            <a:r>
              <a:rPr lang="en-US" b="1" dirty="0"/>
              <a:t>third parties</a:t>
            </a:r>
            <a:r>
              <a:rPr lang="en-US" dirty="0"/>
              <a:t> are smaller and usually organized around a particular issue.</a:t>
            </a:r>
          </a:p>
          <a:p>
            <a:r>
              <a:rPr lang="en-US" dirty="0"/>
              <a:t>While many of the Founders distrusted political factions, they are natural in a diverse society.</a:t>
            </a:r>
          </a:p>
        </p:txBody>
      </p:sp>
      <p:pic>
        <p:nvPicPr>
          <p:cNvPr id="6" name="Picture 5" descr="A group of people standing in front of a building&#10;&#10;Description automatically generated">
            <a:extLst>
              <a:ext uri="{FF2B5EF4-FFF2-40B4-BE49-F238E27FC236}">
                <a16:creationId xmlns:a16="http://schemas.microsoft.com/office/drawing/2014/main" id="{823B150B-E144-4DAE-9D30-834DF51FC4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09" r="15084"/>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199C0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4284CC6-4B0F-43B7-A12F-032060D2853D}"/>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4269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wearing a wet suit standing next to a person&#10;&#10;Description automatically generated">
            <a:extLst>
              <a:ext uri="{FF2B5EF4-FFF2-40B4-BE49-F238E27FC236}">
                <a16:creationId xmlns:a16="http://schemas.microsoft.com/office/drawing/2014/main" id="{FBBD731D-2BDF-4FFA-8975-B858B9548C77}"/>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31" name="Rectangle 30">
            <a:extLst>
              <a:ext uri="{FF2B5EF4-FFF2-40B4-BE49-F238E27FC236}">
                <a16:creationId xmlns:a16="http://schemas.microsoft.com/office/drawing/2014/main" id="{D38A241E-0395-41E5-8607-BAA2799A43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969264" y="5154168"/>
            <a:ext cx="6973204" cy="1261872"/>
          </a:xfrm>
        </p:spPr>
        <p:txBody>
          <a:bodyPr vert="horz" lIns="91440" tIns="45720" rIns="91440" bIns="45720" rtlCol="0" anchor="ctr">
            <a:normAutofit/>
          </a:bodyPr>
          <a:lstStyle/>
          <a:p>
            <a:r>
              <a:rPr lang="en-US" sz="5400" b="1" dirty="0">
                <a:solidFill>
                  <a:schemeClr val="tx1">
                    <a:lumMod val="85000"/>
                    <a:lumOff val="15000"/>
                  </a:schemeClr>
                </a:solidFill>
                <a:effectLst>
                  <a:outerShdw blurRad="38100" dist="38100" dir="2700000" algn="tl">
                    <a:srgbClr val="000000">
                      <a:alpha val="43137"/>
                    </a:srgbClr>
                  </a:outerShdw>
                </a:effectLst>
              </a:rPr>
              <a:t>IV. Party Organization</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latin typeface="+mn-lt"/>
              </a:rPr>
              <a:t>Chapter 16.4</a:t>
            </a:r>
          </a:p>
        </p:txBody>
      </p:sp>
      <p:cxnSp>
        <p:nvCxnSpPr>
          <p:cNvPr id="33" name="Straight Connector 32">
            <a:extLst>
              <a:ext uri="{FF2B5EF4-FFF2-40B4-BE49-F238E27FC236}">
                <a16:creationId xmlns:a16="http://schemas.microsoft.com/office/drawing/2014/main" id="{CE352288-84AD-4CA8-BCD5-76C29D34E1D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8540388"/>
      </p:ext>
    </p:extLst>
  </p:cSld>
  <p:clrMapOvr>
    <a:overrideClrMapping bg1="dk1" tx1="lt1" bg2="dk2" tx2="lt2" accent1="accent1" accent2="accent2" accent3="accent3" accent4="accent4" accent5="accent5" accent6="accent6" hlink="hlink" folHlink="folHlink"/>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F951F-44C2-4FB3-A208-8BA55F1EEA81}"/>
              </a:ext>
            </a:extLst>
          </p:cNvPr>
          <p:cNvSpPr>
            <a:spLocks noGrp="1"/>
          </p:cNvSpPr>
          <p:nvPr>
            <p:ph type="title"/>
          </p:nvPr>
        </p:nvSpPr>
        <p:spPr>
          <a:xfrm>
            <a:off x="4965430" y="629268"/>
            <a:ext cx="6724920" cy="1286160"/>
          </a:xfrm>
        </p:spPr>
        <p:txBody>
          <a:bodyPr anchor="b">
            <a:noAutofit/>
          </a:bodyPr>
          <a:lstStyle/>
          <a:p>
            <a:r>
              <a:rPr lang="en-US" sz="4400" dirty="0"/>
              <a:t>A. Reasons for Political Parties’ Fragmented Nature</a:t>
            </a:r>
          </a:p>
        </p:txBody>
      </p:sp>
      <p:sp>
        <p:nvSpPr>
          <p:cNvPr id="3" name="Content Placeholder 2">
            <a:extLst>
              <a:ext uri="{FF2B5EF4-FFF2-40B4-BE49-F238E27FC236}">
                <a16:creationId xmlns:a16="http://schemas.microsoft.com/office/drawing/2014/main" id="{0F297501-6D06-436B-88E3-A739EB484D8C}"/>
              </a:ext>
            </a:extLst>
          </p:cNvPr>
          <p:cNvSpPr>
            <a:spLocks noGrp="1"/>
          </p:cNvSpPr>
          <p:nvPr>
            <p:ph idx="1"/>
          </p:nvPr>
        </p:nvSpPr>
        <p:spPr>
          <a:xfrm>
            <a:off x="4965431" y="2438400"/>
            <a:ext cx="6586489" cy="3785419"/>
          </a:xfrm>
        </p:spPr>
        <p:txBody>
          <a:bodyPr>
            <a:normAutofit/>
          </a:bodyPr>
          <a:lstStyle/>
          <a:p>
            <a:r>
              <a:rPr lang="en-US" dirty="0"/>
              <a:t>American political parties are highly decentralized.</a:t>
            </a:r>
          </a:p>
          <a:p>
            <a:r>
              <a:rPr lang="en-US" dirty="0"/>
              <a:t>A party’s effectiveness at any level often depends on the strength of its membership.</a:t>
            </a:r>
          </a:p>
        </p:txBody>
      </p:sp>
      <p:pic>
        <p:nvPicPr>
          <p:cNvPr id="5" name="Picture 4" descr="A close up of a shop&#10;&#10;Description automatically generated">
            <a:extLst>
              <a:ext uri="{FF2B5EF4-FFF2-40B4-BE49-F238E27FC236}">
                <a16:creationId xmlns:a16="http://schemas.microsoft.com/office/drawing/2014/main" id="{E18B7071-79D7-423B-83A4-BDACC9F68E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6A95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567C5C6-2E19-469B-829E-6F8A310B9512}"/>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47670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F951F-44C2-4FB3-A208-8BA55F1EEA81}"/>
              </a:ext>
            </a:extLst>
          </p:cNvPr>
          <p:cNvSpPr>
            <a:spLocks noGrp="1"/>
          </p:cNvSpPr>
          <p:nvPr>
            <p:ph type="title"/>
          </p:nvPr>
        </p:nvSpPr>
        <p:spPr>
          <a:xfrm>
            <a:off x="4965430" y="629268"/>
            <a:ext cx="6586491" cy="1286160"/>
          </a:xfrm>
        </p:spPr>
        <p:txBody>
          <a:bodyPr anchor="b">
            <a:noAutofit/>
          </a:bodyPr>
          <a:lstStyle/>
          <a:p>
            <a:r>
              <a:rPr lang="en-US" sz="4400" dirty="0"/>
              <a:t>A. Reasons for Political Parties’ Fragmented Nature</a:t>
            </a:r>
          </a:p>
        </p:txBody>
      </p:sp>
      <p:sp>
        <p:nvSpPr>
          <p:cNvPr id="3" name="Content Placeholder 2">
            <a:extLst>
              <a:ext uri="{FF2B5EF4-FFF2-40B4-BE49-F238E27FC236}">
                <a16:creationId xmlns:a16="http://schemas.microsoft.com/office/drawing/2014/main" id="{0F297501-6D06-436B-88E3-A739EB484D8C}"/>
              </a:ext>
            </a:extLst>
          </p:cNvPr>
          <p:cNvSpPr>
            <a:spLocks noGrp="1"/>
          </p:cNvSpPr>
          <p:nvPr>
            <p:ph idx="1"/>
          </p:nvPr>
        </p:nvSpPr>
        <p:spPr>
          <a:xfrm>
            <a:off x="4965431" y="2438400"/>
            <a:ext cx="6586489" cy="3785419"/>
          </a:xfrm>
        </p:spPr>
        <p:txBody>
          <a:bodyPr>
            <a:normAutofit/>
          </a:bodyPr>
          <a:lstStyle/>
          <a:p>
            <a:r>
              <a:rPr lang="en-US" dirty="0"/>
              <a:t>The sheer number of elected positions encourages a dispersal of power and fragmentation.</a:t>
            </a:r>
          </a:p>
          <a:p>
            <a:r>
              <a:rPr lang="en-US" dirty="0"/>
              <a:t>Party members often become divided over nominations.</a:t>
            </a:r>
          </a:p>
        </p:txBody>
      </p:sp>
      <p:pic>
        <p:nvPicPr>
          <p:cNvPr id="5" name="Picture 4" descr="A person holding a sign&#10;&#10;Description automatically generated">
            <a:extLst>
              <a:ext uri="{FF2B5EF4-FFF2-40B4-BE49-F238E27FC236}">
                <a16:creationId xmlns:a16="http://schemas.microsoft.com/office/drawing/2014/main" id="{A38E4AA7-BF80-4DE7-A41C-C185EFF9E7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3A94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FBA28B7-7CD7-4152-9889-802E1723FCBE}"/>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92195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F951F-44C2-4FB3-A208-8BA55F1EEA81}"/>
              </a:ext>
            </a:extLst>
          </p:cNvPr>
          <p:cNvSpPr>
            <a:spLocks noGrp="1"/>
          </p:cNvSpPr>
          <p:nvPr>
            <p:ph type="title"/>
          </p:nvPr>
        </p:nvSpPr>
        <p:spPr>
          <a:xfrm>
            <a:off x="4965430" y="629268"/>
            <a:ext cx="6586491" cy="1286160"/>
          </a:xfrm>
        </p:spPr>
        <p:txBody>
          <a:bodyPr anchor="b">
            <a:noAutofit/>
          </a:bodyPr>
          <a:lstStyle/>
          <a:p>
            <a:r>
              <a:rPr lang="en-US" dirty="0"/>
              <a:t>B. National Organization</a:t>
            </a:r>
          </a:p>
        </p:txBody>
      </p:sp>
      <p:sp>
        <p:nvSpPr>
          <p:cNvPr id="3" name="Content Placeholder 2">
            <a:extLst>
              <a:ext uri="{FF2B5EF4-FFF2-40B4-BE49-F238E27FC236}">
                <a16:creationId xmlns:a16="http://schemas.microsoft.com/office/drawing/2014/main" id="{0F297501-6D06-436B-88E3-A739EB484D8C}"/>
              </a:ext>
            </a:extLst>
          </p:cNvPr>
          <p:cNvSpPr>
            <a:spLocks noGrp="1"/>
          </p:cNvSpPr>
          <p:nvPr>
            <p:ph idx="1"/>
          </p:nvPr>
        </p:nvSpPr>
        <p:spPr>
          <a:xfrm>
            <a:off x="4965431" y="2438400"/>
            <a:ext cx="6586489" cy="3785419"/>
          </a:xfrm>
        </p:spPr>
        <p:txBody>
          <a:bodyPr>
            <a:normAutofit/>
          </a:bodyPr>
          <a:lstStyle/>
          <a:p>
            <a:r>
              <a:rPr lang="en-US" dirty="0"/>
              <a:t>A national party has four components:</a:t>
            </a:r>
          </a:p>
          <a:p>
            <a:pPr marL="749300" lvl="1" indent="-292100"/>
            <a:r>
              <a:rPr lang="en-US" dirty="0"/>
              <a:t>The national chairman and national committee serve largely in an administrative capacity.</a:t>
            </a:r>
          </a:p>
          <a:p>
            <a:pPr marL="749300" lvl="1" indent="-292100"/>
            <a:r>
              <a:rPr lang="en-US" dirty="0"/>
              <a:t>The national convention and the congressional campaign committees serve an electoral function.</a:t>
            </a:r>
          </a:p>
        </p:txBody>
      </p:sp>
      <p:pic>
        <p:nvPicPr>
          <p:cNvPr id="5" name="Picture 4" descr="A group of people standing in front of a crowd&#10;&#10;Description automatically generated">
            <a:extLst>
              <a:ext uri="{FF2B5EF4-FFF2-40B4-BE49-F238E27FC236}">
                <a16:creationId xmlns:a16="http://schemas.microsoft.com/office/drawing/2014/main" id="{275A5C1D-CE20-48CD-8573-1A703DA9E7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F9A4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2F5A60E-5DE6-46AA-B4F9-E09A0A6E6455}"/>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9547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F951F-44C2-4FB3-A208-8BA55F1EEA81}"/>
              </a:ext>
            </a:extLst>
          </p:cNvPr>
          <p:cNvSpPr>
            <a:spLocks noGrp="1"/>
          </p:cNvSpPr>
          <p:nvPr>
            <p:ph type="title"/>
          </p:nvPr>
        </p:nvSpPr>
        <p:spPr>
          <a:xfrm>
            <a:off x="4965430" y="629268"/>
            <a:ext cx="6586491" cy="1286160"/>
          </a:xfrm>
        </p:spPr>
        <p:txBody>
          <a:bodyPr anchor="b">
            <a:noAutofit/>
          </a:bodyPr>
          <a:lstStyle/>
          <a:p>
            <a:r>
              <a:rPr lang="en-US" dirty="0"/>
              <a:t>B. National Organization</a:t>
            </a:r>
          </a:p>
        </p:txBody>
      </p:sp>
      <p:sp>
        <p:nvSpPr>
          <p:cNvPr id="3" name="Content Placeholder 2">
            <a:extLst>
              <a:ext uri="{FF2B5EF4-FFF2-40B4-BE49-F238E27FC236}">
                <a16:creationId xmlns:a16="http://schemas.microsoft.com/office/drawing/2014/main" id="{0F297501-6D06-436B-88E3-A739EB484D8C}"/>
              </a:ext>
            </a:extLst>
          </p:cNvPr>
          <p:cNvSpPr>
            <a:spLocks noGrp="1"/>
          </p:cNvSpPr>
          <p:nvPr>
            <p:ph idx="1"/>
          </p:nvPr>
        </p:nvSpPr>
        <p:spPr>
          <a:xfrm>
            <a:off x="4965431" y="2438400"/>
            <a:ext cx="6586489" cy="3785419"/>
          </a:xfrm>
        </p:spPr>
        <p:txBody>
          <a:bodyPr>
            <a:normAutofit/>
          </a:bodyPr>
          <a:lstStyle/>
          <a:p>
            <a:r>
              <a:rPr lang="en-US" dirty="0"/>
              <a:t>Both national committees differ in their compositions.</a:t>
            </a:r>
          </a:p>
          <a:p>
            <a:pPr marL="749300" lvl="1" indent="-292100"/>
            <a:r>
              <a:rPr lang="en-US" dirty="0"/>
              <a:t>The </a:t>
            </a:r>
            <a:r>
              <a:rPr lang="en-US" b="1" dirty="0"/>
              <a:t>Republican National Committee </a:t>
            </a:r>
            <a:r>
              <a:rPr lang="en-US" dirty="0"/>
              <a:t>(</a:t>
            </a:r>
            <a:r>
              <a:rPr lang="en-US" b="1" dirty="0"/>
              <a:t>RNC</a:t>
            </a:r>
            <a:r>
              <a:rPr lang="en-US" dirty="0"/>
              <a:t>) includes state party chairmen.</a:t>
            </a:r>
          </a:p>
          <a:p>
            <a:pPr marL="749300" lvl="1" indent="-292100"/>
            <a:r>
              <a:rPr lang="en-US" dirty="0"/>
              <a:t>The </a:t>
            </a:r>
            <a:r>
              <a:rPr lang="en-US" b="1" dirty="0"/>
              <a:t>Democratic National Committee </a:t>
            </a:r>
            <a:r>
              <a:rPr lang="en-US" dirty="0"/>
              <a:t>(</a:t>
            </a:r>
            <a:r>
              <a:rPr lang="en-US" b="1" dirty="0"/>
              <a:t>DNC</a:t>
            </a:r>
            <a:r>
              <a:rPr lang="en-US" dirty="0"/>
              <a:t>) has a much larger membership.</a:t>
            </a:r>
          </a:p>
        </p:txBody>
      </p:sp>
      <p:pic>
        <p:nvPicPr>
          <p:cNvPr id="5" name="Picture 4" descr="A large crowd of people&#10;&#10;Description automatically generated">
            <a:extLst>
              <a:ext uri="{FF2B5EF4-FFF2-40B4-BE49-F238E27FC236}">
                <a16:creationId xmlns:a16="http://schemas.microsoft.com/office/drawing/2014/main" id="{A776F92C-63E7-4B38-9BF3-85AEDEECB3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9DC77"/>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DCFEC22-FF9A-4EFB-828D-A8EA953D3528}"/>
              </a:ext>
            </a:extLst>
          </p:cNvPr>
          <p:cNvCxnSpPr/>
          <p:nvPr/>
        </p:nvCxnSpPr>
        <p:spPr>
          <a:xfrm>
            <a:off x="5080934" y="2115117"/>
            <a:ext cx="630936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7CE7FFC-3551-4DD1-A266-5AFDD8DB2F61}"/>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9769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F951F-44C2-4FB3-A208-8BA55F1EEA81}"/>
              </a:ext>
            </a:extLst>
          </p:cNvPr>
          <p:cNvSpPr>
            <a:spLocks noGrp="1"/>
          </p:cNvSpPr>
          <p:nvPr>
            <p:ph type="title"/>
          </p:nvPr>
        </p:nvSpPr>
        <p:spPr>
          <a:xfrm>
            <a:off x="4965430" y="629268"/>
            <a:ext cx="6586491" cy="1286160"/>
          </a:xfrm>
        </p:spPr>
        <p:txBody>
          <a:bodyPr anchor="b">
            <a:noAutofit/>
          </a:bodyPr>
          <a:lstStyle/>
          <a:p>
            <a:r>
              <a:rPr lang="en-US" dirty="0"/>
              <a:t>B. National Organization</a:t>
            </a:r>
          </a:p>
        </p:txBody>
      </p:sp>
      <p:sp>
        <p:nvSpPr>
          <p:cNvPr id="3" name="Content Placeholder 2">
            <a:extLst>
              <a:ext uri="{FF2B5EF4-FFF2-40B4-BE49-F238E27FC236}">
                <a16:creationId xmlns:a16="http://schemas.microsoft.com/office/drawing/2014/main" id="{0F297501-6D06-436B-88E3-A739EB484D8C}"/>
              </a:ext>
            </a:extLst>
          </p:cNvPr>
          <p:cNvSpPr>
            <a:spLocks noGrp="1"/>
          </p:cNvSpPr>
          <p:nvPr>
            <p:ph idx="1"/>
          </p:nvPr>
        </p:nvSpPr>
        <p:spPr>
          <a:xfrm>
            <a:off x="4965431" y="2438400"/>
            <a:ext cx="6586489" cy="3785419"/>
          </a:xfrm>
        </p:spPr>
        <p:txBody>
          <a:bodyPr>
            <a:normAutofit/>
          </a:bodyPr>
          <a:lstStyle/>
          <a:p>
            <a:r>
              <a:rPr lang="en-US" dirty="0"/>
              <a:t>Congressional campaign committees provide money and expertise to help reelect incumbents to Congress.</a:t>
            </a:r>
          </a:p>
        </p:txBody>
      </p:sp>
      <p:pic>
        <p:nvPicPr>
          <p:cNvPr id="5" name="Picture 4" descr="A large crowd of people&#10;&#10;Description automatically generated">
            <a:extLst>
              <a:ext uri="{FF2B5EF4-FFF2-40B4-BE49-F238E27FC236}">
                <a16:creationId xmlns:a16="http://schemas.microsoft.com/office/drawing/2014/main" id="{A776F92C-63E7-4B38-9BF3-85AEDEECB3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9DC77"/>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DCFEC22-FF9A-4EFB-828D-A8EA953D3528}"/>
              </a:ext>
            </a:extLst>
          </p:cNvPr>
          <p:cNvCxnSpPr/>
          <p:nvPr/>
        </p:nvCxnSpPr>
        <p:spPr>
          <a:xfrm>
            <a:off x="5080934" y="2115117"/>
            <a:ext cx="630936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3F83FD2-D02B-4C9C-943F-4E8C4B717479}"/>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67860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F951F-44C2-4FB3-A208-8BA55F1EEA81}"/>
              </a:ext>
            </a:extLst>
          </p:cNvPr>
          <p:cNvSpPr>
            <a:spLocks noGrp="1"/>
          </p:cNvSpPr>
          <p:nvPr>
            <p:ph type="title"/>
          </p:nvPr>
        </p:nvSpPr>
        <p:spPr>
          <a:xfrm>
            <a:off x="4965430" y="629268"/>
            <a:ext cx="6586491" cy="1286160"/>
          </a:xfrm>
        </p:spPr>
        <p:txBody>
          <a:bodyPr anchor="b">
            <a:noAutofit/>
          </a:bodyPr>
          <a:lstStyle/>
          <a:p>
            <a:r>
              <a:rPr lang="en-US" dirty="0"/>
              <a:t>C. State and Local Levels</a:t>
            </a:r>
          </a:p>
        </p:txBody>
      </p:sp>
      <p:sp>
        <p:nvSpPr>
          <p:cNvPr id="3" name="Content Placeholder 2">
            <a:extLst>
              <a:ext uri="{FF2B5EF4-FFF2-40B4-BE49-F238E27FC236}">
                <a16:creationId xmlns:a16="http://schemas.microsoft.com/office/drawing/2014/main" id="{0F297501-6D06-436B-88E3-A739EB484D8C}"/>
              </a:ext>
            </a:extLst>
          </p:cNvPr>
          <p:cNvSpPr>
            <a:spLocks noGrp="1"/>
          </p:cNvSpPr>
          <p:nvPr>
            <p:ph idx="1"/>
          </p:nvPr>
        </p:nvSpPr>
        <p:spPr>
          <a:xfrm>
            <a:off x="4965431" y="2438400"/>
            <a:ext cx="6586489" cy="3785419"/>
          </a:xfrm>
        </p:spPr>
        <p:txBody>
          <a:bodyPr>
            <a:normAutofit/>
          </a:bodyPr>
          <a:lstStyle/>
          <a:p>
            <a:r>
              <a:rPr lang="en-US" dirty="0"/>
              <a:t>State party organization centers on a state committee headed by a state chairman.</a:t>
            </a:r>
          </a:p>
          <a:p>
            <a:r>
              <a:rPr lang="en-US" dirty="0"/>
              <a:t>Local party divisions across the country vary considerably in structure and strength and may include </a:t>
            </a:r>
            <a:r>
              <a:rPr lang="en-US" b="1" dirty="0"/>
              <a:t>wards.</a:t>
            </a:r>
            <a:endParaRPr lang="en-US" sz="2000" dirty="0"/>
          </a:p>
        </p:txBody>
      </p:sp>
      <p:pic>
        <p:nvPicPr>
          <p:cNvPr id="6" name="Picture 5" descr="A group of people posing for the camera&#10;&#10;Description automatically generated">
            <a:extLst>
              <a:ext uri="{FF2B5EF4-FFF2-40B4-BE49-F238E27FC236}">
                <a16:creationId xmlns:a16="http://schemas.microsoft.com/office/drawing/2014/main" id="{CFD56972-19C0-44B1-BEF2-8BB54A8F68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4A78413-A3E8-4779-8B56-695400EFFB6E}"/>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01453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16.4</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1–2. Identify the two major purposes of a party’s national convention.</a:t>
            </a:r>
          </a:p>
          <a:p>
            <a:pPr marL="0" indent="0" algn="ctr">
              <a:buNone/>
            </a:pPr>
            <a:r>
              <a:rPr lang="en-US" dirty="0">
                <a:solidFill>
                  <a:srgbClr val="C00000"/>
                </a:solidFill>
              </a:rPr>
              <a:t>to nominate the party’s candidates for president and vice president and to approve the party platform (p. 392)</a:t>
            </a:r>
          </a:p>
          <a:p>
            <a:pPr marL="0" indent="0">
              <a:buNone/>
            </a:pPr>
            <a:r>
              <a:rPr lang="en-US" dirty="0"/>
              <a:t>3–4. What group manages national-party activities during the time between national conventions? Who is the party leader, at least in theory, during that time?</a:t>
            </a:r>
          </a:p>
          <a:p>
            <a:pPr marL="0" indent="0" algn="ctr">
              <a:buNone/>
            </a:pPr>
            <a:r>
              <a:rPr lang="en-US" dirty="0">
                <a:solidFill>
                  <a:srgbClr val="C00000"/>
                </a:solidFill>
              </a:rPr>
              <a:t>the national committee; the national chairman (p. 393)</a:t>
            </a:r>
          </a:p>
        </p:txBody>
      </p:sp>
    </p:spTree>
    <p:extLst>
      <p:ext uri="{BB962C8B-B14F-4D97-AF65-F5344CB8AC3E}">
        <p14:creationId xmlns:p14="http://schemas.microsoft.com/office/powerpoint/2010/main" val="2536553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16.4</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What are three major factors that contribute to the fragmented nature of political parties?</a:t>
            </a:r>
          </a:p>
          <a:p>
            <a:pPr marL="0" indent="0" algn="ctr">
              <a:buNone/>
            </a:pPr>
            <a:r>
              <a:rPr lang="en-US" dirty="0">
                <a:solidFill>
                  <a:srgbClr val="C00000"/>
                </a:solidFill>
              </a:rPr>
              <a:t>membership strength, federalism, and the nominating process</a:t>
            </a:r>
          </a:p>
        </p:txBody>
      </p:sp>
    </p:spTree>
    <p:extLst>
      <p:ext uri="{BB962C8B-B14F-4D97-AF65-F5344CB8AC3E}">
        <p14:creationId xmlns:p14="http://schemas.microsoft.com/office/powerpoint/2010/main" val="32198976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indoor, person, building, court&#10;&#10;Description automatically generated">
            <a:extLst>
              <a:ext uri="{FF2B5EF4-FFF2-40B4-BE49-F238E27FC236}">
                <a16:creationId xmlns:a16="http://schemas.microsoft.com/office/drawing/2014/main" id="{5CC3BA32-CC7B-4C86-BAB7-09EAB00F7A61}"/>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31" name="Rectangle 30">
            <a:extLst>
              <a:ext uri="{FF2B5EF4-FFF2-40B4-BE49-F238E27FC236}">
                <a16:creationId xmlns:a16="http://schemas.microsoft.com/office/drawing/2014/main" id="{D38A241E-0395-41E5-8607-BAA2799A43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969264" y="5154168"/>
            <a:ext cx="6973204" cy="1261872"/>
          </a:xfrm>
        </p:spPr>
        <p:txBody>
          <a:bodyPr vert="horz" lIns="91440" tIns="45720" rIns="91440" bIns="45720" rtlCol="0" anchor="ctr">
            <a:normAutofit/>
          </a:bodyPr>
          <a:lstStyle/>
          <a:p>
            <a:r>
              <a:rPr lang="en-US" sz="5400" b="1" dirty="0">
                <a:solidFill>
                  <a:schemeClr val="tx1">
                    <a:lumMod val="85000"/>
                    <a:lumOff val="15000"/>
                  </a:schemeClr>
                </a:solidFill>
                <a:effectLst>
                  <a:outerShdw blurRad="38100" dist="38100" dir="2700000" algn="tl">
                    <a:srgbClr val="000000">
                      <a:alpha val="43137"/>
                    </a:srgbClr>
                  </a:outerShdw>
                </a:effectLst>
              </a:rPr>
              <a:t>V. Party Decline</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latin typeface="+mn-lt"/>
              </a:rPr>
              <a:t>Chapter 16.5</a:t>
            </a:r>
          </a:p>
        </p:txBody>
      </p:sp>
      <p:cxnSp>
        <p:nvCxnSpPr>
          <p:cNvPr id="33" name="Straight Connector 32">
            <a:extLst>
              <a:ext uri="{FF2B5EF4-FFF2-40B4-BE49-F238E27FC236}">
                <a16:creationId xmlns:a16="http://schemas.microsoft.com/office/drawing/2014/main" id="{CE352288-84AD-4CA8-BCD5-76C29D34E1D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7881579"/>
      </p:ext>
    </p:extLst>
  </p:cSld>
  <p:clrMapOvr>
    <a:overrideClrMapping bg1="dk1" tx1="lt1" bg2="dk2" tx2="lt2" accent1="accent1" accent2="accent2" accent3="accent3" accent4="accent4" accent5="accent5" accent6="accent6" hlink="hlink" folHlink="folHlink"/>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5B675-C30C-4487-8D04-7396F2EC7285}"/>
              </a:ext>
            </a:extLst>
          </p:cNvPr>
          <p:cNvSpPr>
            <a:spLocks noGrp="1"/>
          </p:cNvSpPr>
          <p:nvPr>
            <p:ph type="title"/>
          </p:nvPr>
        </p:nvSpPr>
        <p:spPr>
          <a:xfrm>
            <a:off x="4965430" y="629268"/>
            <a:ext cx="6586491" cy="1286160"/>
          </a:xfrm>
        </p:spPr>
        <p:txBody>
          <a:bodyPr anchor="b">
            <a:normAutofit/>
          </a:bodyPr>
          <a:lstStyle/>
          <a:p>
            <a:r>
              <a:rPr lang="en-US" dirty="0"/>
              <a:t>B. Party Functions</a:t>
            </a:r>
          </a:p>
        </p:txBody>
      </p:sp>
      <p:sp>
        <p:nvSpPr>
          <p:cNvPr id="3" name="Content Placeholder 2">
            <a:extLst>
              <a:ext uri="{FF2B5EF4-FFF2-40B4-BE49-F238E27FC236}">
                <a16:creationId xmlns:a16="http://schemas.microsoft.com/office/drawing/2014/main" id="{B64DBF47-2AFB-4E23-A374-B6A2A1A8525E}"/>
              </a:ext>
            </a:extLst>
          </p:cNvPr>
          <p:cNvSpPr>
            <a:spLocks noGrp="1"/>
          </p:cNvSpPr>
          <p:nvPr>
            <p:ph idx="1"/>
          </p:nvPr>
        </p:nvSpPr>
        <p:spPr>
          <a:xfrm>
            <a:off x="4965431" y="2438400"/>
            <a:ext cx="6586489" cy="3785419"/>
          </a:xfrm>
        </p:spPr>
        <p:txBody>
          <a:bodyPr>
            <a:normAutofit/>
          </a:bodyPr>
          <a:lstStyle/>
          <a:p>
            <a:r>
              <a:rPr lang="en-US" dirty="0"/>
              <a:t>Political parties provide a bridge between the governed and their government.</a:t>
            </a:r>
          </a:p>
          <a:p>
            <a:r>
              <a:rPr lang="en-US" dirty="0"/>
              <a:t>A political party’s major purpose is to </a:t>
            </a:r>
            <a:r>
              <a:rPr lang="en-US" b="1" dirty="0"/>
              <a:t>nominate</a:t>
            </a:r>
            <a:r>
              <a:rPr lang="en-US" dirty="0"/>
              <a:t> candidates for office.</a:t>
            </a:r>
          </a:p>
        </p:txBody>
      </p:sp>
      <p:pic>
        <p:nvPicPr>
          <p:cNvPr id="5" name="Picture 4" descr="A person in a costume&#10;&#10;Description automatically generated">
            <a:extLst>
              <a:ext uri="{FF2B5EF4-FFF2-40B4-BE49-F238E27FC236}">
                <a16:creationId xmlns:a16="http://schemas.microsoft.com/office/drawing/2014/main" id="{9E4DC9EF-AAA5-47A5-840C-DB42CF999B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6E97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E7B8BC3-7FA5-4809-8F8A-565203FF3EFA}"/>
              </a:ext>
            </a:extLst>
          </p:cNvPr>
          <p:cNvCxnSpPr/>
          <p:nvPr/>
        </p:nvCxnSpPr>
        <p:spPr>
          <a:xfrm>
            <a:off x="5080934" y="2115117"/>
            <a:ext cx="63744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F5E495F-707D-4081-B222-E9F18D8CE792}"/>
              </a:ext>
            </a:extLst>
          </p:cNvPr>
          <p:cNvCxnSpPr>
            <a:cxnSpLocks/>
          </p:cNvCxnSpPr>
          <p:nvPr/>
        </p:nvCxnSpPr>
        <p:spPr>
          <a:xfrm>
            <a:off x="5080934" y="21220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13520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BCCA0-F740-48A4-B122-3169C2264C4D}"/>
              </a:ext>
            </a:extLst>
          </p:cNvPr>
          <p:cNvSpPr>
            <a:spLocks noGrp="1"/>
          </p:cNvSpPr>
          <p:nvPr>
            <p:ph type="title"/>
          </p:nvPr>
        </p:nvSpPr>
        <p:spPr>
          <a:xfrm>
            <a:off x="4965430" y="629268"/>
            <a:ext cx="6586491" cy="1286160"/>
          </a:xfrm>
        </p:spPr>
        <p:txBody>
          <a:bodyPr anchor="b">
            <a:normAutofit/>
          </a:bodyPr>
          <a:lstStyle/>
          <a:p>
            <a:r>
              <a:rPr lang="en-US" dirty="0"/>
              <a:t>V. Party Decline</a:t>
            </a:r>
          </a:p>
        </p:txBody>
      </p:sp>
      <p:sp>
        <p:nvSpPr>
          <p:cNvPr id="3" name="Content Placeholder 2">
            <a:extLst>
              <a:ext uri="{FF2B5EF4-FFF2-40B4-BE49-F238E27FC236}">
                <a16:creationId xmlns:a16="http://schemas.microsoft.com/office/drawing/2014/main" id="{569510A9-8396-4B5F-A497-ABAB10CAB5E1}"/>
              </a:ext>
            </a:extLst>
          </p:cNvPr>
          <p:cNvSpPr>
            <a:spLocks noGrp="1"/>
          </p:cNvSpPr>
          <p:nvPr>
            <p:ph idx="1"/>
          </p:nvPr>
        </p:nvSpPr>
        <p:spPr>
          <a:xfrm>
            <a:off x="4965431" y="2438400"/>
            <a:ext cx="6586489" cy="3785419"/>
          </a:xfrm>
        </p:spPr>
        <p:txBody>
          <a:bodyPr>
            <a:normAutofit/>
          </a:bodyPr>
          <a:lstStyle/>
          <a:p>
            <a:r>
              <a:rPr lang="en-US" dirty="0"/>
              <a:t>Recent changes have weakened the traditional party, making it more a vehicle for nominating than a means of governing.</a:t>
            </a:r>
          </a:p>
          <a:p>
            <a:r>
              <a:rPr lang="en-US" dirty="0"/>
              <a:t>Some will argue that this has forced parties to pay more attention to issues that voters care about.</a:t>
            </a:r>
          </a:p>
        </p:txBody>
      </p:sp>
      <p:pic>
        <p:nvPicPr>
          <p:cNvPr id="6" name="Picture 5" descr="A person holding a sign&#10;&#10;Description automatically generated">
            <a:extLst>
              <a:ext uri="{FF2B5EF4-FFF2-40B4-BE49-F238E27FC236}">
                <a16:creationId xmlns:a16="http://schemas.microsoft.com/office/drawing/2014/main" id="{FB9DCD9E-FB1C-40C6-8C7A-8E14FE2135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22" r="6797"/>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3D70A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EF62E4D-6680-4E5A-B2FC-CBFFB092B638}"/>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7682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1AF7D-BFC0-4D4C-9BEA-1AD9FC2DB982}"/>
              </a:ext>
            </a:extLst>
          </p:cNvPr>
          <p:cNvSpPr>
            <a:spLocks noGrp="1"/>
          </p:cNvSpPr>
          <p:nvPr>
            <p:ph type="title"/>
          </p:nvPr>
        </p:nvSpPr>
        <p:spPr>
          <a:xfrm>
            <a:off x="4965430" y="629268"/>
            <a:ext cx="6586491" cy="1286160"/>
          </a:xfrm>
        </p:spPr>
        <p:txBody>
          <a:bodyPr anchor="b">
            <a:normAutofit/>
          </a:bodyPr>
          <a:lstStyle/>
          <a:p>
            <a:r>
              <a:rPr lang="en-US" dirty="0"/>
              <a:t>A. Changes</a:t>
            </a:r>
          </a:p>
        </p:txBody>
      </p:sp>
      <p:sp>
        <p:nvSpPr>
          <p:cNvPr id="3" name="Content Placeholder 2">
            <a:extLst>
              <a:ext uri="{FF2B5EF4-FFF2-40B4-BE49-F238E27FC236}">
                <a16:creationId xmlns:a16="http://schemas.microsoft.com/office/drawing/2014/main" id="{C8F53C9C-215E-421B-AC63-91D5370618F7}"/>
              </a:ext>
            </a:extLst>
          </p:cNvPr>
          <p:cNvSpPr>
            <a:spLocks noGrp="1"/>
          </p:cNvSpPr>
          <p:nvPr>
            <p:ph idx="1"/>
          </p:nvPr>
        </p:nvSpPr>
        <p:spPr>
          <a:xfrm>
            <a:off x="4965431" y="2438400"/>
            <a:ext cx="6586489" cy="3785419"/>
          </a:xfrm>
        </p:spPr>
        <p:txBody>
          <a:bodyPr>
            <a:normAutofit/>
          </a:bodyPr>
          <a:lstStyle/>
          <a:p>
            <a:r>
              <a:rPr lang="en-US" b="1" dirty="0"/>
              <a:t>Presidential primaries</a:t>
            </a:r>
            <a:r>
              <a:rPr lang="en-US" dirty="0"/>
              <a:t> dramatically changed the nomination process.</a:t>
            </a:r>
          </a:p>
          <a:p>
            <a:r>
              <a:rPr lang="en-US" dirty="0"/>
              <a:t>Social upheaval has also contributed to rapid change.</a:t>
            </a:r>
          </a:p>
          <a:p>
            <a:r>
              <a:rPr lang="en-US" dirty="0"/>
              <a:t>The increase in party delegates has resulted in greater involvement by </a:t>
            </a:r>
            <a:r>
              <a:rPr lang="en-US" b="1" dirty="0"/>
              <a:t>interest groups</a:t>
            </a:r>
            <a:r>
              <a:rPr lang="en-US" dirty="0"/>
              <a:t>.</a:t>
            </a:r>
          </a:p>
        </p:txBody>
      </p:sp>
      <p:pic>
        <p:nvPicPr>
          <p:cNvPr id="6" name="Picture 5" descr="A group of people standing in front of a crowd&#10;&#10;Description automatically generated">
            <a:extLst>
              <a:ext uri="{FF2B5EF4-FFF2-40B4-BE49-F238E27FC236}">
                <a16:creationId xmlns:a16="http://schemas.microsoft.com/office/drawing/2014/main" id="{9F0F4C70-CB2F-412E-BE60-2AF99FC47E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8FC3CE3-7B56-4DFE-8860-98067F0645F1}"/>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56374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1AF7D-BFC0-4D4C-9BEA-1AD9FC2DB982}"/>
              </a:ext>
            </a:extLst>
          </p:cNvPr>
          <p:cNvSpPr>
            <a:spLocks noGrp="1"/>
          </p:cNvSpPr>
          <p:nvPr>
            <p:ph type="title"/>
          </p:nvPr>
        </p:nvSpPr>
        <p:spPr>
          <a:xfrm>
            <a:off x="4965430" y="629268"/>
            <a:ext cx="6586491" cy="1286160"/>
          </a:xfrm>
        </p:spPr>
        <p:txBody>
          <a:bodyPr anchor="b">
            <a:normAutofit/>
          </a:bodyPr>
          <a:lstStyle/>
          <a:p>
            <a:r>
              <a:rPr lang="en-US" dirty="0"/>
              <a:t>A. Changes</a:t>
            </a:r>
          </a:p>
        </p:txBody>
      </p:sp>
      <p:sp>
        <p:nvSpPr>
          <p:cNvPr id="3" name="Content Placeholder 2">
            <a:extLst>
              <a:ext uri="{FF2B5EF4-FFF2-40B4-BE49-F238E27FC236}">
                <a16:creationId xmlns:a16="http://schemas.microsoft.com/office/drawing/2014/main" id="{C8F53C9C-215E-421B-AC63-91D5370618F7}"/>
              </a:ext>
            </a:extLst>
          </p:cNvPr>
          <p:cNvSpPr>
            <a:spLocks noGrp="1"/>
          </p:cNvSpPr>
          <p:nvPr>
            <p:ph idx="1"/>
          </p:nvPr>
        </p:nvSpPr>
        <p:spPr>
          <a:xfrm>
            <a:off x="4965431" y="2438400"/>
            <a:ext cx="6586489" cy="3785419"/>
          </a:xfrm>
        </p:spPr>
        <p:txBody>
          <a:bodyPr>
            <a:normAutofit/>
          </a:bodyPr>
          <a:lstStyle/>
          <a:p>
            <a:r>
              <a:rPr lang="en-US" dirty="0"/>
              <a:t>Modern campaigns are also much longer and more expensive than in the past.</a:t>
            </a:r>
          </a:p>
          <a:p>
            <a:r>
              <a:rPr lang="en-US" dirty="0"/>
              <a:t>Increased democratization has fragmented parties into competing factions.</a:t>
            </a:r>
          </a:p>
        </p:txBody>
      </p:sp>
      <p:pic>
        <p:nvPicPr>
          <p:cNvPr id="5" name="Picture 4" descr="A person holding a sign&#10;&#10;Description automatically generated">
            <a:extLst>
              <a:ext uri="{FF2B5EF4-FFF2-40B4-BE49-F238E27FC236}">
                <a16:creationId xmlns:a16="http://schemas.microsoft.com/office/drawing/2014/main" id="{D1268905-2C98-47B7-9C00-3C205D0EC5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A215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3C47A3B-252B-4EF7-98A3-2C6553AFDFDD}"/>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2627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1AF7D-BFC0-4D4C-9BEA-1AD9FC2DB982}"/>
              </a:ext>
            </a:extLst>
          </p:cNvPr>
          <p:cNvSpPr>
            <a:spLocks noGrp="1"/>
          </p:cNvSpPr>
          <p:nvPr>
            <p:ph type="title"/>
          </p:nvPr>
        </p:nvSpPr>
        <p:spPr>
          <a:xfrm>
            <a:off x="4965430" y="629268"/>
            <a:ext cx="6586491" cy="1286160"/>
          </a:xfrm>
        </p:spPr>
        <p:txBody>
          <a:bodyPr anchor="b">
            <a:normAutofit/>
          </a:bodyPr>
          <a:lstStyle/>
          <a:p>
            <a:r>
              <a:rPr lang="en-US" dirty="0"/>
              <a:t>B. Independent Voters</a:t>
            </a:r>
          </a:p>
        </p:txBody>
      </p:sp>
      <p:sp>
        <p:nvSpPr>
          <p:cNvPr id="3" name="Content Placeholder 2">
            <a:extLst>
              <a:ext uri="{FF2B5EF4-FFF2-40B4-BE49-F238E27FC236}">
                <a16:creationId xmlns:a16="http://schemas.microsoft.com/office/drawing/2014/main" id="{C8F53C9C-215E-421B-AC63-91D5370618F7}"/>
              </a:ext>
            </a:extLst>
          </p:cNvPr>
          <p:cNvSpPr>
            <a:spLocks noGrp="1"/>
          </p:cNvSpPr>
          <p:nvPr>
            <p:ph idx="1"/>
          </p:nvPr>
        </p:nvSpPr>
        <p:spPr>
          <a:xfrm>
            <a:off x="4965431" y="2438400"/>
            <a:ext cx="6586489" cy="3785419"/>
          </a:xfrm>
        </p:spPr>
        <p:txBody>
          <a:bodyPr>
            <a:normAutofit/>
          </a:bodyPr>
          <a:lstStyle/>
          <a:p>
            <a:r>
              <a:rPr lang="en-US" dirty="0"/>
              <a:t>Recently, the number of </a:t>
            </a:r>
            <a:r>
              <a:rPr lang="en-US" b="1" dirty="0"/>
              <a:t>independent voters </a:t>
            </a:r>
            <a:r>
              <a:rPr lang="en-US" dirty="0"/>
              <a:t>has risen dramatically.</a:t>
            </a:r>
          </a:p>
          <a:p>
            <a:r>
              <a:rPr lang="en-US" dirty="0"/>
              <a:t>Independents contribute to landslide victories through frequent party-switching.</a:t>
            </a:r>
          </a:p>
          <a:p>
            <a:r>
              <a:rPr lang="en-US" b="1" dirty="0"/>
              <a:t>Ticket splitting </a:t>
            </a:r>
            <a:r>
              <a:rPr lang="en-US" dirty="0"/>
              <a:t>has also become more common.</a:t>
            </a:r>
            <a:endParaRPr lang="en-US" b="1" dirty="0"/>
          </a:p>
        </p:txBody>
      </p:sp>
      <p:pic>
        <p:nvPicPr>
          <p:cNvPr id="7" name="Picture 6" descr="A close up of a flag&#10;&#10;Description automatically generated">
            <a:extLst>
              <a:ext uri="{FF2B5EF4-FFF2-40B4-BE49-F238E27FC236}">
                <a16:creationId xmlns:a16="http://schemas.microsoft.com/office/drawing/2014/main" id="{4F1A4F8A-7510-4902-B024-E479AD36C2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5" name="Straight Connector 14">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A4A2E"/>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AB03846-65CC-4D3A-80EA-B8CEE762814D}"/>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54373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1AF7D-BFC0-4D4C-9BEA-1AD9FC2DB982}"/>
              </a:ext>
            </a:extLst>
          </p:cNvPr>
          <p:cNvSpPr>
            <a:spLocks noGrp="1"/>
          </p:cNvSpPr>
          <p:nvPr>
            <p:ph type="title"/>
          </p:nvPr>
        </p:nvSpPr>
        <p:spPr>
          <a:xfrm>
            <a:off x="4965430" y="629268"/>
            <a:ext cx="6586491" cy="1286160"/>
          </a:xfrm>
        </p:spPr>
        <p:txBody>
          <a:bodyPr anchor="b">
            <a:normAutofit/>
          </a:bodyPr>
          <a:lstStyle/>
          <a:p>
            <a:r>
              <a:rPr lang="en-US" dirty="0"/>
              <a:t>C. Media Impact</a:t>
            </a:r>
          </a:p>
        </p:txBody>
      </p:sp>
      <p:sp>
        <p:nvSpPr>
          <p:cNvPr id="3" name="Content Placeholder 2">
            <a:extLst>
              <a:ext uri="{FF2B5EF4-FFF2-40B4-BE49-F238E27FC236}">
                <a16:creationId xmlns:a16="http://schemas.microsoft.com/office/drawing/2014/main" id="{C8F53C9C-215E-421B-AC63-91D5370618F7}"/>
              </a:ext>
            </a:extLst>
          </p:cNvPr>
          <p:cNvSpPr>
            <a:spLocks noGrp="1"/>
          </p:cNvSpPr>
          <p:nvPr>
            <p:ph idx="1"/>
          </p:nvPr>
        </p:nvSpPr>
        <p:spPr>
          <a:xfrm>
            <a:off x="4965431" y="2438400"/>
            <a:ext cx="6794769" cy="3785419"/>
          </a:xfrm>
        </p:spPr>
        <p:txBody>
          <a:bodyPr>
            <a:noAutofit/>
          </a:bodyPr>
          <a:lstStyle/>
          <a:p>
            <a:r>
              <a:rPr lang="en-US" dirty="0"/>
              <a:t>Television coverage and social media presence can have an enormous impact on a campaign.</a:t>
            </a:r>
          </a:p>
          <a:p>
            <a:r>
              <a:rPr lang="en-US" dirty="0"/>
              <a:t>Candidates have used the internet as an effective tool for campaign fundraising.</a:t>
            </a:r>
          </a:p>
          <a:p>
            <a:r>
              <a:rPr lang="en-US" dirty="0"/>
              <a:t>Despite many changes, political parties show no signs of becoming extinct.</a:t>
            </a:r>
          </a:p>
        </p:txBody>
      </p:sp>
      <p:pic>
        <p:nvPicPr>
          <p:cNvPr id="5" name="Picture 4" descr="A person in a suit and tie&#10;&#10;Description automatically generated">
            <a:extLst>
              <a:ext uri="{FF2B5EF4-FFF2-40B4-BE49-F238E27FC236}">
                <a16:creationId xmlns:a16="http://schemas.microsoft.com/office/drawing/2014/main" id="{2A14F36B-ACF1-44C7-A315-2E1AB8BE4A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D9F6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94B9A72-4E17-435F-B8C1-7F05696F9E22}"/>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3169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16.5</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1–2. Which two important party changes occurred, in part, because of the 1968 election?</a:t>
            </a:r>
          </a:p>
          <a:p>
            <a:pPr marL="0" indent="0" algn="ctr">
              <a:buNone/>
            </a:pPr>
            <a:r>
              <a:rPr lang="en-US" dirty="0">
                <a:solidFill>
                  <a:srgbClr val="C00000"/>
                </a:solidFill>
              </a:rPr>
              <a:t>an increase in the number of presidential primaries and an increased number of national delegates drawn from those primaries (p. 395)</a:t>
            </a:r>
          </a:p>
          <a:p>
            <a:pPr marL="0" indent="0">
              <a:buNone/>
            </a:pPr>
            <a:r>
              <a:rPr lang="en-US" dirty="0"/>
              <a:t>3. What is yellow-dog voting?</a:t>
            </a:r>
          </a:p>
          <a:p>
            <a:pPr marL="0" indent="0" algn="ctr">
              <a:buNone/>
            </a:pPr>
            <a:r>
              <a:rPr lang="en-US" dirty="0">
                <a:solidFill>
                  <a:srgbClr val="C00000"/>
                </a:solidFill>
              </a:rPr>
              <a:t>the practice of casting a vote solely based on party label </a:t>
            </a:r>
            <a:br>
              <a:rPr lang="en-US" dirty="0">
                <a:solidFill>
                  <a:srgbClr val="C00000"/>
                </a:solidFill>
              </a:rPr>
            </a:br>
            <a:r>
              <a:rPr lang="en-US" dirty="0">
                <a:solidFill>
                  <a:srgbClr val="C00000"/>
                </a:solidFill>
              </a:rPr>
              <a:t>(p. 396)</a:t>
            </a:r>
          </a:p>
        </p:txBody>
      </p:sp>
    </p:spTree>
    <p:extLst>
      <p:ext uri="{BB962C8B-B14F-4D97-AF65-F5344CB8AC3E}">
        <p14:creationId xmlns:p14="http://schemas.microsoft.com/office/powerpoint/2010/main" val="463064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16.5</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4–6. Many refer to yellow-dog voting as intellectually lazy because voters do not have to think about three things. Identify those.</a:t>
            </a:r>
          </a:p>
          <a:p>
            <a:pPr marL="0" indent="0" algn="ctr">
              <a:buNone/>
            </a:pPr>
            <a:r>
              <a:rPr lang="en-US" dirty="0">
                <a:solidFill>
                  <a:srgbClr val="C00000"/>
                </a:solidFill>
              </a:rPr>
              <a:t>issues, candidates’ qualifications, or their character (p. 396)</a:t>
            </a:r>
          </a:p>
        </p:txBody>
      </p:sp>
    </p:spTree>
    <p:extLst>
      <p:ext uri="{BB962C8B-B14F-4D97-AF65-F5344CB8AC3E}">
        <p14:creationId xmlns:p14="http://schemas.microsoft.com/office/powerpoint/2010/main" val="1700565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16.5</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a:xfrm>
            <a:off x="838200" y="1825625"/>
            <a:ext cx="10668000" cy="4351338"/>
          </a:xfrm>
        </p:spPr>
        <p:txBody>
          <a:bodyPr/>
          <a:lstStyle/>
          <a:p>
            <a:pPr>
              <a:buFont typeface="Wingdings" panose="05000000000000000000" pitchFamily="2" charset="2"/>
              <a:buChar char="v"/>
            </a:pPr>
            <a:r>
              <a:rPr lang="en-US" dirty="0"/>
              <a:t> Do you think the weakening of political parties in America has been a positive or negative development? Explain your answer.</a:t>
            </a:r>
          </a:p>
          <a:p>
            <a:pPr marL="0" indent="0" algn="ctr">
              <a:buNone/>
            </a:pPr>
            <a:r>
              <a:rPr lang="en-US" dirty="0">
                <a:solidFill>
                  <a:srgbClr val="C00000"/>
                </a:solidFill>
              </a:rPr>
              <a:t>Some might describe the weakening as good, noting that President Washington warned of the dangers of political parties. They might cite the tight control past party bosses often held, negatively impacting democratic government, or might argue that strong parties often ignored issues important to the average voter. </a:t>
            </a:r>
          </a:p>
        </p:txBody>
      </p:sp>
    </p:spTree>
    <p:extLst>
      <p:ext uri="{BB962C8B-B14F-4D97-AF65-F5344CB8AC3E}">
        <p14:creationId xmlns:p14="http://schemas.microsoft.com/office/powerpoint/2010/main" val="20849514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16.5</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a:xfrm>
            <a:off x="838200" y="1825625"/>
            <a:ext cx="10648950" cy="4351338"/>
          </a:xfrm>
        </p:spPr>
        <p:txBody>
          <a:bodyPr/>
          <a:lstStyle/>
          <a:p>
            <a:pPr>
              <a:buFont typeface="Wingdings" panose="05000000000000000000" pitchFamily="2" charset="2"/>
              <a:buChar char="v"/>
            </a:pPr>
            <a:r>
              <a:rPr lang="en-US" dirty="0"/>
              <a:t> Do you think the weakening of political parties in America has been a positive or negative development? Explain your answer.</a:t>
            </a:r>
          </a:p>
          <a:p>
            <a:pPr marL="0" indent="0" algn="ctr">
              <a:buNone/>
            </a:pPr>
            <a:r>
              <a:rPr lang="en-US" dirty="0">
                <a:solidFill>
                  <a:srgbClr val="C00000"/>
                </a:solidFill>
              </a:rPr>
              <a:t>Other students may disagree and note that in the past strong parties served as a cohesive force by controlling factions, coordinating policymaking, and promoting cooperation between the legislative and executive branches, as well as helping to identify and promote qualified candidates. Some may argue that weaker parties have increased the number of celebrity candidates and have led to greater polarization of the public.</a:t>
            </a:r>
          </a:p>
        </p:txBody>
      </p:sp>
    </p:spTree>
    <p:extLst>
      <p:ext uri="{BB962C8B-B14F-4D97-AF65-F5344CB8AC3E}">
        <p14:creationId xmlns:p14="http://schemas.microsoft.com/office/powerpoint/2010/main" val="36090690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16.5</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a:xfrm>
            <a:off x="977900" y="1825624"/>
            <a:ext cx="10515600" cy="5032375"/>
          </a:xfrm>
        </p:spPr>
        <p:txBody>
          <a:bodyPr>
            <a:noAutofit/>
          </a:bodyPr>
          <a:lstStyle/>
          <a:p>
            <a:pPr>
              <a:buFont typeface="Wingdings" panose="05000000000000000000" pitchFamily="2" charset="2"/>
              <a:buChar char="v"/>
            </a:pPr>
            <a:r>
              <a:rPr lang="en-US" dirty="0"/>
              <a:t> How have television, the internet, and social media influenced election campaigns?</a:t>
            </a:r>
          </a:p>
          <a:p>
            <a:pPr marL="0" indent="0" algn="ctr">
              <a:buNone/>
            </a:pPr>
            <a:r>
              <a:rPr lang="en-US" dirty="0">
                <a:solidFill>
                  <a:srgbClr val="C00000"/>
                </a:solidFill>
              </a:rPr>
              <a:t>Television, the internet, and social media have negatively influenced election campaigning by magnifying candidates’ physical looks and personality qualities, often at the sacrifice </a:t>
            </a:r>
            <a:br>
              <a:rPr lang="en-US" dirty="0">
                <a:solidFill>
                  <a:srgbClr val="C00000"/>
                </a:solidFill>
              </a:rPr>
            </a:br>
            <a:r>
              <a:rPr lang="en-US" dirty="0">
                <a:solidFill>
                  <a:srgbClr val="C00000"/>
                </a:solidFill>
              </a:rPr>
              <a:t>of debates about issues and ideological views. </a:t>
            </a:r>
          </a:p>
        </p:txBody>
      </p:sp>
    </p:spTree>
    <p:extLst>
      <p:ext uri="{BB962C8B-B14F-4D97-AF65-F5344CB8AC3E}">
        <p14:creationId xmlns:p14="http://schemas.microsoft.com/office/powerpoint/2010/main" val="11129692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5B675-C30C-4487-8D04-7396F2EC7285}"/>
              </a:ext>
            </a:extLst>
          </p:cNvPr>
          <p:cNvSpPr>
            <a:spLocks noGrp="1"/>
          </p:cNvSpPr>
          <p:nvPr>
            <p:ph type="title"/>
          </p:nvPr>
        </p:nvSpPr>
        <p:spPr>
          <a:xfrm>
            <a:off x="4965430" y="629268"/>
            <a:ext cx="6586491" cy="1286160"/>
          </a:xfrm>
        </p:spPr>
        <p:txBody>
          <a:bodyPr anchor="b">
            <a:normAutofit/>
          </a:bodyPr>
          <a:lstStyle/>
          <a:p>
            <a:r>
              <a:rPr lang="en-US" dirty="0"/>
              <a:t>B. Party Functions</a:t>
            </a:r>
          </a:p>
        </p:txBody>
      </p:sp>
      <p:sp>
        <p:nvSpPr>
          <p:cNvPr id="3" name="Content Placeholder 2">
            <a:extLst>
              <a:ext uri="{FF2B5EF4-FFF2-40B4-BE49-F238E27FC236}">
                <a16:creationId xmlns:a16="http://schemas.microsoft.com/office/drawing/2014/main" id="{B64DBF47-2AFB-4E23-A374-B6A2A1A8525E}"/>
              </a:ext>
            </a:extLst>
          </p:cNvPr>
          <p:cNvSpPr>
            <a:spLocks noGrp="1"/>
          </p:cNvSpPr>
          <p:nvPr>
            <p:ph idx="1"/>
          </p:nvPr>
        </p:nvSpPr>
        <p:spPr>
          <a:xfrm>
            <a:off x="4965431" y="2438400"/>
            <a:ext cx="6586489" cy="3785419"/>
          </a:xfrm>
        </p:spPr>
        <p:txBody>
          <a:bodyPr>
            <a:normAutofit/>
          </a:bodyPr>
          <a:lstStyle/>
          <a:p>
            <a:r>
              <a:rPr lang="en-US" dirty="0"/>
              <a:t>Parties play an important role in governing and much of their activity is based on </a:t>
            </a:r>
            <a:r>
              <a:rPr lang="en-US" b="1" dirty="0"/>
              <a:t>partisanship</a:t>
            </a:r>
            <a:r>
              <a:rPr lang="en-US" dirty="0"/>
              <a:t> (strong devotion to a political party).</a:t>
            </a:r>
          </a:p>
          <a:p>
            <a:r>
              <a:rPr lang="en-US" dirty="0"/>
              <a:t>Parties also act as watchdogs over each other and tend to have a moderating effect over political forces.</a:t>
            </a:r>
          </a:p>
        </p:txBody>
      </p:sp>
      <p:pic>
        <p:nvPicPr>
          <p:cNvPr id="5" name="Picture 4" descr="A close up of a newspaper&#10;&#10;Description automatically generated">
            <a:extLst>
              <a:ext uri="{FF2B5EF4-FFF2-40B4-BE49-F238E27FC236}">
                <a16:creationId xmlns:a16="http://schemas.microsoft.com/office/drawing/2014/main" id="{C9BE43EC-4345-4AA9-9D3D-E112A8657E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4EB7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BEA72C7-B42C-4A13-9012-B04080679A16}"/>
              </a:ext>
            </a:extLst>
          </p:cNvPr>
          <p:cNvCxnSpPr/>
          <p:nvPr/>
        </p:nvCxnSpPr>
        <p:spPr>
          <a:xfrm>
            <a:off x="5080934" y="2115117"/>
            <a:ext cx="636811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D3C559D-D967-46B2-90C1-2A4E2A20E461}"/>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3393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16.5</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a:xfrm>
            <a:off x="977900" y="1825624"/>
            <a:ext cx="10515600" cy="5032375"/>
          </a:xfrm>
        </p:spPr>
        <p:txBody>
          <a:bodyPr>
            <a:noAutofit/>
          </a:bodyPr>
          <a:lstStyle/>
          <a:p>
            <a:pPr>
              <a:buFont typeface="Wingdings" panose="05000000000000000000" pitchFamily="2" charset="2"/>
              <a:buChar char="v"/>
            </a:pPr>
            <a:r>
              <a:rPr lang="en-US" dirty="0"/>
              <a:t> How have television, the internet, and social media influenced election campaigns?</a:t>
            </a:r>
          </a:p>
          <a:p>
            <a:pPr marL="0" indent="0" algn="ctr">
              <a:buNone/>
            </a:pPr>
            <a:r>
              <a:rPr lang="en-US" dirty="0">
                <a:solidFill>
                  <a:srgbClr val="C00000"/>
                </a:solidFill>
              </a:rPr>
              <a:t>Used properly, however, media can make news almost instantaneously available to the public, enable rapid responses to candidates’ accusations or promises, and inform voters about the differences between candidates. These media also make it easy to volunteer for or donate to a campaign.</a:t>
            </a:r>
          </a:p>
        </p:txBody>
      </p:sp>
    </p:spTree>
    <p:extLst>
      <p:ext uri="{BB962C8B-B14F-4D97-AF65-F5344CB8AC3E}">
        <p14:creationId xmlns:p14="http://schemas.microsoft.com/office/powerpoint/2010/main" val="24563098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16.1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1–2. Explain the differences between major and minor political parties.</a:t>
            </a:r>
          </a:p>
          <a:p>
            <a:pPr marL="0" indent="0" algn="ctr">
              <a:buNone/>
            </a:pPr>
            <a:r>
              <a:rPr lang="en-US" dirty="0">
                <a:solidFill>
                  <a:srgbClr val="C00000"/>
                </a:solidFill>
              </a:rPr>
              <a:t>Major parties emphasize gaining power by winning elections; minor (third) parties are smaller, are usually organized around a particular issue, and often influence the major parties. </a:t>
            </a:r>
            <a:br>
              <a:rPr lang="en-US" dirty="0">
                <a:solidFill>
                  <a:srgbClr val="C00000"/>
                </a:solidFill>
              </a:rPr>
            </a:br>
            <a:r>
              <a:rPr lang="en-US" dirty="0">
                <a:solidFill>
                  <a:srgbClr val="C00000"/>
                </a:solidFill>
              </a:rPr>
              <a:t>(p. 377)</a:t>
            </a:r>
          </a:p>
        </p:txBody>
      </p:sp>
    </p:spTree>
    <p:extLst>
      <p:ext uri="{BB962C8B-B14F-4D97-AF65-F5344CB8AC3E}">
        <p14:creationId xmlns:p14="http://schemas.microsoft.com/office/powerpoint/2010/main" val="197509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16.1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3. Summarize James Madison’s conclusion about the causes of political division.</a:t>
            </a:r>
          </a:p>
          <a:p>
            <a:pPr marL="0" indent="0" algn="ctr">
              <a:buNone/>
            </a:pPr>
            <a:r>
              <a:rPr lang="en-US" dirty="0">
                <a:solidFill>
                  <a:srgbClr val="C00000"/>
                </a:solidFill>
              </a:rPr>
              <a:t>Madison believed that political divisions originate in the </a:t>
            </a:r>
            <a:br>
              <a:rPr lang="en-US" dirty="0">
                <a:solidFill>
                  <a:srgbClr val="C00000"/>
                </a:solidFill>
              </a:rPr>
            </a:br>
            <a:r>
              <a:rPr lang="en-US" dirty="0">
                <a:solidFill>
                  <a:srgbClr val="C00000"/>
                </a:solidFill>
              </a:rPr>
              <a:t>nature of humanity, which is motivated significantly by </a:t>
            </a:r>
            <a:br>
              <a:rPr lang="en-US" dirty="0">
                <a:solidFill>
                  <a:srgbClr val="C00000"/>
                </a:solidFill>
              </a:rPr>
            </a:br>
            <a:r>
              <a:rPr lang="en-US" dirty="0">
                <a:solidFill>
                  <a:srgbClr val="C00000"/>
                </a:solidFill>
              </a:rPr>
              <a:t>“fallible…reason and…self love.” (pp. 377–378)</a:t>
            </a:r>
          </a:p>
        </p:txBody>
      </p:sp>
    </p:spTree>
    <p:extLst>
      <p:ext uri="{BB962C8B-B14F-4D97-AF65-F5344CB8AC3E}">
        <p14:creationId xmlns:p14="http://schemas.microsoft.com/office/powerpoint/2010/main" val="718524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16.1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4. What is the major purpose of a political party?</a:t>
            </a:r>
          </a:p>
          <a:p>
            <a:pPr marL="0" indent="0" algn="ctr">
              <a:buNone/>
            </a:pPr>
            <a:r>
              <a:rPr lang="en-US" dirty="0">
                <a:solidFill>
                  <a:srgbClr val="C00000"/>
                </a:solidFill>
              </a:rPr>
              <a:t>The primary purpose of political parties is to nominate, or name, candidates for public office. (p. 378)</a:t>
            </a:r>
          </a:p>
        </p:txBody>
      </p:sp>
    </p:spTree>
    <p:extLst>
      <p:ext uri="{BB962C8B-B14F-4D97-AF65-F5344CB8AC3E}">
        <p14:creationId xmlns:p14="http://schemas.microsoft.com/office/powerpoint/2010/main" val="16771922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American Government 4th ed.">
      <a:dk1>
        <a:srgbClr val="0054A6"/>
      </a:dk1>
      <a:lt1>
        <a:srgbClr val="E7E6E6"/>
      </a:lt1>
      <a:dk2>
        <a:srgbClr val="0054A6"/>
      </a:dk2>
      <a:lt2>
        <a:srgbClr val="E7E6E6"/>
      </a:lt2>
      <a:accent1>
        <a:srgbClr val="C9252B"/>
      </a:accent1>
      <a:accent2>
        <a:srgbClr val="D56349"/>
      </a:accent2>
      <a:accent3>
        <a:srgbClr val="FFFDFD"/>
      </a:accent3>
      <a:accent4>
        <a:srgbClr val="0054A6"/>
      </a:accent4>
      <a:accent5>
        <a:srgbClr val="E0E4F3"/>
      </a:accent5>
      <a:accent6>
        <a:srgbClr val="B4C6E7"/>
      </a:accent6>
      <a:hlink>
        <a:srgbClr val="0563C1"/>
      </a:hlink>
      <a:folHlink>
        <a:srgbClr val="954F72"/>
      </a:folHlink>
    </a:clrScheme>
    <a:fontScheme name="Custom 5">
      <a:majorFont>
        <a:latin typeface="Tw Cen MT"/>
        <a:ea typeface=""/>
        <a:cs typeface=""/>
      </a:majorFont>
      <a:minorFont>
        <a:latin typeface="Tw Cen M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merican Government, 4th e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3183</Words>
  <Application>Microsoft Office PowerPoint</Application>
  <PresentationFormat>Widescreen</PresentationFormat>
  <Paragraphs>295</Paragraphs>
  <Slides>60</Slides>
  <Notes>38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60</vt:i4>
      </vt:variant>
    </vt:vector>
  </HeadingPairs>
  <TitlesOfParts>
    <vt:vector size="68" baseType="lpstr">
      <vt:lpstr>Arial</vt:lpstr>
      <vt:lpstr>Calibri</vt:lpstr>
      <vt:lpstr>Courier New</vt:lpstr>
      <vt:lpstr>Tahoma</vt:lpstr>
      <vt:lpstr>Tw Cen MT</vt:lpstr>
      <vt:lpstr>Wingdings</vt:lpstr>
      <vt:lpstr>Office Theme</vt:lpstr>
      <vt:lpstr>American Government, 4th ed.</vt:lpstr>
      <vt:lpstr>Chapter 16:  The Party System</vt:lpstr>
      <vt:lpstr>I. Parties and Their Functions</vt:lpstr>
      <vt:lpstr>A. Party Defined</vt:lpstr>
      <vt:lpstr>A. Party Defined</vt:lpstr>
      <vt:lpstr>B. Party Functions</vt:lpstr>
      <vt:lpstr>B. Party Functions</vt:lpstr>
      <vt:lpstr>Section Review – Chapter 16.1</vt:lpstr>
      <vt:lpstr>Section Review – Chapter 16.1</vt:lpstr>
      <vt:lpstr>Section Review – Chapter 16.1</vt:lpstr>
      <vt:lpstr>Section Review – Chapter 16.1</vt:lpstr>
      <vt:lpstr>Section Review – Chapter 16.1</vt:lpstr>
      <vt:lpstr>II. The Two-Party System</vt:lpstr>
      <vt:lpstr>A. Reasons for Formation</vt:lpstr>
      <vt:lpstr>A. Reasons for Formation</vt:lpstr>
      <vt:lpstr>PowerPoint Presentation</vt:lpstr>
      <vt:lpstr>A. Reasons for Formation</vt:lpstr>
      <vt:lpstr>B. Characteristics</vt:lpstr>
      <vt:lpstr>B. Characteristics</vt:lpstr>
      <vt:lpstr>PowerPoint Presentation</vt:lpstr>
      <vt:lpstr>B. Characteristics</vt:lpstr>
      <vt:lpstr>B. Characteristics</vt:lpstr>
      <vt:lpstr>C. Development and Direction</vt:lpstr>
      <vt:lpstr>C. Development and Direction</vt:lpstr>
      <vt:lpstr>C. Development and Direction</vt:lpstr>
      <vt:lpstr>D. Other Party Systems</vt:lpstr>
      <vt:lpstr>D. Other Party Systems</vt:lpstr>
      <vt:lpstr>Section Review – Chapter 16.2</vt:lpstr>
      <vt:lpstr>Section Review – Chapter 16.2</vt:lpstr>
      <vt:lpstr>Section Review – Chapter 16.2</vt:lpstr>
      <vt:lpstr>Section Review – Chapter 16.2</vt:lpstr>
      <vt:lpstr>Section Review – Chapter 16.2</vt:lpstr>
      <vt:lpstr>Section Review – Chapter 16.2</vt:lpstr>
      <vt:lpstr>III. Third Parties</vt:lpstr>
      <vt:lpstr>A. Types of Third Parties</vt:lpstr>
      <vt:lpstr>A. Types of Third Parties</vt:lpstr>
      <vt:lpstr>B. Importance</vt:lpstr>
      <vt:lpstr>Section Review – Chapter 16.3</vt:lpstr>
      <vt:lpstr>Section Review – Chapter 16.3</vt:lpstr>
      <vt:lpstr>Section Review – Chapter 16.3</vt:lpstr>
      <vt:lpstr>IV. Party Organization</vt:lpstr>
      <vt:lpstr>A. Reasons for Political Parties’ Fragmented Nature</vt:lpstr>
      <vt:lpstr>A. Reasons for Political Parties’ Fragmented Nature</vt:lpstr>
      <vt:lpstr>B. National Organization</vt:lpstr>
      <vt:lpstr>B. National Organization</vt:lpstr>
      <vt:lpstr>B. National Organization</vt:lpstr>
      <vt:lpstr>C. State and Local Levels</vt:lpstr>
      <vt:lpstr>Section Review – Chapter 16.4</vt:lpstr>
      <vt:lpstr>Section Review – Chapter 16.4</vt:lpstr>
      <vt:lpstr>V. Party Decline</vt:lpstr>
      <vt:lpstr>V. Party Decline</vt:lpstr>
      <vt:lpstr>A. Changes</vt:lpstr>
      <vt:lpstr>A. Changes</vt:lpstr>
      <vt:lpstr>B. Independent Voters</vt:lpstr>
      <vt:lpstr>C. Media Impact</vt:lpstr>
      <vt:lpstr>Section Review – Chapter 16.5</vt:lpstr>
      <vt:lpstr>Section Review – Chapter 16.5</vt:lpstr>
      <vt:lpstr>Section Review – Chapter 16.5</vt:lpstr>
      <vt:lpstr>Section Review – Chapter 16.5</vt:lpstr>
      <vt:lpstr>Section Review – Chapter 16.5</vt:lpstr>
      <vt:lpstr>Section Review – Chapter 16.5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16:  The Party System</dc:title>
  <dc:creator>Bowers, Hannah</dc:creator>
  <cp:lastModifiedBy>Sue</cp:lastModifiedBy>
  <cp:revision>6</cp:revision>
  <dcterms:created xsi:type="dcterms:W3CDTF">2020-06-30T17:42:43Z</dcterms:created>
  <dcterms:modified xsi:type="dcterms:W3CDTF">2024-04-02T12:26:52Z</dcterms:modified>
</cp:coreProperties>
</file>