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79"/>
  </p:notesMasterIdLst>
  <p:handoutMasterIdLst>
    <p:handoutMasterId r:id="rId80"/>
  </p:handoutMasterIdLst>
  <p:sldIdLst>
    <p:sldId id="429" r:id="rId3"/>
    <p:sldId id="260" r:id="rId4"/>
    <p:sldId id="373" r:id="rId5"/>
    <p:sldId id="374" r:id="rId6"/>
    <p:sldId id="377" r:id="rId7"/>
    <p:sldId id="375" r:id="rId8"/>
    <p:sldId id="376" r:id="rId9"/>
    <p:sldId id="378" r:id="rId10"/>
    <p:sldId id="379" r:id="rId11"/>
    <p:sldId id="380" r:id="rId12"/>
    <p:sldId id="286" r:id="rId13"/>
    <p:sldId id="288" r:id="rId14"/>
    <p:sldId id="287" r:id="rId15"/>
    <p:sldId id="311" r:id="rId16"/>
    <p:sldId id="364" r:id="rId17"/>
    <p:sldId id="381" r:id="rId18"/>
    <p:sldId id="382" r:id="rId19"/>
    <p:sldId id="383" r:id="rId20"/>
    <p:sldId id="384" r:id="rId21"/>
    <p:sldId id="385" r:id="rId22"/>
    <p:sldId id="386" r:id="rId23"/>
    <p:sldId id="360" r:id="rId24"/>
    <p:sldId id="387" r:id="rId25"/>
    <p:sldId id="361" r:id="rId26"/>
    <p:sldId id="362" r:id="rId27"/>
    <p:sldId id="363" r:id="rId28"/>
    <p:sldId id="290" r:id="rId29"/>
    <p:sldId id="388" r:id="rId30"/>
    <p:sldId id="389" r:id="rId31"/>
    <p:sldId id="390" r:id="rId32"/>
    <p:sldId id="392" r:id="rId33"/>
    <p:sldId id="391" r:id="rId34"/>
    <p:sldId id="393" r:id="rId35"/>
    <p:sldId id="396" r:id="rId36"/>
    <p:sldId id="394" r:id="rId37"/>
    <p:sldId id="395" r:id="rId38"/>
    <p:sldId id="365" r:id="rId39"/>
    <p:sldId id="366" r:id="rId40"/>
    <p:sldId id="367" r:id="rId41"/>
    <p:sldId id="291" r:id="rId42"/>
    <p:sldId id="397" r:id="rId43"/>
    <p:sldId id="399" r:id="rId44"/>
    <p:sldId id="400" r:id="rId45"/>
    <p:sldId id="401" r:id="rId46"/>
    <p:sldId id="402" r:id="rId47"/>
    <p:sldId id="369" r:id="rId48"/>
    <p:sldId id="370" r:id="rId49"/>
    <p:sldId id="371" r:id="rId50"/>
    <p:sldId id="305" r:id="rId51"/>
    <p:sldId id="359" r:id="rId52"/>
    <p:sldId id="403" r:id="rId53"/>
    <p:sldId id="404" r:id="rId54"/>
    <p:sldId id="405" r:id="rId55"/>
    <p:sldId id="406" r:id="rId56"/>
    <p:sldId id="407" r:id="rId57"/>
    <p:sldId id="408" r:id="rId58"/>
    <p:sldId id="410" r:id="rId59"/>
    <p:sldId id="409" r:id="rId60"/>
    <p:sldId id="411" r:id="rId61"/>
    <p:sldId id="412" r:id="rId62"/>
    <p:sldId id="413" r:id="rId63"/>
    <p:sldId id="414" r:id="rId64"/>
    <p:sldId id="415" r:id="rId65"/>
    <p:sldId id="416" r:id="rId66"/>
    <p:sldId id="417" r:id="rId67"/>
    <p:sldId id="418" r:id="rId68"/>
    <p:sldId id="419" r:id="rId69"/>
    <p:sldId id="420" r:id="rId70"/>
    <p:sldId id="421" r:id="rId71"/>
    <p:sldId id="422" r:id="rId72"/>
    <p:sldId id="423" r:id="rId73"/>
    <p:sldId id="424" r:id="rId74"/>
    <p:sldId id="425" r:id="rId75"/>
    <p:sldId id="426" r:id="rId76"/>
    <p:sldId id="427" r:id="rId77"/>
    <p:sldId id="428"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20" autoAdjust="0"/>
    <p:restoredTop sz="92238" autoAdjust="0"/>
  </p:normalViewPr>
  <p:slideViewPr>
    <p:cSldViewPr snapToGrid="0" showGuides="1">
      <p:cViewPr varScale="1">
        <p:scale>
          <a:sx n="94" d="100"/>
          <a:sy n="94" d="100"/>
        </p:scale>
        <p:origin x="66" y="252"/>
      </p:cViewPr>
      <p:guideLst>
        <p:guide orient="horz" pos="2160"/>
        <p:guide pos="3840"/>
      </p:guideLst>
    </p:cSldViewPr>
  </p:slid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2D99DC-A11F-4F46-8C7B-D1CE664D00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58AC6A-1ABC-4B0F-B000-6C40989857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3E0F9A-93BC-4657-8112-1BABFA671695}" type="datetimeFigureOut">
              <a:rPr lang="en-US" smtClean="0"/>
              <a:t>7/21/2020</a:t>
            </a:fld>
            <a:endParaRPr lang="en-US"/>
          </a:p>
        </p:txBody>
      </p:sp>
      <p:sp>
        <p:nvSpPr>
          <p:cNvPr id="4" name="Footer Placeholder 3">
            <a:extLst>
              <a:ext uri="{FF2B5EF4-FFF2-40B4-BE49-F238E27FC236}">
                <a16:creationId xmlns:a16="http://schemas.microsoft.com/office/drawing/2014/main" id="{477E91DA-C66D-44FD-9ACC-F30C9C052A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3EE83D-3239-4CDC-813E-97A800A164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2DA02-F1B5-4DED-98F9-666080CB0C44}" type="slidenum">
              <a:rPr lang="en-US" smtClean="0"/>
              <a:t>‹#›</a:t>
            </a:fld>
            <a:endParaRPr lang="en-US"/>
          </a:p>
        </p:txBody>
      </p:sp>
    </p:spTree>
    <p:extLst>
      <p:ext uri="{BB962C8B-B14F-4D97-AF65-F5344CB8AC3E}">
        <p14:creationId xmlns:p14="http://schemas.microsoft.com/office/powerpoint/2010/main" val="2709284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7/21/2020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new+hampshire+primary&amp;advancedSearch-current=%7B%7D&amp;searchToken=ac1bibbityr301ww29vtgfb5r#%2Fmedia%2FFile%3AA_ballot_for_the_New_Hampshire_primary_is_entered_into_a_machine_at_a_polling_site%2C_Feb._9%2C_2016%2C_in_Nashua%2C_N.H.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donald+trump+campaign+speech&amp;advancedSearch-current=%7B%7D&amp;searchToken=4jorpf4vdsjplouvvazzorqpz#%2Fmedia%2FFile%3ADonald_Trump_at_Aston%2C_PA_September_13th_5a.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wisconsin+primary&amp;advancedSearch-current=%7B%7D&amp;searchToken=3k0mfg6wtv97mr25etirf3ko8#%2Fmedia%2FFile%3AGovernor_of_Wisconsin_Scott_Walker_at_Citizens_United_Freedom_Summit_in_Greenville_South_Carolina_May_2015_by_Michael_Vadon_05.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barack+obama+speech&amp;advancedSearch-current=%7B%7D&amp;searchToken=dnhgqs5pxj4yabmlxwnstssdg#%2Fmedia%2FFile%3ABarack_Obama_%285122295757%29_%28cropped%29.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ndex.php?sort=relevance&amp;search=FDR+fireside+chat&amp;title=Special:Search&amp;profile=advanced&amp;fulltext=1&amp;advancedSearch-current=%7B%7D&amp;ns0=1&amp;ns6=1&amp;ns12=1&amp;ns14=1&amp;ns100=1&amp;ns106=1&amp;searchToken=94zfhl15147yccy6ycrd5aeps#%2Fmedia%2FFile%3ARoosevelt_Fireside_Chat_1937.ti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ndex.php?sort=relevance&amp;search=nixon+kennedy+debate&amp;title=Special:Search&amp;profile=advanced&amp;fulltext=1&amp;advancedSearch-current=%7B%7D&amp;ns0=1&amp;ns6=1&amp;ns12=1&amp;ns14=1&amp;ns100=1&amp;ns106=1&amp;searchToken=1e7zj4h5cvdqop24oz8ka7e0r#%2Fmedia%2FFile%3AKennedy_Nixon_debate_New_York_1960.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ommons.wikimedia.org/w/index.php?sort=relevance&amp;search=presidential+campaign+poster&amp;title=Special:Search&amp;profile=advanced&amp;fulltext=1&amp;advancedSearch-current=%7B%7D&amp;ns0=1&amp;ns6=1&amp;ns12=1&amp;ns14=1&amp;ns100=1&amp;ns106=1&amp;searchToken=8deyrmfi9oo1ob09amovz52jz#%2Fmedia%2FFile%3AIndependent-Voters-Committee-of-the-Arts-and-Sciences-for-Roosevelt-poster.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Donald+Trump+twitter&amp;advancedSearch-current=%7B%7D#/media/File:Donald_Trump_Cedar_Rapids_rally_19679418_10159419638630725_2833632475130915488_o,jpg_(03).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ronald+reagan+campaign&amp;advancedSearch-current=%7B%7D&amp;searchToken=18fu8gu418j78wiiqmf2mwkzp#%2Fmedia%2FFile%3APhotograph_of_President_Reagan_giving_Campaign_speech_in_Texas_-_NARA_-_198551.j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ons.wikimedia.org/w/index.php?sort=relevance&amp;search=john+kerry+campaign&amp;title=Special:Search&amp;profile=advanced&amp;fulltext=1&amp;advancedSearch-current=%7B%7D&amp;ns0=1&amp;ns6=1&amp;ns12=1&amp;ns14=1&amp;ns100=1&amp;ns106=1&amp;searchToken=ey6vfmninx5z4tpjh1mw2smw#%2Fmedia%2FFile%3AJohn_Kerry_DNC_2008.jp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ndex.php?sort=relevance&amp;search=2016+Republican+debate&amp;title=Special:Search&amp;profile=advanced&amp;fulltext=1&amp;advancedSearch-current=%7B%7D&amp;ns0=1&amp;ns6=1&amp;ns12=1&amp;ns14=1&amp;ns100=1&amp;ns106=1&amp;searchToken=cvo16mvjr7x84p61hsne5c49o#%2Fmedia%2FFile%3ARepublican_Presidential_debate_2016_by_Gage_Skidmore.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concession+speech&amp;advancedSearch-current=%7B%7D&amp;searchToken=2g6hytrmv77h5f354s7h65k2u#%2Fmedia%2FFile%3AHRC%27s_concession_%282618965149%29_%282%29.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nsplash.com/@aaronburden?utm_source=unsplash&amp;utm_medium=referral&amp;utm_content=creditCopyText"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unsplash.com/photos/t2b1Z-jPT-w" TargetMode="External"/><Relationship Id="rId4" Type="http://schemas.openxmlformats.org/officeDocument/2006/relationships/hyperlink" Target="/s/photos/flag?utm_source=unsplash&amp;utm_medium=referral&amp;utm_content=creditCopyText"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nsplash.com/@leerspace?utm_source=unsplash&amp;utm_medium=referral&amp;utm_content=creditCopyText"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unsplash.com/photos/-04wiGkb8Jc" TargetMode="External"/><Relationship Id="rId4" Type="http://schemas.openxmlformats.org/officeDocument/2006/relationships/hyperlink" Target="/s/photos/rural?utm_source=unsplash&amp;utm_medium=referral&amp;utm_content=creditCopyText"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ndex.php?sort=relevance&amp;search=continental+congress+painting&amp;title=Special:Search&amp;profile=advanced&amp;fulltext=1&amp;advancedSearch-current=%7B%7D&amp;ns0=1&amp;ns6=1&amp;ns12=1&amp;ns14=1&amp;ns100=1&amp;ns106=1&amp;searchToken=6kraq0h2w4m35ieilqywlabrx#%2Fmedia%2FFile%3AWashington_promotion_by_Continental_Congress.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ndex.php?sort=relevance&amp;search=voting+machine&amp;title=Special:Search&amp;profile=advanced&amp;fulltext=1&amp;advancedSearch-current=%7B%7D&amp;ns0=1&amp;ns6=1&amp;ns12=1&amp;ns14=1&amp;ns100=1&amp;ns106=1&amp;searchToken=evwr380kst3waysgbb4o5mz9p#%2Fmedia%2FFile%3AVoting_machine.p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ndex.php?sort=relevance&amp;search=voting+machine&amp;title=Special:Search&amp;profile=advanced&amp;fulltext=1&amp;advancedSearch-current=%7B%7D&amp;ns0=1&amp;ns6=1&amp;ns12=1&amp;ns14=1&amp;ns100=1&amp;ns106=1&amp;searchToken=evwr380kst3waysgbb4o5mz9p#%2Fmedia%2FFile%3AVoting_machine.pn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ndex.php?sort=relevance&amp;search=US+election+ballot&amp;title=Special:Search&amp;profile=advanced&amp;fulltext=1&amp;advancedSearch-current=%7B%7D&amp;ns0=1&amp;ns6=1&amp;ns12=1&amp;ns14=1&amp;ns100=1&amp;ns106=1&amp;searchToken=dxdcn866voif4ynimta91nu5#%2Fmedia%2FFile%3A2008_US_Election_Ballot_MA.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nsplash.com/@glenncarstenspeters?utm_source=unsplash&amp;utm_medium=referral&amp;utm_content=creditCopyText"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unsplash.com/photos/npxXWgQ33ZQ" TargetMode="External"/><Relationship Id="rId4" Type="http://schemas.openxmlformats.org/officeDocument/2006/relationships/hyperlink" Target="/s/photos/computer?utm_source=unsplash&amp;utm_medium=referral&amp;utm_content=creditCopyText"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ixabay.com/users/geralt-9301/?utm_source=link-attribution&amp;utm_medium=referral&amp;utm_campaign=image&amp;utm_content=499481"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pixabay.com/photos/dollar-currency-money-us-dollar-499481/" TargetMode="External"/><Relationship Id="rId4" Type="http://schemas.openxmlformats.org/officeDocument/2006/relationships/hyperlink" Target="https://pixabay.com/?utm_source=link-attribution&amp;utm_medium=referral&amp;utm_campaign=image&amp;utm_content=499481"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nsplash.com/@nbmat?utm_source=unsplash&amp;utm_medium=referral&amp;utm_content=creditCopyText"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unsplash.com/photos/uJm-hfuCHm4" TargetMode="External"/><Relationship Id="rId4" Type="http://schemas.openxmlformats.org/officeDocument/2006/relationships/hyperlink" Target="/s/photos/money?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ndex.php?sort=relevance&amp;search=jeb+bush&amp;title=Special:Search&amp;profile=advanced&amp;fulltext=1&amp;advancedSearch-current=%7B%7D&amp;ns0=1&amp;ns6=1&amp;ns12=1&amp;ns14=1&amp;ns100=1&amp;ns106=1&amp;searchToken=drol2p3k5hrrmdjama0tsyfi0#%2Fmedia%2FFile%3AJeb_Bush_by_Gage_Skidmore_8.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nsplash.com/@element5digital?utm_source=unsplash&amp;utm_medium=referral&amp;utm_content=creditCopyText"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unsplash.com/photos/2i7Dn2uMEQE" TargetMode="External"/><Relationship Id="rId4" Type="http://schemas.openxmlformats.org/officeDocument/2006/relationships/hyperlink" Target="/s/photos/voting?utm_source=unsplash&amp;utm_medium=referral&amp;utm_content=creditCopyText"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splash.com/@claireandy?utm_source=unsplash&amp;utm_medium=referral&amp;utm_content=creditCopyText"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unsplash.com/photos/Vq__yk6faOI" TargetMode="External"/><Relationship Id="rId4" Type="http://schemas.openxmlformats.org/officeDocument/2006/relationships/hyperlink" Target="/s/photos/supreme-court-building?utm_source=unsplash&amp;utm_medium=referral&amp;utm_content=creditCopyText"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john+mccain+campaign&amp;advancedSearch-current=%7B%7D&amp;searchToken=94ji78v1tko1oalz82jgjuluj#%2Fmedia%2FFile%3AJohn_McCain_%2823415007910%29.jp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john+mccain+campaign&amp;advancedSearch-current=%7B%7D&amp;searchToken=94ji78v1tko1oalz82jgjuluj#%2Fmedia%2FFile%3AJohn_McCain_%2823415007910%29.jp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ndex.php?sort=relevance&amp;search=bernie+sanders+campaign&amp;title=Special:Search&amp;profile=advanced&amp;fulltext=1&amp;advancedSearch-current=%7B%7D&amp;ns0=1&amp;ns6=1&amp;ns12=1&amp;ns14=1&amp;ns100=1&amp;ns106=1&amp;searchToken=4f2kawsaisve32x3ovevgex2v#%2Fmedia%2FFile%3ABernie_Sanders_-_Rally_at_San_Jose%2C_CA_-_5.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71.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ndex.php?sort=relevance&amp;search=new+hampshire+primary&amp;title=Special:Search&amp;profile=advanced&amp;fulltext=1&amp;advancedSearch-current=%7B%7D&amp;ns0=1&amp;ns6=1&amp;ns12=1&amp;ns14=1&amp;ns100=1&amp;ns106=1&amp;searchToken=1uk5p2x7kmgcips8kx2fx7szl#%2Fmedia%2FFile%3ANew_Hampshire_primary_%282179968048%29.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75.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unsplash.com/@morningbrew?utm_source=unsplash&amp;utm_medium=referral&amp;utm_content=creditCopyText" TargetMode="External"/><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hyperlink" Target="https://unsplash.com/photos/rhFmpq6pMKU" TargetMode="External"/><Relationship Id="rId4" Type="http://schemas.openxmlformats.org/officeDocument/2006/relationships/hyperlink" Target="/s/photos/election?utm_source=unsplash&amp;utm_medium=referral&amp;utm_content=creditCopyTex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new+hampshire+primary&amp;advancedSearch-current=%7B%7D&amp;searchToken=ac1bibbityr301ww29vtgfb5r#%2Fmedia%2FFile%3AGovernor_of_Ohio_John_Kasich_at_FITN_in_Nashua%2C_NH_by_Michael_Vadon_04.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new+hampshire+primary&amp;advancedSearch-current=%7B%7D&amp;searchToken=ac1bibbityr301ww29vtgfb5r#%2Fmedia%2FFile%3AFormer_HP_CEO_Carly_Fiorina_at_FITN_in_Nashua%2C_NH_by_Michael_Vadon_03.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3579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Voice of America - https://www.voanews.com/a/photo-gallery-new-hampshire-primary-election/3183135, Public Domain, https://commons.wikimedia.org/w/index.php?curid=69610894</a:t>
            </a:r>
          </a:p>
          <a:p>
            <a:r>
              <a:rPr lang="en-US" dirty="0">
                <a:hlinkClick r:id="rId3"/>
              </a:rPr>
              <a:t>https://commons.wikimedia.org/w/index.php?title=Special:Search&amp;limit=500&amp;offset=0&amp;ns0=1&amp;ns6=1&amp;ns12=1&amp;ns14=1&amp;ns100=1&amp;ns106=1&amp;search=new+hampshire+primary&amp;advancedSearch-current=%7B%7D&amp;searchToken=ac1bibbityr301ww29vtgfb5r#%2Fmedia%2FFile%3AA_ballot_for_the_New_Hampshire_primary_is_entered_into_a_machine_at_a_polling_site%2C_Feb._9%2C_2016%2C_in_Nashua%2C_N.H.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a:t>
            </a:fld>
            <a:endParaRPr lang="en-US"/>
          </a:p>
        </p:txBody>
      </p:sp>
    </p:spTree>
    <p:extLst>
      <p:ext uri="{BB962C8B-B14F-4D97-AF65-F5344CB8AC3E}">
        <p14:creationId xmlns:p14="http://schemas.microsoft.com/office/powerpoint/2010/main" val="2854368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Michael </a:t>
            </a:r>
            <a:r>
              <a:rPr lang="en-US" dirty="0" err="1"/>
              <a:t>Vadon</a:t>
            </a:r>
            <a:r>
              <a:rPr lang="en-US" dirty="0"/>
              <a:t> - Own work, CC BY-SA 4.0, https://commons.wikimedia.org/w/index.php?curid=51630809</a:t>
            </a:r>
          </a:p>
          <a:p>
            <a:r>
              <a:rPr lang="en-US" dirty="0">
                <a:hlinkClick r:id="rId3"/>
              </a:rPr>
              <a:t>https://commons.wikimedia.org/w/index.php?title=Special:Search&amp;limit=500&amp;offset=0&amp;ns0=1&amp;ns6=1&amp;ns12=1&amp;ns14=1&amp;ns100=1&amp;ns106=1&amp;search=donald+trump+campaign+speech&amp;advancedSearch-current=%7B%7D&amp;searchToken=4jorpf4vdsjplouvvazzorqpz#%2Fmedia%2FFile%3ADonald_Trump_at_Aston%2C_PA_September_13th_5a.jpg</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15</a:t>
            </a:fld>
            <a:endParaRPr lang="en-US"/>
          </a:p>
        </p:txBody>
      </p:sp>
    </p:spTree>
    <p:extLst>
      <p:ext uri="{BB962C8B-B14F-4D97-AF65-F5344CB8AC3E}">
        <p14:creationId xmlns:p14="http://schemas.microsoft.com/office/powerpoint/2010/main" val="1711811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Michael </a:t>
            </a:r>
            <a:r>
              <a:rPr lang="en-US" dirty="0" err="1"/>
              <a:t>Vadon</a:t>
            </a:r>
            <a:r>
              <a:rPr lang="en-US" dirty="0"/>
              <a:t> - Own work, CC BY-SA 4.0, https://commons.wikimedia.org/w/index.php?curid=40127371</a:t>
            </a:r>
          </a:p>
          <a:p>
            <a:r>
              <a:rPr lang="en-US" dirty="0">
                <a:hlinkClick r:id="rId3"/>
              </a:rPr>
              <a:t>https://commons.wikimedia.org/w/index.php?title=Special:Search&amp;limit=500&amp;offset=0&amp;ns0=1&amp;ns6=1&amp;ns12=1&amp;ns14=1&amp;ns100=1&amp;ns106=1&amp;search=wisconsin+primary&amp;advancedSearch-current=%7B%7D&amp;searchToken=3k0mfg6wtv97mr25etirf3ko8#%2Fmedia%2FFile%3AGovernor_of_Wisconsin_Scott_Walker_at_Citizens_United_Freedom_Summit_in_Greenville_South_Carolina_May_2015_by_Michael_Vadon_05.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16</a:t>
            </a:fld>
            <a:endParaRPr lang="en-US"/>
          </a:p>
        </p:txBody>
      </p:sp>
    </p:spTree>
    <p:extLst>
      <p:ext uri="{BB962C8B-B14F-4D97-AF65-F5344CB8AC3E}">
        <p14:creationId xmlns:p14="http://schemas.microsoft.com/office/powerpoint/2010/main" val="1587914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By Neon Tommy - Obama 91, CC BY-SA 2.0, https://commons.wikimedia.org/w/index.php?curid=65316606</a:t>
            </a:r>
            <a:endParaRPr lang="en-US" dirty="0"/>
          </a:p>
          <a:p>
            <a:r>
              <a:rPr lang="en-US" dirty="0">
                <a:hlinkClick r:id="rId3"/>
              </a:rPr>
              <a:t>https://commons.wikimedia.org/w/index.php?title=Special:Search&amp;limit=500&amp;offset=0&amp;ns0=1&amp;ns6=1&amp;ns12=1&amp;ns14=1&amp;ns100=1&amp;ns106=1&amp;search=barack+obama+speech&amp;advancedSearch-current=%7B%7D&amp;searchToken=dnhgqs5pxj4yabmlxwnstssdg#%2Fmedia%2FFile%3ABarack_Obama_%285122295757%29_%28cropped%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17</a:t>
            </a:fld>
            <a:endParaRPr lang="en-US"/>
          </a:p>
        </p:txBody>
      </p:sp>
    </p:spTree>
    <p:extLst>
      <p:ext uri="{BB962C8B-B14F-4D97-AF65-F5344CB8AC3E}">
        <p14:creationId xmlns:p14="http://schemas.microsoft.com/office/powerpoint/2010/main" val="2996623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Harris &amp; Ewing - This image is available from the United States Library of Congress's Prints and Photographs </a:t>
            </a:r>
            <a:r>
              <a:rPr lang="en-US" dirty="0" err="1"/>
              <a:t>divisionunder</a:t>
            </a:r>
            <a:r>
              <a:rPr lang="en-US" dirty="0"/>
              <a:t> the digital ID hec.47304.This tag does not indicate the copyright status of the attached work. A normal copyright tag is still required. See </a:t>
            </a:r>
            <a:r>
              <a:rPr lang="en-US" dirty="0" err="1"/>
              <a:t>Commons:Licensing</a:t>
            </a:r>
            <a:r>
              <a:rPr lang="en-US" dirty="0"/>
              <a:t> for more information., Public Domain, https://commons.wikimedia.org/w/index.php?curid=47427325</a:t>
            </a:r>
          </a:p>
          <a:p>
            <a:r>
              <a:rPr lang="en-US" dirty="0">
                <a:hlinkClick r:id="rId3"/>
              </a:rPr>
              <a:t>https://commons.wikimedia.org/w/index.php?sort=relevance&amp;search=FDR+fireside+chat&amp;title=Special:Search&amp;profile=advanced&amp;fulltext=1&amp;advancedSearch-current=%7B%7D&amp;ns0=1&amp;ns6=1&amp;ns12=1&amp;ns14=1&amp;ns100=1&amp;ns106=1&amp;searchToken=94zfhl15147yccy6ycrd5aeps#%2Fmedia%2FFile%3ARoosevelt_Fireside_Chat_1937.tif</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18</a:t>
            </a:fld>
            <a:endParaRPr lang="en-US"/>
          </a:p>
        </p:txBody>
      </p:sp>
    </p:spTree>
    <p:extLst>
      <p:ext uri="{BB962C8B-B14F-4D97-AF65-F5344CB8AC3E}">
        <p14:creationId xmlns:p14="http://schemas.microsoft.com/office/powerpoint/2010/main" val="3109603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Associated Press - </a:t>
            </a:r>
            <a:r>
              <a:rPr lang="en-US" dirty="0" err="1"/>
              <a:t>eBayfrontback</a:t>
            </a:r>
            <a:r>
              <a:rPr lang="en-US" dirty="0"/>
              <a:t>, Public Domain, https://commons.wikimedia.org/w/index.php?curid=35968212</a:t>
            </a:r>
          </a:p>
          <a:p>
            <a:r>
              <a:rPr lang="en-US" dirty="0">
                <a:hlinkClick r:id="rId3"/>
              </a:rPr>
              <a:t>https://commons.wikimedia.org/w/index.php?sort=relevance&amp;search=nixon+kennedy+debate&amp;title=Special:Search&amp;profile=advanced&amp;fulltext=1&amp;advancedSearch-current=%7B%7D&amp;ns0=1&amp;ns6=1&amp;ns12=1&amp;ns14=1&amp;ns100=1&amp;ns106=1&amp;searchToken=1e7zj4h5cvdqop24oz8ka7e0r#%2Fmedia%2FFile%3AKennedy_Nixon_debate_New_York_1960.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19</a:t>
            </a:fld>
            <a:endParaRPr lang="en-US"/>
          </a:p>
        </p:txBody>
      </p:sp>
    </p:spTree>
    <p:extLst>
      <p:ext uri="{BB962C8B-B14F-4D97-AF65-F5344CB8AC3E}">
        <p14:creationId xmlns:p14="http://schemas.microsoft.com/office/powerpoint/2010/main" val="4093982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Independent Voters' Committee of the Arts and Sciences for Roosevelt; illustrations by James Montgomery Flagg - National Archives and Records Administration, Public Domain, https://commons.wikimedia.org/w/index.php?curid=38466285</a:t>
            </a:r>
          </a:p>
          <a:p>
            <a:r>
              <a:rPr lang="en-US" dirty="0">
                <a:hlinkClick r:id="rId3"/>
              </a:rPr>
              <a:t>https://commons.wikimedia.org/w/index.php?sort=relevance&amp;search=presidential+campaign+poster&amp;title=Special:Search&amp;profile=advanced&amp;fulltext=1&amp;advancedSearch-current=%7B%7D&amp;ns0=1&amp;ns6=1&amp;ns12=1&amp;ns14=1&amp;ns100=1&amp;ns106=1&amp;searchToken=8deyrmfi9oo1ob09amovz52jz#%2Fmedia%2FFile%3AIndependent-Voters-Committee-of-the-Arts-and-Sciences-for-Roosevelt-poster.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20</a:t>
            </a:fld>
            <a:endParaRPr lang="en-US"/>
          </a:p>
        </p:txBody>
      </p:sp>
    </p:spTree>
    <p:extLst>
      <p:ext uri="{BB962C8B-B14F-4D97-AF65-F5344CB8AC3E}">
        <p14:creationId xmlns:p14="http://schemas.microsoft.com/office/powerpoint/2010/main" val="2611587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https://www.facebook.com/DonaldTrump/photos/a.488852220724.393301.153080620724/10159419638630725/?type=3&amp;theater - Donald Trump, Public Domain, https://commons.wikimedia.org/w/index.php?curid=61005514</a:t>
            </a:r>
          </a:p>
          <a:p>
            <a:r>
              <a:rPr lang="en-US" dirty="0">
                <a:hlinkClick r:id="rId3"/>
              </a:rPr>
              <a:t>https://commons.wikimedia.org/w/index.php?title=Special:Search&amp;limit=500&amp;offset=0&amp;ns0=1&amp;ns6=1&amp;ns12=1&amp;ns14=1&amp;ns100=1&amp;ns106=1&amp;search=Donald+Trump+twitter&amp;advancedSearch-current=%7B%7D#/media/File:Donald_Trump_Cedar_Rapids_rally_19679418_10159419638630725_2833632475130915488_o,jpg_(03).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21</a:t>
            </a:fld>
            <a:endParaRPr lang="en-US"/>
          </a:p>
        </p:txBody>
      </p:sp>
    </p:spTree>
    <p:extLst>
      <p:ext uri="{BB962C8B-B14F-4D97-AF65-F5344CB8AC3E}">
        <p14:creationId xmlns:p14="http://schemas.microsoft.com/office/powerpoint/2010/main" val="268460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Unknown author or not provided - U.S. National Archives and Records Administration, Public Domain, https://commons.wikimedia.org/w/index.php?curid=17112298</a:t>
            </a:r>
          </a:p>
          <a:p>
            <a:r>
              <a:rPr lang="en-US" dirty="0">
                <a:hlinkClick r:id="rId3"/>
              </a:rPr>
              <a:t>https://commons.wikimedia.org/w/index.php?title=Special:Search&amp;limit=500&amp;offset=0&amp;ns0=1&amp;ns6=1&amp;ns12=1&amp;ns14=1&amp;ns100=1&amp;ns106=1&amp;search=ronald+reagan+campaign&amp;advancedSearch-current=%7B%7D&amp;searchToken=18fu8gu418j78wiiqmf2mwkzp#%2Fmedia%2FFile%3APhotograph_of_President_Reagan_giving_Campaign_speech_in_Texas_-_NARA_-_198551.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27</a:t>
            </a:fld>
            <a:endParaRPr lang="en-US"/>
          </a:p>
        </p:txBody>
      </p:sp>
    </p:spTree>
    <p:extLst>
      <p:ext uri="{BB962C8B-B14F-4D97-AF65-F5344CB8AC3E}">
        <p14:creationId xmlns:p14="http://schemas.microsoft.com/office/powerpoint/2010/main" val="1534332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Qqqqqq</a:t>
            </a:r>
            <a:r>
              <a:rPr lang="en-US" dirty="0"/>
              <a:t> at English Wikipedia, CC BY-SA 3.0, https://commons.wikimedia.org/w/index.php?curid=16103016</a:t>
            </a:r>
          </a:p>
          <a:p>
            <a:r>
              <a:rPr lang="en-US" dirty="0">
                <a:hlinkClick r:id="rId3"/>
              </a:rPr>
              <a:t>https://commons.wikimedia.org/w/index.php?sort=relevance&amp;search=john+kerry+campaign&amp;title=Special:Search&amp;profile=advanced&amp;fulltext=1&amp;advancedSearch-current=%7B%7D&amp;ns0=1&amp;ns6=1&amp;ns12=1&amp;ns14=1&amp;ns100=1&amp;ns106=1&amp;searchToken=ey6vfmninx5z4tpjh1mw2smw#%2Fmedia%2FFile%3AJohn_Kerry_DNC_2008.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28</a:t>
            </a:fld>
            <a:endParaRPr lang="en-US"/>
          </a:p>
        </p:txBody>
      </p:sp>
    </p:spTree>
    <p:extLst>
      <p:ext uri="{BB962C8B-B14F-4D97-AF65-F5344CB8AC3E}">
        <p14:creationId xmlns:p14="http://schemas.microsoft.com/office/powerpoint/2010/main" val="567977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Gage Skidmore, CC BY-SA 3.0, https://commons.wikimedia.org/w/index.php?curid=46961212</a:t>
            </a:r>
          </a:p>
          <a:p>
            <a:r>
              <a:rPr lang="en-US" dirty="0">
                <a:hlinkClick r:id="rId3"/>
              </a:rPr>
              <a:t>https://commons.wikimedia.org/w/index.php?sort=relevance&amp;search=2016+Republican+debate&amp;title=Special:Search&amp;profile=advanced&amp;fulltext=1&amp;advancedSearch-current=%7B%7D&amp;ns0=1&amp;ns6=1&amp;ns12=1&amp;ns14=1&amp;ns100=1&amp;ns106=1&amp;searchToken=cvo16mvjr7x84p61hsne5c49o#%2Fmedia%2FFile%3ARepublican_Presidential_debate_2016_by_Gage_Skidmore.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angela</a:t>
            </a:r>
            <a:r>
              <a:rPr lang="en-US" dirty="0"/>
              <a:t> n. from Washington, DC - HRC's concession, CC BY 2.0, https://commons.wikimedia.org/w/index.php?curid=60461688</a:t>
            </a:r>
          </a:p>
          <a:p>
            <a:r>
              <a:rPr lang="en-US" dirty="0">
                <a:hlinkClick r:id="rId3"/>
              </a:rPr>
              <a:t>https://commons.wikimedia.org/w/index.php?title=Special:Search&amp;limit=500&amp;offset=0&amp;ns0=1&amp;ns6=1&amp;ns12=1&amp;ns14=1&amp;ns100=1&amp;ns106=1&amp;search=concession+speech&amp;advancedSearch-current=%7B%7D&amp;searchToken=2g6hytrmv77h5f354s7h65k2u#%2Fmedia%2FFile%3AHRC%27s_concession_%282618965149%29_%282%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29</a:t>
            </a:fld>
            <a:endParaRPr lang="en-US"/>
          </a:p>
        </p:txBody>
      </p:sp>
    </p:spTree>
    <p:extLst>
      <p:ext uri="{BB962C8B-B14F-4D97-AF65-F5344CB8AC3E}">
        <p14:creationId xmlns:p14="http://schemas.microsoft.com/office/powerpoint/2010/main" val="4018905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Aaron Burden</a:t>
            </a:r>
            <a:r>
              <a:rPr lang="en-US" dirty="0"/>
              <a:t> on </a:t>
            </a:r>
            <a:r>
              <a:rPr lang="en-US" dirty="0" err="1">
                <a:hlinkClick r:id="rId4" action="ppaction://hlinkfile"/>
              </a:rPr>
              <a:t>Unsplash</a:t>
            </a:r>
            <a:endParaRPr lang="en-US" dirty="0"/>
          </a:p>
          <a:p>
            <a:r>
              <a:rPr lang="en-US" dirty="0">
                <a:hlinkClick r:id="rId5"/>
              </a:rPr>
              <a:t>https://unsplash.com/photos/t2b1Z-jPT-w</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30</a:t>
            </a:fld>
            <a:endParaRPr lang="en-US"/>
          </a:p>
        </p:txBody>
      </p:sp>
    </p:spTree>
    <p:extLst>
      <p:ext uri="{BB962C8B-B14F-4D97-AF65-F5344CB8AC3E}">
        <p14:creationId xmlns:p14="http://schemas.microsoft.com/office/powerpoint/2010/main" val="3613675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John Reed</a:t>
            </a:r>
            <a:r>
              <a:rPr lang="en-US" dirty="0"/>
              <a:t> on </a:t>
            </a:r>
            <a:r>
              <a:rPr lang="en-US" dirty="0" err="1">
                <a:hlinkClick r:id="rId4" action="ppaction://hlinkfile"/>
              </a:rPr>
              <a:t>Unsplash</a:t>
            </a:r>
            <a:endParaRPr lang="en-US" dirty="0"/>
          </a:p>
          <a:p>
            <a:r>
              <a:rPr lang="en-US" dirty="0">
                <a:hlinkClick r:id="rId5"/>
              </a:rPr>
              <a:t>https://unsplash.com/photos/-04wiGkb8Jc</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31</a:t>
            </a:fld>
            <a:endParaRPr lang="en-US"/>
          </a:p>
        </p:txBody>
      </p:sp>
    </p:spTree>
    <p:extLst>
      <p:ext uri="{BB962C8B-B14F-4D97-AF65-F5344CB8AC3E}">
        <p14:creationId xmlns:p14="http://schemas.microsoft.com/office/powerpoint/2010/main" val="2229665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Unknown artist, painting printed by Currier &amp; Ives, 1876, part of the Library of Congress collection - Journal of the American Revolution, Public Domain, https://commons.wikimedia.org/w/index.php?curid=71465902</a:t>
            </a:r>
          </a:p>
          <a:p>
            <a:r>
              <a:rPr lang="en-US" dirty="0">
                <a:hlinkClick r:id="rId3"/>
              </a:rPr>
              <a:t>https://commons.wikimedia.org/w/index.php?sort=relevance&amp;search=continental+congress+painting&amp;title=Special:Search&amp;profile=advanced&amp;fulltext=1&amp;advancedSearch-current=%7B%7D&amp;ns0=1&amp;ns6=1&amp;ns12=1&amp;ns14=1&amp;ns100=1&amp;ns106=1&amp;searchToken=6kraq0h2w4m35ieilqywlabrx#%2Fmedia%2FFile%3AWashington_promotion_by_Continental_Congress.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32</a:t>
            </a:fld>
            <a:endParaRPr lang="en-US"/>
          </a:p>
        </p:txBody>
      </p:sp>
    </p:spTree>
    <p:extLst>
      <p:ext uri="{BB962C8B-B14F-4D97-AF65-F5344CB8AC3E}">
        <p14:creationId xmlns:p14="http://schemas.microsoft.com/office/powerpoint/2010/main" val="3144764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User:RadioFan</a:t>
            </a:r>
            <a:r>
              <a:rPr lang="en-US" dirty="0"/>
              <a:t>, CC BY-SA 3.0, https://commons.wikimedia.org/w/index.php?curid=20980618</a:t>
            </a:r>
          </a:p>
          <a:p>
            <a:r>
              <a:rPr lang="en-US" dirty="0">
                <a:hlinkClick r:id="rId3"/>
              </a:rPr>
              <a:t>https://commons.wikimedia.org/w/index.php?sort=relevance&amp;search=voting+machine&amp;title=Special:Search&amp;profile=advanced&amp;fulltext=1&amp;advancedSearch-current=%7B%7D&amp;ns0=1&amp;ns6=1&amp;ns12=1&amp;ns14=1&amp;ns100=1&amp;ns106=1&amp;searchToken=evwr380kst3waysgbb4o5mz9p#%2Fmedia%2FFile%3AVoting_machine.pn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33</a:t>
            </a:fld>
            <a:endParaRPr lang="en-US"/>
          </a:p>
        </p:txBody>
      </p:sp>
    </p:spTree>
    <p:extLst>
      <p:ext uri="{BB962C8B-B14F-4D97-AF65-F5344CB8AC3E}">
        <p14:creationId xmlns:p14="http://schemas.microsoft.com/office/powerpoint/2010/main" val="4190164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User:RadioFan</a:t>
            </a:r>
            <a:r>
              <a:rPr lang="en-US" dirty="0"/>
              <a:t>, CC BY-SA 3.0, https://commons.wikimedia.org/w/index.php?curid=20980618</a:t>
            </a:r>
          </a:p>
          <a:p>
            <a:r>
              <a:rPr lang="en-US" dirty="0">
                <a:hlinkClick r:id="rId3"/>
              </a:rPr>
              <a:t>https://commons.wikimedia.org/w/index.php?sort=relevance&amp;search=voting+machine&amp;title=Special:Search&amp;profile=advanced&amp;fulltext=1&amp;advancedSearch-current=%7B%7D&amp;ns0=1&amp;ns6=1&amp;ns12=1&amp;ns14=1&amp;ns100=1&amp;ns106=1&amp;searchToken=evwr380kst3waysgbb4o5mz9p#%2Fmedia%2FFile%3AVoting_machine.png</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34</a:t>
            </a:fld>
            <a:endParaRPr lang="en-US"/>
          </a:p>
        </p:txBody>
      </p:sp>
    </p:spTree>
    <p:extLst>
      <p:ext uri="{BB962C8B-B14F-4D97-AF65-F5344CB8AC3E}">
        <p14:creationId xmlns:p14="http://schemas.microsoft.com/office/powerpoint/2010/main" val="1366365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ChefMattRock</a:t>
            </a:r>
            <a:r>
              <a:rPr lang="en-US" dirty="0"/>
              <a:t> - Ballot, CC BY 2.0, https://commons.wikimedia.org/w/index.php?curid=68861112</a:t>
            </a:r>
          </a:p>
          <a:p>
            <a:r>
              <a:rPr lang="en-US" dirty="0">
                <a:hlinkClick r:id="rId3"/>
              </a:rPr>
              <a:t>https://commons.wikimedia.org/w/index.php?sort=relevance&amp;search=US+election+ballot&amp;title=Special:Search&amp;profile=advanced&amp;fulltext=1&amp;advancedSearch-current=%7B%7D&amp;ns0=1&amp;ns6=1&amp;ns12=1&amp;ns14=1&amp;ns100=1&amp;ns106=1&amp;searchToken=dxdcn866voif4ynimta91nu5#%2Fmedia%2FFile%3A2008_US_Election_Ballot_MA.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35</a:t>
            </a:fld>
            <a:endParaRPr lang="en-US"/>
          </a:p>
        </p:txBody>
      </p:sp>
    </p:spTree>
    <p:extLst>
      <p:ext uri="{BB962C8B-B14F-4D97-AF65-F5344CB8AC3E}">
        <p14:creationId xmlns:p14="http://schemas.microsoft.com/office/powerpoint/2010/main" val="2945047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Glenn Carstens-Peters</a:t>
            </a:r>
            <a:r>
              <a:rPr lang="en-US" dirty="0"/>
              <a:t> on </a:t>
            </a:r>
            <a:r>
              <a:rPr lang="en-US" dirty="0" err="1">
                <a:hlinkClick r:id="rId4" action="ppaction://hlinkfile"/>
              </a:rPr>
              <a:t>Unsplash</a:t>
            </a:r>
            <a:endParaRPr lang="en-US" dirty="0"/>
          </a:p>
          <a:p>
            <a:r>
              <a:rPr lang="en-US" dirty="0">
                <a:hlinkClick r:id="rId5"/>
              </a:rPr>
              <a:t>https://unsplash.com/photos/npxXWgQ33ZQ</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36</a:t>
            </a:fld>
            <a:endParaRPr lang="en-US"/>
          </a:p>
        </p:txBody>
      </p:sp>
    </p:spTree>
    <p:extLst>
      <p:ext uri="{BB962C8B-B14F-4D97-AF65-F5344CB8AC3E}">
        <p14:creationId xmlns:p14="http://schemas.microsoft.com/office/powerpoint/2010/main" val="3480303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Gerd Altmann</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https://pixabay.com/photos/dollar-currency-money-us-dollar-499481/</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40</a:t>
            </a:fld>
            <a:endParaRPr lang="en-US"/>
          </a:p>
        </p:txBody>
      </p:sp>
    </p:spTree>
    <p:extLst>
      <p:ext uri="{BB962C8B-B14F-4D97-AF65-F5344CB8AC3E}">
        <p14:creationId xmlns:p14="http://schemas.microsoft.com/office/powerpoint/2010/main" val="3618221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Mathieu </a:t>
            </a:r>
            <a:r>
              <a:rPr lang="en-US" dirty="0" err="1">
                <a:hlinkClick r:id="rId3"/>
              </a:rPr>
              <a:t>Turle</a:t>
            </a:r>
            <a:r>
              <a:rPr lang="en-US" dirty="0"/>
              <a:t> on </a:t>
            </a:r>
            <a:r>
              <a:rPr lang="en-US" dirty="0" err="1">
                <a:hlinkClick r:id="rId4" action="ppaction://hlinkfile"/>
              </a:rPr>
              <a:t>Unsplash</a:t>
            </a:r>
            <a:endParaRPr lang="en-US" dirty="0"/>
          </a:p>
          <a:p>
            <a:r>
              <a:rPr lang="en-US" dirty="0">
                <a:hlinkClick r:id="rId5"/>
              </a:rPr>
              <a:t>https://unsplash.com/photos/uJm-hfuCHm4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41</a:t>
            </a:fld>
            <a:endParaRPr lang="en-US"/>
          </a:p>
        </p:txBody>
      </p:sp>
    </p:spTree>
    <p:extLst>
      <p:ext uri="{BB962C8B-B14F-4D97-AF65-F5344CB8AC3E}">
        <p14:creationId xmlns:p14="http://schemas.microsoft.com/office/powerpoint/2010/main" val="3444317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Gage Skidmore, CC BY-SA 3.0, https://commons.wikimedia.org/w/index.php?curid=45071431</a:t>
            </a:r>
          </a:p>
          <a:p>
            <a:r>
              <a:rPr lang="en-US" dirty="0">
                <a:hlinkClick r:id="rId3"/>
              </a:rPr>
              <a:t>https://commons.wikimedia.org/w/index.php?sort=relevance&amp;search=jeb+bush&amp;title=Special:Search&amp;profile=advanced&amp;fulltext=1&amp;advancedSearch-current=%7B%7D&amp;ns0=1&amp;ns6=1&amp;ns12=1&amp;ns14=1&amp;ns100=1&amp;ns106=1&amp;searchToken=drol2p3k5hrrmdjama0tsyfi0#%2Fmedia%2FFile%3AJeb_Bush_by_Gage_Skidmore_8.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968429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Element5 Digital</a:t>
            </a:r>
            <a:r>
              <a:rPr lang="en-US" dirty="0"/>
              <a:t> on </a:t>
            </a:r>
            <a:r>
              <a:rPr lang="en-US" dirty="0" err="1">
                <a:hlinkClick r:id="rId4" action="ppaction://hlinkfile"/>
              </a:rPr>
              <a:t>Unsplash</a:t>
            </a:r>
            <a:endParaRPr lang="en-US" dirty="0"/>
          </a:p>
          <a:p>
            <a:r>
              <a:rPr lang="en-US" dirty="0">
                <a:hlinkClick r:id="rId5"/>
              </a:rPr>
              <a:t>https://unsplash.com/photos/2i7Dn2uMEQE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42</a:t>
            </a:fld>
            <a:endParaRPr lang="en-US"/>
          </a:p>
        </p:txBody>
      </p:sp>
    </p:spTree>
    <p:extLst>
      <p:ext uri="{BB962C8B-B14F-4D97-AF65-F5344CB8AC3E}">
        <p14:creationId xmlns:p14="http://schemas.microsoft.com/office/powerpoint/2010/main" val="2423260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Claire Anderson</a:t>
            </a:r>
            <a:r>
              <a:rPr lang="en-US" dirty="0"/>
              <a:t> on </a:t>
            </a:r>
            <a:r>
              <a:rPr lang="en-US" dirty="0" err="1">
                <a:hlinkClick r:id="rId4" action="ppaction://hlinkfile"/>
              </a:rPr>
              <a:t>Unsplash</a:t>
            </a:r>
            <a:endParaRPr lang="en-US" dirty="0"/>
          </a:p>
          <a:p>
            <a:r>
              <a:rPr lang="en-US" dirty="0">
                <a:hlinkClick r:id="rId5"/>
              </a:rPr>
              <a:t>https://unsplash.com/photos/Vq__yk6faOI</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43</a:t>
            </a:fld>
            <a:endParaRPr lang="en-US"/>
          </a:p>
        </p:txBody>
      </p:sp>
    </p:spTree>
    <p:extLst>
      <p:ext uri="{BB962C8B-B14F-4D97-AF65-F5344CB8AC3E}">
        <p14:creationId xmlns:p14="http://schemas.microsoft.com/office/powerpoint/2010/main" val="3732441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Gage Skidmore from Peoria, AZ, United States of America - John McCain, CC BY-SA 2.0, https://commons.wikimedia.org/w/index.php?curid=62046336</a:t>
            </a:r>
          </a:p>
          <a:p>
            <a:r>
              <a:rPr lang="en-US" dirty="0">
                <a:hlinkClick r:id="rId3"/>
              </a:rPr>
              <a:t>https://commons.wikimedia.org/w/index.php?title=Special:Search&amp;limit=500&amp;offset=0&amp;ns0=1&amp;ns6=1&amp;ns12=1&amp;ns14=1&amp;ns100=1&amp;ns106=1&amp;search=john+mccain+campaign&amp;advancedSearch-current=%7B%7D&amp;searchToken=94ji78v1tko1oalz82jgjuluj#%2Fmedia%2FFile%3AJohn_McCain_%2823415007910%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44</a:t>
            </a:fld>
            <a:endParaRPr lang="en-US"/>
          </a:p>
        </p:txBody>
      </p:sp>
    </p:spTree>
    <p:extLst>
      <p:ext uri="{BB962C8B-B14F-4D97-AF65-F5344CB8AC3E}">
        <p14:creationId xmlns:p14="http://schemas.microsoft.com/office/powerpoint/2010/main" val="3772964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Gage Skidmore from Peoria, AZ, United States of America - John McCain, CC BY-SA 2.0, https://commons.wikimedia.org/w/index.php?curid=62046336</a:t>
            </a:r>
          </a:p>
          <a:p>
            <a:r>
              <a:rPr lang="en-US" dirty="0">
                <a:hlinkClick r:id="rId3"/>
              </a:rPr>
              <a:t>https://commons.wikimedia.org/w/index.php?title=Special:Search&amp;limit=500&amp;offset=0&amp;ns0=1&amp;ns6=1&amp;ns12=1&amp;ns14=1&amp;ns100=1&amp;ns106=1&amp;search=john+mccain+campaign&amp;advancedSearch-current=%7B%7D&amp;searchToken=94ji78v1tko1oalz82jgjuluj#%2Fmedia%2FFile%3AJohn_McCain_%2823415007910%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45</a:t>
            </a:fld>
            <a:endParaRPr lang="en-US"/>
          </a:p>
        </p:txBody>
      </p:sp>
    </p:spTree>
    <p:extLst>
      <p:ext uri="{BB962C8B-B14F-4D97-AF65-F5344CB8AC3E}">
        <p14:creationId xmlns:p14="http://schemas.microsoft.com/office/powerpoint/2010/main" val="2886987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49</a:t>
            </a:fld>
            <a:endParaRPr lang="en-US"/>
          </a:p>
        </p:txBody>
      </p:sp>
    </p:spTree>
    <p:extLst>
      <p:ext uri="{BB962C8B-B14F-4D97-AF65-F5344CB8AC3E}">
        <p14:creationId xmlns:p14="http://schemas.microsoft.com/office/powerpoint/2010/main" val="2563749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50</a:t>
            </a:fld>
            <a:endParaRPr lang="en-US"/>
          </a:p>
        </p:txBody>
      </p:sp>
    </p:spTree>
    <p:extLst>
      <p:ext uri="{BB962C8B-B14F-4D97-AF65-F5344CB8AC3E}">
        <p14:creationId xmlns:p14="http://schemas.microsoft.com/office/powerpoint/2010/main" val="1119522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51</a:t>
            </a:fld>
            <a:endParaRPr lang="en-US"/>
          </a:p>
        </p:txBody>
      </p:sp>
    </p:spTree>
    <p:extLst>
      <p:ext uri="{BB962C8B-B14F-4D97-AF65-F5344CB8AC3E}">
        <p14:creationId xmlns:p14="http://schemas.microsoft.com/office/powerpoint/2010/main" val="810696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52</a:t>
            </a:fld>
            <a:endParaRPr lang="en-US"/>
          </a:p>
        </p:txBody>
      </p:sp>
    </p:spTree>
    <p:extLst>
      <p:ext uri="{BB962C8B-B14F-4D97-AF65-F5344CB8AC3E}">
        <p14:creationId xmlns:p14="http://schemas.microsoft.com/office/powerpoint/2010/main" val="3891969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53</a:t>
            </a:fld>
            <a:endParaRPr lang="en-US"/>
          </a:p>
        </p:txBody>
      </p:sp>
    </p:spTree>
    <p:extLst>
      <p:ext uri="{BB962C8B-B14F-4D97-AF65-F5344CB8AC3E}">
        <p14:creationId xmlns:p14="http://schemas.microsoft.com/office/powerpoint/2010/main" val="1439168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54</a:t>
            </a:fld>
            <a:endParaRPr lang="en-US"/>
          </a:p>
        </p:txBody>
      </p:sp>
    </p:spTree>
    <p:extLst>
      <p:ext uri="{BB962C8B-B14F-4D97-AF65-F5344CB8AC3E}">
        <p14:creationId xmlns:p14="http://schemas.microsoft.com/office/powerpoint/2010/main" val="384760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Σ - Own work, CC BY-SA 4.0, https://commons.wikimedia.org/w/index.php?curid=87819262</a:t>
            </a:r>
          </a:p>
          <a:p>
            <a:r>
              <a:rPr lang="en-US" dirty="0">
                <a:hlinkClick r:id="rId3"/>
              </a:rPr>
              <a:t>https://commons.wikimedia.org/w/index.php?sort=relevance&amp;search=bernie+sanders+campaign&amp;title=Special:Search&amp;profile=advanced&amp;fulltext=1&amp;advancedSearch-current=%7B%7D&amp;ns0=1&amp;ns6=1&amp;ns12=1&amp;ns14=1&amp;ns100=1&amp;ns106=1&amp;searchToken=4f2kawsaisve32x3ovevgex2v#%2Fmedia%2FFile%3ABernie_Sanders_-_Rally_at_San_Jose%2C_CA_-_5.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a:t>
            </a:fld>
            <a:endParaRPr lang="en-US"/>
          </a:p>
        </p:txBody>
      </p:sp>
    </p:spTree>
    <p:extLst>
      <p:ext uri="{BB962C8B-B14F-4D97-AF65-F5344CB8AC3E}">
        <p14:creationId xmlns:p14="http://schemas.microsoft.com/office/powerpoint/2010/main" val="30418933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55</a:t>
            </a:fld>
            <a:endParaRPr lang="en-US"/>
          </a:p>
        </p:txBody>
      </p:sp>
    </p:spTree>
    <p:extLst>
      <p:ext uri="{BB962C8B-B14F-4D97-AF65-F5344CB8AC3E}">
        <p14:creationId xmlns:p14="http://schemas.microsoft.com/office/powerpoint/2010/main" val="1666311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56</a:t>
            </a:fld>
            <a:endParaRPr lang="en-US"/>
          </a:p>
        </p:txBody>
      </p:sp>
    </p:spTree>
    <p:extLst>
      <p:ext uri="{BB962C8B-B14F-4D97-AF65-F5344CB8AC3E}">
        <p14:creationId xmlns:p14="http://schemas.microsoft.com/office/powerpoint/2010/main" val="1433280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57</a:t>
            </a:fld>
            <a:endParaRPr lang="en-US"/>
          </a:p>
        </p:txBody>
      </p:sp>
    </p:spTree>
    <p:extLst>
      <p:ext uri="{BB962C8B-B14F-4D97-AF65-F5344CB8AC3E}">
        <p14:creationId xmlns:p14="http://schemas.microsoft.com/office/powerpoint/2010/main" val="2936498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58</a:t>
            </a:fld>
            <a:endParaRPr lang="en-US"/>
          </a:p>
        </p:txBody>
      </p:sp>
    </p:spTree>
    <p:extLst>
      <p:ext uri="{BB962C8B-B14F-4D97-AF65-F5344CB8AC3E}">
        <p14:creationId xmlns:p14="http://schemas.microsoft.com/office/powerpoint/2010/main" val="681780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59</a:t>
            </a:fld>
            <a:endParaRPr lang="en-US"/>
          </a:p>
        </p:txBody>
      </p:sp>
    </p:spTree>
    <p:extLst>
      <p:ext uri="{BB962C8B-B14F-4D97-AF65-F5344CB8AC3E}">
        <p14:creationId xmlns:p14="http://schemas.microsoft.com/office/powerpoint/2010/main" val="2927278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60</a:t>
            </a:fld>
            <a:endParaRPr lang="en-US"/>
          </a:p>
        </p:txBody>
      </p:sp>
    </p:spTree>
    <p:extLst>
      <p:ext uri="{BB962C8B-B14F-4D97-AF65-F5344CB8AC3E}">
        <p14:creationId xmlns:p14="http://schemas.microsoft.com/office/powerpoint/2010/main" val="3221680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61</a:t>
            </a:fld>
            <a:endParaRPr lang="en-US"/>
          </a:p>
        </p:txBody>
      </p:sp>
    </p:spTree>
    <p:extLst>
      <p:ext uri="{BB962C8B-B14F-4D97-AF65-F5344CB8AC3E}">
        <p14:creationId xmlns:p14="http://schemas.microsoft.com/office/powerpoint/2010/main" val="28844087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62</a:t>
            </a:fld>
            <a:endParaRPr lang="en-US"/>
          </a:p>
        </p:txBody>
      </p:sp>
    </p:spTree>
    <p:extLst>
      <p:ext uri="{BB962C8B-B14F-4D97-AF65-F5344CB8AC3E}">
        <p14:creationId xmlns:p14="http://schemas.microsoft.com/office/powerpoint/2010/main" val="20372255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63</a:t>
            </a:fld>
            <a:endParaRPr lang="en-US"/>
          </a:p>
        </p:txBody>
      </p:sp>
    </p:spTree>
    <p:extLst>
      <p:ext uri="{BB962C8B-B14F-4D97-AF65-F5344CB8AC3E}">
        <p14:creationId xmlns:p14="http://schemas.microsoft.com/office/powerpoint/2010/main" val="4183619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64</a:t>
            </a:fld>
            <a:endParaRPr lang="en-US"/>
          </a:p>
        </p:txBody>
      </p:sp>
    </p:spTree>
    <p:extLst>
      <p:ext uri="{BB962C8B-B14F-4D97-AF65-F5344CB8AC3E}">
        <p14:creationId xmlns:p14="http://schemas.microsoft.com/office/powerpoint/2010/main" val="3972418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5</a:t>
            </a:fld>
            <a:endParaRPr lang="en-US"/>
          </a:p>
        </p:txBody>
      </p:sp>
    </p:spTree>
    <p:extLst>
      <p:ext uri="{BB962C8B-B14F-4D97-AF65-F5344CB8AC3E}">
        <p14:creationId xmlns:p14="http://schemas.microsoft.com/office/powerpoint/2010/main" val="19326122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65</a:t>
            </a:fld>
            <a:endParaRPr lang="en-US"/>
          </a:p>
        </p:txBody>
      </p:sp>
    </p:spTree>
    <p:extLst>
      <p:ext uri="{BB962C8B-B14F-4D97-AF65-F5344CB8AC3E}">
        <p14:creationId xmlns:p14="http://schemas.microsoft.com/office/powerpoint/2010/main" val="19953368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66</a:t>
            </a:fld>
            <a:endParaRPr lang="en-US"/>
          </a:p>
        </p:txBody>
      </p:sp>
    </p:spTree>
    <p:extLst>
      <p:ext uri="{BB962C8B-B14F-4D97-AF65-F5344CB8AC3E}">
        <p14:creationId xmlns:p14="http://schemas.microsoft.com/office/powerpoint/2010/main" val="32908782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67</a:t>
            </a:fld>
            <a:endParaRPr lang="en-US"/>
          </a:p>
        </p:txBody>
      </p:sp>
    </p:spTree>
    <p:extLst>
      <p:ext uri="{BB962C8B-B14F-4D97-AF65-F5344CB8AC3E}">
        <p14:creationId xmlns:p14="http://schemas.microsoft.com/office/powerpoint/2010/main" val="3520885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68</a:t>
            </a:fld>
            <a:endParaRPr lang="en-US"/>
          </a:p>
        </p:txBody>
      </p:sp>
    </p:spTree>
    <p:extLst>
      <p:ext uri="{BB962C8B-B14F-4D97-AF65-F5344CB8AC3E}">
        <p14:creationId xmlns:p14="http://schemas.microsoft.com/office/powerpoint/2010/main" val="33853108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69</a:t>
            </a:fld>
            <a:endParaRPr lang="en-US"/>
          </a:p>
        </p:txBody>
      </p:sp>
    </p:spTree>
    <p:extLst>
      <p:ext uri="{BB962C8B-B14F-4D97-AF65-F5344CB8AC3E}">
        <p14:creationId xmlns:p14="http://schemas.microsoft.com/office/powerpoint/2010/main" val="12521591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70</a:t>
            </a:fld>
            <a:endParaRPr lang="en-US"/>
          </a:p>
        </p:txBody>
      </p:sp>
    </p:spTree>
    <p:extLst>
      <p:ext uri="{BB962C8B-B14F-4D97-AF65-F5344CB8AC3E}">
        <p14:creationId xmlns:p14="http://schemas.microsoft.com/office/powerpoint/2010/main" val="30897273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71</a:t>
            </a:fld>
            <a:endParaRPr lang="en-US"/>
          </a:p>
        </p:txBody>
      </p:sp>
    </p:spTree>
    <p:extLst>
      <p:ext uri="{BB962C8B-B14F-4D97-AF65-F5344CB8AC3E}">
        <p14:creationId xmlns:p14="http://schemas.microsoft.com/office/powerpoint/2010/main" val="27124899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72</a:t>
            </a:fld>
            <a:endParaRPr lang="en-US"/>
          </a:p>
        </p:txBody>
      </p:sp>
    </p:spTree>
    <p:extLst>
      <p:ext uri="{BB962C8B-B14F-4D97-AF65-F5344CB8AC3E}">
        <p14:creationId xmlns:p14="http://schemas.microsoft.com/office/powerpoint/2010/main" val="1046715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73</a:t>
            </a:fld>
            <a:endParaRPr lang="en-US"/>
          </a:p>
        </p:txBody>
      </p:sp>
    </p:spTree>
    <p:extLst>
      <p:ext uri="{BB962C8B-B14F-4D97-AF65-F5344CB8AC3E}">
        <p14:creationId xmlns:p14="http://schemas.microsoft.com/office/powerpoint/2010/main" val="3166010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74</a:t>
            </a:fld>
            <a:endParaRPr lang="en-US"/>
          </a:p>
        </p:txBody>
      </p:sp>
    </p:spTree>
    <p:extLst>
      <p:ext uri="{BB962C8B-B14F-4D97-AF65-F5344CB8AC3E}">
        <p14:creationId xmlns:p14="http://schemas.microsoft.com/office/powerpoint/2010/main" val="147954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Roger H. </a:t>
            </a:r>
            <a:r>
              <a:rPr lang="en-US" dirty="0" err="1"/>
              <a:t>Goun</a:t>
            </a:r>
            <a:r>
              <a:rPr lang="en-US" dirty="0"/>
              <a:t> from Brentwood, NH, USA - 20080108-9716, CC BY 2.0, https://commons.wikimedia.org/w/index.php?curid=62808986</a:t>
            </a:r>
          </a:p>
          <a:p>
            <a:r>
              <a:rPr lang="en-US" dirty="0">
                <a:hlinkClick r:id="rId3"/>
              </a:rPr>
              <a:t>https://commons.wikimedia.org/w/index.php?sort=relevance&amp;search=new+hampshire+primary&amp;title=Special:Search&amp;profile=advanced&amp;fulltext=1&amp;advancedSearch-current=%7B%7D&amp;ns0=1&amp;ns6=1&amp;ns12=1&amp;ns14=1&amp;ns100=1&amp;ns106=1&amp;searchToken=1uk5p2x7kmgcips8kx2fx7szl#%2Fmedia%2FFile%3ANew_Hampshire_primary_%282179968048%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a:t>
            </a:fld>
            <a:endParaRPr lang="en-US"/>
          </a:p>
        </p:txBody>
      </p:sp>
    </p:spTree>
    <p:extLst>
      <p:ext uri="{BB962C8B-B14F-4D97-AF65-F5344CB8AC3E}">
        <p14:creationId xmlns:p14="http://schemas.microsoft.com/office/powerpoint/2010/main" val="1649020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75</a:t>
            </a:fld>
            <a:endParaRPr lang="en-US"/>
          </a:p>
        </p:txBody>
      </p:sp>
    </p:spTree>
    <p:extLst>
      <p:ext uri="{BB962C8B-B14F-4D97-AF65-F5344CB8AC3E}">
        <p14:creationId xmlns:p14="http://schemas.microsoft.com/office/powerpoint/2010/main" val="2346197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Morning Brew</a:t>
            </a:r>
            <a:r>
              <a:rPr lang="en-US" dirty="0"/>
              <a:t> on </a:t>
            </a:r>
            <a:r>
              <a:rPr lang="en-US" dirty="0" err="1">
                <a:hlinkClick r:id="rId4" action="ppaction://hlinkfile"/>
              </a:rPr>
              <a:t>Unsplash</a:t>
            </a:r>
            <a:endParaRPr lang="en-US" dirty="0"/>
          </a:p>
          <a:p>
            <a:r>
              <a:rPr lang="en-US" dirty="0">
                <a:hlinkClick r:id="rId5"/>
              </a:rPr>
              <a:t>https://unsplash.com/photos/rhFmpq6pMKU</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76</a:t>
            </a:fld>
            <a:endParaRPr lang="en-US"/>
          </a:p>
        </p:txBody>
      </p:sp>
    </p:spTree>
    <p:extLst>
      <p:ext uri="{BB962C8B-B14F-4D97-AF65-F5344CB8AC3E}">
        <p14:creationId xmlns:p14="http://schemas.microsoft.com/office/powerpoint/2010/main" val="55066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7</a:t>
            </a:fld>
            <a:endParaRPr lang="en-US"/>
          </a:p>
        </p:txBody>
      </p:sp>
    </p:spTree>
    <p:extLst>
      <p:ext uri="{BB962C8B-B14F-4D97-AF65-F5344CB8AC3E}">
        <p14:creationId xmlns:p14="http://schemas.microsoft.com/office/powerpoint/2010/main" val="600573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Michael </a:t>
            </a:r>
            <a:r>
              <a:rPr lang="en-US" dirty="0" err="1"/>
              <a:t>Vadon</a:t>
            </a:r>
            <a:r>
              <a:rPr lang="en-US" dirty="0"/>
              <a:t> - Own work, CC BY-SA 4.0, https://commons.wikimedia.org/w/index.php?curid=39734469</a:t>
            </a:r>
          </a:p>
          <a:p>
            <a:r>
              <a:rPr lang="en-US" dirty="0">
                <a:hlinkClick r:id="rId3"/>
              </a:rPr>
              <a:t>https://commons.wikimedia.org/w/index.php?title=Special:Search&amp;limit=500&amp;offset=0&amp;ns0=1&amp;ns6=1&amp;ns12=1&amp;ns14=1&amp;ns100=1&amp;ns106=1&amp;search=new+hampshire+primary&amp;advancedSearch-current=%7B%7D&amp;searchToken=ac1bibbityr301ww29vtgfb5r#%2Fmedia%2FFile%3AGovernor_of_Ohio_John_Kasich_at_FITN_in_Nashua%2C_NH_by_Michael_Vadon_04.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a:t>
            </a:fld>
            <a:endParaRPr lang="en-US"/>
          </a:p>
        </p:txBody>
      </p:sp>
    </p:spTree>
    <p:extLst>
      <p:ext uri="{BB962C8B-B14F-4D97-AF65-F5344CB8AC3E}">
        <p14:creationId xmlns:p14="http://schemas.microsoft.com/office/powerpoint/2010/main" val="24261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Michael </a:t>
            </a:r>
            <a:r>
              <a:rPr lang="en-US" dirty="0" err="1"/>
              <a:t>Vadon</a:t>
            </a:r>
            <a:r>
              <a:rPr lang="en-US" dirty="0"/>
              <a:t> - Own work, CC BY-SA 4.0, https://commons.wikimedia.org/w/index.php?curid=39730748</a:t>
            </a:r>
          </a:p>
          <a:p>
            <a:r>
              <a:rPr lang="en-US" dirty="0">
                <a:hlinkClick r:id="rId3"/>
              </a:rPr>
              <a:t>https://commons.wikimedia.org/w/index.php?title=Special:Search&amp;limit=500&amp;offset=0&amp;ns0=1&amp;ns6=1&amp;ns12=1&amp;ns14=1&amp;ns100=1&amp;ns106=1&amp;search=new+hampshire+primary&amp;advancedSearch-current=%7B%7D&amp;searchToken=ac1bibbityr301ww29vtgfb5r#%2Fmedia%2FFile%3AFormer_HP_CEO_Carly_Fiorina_at_FITN_in_Nashua%2C_NH_by_Michael_Vadon_03.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a:t>
            </a:fld>
            <a:endParaRPr lang="en-US"/>
          </a:p>
        </p:txBody>
      </p:sp>
    </p:spTree>
    <p:extLst>
      <p:ext uri="{BB962C8B-B14F-4D97-AF65-F5344CB8AC3E}">
        <p14:creationId xmlns:p14="http://schemas.microsoft.com/office/powerpoint/2010/main" val="2345992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76201486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5702036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10382839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9248555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7/21/2020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82288485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7/21/2020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16284335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7/21/2020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60910697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93477457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6487879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37872584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68559896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7/21/2020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7/21/2020</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403513504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p:transition>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69"/>
          </a:xfrm>
        </p:spPr>
        <p:txBody>
          <a:bodyPr anchor="ctr"/>
          <a:lstStyle/>
          <a:p>
            <a:r>
              <a:rPr lang="en-US" dirty="0"/>
              <a:t>Chapter 17: </a:t>
            </a:r>
            <a:r>
              <a:rPr lang="en-US"/>
              <a:t>Campaigns </a:t>
            </a:r>
            <a:br>
              <a:rPr lang="en-US"/>
            </a:br>
            <a:r>
              <a:rPr lang="en-US"/>
              <a:t>and </a:t>
            </a:r>
            <a:r>
              <a:rPr lang="en-US" dirty="0"/>
              <a:t>Elections</a:t>
            </a:r>
          </a:p>
        </p:txBody>
      </p:sp>
    </p:spTree>
    <p:extLst>
      <p:ext uri="{BB962C8B-B14F-4D97-AF65-F5344CB8AC3E}">
        <p14:creationId xmlns:p14="http://schemas.microsoft.com/office/powerpoint/2010/main" val="147334584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2C7A-D500-4B3E-B2E0-4233174CB576}"/>
              </a:ext>
            </a:extLst>
          </p:cNvPr>
          <p:cNvSpPr>
            <a:spLocks noGrp="1"/>
          </p:cNvSpPr>
          <p:nvPr>
            <p:ph type="title"/>
          </p:nvPr>
        </p:nvSpPr>
        <p:spPr>
          <a:xfrm>
            <a:off x="4965430" y="629268"/>
            <a:ext cx="6586491" cy="1286160"/>
          </a:xfrm>
        </p:spPr>
        <p:txBody>
          <a:bodyPr anchor="b">
            <a:noAutofit/>
          </a:bodyPr>
          <a:lstStyle/>
          <a:p>
            <a:r>
              <a:rPr lang="en-US" dirty="0"/>
              <a:t>B. Methods of Nomination</a:t>
            </a:r>
          </a:p>
        </p:txBody>
      </p:sp>
      <p:sp>
        <p:nvSpPr>
          <p:cNvPr id="3" name="Content Placeholder 2">
            <a:extLst>
              <a:ext uri="{FF2B5EF4-FFF2-40B4-BE49-F238E27FC236}">
                <a16:creationId xmlns:a16="http://schemas.microsoft.com/office/drawing/2014/main" id="{1F27A3A3-E029-4302-8CAC-5F92C480CAC7}"/>
              </a:ext>
            </a:extLst>
          </p:cNvPr>
          <p:cNvSpPr>
            <a:spLocks noGrp="1"/>
          </p:cNvSpPr>
          <p:nvPr>
            <p:ph idx="1"/>
          </p:nvPr>
        </p:nvSpPr>
        <p:spPr>
          <a:xfrm>
            <a:off x="4965431" y="2438400"/>
            <a:ext cx="6586489" cy="3785419"/>
          </a:xfrm>
        </p:spPr>
        <p:txBody>
          <a:bodyPr>
            <a:normAutofit/>
          </a:bodyPr>
          <a:lstStyle/>
          <a:p>
            <a:r>
              <a:rPr lang="en-US" dirty="0"/>
              <a:t>A few states use the </a:t>
            </a:r>
            <a:r>
              <a:rPr lang="en-US" b="1" dirty="0"/>
              <a:t>Top-Two method</a:t>
            </a:r>
            <a:r>
              <a:rPr lang="en-US" dirty="0"/>
              <a:t> (or </a:t>
            </a:r>
            <a:r>
              <a:rPr lang="en-US" b="1" dirty="0"/>
              <a:t>jungle primary</a:t>
            </a:r>
            <a:r>
              <a:rPr lang="en-US" dirty="0"/>
              <a:t>) in which the top two candidates in the primary advance to the </a:t>
            </a:r>
            <a:r>
              <a:rPr lang="en-US" b="1" dirty="0"/>
              <a:t>general election </a:t>
            </a:r>
            <a:r>
              <a:rPr lang="en-US" dirty="0"/>
              <a:t>regardless of party membership.</a:t>
            </a:r>
            <a:endParaRPr lang="en-US" b="1" dirty="0"/>
          </a:p>
        </p:txBody>
      </p:sp>
      <p:pic>
        <p:nvPicPr>
          <p:cNvPr id="5" name="Picture 4" descr="A picture containing indoor, person, sitting, remote&#10;&#10;Description automatically generated">
            <a:extLst>
              <a:ext uri="{FF2B5EF4-FFF2-40B4-BE49-F238E27FC236}">
                <a16:creationId xmlns:a16="http://schemas.microsoft.com/office/drawing/2014/main" id="{48FC5857-1AB1-431C-95AC-B583E23DF9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0997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03B072-1DD6-4E83-AB33-BA39DDD74145}"/>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383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17.1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1–4. Identify four preliminary tasks that a candidate faces when running for public office.</a:t>
            </a:r>
          </a:p>
          <a:p>
            <a:pPr marL="0" indent="0" algn="ctr">
              <a:buNone/>
            </a:pPr>
            <a:r>
              <a:rPr lang="en-US" dirty="0">
                <a:solidFill>
                  <a:srgbClr val="C00000"/>
                </a:solidFill>
              </a:rPr>
              <a:t>meeting the office requirements, assembling a staff, </a:t>
            </a:r>
            <a:br>
              <a:rPr lang="en-US" dirty="0">
                <a:solidFill>
                  <a:srgbClr val="C00000"/>
                </a:solidFill>
              </a:rPr>
            </a:br>
            <a:r>
              <a:rPr lang="en-US" dirty="0">
                <a:solidFill>
                  <a:srgbClr val="C00000"/>
                </a:solidFill>
              </a:rPr>
              <a:t>establishing a campaign strategy, and campaigning </a:t>
            </a:r>
            <a:br>
              <a:rPr lang="en-US" dirty="0">
                <a:solidFill>
                  <a:srgbClr val="C00000"/>
                </a:solidFill>
              </a:rPr>
            </a:br>
            <a:r>
              <a:rPr lang="en-US" dirty="0">
                <a:solidFill>
                  <a:srgbClr val="C00000"/>
                </a:solidFill>
              </a:rPr>
              <a:t>for the party’s nomination (p. 401)</a:t>
            </a:r>
          </a:p>
          <a:p>
            <a:pPr marL="0" indent="0">
              <a:buNone/>
            </a:pPr>
            <a:r>
              <a:rPr lang="en-US" dirty="0"/>
              <a:t>5. Define </a:t>
            </a:r>
            <a:r>
              <a:rPr lang="en-US" i="1" dirty="0"/>
              <a:t>incumbent</a:t>
            </a:r>
            <a:r>
              <a:rPr lang="en-US" dirty="0"/>
              <a:t>.</a:t>
            </a:r>
          </a:p>
          <a:p>
            <a:pPr marL="0" indent="0" algn="ctr">
              <a:buNone/>
            </a:pPr>
            <a:r>
              <a:rPr lang="en-US" dirty="0">
                <a:solidFill>
                  <a:srgbClr val="C00000"/>
                </a:solidFill>
              </a:rPr>
              <a:t>the current officeholder (p. 402)</a:t>
            </a:r>
          </a:p>
        </p:txBody>
      </p:sp>
    </p:spTree>
    <p:extLst>
      <p:ext uri="{BB962C8B-B14F-4D97-AF65-F5344CB8AC3E}">
        <p14:creationId xmlns:p14="http://schemas.microsoft.com/office/powerpoint/2010/main" val="19750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17.1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6–9. Identify four methods used to nominate candidates.</a:t>
            </a:r>
          </a:p>
          <a:p>
            <a:pPr marL="0" indent="0" algn="ctr">
              <a:buNone/>
            </a:pPr>
            <a:r>
              <a:rPr lang="en-US" dirty="0">
                <a:solidFill>
                  <a:srgbClr val="C00000"/>
                </a:solidFill>
              </a:rPr>
              <a:t>petition, caucus, convention, and direct primary (p. 403)</a:t>
            </a:r>
          </a:p>
          <a:p>
            <a:pPr marL="0" indent="0">
              <a:buNone/>
            </a:pPr>
            <a:r>
              <a:rPr lang="en-US" dirty="0"/>
              <a:t>10. Define </a:t>
            </a:r>
            <a:r>
              <a:rPr lang="en-US" i="1" dirty="0"/>
              <a:t>direct primary</a:t>
            </a:r>
            <a:r>
              <a:rPr lang="en-US" dirty="0"/>
              <a:t>.</a:t>
            </a:r>
          </a:p>
          <a:p>
            <a:pPr marL="0" indent="0" algn="ctr">
              <a:buNone/>
            </a:pPr>
            <a:r>
              <a:rPr lang="en-US" dirty="0">
                <a:solidFill>
                  <a:srgbClr val="C00000"/>
                </a:solidFill>
              </a:rPr>
              <a:t>a preliminary election to select a party’s candidate for the general election, to elect delegates to a political party’s convention, or both (p. 403)</a:t>
            </a:r>
          </a:p>
        </p:txBody>
      </p:sp>
    </p:spTree>
    <p:extLst>
      <p:ext uri="{BB962C8B-B14F-4D97-AF65-F5344CB8AC3E}">
        <p14:creationId xmlns:p14="http://schemas.microsoft.com/office/powerpoint/2010/main" val="1677192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17.1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What is the difference between the blanket primary and the open primary?</a:t>
            </a:r>
          </a:p>
          <a:p>
            <a:pPr marL="0" indent="0" algn="ctr">
              <a:buNone/>
            </a:pPr>
            <a:r>
              <a:rPr lang="en-US" dirty="0">
                <a:solidFill>
                  <a:srgbClr val="C00000"/>
                </a:solidFill>
              </a:rPr>
              <a:t>In a blanket primary, all candidates from all parties are on one ballot, and the voter chooses one candidate for each elected office. In an open primary, the voters do not have to declare party membership and can choose which party ballot they desire. </a:t>
            </a:r>
          </a:p>
        </p:txBody>
      </p:sp>
    </p:spTree>
    <p:extLst>
      <p:ext uri="{BB962C8B-B14F-4D97-AF65-F5344CB8AC3E}">
        <p14:creationId xmlns:p14="http://schemas.microsoft.com/office/powerpoint/2010/main" val="200751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17.1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Which type of direct primary do you think is best? Justify your answer.</a:t>
            </a:r>
          </a:p>
          <a:p>
            <a:pPr marL="0" indent="0" algn="ctr">
              <a:buNone/>
            </a:pPr>
            <a:r>
              <a:rPr lang="en-US" dirty="0">
                <a:solidFill>
                  <a:srgbClr val="C00000"/>
                </a:solidFill>
              </a:rPr>
              <a:t>Some students may say a closed primary is best because those voting have an honest interest in electing the best candidate for their party. Some may say the Top-Two method is better because it de-emphasizes political parties. Some may provide reasons for favoring the open primary, such as that it allows independent voters to participate.</a:t>
            </a:r>
          </a:p>
        </p:txBody>
      </p:sp>
    </p:spTree>
    <p:extLst>
      <p:ext uri="{BB962C8B-B14F-4D97-AF65-F5344CB8AC3E}">
        <p14:creationId xmlns:p14="http://schemas.microsoft.com/office/powerpoint/2010/main" val="651160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earing a suit and tie standing in front of a flag&#10;&#10;Description automatically generated">
            <a:extLst>
              <a:ext uri="{FF2B5EF4-FFF2-40B4-BE49-F238E27FC236}">
                <a16:creationId xmlns:a16="http://schemas.microsoft.com/office/drawing/2014/main" id="{6231FB65-5681-4658-8FD4-AD8800A5F6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
            <a:ext cx="12191998" cy="6858001"/>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711200" y="5154168"/>
            <a:ext cx="7231267"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 The Campaign Trail</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17.2</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593455"/>
      </p:ext>
    </p:extLst>
  </p:cSld>
  <p:clrMapOvr>
    <a:overrideClrMapping bg1="dk1" tx1="lt1" bg2="dk2" tx2="lt2" accent1="accent1" accent2="accent2" accent3="accent3" accent4="accent4" accent5="accent5" accent6="accent6" hlink="hlink" folHlink="folHlink"/>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98E1-FD91-40DE-88A4-88438186FD56}"/>
              </a:ext>
            </a:extLst>
          </p:cNvPr>
          <p:cNvSpPr>
            <a:spLocks noGrp="1"/>
          </p:cNvSpPr>
          <p:nvPr>
            <p:ph type="title"/>
          </p:nvPr>
        </p:nvSpPr>
        <p:spPr>
          <a:xfrm>
            <a:off x="4965430" y="629268"/>
            <a:ext cx="7080520" cy="1286160"/>
          </a:xfrm>
        </p:spPr>
        <p:txBody>
          <a:bodyPr anchor="b">
            <a:noAutofit/>
          </a:bodyPr>
          <a:lstStyle/>
          <a:p>
            <a:r>
              <a:rPr lang="en-US" dirty="0"/>
              <a:t>A. Campaigns, Incumbents, and Coattails</a:t>
            </a:r>
          </a:p>
        </p:txBody>
      </p:sp>
      <p:sp>
        <p:nvSpPr>
          <p:cNvPr id="3" name="Content Placeholder 2">
            <a:extLst>
              <a:ext uri="{FF2B5EF4-FFF2-40B4-BE49-F238E27FC236}">
                <a16:creationId xmlns:a16="http://schemas.microsoft.com/office/drawing/2014/main" id="{34A53D07-30A7-45CD-A1A8-4EE9B8BCC76A}"/>
              </a:ext>
            </a:extLst>
          </p:cNvPr>
          <p:cNvSpPr>
            <a:spLocks noGrp="1"/>
          </p:cNvSpPr>
          <p:nvPr>
            <p:ph idx="1"/>
          </p:nvPr>
        </p:nvSpPr>
        <p:spPr>
          <a:xfrm>
            <a:off x="4965431" y="2438400"/>
            <a:ext cx="6586489" cy="3785419"/>
          </a:xfrm>
        </p:spPr>
        <p:txBody>
          <a:bodyPr>
            <a:normAutofit/>
          </a:bodyPr>
          <a:lstStyle/>
          <a:p>
            <a:r>
              <a:rPr lang="en-US" dirty="0"/>
              <a:t>Congressional campaigns are less competitive than presidential campaigns.</a:t>
            </a:r>
          </a:p>
          <a:p>
            <a:r>
              <a:rPr lang="en-US" dirty="0"/>
              <a:t>Incumbents enjoy many advantages, including the goodwill they have created by assisting their </a:t>
            </a:r>
            <a:r>
              <a:rPr lang="en-US" b="1" dirty="0"/>
              <a:t>constituents</a:t>
            </a:r>
            <a:r>
              <a:rPr lang="en-US" dirty="0"/>
              <a:t>.</a:t>
            </a:r>
          </a:p>
        </p:txBody>
      </p:sp>
      <p:pic>
        <p:nvPicPr>
          <p:cNvPr id="5" name="Picture 4" descr="A person holding a sign&#10;&#10;Description automatically generated">
            <a:extLst>
              <a:ext uri="{FF2B5EF4-FFF2-40B4-BE49-F238E27FC236}">
                <a16:creationId xmlns:a16="http://schemas.microsoft.com/office/drawing/2014/main" id="{638DC0CC-B3DF-4A5D-A93E-2C06F083F0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F5E8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76544-F000-420B-8E45-19DAC10F1A4A}"/>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996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98E1-FD91-40DE-88A4-88438186FD56}"/>
              </a:ext>
            </a:extLst>
          </p:cNvPr>
          <p:cNvSpPr>
            <a:spLocks noGrp="1"/>
          </p:cNvSpPr>
          <p:nvPr>
            <p:ph type="title"/>
          </p:nvPr>
        </p:nvSpPr>
        <p:spPr>
          <a:xfrm>
            <a:off x="4965430" y="629268"/>
            <a:ext cx="7112270" cy="1286160"/>
          </a:xfrm>
        </p:spPr>
        <p:txBody>
          <a:bodyPr anchor="b">
            <a:noAutofit/>
          </a:bodyPr>
          <a:lstStyle/>
          <a:p>
            <a:r>
              <a:rPr lang="en-US" dirty="0"/>
              <a:t>A. Campaigns, Incumbents, and Coattails</a:t>
            </a:r>
          </a:p>
        </p:txBody>
      </p:sp>
      <p:sp>
        <p:nvSpPr>
          <p:cNvPr id="3" name="Content Placeholder 2">
            <a:extLst>
              <a:ext uri="{FF2B5EF4-FFF2-40B4-BE49-F238E27FC236}">
                <a16:creationId xmlns:a16="http://schemas.microsoft.com/office/drawing/2014/main" id="{34A53D07-30A7-45CD-A1A8-4EE9B8BCC76A}"/>
              </a:ext>
            </a:extLst>
          </p:cNvPr>
          <p:cNvSpPr>
            <a:spLocks noGrp="1"/>
          </p:cNvSpPr>
          <p:nvPr>
            <p:ph idx="1"/>
          </p:nvPr>
        </p:nvSpPr>
        <p:spPr>
          <a:xfrm>
            <a:off x="4965431" y="2438400"/>
            <a:ext cx="6586489" cy="3785419"/>
          </a:xfrm>
        </p:spPr>
        <p:txBody>
          <a:bodyPr>
            <a:normAutofit/>
          </a:bodyPr>
          <a:lstStyle/>
          <a:p>
            <a:r>
              <a:rPr lang="en-US" dirty="0"/>
              <a:t>The </a:t>
            </a:r>
            <a:r>
              <a:rPr lang="en-US" b="1" dirty="0"/>
              <a:t>coattail effect </a:t>
            </a:r>
            <a:r>
              <a:rPr lang="en-US" dirty="0"/>
              <a:t>is the ability of a strong candidate at the top of a ticket to attract votes for other members of his party running for lesser offices.</a:t>
            </a:r>
          </a:p>
          <a:p>
            <a:r>
              <a:rPr lang="en-US" dirty="0"/>
              <a:t>Voters do not always vote a </a:t>
            </a:r>
            <a:r>
              <a:rPr lang="en-US" b="1" dirty="0"/>
              <a:t>straight ticket </a:t>
            </a:r>
            <a:r>
              <a:rPr lang="en-US" dirty="0"/>
              <a:t>– voting for all the candidates of one party.</a:t>
            </a:r>
          </a:p>
        </p:txBody>
      </p:sp>
      <p:pic>
        <p:nvPicPr>
          <p:cNvPr id="5" name="Picture 4" descr="A group of people standing in front of a crowd posing for the camera&#10;&#10;Description automatically generated">
            <a:extLst>
              <a:ext uri="{FF2B5EF4-FFF2-40B4-BE49-F238E27FC236}">
                <a16:creationId xmlns:a16="http://schemas.microsoft.com/office/drawing/2014/main" id="{01DE8768-F4C6-43E4-B12A-FC1B196B51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28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73AE5AF-F37F-413A-9FF5-68483C329823}"/>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275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A1F03-FCFB-466A-A7AB-1A91E4BFED1B}"/>
              </a:ext>
            </a:extLst>
          </p:cNvPr>
          <p:cNvSpPr>
            <a:spLocks noGrp="1"/>
          </p:cNvSpPr>
          <p:nvPr>
            <p:ph type="title"/>
          </p:nvPr>
        </p:nvSpPr>
        <p:spPr>
          <a:xfrm>
            <a:off x="4965430" y="629268"/>
            <a:ext cx="6586491" cy="1286160"/>
          </a:xfrm>
        </p:spPr>
        <p:txBody>
          <a:bodyPr anchor="b">
            <a:noAutofit/>
          </a:bodyPr>
          <a:lstStyle/>
          <a:p>
            <a:r>
              <a:rPr lang="en-US" dirty="0"/>
              <a:t>B. Campaigning and the Media</a:t>
            </a:r>
          </a:p>
        </p:txBody>
      </p:sp>
      <p:sp>
        <p:nvSpPr>
          <p:cNvPr id="3" name="Content Placeholder 2">
            <a:extLst>
              <a:ext uri="{FF2B5EF4-FFF2-40B4-BE49-F238E27FC236}">
                <a16:creationId xmlns:a16="http://schemas.microsoft.com/office/drawing/2014/main" id="{F41D5122-F7D8-442A-9B28-FF5C8792678E}"/>
              </a:ext>
            </a:extLst>
          </p:cNvPr>
          <p:cNvSpPr>
            <a:spLocks noGrp="1"/>
          </p:cNvSpPr>
          <p:nvPr>
            <p:ph idx="1"/>
          </p:nvPr>
        </p:nvSpPr>
        <p:spPr>
          <a:xfrm>
            <a:off x="4965431" y="2438400"/>
            <a:ext cx="6586489" cy="3785419"/>
          </a:xfrm>
        </p:spPr>
        <p:txBody>
          <a:bodyPr>
            <a:normAutofit/>
          </a:bodyPr>
          <a:lstStyle/>
          <a:p>
            <a:r>
              <a:rPr lang="en-US" dirty="0"/>
              <a:t>During the early twentieth century, newspapers and magazines were the major information sources for voters.</a:t>
            </a:r>
          </a:p>
          <a:p>
            <a:r>
              <a:rPr lang="en-US" dirty="0"/>
              <a:t>In the 1920s, radio greatly influenced politics by quickly spreading information across the country.</a:t>
            </a:r>
          </a:p>
        </p:txBody>
      </p:sp>
      <p:pic>
        <p:nvPicPr>
          <p:cNvPr id="5" name="Picture 4" descr="A person standing in front of a window&#10;&#10;Description automatically generated">
            <a:extLst>
              <a:ext uri="{FF2B5EF4-FFF2-40B4-BE49-F238E27FC236}">
                <a16:creationId xmlns:a16="http://schemas.microsoft.com/office/drawing/2014/main" id="{782E6A7D-81CF-4783-95E8-289E639C53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01D875-19C0-49AB-B9FC-D20B02A8AE1D}"/>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448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A1F03-FCFB-466A-A7AB-1A91E4BFED1B}"/>
              </a:ext>
            </a:extLst>
          </p:cNvPr>
          <p:cNvSpPr>
            <a:spLocks noGrp="1"/>
          </p:cNvSpPr>
          <p:nvPr>
            <p:ph type="title"/>
          </p:nvPr>
        </p:nvSpPr>
        <p:spPr>
          <a:xfrm>
            <a:off x="4965430" y="629268"/>
            <a:ext cx="6586491" cy="1286160"/>
          </a:xfrm>
        </p:spPr>
        <p:txBody>
          <a:bodyPr anchor="b">
            <a:noAutofit/>
          </a:bodyPr>
          <a:lstStyle/>
          <a:p>
            <a:r>
              <a:rPr lang="en-US" dirty="0"/>
              <a:t>B. Campaigning and the Media</a:t>
            </a:r>
          </a:p>
        </p:txBody>
      </p:sp>
      <p:sp>
        <p:nvSpPr>
          <p:cNvPr id="3" name="Content Placeholder 2">
            <a:extLst>
              <a:ext uri="{FF2B5EF4-FFF2-40B4-BE49-F238E27FC236}">
                <a16:creationId xmlns:a16="http://schemas.microsoft.com/office/drawing/2014/main" id="{F41D5122-F7D8-442A-9B28-FF5C8792678E}"/>
              </a:ext>
            </a:extLst>
          </p:cNvPr>
          <p:cNvSpPr>
            <a:spLocks noGrp="1"/>
          </p:cNvSpPr>
          <p:nvPr>
            <p:ph idx="1"/>
          </p:nvPr>
        </p:nvSpPr>
        <p:spPr>
          <a:xfrm>
            <a:off x="4965431" y="2438400"/>
            <a:ext cx="6586489" cy="3785419"/>
          </a:xfrm>
        </p:spPr>
        <p:txBody>
          <a:bodyPr>
            <a:normAutofit/>
          </a:bodyPr>
          <a:lstStyle/>
          <a:p>
            <a:r>
              <a:rPr lang="en-US" dirty="0"/>
              <a:t>Television allowed many Americans to see politicians for the first time.</a:t>
            </a:r>
          </a:p>
          <a:p>
            <a:r>
              <a:rPr lang="en-US" dirty="0"/>
              <a:t>TV exposure can be a blessing or a curse for a candidate, as Richard Nixon found out in the 1960 presidential election.</a:t>
            </a:r>
          </a:p>
        </p:txBody>
      </p:sp>
      <p:pic>
        <p:nvPicPr>
          <p:cNvPr id="8" name="Picture 7">
            <a:extLst>
              <a:ext uri="{FF2B5EF4-FFF2-40B4-BE49-F238E27FC236}">
                <a16:creationId xmlns:a16="http://schemas.microsoft.com/office/drawing/2014/main" id="{B3773DFF-4386-44B0-A635-A457C4821E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2"/>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FDA83FD-B8E0-4A5B-8EDA-94CC5BA329B7}"/>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761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indoor, sitting, train, room&#10;&#10;Description automatically generated">
            <a:extLst>
              <a:ext uri="{FF2B5EF4-FFF2-40B4-BE49-F238E27FC236}">
                <a16:creationId xmlns:a16="http://schemas.microsoft.com/office/drawing/2014/main" id="{547410B6-6F92-40C4-8114-2E81292D574B}"/>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704853" y="5154168"/>
            <a:ext cx="7237615"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 Candidate Nomination</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17.1</a:t>
            </a:r>
          </a:p>
        </p:txBody>
      </p:sp>
      <p:cxnSp>
        <p:nvCxnSpPr>
          <p:cNvPr id="33" name="Straight Connector 32">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A1F03-FCFB-466A-A7AB-1A91E4BFED1B}"/>
              </a:ext>
            </a:extLst>
          </p:cNvPr>
          <p:cNvSpPr>
            <a:spLocks noGrp="1"/>
          </p:cNvSpPr>
          <p:nvPr>
            <p:ph type="title"/>
          </p:nvPr>
        </p:nvSpPr>
        <p:spPr>
          <a:xfrm>
            <a:off x="4965430" y="629268"/>
            <a:ext cx="6586491" cy="1286160"/>
          </a:xfrm>
        </p:spPr>
        <p:txBody>
          <a:bodyPr anchor="b">
            <a:noAutofit/>
          </a:bodyPr>
          <a:lstStyle/>
          <a:p>
            <a:r>
              <a:rPr lang="en-US" dirty="0"/>
              <a:t>B. Campaigning and the Media</a:t>
            </a:r>
          </a:p>
        </p:txBody>
      </p:sp>
      <p:sp>
        <p:nvSpPr>
          <p:cNvPr id="3" name="Content Placeholder 2">
            <a:extLst>
              <a:ext uri="{FF2B5EF4-FFF2-40B4-BE49-F238E27FC236}">
                <a16:creationId xmlns:a16="http://schemas.microsoft.com/office/drawing/2014/main" id="{F41D5122-F7D8-442A-9B28-FF5C8792678E}"/>
              </a:ext>
            </a:extLst>
          </p:cNvPr>
          <p:cNvSpPr>
            <a:spLocks noGrp="1"/>
          </p:cNvSpPr>
          <p:nvPr>
            <p:ph idx="1"/>
          </p:nvPr>
        </p:nvSpPr>
        <p:spPr>
          <a:xfrm>
            <a:off x="4965431" y="2438400"/>
            <a:ext cx="6586489" cy="3785419"/>
          </a:xfrm>
        </p:spPr>
        <p:txBody>
          <a:bodyPr>
            <a:noAutofit/>
          </a:bodyPr>
          <a:lstStyle/>
          <a:p>
            <a:r>
              <a:rPr lang="en-US" dirty="0"/>
              <a:t>Candidates usually employ the television medium by running </a:t>
            </a:r>
            <a:r>
              <a:rPr lang="en-US" b="1" dirty="0"/>
              <a:t>spots</a:t>
            </a:r>
            <a:r>
              <a:rPr lang="en-US" dirty="0"/>
              <a:t> (paid advertisements) or using “</a:t>
            </a:r>
            <a:r>
              <a:rPr lang="en-US" b="1" dirty="0"/>
              <a:t>free media</a:t>
            </a:r>
            <a:r>
              <a:rPr lang="en-US" dirty="0"/>
              <a:t>” (coverage of campaign activities on programs, including news programs). </a:t>
            </a:r>
          </a:p>
          <a:p>
            <a:r>
              <a:rPr lang="en-US" dirty="0"/>
              <a:t>Free media does not cost a campaign any money and aids in name recognition for an unknown candidate.</a:t>
            </a:r>
          </a:p>
        </p:txBody>
      </p:sp>
      <p:pic>
        <p:nvPicPr>
          <p:cNvPr id="5" name="Picture 4" descr="A picture containing text, book, person&#10;&#10;Description automatically generated">
            <a:extLst>
              <a:ext uri="{FF2B5EF4-FFF2-40B4-BE49-F238E27FC236}">
                <a16:creationId xmlns:a16="http://schemas.microsoft.com/office/drawing/2014/main" id="{722B9F42-8964-47AD-BAB8-AAA35C22B4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46A5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7820D86-D9DA-48F0-946D-16C24058CB6A}"/>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429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A1F03-FCFB-466A-A7AB-1A91E4BFED1B}"/>
              </a:ext>
            </a:extLst>
          </p:cNvPr>
          <p:cNvSpPr>
            <a:spLocks noGrp="1"/>
          </p:cNvSpPr>
          <p:nvPr>
            <p:ph type="title"/>
          </p:nvPr>
        </p:nvSpPr>
        <p:spPr>
          <a:xfrm>
            <a:off x="4965430" y="629268"/>
            <a:ext cx="6586491" cy="1286160"/>
          </a:xfrm>
        </p:spPr>
        <p:txBody>
          <a:bodyPr anchor="b">
            <a:noAutofit/>
          </a:bodyPr>
          <a:lstStyle/>
          <a:p>
            <a:r>
              <a:rPr lang="en-US" dirty="0"/>
              <a:t>B. Campaigning and the Media</a:t>
            </a:r>
          </a:p>
        </p:txBody>
      </p:sp>
      <p:sp>
        <p:nvSpPr>
          <p:cNvPr id="3" name="Content Placeholder 2">
            <a:extLst>
              <a:ext uri="{FF2B5EF4-FFF2-40B4-BE49-F238E27FC236}">
                <a16:creationId xmlns:a16="http://schemas.microsoft.com/office/drawing/2014/main" id="{F41D5122-F7D8-442A-9B28-FF5C8792678E}"/>
              </a:ext>
            </a:extLst>
          </p:cNvPr>
          <p:cNvSpPr>
            <a:spLocks noGrp="1"/>
          </p:cNvSpPr>
          <p:nvPr>
            <p:ph idx="1"/>
          </p:nvPr>
        </p:nvSpPr>
        <p:spPr>
          <a:xfrm>
            <a:off x="4965431" y="2438400"/>
            <a:ext cx="6586489" cy="3785419"/>
          </a:xfrm>
        </p:spPr>
        <p:txBody>
          <a:bodyPr>
            <a:noAutofit/>
          </a:bodyPr>
          <a:lstStyle/>
          <a:p>
            <a:r>
              <a:rPr lang="en-US" dirty="0"/>
              <a:t>The internet has provided the latest tools to aid the candidate’s campaign. </a:t>
            </a:r>
          </a:p>
          <a:p>
            <a:r>
              <a:rPr lang="en-US" dirty="0"/>
              <a:t>Social media presence helps a candidate communicate his message and increase fundraising. </a:t>
            </a:r>
          </a:p>
          <a:p>
            <a:r>
              <a:rPr lang="en-US" dirty="0"/>
              <a:t>Social media makes it easier to spread misinformation that could affect elections. </a:t>
            </a:r>
          </a:p>
        </p:txBody>
      </p:sp>
      <p:pic>
        <p:nvPicPr>
          <p:cNvPr id="6" name="Picture 5" descr="A person standing in front of a crowd&#10;&#10;Description automatically generated">
            <a:extLst>
              <a:ext uri="{FF2B5EF4-FFF2-40B4-BE49-F238E27FC236}">
                <a16:creationId xmlns:a16="http://schemas.microsoft.com/office/drawing/2014/main" id="{21AD5042-03E4-46DB-A115-DEB345F323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97"/>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F1A5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C8E2C6E-34A8-48C9-80D2-67AAE961FF55}"/>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155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17.2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1–4. Name four advantages of incumbents when they seek reelection.</a:t>
            </a:r>
          </a:p>
          <a:p>
            <a:pPr marL="0" indent="0" algn="ctr">
              <a:buNone/>
            </a:pPr>
            <a:r>
              <a:rPr lang="en-US" dirty="0">
                <a:solidFill>
                  <a:srgbClr val="C00000"/>
                </a:solidFill>
              </a:rPr>
              <a:t>name recognition, financial backing, the powers of their office, and the goodwill they have created by assisting their constituents (p. 406)</a:t>
            </a:r>
          </a:p>
        </p:txBody>
      </p:sp>
    </p:spTree>
    <p:extLst>
      <p:ext uri="{BB962C8B-B14F-4D97-AF65-F5344CB8AC3E}">
        <p14:creationId xmlns:p14="http://schemas.microsoft.com/office/powerpoint/2010/main" val="2957419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17.2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5–6. Define coattail effect, and describe how it works.</a:t>
            </a:r>
          </a:p>
          <a:p>
            <a:pPr marL="0" indent="0" algn="ctr">
              <a:buNone/>
            </a:pPr>
            <a:r>
              <a:rPr lang="en-US" dirty="0">
                <a:solidFill>
                  <a:srgbClr val="C00000"/>
                </a:solidFill>
              </a:rPr>
              <a:t>The coattail effect is the ability of a strong candidate at the top of the ticket to attract votes for other members of his party who are running for lesser offices. For example, a less popular candidate for the US House of Representatives might still be elected because of the popularity of the same party’s presidential candidate. (pp. 406–407)</a:t>
            </a:r>
          </a:p>
        </p:txBody>
      </p:sp>
    </p:spTree>
    <p:extLst>
      <p:ext uri="{BB962C8B-B14F-4D97-AF65-F5344CB8AC3E}">
        <p14:creationId xmlns:p14="http://schemas.microsoft.com/office/powerpoint/2010/main" val="1632345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17.2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7–8. During the early twentieth century, which two forms of media provided the most information for voters?</a:t>
            </a:r>
          </a:p>
          <a:p>
            <a:pPr marL="0" indent="0" algn="ctr">
              <a:buNone/>
            </a:pPr>
            <a:r>
              <a:rPr lang="en-US" dirty="0">
                <a:solidFill>
                  <a:srgbClr val="C00000"/>
                </a:solidFill>
              </a:rPr>
              <a:t>newspapers and magazines (p. 408)</a:t>
            </a:r>
          </a:p>
          <a:p>
            <a:pPr marL="0" indent="0">
              <a:buNone/>
            </a:pPr>
            <a:r>
              <a:rPr lang="en-US" dirty="0"/>
              <a:t>9–11. List three advantages of a candidate using social media.</a:t>
            </a:r>
          </a:p>
          <a:p>
            <a:pPr marL="0" indent="0" algn="ctr">
              <a:buNone/>
            </a:pPr>
            <a:r>
              <a:rPr lang="en-US" dirty="0">
                <a:solidFill>
                  <a:srgbClr val="C00000"/>
                </a:solidFill>
              </a:rPr>
              <a:t>It can bypass the traditional media and take the candidate’s message directly to the American public. It also reaches younger voters that candidates desperately want to energize politically. It is a free media. (p. 409)</a:t>
            </a:r>
          </a:p>
        </p:txBody>
      </p:sp>
    </p:spTree>
    <p:extLst>
      <p:ext uri="{BB962C8B-B14F-4D97-AF65-F5344CB8AC3E}">
        <p14:creationId xmlns:p14="http://schemas.microsoft.com/office/powerpoint/2010/main" val="1913552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17.2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What are some advantages and disadvantages of a candidate using television?</a:t>
            </a:r>
          </a:p>
          <a:p>
            <a:pPr marL="0" indent="0" algn="ctr">
              <a:buNone/>
            </a:pPr>
            <a:r>
              <a:rPr lang="en-US" dirty="0">
                <a:solidFill>
                  <a:srgbClr val="C00000"/>
                </a:solidFill>
              </a:rPr>
              <a:t>The advantages of television are that the candidate can reach millions of homes with his message, outline his plans for the nation, and target advertising to appeal to various groups. Disadvantages of television are the effects of little mistakes like embarrassing moments or ill-chosen words that gain nationwide exposure. As a visual medium, superficial factors are more noticeable. Purchasing advertising time is expensive. </a:t>
            </a:r>
          </a:p>
        </p:txBody>
      </p:sp>
    </p:spTree>
    <p:extLst>
      <p:ext uri="{BB962C8B-B14F-4D97-AF65-F5344CB8AC3E}">
        <p14:creationId xmlns:p14="http://schemas.microsoft.com/office/powerpoint/2010/main" val="2525348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17.2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756900" cy="5032375"/>
          </a:xfrm>
        </p:spPr>
        <p:txBody>
          <a:bodyPr>
            <a:normAutofit/>
          </a:bodyPr>
          <a:lstStyle/>
          <a:p>
            <a:pPr>
              <a:buFont typeface="Wingdings" panose="05000000000000000000" pitchFamily="2" charset="2"/>
              <a:buChar char="v"/>
            </a:pPr>
            <a:r>
              <a:rPr lang="en-US" dirty="0"/>
              <a:t> What impact do televised debates have on voters?</a:t>
            </a:r>
          </a:p>
          <a:p>
            <a:pPr marL="0" indent="0" algn="ctr">
              <a:buNone/>
            </a:pPr>
            <a:r>
              <a:rPr lang="en-US" dirty="0">
                <a:solidFill>
                  <a:srgbClr val="C00000"/>
                </a:solidFill>
              </a:rPr>
              <a:t>Debates often place an emphasis on the outward image or performance ability of the candidate. One such example was the physical contrast between Kennedy and Nixon in the 1960 presidential debates. An example of poor performance was in the US Senate race in New York (in 2000) when Rick Lazio appeared to be invading Hillary Clinton’s personal space. The use of witty statements, such as that of Ronald Reagan in his 1984 debates with Walter Mondale, sometimes attracts more attention than detailed substance during a debate.</a:t>
            </a:r>
          </a:p>
        </p:txBody>
      </p:sp>
    </p:spTree>
    <p:extLst>
      <p:ext uri="{BB962C8B-B14F-4D97-AF65-F5344CB8AC3E}">
        <p14:creationId xmlns:p14="http://schemas.microsoft.com/office/powerpoint/2010/main" val="3098800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holding a sign&#10;&#10;Description automatically generated">
            <a:extLst>
              <a:ext uri="{FF2B5EF4-FFF2-40B4-BE49-F238E27FC236}">
                <a16:creationId xmlns:a16="http://schemas.microsoft.com/office/drawing/2014/main" id="{E8078AB0-A84F-400B-8FE2-2CA67F71001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III. Elections and Voting</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17.3</a:t>
            </a:r>
          </a:p>
        </p:txBody>
      </p:sp>
      <p:cxnSp>
        <p:nvCxnSpPr>
          <p:cNvPr id="33" name="Straight Connector 32">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759816"/>
      </p:ext>
    </p:extLst>
  </p:cSld>
  <p:clrMapOvr>
    <a:overrideClrMapping bg1="dk1" tx1="lt1" bg2="dk2" tx2="lt2" accent1="accent1" accent2="accent2" accent3="accent3" accent4="accent4" accent5="accent5" accent6="accent6" hlink="hlink" folHlink="folHlink"/>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5FBF-B13D-4AF3-9AF9-FCFF55A470A5}"/>
              </a:ext>
            </a:extLst>
          </p:cNvPr>
          <p:cNvSpPr>
            <a:spLocks noGrp="1"/>
          </p:cNvSpPr>
          <p:nvPr>
            <p:ph type="title"/>
          </p:nvPr>
        </p:nvSpPr>
        <p:spPr>
          <a:xfrm>
            <a:off x="4965430" y="629268"/>
            <a:ext cx="6586491" cy="1286160"/>
          </a:xfrm>
        </p:spPr>
        <p:txBody>
          <a:bodyPr anchor="b">
            <a:normAutofit/>
          </a:bodyPr>
          <a:lstStyle/>
          <a:p>
            <a:r>
              <a:rPr lang="en-US" dirty="0"/>
              <a:t>A. Federal Elections</a:t>
            </a:r>
          </a:p>
        </p:txBody>
      </p:sp>
      <p:sp>
        <p:nvSpPr>
          <p:cNvPr id="3" name="Content Placeholder 2">
            <a:extLst>
              <a:ext uri="{FF2B5EF4-FFF2-40B4-BE49-F238E27FC236}">
                <a16:creationId xmlns:a16="http://schemas.microsoft.com/office/drawing/2014/main" id="{92206FE9-EEBA-4B8E-8527-C3E8CC29259D}"/>
              </a:ext>
            </a:extLst>
          </p:cNvPr>
          <p:cNvSpPr>
            <a:spLocks noGrp="1"/>
          </p:cNvSpPr>
          <p:nvPr>
            <p:ph idx="1"/>
          </p:nvPr>
        </p:nvSpPr>
        <p:spPr>
          <a:xfrm>
            <a:off x="4965431" y="2438400"/>
            <a:ext cx="6756669" cy="3785419"/>
          </a:xfrm>
        </p:spPr>
        <p:txBody>
          <a:bodyPr>
            <a:noAutofit/>
          </a:bodyPr>
          <a:lstStyle/>
          <a:p>
            <a:r>
              <a:rPr lang="en-US" dirty="0"/>
              <a:t>Election laws in the United States are mainly state laws because most elected offices are state and local offices.</a:t>
            </a:r>
          </a:p>
          <a:p>
            <a:r>
              <a:rPr lang="en-US" dirty="0"/>
              <a:t>Only the specifics regarding the election of the president, the vice president, and both houses of Congress were established by the Constitution.</a:t>
            </a:r>
          </a:p>
        </p:txBody>
      </p:sp>
      <p:pic>
        <p:nvPicPr>
          <p:cNvPr id="6" name="Picture 5">
            <a:extLst>
              <a:ext uri="{FF2B5EF4-FFF2-40B4-BE49-F238E27FC236}">
                <a16:creationId xmlns:a16="http://schemas.microsoft.com/office/drawing/2014/main" id="{A5AAD810-52E8-4414-A51F-24328B234E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796" r="-1"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ABBF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0508C02-8AE6-4DE6-A48C-83EAAC28D701}"/>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32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5FBF-B13D-4AF3-9AF9-FCFF55A470A5}"/>
              </a:ext>
            </a:extLst>
          </p:cNvPr>
          <p:cNvSpPr>
            <a:spLocks noGrp="1"/>
          </p:cNvSpPr>
          <p:nvPr>
            <p:ph type="title"/>
          </p:nvPr>
        </p:nvSpPr>
        <p:spPr>
          <a:xfrm>
            <a:off x="4965430" y="629268"/>
            <a:ext cx="6586491" cy="1286160"/>
          </a:xfrm>
        </p:spPr>
        <p:txBody>
          <a:bodyPr anchor="b">
            <a:normAutofit/>
          </a:bodyPr>
          <a:lstStyle/>
          <a:p>
            <a:r>
              <a:rPr lang="en-US" dirty="0"/>
              <a:t>B. Election Day</a:t>
            </a:r>
          </a:p>
        </p:txBody>
      </p:sp>
      <p:sp>
        <p:nvSpPr>
          <p:cNvPr id="3" name="Content Placeholder 2">
            <a:extLst>
              <a:ext uri="{FF2B5EF4-FFF2-40B4-BE49-F238E27FC236}">
                <a16:creationId xmlns:a16="http://schemas.microsoft.com/office/drawing/2014/main" id="{92206FE9-EEBA-4B8E-8527-C3E8CC29259D}"/>
              </a:ext>
            </a:extLst>
          </p:cNvPr>
          <p:cNvSpPr>
            <a:spLocks noGrp="1"/>
          </p:cNvSpPr>
          <p:nvPr>
            <p:ph idx="1"/>
          </p:nvPr>
        </p:nvSpPr>
        <p:spPr>
          <a:xfrm>
            <a:off x="4965431" y="2438400"/>
            <a:ext cx="6586489" cy="3785419"/>
          </a:xfrm>
        </p:spPr>
        <p:txBody>
          <a:bodyPr>
            <a:normAutofit/>
          </a:bodyPr>
          <a:lstStyle/>
          <a:p>
            <a:r>
              <a:rPr lang="en-US" dirty="0"/>
              <a:t>Candidates prepare for Election Day by drafting two brief speeches – a victory speech and a concession speech.</a:t>
            </a:r>
          </a:p>
          <a:p>
            <a:r>
              <a:rPr lang="en-US" dirty="0"/>
              <a:t>Supporters vote at </a:t>
            </a:r>
            <a:r>
              <a:rPr lang="en-US" b="1" dirty="0"/>
              <a:t>polling places </a:t>
            </a:r>
            <a:r>
              <a:rPr lang="en-US" dirty="0"/>
              <a:t>which include schools, churches, and fire stations.</a:t>
            </a:r>
          </a:p>
        </p:txBody>
      </p:sp>
      <p:pic>
        <p:nvPicPr>
          <p:cNvPr id="5" name="Picture 4" descr="A person standing in front of a crowd&#10;&#10;Description automatically generated">
            <a:extLst>
              <a:ext uri="{FF2B5EF4-FFF2-40B4-BE49-F238E27FC236}">
                <a16:creationId xmlns:a16="http://schemas.microsoft.com/office/drawing/2014/main" id="{DC21E9C1-75DA-45BE-96C6-6A2E90F41D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93A1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24034B5-E2DC-4E60-B42D-0E0B68031923}"/>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572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66CC-B110-4704-9F6E-BB2814D0A42B}"/>
              </a:ext>
            </a:extLst>
          </p:cNvPr>
          <p:cNvSpPr>
            <a:spLocks noGrp="1"/>
          </p:cNvSpPr>
          <p:nvPr>
            <p:ph type="title"/>
          </p:nvPr>
        </p:nvSpPr>
        <p:spPr>
          <a:xfrm>
            <a:off x="4965430" y="629268"/>
            <a:ext cx="6586491" cy="1286160"/>
          </a:xfrm>
        </p:spPr>
        <p:txBody>
          <a:bodyPr anchor="b">
            <a:normAutofit/>
          </a:bodyPr>
          <a:lstStyle/>
          <a:p>
            <a:r>
              <a:rPr lang="en-US" dirty="0"/>
              <a:t>A. Preliminaries</a:t>
            </a:r>
          </a:p>
        </p:txBody>
      </p:sp>
      <p:sp>
        <p:nvSpPr>
          <p:cNvPr id="3" name="Content Placeholder 2">
            <a:extLst>
              <a:ext uri="{FF2B5EF4-FFF2-40B4-BE49-F238E27FC236}">
                <a16:creationId xmlns:a16="http://schemas.microsoft.com/office/drawing/2014/main" id="{C3982C4C-9C9A-4446-A3C3-9DD2D228CCED}"/>
              </a:ext>
            </a:extLst>
          </p:cNvPr>
          <p:cNvSpPr>
            <a:spLocks noGrp="1"/>
          </p:cNvSpPr>
          <p:nvPr>
            <p:ph idx="1"/>
          </p:nvPr>
        </p:nvSpPr>
        <p:spPr>
          <a:xfrm>
            <a:off x="4965431" y="2438400"/>
            <a:ext cx="6586489" cy="3785419"/>
          </a:xfrm>
        </p:spPr>
        <p:txBody>
          <a:bodyPr>
            <a:normAutofit/>
          </a:bodyPr>
          <a:lstStyle/>
          <a:p>
            <a:r>
              <a:rPr lang="en-US" dirty="0"/>
              <a:t>A major function of political parties is candidate </a:t>
            </a:r>
            <a:r>
              <a:rPr lang="en-US" b="1" dirty="0"/>
              <a:t>nomination</a:t>
            </a:r>
            <a:r>
              <a:rPr lang="en-US" dirty="0"/>
              <a:t> – selecting a candidate to represent the party for public office.</a:t>
            </a:r>
          </a:p>
          <a:p>
            <a:r>
              <a:rPr lang="en-US" dirty="0"/>
              <a:t>Each nominee must meet the requirements of the position for which he will run. </a:t>
            </a:r>
          </a:p>
        </p:txBody>
      </p:sp>
      <p:pic>
        <p:nvPicPr>
          <p:cNvPr id="8" name="Picture 7" descr="A person wearing a suit and tie talking on a cell phone&#10;&#10;Description automatically generated">
            <a:extLst>
              <a:ext uri="{FF2B5EF4-FFF2-40B4-BE49-F238E27FC236}">
                <a16:creationId xmlns:a16="http://schemas.microsoft.com/office/drawing/2014/main" id="{1A1167F8-0757-4104-B2CC-9296621276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6055"/>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9776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AEA34D9-F366-436B-8EB9-58D7DD60AA9C}"/>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603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5FBF-B13D-4AF3-9AF9-FCFF55A470A5}"/>
              </a:ext>
            </a:extLst>
          </p:cNvPr>
          <p:cNvSpPr>
            <a:spLocks noGrp="1"/>
          </p:cNvSpPr>
          <p:nvPr>
            <p:ph type="title"/>
          </p:nvPr>
        </p:nvSpPr>
        <p:spPr>
          <a:xfrm>
            <a:off x="4965430" y="629268"/>
            <a:ext cx="6586491" cy="1286160"/>
          </a:xfrm>
        </p:spPr>
        <p:txBody>
          <a:bodyPr anchor="b">
            <a:normAutofit/>
          </a:bodyPr>
          <a:lstStyle/>
          <a:p>
            <a:r>
              <a:rPr lang="en-US" dirty="0"/>
              <a:t>C. The Voter</a:t>
            </a:r>
          </a:p>
        </p:txBody>
      </p:sp>
      <p:sp>
        <p:nvSpPr>
          <p:cNvPr id="3" name="Content Placeholder 2">
            <a:extLst>
              <a:ext uri="{FF2B5EF4-FFF2-40B4-BE49-F238E27FC236}">
                <a16:creationId xmlns:a16="http://schemas.microsoft.com/office/drawing/2014/main" id="{92206FE9-EEBA-4B8E-8527-C3E8CC29259D}"/>
              </a:ext>
            </a:extLst>
          </p:cNvPr>
          <p:cNvSpPr>
            <a:spLocks noGrp="1"/>
          </p:cNvSpPr>
          <p:nvPr>
            <p:ph idx="1"/>
          </p:nvPr>
        </p:nvSpPr>
        <p:spPr>
          <a:xfrm>
            <a:off x="4965431" y="2438400"/>
            <a:ext cx="6586489" cy="3785419"/>
          </a:xfrm>
        </p:spPr>
        <p:txBody>
          <a:bodyPr>
            <a:normAutofit/>
          </a:bodyPr>
          <a:lstStyle/>
          <a:p>
            <a:r>
              <a:rPr lang="en-US" dirty="0"/>
              <a:t>The opportunity to vote in America is a responsibility, a privilege, and a constitutional guarantee. </a:t>
            </a:r>
          </a:p>
          <a:p>
            <a:r>
              <a:rPr lang="en-US" dirty="0"/>
              <a:t>Forty-nine states require voters to </a:t>
            </a:r>
            <a:r>
              <a:rPr lang="en-US" b="1" dirty="0"/>
              <a:t>register</a:t>
            </a:r>
            <a:r>
              <a:rPr lang="en-US" dirty="0"/>
              <a:t> – to officially enroll for the purpose of voting.</a:t>
            </a:r>
          </a:p>
        </p:txBody>
      </p:sp>
      <p:pic>
        <p:nvPicPr>
          <p:cNvPr id="5" name="Picture 4" descr="A flag flying on a cloudy day&#10;&#10;Description automatically generated">
            <a:extLst>
              <a:ext uri="{FF2B5EF4-FFF2-40B4-BE49-F238E27FC236}">
                <a16:creationId xmlns:a16="http://schemas.microsoft.com/office/drawing/2014/main" id="{B994DB92-9B63-46E1-B5C4-94E972FBAD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5C3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E0386C-BF17-4E76-A54C-ED4176E752CD}"/>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948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5FBF-B13D-4AF3-9AF9-FCFF55A470A5}"/>
              </a:ext>
            </a:extLst>
          </p:cNvPr>
          <p:cNvSpPr>
            <a:spLocks noGrp="1"/>
          </p:cNvSpPr>
          <p:nvPr>
            <p:ph type="title"/>
          </p:nvPr>
        </p:nvSpPr>
        <p:spPr>
          <a:xfrm>
            <a:off x="4965430" y="629268"/>
            <a:ext cx="6586491" cy="1286160"/>
          </a:xfrm>
        </p:spPr>
        <p:txBody>
          <a:bodyPr anchor="b">
            <a:normAutofit/>
          </a:bodyPr>
          <a:lstStyle/>
          <a:p>
            <a:r>
              <a:rPr lang="en-US" dirty="0"/>
              <a:t>C. The Voter</a:t>
            </a:r>
          </a:p>
        </p:txBody>
      </p:sp>
      <p:sp>
        <p:nvSpPr>
          <p:cNvPr id="3" name="Content Placeholder 2">
            <a:extLst>
              <a:ext uri="{FF2B5EF4-FFF2-40B4-BE49-F238E27FC236}">
                <a16:creationId xmlns:a16="http://schemas.microsoft.com/office/drawing/2014/main" id="{92206FE9-EEBA-4B8E-8527-C3E8CC29259D}"/>
              </a:ext>
            </a:extLst>
          </p:cNvPr>
          <p:cNvSpPr>
            <a:spLocks noGrp="1"/>
          </p:cNvSpPr>
          <p:nvPr>
            <p:ph idx="1"/>
          </p:nvPr>
        </p:nvSpPr>
        <p:spPr>
          <a:xfrm>
            <a:off x="4965431" y="2438400"/>
            <a:ext cx="6586489" cy="3785419"/>
          </a:xfrm>
        </p:spPr>
        <p:txBody>
          <a:bodyPr>
            <a:normAutofit/>
          </a:bodyPr>
          <a:lstStyle/>
          <a:p>
            <a:r>
              <a:rPr lang="en-US" dirty="0"/>
              <a:t>Candidates must consider the diversity of American voters.</a:t>
            </a:r>
          </a:p>
          <a:p>
            <a:pPr marL="749300" lvl="1" indent="-292100"/>
            <a:r>
              <a:rPr lang="en-US" dirty="0"/>
              <a:t>Age</a:t>
            </a:r>
          </a:p>
          <a:p>
            <a:pPr marL="749300" lvl="1" indent="-292100"/>
            <a:r>
              <a:rPr lang="en-US" dirty="0"/>
              <a:t>Gender</a:t>
            </a:r>
          </a:p>
          <a:p>
            <a:pPr marL="749300" lvl="1" indent="-292100"/>
            <a:r>
              <a:rPr lang="en-US" dirty="0"/>
              <a:t>Urban vs. rural</a:t>
            </a:r>
          </a:p>
          <a:p>
            <a:pPr marL="749300" lvl="1" indent="-292100"/>
            <a:r>
              <a:rPr lang="en-US" dirty="0"/>
              <a:t>Religious beliefs</a:t>
            </a:r>
          </a:p>
          <a:p>
            <a:pPr marL="749300" lvl="1" indent="-292100"/>
            <a:r>
              <a:rPr lang="en-US" dirty="0"/>
              <a:t>Ethnic background</a:t>
            </a:r>
          </a:p>
        </p:txBody>
      </p:sp>
      <p:pic>
        <p:nvPicPr>
          <p:cNvPr id="5" name="Picture 4" descr="A picture containing grass, outdoor, field, cow&#10;&#10;Description automatically generated">
            <a:extLst>
              <a:ext uri="{FF2B5EF4-FFF2-40B4-BE49-F238E27FC236}">
                <a16:creationId xmlns:a16="http://schemas.microsoft.com/office/drawing/2014/main" id="{7A9EB34E-09F1-44F0-A91B-6E095B45C8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9624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61B5779-9BD3-4C13-A8C5-62DD6C1082EC}"/>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713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5FBF-B13D-4AF3-9AF9-FCFF55A470A5}"/>
              </a:ext>
            </a:extLst>
          </p:cNvPr>
          <p:cNvSpPr>
            <a:spLocks noGrp="1"/>
          </p:cNvSpPr>
          <p:nvPr>
            <p:ph type="title"/>
          </p:nvPr>
        </p:nvSpPr>
        <p:spPr>
          <a:xfrm>
            <a:off x="4965430" y="629268"/>
            <a:ext cx="6586491" cy="1286160"/>
          </a:xfrm>
        </p:spPr>
        <p:txBody>
          <a:bodyPr anchor="b">
            <a:normAutofit/>
          </a:bodyPr>
          <a:lstStyle/>
          <a:p>
            <a:r>
              <a:rPr lang="en-US" dirty="0"/>
              <a:t>D. Methods of Voting</a:t>
            </a:r>
          </a:p>
        </p:txBody>
      </p:sp>
      <p:sp>
        <p:nvSpPr>
          <p:cNvPr id="3" name="Content Placeholder 2">
            <a:extLst>
              <a:ext uri="{FF2B5EF4-FFF2-40B4-BE49-F238E27FC236}">
                <a16:creationId xmlns:a16="http://schemas.microsoft.com/office/drawing/2014/main" id="{92206FE9-EEBA-4B8E-8527-C3E8CC29259D}"/>
              </a:ext>
            </a:extLst>
          </p:cNvPr>
          <p:cNvSpPr>
            <a:spLocks noGrp="1"/>
          </p:cNvSpPr>
          <p:nvPr>
            <p:ph idx="1"/>
          </p:nvPr>
        </p:nvSpPr>
        <p:spPr>
          <a:xfrm>
            <a:off x="4965431" y="2438400"/>
            <a:ext cx="6586489" cy="3785419"/>
          </a:xfrm>
        </p:spPr>
        <p:txBody>
          <a:bodyPr>
            <a:normAutofit/>
          </a:bodyPr>
          <a:lstStyle/>
          <a:p>
            <a:r>
              <a:rPr lang="en-US" dirty="0"/>
              <a:t>Early in American history, voting was done out loud.</a:t>
            </a:r>
          </a:p>
          <a:p>
            <a:r>
              <a:rPr lang="en-US" dirty="0"/>
              <a:t>In the 1800s, voters began writing their choices on pieces of paper.</a:t>
            </a:r>
          </a:p>
        </p:txBody>
      </p:sp>
      <p:pic>
        <p:nvPicPr>
          <p:cNvPr id="5" name="Picture 4" descr="A group of people sitting in front of a building&#10;&#10;Description automatically generated">
            <a:extLst>
              <a:ext uri="{FF2B5EF4-FFF2-40B4-BE49-F238E27FC236}">
                <a16:creationId xmlns:a16="http://schemas.microsoft.com/office/drawing/2014/main" id="{AF45B967-3660-4178-AF27-773E0F543A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967A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D02E403-0C25-4E01-9261-5B2BAD5F0405}"/>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54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5FBF-B13D-4AF3-9AF9-FCFF55A470A5}"/>
              </a:ext>
            </a:extLst>
          </p:cNvPr>
          <p:cNvSpPr>
            <a:spLocks noGrp="1"/>
          </p:cNvSpPr>
          <p:nvPr>
            <p:ph type="title"/>
          </p:nvPr>
        </p:nvSpPr>
        <p:spPr>
          <a:xfrm>
            <a:off x="4965430" y="629268"/>
            <a:ext cx="6586491" cy="1286160"/>
          </a:xfrm>
        </p:spPr>
        <p:txBody>
          <a:bodyPr anchor="b">
            <a:normAutofit/>
          </a:bodyPr>
          <a:lstStyle/>
          <a:p>
            <a:r>
              <a:rPr lang="en-US" dirty="0"/>
              <a:t>D. Methods of Voting</a:t>
            </a:r>
          </a:p>
        </p:txBody>
      </p:sp>
      <p:sp>
        <p:nvSpPr>
          <p:cNvPr id="3" name="Content Placeholder 2">
            <a:extLst>
              <a:ext uri="{FF2B5EF4-FFF2-40B4-BE49-F238E27FC236}">
                <a16:creationId xmlns:a16="http://schemas.microsoft.com/office/drawing/2014/main" id="{92206FE9-EEBA-4B8E-8527-C3E8CC29259D}"/>
              </a:ext>
            </a:extLst>
          </p:cNvPr>
          <p:cNvSpPr>
            <a:spLocks noGrp="1"/>
          </p:cNvSpPr>
          <p:nvPr>
            <p:ph idx="1"/>
          </p:nvPr>
        </p:nvSpPr>
        <p:spPr>
          <a:xfrm>
            <a:off x="4965431" y="2438400"/>
            <a:ext cx="6586489" cy="3785419"/>
          </a:xfrm>
        </p:spPr>
        <p:txBody>
          <a:bodyPr>
            <a:normAutofit/>
          </a:bodyPr>
          <a:lstStyle/>
          <a:p>
            <a:r>
              <a:rPr lang="en-US" dirty="0"/>
              <a:t>By 1890 almost the entire United States had switched to paper ballots.</a:t>
            </a:r>
          </a:p>
          <a:p>
            <a:r>
              <a:rPr lang="en-US" dirty="0"/>
              <a:t>Mechanical-lever machines were used in cities until their retirement in 2010.</a:t>
            </a:r>
          </a:p>
          <a:p>
            <a:r>
              <a:rPr lang="en-US" dirty="0"/>
              <a:t>Punch cards were widely used in the 20</a:t>
            </a:r>
            <a:r>
              <a:rPr lang="en-US" baseline="30000" dirty="0"/>
              <a:t>th</a:t>
            </a:r>
            <a:r>
              <a:rPr lang="en-US" dirty="0"/>
              <a:t> century but were last used in 2014.</a:t>
            </a:r>
          </a:p>
        </p:txBody>
      </p:sp>
      <p:pic>
        <p:nvPicPr>
          <p:cNvPr id="5" name="Picture 4" descr="A display in a store&#10;&#10;Description automatically generated">
            <a:extLst>
              <a:ext uri="{FF2B5EF4-FFF2-40B4-BE49-F238E27FC236}">
                <a16:creationId xmlns:a16="http://schemas.microsoft.com/office/drawing/2014/main" id="{4694B023-6798-4AE7-952C-C5582DA56F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F7E6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604426-1BDF-4D9D-8CD1-C6AEE9F0124A}"/>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4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splay in a store&#10;&#10;Description automatically generated">
            <a:extLst>
              <a:ext uri="{FF2B5EF4-FFF2-40B4-BE49-F238E27FC236}">
                <a16:creationId xmlns:a16="http://schemas.microsoft.com/office/drawing/2014/main" id="{449FB75D-2A64-44BB-987D-14CDFE99F9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11673714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5FBF-B13D-4AF3-9AF9-FCFF55A470A5}"/>
              </a:ext>
            </a:extLst>
          </p:cNvPr>
          <p:cNvSpPr>
            <a:spLocks noGrp="1"/>
          </p:cNvSpPr>
          <p:nvPr>
            <p:ph type="title"/>
          </p:nvPr>
        </p:nvSpPr>
        <p:spPr>
          <a:xfrm>
            <a:off x="4965430" y="629268"/>
            <a:ext cx="6586491" cy="1286160"/>
          </a:xfrm>
        </p:spPr>
        <p:txBody>
          <a:bodyPr anchor="b">
            <a:normAutofit/>
          </a:bodyPr>
          <a:lstStyle/>
          <a:p>
            <a:r>
              <a:rPr lang="en-US" dirty="0"/>
              <a:t>D. Methods of Voting</a:t>
            </a:r>
          </a:p>
        </p:txBody>
      </p:sp>
      <p:sp>
        <p:nvSpPr>
          <p:cNvPr id="3" name="Content Placeholder 2">
            <a:extLst>
              <a:ext uri="{FF2B5EF4-FFF2-40B4-BE49-F238E27FC236}">
                <a16:creationId xmlns:a16="http://schemas.microsoft.com/office/drawing/2014/main" id="{92206FE9-EEBA-4B8E-8527-C3E8CC29259D}"/>
              </a:ext>
            </a:extLst>
          </p:cNvPr>
          <p:cNvSpPr>
            <a:spLocks noGrp="1"/>
          </p:cNvSpPr>
          <p:nvPr>
            <p:ph idx="1"/>
          </p:nvPr>
        </p:nvSpPr>
        <p:spPr>
          <a:xfrm>
            <a:off x="4965431" y="2438400"/>
            <a:ext cx="6586489" cy="3785419"/>
          </a:xfrm>
        </p:spPr>
        <p:txBody>
          <a:bodyPr>
            <a:normAutofit/>
          </a:bodyPr>
          <a:lstStyle/>
          <a:p>
            <a:r>
              <a:rPr lang="en-US" dirty="0"/>
              <a:t>Optical scan ballot cards and touch screens are common voting methods today.</a:t>
            </a:r>
          </a:p>
          <a:p>
            <a:r>
              <a:rPr lang="en-US" dirty="0"/>
              <a:t>Voting by mail is used mostly by </a:t>
            </a:r>
            <a:r>
              <a:rPr lang="en-US" b="1" dirty="0"/>
              <a:t>absentee voters </a:t>
            </a:r>
            <a:r>
              <a:rPr lang="en-US" dirty="0"/>
              <a:t>– individuals unable to vote in person during the regular voting times.</a:t>
            </a:r>
          </a:p>
        </p:txBody>
      </p:sp>
      <p:pic>
        <p:nvPicPr>
          <p:cNvPr id="5" name="Picture 4" descr="A close up of text on a white background&#10;&#10;Description automatically generated">
            <a:extLst>
              <a:ext uri="{FF2B5EF4-FFF2-40B4-BE49-F238E27FC236}">
                <a16:creationId xmlns:a16="http://schemas.microsoft.com/office/drawing/2014/main" id="{EFC9B24E-8E94-403B-A11B-3B5052D5E9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18C6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07C791-5249-499B-AAEB-A06303D2854F}"/>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310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5FBF-B13D-4AF3-9AF9-FCFF55A470A5}"/>
              </a:ext>
            </a:extLst>
          </p:cNvPr>
          <p:cNvSpPr>
            <a:spLocks noGrp="1"/>
          </p:cNvSpPr>
          <p:nvPr>
            <p:ph type="title"/>
          </p:nvPr>
        </p:nvSpPr>
        <p:spPr>
          <a:xfrm>
            <a:off x="4965430" y="629268"/>
            <a:ext cx="6586491" cy="1286160"/>
          </a:xfrm>
        </p:spPr>
        <p:txBody>
          <a:bodyPr anchor="b">
            <a:normAutofit/>
          </a:bodyPr>
          <a:lstStyle/>
          <a:p>
            <a:r>
              <a:rPr lang="en-US" dirty="0"/>
              <a:t>D. Methods of Voting</a:t>
            </a:r>
          </a:p>
        </p:txBody>
      </p:sp>
      <p:sp>
        <p:nvSpPr>
          <p:cNvPr id="3" name="Content Placeholder 2">
            <a:extLst>
              <a:ext uri="{FF2B5EF4-FFF2-40B4-BE49-F238E27FC236}">
                <a16:creationId xmlns:a16="http://schemas.microsoft.com/office/drawing/2014/main" id="{92206FE9-EEBA-4B8E-8527-C3E8CC29259D}"/>
              </a:ext>
            </a:extLst>
          </p:cNvPr>
          <p:cNvSpPr>
            <a:spLocks noGrp="1"/>
          </p:cNvSpPr>
          <p:nvPr>
            <p:ph idx="1"/>
          </p:nvPr>
        </p:nvSpPr>
        <p:spPr>
          <a:xfrm>
            <a:off x="4965431" y="2438400"/>
            <a:ext cx="6586489" cy="3785419"/>
          </a:xfrm>
        </p:spPr>
        <p:txBody>
          <a:bodyPr>
            <a:normAutofit/>
          </a:bodyPr>
          <a:lstStyle/>
          <a:p>
            <a:r>
              <a:rPr lang="en-US" dirty="0"/>
              <a:t>Many hope that internet voting will become more commonly used but security issues have prevented its widespread adoption so far.</a:t>
            </a:r>
          </a:p>
        </p:txBody>
      </p:sp>
      <p:pic>
        <p:nvPicPr>
          <p:cNvPr id="5" name="Picture 4" descr="A person using a computer&#10;&#10;Description automatically generated">
            <a:extLst>
              <a:ext uri="{FF2B5EF4-FFF2-40B4-BE49-F238E27FC236}">
                <a16:creationId xmlns:a16="http://schemas.microsoft.com/office/drawing/2014/main" id="{94DC0EBF-5012-4AA8-B18C-06980B7BFC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96D5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1FCCCD2-D8C2-4A0B-907D-3AB0B06C309E}"/>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661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17.3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Define </a:t>
            </a:r>
            <a:r>
              <a:rPr lang="en-US" i="1" dirty="0"/>
              <a:t>polling place</a:t>
            </a:r>
            <a:r>
              <a:rPr lang="en-US" dirty="0"/>
              <a:t>.</a:t>
            </a:r>
            <a:endParaRPr lang="en-US" i="1" dirty="0"/>
          </a:p>
          <a:p>
            <a:pPr marL="0" indent="0" algn="ctr">
              <a:buNone/>
            </a:pPr>
            <a:r>
              <a:rPr lang="en-US" dirty="0">
                <a:solidFill>
                  <a:srgbClr val="C00000"/>
                </a:solidFill>
              </a:rPr>
              <a:t>the location in a specific precinct where residents go to vote </a:t>
            </a:r>
            <a:br>
              <a:rPr lang="en-US" dirty="0">
                <a:solidFill>
                  <a:srgbClr val="C00000"/>
                </a:solidFill>
              </a:rPr>
            </a:br>
            <a:r>
              <a:rPr lang="en-US" dirty="0">
                <a:solidFill>
                  <a:srgbClr val="C00000"/>
                </a:solidFill>
              </a:rPr>
              <a:t>(p. 410)</a:t>
            </a:r>
          </a:p>
          <a:p>
            <a:pPr marL="0" indent="0">
              <a:buNone/>
            </a:pPr>
            <a:r>
              <a:rPr lang="en-US" dirty="0"/>
              <a:t>2–4. Which amendment extended voting rights to eighteen-year-olds? To women? To all ethnic groups? </a:t>
            </a:r>
          </a:p>
          <a:p>
            <a:pPr marL="0" indent="0" algn="ctr">
              <a:buNone/>
            </a:pPr>
            <a:r>
              <a:rPr lang="en-US" dirty="0">
                <a:solidFill>
                  <a:srgbClr val="C00000"/>
                </a:solidFill>
              </a:rPr>
              <a:t>the Twenty-Sixth Amendment, the Nineteenth Amendment, and the Fifteenth Amendment (pp. 410–411)</a:t>
            </a:r>
          </a:p>
        </p:txBody>
      </p:sp>
    </p:spTree>
    <p:extLst>
      <p:ext uri="{BB962C8B-B14F-4D97-AF65-F5344CB8AC3E}">
        <p14:creationId xmlns:p14="http://schemas.microsoft.com/office/powerpoint/2010/main" val="1769384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17.3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5032375"/>
          </a:xfrm>
        </p:spPr>
        <p:txBody>
          <a:bodyPr>
            <a:normAutofit/>
          </a:bodyPr>
          <a:lstStyle/>
          <a:p>
            <a:pPr marL="0" indent="0">
              <a:buNone/>
            </a:pPr>
            <a:r>
              <a:rPr lang="en-US" dirty="0"/>
              <a:t>5–7. What are the three minimum requirements to register to vote?</a:t>
            </a:r>
          </a:p>
          <a:p>
            <a:pPr marL="0" indent="0" algn="ctr">
              <a:buNone/>
            </a:pPr>
            <a:r>
              <a:rPr lang="en-US" dirty="0">
                <a:solidFill>
                  <a:srgbClr val="C00000"/>
                </a:solidFill>
              </a:rPr>
              <a:t>A voter must be a US citizen, at least eighteen years old, and a resident of the state in which he will vote. (p. 411)</a:t>
            </a:r>
          </a:p>
          <a:p>
            <a:pPr marL="0" indent="0">
              <a:buNone/>
            </a:pPr>
            <a:r>
              <a:rPr lang="en-US" dirty="0"/>
              <a:t>8. Explain how the 1993 “Motor Voter Law” changed voter registration.</a:t>
            </a:r>
          </a:p>
          <a:p>
            <a:pPr marL="0" indent="0" algn="ctr">
              <a:buNone/>
            </a:pPr>
            <a:r>
              <a:rPr lang="en-US" dirty="0">
                <a:solidFill>
                  <a:srgbClr val="C00000"/>
                </a:solidFill>
              </a:rPr>
              <a:t>It allowed people to register to vote when applying for or renewing a driver’s license or at various state agencies such as employment or welfare offices. (p. 412)</a:t>
            </a:r>
          </a:p>
        </p:txBody>
      </p:sp>
    </p:spTree>
    <p:extLst>
      <p:ext uri="{BB962C8B-B14F-4D97-AF65-F5344CB8AC3E}">
        <p14:creationId xmlns:p14="http://schemas.microsoft.com/office/powerpoint/2010/main" val="1417718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17.3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Why is the secret ballot so important in ensuring the integrity and reliability of elections?</a:t>
            </a:r>
          </a:p>
          <a:p>
            <a:pPr marL="0" indent="0" algn="ctr">
              <a:buNone/>
            </a:pPr>
            <a:r>
              <a:rPr lang="en-US" dirty="0">
                <a:solidFill>
                  <a:srgbClr val="C00000"/>
                </a:solidFill>
              </a:rPr>
              <a:t>The secret ballot allows voters to privately mark their choices and vote in a secure way; it thus prevents intimidation and retribution if someone does not vote the “right” way, and it ensures that votes reliably reflect the will of the people. </a:t>
            </a:r>
          </a:p>
        </p:txBody>
      </p:sp>
    </p:spTree>
    <p:extLst>
      <p:ext uri="{BB962C8B-B14F-4D97-AF65-F5344CB8AC3E}">
        <p14:creationId xmlns:p14="http://schemas.microsoft.com/office/powerpoint/2010/main" val="1790057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66CC-B110-4704-9F6E-BB2814D0A42B}"/>
              </a:ext>
            </a:extLst>
          </p:cNvPr>
          <p:cNvSpPr>
            <a:spLocks noGrp="1"/>
          </p:cNvSpPr>
          <p:nvPr>
            <p:ph type="title"/>
          </p:nvPr>
        </p:nvSpPr>
        <p:spPr>
          <a:xfrm>
            <a:off x="4965430" y="629268"/>
            <a:ext cx="6586491" cy="1286160"/>
          </a:xfrm>
        </p:spPr>
        <p:txBody>
          <a:bodyPr anchor="b">
            <a:normAutofit/>
          </a:bodyPr>
          <a:lstStyle/>
          <a:p>
            <a:r>
              <a:rPr lang="en-US" dirty="0"/>
              <a:t>A. Preliminaries</a:t>
            </a:r>
          </a:p>
        </p:txBody>
      </p:sp>
      <p:sp>
        <p:nvSpPr>
          <p:cNvPr id="3" name="Content Placeholder 2">
            <a:extLst>
              <a:ext uri="{FF2B5EF4-FFF2-40B4-BE49-F238E27FC236}">
                <a16:creationId xmlns:a16="http://schemas.microsoft.com/office/drawing/2014/main" id="{C3982C4C-9C9A-4446-A3C3-9DD2D228CCED}"/>
              </a:ext>
            </a:extLst>
          </p:cNvPr>
          <p:cNvSpPr>
            <a:spLocks noGrp="1"/>
          </p:cNvSpPr>
          <p:nvPr>
            <p:ph idx="1"/>
          </p:nvPr>
        </p:nvSpPr>
        <p:spPr>
          <a:xfrm>
            <a:off x="4965431" y="2438400"/>
            <a:ext cx="6586489" cy="3785419"/>
          </a:xfrm>
        </p:spPr>
        <p:txBody>
          <a:bodyPr>
            <a:normAutofit/>
          </a:bodyPr>
          <a:lstStyle/>
          <a:p>
            <a:r>
              <a:rPr lang="en-US" dirty="0"/>
              <a:t>Each candidate must recruit staff workers to run the campaign.</a:t>
            </a:r>
          </a:p>
          <a:p>
            <a:r>
              <a:rPr lang="en-US" dirty="0"/>
              <a:t>The </a:t>
            </a:r>
            <a:r>
              <a:rPr lang="en-US" b="1" dirty="0"/>
              <a:t>incumbent </a:t>
            </a:r>
            <a:r>
              <a:rPr lang="en-US" dirty="0"/>
              <a:t>(current officeholder) often enlists staff from previous campaigns.</a:t>
            </a:r>
          </a:p>
        </p:txBody>
      </p:sp>
      <p:pic>
        <p:nvPicPr>
          <p:cNvPr id="6" name="Picture 5" descr="A person holding a sign&#10;&#10;Description automatically generated">
            <a:extLst>
              <a:ext uri="{FF2B5EF4-FFF2-40B4-BE49-F238E27FC236}">
                <a16:creationId xmlns:a16="http://schemas.microsoft.com/office/drawing/2014/main" id="{69694FF0-D090-436D-A7B3-EAC55F37D5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D3C7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E6230E-91EF-415C-B591-B1442DA32FFB}"/>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112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30C6C43-AC74-4C75-974F-12219287E5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12191998" cy="685800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IV. Campaign Finance</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17.4</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540388"/>
      </p:ext>
    </p:extLst>
  </p:cSld>
  <p:clrMapOvr>
    <a:overrideClrMapping bg1="dk1" tx1="lt1" bg2="dk2" tx2="lt2" accent1="accent1" accent2="accent2" accent3="accent3" accent4="accent4" accent5="accent5" accent6="accent6" hlink="hlink" folHlink="folHlink"/>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7351B-6477-4ECE-A979-223BD6EF33E8}"/>
              </a:ext>
            </a:extLst>
          </p:cNvPr>
          <p:cNvSpPr>
            <a:spLocks noGrp="1"/>
          </p:cNvSpPr>
          <p:nvPr>
            <p:ph type="title"/>
          </p:nvPr>
        </p:nvSpPr>
        <p:spPr>
          <a:xfrm>
            <a:off x="4965430" y="629268"/>
            <a:ext cx="6586491" cy="1286160"/>
          </a:xfrm>
        </p:spPr>
        <p:txBody>
          <a:bodyPr anchor="b">
            <a:normAutofit/>
          </a:bodyPr>
          <a:lstStyle/>
          <a:p>
            <a:r>
              <a:rPr lang="en-US" dirty="0"/>
              <a:t>IV. Campaign Finance</a:t>
            </a:r>
          </a:p>
        </p:txBody>
      </p:sp>
      <p:sp>
        <p:nvSpPr>
          <p:cNvPr id="3" name="Content Placeholder 2">
            <a:extLst>
              <a:ext uri="{FF2B5EF4-FFF2-40B4-BE49-F238E27FC236}">
                <a16:creationId xmlns:a16="http://schemas.microsoft.com/office/drawing/2014/main" id="{272282EA-56BC-4207-8720-9E2BD38BCCA1}"/>
              </a:ext>
            </a:extLst>
          </p:cNvPr>
          <p:cNvSpPr>
            <a:spLocks noGrp="1"/>
          </p:cNvSpPr>
          <p:nvPr>
            <p:ph idx="1"/>
          </p:nvPr>
        </p:nvSpPr>
        <p:spPr>
          <a:xfrm>
            <a:off x="4965431" y="2438400"/>
            <a:ext cx="6586489" cy="3785419"/>
          </a:xfrm>
        </p:spPr>
        <p:txBody>
          <a:bodyPr>
            <a:normAutofit/>
          </a:bodyPr>
          <a:lstStyle/>
          <a:p>
            <a:r>
              <a:rPr lang="en-US" dirty="0"/>
              <a:t>Running for public office at federal and state levels has become a multimillion-dollar pursuit. </a:t>
            </a:r>
          </a:p>
          <a:p>
            <a:r>
              <a:rPr lang="en-US" dirty="0"/>
              <a:t>The </a:t>
            </a:r>
            <a:r>
              <a:rPr lang="en-US" b="1" dirty="0"/>
              <a:t>Federal Election Commission (FEC) </a:t>
            </a:r>
            <a:r>
              <a:rPr lang="en-US" dirty="0"/>
              <a:t>was established to enforce campaign reform legislation.</a:t>
            </a:r>
          </a:p>
        </p:txBody>
      </p:sp>
      <p:pic>
        <p:nvPicPr>
          <p:cNvPr id="5" name="Picture 4">
            <a:extLst>
              <a:ext uri="{FF2B5EF4-FFF2-40B4-BE49-F238E27FC236}">
                <a16:creationId xmlns:a16="http://schemas.microsoft.com/office/drawing/2014/main" id="{42DB4141-1FFB-40EF-9C70-E399DC44CE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C6D5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FCECCE-0DD0-4740-9E2A-9B83D0FBA44E}"/>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123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DD17-547D-4931-A125-213FFBA46D11}"/>
              </a:ext>
            </a:extLst>
          </p:cNvPr>
          <p:cNvSpPr>
            <a:spLocks noGrp="1"/>
          </p:cNvSpPr>
          <p:nvPr>
            <p:ph type="title"/>
          </p:nvPr>
        </p:nvSpPr>
        <p:spPr>
          <a:xfrm>
            <a:off x="4965430" y="629268"/>
            <a:ext cx="6586491" cy="1286160"/>
          </a:xfrm>
        </p:spPr>
        <p:txBody>
          <a:bodyPr anchor="b">
            <a:normAutofit/>
          </a:bodyPr>
          <a:lstStyle/>
          <a:p>
            <a:r>
              <a:rPr lang="en-US" dirty="0"/>
              <a:t>A. Laws</a:t>
            </a:r>
          </a:p>
        </p:txBody>
      </p:sp>
      <p:sp>
        <p:nvSpPr>
          <p:cNvPr id="3" name="Content Placeholder 2">
            <a:extLst>
              <a:ext uri="{FF2B5EF4-FFF2-40B4-BE49-F238E27FC236}">
                <a16:creationId xmlns:a16="http://schemas.microsoft.com/office/drawing/2014/main" id="{E248232C-8BE6-4DF4-8964-6DFC00FC4A36}"/>
              </a:ext>
            </a:extLst>
          </p:cNvPr>
          <p:cNvSpPr>
            <a:spLocks noGrp="1"/>
          </p:cNvSpPr>
          <p:nvPr>
            <p:ph idx="1"/>
          </p:nvPr>
        </p:nvSpPr>
        <p:spPr>
          <a:xfrm>
            <a:off x="4965431" y="2438400"/>
            <a:ext cx="6586489" cy="3785419"/>
          </a:xfrm>
        </p:spPr>
        <p:txBody>
          <a:bodyPr>
            <a:normAutofit/>
          </a:bodyPr>
          <a:lstStyle/>
          <a:p>
            <a:r>
              <a:rPr lang="en-US" dirty="0"/>
              <a:t>Campaign money raised for a specific candidate is called </a:t>
            </a:r>
            <a:r>
              <a:rPr lang="en-US" b="1" dirty="0"/>
              <a:t>hard money</a:t>
            </a:r>
            <a:r>
              <a:rPr lang="en-US" dirty="0"/>
              <a:t>.</a:t>
            </a:r>
          </a:p>
          <a:p>
            <a:r>
              <a:rPr lang="en-US" b="1" dirty="0"/>
              <a:t>Soft money </a:t>
            </a:r>
            <a:r>
              <a:rPr lang="en-US" dirty="0"/>
              <a:t>includes campaign money raised apart from federal regulations, including money raised by </a:t>
            </a:r>
            <a:r>
              <a:rPr lang="en-US" b="1" dirty="0"/>
              <a:t>political action committees (PACs)</a:t>
            </a:r>
            <a:r>
              <a:rPr lang="en-US" dirty="0"/>
              <a:t>.</a:t>
            </a:r>
            <a:endParaRPr lang="en-US" b="1" dirty="0"/>
          </a:p>
        </p:txBody>
      </p:sp>
      <p:pic>
        <p:nvPicPr>
          <p:cNvPr id="5" name="Picture 4" descr="A picture containing sitting, toothbrush, food, game&#10;&#10;Description automatically generated">
            <a:extLst>
              <a:ext uri="{FF2B5EF4-FFF2-40B4-BE49-F238E27FC236}">
                <a16:creationId xmlns:a16="http://schemas.microsoft.com/office/drawing/2014/main" id="{740E6E33-F623-4923-B456-3A32DD0FC4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7462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A2D26B9-B64E-4953-A79F-A13E808083C8}"/>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111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DD17-547D-4931-A125-213FFBA46D11}"/>
              </a:ext>
            </a:extLst>
          </p:cNvPr>
          <p:cNvSpPr>
            <a:spLocks noGrp="1"/>
          </p:cNvSpPr>
          <p:nvPr>
            <p:ph type="title"/>
          </p:nvPr>
        </p:nvSpPr>
        <p:spPr>
          <a:xfrm>
            <a:off x="4965430" y="629268"/>
            <a:ext cx="6586491" cy="1286160"/>
          </a:xfrm>
        </p:spPr>
        <p:txBody>
          <a:bodyPr anchor="b">
            <a:normAutofit/>
          </a:bodyPr>
          <a:lstStyle/>
          <a:p>
            <a:r>
              <a:rPr lang="en-US" dirty="0"/>
              <a:t>A. Laws</a:t>
            </a:r>
          </a:p>
        </p:txBody>
      </p:sp>
      <p:sp>
        <p:nvSpPr>
          <p:cNvPr id="3" name="Content Placeholder 2">
            <a:extLst>
              <a:ext uri="{FF2B5EF4-FFF2-40B4-BE49-F238E27FC236}">
                <a16:creationId xmlns:a16="http://schemas.microsoft.com/office/drawing/2014/main" id="{E248232C-8BE6-4DF4-8964-6DFC00FC4A36}"/>
              </a:ext>
            </a:extLst>
          </p:cNvPr>
          <p:cNvSpPr>
            <a:spLocks noGrp="1"/>
          </p:cNvSpPr>
          <p:nvPr>
            <p:ph idx="1"/>
          </p:nvPr>
        </p:nvSpPr>
        <p:spPr>
          <a:xfrm>
            <a:off x="4965431" y="2438400"/>
            <a:ext cx="6738889" cy="3785419"/>
          </a:xfrm>
        </p:spPr>
        <p:txBody>
          <a:bodyPr>
            <a:noAutofit/>
          </a:bodyPr>
          <a:lstStyle/>
          <a:p>
            <a:r>
              <a:rPr lang="en-US" dirty="0"/>
              <a:t>Legislation passed in 1974 limited candidate spending from personal and family resources, total campaign expenses, and </a:t>
            </a:r>
            <a:r>
              <a:rPr lang="en-US" b="1" dirty="0"/>
              <a:t>independent expenditures.</a:t>
            </a:r>
          </a:p>
          <a:p>
            <a:r>
              <a:rPr lang="en-US" dirty="0"/>
              <a:t>In </a:t>
            </a:r>
            <a:r>
              <a:rPr lang="en-US" b="1" i="1" dirty="0"/>
              <a:t>Buckley v. </a:t>
            </a:r>
            <a:r>
              <a:rPr lang="en-US" b="1" i="1" dirty="0" err="1"/>
              <a:t>Valeo</a:t>
            </a:r>
            <a:r>
              <a:rPr lang="en-US" dirty="0"/>
              <a:t>, the Supreme Court ruled that the some of these restrictions violated the First Amendment.</a:t>
            </a:r>
            <a:endParaRPr lang="en-US" b="1" dirty="0"/>
          </a:p>
        </p:txBody>
      </p:sp>
      <p:pic>
        <p:nvPicPr>
          <p:cNvPr id="5" name="Picture 4" descr="A large building&#10;&#10;Description automatically generated">
            <a:extLst>
              <a:ext uri="{FF2B5EF4-FFF2-40B4-BE49-F238E27FC236}">
                <a16:creationId xmlns:a16="http://schemas.microsoft.com/office/drawing/2014/main" id="{C90AFDC8-9982-4575-8358-002D3FADE0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8C7F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E1F7C8B-B48D-471D-A46A-CE9F6AD39623}"/>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74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9773-2676-4B0E-9544-B37598BE48BD}"/>
              </a:ext>
            </a:extLst>
          </p:cNvPr>
          <p:cNvSpPr>
            <a:spLocks noGrp="1"/>
          </p:cNvSpPr>
          <p:nvPr>
            <p:ph type="title"/>
          </p:nvPr>
        </p:nvSpPr>
        <p:spPr>
          <a:xfrm>
            <a:off x="4965430" y="629268"/>
            <a:ext cx="6586491" cy="1286160"/>
          </a:xfrm>
        </p:spPr>
        <p:txBody>
          <a:bodyPr anchor="b">
            <a:normAutofit/>
          </a:bodyPr>
          <a:lstStyle/>
          <a:p>
            <a:r>
              <a:rPr lang="en-US" dirty="0"/>
              <a:t>B. Additional Reform</a:t>
            </a:r>
          </a:p>
        </p:txBody>
      </p:sp>
      <p:sp>
        <p:nvSpPr>
          <p:cNvPr id="3" name="Content Placeholder 2">
            <a:extLst>
              <a:ext uri="{FF2B5EF4-FFF2-40B4-BE49-F238E27FC236}">
                <a16:creationId xmlns:a16="http://schemas.microsoft.com/office/drawing/2014/main" id="{98D0A8F0-023E-403E-9588-469EEB9C06E3}"/>
              </a:ext>
            </a:extLst>
          </p:cNvPr>
          <p:cNvSpPr>
            <a:spLocks noGrp="1"/>
          </p:cNvSpPr>
          <p:nvPr>
            <p:ph idx="1"/>
          </p:nvPr>
        </p:nvSpPr>
        <p:spPr>
          <a:xfrm>
            <a:off x="4965431" y="2438400"/>
            <a:ext cx="6586489" cy="3785419"/>
          </a:xfrm>
        </p:spPr>
        <p:txBody>
          <a:bodyPr>
            <a:noAutofit/>
          </a:bodyPr>
          <a:lstStyle/>
          <a:p>
            <a:r>
              <a:rPr lang="en-US" dirty="0"/>
              <a:t>The </a:t>
            </a:r>
            <a:r>
              <a:rPr lang="en-US" b="1" dirty="0"/>
              <a:t>McCain-Feingold Act </a:t>
            </a:r>
            <a:r>
              <a:rPr lang="en-US" dirty="0"/>
              <a:t>(Bipartisan Campaign Reform Act) was passed in 2002 and restricted the use of soft money and barred corporations from financing political ads.</a:t>
            </a:r>
          </a:p>
        </p:txBody>
      </p:sp>
      <p:pic>
        <p:nvPicPr>
          <p:cNvPr id="7" name="Picture 6" descr="A person in a suit standing in front of a crowd&#10;&#10;Description automatically generated">
            <a:extLst>
              <a:ext uri="{FF2B5EF4-FFF2-40B4-BE49-F238E27FC236}">
                <a16:creationId xmlns:a16="http://schemas.microsoft.com/office/drawing/2014/main" id="{1A396EA8-35EC-40D6-A990-D3A3073BE7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883D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79D77C6-622A-4FA3-A8B5-DF6839FA5EB6}"/>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646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9773-2676-4B0E-9544-B37598BE48BD}"/>
              </a:ext>
            </a:extLst>
          </p:cNvPr>
          <p:cNvSpPr>
            <a:spLocks noGrp="1"/>
          </p:cNvSpPr>
          <p:nvPr>
            <p:ph type="title"/>
          </p:nvPr>
        </p:nvSpPr>
        <p:spPr>
          <a:xfrm>
            <a:off x="4965430" y="629268"/>
            <a:ext cx="6586491" cy="1286160"/>
          </a:xfrm>
        </p:spPr>
        <p:txBody>
          <a:bodyPr anchor="b">
            <a:normAutofit/>
          </a:bodyPr>
          <a:lstStyle/>
          <a:p>
            <a:r>
              <a:rPr lang="en-US" dirty="0"/>
              <a:t>B. Additional Reform</a:t>
            </a:r>
          </a:p>
        </p:txBody>
      </p:sp>
      <p:sp>
        <p:nvSpPr>
          <p:cNvPr id="3" name="Content Placeholder 2">
            <a:extLst>
              <a:ext uri="{FF2B5EF4-FFF2-40B4-BE49-F238E27FC236}">
                <a16:creationId xmlns:a16="http://schemas.microsoft.com/office/drawing/2014/main" id="{98D0A8F0-023E-403E-9588-469EEB9C06E3}"/>
              </a:ext>
            </a:extLst>
          </p:cNvPr>
          <p:cNvSpPr>
            <a:spLocks noGrp="1"/>
          </p:cNvSpPr>
          <p:nvPr>
            <p:ph idx="1"/>
          </p:nvPr>
        </p:nvSpPr>
        <p:spPr>
          <a:xfrm>
            <a:off x="4965431" y="2438400"/>
            <a:ext cx="6586489" cy="3785419"/>
          </a:xfrm>
        </p:spPr>
        <p:txBody>
          <a:bodyPr>
            <a:noAutofit/>
          </a:bodyPr>
          <a:lstStyle/>
          <a:p>
            <a:r>
              <a:rPr lang="en-US" dirty="0"/>
              <a:t>In </a:t>
            </a:r>
            <a:r>
              <a:rPr lang="en-US" b="1" i="1" dirty="0"/>
              <a:t>Citizens United v. Federal Election Commission</a:t>
            </a:r>
            <a:r>
              <a:rPr lang="en-US" dirty="0"/>
              <a:t>, the Supreme Court ruled that corporations and unions are to be treated as any individual would be treated in regard to political expression.</a:t>
            </a:r>
            <a:endParaRPr lang="en-US" b="1" i="1" dirty="0"/>
          </a:p>
        </p:txBody>
      </p:sp>
      <p:pic>
        <p:nvPicPr>
          <p:cNvPr id="7" name="Picture 6" descr="A person in a suit standing in front of a crowd&#10;&#10;Description automatically generated">
            <a:extLst>
              <a:ext uri="{FF2B5EF4-FFF2-40B4-BE49-F238E27FC236}">
                <a16:creationId xmlns:a16="http://schemas.microsoft.com/office/drawing/2014/main" id="{1A396EA8-35EC-40D6-A990-D3A3073BE7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883D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56D29C3-9511-4836-A6AC-0787560B7FCD}"/>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913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17.4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998200" cy="5032375"/>
          </a:xfrm>
        </p:spPr>
        <p:txBody>
          <a:bodyPr>
            <a:normAutofit/>
          </a:bodyPr>
          <a:lstStyle/>
          <a:p>
            <a:pPr marL="0" indent="0">
              <a:buNone/>
            </a:pPr>
            <a:r>
              <a:rPr lang="en-US" dirty="0"/>
              <a:t>1–2. Explain the difference between hard and soft money.</a:t>
            </a:r>
          </a:p>
          <a:p>
            <a:pPr marL="0" indent="0" algn="ctr">
              <a:buNone/>
            </a:pPr>
            <a:r>
              <a:rPr lang="en-US" dirty="0">
                <a:solidFill>
                  <a:srgbClr val="C00000"/>
                </a:solidFill>
              </a:rPr>
              <a:t>Hard money is raised for a specific candidate in federal elections that must be spent according to federal laws and restrictions. Soft money is raised apart from federal regulations and given to local, state, and national party organizations for “party-building” activities. (pp. 415–416)</a:t>
            </a:r>
          </a:p>
          <a:p>
            <a:pPr marL="0" indent="0">
              <a:buNone/>
            </a:pPr>
            <a:r>
              <a:rPr lang="en-US" dirty="0"/>
              <a:t>3. What are independent expenditures?</a:t>
            </a:r>
          </a:p>
          <a:p>
            <a:pPr marL="0" indent="0" algn="ctr">
              <a:buNone/>
            </a:pPr>
            <a:r>
              <a:rPr lang="en-US" dirty="0">
                <a:solidFill>
                  <a:srgbClr val="C00000"/>
                </a:solidFill>
              </a:rPr>
              <a:t>funds spent by a person or group trying to help elect or defeat a candidate without the candidate’s knowledge or support (p. 416)</a:t>
            </a:r>
          </a:p>
        </p:txBody>
      </p:sp>
    </p:spTree>
    <p:extLst>
      <p:ext uri="{BB962C8B-B14F-4D97-AF65-F5344CB8AC3E}">
        <p14:creationId xmlns:p14="http://schemas.microsoft.com/office/powerpoint/2010/main" val="237169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17.4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4. What is the official name of the McCain-Feingold Act?</a:t>
            </a:r>
          </a:p>
          <a:p>
            <a:pPr marL="0" indent="0" algn="ctr">
              <a:buNone/>
            </a:pPr>
            <a:r>
              <a:rPr lang="en-US" dirty="0">
                <a:solidFill>
                  <a:srgbClr val="C00000"/>
                </a:solidFill>
              </a:rPr>
              <a:t>Bipartisan Campaign Reform Act (BCRA) of 2002 (p. 417)</a:t>
            </a:r>
          </a:p>
          <a:p>
            <a:pPr marL="0" indent="0">
              <a:buNone/>
            </a:pPr>
            <a:r>
              <a:rPr lang="en-US" dirty="0"/>
              <a:t>5. What did the Supreme Court rule in </a:t>
            </a:r>
            <a:r>
              <a:rPr lang="en-US" i="1" dirty="0"/>
              <a:t>Citizens United v. Federal Election Commission</a:t>
            </a:r>
            <a:r>
              <a:rPr lang="en-US" dirty="0"/>
              <a:t>?</a:t>
            </a:r>
          </a:p>
          <a:p>
            <a:pPr marL="0" indent="0" algn="ctr">
              <a:buNone/>
            </a:pPr>
            <a:r>
              <a:rPr lang="en-US" dirty="0">
                <a:solidFill>
                  <a:srgbClr val="C00000"/>
                </a:solidFill>
              </a:rPr>
              <a:t>The court ruled unconstitutional the parts of the McCain-Feingold Act that kept corporations and unions from spending money to support or denounce individuals in elections. (p. 418)</a:t>
            </a:r>
          </a:p>
        </p:txBody>
      </p:sp>
    </p:spTree>
    <p:extLst>
      <p:ext uri="{BB962C8B-B14F-4D97-AF65-F5344CB8AC3E}">
        <p14:creationId xmlns:p14="http://schemas.microsoft.com/office/powerpoint/2010/main" val="3137051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17.3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What roles can Christians legitimately play in the electoral process?</a:t>
            </a:r>
          </a:p>
          <a:p>
            <a:pPr marL="0" indent="0" algn="ctr">
              <a:buNone/>
            </a:pPr>
            <a:r>
              <a:rPr lang="en-US" dirty="0">
                <a:solidFill>
                  <a:srgbClr val="C00000"/>
                </a:solidFill>
              </a:rPr>
              <a:t>Christians should pray for their leaders and may vote. They may also actively campaign for candidates and run for office.</a:t>
            </a:r>
          </a:p>
        </p:txBody>
      </p:sp>
    </p:spTree>
    <p:extLst>
      <p:ext uri="{BB962C8B-B14F-4D97-AF65-F5344CB8AC3E}">
        <p14:creationId xmlns:p14="http://schemas.microsoft.com/office/powerpoint/2010/main" val="781528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curtain, indoor, chair, blue&#10;&#10;Description automatically generated">
            <a:extLst>
              <a:ext uri="{FF2B5EF4-FFF2-40B4-BE49-F238E27FC236}">
                <a16:creationId xmlns:a16="http://schemas.microsoft.com/office/drawing/2014/main" id="{E3522D15-7863-43E8-BD7E-43D8F21D69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01CC13-0F91-4978-BFE0-DCFD3531AC76}"/>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5400" dirty="0">
                <a:effectLst>
                  <a:outerShdw blurRad="38100" dist="38100" dir="2700000" algn="tl">
                    <a:srgbClr val="000000">
                      <a:alpha val="43137"/>
                    </a:srgbClr>
                  </a:outerShdw>
                </a:effectLst>
              </a:rPr>
              <a:t>Chapter 17 Terms</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F002BBE-707B-46F0-AAFE-6D29193729B8}"/>
              </a:ext>
            </a:extLst>
          </p:cNvPr>
          <p:cNvSpPr/>
          <p:nvPr/>
        </p:nvSpPr>
        <p:spPr>
          <a:xfrm>
            <a:off x="334246" y="457435"/>
            <a:ext cx="939597" cy="454221"/>
          </a:xfrm>
          <a:prstGeom prst="rect">
            <a:avLst/>
          </a:pr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7824"/>
            <a:endParaRPr lang="en-US" sz="1728">
              <a:solidFill>
                <a:srgbClr val="E7E6E6"/>
              </a:solidFill>
              <a:latin typeface="Rockwell" panose="02060603020205020403"/>
            </a:endParaRPr>
          </a:p>
        </p:txBody>
      </p:sp>
    </p:spTree>
    <p:extLst>
      <p:ext uri="{BB962C8B-B14F-4D97-AF65-F5344CB8AC3E}">
        <p14:creationId xmlns:p14="http://schemas.microsoft.com/office/powerpoint/2010/main" val="202127244"/>
      </p:ext>
    </p:extLst>
  </p:cSld>
  <p:clrMapOvr>
    <a:overrideClrMapping bg1="dk1" tx1="lt1" bg2="dk2" tx2="lt2" accent1="accent1" accent2="accent2" accent3="accent3" accent4="accent4" accent5="accent5" accent6="accent6" hlink="hlink" folHlink="folHlink"/>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evice&#10;&#10;Description automatically generated">
            <a:extLst>
              <a:ext uri="{FF2B5EF4-FFF2-40B4-BE49-F238E27FC236}">
                <a16:creationId xmlns:a16="http://schemas.microsoft.com/office/drawing/2014/main" id="{0C0C3C32-8DFD-4A58-829D-C8BC2508528A}"/>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930623" y="643467"/>
            <a:ext cx="6330754"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332134"/>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foreign policy</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pPr>
              <a:lnSpc>
                <a:spcPct val="90000"/>
              </a:lnSpc>
              <a:spcAft>
                <a:spcPts val="600"/>
              </a:spcAft>
            </a:pPr>
            <a:r>
              <a:rPr lang="en-US" sz="3200" dirty="0"/>
              <a:t>government policy dealing with diplomacy, trade relations, war, and other matters involving the nation’s relationship with other countries</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D609316-C0AE-47FB-B22E-DF07756F543A}"/>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13376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incumbent</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the current officeholder</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AD89FC1-F919-4775-9EC7-664B07A72CE7}"/>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28850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petition</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a form of nomination in which a formal document is signed by a specific number of qualified voters on behalf of a candidate in the election district</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BEAAED0-45B1-413E-8D56-EB276E1B5410}"/>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606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direct primary</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a preliminary nominating election held to select candidates or delegates (or both) to party conventions</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0BF79BE-5EEE-438D-9686-87A6C4ADBB8B}"/>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5221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closed primary</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a kind of primary election in which only voters registered as members of a particular party may participate in that party’s primary elections, and those voters may vote only for the candidates from the party they </a:t>
            </a:r>
            <a:br>
              <a:rPr lang="en-US" sz="3200" dirty="0"/>
            </a:br>
            <a:r>
              <a:rPr lang="en-US" sz="3200" dirty="0"/>
              <a:t>belong to</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8F5195A-B5A7-4A83-A02A-4ED67A0A409F}"/>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92290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err="1"/>
              <a:t>semiclosed</a:t>
            </a:r>
            <a:r>
              <a:rPr lang="en-US" dirty="0"/>
              <a:t> primaries</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primary elections that allow independents to choose a primary ballot from one of the two major parties</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15D8922-8AF2-4C79-93AD-96AFA04E4E9B}"/>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24931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open primary</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a kind of primary election in which voters do not have to declare their party membership</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7907E08-207C-4413-952F-55D9E7511616}"/>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27919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blanket primary</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a “wide-open” primary in which ballots list all candidates and voters can vote in one party’s primary for one office and another party’s primary for a different office</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529A2DB-BD90-4CD7-B9AF-D75F72754AE5}"/>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49841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Top-Two method</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primary election in which all candidates are listed on the ballot regardless of party affiliation; the two candidates who get the most votes (even if they are from the same party) advance to the general election; also called a jungle primary</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471112C-032C-473D-8D9C-2AAF184E01DC}"/>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10925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jungle primary</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primary election in which all candidates are listed on the ballot regardless of party affiliation; the two candidates who get the most votes (even if they are from the same party) advance to the general election</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51A35FD-6807-4F14-A686-67DD2DB299F3}"/>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6309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2C7A-D500-4B3E-B2E0-4233174CB576}"/>
              </a:ext>
            </a:extLst>
          </p:cNvPr>
          <p:cNvSpPr>
            <a:spLocks noGrp="1"/>
          </p:cNvSpPr>
          <p:nvPr>
            <p:ph type="title"/>
          </p:nvPr>
        </p:nvSpPr>
        <p:spPr>
          <a:xfrm>
            <a:off x="4965431" y="629268"/>
            <a:ext cx="6242320" cy="1286160"/>
          </a:xfrm>
        </p:spPr>
        <p:txBody>
          <a:bodyPr anchor="b">
            <a:noAutofit/>
          </a:bodyPr>
          <a:lstStyle/>
          <a:p>
            <a:r>
              <a:rPr lang="en-US" dirty="0"/>
              <a:t>B. Methods of Nomination</a:t>
            </a:r>
          </a:p>
        </p:txBody>
      </p:sp>
      <p:sp>
        <p:nvSpPr>
          <p:cNvPr id="3" name="Content Placeholder 2">
            <a:extLst>
              <a:ext uri="{FF2B5EF4-FFF2-40B4-BE49-F238E27FC236}">
                <a16:creationId xmlns:a16="http://schemas.microsoft.com/office/drawing/2014/main" id="{1F27A3A3-E029-4302-8CAC-5F92C480CAC7}"/>
              </a:ext>
            </a:extLst>
          </p:cNvPr>
          <p:cNvSpPr>
            <a:spLocks noGrp="1"/>
          </p:cNvSpPr>
          <p:nvPr>
            <p:ph idx="1"/>
          </p:nvPr>
        </p:nvSpPr>
        <p:spPr>
          <a:xfrm>
            <a:off x="4965431" y="2438400"/>
            <a:ext cx="6586489" cy="3785419"/>
          </a:xfrm>
        </p:spPr>
        <p:txBody>
          <a:bodyPr>
            <a:normAutofit/>
          </a:bodyPr>
          <a:lstStyle/>
          <a:p>
            <a:r>
              <a:rPr lang="en-US" dirty="0"/>
              <a:t>Today, there are four commonly used methods of nomination:</a:t>
            </a:r>
          </a:p>
          <a:p>
            <a:pPr marL="749300" lvl="1" indent="-292100"/>
            <a:r>
              <a:rPr lang="en-US" b="1" dirty="0"/>
              <a:t>Petition</a:t>
            </a:r>
            <a:r>
              <a:rPr lang="en-US" dirty="0"/>
              <a:t> </a:t>
            </a:r>
          </a:p>
          <a:p>
            <a:pPr marL="749300" lvl="1" indent="-292100"/>
            <a:r>
              <a:rPr lang="en-US" dirty="0"/>
              <a:t>Caucus</a:t>
            </a:r>
          </a:p>
          <a:p>
            <a:pPr marL="749300" lvl="1" indent="-292100"/>
            <a:r>
              <a:rPr lang="en-US" dirty="0"/>
              <a:t>Convention</a:t>
            </a:r>
          </a:p>
          <a:p>
            <a:pPr marL="749300" lvl="1" indent="-292100"/>
            <a:r>
              <a:rPr lang="en-US" b="1" dirty="0"/>
              <a:t>Direct primary</a:t>
            </a:r>
          </a:p>
        </p:txBody>
      </p:sp>
      <p:pic>
        <p:nvPicPr>
          <p:cNvPr id="5" name="Picture 4" descr="A group of people standing in front of a sign&#10;&#10;Description automatically generated">
            <a:extLst>
              <a:ext uri="{FF2B5EF4-FFF2-40B4-BE49-F238E27FC236}">
                <a16:creationId xmlns:a16="http://schemas.microsoft.com/office/drawing/2014/main" id="{6363220A-1293-4876-832D-5B2A483F93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CE7F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38507A6-9AE0-48D2-B4A2-F7023395BFF1}"/>
              </a:ext>
            </a:extLst>
          </p:cNvPr>
          <p:cNvCxnSpPr/>
          <p:nvPr/>
        </p:nvCxnSpPr>
        <p:spPr>
          <a:xfrm>
            <a:off x="5080934" y="2115117"/>
            <a:ext cx="63093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F81B6E-2076-4D83-A744-DAA674651E16}"/>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701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general election</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election to fill an elective office; allows the winners of the respective party primaries to face one another; at the national level, it is held on the first Tuesday after the first Monday in November</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E28BD87-0F09-45EC-9832-DB83E3068CEB}"/>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99045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constituents</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residents of a district who are represented by an elected official</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4082D32-03FF-471F-A17B-9749B3AC65E4}"/>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3786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coattail effect</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the ability of a strong candidate at the top of a ticket (usually a candidate for governor or president) to attract votes for other members of his party who are running for lesser offices</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DF0035D-8F73-429B-BDD3-64343FAF7B3A}"/>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67702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straight ticket</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to vote for all the candidates in one party</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EE548A6-57E7-4FF3-A26D-FECF8E5F1A5A}"/>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26658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spots</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paid advertisements used by candidates for public office</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E1D1206-F88A-4AD9-B529-972E00B34FB2}"/>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44926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free media</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campaign activities covered on the nightly news or by other media outlets; does not cost a campaign any money and aids in name recognition for a candidate</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AEA615-D85F-4287-83BE-03D73573693F}"/>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36014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polling places</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locations in a specific precinct where residents go to vote</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9B03349-42C0-4409-8100-1DD19FBF3AF1}"/>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8375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register</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to officially enroll for the purpose of voting</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D67A7B-BD4A-41BB-8B60-87806C35CC0F}"/>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31786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absentee voters</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voters who are unable to vote at their polling place on Election Day and who use absentee ballots to cast their votes before the election</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AC04CF0-297A-46BE-9463-BFD939AE589C}"/>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392856"/>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Autofit/>
          </a:bodyPr>
          <a:lstStyle/>
          <a:p>
            <a:r>
              <a:rPr lang="en-US" dirty="0"/>
              <a:t>Federal Election Commission (FEC)</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established to enforce campaign reform legislation</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05B1CE3-AF60-4137-B019-F36EF528682F}"/>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70435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24BF3A63-C097-417E-8C06-BBDB374481D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229692" y="643467"/>
            <a:ext cx="3732616"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807393"/>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hard money</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campaign money raised for a specific candidate in federal elections and spent according to federal laws and restrictions</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D197383-FD58-47B0-87B7-F5C1F8513C1A}"/>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379165"/>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soft money</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campaign money raised apart from federal regulations and given to local, state, and national party organizations or PACs to be used for “party-building” activities, such as voter-registration efforts and get-out-the-vote drives</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5F10E0-F0E9-4D78-88C5-451715F930D0}"/>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31992"/>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Autofit/>
          </a:bodyPr>
          <a:lstStyle/>
          <a:p>
            <a:r>
              <a:rPr lang="en-US" dirty="0"/>
              <a:t>political action committees (PACs)</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committees formed by interest groups to raise money and make contributions to specific individuals’ campaigns or causes</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B51D4B4-05B9-4CCD-938C-28E61E101F95}"/>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657433"/>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Autofit/>
          </a:bodyPr>
          <a:lstStyle/>
          <a:p>
            <a:r>
              <a:rPr lang="en-US" dirty="0"/>
              <a:t>independent expenditures</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funds spent by a person or group that tries to help elect or defeat a candidate without the candidate’s knowledge or support</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09A0F2C-143E-4B50-B448-94B5D8C8D452}"/>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8109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i="1" dirty="0"/>
              <a:t>Buckley v. </a:t>
            </a:r>
            <a:r>
              <a:rPr lang="en-US" i="1" dirty="0" err="1"/>
              <a:t>Valeo</a:t>
            </a:r>
            <a:endParaRPr lang="en-US" i="1" dirty="0"/>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Supreme Court ruling that 1974 legislation restricting candidate spending during elections violated the First Amendment</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45268B0-AB12-485D-96DB-A1D373F2F91A}"/>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660789"/>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McCain-Feingold Act </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a bill that prohibited, with limited exceptions, national political parties, federal candidates, and officeholders from soliciting or receiving soft money contributions in federal elections. </a:t>
            </a:r>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6519C49-871D-4373-972E-9C3BA20FD76E}"/>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999413"/>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B74A-9723-45AB-A81D-40732F5D3DC5}"/>
              </a:ext>
            </a:extLst>
          </p:cNvPr>
          <p:cNvSpPr>
            <a:spLocks noGrp="1"/>
          </p:cNvSpPr>
          <p:nvPr>
            <p:ph type="title"/>
          </p:nvPr>
        </p:nvSpPr>
        <p:spPr>
          <a:xfrm>
            <a:off x="4965430" y="629268"/>
            <a:ext cx="7020830" cy="1286160"/>
          </a:xfrm>
        </p:spPr>
        <p:txBody>
          <a:bodyPr vert="horz" lIns="91440" tIns="45720" rIns="91440" bIns="45720" rtlCol="0" anchor="b">
            <a:noAutofit/>
          </a:bodyPr>
          <a:lstStyle/>
          <a:p>
            <a:r>
              <a:rPr lang="en-US" i="1" dirty="0"/>
              <a:t>Citizens United v. Federal Election Commission </a:t>
            </a:r>
          </a:p>
        </p:txBody>
      </p:sp>
      <p:sp>
        <p:nvSpPr>
          <p:cNvPr id="11" name="TextBox 10">
            <a:extLst>
              <a:ext uri="{FF2B5EF4-FFF2-40B4-BE49-F238E27FC236}">
                <a16:creationId xmlns:a16="http://schemas.microsoft.com/office/drawing/2014/main" id="{FB42E916-8BE8-44C4-AAE3-AC0C898701B5}"/>
              </a:ext>
            </a:extLst>
          </p:cNvPr>
          <p:cNvSpPr txBox="1"/>
          <p:nvPr/>
        </p:nvSpPr>
        <p:spPr>
          <a:xfrm>
            <a:off x="4965431" y="2438400"/>
            <a:ext cx="6586489" cy="3785419"/>
          </a:xfrm>
          <a:prstGeom prst="rect">
            <a:avLst/>
          </a:prstGeom>
        </p:spPr>
        <p:txBody>
          <a:bodyPr vert="horz" lIns="91440" tIns="45720" rIns="91440" bIns="45720" rtlCol="0">
            <a:normAutofit/>
          </a:bodyPr>
          <a:lstStyle/>
          <a:p>
            <a:r>
              <a:rPr lang="en-US" sz="3200" dirty="0"/>
              <a:t>the Supreme Court decision that ruled as unconstitutional parts of the McCain-Feingold Act that kept corporations and unions from spending money to support or oppose individuals </a:t>
            </a:r>
            <a:r>
              <a:rPr lang="en-US" sz="3200"/>
              <a:t>in elections</a:t>
            </a:r>
            <a:endParaRPr lang="en-US" sz="3200" dirty="0"/>
          </a:p>
        </p:txBody>
      </p:sp>
      <p:pic>
        <p:nvPicPr>
          <p:cNvPr id="4" name="Picture 3" descr="A picture containing curtain, indoor, chair, blue&#10;&#10;Description automatically generated">
            <a:extLst>
              <a:ext uri="{FF2B5EF4-FFF2-40B4-BE49-F238E27FC236}">
                <a16:creationId xmlns:a16="http://schemas.microsoft.com/office/drawing/2014/main" id="{01FFAF6F-E675-4DF9-9C47-C3B553CB7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62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A80692B-250B-4C4C-B575-813F945EF20F}"/>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6325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2C7A-D500-4B3E-B2E0-4233174CB576}"/>
              </a:ext>
            </a:extLst>
          </p:cNvPr>
          <p:cNvSpPr>
            <a:spLocks noGrp="1"/>
          </p:cNvSpPr>
          <p:nvPr>
            <p:ph type="title"/>
          </p:nvPr>
        </p:nvSpPr>
        <p:spPr>
          <a:xfrm>
            <a:off x="4965430" y="629268"/>
            <a:ext cx="6586491" cy="1286160"/>
          </a:xfrm>
        </p:spPr>
        <p:txBody>
          <a:bodyPr anchor="b">
            <a:noAutofit/>
          </a:bodyPr>
          <a:lstStyle/>
          <a:p>
            <a:r>
              <a:rPr lang="en-US" dirty="0"/>
              <a:t>B. Methods of Nomination</a:t>
            </a:r>
          </a:p>
        </p:txBody>
      </p:sp>
      <p:sp>
        <p:nvSpPr>
          <p:cNvPr id="3" name="Content Placeholder 2">
            <a:extLst>
              <a:ext uri="{FF2B5EF4-FFF2-40B4-BE49-F238E27FC236}">
                <a16:creationId xmlns:a16="http://schemas.microsoft.com/office/drawing/2014/main" id="{1F27A3A3-E029-4302-8CAC-5F92C480CAC7}"/>
              </a:ext>
            </a:extLst>
          </p:cNvPr>
          <p:cNvSpPr>
            <a:spLocks noGrp="1"/>
          </p:cNvSpPr>
          <p:nvPr>
            <p:ph idx="1"/>
          </p:nvPr>
        </p:nvSpPr>
        <p:spPr>
          <a:xfrm>
            <a:off x="4965431" y="2438400"/>
            <a:ext cx="6586489" cy="3785419"/>
          </a:xfrm>
        </p:spPr>
        <p:txBody>
          <a:bodyPr>
            <a:normAutofit/>
          </a:bodyPr>
          <a:lstStyle/>
          <a:p>
            <a:r>
              <a:rPr lang="en-US" dirty="0"/>
              <a:t>In a </a:t>
            </a:r>
            <a:r>
              <a:rPr lang="en-US" b="1" dirty="0"/>
              <a:t>closed primary</a:t>
            </a:r>
            <a:r>
              <a:rPr lang="en-US" dirty="0"/>
              <a:t>, participants must be registered as members of one party and may only vote for candidates from that party.</a:t>
            </a:r>
          </a:p>
          <a:p>
            <a:r>
              <a:rPr lang="en-US" b="1" dirty="0" err="1"/>
              <a:t>Semiclosed</a:t>
            </a:r>
            <a:r>
              <a:rPr lang="en-US" b="1" dirty="0"/>
              <a:t> primaries</a:t>
            </a:r>
            <a:r>
              <a:rPr lang="en-US" dirty="0"/>
              <a:t> allow independents to choose a ballot from one of the two parties.</a:t>
            </a:r>
            <a:endParaRPr lang="en-US" b="1" dirty="0"/>
          </a:p>
        </p:txBody>
      </p:sp>
      <p:pic>
        <p:nvPicPr>
          <p:cNvPr id="5" name="Picture 4" descr="A person in a suit and tie&#10;&#10;Description automatically generated">
            <a:extLst>
              <a:ext uri="{FF2B5EF4-FFF2-40B4-BE49-F238E27FC236}">
                <a16:creationId xmlns:a16="http://schemas.microsoft.com/office/drawing/2014/main" id="{CC02B6DC-33E6-4B17-8320-C46486DBCE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FAA5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130A551-CC89-415B-AAEA-D3ACE5F430B4}"/>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427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2C7A-D500-4B3E-B2E0-4233174CB576}"/>
              </a:ext>
            </a:extLst>
          </p:cNvPr>
          <p:cNvSpPr>
            <a:spLocks noGrp="1"/>
          </p:cNvSpPr>
          <p:nvPr>
            <p:ph type="title"/>
          </p:nvPr>
        </p:nvSpPr>
        <p:spPr>
          <a:xfrm>
            <a:off x="4965430" y="629268"/>
            <a:ext cx="6586491" cy="1286160"/>
          </a:xfrm>
        </p:spPr>
        <p:txBody>
          <a:bodyPr anchor="b">
            <a:noAutofit/>
          </a:bodyPr>
          <a:lstStyle/>
          <a:p>
            <a:r>
              <a:rPr lang="en-US" dirty="0"/>
              <a:t>B. Methods of Nomination</a:t>
            </a:r>
          </a:p>
        </p:txBody>
      </p:sp>
      <p:sp>
        <p:nvSpPr>
          <p:cNvPr id="3" name="Content Placeholder 2">
            <a:extLst>
              <a:ext uri="{FF2B5EF4-FFF2-40B4-BE49-F238E27FC236}">
                <a16:creationId xmlns:a16="http://schemas.microsoft.com/office/drawing/2014/main" id="{1F27A3A3-E029-4302-8CAC-5F92C480CAC7}"/>
              </a:ext>
            </a:extLst>
          </p:cNvPr>
          <p:cNvSpPr>
            <a:spLocks noGrp="1"/>
          </p:cNvSpPr>
          <p:nvPr>
            <p:ph idx="1"/>
          </p:nvPr>
        </p:nvSpPr>
        <p:spPr>
          <a:xfrm>
            <a:off x="4965431" y="2438400"/>
            <a:ext cx="6586489" cy="3785419"/>
          </a:xfrm>
        </p:spPr>
        <p:txBody>
          <a:bodyPr>
            <a:normAutofit/>
          </a:bodyPr>
          <a:lstStyle/>
          <a:p>
            <a:r>
              <a:rPr lang="en-US" dirty="0"/>
              <a:t>In an </a:t>
            </a:r>
            <a:r>
              <a:rPr lang="en-US" b="1" dirty="0"/>
              <a:t>open primary</a:t>
            </a:r>
            <a:r>
              <a:rPr lang="en-US" dirty="0"/>
              <a:t>, voters do not have to declare their party membership.</a:t>
            </a:r>
          </a:p>
          <a:p>
            <a:r>
              <a:rPr lang="en-US" b="1" dirty="0"/>
              <a:t>Blanket primaries</a:t>
            </a:r>
            <a:r>
              <a:rPr lang="en-US" dirty="0"/>
              <a:t>, which allowed voters to vote for candidates from different parties on the same ballot, are no longer used.</a:t>
            </a:r>
            <a:endParaRPr lang="en-US" b="1" dirty="0"/>
          </a:p>
        </p:txBody>
      </p:sp>
      <p:pic>
        <p:nvPicPr>
          <p:cNvPr id="5" name="Picture 4" descr="A picture containing person, person, standing, wearing&#10;&#10;Description automatically generated">
            <a:extLst>
              <a:ext uri="{FF2B5EF4-FFF2-40B4-BE49-F238E27FC236}">
                <a16:creationId xmlns:a16="http://schemas.microsoft.com/office/drawing/2014/main" id="{01FD9AB7-1643-4B86-A5CB-4724659B5C7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E960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A56016B-D3F5-413D-BDFB-7CA24E90F268}"/>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498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Custom 5">
      <a:majorFont>
        <a:latin typeface="Tw Cen MT"/>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6000</Words>
  <Application>Microsoft Office PowerPoint</Application>
  <PresentationFormat>Widescreen</PresentationFormat>
  <Paragraphs>383</Paragraphs>
  <Slides>76</Slides>
  <Notes>61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76</vt:i4>
      </vt:variant>
    </vt:vector>
  </HeadingPairs>
  <TitlesOfParts>
    <vt:vector size="85" baseType="lpstr">
      <vt:lpstr>Arial</vt:lpstr>
      <vt:lpstr>Calibri</vt:lpstr>
      <vt:lpstr>Courier New</vt:lpstr>
      <vt:lpstr>Rockwell</vt:lpstr>
      <vt:lpstr>Tahoma</vt:lpstr>
      <vt:lpstr>Tw Cen MT</vt:lpstr>
      <vt:lpstr>Wingdings</vt:lpstr>
      <vt:lpstr>Office Theme</vt:lpstr>
      <vt:lpstr>American Government, 4th ed.</vt:lpstr>
      <vt:lpstr>Chapter 17: Campaigns  and Elections</vt:lpstr>
      <vt:lpstr>I. Candidate Nomination</vt:lpstr>
      <vt:lpstr>A. Preliminaries</vt:lpstr>
      <vt:lpstr>A. Preliminaries</vt:lpstr>
      <vt:lpstr>PowerPoint Presentation</vt:lpstr>
      <vt:lpstr>B. Methods of Nomination</vt:lpstr>
      <vt:lpstr>PowerPoint Presentation</vt:lpstr>
      <vt:lpstr>B. Methods of Nomination</vt:lpstr>
      <vt:lpstr>B. Methods of Nomination</vt:lpstr>
      <vt:lpstr>B. Methods of Nomination</vt:lpstr>
      <vt:lpstr>Section Review – Chapter 17.1</vt:lpstr>
      <vt:lpstr>Section Review – Chapter 17.1</vt:lpstr>
      <vt:lpstr>Section Review – Chapter 17.1</vt:lpstr>
      <vt:lpstr>Section Review – Chapter 17.1</vt:lpstr>
      <vt:lpstr>II. The Campaign Trail</vt:lpstr>
      <vt:lpstr>A. Campaigns, Incumbents, and Coattails</vt:lpstr>
      <vt:lpstr>A. Campaigns, Incumbents, and Coattails</vt:lpstr>
      <vt:lpstr>B. Campaigning and the Media</vt:lpstr>
      <vt:lpstr>B. Campaigning and the Media</vt:lpstr>
      <vt:lpstr>B. Campaigning and the Media</vt:lpstr>
      <vt:lpstr>B. Campaigning and the Media</vt:lpstr>
      <vt:lpstr>Section Review – Chapter 17.2</vt:lpstr>
      <vt:lpstr>Section Review – Chapter 17.2</vt:lpstr>
      <vt:lpstr>Section Review – Chapter 17.2</vt:lpstr>
      <vt:lpstr>Section Review – Chapter 17.2</vt:lpstr>
      <vt:lpstr>Section Review – Chapter 17.2</vt:lpstr>
      <vt:lpstr>III. Elections and Voting</vt:lpstr>
      <vt:lpstr>A. Federal Elections</vt:lpstr>
      <vt:lpstr>B. Election Day</vt:lpstr>
      <vt:lpstr>C. The Voter</vt:lpstr>
      <vt:lpstr>C. The Voter</vt:lpstr>
      <vt:lpstr>D. Methods of Voting</vt:lpstr>
      <vt:lpstr>D. Methods of Voting</vt:lpstr>
      <vt:lpstr>PowerPoint Presentation</vt:lpstr>
      <vt:lpstr>D. Methods of Voting</vt:lpstr>
      <vt:lpstr>D. Methods of Voting</vt:lpstr>
      <vt:lpstr>Section Review – Chapter 17.3</vt:lpstr>
      <vt:lpstr>Section Review – Chapter 17.3</vt:lpstr>
      <vt:lpstr>Section Review – Chapter 17.3</vt:lpstr>
      <vt:lpstr>IV. Campaign Finance</vt:lpstr>
      <vt:lpstr>IV. Campaign Finance</vt:lpstr>
      <vt:lpstr>A. Laws</vt:lpstr>
      <vt:lpstr>A. Laws</vt:lpstr>
      <vt:lpstr>B. Additional Reform</vt:lpstr>
      <vt:lpstr>B. Additional Reform</vt:lpstr>
      <vt:lpstr>Section Review – Chapter 17.4</vt:lpstr>
      <vt:lpstr>Section Review – Chapter 17.4</vt:lpstr>
      <vt:lpstr>Section Review – Chapter 17.3</vt:lpstr>
      <vt:lpstr>Chapter 17 Terms</vt:lpstr>
      <vt:lpstr>foreign policy</vt:lpstr>
      <vt:lpstr>incumbent</vt:lpstr>
      <vt:lpstr>petition</vt:lpstr>
      <vt:lpstr>direct primary</vt:lpstr>
      <vt:lpstr>closed primary</vt:lpstr>
      <vt:lpstr>semiclosed primaries</vt:lpstr>
      <vt:lpstr>open primary</vt:lpstr>
      <vt:lpstr>blanket primary</vt:lpstr>
      <vt:lpstr>Top-Two method</vt:lpstr>
      <vt:lpstr>jungle primary</vt:lpstr>
      <vt:lpstr>general election</vt:lpstr>
      <vt:lpstr>constituents</vt:lpstr>
      <vt:lpstr>coattail effect</vt:lpstr>
      <vt:lpstr>straight ticket</vt:lpstr>
      <vt:lpstr>spots</vt:lpstr>
      <vt:lpstr>free media</vt:lpstr>
      <vt:lpstr>polling places</vt:lpstr>
      <vt:lpstr>register</vt:lpstr>
      <vt:lpstr>absentee voters</vt:lpstr>
      <vt:lpstr>Federal Election Commission (FEC)</vt:lpstr>
      <vt:lpstr>hard money</vt:lpstr>
      <vt:lpstr>soft money</vt:lpstr>
      <vt:lpstr>political action committees (PACs)</vt:lpstr>
      <vt:lpstr>independent expenditures</vt:lpstr>
      <vt:lpstr>Buckley v. Valeo</vt:lpstr>
      <vt:lpstr>McCain-Feingold Act </vt:lpstr>
      <vt:lpstr>Citizens United v. Federal Election Commission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17: Campaigns  and Elections</dc:title>
  <dc:creator>Bowers, Hannah</dc:creator>
  <cp:lastModifiedBy>Matesevac, Ken</cp:lastModifiedBy>
  <cp:revision>6</cp:revision>
  <dcterms:created xsi:type="dcterms:W3CDTF">2020-06-30T17:52:12Z</dcterms:created>
  <dcterms:modified xsi:type="dcterms:W3CDTF">2020-07-21T20:42:53Z</dcterms:modified>
</cp:coreProperties>
</file>