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65"/>
  </p:notesMasterIdLst>
  <p:handoutMasterIdLst>
    <p:handoutMasterId r:id="rId66"/>
  </p:handoutMasterIdLst>
  <p:sldIdLst>
    <p:sldId id="452" r:id="rId3"/>
    <p:sldId id="260" r:id="rId4"/>
    <p:sldId id="378" r:id="rId5"/>
    <p:sldId id="379" r:id="rId6"/>
    <p:sldId id="286" r:id="rId7"/>
    <p:sldId id="381" r:id="rId8"/>
    <p:sldId id="288" r:id="rId9"/>
    <p:sldId id="287" r:id="rId10"/>
    <p:sldId id="377" r:id="rId11"/>
    <p:sldId id="382" r:id="rId12"/>
    <p:sldId id="383" r:id="rId13"/>
    <p:sldId id="385" r:id="rId14"/>
    <p:sldId id="386" r:id="rId15"/>
    <p:sldId id="388" r:id="rId16"/>
    <p:sldId id="384" r:id="rId17"/>
    <p:sldId id="360" r:id="rId18"/>
    <p:sldId id="362" r:id="rId19"/>
    <p:sldId id="290" r:id="rId20"/>
    <p:sldId id="389" r:id="rId21"/>
    <p:sldId id="392" r:id="rId22"/>
    <p:sldId id="393" r:id="rId23"/>
    <p:sldId id="394" r:id="rId24"/>
    <p:sldId id="395" r:id="rId25"/>
    <p:sldId id="390" r:id="rId26"/>
    <p:sldId id="396" r:id="rId27"/>
    <p:sldId id="397" r:id="rId28"/>
    <p:sldId id="391" r:id="rId29"/>
    <p:sldId id="364" r:id="rId30"/>
    <p:sldId id="365" r:id="rId31"/>
    <p:sldId id="366" r:id="rId32"/>
    <p:sldId id="291" r:id="rId33"/>
    <p:sldId id="401" r:id="rId34"/>
    <p:sldId id="398" r:id="rId35"/>
    <p:sldId id="399" r:id="rId36"/>
    <p:sldId id="402" r:id="rId37"/>
    <p:sldId id="403" r:id="rId38"/>
    <p:sldId id="400" r:id="rId39"/>
    <p:sldId id="404" r:id="rId40"/>
    <p:sldId id="405" r:id="rId41"/>
    <p:sldId id="406" r:id="rId42"/>
    <p:sldId id="407" r:id="rId43"/>
    <p:sldId id="368" r:id="rId44"/>
    <p:sldId id="408" r:id="rId45"/>
    <p:sldId id="369" r:id="rId46"/>
    <p:sldId id="370" r:id="rId47"/>
    <p:sldId id="372" r:id="rId48"/>
    <p:sldId id="413" r:id="rId49"/>
    <p:sldId id="409" r:id="rId50"/>
    <p:sldId id="414" r:id="rId51"/>
    <p:sldId id="423" r:id="rId52"/>
    <p:sldId id="415" r:id="rId53"/>
    <p:sldId id="416" r:id="rId54"/>
    <p:sldId id="410" r:id="rId55"/>
    <p:sldId id="418" r:id="rId56"/>
    <p:sldId id="419" r:id="rId57"/>
    <p:sldId id="420" r:id="rId58"/>
    <p:sldId id="412" r:id="rId59"/>
    <p:sldId id="422" r:id="rId60"/>
    <p:sldId id="373" r:id="rId61"/>
    <p:sldId id="374" r:id="rId62"/>
    <p:sldId id="375" r:id="rId63"/>
    <p:sldId id="37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2238" autoAdjust="0"/>
  </p:normalViewPr>
  <p:slideViewPr>
    <p:cSldViewPr snapToGrid="0" showGuides="1">
      <p:cViewPr varScale="1">
        <p:scale>
          <a:sx n="78" d="100"/>
          <a:sy n="78" d="100"/>
        </p:scale>
        <p:origin x="869" y="67"/>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4/18/2024</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albrb?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photos/ulTc9uF6YMg" TargetMode="External"/><Relationship Id="rId4" Type="http://schemas.openxmlformats.org/officeDocument/2006/relationships/hyperlink" Target="https://unsplash.com/s/photos/the-capitol-building?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wesleyphotography?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snNHKZ-mGfE" TargetMode="External"/><Relationship Id="rId4" Type="http://schemas.openxmlformats.org/officeDocument/2006/relationships/hyperlink" Target="https://unsplash.com/s/photos/paperwork?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sctgrhm?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OQMZwNd3ThU" TargetMode="External"/><Relationship Id="rId4" Type="http://schemas.openxmlformats.org/officeDocument/2006/relationships/hyperlink" Target="https://unsplash.com/s/photos/survey?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20YP7NENJzk" TargetMode="External"/><Relationship Id="rId4" Type="http://schemas.openxmlformats.org/officeDocument/2006/relationships/hyperlink" Target="https://unsplash.com/s/photos/family?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charleingracia?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nsplash.com/photos/-Ux5mdMJNEA" TargetMode="External"/><Relationship Id="rId4" Type="http://schemas.openxmlformats.org/officeDocument/2006/relationships/hyperlink" Target="https://unsplash.com/s/photos/children?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mischievous_penguins?utm_source=unsplash&amp;utm_medium=referral&amp;utm_content=creditCopy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unsplash.com/photos/UqsOHO6EnP8" TargetMode="External"/><Relationship Id="rId4" Type="http://schemas.openxmlformats.org/officeDocument/2006/relationships/hyperlink" Target="https://unsplash.com/s/photos/pearl-harbor?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charlesdeloye?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2RouMSg9Rnw" TargetMode="External"/><Relationship Id="rId4" Type="http://schemas.openxmlformats.org/officeDocument/2006/relationships/hyperlink" Target="https://unsplash.com/s/photos/college?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samuelmartins7?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unsplash.com/photos/3U7HcqkIbb4" TargetMode="External"/><Relationship Id="rId4" Type="http://schemas.openxmlformats.org/officeDocument/2006/relationships/hyperlink" Target="https://unsplash.com/s/photos/bible?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sctgrhm?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unsplash.com/photos/5fNmWej4tAA" TargetMode="External"/><Relationship Id="rId4" Type="http://schemas.openxmlformats.org/officeDocument/2006/relationships/hyperlink" Target="https://unsplash.com/s/photos/survey?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users/andibreit-2748383/?utm_source=link-attribution&amp;utm_medium=referral&amp;utm_campaign=image&amp;utm_content=1594962"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pixabay.com/photos/survey-opinion-research-voting-fill-1594962/" TargetMode="External"/><Relationship Id="rId4" Type="http://schemas.openxmlformats.org/officeDocument/2006/relationships/hyperlink" Target="https://pixabay.com/?utm_source=link-attribution&amp;utm_medium=referral&amp;utm_campaign=image&amp;utm_content=1594962"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cdm?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3tWrSC2pEuQ" TargetMode="External"/><Relationship Id="rId4" Type="http://schemas.openxmlformats.org/officeDocument/2006/relationships/hyperlink" Target="https://unsplash.com/s/photos/american-city?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031169"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pixabay.com/photos/people-walking-city-urban-knapsack-1031169/" TargetMode="External"/><Relationship Id="rId4" Type="http://schemas.openxmlformats.org/officeDocument/2006/relationships/hyperlink" Target="https://pixabay.com/?utm_source=link-attribution&amp;utm_medium=referral&amp;utm_campaign=image&amp;utm_content=103116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soymeraki?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photos/0nOP5iHVaZ8" TargetMode="External"/><Relationship Id="rId4" Type="http://schemas.openxmlformats.org/officeDocument/2006/relationships/hyperlink" Target="https://unsplash.com/s/photos/decision?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5544"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pixabay.com/photos/washington-dc-capitol-building-85544/" TargetMode="External"/><Relationship Id="rId4" Type="http://schemas.openxmlformats.org/officeDocument/2006/relationships/hyperlink" Target="https://pixabay.com/?utm_source=link-attribution&amp;utm_medium=referral&amp;utm_campaign=image&amp;utm_content=85544"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mimithian?utm_source=unsplash&amp;utm_medium=referral&amp;utm_content=creditCopyText"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unsplash.com/photos/ZKBzlifgkgw" TargetMode="External"/><Relationship Id="rId4" Type="http://schemas.openxmlformats.org/officeDocument/2006/relationships/hyperlink" Target="https://unsplash.com/s/photos/discussion?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jorgeluis?utm_source=unsplash&amp;utm_medium=referral&amp;utm_content=creditCopyText"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unsplash.com/photos/buYlndcNnjM" TargetMode="External"/><Relationship Id="rId4" Type="http://schemas.openxmlformats.org/officeDocument/2006/relationships/hyperlink" Target="https://unsplash.com/s/photos/business?utm_source=unsplash&amp;utm_medium=referral&amp;utm_content=creditCopyText"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ahsanization?utm_source=unsplash&amp;utm_medium=referral&amp;utm_content=creditCopyText"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unsplash.com/photos/wpvEMgFV4w0" TargetMode="External"/><Relationship Id="rId4" Type="http://schemas.openxmlformats.org/officeDocument/2006/relationships/hyperlink" Target="https://unsplash.com/s/photos/workers?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lgnwvr?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unsplash.com/photos/87LVt4_O96U" TargetMode="External"/><Relationship Id="rId4" Type="http://schemas.openxmlformats.org/officeDocument/2006/relationships/hyperlink" Target="https://unsplash.com/s/photos/shooting-range?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hayespotter?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unsplash.com/photos/AcA0KmPaifE" TargetMode="External"/><Relationship Id="rId4" Type="http://schemas.openxmlformats.org/officeDocument/2006/relationships/hyperlink" Target="https://unsplash.com/s/photos/american-culture?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StartupStockPhotos-690514/?utm_source=link-attribution&amp;utm_medium=referral&amp;utm_campaign=image&amp;utm_content=594090"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pixabay.com/photos/startup-meeting-brainstorming-594090/" TargetMode="External"/><Relationship Id="rId4" Type="http://schemas.openxmlformats.org/officeDocument/2006/relationships/hyperlink" Target="https://pixabay.com/?utm_source=link-attribution&amp;utm_medium=referral&amp;utm_campaign=image&amp;utm_content=59409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ndex.php?sort=relevance&amp;search=AFL-CIO&amp;title=Special:Search&amp;profile=advanced&amp;fulltext=1&amp;advancedSearch-current=%7B%7D&amp;ns0=1&amp;ns6=1&amp;ns12=1&amp;ns14=1&amp;ns100=1&amp;ns106=1&amp;searchToken=dt0t8ijmd400x5jxcsuc31ing#%2Fmedia%2FFile%3AThe_AFL-CIO_strikers_picketing%2C_Laredo%2C_Texas_march%2C_June_1967_%2810002758%29.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69018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grand-central-station-new-york-690180/" TargetMode="External"/><Relationship Id="rId4" Type="http://schemas.openxmlformats.org/officeDocument/2006/relationships/hyperlink" Target="https://pixabay.com/?utm_source=link-attribution&amp;utm_medium=referral&amp;utm_campaign=image&amp;utm_content=690180"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ndex.php?sort=relevance&amp;search=Trump+rally&amp;title=Special:Search&amp;profile=advanced&amp;fulltext=1&amp;advancedSearch-current=%7B%7D&amp;ns0=1&amp;ns6=1&amp;ns12=1&amp;ns14=1&amp;ns100=1&amp;ns106=1&amp;searchToken=32g8y03ktqqnjdfsdrxjgw90v#%2Fmedia%2FFile%3ADonald_Trump_supporters_at_Trump_Jr_rally_in_Tempe.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nofsys?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unsplash.com/photos/l5lphHWTYnc" TargetMode="External"/><Relationship Id="rId4" Type="http://schemas.openxmlformats.org/officeDocument/2006/relationships/hyperlink" Target="https://unsplash.com/s/photos/judge?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courtroom&amp;advancedSearch-current=%7B%7D&amp;searchToken=8srzk2xeb2rpmkw7l5gg2aklx#%2Fmedia%2FFile%3ACourtroom_at_the_Tulsa%2C_Oklahoma_Federal_Building_LCCN2013634262.ti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coolmilo?utm_source=unsplash&amp;utm_medium=referral&amp;utm_content=creditCopyText"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unsplash.com/photos/qZenO_gQ7QA" TargetMode="External"/><Relationship Id="rId4" Type="http://schemas.openxmlformats.org/officeDocument/2006/relationships/hyperlink" Target="https://unsplash.com/s/photos/media?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frandreotti?utm_source=unsplash&amp;utm_medium=referral&amp;utm_content=creditCopyText"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unsplash.com/photos/MwrpaS_6f2U" TargetMode="External"/><Relationship Id="rId4" Type="http://schemas.openxmlformats.org/officeDocument/2006/relationships/hyperlink" Target="https://unsplash.com/s/photos/television?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rishabhben?utm_source=unsplash&amp;utm_medium=referral&amp;utm_content=creditCopyText"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unsplash.com/photos/R-js25Pv1LQ" TargetMode="External"/><Relationship Id="rId4" Type="http://schemas.openxmlformats.org/officeDocument/2006/relationships/hyperlink" Target="https://unsplash.com/s/photos/newspaper?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nsplash.com/@abe_b_ryokan?utm_source=unsplash&amp;utm_medium=referral&amp;utm_content=creditCopyTex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unsplash.com/photos/7Uk-DPd0fZY" TargetMode="External"/><Relationship Id="rId4" Type="http://schemas.openxmlformats.org/officeDocument/2006/relationships/hyperlink" Target="https://unsplash.com/s/photos/radio?utm_source=unsplash&amp;utm_medium=referral&amp;utm_content=creditCopyText"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andresjasso?utm_source=unsplash&amp;utm_medium=referral&amp;utm_content=creditCopyText"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unsplash.com/photos/kAxq92OhMJM" TargetMode="External"/><Relationship Id="rId4" Type="http://schemas.openxmlformats.org/officeDocument/2006/relationships/hyperlink" Target="https://unsplash.com/s/photos/television?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jonathan_francisca?utm_source=unsplash&amp;utm_medium=referral&amp;utm_content=creditCopyText"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unsplash.com/photos/Q-y8EsExqYA" TargetMode="External"/><Relationship Id="rId4" Type="http://schemas.openxmlformats.org/officeDocument/2006/relationships/hyperlink" Target="https://unsplash.com/s/photos/internet?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users/janeb13-725943/?utm_source=link-attribution&amp;utm_medium=referral&amp;utm_campaign=image&amp;utm_content=1159719"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pixabay.com/photos/new-york-times-newspaper-press-room-1159719/" TargetMode="External"/><Relationship Id="rId4" Type="http://schemas.openxmlformats.org/officeDocument/2006/relationships/hyperlink" Target="https://pixabay.com/?utm_source=link-attribution&amp;utm_medium=referral&amp;utm_campaign=image&amp;utm_content=115971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users/wiggijo-3628174/?utm_source=link-attribution&amp;utm_medium=referral&amp;utm_campaign=image&amp;utm_content=177798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photos/usa-manhattan-contrasts-new-york-1777986/" TargetMode="External"/><Relationship Id="rId4" Type="http://schemas.openxmlformats.org/officeDocument/2006/relationships/hyperlink" Target="https://pixabay.com/?utm_source=link-attribution&amp;utm_medium=referral&amp;utm_campaign=image&amp;utm_content=1777986"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nsplash.com/@andrew_medhat98?utm_source=unsplash&amp;utm_medium=referral&amp;utm_content=creditCopyText"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unsplash.com/photos/0kDy7cuLVd8" TargetMode="External"/><Relationship Id="rId4" Type="http://schemas.openxmlformats.org/officeDocument/2006/relationships/hyperlink" Target="https://unsplash.com/s/photos/reporter?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nsplash.com/@markusspiske?utm_source=unsplash&amp;utm_medium=referral&amp;utm_content=creditCopyText"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unsplash.com/photos/2G8mnFvH8xk" TargetMode="External"/><Relationship Id="rId4" Type="http://schemas.openxmlformats.org/officeDocument/2006/relationships/hyperlink" Target="https://unsplash.com/s/photos/news?utm_source=unsplash&amp;utm_medium=referral&amp;utm_content=creditCopyText"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unsplash.com/@siora18?utm_source=unsplash&amp;utm_medium=referral&amp;utm_content=creditCopyText"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unsplash.com/photos/Rm6Z-SfMOkw" TargetMode="External"/><Relationship Id="rId4" Type="http://schemas.openxmlformats.org/officeDocument/2006/relationships/hyperlink" Target="https://unsplash.com/s/photos/news?utm_source=unsplash&amp;utm_medium=referral&amp;utm_content=creditCopyText"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keenangrams?utm_source=unsplash&amp;utm_medium=referral&amp;utm_content=creditCopyText"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unsplash.com/photos/F7n6gixbJK0" TargetMode="External"/><Relationship Id="rId4" Type="http://schemas.openxmlformats.org/officeDocument/2006/relationships/hyperlink" Target="https://unsplash.com/s/photos/news?utm_source=unsplash&amp;utm_medium=referral&amp;utm_content=creditCopyText"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users/SEspider-5411825/?utm_source=link-attribution&amp;utm_medium=referral&amp;utm_campaign=image&amp;utm_content=2375915"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pixabay.com/photos/blue-christ-christian-clouds-cross-2375915/" TargetMode="External"/><Relationship Id="rId4" Type="http://schemas.openxmlformats.org/officeDocument/2006/relationships/hyperlink" Target="https://pixabay.com/?utm_source=link-attribution&amp;utm_medium=referral&amp;utm_campaign=image&amp;utm_content=2375915"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search=the+situation+room&amp;title=Special:Search&amp;go=Go&amp;ns0=1&amp;ns6=1&amp;ns12=1&amp;ns14=1&amp;ns100=1&amp;ns106=1&amp;searchToken=1jcgddl0f149lmpyz0wclfwqw#%2Fmedia%2FFile%3ABarack_Obama_in_the_Situation_Room_of_the_White_House%2C_2010.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neonbrand?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unsplash.com/photos/zFSo6bnZJTw" TargetMode="External"/><Relationship Id="rId4" Type="http://schemas.openxmlformats.org/officeDocument/2006/relationships/hyperlink" Target="https://unsplash.com/s/photos/education?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21000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pixabay.com/photos/statue-of-liberty-landmark-liberty-1210001/" TargetMode="External"/><Relationship Id="rId4" Type="http://schemas.openxmlformats.org/officeDocument/2006/relationships/hyperlink" Target="https://pixabay.com/?utm_source=link-attribution&amp;utm_medium=referral&amp;utm_campaign=image&amp;utm_content=121000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sort=relevance&amp;search=state+of+the+union+address+president&amp;title=Special:Search&amp;profile=advanced&amp;fulltext=1&amp;advancedSearch-current=%7B%7D&amp;ns0=1&amp;ns6=1&amp;ns12=1&amp;ns14=1&amp;ns100=1&amp;ns106=1&amp;searchToken=e3mzoj1o40cmumdaj2hrwvc16#%2Fmedia%2FFile%3APresident_Reagan_gives_the_State_of_the_Union_Address_to_Congress_1988.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albrb?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unsplash.com/photos/ulTc9uF6YMg" TargetMode="External"/><Relationship Id="rId4" Type="http://schemas.openxmlformats.org/officeDocument/2006/relationships/hyperlink" Target="https://unsplash.com/s/photos/the-capitol-building?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7191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Alejandro Barba</a:t>
            </a:r>
            <a:r>
              <a:rPr lang="en-US" dirty="0"/>
              <a:t> on </a:t>
            </a:r>
            <a:r>
              <a:rPr lang="en-US" dirty="0" err="1">
                <a:hlinkClick r:id="rId4"/>
              </a:rPr>
              <a:t>Unsplash</a:t>
            </a:r>
            <a:endParaRPr lang="en-US" dirty="0"/>
          </a:p>
          <a:p>
            <a:r>
              <a:rPr lang="en-US" dirty="0">
                <a:hlinkClick r:id="rId5"/>
              </a:rPr>
              <a:t>https://unsplash.com/photos/ulTc9uF6YMg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65090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Wesley Tingey</a:t>
            </a:r>
            <a:r>
              <a:rPr lang="en-US" dirty="0"/>
              <a:t> on </a:t>
            </a:r>
            <a:r>
              <a:rPr lang="en-US" dirty="0" err="1">
                <a:hlinkClick r:id="rId4"/>
              </a:rPr>
              <a:t>Unsplash</a:t>
            </a:r>
            <a:endParaRPr lang="en-US" dirty="0"/>
          </a:p>
          <a:p>
            <a:r>
              <a:rPr lang="en-US" dirty="0">
                <a:hlinkClick r:id="rId5"/>
              </a:rPr>
              <a:t>https://unsplash.com/photos/snNHKZ-mGfE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386156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Scott Graham</a:t>
            </a:r>
            <a:r>
              <a:rPr lang="en-US" dirty="0"/>
              <a:t> on </a:t>
            </a:r>
            <a:r>
              <a:rPr lang="en-US" dirty="0" err="1">
                <a:hlinkClick r:id="rId4"/>
              </a:rPr>
              <a:t>Unsplash</a:t>
            </a:r>
            <a:endParaRPr lang="en-US" dirty="0"/>
          </a:p>
          <a:p>
            <a:r>
              <a:rPr lang="en-US" dirty="0">
                <a:hlinkClick r:id="rId5"/>
              </a:rPr>
              <a:t>https://unsplash.com/photos/OQMZwNd3ThU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153433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CDC</a:t>
            </a:r>
            <a:r>
              <a:rPr lang="en-US" dirty="0"/>
              <a:t> on </a:t>
            </a:r>
            <a:r>
              <a:rPr lang="en-US" dirty="0" err="1">
                <a:hlinkClick r:id="rId4"/>
              </a:rPr>
              <a:t>Unsplash</a:t>
            </a:r>
            <a:endParaRPr lang="en-US" dirty="0"/>
          </a:p>
          <a:p>
            <a:r>
              <a:rPr lang="en-US" dirty="0">
                <a:hlinkClick r:id="rId5"/>
              </a:rPr>
              <a:t>https://unsplash.com/photos/20YP7NENJzk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403163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Charlein</a:t>
            </a:r>
            <a:r>
              <a:rPr lang="en-US" dirty="0">
                <a:hlinkClick r:id="rId3"/>
              </a:rPr>
              <a:t> </a:t>
            </a:r>
            <a:r>
              <a:rPr lang="en-US" dirty="0" err="1">
                <a:hlinkClick r:id="rId3"/>
              </a:rPr>
              <a:t>Gracia</a:t>
            </a:r>
            <a:r>
              <a:rPr lang="en-US" dirty="0"/>
              <a:t> on </a:t>
            </a:r>
            <a:r>
              <a:rPr lang="en-US" dirty="0" err="1">
                <a:hlinkClick r:id="rId4"/>
              </a:rPr>
              <a:t>Unsplash</a:t>
            </a:r>
            <a:endParaRPr lang="en-US" dirty="0"/>
          </a:p>
          <a:p>
            <a:r>
              <a:rPr lang="en-US" dirty="0">
                <a:hlinkClick r:id="rId5"/>
              </a:rPr>
              <a:t>https://unsplash.com/photos/-Ux5mdMJNEA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59061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Casey Horner</a:t>
            </a:r>
            <a:r>
              <a:rPr lang="en-US" dirty="0"/>
              <a:t> on </a:t>
            </a:r>
            <a:r>
              <a:rPr lang="en-US" dirty="0" err="1">
                <a:hlinkClick r:id="rId4"/>
              </a:rPr>
              <a:t>Unsplash</a:t>
            </a:r>
            <a:endParaRPr lang="en-US" dirty="0"/>
          </a:p>
          <a:p>
            <a:r>
              <a:rPr lang="en-US" dirty="0">
                <a:hlinkClick r:id="rId5"/>
              </a:rPr>
              <a:t>https://unsplash.com/photos/UqsOHO6EnP8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549729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Charles </a:t>
            </a:r>
            <a:r>
              <a:rPr lang="en-US" dirty="0" err="1">
                <a:hlinkClick r:id="rId3"/>
              </a:rPr>
              <a:t>DeLoye</a:t>
            </a:r>
            <a:r>
              <a:rPr lang="en-US" dirty="0"/>
              <a:t> on </a:t>
            </a:r>
            <a:r>
              <a:rPr lang="en-US" dirty="0" err="1">
                <a:hlinkClick r:id="rId4"/>
              </a:rPr>
              <a:t>Unsplash</a:t>
            </a:r>
            <a:endParaRPr lang="en-US" dirty="0"/>
          </a:p>
          <a:p>
            <a:r>
              <a:rPr lang="en-US" dirty="0">
                <a:hlinkClick r:id="rId5"/>
              </a:rPr>
              <a:t>https://unsplash.com/photos/2RouMSg9Rnw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2547253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Samuel Martins</a:t>
            </a:r>
            <a:r>
              <a:rPr lang="en-US" dirty="0"/>
              <a:t> on </a:t>
            </a:r>
            <a:r>
              <a:rPr lang="en-US" dirty="0" err="1">
                <a:hlinkClick r:id="rId4"/>
              </a:rPr>
              <a:t>Unsplash</a:t>
            </a:r>
            <a:endParaRPr lang="en-US" dirty="0"/>
          </a:p>
          <a:p>
            <a:r>
              <a:rPr lang="en-US" dirty="0">
                <a:hlinkClick r:id="rId5"/>
              </a:rPr>
              <a:t>https://unsplash.com/photos/3U7HcqkIbb4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306943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Scott Graham</a:t>
            </a:r>
            <a:r>
              <a:rPr lang="en-US" dirty="0"/>
              <a:t> on </a:t>
            </a:r>
            <a:r>
              <a:rPr lang="en-US" dirty="0" err="1">
                <a:hlinkClick r:id="rId4"/>
              </a:rPr>
              <a:t>Unsplash</a:t>
            </a:r>
            <a:endParaRPr lang="en-US" dirty="0"/>
          </a:p>
          <a:p>
            <a:r>
              <a:rPr lang="en-US" dirty="0">
                <a:hlinkClick r:id="rId5"/>
              </a:rPr>
              <a:t>https://unsplash.com/photos/5fNmWej4tAA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1767620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Andreas Breitling</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https://pixabay.com/photos/survey-opinion-research-voting-fill-1594962/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415971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Corbin Mathias</a:t>
            </a:r>
            <a:r>
              <a:rPr lang="en-US" dirty="0"/>
              <a:t> on </a:t>
            </a:r>
            <a:r>
              <a:rPr lang="en-US" dirty="0" err="1">
                <a:hlinkClick r:id="rId4"/>
              </a:rPr>
              <a:t>Unsplash</a:t>
            </a:r>
            <a:endParaRPr lang="en-US" dirty="0"/>
          </a:p>
          <a:p>
            <a:r>
              <a:rPr lang="en-US" dirty="0">
                <a:hlinkClick r:id="rId5"/>
              </a:rPr>
              <a:t>https://unsplash.com/photos/3tWrSC2pEuQ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https://pixabay.com/photos/people-walking-city-urban-knapsack-1031169/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1961362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Javier </a:t>
            </a:r>
            <a:r>
              <a:rPr lang="en-US" dirty="0" err="1">
                <a:hlinkClick r:id="rId3"/>
              </a:rPr>
              <a:t>Allegue</a:t>
            </a:r>
            <a:r>
              <a:rPr lang="en-US" dirty="0">
                <a:hlinkClick r:id="rId3"/>
              </a:rPr>
              <a:t> Barros</a:t>
            </a:r>
            <a:r>
              <a:rPr lang="en-US" dirty="0"/>
              <a:t> on </a:t>
            </a:r>
            <a:r>
              <a:rPr lang="en-US" dirty="0" err="1">
                <a:hlinkClick r:id="rId4"/>
              </a:rPr>
              <a:t>Unsplash</a:t>
            </a:r>
            <a:endParaRPr lang="en-US" dirty="0"/>
          </a:p>
          <a:p>
            <a:r>
              <a:rPr lang="en-US" dirty="0">
                <a:hlinkClick r:id="rId5"/>
              </a:rPr>
              <a:t>https://unsplash.com/photos/0nOP5iHVaZ8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096058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https://pixabay.com/photos/washington-dc-capitol-building-85544/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3618221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Mimi </a:t>
            </a:r>
            <a:r>
              <a:rPr lang="en-US" dirty="0" err="1">
                <a:hlinkClick r:id="rId3"/>
              </a:rPr>
              <a:t>Thian</a:t>
            </a:r>
            <a:r>
              <a:rPr lang="en-US" dirty="0"/>
              <a:t> on </a:t>
            </a:r>
            <a:r>
              <a:rPr lang="en-US" dirty="0" err="1">
                <a:hlinkClick r:id="rId4"/>
              </a:rPr>
              <a:t>Unsplash</a:t>
            </a:r>
            <a:endParaRPr lang="en-US" dirty="0"/>
          </a:p>
          <a:p>
            <a:r>
              <a:rPr lang="en-US" dirty="0">
                <a:hlinkClick r:id="rId5"/>
              </a:rPr>
              <a:t>https://unsplash.com/photos/ZKBzlifgkgw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1968461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Jorge </a:t>
            </a:r>
            <a:r>
              <a:rPr lang="en-US" dirty="0" err="1">
                <a:hlinkClick r:id="rId3"/>
              </a:rPr>
              <a:t>Vasconez</a:t>
            </a:r>
            <a:r>
              <a:rPr lang="en-US" dirty="0"/>
              <a:t> on </a:t>
            </a:r>
            <a:r>
              <a:rPr lang="en-US" dirty="0" err="1">
                <a:hlinkClick r:id="rId4"/>
              </a:rPr>
              <a:t>Unsplash</a:t>
            </a:r>
            <a:endParaRPr lang="en-US" dirty="0"/>
          </a:p>
          <a:p>
            <a:r>
              <a:rPr lang="en-US" dirty="0">
                <a:hlinkClick r:id="rId5"/>
              </a:rPr>
              <a:t>https://unsplash.com/photos/buYlndcNnjM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3155668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Ahsanization</a:t>
            </a:r>
            <a:r>
              <a:rPr lang="en-US" dirty="0">
                <a:hlinkClick r:id="rId3"/>
              </a:rPr>
              <a:t> </a:t>
            </a:r>
            <a:r>
              <a:rPr lang="ja-JP" altLang="en-US" dirty="0">
                <a:hlinkClick r:id="rId3"/>
              </a:rPr>
              <a:t>ッ</a:t>
            </a:r>
            <a:r>
              <a:rPr lang="ja-JP" altLang="en-US" dirty="0"/>
              <a:t> </a:t>
            </a:r>
            <a:r>
              <a:rPr lang="en-US" dirty="0"/>
              <a:t>on </a:t>
            </a:r>
            <a:r>
              <a:rPr lang="en-US" dirty="0" err="1">
                <a:hlinkClick r:id="rId4"/>
              </a:rPr>
              <a:t>Unsplash</a:t>
            </a:r>
            <a:endParaRPr lang="en-US" dirty="0"/>
          </a:p>
          <a:p>
            <a:r>
              <a:rPr lang="en-US" dirty="0">
                <a:hlinkClick r:id="rId5"/>
              </a:rPr>
              <a:t>https://unsplash.com/photos/wpvEMgFV4w0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1374147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LOGAN WEAVER</a:t>
            </a:r>
            <a:r>
              <a:rPr lang="en-US" dirty="0"/>
              <a:t> on </a:t>
            </a:r>
            <a:r>
              <a:rPr lang="en-US" dirty="0" err="1">
                <a:hlinkClick r:id="rId4"/>
              </a:rPr>
              <a:t>Unsplash</a:t>
            </a:r>
            <a:endParaRPr lang="en-US" dirty="0"/>
          </a:p>
          <a:p>
            <a:r>
              <a:rPr lang="en-US" dirty="0">
                <a:hlinkClick r:id="rId5"/>
              </a:rPr>
              <a:t>https://unsplash.com/photos/87LVt4_O96U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81701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Hayes Potter</a:t>
            </a:r>
            <a:r>
              <a:rPr lang="en-US" dirty="0"/>
              <a:t> on </a:t>
            </a:r>
            <a:r>
              <a:rPr lang="en-US" dirty="0" err="1">
                <a:hlinkClick r:id="rId4"/>
              </a:rPr>
              <a:t>Unsplash</a:t>
            </a:r>
            <a:endParaRPr lang="en-US" dirty="0"/>
          </a:p>
          <a:p>
            <a:r>
              <a:rPr lang="en-US" dirty="0">
                <a:hlinkClick r:id="rId5"/>
              </a:rPr>
              <a:t>https://unsplash.com/photos/AcA0KmPaifE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125172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StartupStockPhotos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https://pixabay.com/photos/startup-meeting-brainstorming-594090/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37</a:t>
            </a:fld>
            <a:endParaRPr lang="en-US"/>
          </a:p>
        </p:txBody>
      </p:sp>
    </p:spTree>
    <p:extLst>
      <p:ext uri="{BB962C8B-B14F-4D97-AF65-F5344CB8AC3E}">
        <p14:creationId xmlns:p14="http://schemas.microsoft.com/office/powerpoint/2010/main" val="1523829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Pancho</a:t>
            </a:r>
            <a:r>
              <a:rPr lang="en-US" dirty="0"/>
              <a:t> Medrano Papers - UTA Libraries Digital Gallery, CC BY 4.0, https://commons.wikimedia.org/w/index.php?curid=89394431</a:t>
            </a:r>
          </a:p>
          <a:p>
            <a:r>
              <a:rPr lang="en-US" dirty="0">
                <a:hlinkClick r:id="rId3"/>
              </a:rPr>
              <a:t>https://commons.wikimedia.org/w/index.php?sort=relevance&amp;search=AFL-CIO&amp;title=Special:Search&amp;profile=advanced&amp;fulltext=1&amp;advancedSearch-current=%7B%7D&amp;ns0=1&amp;ns6=1&amp;ns12=1&amp;ns14=1&amp;ns100=1&amp;ns106=1&amp;searchToken=dt0t8ijmd400x5jxcsuc31ing#%2Fmedia%2FFile%3AThe_AFL-CIO_strikers_picketing%2C_Laredo%2C_Texas_march%2C_June_1967_%2810002758%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38</a:t>
            </a:fld>
            <a:endParaRPr lang="en-US"/>
          </a:p>
        </p:txBody>
      </p:sp>
    </p:spTree>
    <p:extLst>
      <p:ext uri="{BB962C8B-B14F-4D97-AF65-F5344CB8AC3E}">
        <p14:creationId xmlns:p14="http://schemas.microsoft.com/office/powerpoint/2010/main" val="213194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https://pixabay.com/photos/grand-central-station-new-york-690180/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319445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Gage Skidmore from Peoria, AZ, United States of America - Donald Trump supporters, CC BY-SA 2.0, https://commons.wikimedia.org/w/index.php?curid=52590937</a:t>
            </a:r>
          </a:p>
          <a:p>
            <a:r>
              <a:rPr lang="en-US" dirty="0">
                <a:hlinkClick r:id="rId3"/>
              </a:rPr>
              <a:t>https://commons.wikimedia.org/w/index.php?sort=relevance&amp;search=Trump+rally&amp;title=Special:Search&amp;profile=advanced&amp;fulltext=1&amp;advancedSearch-current=%7B%7D&amp;ns0=1&amp;ns6=1&amp;ns12=1&amp;ns14=1&amp;ns100=1&amp;ns106=1&amp;searchToken=32g8y03ktqqnjdfsdrxjgw90v#%2Fmedia%2FFile%3ADonald_Trump_supporters_at_Trump_Jr_rally_in_Temp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186445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Cristina Chaparro</a:t>
            </a:r>
            <a:r>
              <a:rPr lang="en-US" dirty="0"/>
              <a:t> on </a:t>
            </a:r>
            <a:r>
              <a:rPr lang="en-US" dirty="0" err="1">
                <a:hlinkClick r:id="rId4"/>
              </a:rPr>
              <a:t>Unsplash</a:t>
            </a:r>
            <a:endParaRPr lang="en-US" dirty="0"/>
          </a:p>
          <a:p>
            <a:r>
              <a:rPr lang="en-US" dirty="0">
                <a:hlinkClick r:id="rId5"/>
              </a:rPr>
              <a:t>https://unsplash.com/photos/l5lphHWTYnc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3576731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Carol M. Highsmith - Library of </a:t>
            </a:r>
            <a:r>
              <a:rPr lang="en-US" dirty="0" err="1"/>
              <a:t>CongressCatalog</a:t>
            </a:r>
            <a:r>
              <a:rPr lang="en-US" dirty="0"/>
              <a:t>: http://lccn.loc.gov/2013634262Image download: https://cdn.loc.gov/master/pnp/highsm/24600/24655a.tifOriginal url: http://hdl.loc.gov/loc.pnp/highsm.24655, Public Domain, https://commons.wikimedia.org/w/index.php?curid=51110226</a:t>
            </a:r>
          </a:p>
          <a:p>
            <a:r>
              <a:rPr lang="en-US" dirty="0">
                <a:hlinkClick r:id="rId3"/>
              </a:rPr>
              <a:t>https://commons.wikimedia.org/w/index.php?title=Special:Search&amp;limit=500&amp;offset=0&amp;ns0=1&amp;ns6=1&amp;ns12=1&amp;ns14=1&amp;ns100=1&amp;ns106=1&amp;search=courtroom&amp;advancedSearch-current=%7B%7D&amp;searchToken=8srzk2xeb2rpmkw7l5gg2aklx#%2Fmedia%2FFile%3ACourtroom_at_the_Tulsa%2C_Oklahoma_Federal_Building_LCCN2013634262.ti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3279695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camilo</a:t>
            </a:r>
            <a:r>
              <a:rPr lang="en-US" dirty="0">
                <a:hlinkClick r:id="rId3"/>
              </a:rPr>
              <a:t> </a:t>
            </a:r>
            <a:r>
              <a:rPr lang="en-US" dirty="0" err="1">
                <a:hlinkClick r:id="rId3"/>
              </a:rPr>
              <a:t>jimenez</a:t>
            </a:r>
            <a:r>
              <a:rPr lang="en-US" dirty="0"/>
              <a:t> on </a:t>
            </a:r>
            <a:r>
              <a:rPr lang="en-US" dirty="0" err="1">
                <a:hlinkClick r:id="rId4"/>
              </a:rPr>
              <a:t>Unsplash</a:t>
            </a:r>
            <a:endParaRPr lang="en-US" dirty="0"/>
          </a:p>
          <a:p>
            <a:r>
              <a:rPr lang="en-US" dirty="0">
                <a:hlinkClick r:id="rId5"/>
              </a:rPr>
              <a:t>https://unsplash.com/photos/qZenO_gQ7QA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68FC2-D8AD-42B7-A68E-A50B53324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476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Francisco Andreotti</a:t>
            </a:r>
            <a:r>
              <a:rPr lang="en-US" dirty="0"/>
              <a:t> on </a:t>
            </a:r>
            <a:r>
              <a:rPr lang="en-US" dirty="0" err="1">
                <a:hlinkClick r:id="rId4"/>
              </a:rPr>
              <a:t>Unsplash</a:t>
            </a:r>
            <a:endParaRPr lang="en-US" dirty="0"/>
          </a:p>
          <a:p>
            <a:r>
              <a:rPr lang="en-US" dirty="0">
                <a:hlinkClick r:id="rId5"/>
              </a:rPr>
              <a:t>https://unsplash.com/photos/MwrpaS_6f2U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3409863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t>Photo by </a:t>
            </a:r>
            <a:r>
              <a:rPr lang="en-US" dirty="0">
                <a:hlinkClick r:id="rId3"/>
              </a:rPr>
              <a:t>Rishabh Sharma</a:t>
            </a:r>
            <a:r>
              <a:rPr lang="en-US" dirty="0"/>
              <a:t> on </a:t>
            </a:r>
            <a:r>
              <a:rPr lang="en-US" dirty="0" err="1">
                <a:hlinkClick r:id="rId4"/>
              </a:rPr>
              <a:t>Unsplash</a:t>
            </a:r>
            <a:endParaRPr lang="en-US" dirty="0"/>
          </a:p>
          <a:p>
            <a:pPr fontAlgn="ctr"/>
            <a:r>
              <a:rPr lang="en-US" dirty="0">
                <a:hlinkClick r:id="rId5"/>
              </a:rPr>
              <a:t>https://unsplash.com/photos/R-js25Pv1LQ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740620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Abe B. Ryokan</a:t>
            </a:r>
            <a:r>
              <a:rPr lang="en-US" dirty="0"/>
              <a:t> on </a:t>
            </a:r>
            <a:r>
              <a:rPr lang="en-US" dirty="0" err="1">
                <a:hlinkClick r:id="rId4"/>
              </a:rPr>
              <a:t>Unsplash</a:t>
            </a:r>
            <a:endParaRPr lang="en-US" dirty="0"/>
          </a:p>
          <a:p>
            <a:r>
              <a:rPr lang="en-US" dirty="0">
                <a:hlinkClick r:id="rId5"/>
              </a:rPr>
              <a:t>https://unsplash.com/photos/7Uk-DPd0fZY</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3348886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Andres Jasso</a:t>
            </a:r>
            <a:r>
              <a:rPr lang="en-US" dirty="0"/>
              <a:t> on </a:t>
            </a:r>
            <a:r>
              <a:rPr lang="en-US" dirty="0" err="1">
                <a:hlinkClick r:id="rId4"/>
              </a:rPr>
              <a:t>Unsplash</a:t>
            </a:r>
            <a:endParaRPr lang="en-US" dirty="0"/>
          </a:p>
          <a:p>
            <a:r>
              <a:rPr lang="en-US" dirty="0">
                <a:hlinkClick r:id="rId5"/>
              </a:rPr>
              <a:t>https://unsplash.com/photos/kAxq92OhMJM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3043315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Jonathan Francisca</a:t>
            </a:r>
            <a:r>
              <a:rPr lang="en-US" dirty="0"/>
              <a:t> on </a:t>
            </a:r>
            <a:r>
              <a:rPr lang="en-US" dirty="0" err="1">
                <a:hlinkClick r:id="rId4"/>
              </a:rPr>
              <a:t>Unsplash</a:t>
            </a:r>
            <a:endParaRPr lang="en-US" dirty="0"/>
          </a:p>
          <a:p>
            <a:r>
              <a:rPr lang="en-US" dirty="0">
                <a:hlinkClick r:id="rId5"/>
              </a:rPr>
              <a:t>https://unsplash.com/photos/Q-y8EsExqYA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3667562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Welcome to all and thank you for your visit ! </a:t>
            </a:r>
            <a:r>
              <a:rPr lang="ja-JP" altLang="en-US" sz="1200" b="0" i="0" u="sng" kern="1200" dirty="0">
                <a:solidFill>
                  <a:schemeClr val="tx1"/>
                </a:solidFill>
                <a:effectLst/>
                <a:latin typeface="+mn-lt"/>
                <a:ea typeface="+mn-ea"/>
                <a:cs typeface="+mn-cs"/>
                <a:hlinkClick r:id="rId3"/>
              </a:rPr>
              <a:t>ツ</a:t>
            </a:r>
            <a:r>
              <a:rPr lang="ja-JP"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https://pixabay.com/photos/new-york-times-newspaper-press-room-1159719/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1029300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Jo </a:t>
            </a:r>
            <a:r>
              <a:rPr lang="en-US" sz="1200" b="0" i="0" u="sng" kern="1200" dirty="0" err="1">
                <a:solidFill>
                  <a:schemeClr val="tx1"/>
                </a:solidFill>
                <a:effectLst/>
                <a:latin typeface="+mn-lt"/>
                <a:ea typeface="+mn-ea"/>
                <a:cs typeface="+mn-cs"/>
                <a:hlinkClick r:id="rId3"/>
              </a:rPr>
              <a:t>Wiggijo</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https://pixabay.com/photos/usa-manhattan-contrasts-new-york-1777986/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2988042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Andrew Medhat</a:t>
            </a:r>
            <a:r>
              <a:rPr lang="en-US" dirty="0"/>
              <a:t> on </a:t>
            </a:r>
            <a:r>
              <a:rPr lang="en-US" dirty="0" err="1">
                <a:hlinkClick r:id="rId4"/>
              </a:rPr>
              <a:t>Unsplash</a:t>
            </a:r>
            <a:endParaRPr lang="en-US" dirty="0"/>
          </a:p>
          <a:p>
            <a:r>
              <a:rPr lang="en-US" dirty="0">
                <a:hlinkClick r:id="rId5"/>
              </a:rPr>
              <a:t>https://unsplash.com/photos/0kDy7cuLVd8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2714794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Markus </a:t>
            </a:r>
            <a:r>
              <a:rPr lang="en-US" dirty="0" err="1">
                <a:hlinkClick r:id="rId3"/>
              </a:rPr>
              <a:t>Spiske</a:t>
            </a:r>
            <a:r>
              <a:rPr lang="en-US" dirty="0"/>
              <a:t> on </a:t>
            </a:r>
            <a:r>
              <a:rPr lang="en-US" dirty="0" err="1">
                <a:hlinkClick r:id="rId4"/>
              </a:rPr>
              <a:t>Unsplash</a:t>
            </a:r>
            <a:endParaRPr lang="en-US" dirty="0"/>
          </a:p>
          <a:p>
            <a:r>
              <a:rPr lang="en-US" dirty="0">
                <a:hlinkClick r:id="rId5"/>
              </a:rPr>
              <a:t>https://unsplash.com/photos/2G8mnFvH8xk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3262823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Siora</a:t>
            </a:r>
            <a:r>
              <a:rPr lang="en-US" dirty="0">
                <a:hlinkClick r:id="rId3"/>
              </a:rPr>
              <a:t> Photography</a:t>
            </a:r>
            <a:r>
              <a:rPr lang="en-US" dirty="0"/>
              <a:t> on </a:t>
            </a:r>
            <a:r>
              <a:rPr lang="en-US" dirty="0" err="1">
                <a:hlinkClick r:id="rId4"/>
              </a:rPr>
              <a:t>Unsplash</a:t>
            </a:r>
            <a:endParaRPr lang="en-US" dirty="0"/>
          </a:p>
          <a:p>
            <a:r>
              <a:rPr lang="en-US" dirty="0">
                <a:hlinkClick r:id="rId5"/>
              </a:rPr>
              <a:t>https://unsplash.com/photos/Rm6Z-SfMOkw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3725275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Keenan Constance</a:t>
            </a:r>
            <a:r>
              <a:rPr lang="en-US" dirty="0"/>
              <a:t> on </a:t>
            </a:r>
            <a:r>
              <a:rPr lang="en-US" dirty="0" err="1">
                <a:hlinkClick r:id="rId4"/>
              </a:rPr>
              <a:t>Unsplash</a:t>
            </a:r>
            <a:endParaRPr lang="en-US" dirty="0"/>
          </a:p>
          <a:p>
            <a:r>
              <a:rPr lang="en-US" dirty="0">
                <a:hlinkClick r:id="rId5"/>
              </a:rPr>
              <a:t>https://unsplash.com/photos/F7n6gixbJK0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1305893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SEspider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https://pixabay.com/photos/blue-christ-christian-clouds-cross-2375915/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133900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Pete Souza - P110210PS-0394, Public Domain, https://commons.wikimedia.org/w/index.php?curid=46332332</a:t>
            </a:r>
          </a:p>
          <a:p>
            <a:r>
              <a:rPr lang="en-US" dirty="0">
                <a:hlinkClick r:id="rId3"/>
              </a:rPr>
              <a:t>https://commons.wikimedia.org/w/index.php?search=the+situation+room&amp;title=Special:Search&amp;go=Go&amp;ns0=1&amp;ns6=1&amp;ns12=1&amp;ns14=1&amp;ns100=1&amp;ns106=1&amp;searchToken=1jcgddl0f149lmpyz0wclfwqw#%2Fmedia%2FFile%3ABarack_Obama_in_the_Situation_Room_of_the_White_House%2C_2010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362116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hlinkClick r:id="rId3"/>
              </a:rPr>
              <a:t>NeONBRAND</a:t>
            </a:r>
            <a:r>
              <a:rPr lang="en-US" dirty="0"/>
              <a:t> on </a:t>
            </a:r>
            <a:r>
              <a:rPr lang="en-US" dirty="0" err="1">
                <a:hlinkClick r:id="rId4"/>
              </a:rPr>
              <a:t>Unsplash</a:t>
            </a:r>
            <a:endParaRPr lang="en-US" dirty="0"/>
          </a:p>
          <a:p>
            <a:r>
              <a:rPr lang="en-US" dirty="0">
                <a:hlinkClick r:id="rId5"/>
              </a:rPr>
              <a:t>https://unsplash.com/photos/zFSo6bnZJTw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3658452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https://pixabay.com/photos/statue-of-liberty-landmark-liberty-1210001/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68754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Public Domain, https://commons.wikimedia.org/w/index.php?curid=258008</a:t>
            </a:r>
          </a:p>
          <a:p>
            <a:r>
              <a:rPr lang="en-US" dirty="0">
                <a:hlinkClick r:id="rId3"/>
              </a:rPr>
              <a:t>https://commons.wikimedia.org/w/index.php?sort=relevance&amp;search=state+of+the+union+address+president&amp;title=Special:Search&amp;profile=advanced&amp;fulltext=1&amp;advancedSearch-current=%7B%7D&amp;ns0=1&amp;ns6=1&amp;ns12=1&amp;ns14=1&amp;ns100=1&amp;ns106=1&amp;searchToken=e3mzoj1o40cmumdaj2hrwvc16#%2Fmedia%2FFile%3APresident_Reagan_gives_the_State_of_the_Union_Address_to_Congress_1988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123064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Alejandro Barba</a:t>
            </a:r>
            <a:r>
              <a:rPr lang="en-US" dirty="0"/>
              <a:t> on </a:t>
            </a:r>
            <a:r>
              <a:rPr lang="en-US" dirty="0" err="1">
                <a:hlinkClick r:id="rId4"/>
              </a:rPr>
              <a:t>Unsplash</a:t>
            </a:r>
            <a:endParaRPr lang="en-US" dirty="0"/>
          </a:p>
          <a:p>
            <a:r>
              <a:rPr lang="en-US" dirty="0">
                <a:hlinkClick r:id="rId5"/>
              </a:rPr>
              <a:t>https://unsplash.com/photos/ulTc9uF6YMg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68719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872557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3814674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943185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336551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93620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6079269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671017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017083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1261785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999898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58478342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4/18/2024</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21744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18: </a:t>
            </a:r>
            <a:br>
              <a:rPr lang="en-US" dirty="0"/>
            </a:br>
            <a:r>
              <a:rPr lang="en-US" dirty="0"/>
              <a:t>Public Policy </a:t>
            </a:r>
            <a:br>
              <a:rPr lang="en-US" dirty="0"/>
            </a:br>
            <a:r>
              <a:rPr lang="en-US" dirty="0"/>
              <a:t>and Politics</a:t>
            </a:r>
          </a:p>
        </p:txBody>
      </p:sp>
    </p:spTree>
    <p:extLst>
      <p:ext uri="{BB962C8B-B14F-4D97-AF65-F5344CB8AC3E}">
        <p14:creationId xmlns:p14="http://schemas.microsoft.com/office/powerpoint/2010/main" val="31690273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A. Divisions</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Domestic policy </a:t>
            </a:r>
            <a:r>
              <a:rPr lang="en-US" dirty="0">
                <a:solidFill>
                  <a:srgbClr val="FF0000"/>
                </a:solidFill>
              </a:rPr>
              <a:t>frequently involves economics, law, education, health, energy, environment, and civil liberties within the nation’s borders.</a:t>
            </a:r>
          </a:p>
          <a:p>
            <a:r>
              <a:rPr lang="en-US" b="1" dirty="0">
                <a:solidFill>
                  <a:srgbClr val="FF0000"/>
                </a:solidFill>
              </a:rPr>
              <a:t>Foreign policy </a:t>
            </a:r>
            <a:r>
              <a:rPr lang="en-US" dirty="0">
                <a:solidFill>
                  <a:srgbClr val="FF0000"/>
                </a:solidFill>
              </a:rPr>
              <a:t>includes diplomacy, trade relations, war, and other matters involving our relationship with other countries.</a:t>
            </a:r>
          </a:p>
        </p:txBody>
      </p:sp>
      <p:pic>
        <p:nvPicPr>
          <p:cNvPr id="6" name="Picture 5" descr="A group of people in a room&#10;&#10;Description automatically generated">
            <a:extLst>
              <a:ext uri="{FF2B5EF4-FFF2-40B4-BE49-F238E27FC236}">
                <a16:creationId xmlns:a16="http://schemas.microsoft.com/office/drawing/2014/main" id="{08936885-3580-451C-8986-B105A232AA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4" r="481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68CC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044E4E9-632F-4A4D-8408-4BB2A3876C60}"/>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006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B. Development</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dirty="0">
                <a:solidFill>
                  <a:srgbClr val="FF0000"/>
                </a:solidFill>
              </a:rPr>
              <a:t>Before public policy can be developed, government must identify which issues to deal with. </a:t>
            </a:r>
          </a:p>
          <a:p>
            <a:r>
              <a:rPr lang="en-US" dirty="0">
                <a:solidFill>
                  <a:srgbClr val="FF0000"/>
                </a:solidFill>
              </a:rPr>
              <a:t>Since the Great Depression, the national government has become involved in many issues that were once handled by state or local governments.</a:t>
            </a:r>
          </a:p>
        </p:txBody>
      </p:sp>
      <p:pic>
        <p:nvPicPr>
          <p:cNvPr id="5" name="Picture 4" descr="A sunset over a city&#10;&#10;Description automatically generated">
            <a:extLst>
              <a:ext uri="{FF2B5EF4-FFF2-40B4-BE49-F238E27FC236}">
                <a16:creationId xmlns:a16="http://schemas.microsoft.com/office/drawing/2014/main" id="{66F52F2A-113C-430D-8027-D8AC0E293F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C26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0526DA-D165-432D-8067-D0A574534ED6}"/>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58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B. Development</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issues that government decides to address are said to be on its </a:t>
            </a:r>
            <a:r>
              <a:rPr lang="en-US" b="1" dirty="0">
                <a:solidFill>
                  <a:srgbClr val="FF0000"/>
                </a:solidFill>
              </a:rPr>
              <a:t>agenda</a:t>
            </a:r>
            <a:r>
              <a:rPr lang="en-US" dirty="0">
                <a:solidFill>
                  <a:srgbClr val="FF0000"/>
                </a:solidFill>
              </a:rPr>
              <a:t>. </a:t>
            </a:r>
          </a:p>
          <a:p>
            <a:r>
              <a:rPr lang="en-US" dirty="0"/>
              <a:t>Often, the </a:t>
            </a:r>
            <a:r>
              <a:rPr lang="en-US" dirty="0">
                <a:solidFill>
                  <a:srgbClr val="FF0000"/>
                </a:solidFill>
              </a:rPr>
              <a:t>president outlines the government’s agenda </a:t>
            </a:r>
            <a:r>
              <a:rPr lang="en-US" dirty="0"/>
              <a:t>in his inaugural address and his annual State of the Union addresses.</a:t>
            </a:r>
          </a:p>
        </p:txBody>
      </p:sp>
      <p:pic>
        <p:nvPicPr>
          <p:cNvPr id="5" name="Picture 4" descr="A group of people sitting at a table&#10;&#10;Description automatically generated">
            <a:extLst>
              <a:ext uri="{FF2B5EF4-FFF2-40B4-BE49-F238E27FC236}">
                <a16:creationId xmlns:a16="http://schemas.microsoft.com/office/drawing/2014/main" id="{D67B756A-C944-40C3-8F46-FEE043D2B2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A76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516BBE-D20B-4ADA-91EC-929FE9A9DF8E}"/>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5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B. Development</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the next phase, policy formation, government forms a response to a problem. </a:t>
            </a:r>
          </a:p>
          <a:p>
            <a:r>
              <a:rPr lang="en-US" dirty="0">
                <a:solidFill>
                  <a:srgbClr val="FF0000"/>
                </a:solidFill>
              </a:rPr>
              <a:t>Historically, the legislative branch of government has been most influential in policy formation. </a:t>
            </a:r>
          </a:p>
        </p:txBody>
      </p:sp>
      <p:pic>
        <p:nvPicPr>
          <p:cNvPr id="5" name="Picture 4" descr="An old photo of a large building&#10;&#10;Description automatically generated">
            <a:extLst>
              <a:ext uri="{FF2B5EF4-FFF2-40B4-BE49-F238E27FC236}">
                <a16:creationId xmlns:a16="http://schemas.microsoft.com/office/drawing/2014/main" id="{011B8246-3EE0-4776-8938-1DA86F861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2BE6FD-E97D-4881-89A2-EDFD84A9296C}"/>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45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B. Development</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dirty="0"/>
              <a:t>During the last century, both the executive and judicial branches of government have become more involved in creating public policy.</a:t>
            </a:r>
          </a:p>
        </p:txBody>
      </p:sp>
      <p:pic>
        <p:nvPicPr>
          <p:cNvPr id="5" name="Picture 4" descr="An old photo of a large building&#10;&#10;Description automatically generated">
            <a:extLst>
              <a:ext uri="{FF2B5EF4-FFF2-40B4-BE49-F238E27FC236}">
                <a16:creationId xmlns:a16="http://schemas.microsoft.com/office/drawing/2014/main" id="{011B8246-3EE0-4776-8938-1DA86F8617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CB73E6B-4076-4707-852C-D4DA6F57AAEB}"/>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2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A94B-E3A4-4345-8E7F-0C9C4A919B77}"/>
              </a:ext>
            </a:extLst>
          </p:cNvPr>
          <p:cNvSpPr>
            <a:spLocks noGrp="1"/>
          </p:cNvSpPr>
          <p:nvPr>
            <p:ph type="title"/>
          </p:nvPr>
        </p:nvSpPr>
        <p:spPr>
          <a:xfrm>
            <a:off x="4965430" y="629268"/>
            <a:ext cx="6586491" cy="1286160"/>
          </a:xfrm>
        </p:spPr>
        <p:txBody>
          <a:bodyPr anchor="b">
            <a:normAutofit/>
          </a:bodyPr>
          <a:lstStyle/>
          <a:p>
            <a:r>
              <a:rPr lang="en-US" dirty="0"/>
              <a:t>C. Implementation</a:t>
            </a:r>
          </a:p>
        </p:txBody>
      </p:sp>
      <p:sp>
        <p:nvSpPr>
          <p:cNvPr id="3" name="Content Placeholder 2">
            <a:extLst>
              <a:ext uri="{FF2B5EF4-FFF2-40B4-BE49-F238E27FC236}">
                <a16:creationId xmlns:a16="http://schemas.microsoft.com/office/drawing/2014/main" id="{260D7382-7024-44C2-863F-FAF815E08B54}"/>
              </a:ext>
            </a:extLst>
          </p:cNvPr>
          <p:cNvSpPr>
            <a:spLocks noGrp="1"/>
          </p:cNvSpPr>
          <p:nvPr>
            <p:ph idx="1"/>
          </p:nvPr>
        </p:nvSpPr>
        <p:spPr>
          <a:xfrm>
            <a:off x="4965431" y="2438400"/>
            <a:ext cx="6586489" cy="3785419"/>
          </a:xfrm>
        </p:spPr>
        <p:txBody>
          <a:bodyPr>
            <a:normAutofit/>
          </a:bodyPr>
          <a:lstStyle/>
          <a:p>
            <a:r>
              <a:rPr lang="en-US" dirty="0"/>
              <a:t>After it is formed, </a:t>
            </a:r>
            <a:r>
              <a:rPr lang="en-US" dirty="0">
                <a:solidFill>
                  <a:srgbClr val="FF0000"/>
                </a:solidFill>
              </a:rPr>
              <a:t>public policy must be implemented by the executive branch and its bureaucracy</a:t>
            </a:r>
            <a:r>
              <a:rPr lang="en-US" dirty="0"/>
              <a:t>.</a:t>
            </a:r>
          </a:p>
          <a:p>
            <a:r>
              <a:rPr lang="en-US" dirty="0"/>
              <a:t>Many factors, however, can limit the success of a public-policy decision. </a:t>
            </a:r>
          </a:p>
        </p:txBody>
      </p:sp>
      <p:pic>
        <p:nvPicPr>
          <p:cNvPr id="5" name="Picture 4" descr="A picture containing stack, stacked, pile, bench&#10;&#10;Description automatically generated">
            <a:extLst>
              <a:ext uri="{FF2B5EF4-FFF2-40B4-BE49-F238E27FC236}">
                <a16:creationId xmlns:a16="http://schemas.microsoft.com/office/drawing/2014/main" id="{73BA8996-5E17-4A0F-90C3-6F17B5498E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9D3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9F5DB28-10A3-40DF-8B4C-54515076EDC2}"/>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59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Identify the two broad categories of public policy. </a:t>
            </a:r>
          </a:p>
          <a:p>
            <a:pPr marL="0" indent="0" algn="ctr">
              <a:buNone/>
            </a:pPr>
            <a:r>
              <a:rPr lang="en-US" dirty="0">
                <a:solidFill>
                  <a:srgbClr val="C00000"/>
                </a:solidFill>
              </a:rPr>
              <a:t>domestic policy and foreign policy (p. 423)</a:t>
            </a:r>
          </a:p>
          <a:p>
            <a:pPr marL="0" indent="0">
              <a:buNone/>
            </a:pPr>
            <a:r>
              <a:rPr lang="en-US" dirty="0"/>
              <a:t>3–5. What are three stages of public-policy development? </a:t>
            </a:r>
          </a:p>
          <a:p>
            <a:pPr marL="0" indent="0" algn="ctr">
              <a:buNone/>
            </a:pPr>
            <a:r>
              <a:rPr lang="en-US" dirty="0">
                <a:solidFill>
                  <a:srgbClr val="C00000"/>
                </a:solidFill>
              </a:rPr>
              <a:t>(a) identify the issue, (b) set the agenda, (c) formulate a policy (pp. 423–424)</a:t>
            </a:r>
          </a:p>
        </p:txBody>
      </p:sp>
    </p:spTree>
    <p:extLst>
      <p:ext uri="{BB962C8B-B14F-4D97-AF65-F5344CB8AC3E}">
        <p14:creationId xmlns:p14="http://schemas.microsoft.com/office/powerpoint/2010/main" val="1914026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Contrast the involvement of the executive and judicial branches in public-policy development. </a:t>
            </a:r>
          </a:p>
          <a:p>
            <a:pPr marL="0" indent="0" algn="ctr">
              <a:buNone/>
            </a:pPr>
            <a:r>
              <a:rPr lang="en-US" dirty="0">
                <a:solidFill>
                  <a:srgbClr val="C00000"/>
                </a:solidFill>
              </a:rPr>
              <a:t>The executive branch gives its agenda in the inaugural address and the State of the Union speeches. It is also involved in public policy through executive orders and diplomatic agreements. The judicial branch affects public policy through court decisions. While the judicial branch is largely immune from public opinion, the executive branch must take it into consideration when developing public policy.</a:t>
            </a:r>
          </a:p>
        </p:txBody>
      </p:sp>
    </p:spTree>
    <p:extLst>
      <p:ext uri="{BB962C8B-B14F-4D97-AF65-F5344CB8AC3E}">
        <p14:creationId xmlns:p14="http://schemas.microsoft.com/office/powerpoint/2010/main" val="3559833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n a table&#10;&#10;Description automatically generated">
            <a:extLst>
              <a:ext uri="{FF2B5EF4-FFF2-40B4-BE49-F238E27FC236}">
                <a16:creationId xmlns:a16="http://schemas.microsoft.com/office/drawing/2014/main" id="{183BA606-3919-4D51-B2CF-8D191B3CDCF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Public Opinion</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18.3</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59816"/>
      </p:ext>
    </p:extLst>
  </p:cSld>
  <p:clrMapOvr>
    <a:overrideClrMapping bg1="dk1" tx1="lt1" bg2="dk2" tx2="lt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A. Origins of and Influences on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solidFill>
                  <a:srgbClr val="FF0000"/>
                </a:solidFill>
              </a:rPr>
              <a:t>One of the most important influences on public opinion is the family. </a:t>
            </a:r>
          </a:p>
          <a:p>
            <a:r>
              <a:rPr lang="en-US" dirty="0"/>
              <a:t>Unfortunately, an enduring family of a father, mother, and children is becoming less common and less cherished. </a:t>
            </a:r>
          </a:p>
        </p:txBody>
      </p:sp>
      <p:pic>
        <p:nvPicPr>
          <p:cNvPr id="6" name="Picture 5" descr="A group of people sitting at a table&#10;&#10;Description automatically generated">
            <a:extLst>
              <a:ext uri="{FF2B5EF4-FFF2-40B4-BE49-F238E27FC236}">
                <a16:creationId xmlns:a16="http://schemas.microsoft.com/office/drawing/2014/main" id="{333FA700-045E-4186-9240-08D917F62A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96" r="-1"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7B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DC85D6-EEDE-4CDC-9FE7-28DC46DC7016}"/>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80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ew of a city with tall buildings in the background&#10;&#10;Description automatically generated">
            <a:extLst>
              <a:ext uri="{FF2B5EF4-FFF2-40B4-BE49-F238E27FC236}">
                <a16:creationId xmlns:a16="http://schemas.microsoft.com/office/drawing/2014/main" id="{9603B3C8-8228-4384-8576-DC83AAD0CE1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Government and the Public</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18.1</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A. Origins of and Influences on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solidFill>
                  <a:srgbClr val="FF0000"/>
                </a:solidFill>
              </a:rPr>
              <a:t>Peers can be extremely influential </a:t>
            </a:r>
            <a:r>
              <a:rPr lang="en-US" dirty="0"/>
              <a:t>on the views and conduct of young people, especially during the teen years.</a:t>
            </a:r>
          </a:p>
          <a:p>
            <a:r>
              <a:rPr lang="en-US" dirty="0"/>
              <a:t>Scripture affirms the importance of choosing friends wisely to ensure positive peer influence (Prov. 13:20).</a:t>
            </a:r>
          </a:p>
        </p:txBody>
      </p:sp>
      <p:pic>
        <p:nvPicPr>
          <p:cNvPr id="5" name="Picture 4" descr="A person that is sitting in the grass&#10;&#10;Description automatically generated">
            <a:extLst>
              <a:ext uri="{FF2B5EF4-FFF2-40B4-BE49-F238E27FC236}">
                <a16:creationId xmlns:a16="http://schemas.microsoft.com/office/drawing/2014/main" id="{EBFB5696-FC58-4AAB-A013-6E92740C46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4D6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4F30101-141E-47F9-8BFE-FD7E8A32282B}"/>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29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A. Origins of and Influences on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t>Circumstances also contribute to how people think about public issues. </a:t>
            </a:r>
          </a:p>
          <a:p>
            <a:r>
              <a:rPr lang="en-US" dirty="0">
                <a:solidFill>
                  <a:srgbClr val="FF0000"/>
                </a:solidFill>
              </a:rPr>
              <a:t>An important national or international event can galvanize public opinion.</a:t>
            </a:r>
          </a:p>
        </p:txBody>
      </p:sp>
      <p:pic>
        <p:nvPicPr>
          <p:cNvPr id="5" name="Picture 4" descr="A body of water&#10;&#10;Description automatically generated">
            <a:extLst>
              <a:ext uri="{FF2B5EF4-FFF2-40B4-BE49-F238E27FC236}">
                <a16:creationId xmlns:a16="http://schemas.microsoft.com/office/drawing/2014/main" id="{301E81C6-EC19-4E4D-A6D5-70B46E4C61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8C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0BB4E0-30A6-4690-AAB8-AEE20121152B}"/>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7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A. Origins of and Influences on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solidFill>
                  <a:srgbClr val="FF0000"/>
                </a:solidFill>
              </a:rPr>
              <a:t>Popular entertainment often carries social or political messages, influencing public opinion.</a:t>
            </a:r>
          </a:p>
          <a:p>
            <a:r>
              <a:rPr lang="en-US" dirty="0">
                <a:solidFill>
                  <a:srgbClr val="FF0000"/>
                </a:solidFill>
              </a:rPr>
              <a:t>Institutions such as schools and churches can greatly influence young people as they grow up. </a:t>
            </a:r>
          </a:p>
        </p:txBody>
      </p:sp>
      <p:pic>
        <p:nvPicPr>
          <p:cNvPr id="5" name="Picture 4" descr="A group of people standing in front of a crowd&#10;&#10;Description automatically generated">
            <a:extLst>
              <a:ext uri="{FF2B5EF4-FFF2-40B4-BE49-F238E27FC236}">
                <a16:creationId xmlns:a16="http://schemas.microsoft.com/office/drawing/2014/main" id="{071DAF14-7A1E-490B-85A1-322F54FFE2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769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7BBDD3-DD10-4650-9DD1-9D566333E2A6}"/>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85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A. Origins of and Influences on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Autofit/>
          </a:bodyPr>
          <a:lstStyle/>
          <a:p>
            <a:r>
              <a:rPr lang="en-US" dirty="0"/>
              <a:t>Through the Spirit’s use of Scripture, Christian minds are renewed and transformed so they are increasingly not conformed to the thinking of the present age (Rom. 12:2).</a:t>
            </a:r>
          </a:p>
          <a:p>
            <a:r>
              <a:rPr lang="en-US" dirty="0"/>
              <a:t>The Bible does not directly address every political issue, and wisdom is needed to apply the Bible’s teaching to various matters. </a:t>
            </a:r>
          </a:p>
        </p:txBody>
      </p:sp>
      <p:pic>
        <p:nvPicPr>
          <p:cNvPr id="5" name="Picture 4" descr="A picture containing indoor, building, seat, table&#10;&#10;Description automatically generated">
            <a:extLst>
              <a:ext uri="{FF2B5EF4-FFF2-40B4-BE49-F238E27FC236}">
                <a16:creationId xmlns:a16="http://schemas.microsoft.com/office/drawing/2014/main" id="{9B4FCDB3-2BC5-4E5E-8F15-D28D165E5B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A675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FDDFF96-D63E-44FF-8388-5E66A31072E3}"/>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951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B. Measuring Public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t>Although election results indicate the public’s general attitude, they are limited as a tool for measuring public opinion.</a:t>
            </a:r>
          </a:p>
          <a:p>
            <a:r>
              <a:rPr lang="en-US" b="1" dirty="0">
                <a:solidFill>
                  <a:srgbClr val="FF0000"/>
                </a:solidFill>
              </a:rPr>
              <a:t>Opinion polls </a:t>
            </a:r>
            <a:r>
              <a:rPr lang="en-US" dirty="0">
                <a:solidFill>
                  <a:srgbClr val="FF0000"/>
                </a:solidFill>
              </a:rPr>
              <a:t>are surveys of what the public thinks about particular subjects.</a:t>
            </a:r>
          </a:p>
        </p:txBody>
      </p:sp>
      <p:pic>
        <p:nvPicPr>
          <p:cNvPr id="5" name="Picture 4" descr="A person sitting at a table using a computer&#10;&#10;Description automatically generated">
            <a:extLst>
              <a:ext uri="{FF2B5EF4-FFF2-40B4-BE49-F238E27FC236}">
                <a16:creationId xmlns:a16="http://schemas.microsoft.com/office/drawing/2014/main" id="{3A9485E5-5C56-41E2-A91D-182CD62A8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877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8F7BF74-8E70-4EDA-B12F-DEFB15CC767A}"/>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71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B. Measuring Public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solidFill>
                  <a:srgbClr val="FF0000"/>
                </a:solidFill>
              </a:rPr>
              <a:t>Modern pollsters often take their samples from lists of registered voters. </a:t>
            </a:r>
          </a:p>
          <a:p>
            <a:r>
              <a:rPr lang="en-US" dirty="0">
                <a:solidFill>
                  <a:srgbClr val="FF0000"/>
                </a:solidFill>
              </a:rPr>
              <a:t>Scientific polls obtain a representative sample by polling multiple kinds of voters so that the survey will represent the population expected to vote.</a:t>
            </a:r>
          </a:p>
        </p:txBody>
      </p:sp>
      <p:pic>
        <p:nvPicPr>
          <p:cNvPr id="5" name="Picture 4" descr="A picture containing text&#10;&#10;Description automatically generated">
            <a:extLst>
              <a:ext uri="{FF2B5EF4-FFF2-40B4-BE49-F238E27FC236}">
                <a16:creationId xmlns:a16="http://schemas.microsoft.com/office/drawing/2014/main" id="{35EB2208-25F4-46E0-B131-E755B31AF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986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8B5A1D-7BCC-468E-AA25-CEE791510F3B}"/>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47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B. Measuring Public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Straw polls</a:t>
            </a:r>
            <a:r>
              <a:rPr lang="en-US" dirty="0">
                <a:solidFill>
                  <a:srgbClr val="FF0000"/>
                </a:solidFill>
              </a:rPr>
              <a:t> are informal polls that do not use valid sampling techniques</a:t>
            </a:r>
            <a:r>
              <a:rPr lang="en-US" dirty="0"/>
              <a:t>. </a:t>
            </a:r>
          </a:p>
          <a:p>
            <a:r>
              <a:rPr lang="en-US" dirty="0"/>
              <a:t>Although more than two hundred major polling organizations operate in the United States, polls are not a final authority on any public-policy issue. </a:t>
            </a:r>
            <a:endParaRPr lang="en-US" b="1" dirty="0"/>
          </a:p>
        </p:txBody>
      </p:sp>
      <p:pic>
        <p:nvPicPr>
          <p:cNvPr id="5" name="Picture 4" descr="A group of people walking down a busy city street&#10;&#10;Description automatically generated">
            <a:extLst>
              <a:ext uri="{FF2B5EF4-FFF2-40B4-BE49-F238E27FC236}">
                <a16:creationId xmlns:a16="http://schemas.microsoft.com/office/drawing/2014/main" id="{0390B01D-F8EE-4490-B1A8-5EC136E405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902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658206C-0293-43ED-AF33-FA7885ECC0CF}"/>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58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CD67-1EA9-4048-AB09-0FBBBEA175B4}"/>
              </a:ext>
            </a:extLst>
          </p:cNvPr>
          <p:cNvSpPr>
            <a:spLocks noGrp="1"/>
          </p:cNvSpPr>
          <p:nvPr>
            <p:ph type="title"/>
          </p:nvPr>
        </p:nvSpPr>
        <p:spPr>
          <a:xfrm>
            <a:off x="4965430" y="629268"/>
            <a:ext cx="6586491" cy="1286160"/>
          </a:xfrm>
        </p:spPr>
        <p:txBody>
          <a:bodyPr anchor="b">
            <a:noAutofit/>
          </a:bodyPr>
          <a:lstStyle/>
          <a:p>
            <a:r>
              <a:rPr lang="en-US" dirty="0"/>
              <a:t>C. The Danger of Public Opinion</a:t>
            </a:r>
          </a:p>
        </p:txBody>
      </p:sp>
      <p:sp>
        <p:nvSpPr>
          <p:cNvPr id="3" name="Content Placeholder 2">
            <a:extLst>
              <a:ext uri="{FF2B5EF4-FFF2-40B4-BE49-F238E27FC236}">
                <a16:creationId xmlns:a16="http://schemas.microsoft.com/office/drawing/2014/main" id="{55149934-1798-4FCF-A3F6-499C2FDCDDFB}"/>
              </a:ext>
            </a:extLst>
          </p:cNvPr>
          <p:cNvSpPr>
            <a:spLocks noGrp="1"/>
          </p:cNvSpPr>
          <p:nvPr>
            <p:ph idx="1"/>
          </p:nvPr>
        </p:nvSpPr>
        <p:spPr>
          <a:xfrm>
            <a:off x="4965431" y="2438400"/>
            <a:ext cx="6586489" cy="3785419"/>
          </a:xfrm>
        </p:spPr>
        <p:txBody>
          <a:bodyPr>
            <a:normAutofit/>
          </a:bodyPr>
          <a:lstStyle/>
          <a:p>
            <a:r>
              <a:rPr lang="en-US" dirty="0">
                <a:solidFill>
                  <a:srgbClr val="FF0000"/>
                </a:solidFill>
              </a:rPr>
              <a:t>Public opinion is far from fallible and often fickle.</a:t>
            </a:r>
          </a:p>
          <a:p>
            <a:r>
              <a:rPr lang="en-US" dirty="0"/>
              <a:t>Making a wise but politically unpopular decision is better than making a bad decision dictated by a volatile public.</a:t>
            </a:r>
          </a:p>
        </p:txBody>
      </p:sp>
      <p:pic>
        <p:nvPicPr>
          <p:cNvPr id="5" name="Picture 4" descr="A plane flying in the sky at sunset&#10;&#10;Description automatically generated">
            <a:extLst>
              <a:ext uri="{FF2B5EF4-FFF2-40B4-BE49-F238E27FC236}">
                <a16:creationId xmlns:a16="http://schemas.microsoft.com/office/drawing/2014/main" id="{842D954D-3942-4208-BFB8-E355DE476C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C7A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D02F5B-6231-4D90-8675-B712284E3395}"/>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03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1–6. What are six areas of life that influence our opinions? </a:t>
            </a:r>
          </a:p>
          <a:p>
            <a:pPr marL="0" indent="0" algn="ctr">
              <a:buNone/>
            </a:pPr>
            <a:r>
              <a:rPr lang="en-US" dirty="0">
                <a:solidFill>
                  <a:srgbClr val="C00000"/>
                </a:solidFill>
              </a:rPr>
              <a:t>family, peers, events, media, institutions, and Scripture </a:t>
            </a:r>
            <a:br>
              <a:rPr lang="en-US" dirty="0">
                <a:solidFill>
                  <a:srgbClr val="C00000"/>
                </a:solidFill>
              </a:rPr>
            </a:br>
            <a:r>
              <a:rPr lang="en-US" dirty="0">
                <a:solidFill>
                  <a:srgbClr val="C00000"/>
                </a:solidFill>
              </a:rPr>
              <a:t>(pp. 425–426)</a:t>
            </a:r>
          </a:p>
          <a:p>
            <a:pPr marL="0" indent="0">
              <a:buNone/>
            </a:pPr>
            <a:r>
              <a:rPr lang="en-US" dirty="0"/>
              <a:t>7. According to Romans 12:2, how should a Christian’s opinions be formed? </a:t>
            </a:r>
          </a:p>
          <a:p>
            <a:pPr marL="0" indent="0" algn="ctr">
              <a:buNone/>
            </a:pPr>
            <a:r>
              <a:rPr lang="en-US" dirty="0">
                <a:solidFill>
                  <a:srgbClr val="C00000"/>
                </a:solidFill>
              </a:rPr>
              <a:t>The Holy Spirit’s renewing of a Christian’s mind will transform that person’s ideas about politics, aligning them in accordance with scriptural principles. (p. 426)</a:t>
            </a:r>
          </a:p>
        </p:txBody>
      </p:sp>
    </p:spTree>
    <p:extLst>
      <p:ext uri="{BB962C8B-B14F-4D97-AF65-F5344CB8AC3E}">
        <p14:creationId xmlns:p14="http://schemas.microsoft.com/office/powerpoint/2010/main" val="1457054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8. What importance does a representative sample have for an opinion poll? </a:t>
            </a:r>
          </a:p>
          <a:p>
            <a:pPr marL="0" indent="0" algn="ctr">
              <a:buNone/>
            </a:pPr>
            <a:r>
              <a:rPr lang="en-US" dirty="0">
                <a:solidFill>
                  <a:srgbClr val="C00000"/>
                </a:solidFill>
              </a:rPr>
              <a:t>A representative sample will survey appropriate proportions of citizens in order to yield reliable information about the target group. (pp. 427–428)</a:t>
            </a:r>
          </a:p>
          <a:p>
            <a:pPr marL="0" indent="0">
              <a:buNone/>
            </a:pPr>
            <a:r>
              <a:rPr lang="en-US" dirty="0"/>
              <a:t>9. Why is the wording of an opinion-poll question significant? </a:t>
            </a:r>
          </a:p>
          <a:p>
            <a:pPr marL="0" indent="0" algn="ctr">
              <a:buNone/>
            </a:pPr>
            <a:r>
              <a:rPr lang="en-US" dirty="0">
                <a:solidFill>
                  <a:srgbClr val="C00000"/>
                </a:solidFill>
              </a:rPr>
              <a:t>Different wordings might lead people to particular responses, especially if the question is vague or uses terms that have strong connotations. (p. 429)</a:t>
            </a:r>
          </a:p>
        </p:txBody>
      </p:sp>
    </p:spTree>
    <p:extLst>
      <p:ext uri="{BB962C8B-B14F-4D97-AF65-F5344CB8AC3E}">
        <p14:creationId xmlns:p14="http://schemas.microsoft.com/office/powerpoint/2010/main" val="596348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6D4B-3ED6-445E-810C-348E0D047D1B}"/>
              </a:ext>
            </a:extLst>
          </p:cNvPr>
          <p:cNvSpPr>
            <a:spLocks noGrp="1"/>
          </p:cNvSpPr>
          <p:nvPr>
            <p:ph type="title"/>
          </p:nvPr>
        </p:nvSpPr>
        <p:spPr>
          <a:xfrm>
            <a:off x="4965430" y="629268"/>
            <a:ext cx="6586491" cy="1286160"/>
          </a:xfrm>
        </p:spPr>
        <p:txBody>
          <a:bodyPr anchor="b">
            <a:normAutofit/>
          </a:bodyPr>
          <a:lstStyle/>
          <a:p>
            <a:r>
              <a:rPr lang="en-US" dirty="0"/>
              <a:t>A. Definitions</a:t>
            </a:r>
          </a:p>
        </p:txBody>
      </p:sp>
      <p:sp>
        <p:nvSpPr>
          <p:cNvPr id="3" name="Content Placeholder 2">
            <a:extLst>
              <a:ext uri="{FF2B5EF4-FFF2-40B4-BE49-F238E27FC236}">
                <a16:creationId xmlns:a16="http://schemas.microsoft.com/office/drawing/2014/main" id="{316C0E35-04E2-4467-98CF-CCF4F49C1865}"/>
              </a:ext>
            </a:extLst>
          </p:cNvPr>
          <p:cNvSpPr>
            <a:spLocks noGrp="1"/>
          </p:cNvSpPr>
          <p:nvPr>
            <p:ph idx="1"/>
          </p:nvPr>
        </p:nvSpPr>
        <p:spPr>
          <a:xfrm>
            <a:off x="4965431" y="2438400"/>
            <a:ext cx="6586489" cy="3785419"/>
          </a:xfrm>
        </p:spPr>
        <p:txBody>
          <a:bodyPr>
            <a:normAutofit/>
          </a:bodyPr>
          <a:lstStyle/>
          <a:p>
            <a:r>
              <a:rPr lang="en-US" b="1" dirty="0"/>
              <a:t>Public policy </a:t>
            </a:r>
            <a:r>
              <a:rPr lang="en-US" dirty="0"/>
              <a:t>consists of the plans adopted by the government to handle problems and accomplish goals. </a:t>
            </a:r>
          </a:p>
          <a:p>
            <a:r>
              <a:rPr lang="en-US" b="1" dirty="0"/>
              <a:t>Public opinion</a:t>
            </a:r>
            <a:r>
              <a:rPr lang="en-US" dirty="0"/>
              <a:t> can be defined in several ways because there are many “publics” and interest in issues varies.</a:t>
            </a:r>
            <a:endParaRPr lang="en-US" b="1" i="1" dirty="0"/>
          </a:p>
        </p:txBody>
      </p:sp>
      <p:pic>
        <p:nvPicPr>
          <p:cNvPr id="6" name="Picture 5" descr="A group of people walking down a street next to a building&#10;&#10;Description automatically generated">
            <a:extLst>
              <a:ext uri="{FF2B5EF4-FFF2-40B4-BE49-F238E27FC236}">
                <a16:creationId xmlns:a16="http://schemas.microsoft.com/office/drawing/2014/main" id="{BA34A2A5-DE41-44FF-AAB1-275C6CFBD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03" r="1" b="81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C06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31EBA0-8A0E-41BC-87E4-A61CF618FFD3}"/>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83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should politicians be wary of public opinion?</a:t>
            </a:r>
          </a:p>
          <a:p>
            <a:pPr marL="0" indent="0" algn="ctr">
              <a:buNone/>
            </a:pPr>
            <a:r>
              <a:rPr lang="en-US" dirty="0">
                <a:solidFill>
                  <a:srgbClr val="C00000"/>
                </a:solidFill>
              </a:rPr>
              <a:t>Politicians must be careful because public opinion can change quickly or be based on incorrect information. Furthermore, just because the majority of people favor something does not mean that it is the correct action to take.</a:t>
            </a:r>
          </a:p>
        </p:txBody>
      </p:sp>
    </p:spTree>
    <p:extLst>
      <p:ext uri="{BB962C8B-B14F-4D97-AF65-F5344CB8AC3E}">
        <p14:creationId xmlns:p14="http://schemas.microsoft.com/office/powerpoint/2010/main" val="546638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large&#10;&#10;Description automatically generated">
            <a:extLst>
              <a:ext uri="{FF2B5EF4-FFF2-40B4-BE49-F238E27FC236}">
                <a16:creationId xmlns:a16="http://schemas.microsoft.com/office/drawing/2014/main" id="{7A127DB1-1243-42CF-B0AD-EA4EABA1A6F7}"/>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Interest Groups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18.4</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40388"/>
      </p:ext>
    </p:extLst>
  </p:cSld>
  <p:clrMapOvr>
    <a:overrideClrMapping bg1="dk1" tx1="lt1" bg2="dk2" tx2="lt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0E4E-1662-489E-8808-3ECEB87159F9}"/>
              </a:ext>
            </a:extLst>
          </p:cNvPr>
          <p:cNvSpPr>
            <a:spLocks noGrp="1"/>
          </p:cNvSpPr>
          <p:nvPr>
            <p:ph type="title"/>
          </p:nvPr>
        </p:nvSpPr>
        <p:spPr>
          <a:xfrm>
            <a:off x="4965430" y="629268"/>
            <a:ext cx="6586491" cy="1286160"/>
          </a:xfrm>
        </p:spPr>
        <p:txBody>
          <a:bodyPr anchor="b">
            <a:normAutofit/>
          </a:bodyPr>
          <a:lstStyle/>
          <a:p>
            <a:r>
              <a:rPr lang="en-US" dirty="0"/>
              <a:t>IV. Interest Groups</a:t>
            </a:r>
          </a:p>
        </p:txBody>
      </p:sp>
      <p:sp>
        <p:nvSpPr>
          <p:cNvPr id="3" name="Content Placeholder 2">
            <a:extLst>
              <a:ext uri="{FF2B5EF4-FFF2-40B4-BE49-F238E27FC236}">
                <a16:creationId xmlns:a16="http://schemas.microsoft.com/office/drawing/2014/main" id="{9A774173-EF03-4846-8D13-897D247DEBF6}"/>
              </a:ext>
            </a:extLst>
          </p:cNvPr>
          <p:cNvSpPr>
            <a:spLocks noGrp="1"/>
          </p:cNvSpPr>
          <p:nvPr>
            <p:ph idx="1"/>
          </p:nvPr>
        </p:nvSpPr>
        <p:spPr>
          <a:xfrm>
            <a:off x="4965431" y="2438400"/>
            <a:ext cx="6586489" cy="3785419"/>
          </a:xfrm>
        </p:spPr>
        <p:txBody>
          <a:bodyPr>
            <a:normAutofit/>
          </a:bodyPr>
          <a:lstStyle/>
          <a:p>
            <a:r>
              <a:rPr lang="en-US" dirty="0">
                <a:solidFill>
                  <a:srgbClr val="FF0000"/>
                </a:solidFill>
              </a:rPr>
              <a:t>Citizens who hold similar opinions can form </a:t>
            </a:r>
            <a:r>
              <a:rPr lang="en-US" b="1" dirty="0">
                <a:solidFill>
                  <a:srgbClr val="FF0000"/>
                </a:solidFill>
              </a:rPr>
              <a:t>interest groups</a:t>
            </a:r>
            <a:r>
              <a:rPr lang="en-US" dirty="0">
                <a:solidFill>
                  <a:srgbClr val="FF0000"/>
                </a:solidFill>
              </a:rPr>
              <a:t> to influence government officials and the public about a political issue or group of issues.</a:t>
            </a:r>
          </a:p>
        </p:txBody>
      </p:sp>
      <p:pic>
        <p:nvPicPr>
          <p:cNvPr id="8" name="Picture 7" descr="A group of people sitting at a table using a computer&#10;&#10;Description automatically generated">
            <a:extLst>
              <a:ext uri="{FF2B5EF4-FFF2-40B4-BE49-F238E27FC236}">
                <a16:creationId xmlns:a16="http://schemas.microsoft.com/office/drawing/2014/main" id="{DB63331E-AB8E-4EEC-83E9-C7D45349A7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66D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FF200D-3460-42E3-9AC9-78DAF53E17FD}"/>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81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rmAutofit/>
          </a:bodyPr>
          <a:lstStyle/>
          <a:p>
            <a:r>
              <a:rPr lang="en-US" dirty="0"/>
              <a:t>A. Purposes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Interest groups focus on one major issue and seek to influence government policy.</a:t>
            </a:r>
          </a:p>
          <a:p>
            <a:r>
              <a:rPr lang="en-US" dirty="0"/>
              <a:t>While interest groups can sometimes help the government by providing expertise and information, their arguments can be misleading or inaccurate. </a:t>
            </a:r>
          </a:p>
        </p:txBody>
      </p:sp>
      <p:pic>
        <p:nvPicPr>
          <p:cNvPr id="5" name="Picture 4" descr="A person walking down a street next to tall buildings&#10;&#10;Description automatically generated">
            <a:extLst>
              <a:ext uri="{FF2B5EF4-FFF2-40B4-BE49-F238E27FC236}">
                <a16:creationId xmlns:a16="http://schemas.microsoft.com/office/drawing/2014/main" id="{78EB04A4-261B-4BB7-8602-394D3D4165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923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3BCE42-9387-4716-BEE3-F8BD02A3EF04}"/>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869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B. Kinds of Interest Groups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t>Approximately 70% of interest groups represented in Washington are business associations or trade organizations. </a:t>
            </a:r>
          </a:p>
          <a:p>
            <a:r>
              <a:rPr lang="en-US" dirty="0">
                <a:solidFill>
                  <a:srgbClr val="FF0000"/>
                </a:solidFill>
              </a:rPr>
              <a:t>The </a:t>
            </a:r>
            <a:r>
              <a:rPr lang="en-US" b="1" dirty="0">
                <a:solidFill>
                  <a:srgbClr val="FF0000"/>
                </a:solidFill>
              </a:rPr>
              <a:t>AFL-CIO </a:t>
            </a:r>
            <a:r>
              <a:rPr lang="en-US" dirty="0">
                <a:solidFill>
                  <a:srgbClr val="FF0000"/>
                </a:solidFill>
              </a:rPr>
              <a:t>is the largest labor union in the country with over </a:t>
            </a:r>
            <a:br>
              <a:rPr lang="en-US" dirty="0">
                <a:solidFill>
                  <a:srgbClr val="FF0000"/>
                </a:solidFill>
              </a:rPr>
            </a:br>
            <a:r>
              <a:rPr lang="en-US" dirty="0">
                <a:solidFill>
                  <a:srgbClr val="FF0000"/>
                </a:solidFill>
              </a:rPr>
              <a:t>12 million members.</a:t>
            </a:r>
          </a:p>
        </p:txBody>
      </p:sp>
      <p:pic>
        <p:nvPicPr>
          <p:cNvPr id="5" name="Picture 4" descr="A picture containing person, indoor, building, person&#10;&#10;Description automatically generated">
            <a:extLst>
              <a:ext uri="{FF2B5EF4-FFF2-40B4-BE49-F238E27FC236}">
                <a16:creationId xmlns:a16="http://schemas.microsoft.com/office/drawing/2014/main" id="{E0601FAE-5B26-43A9-AB0C-2607DE984B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634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C12E8F-7CBE-4048-8D5B-6DD6D82E80C1}"/>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50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B. Kinds of Interest Groups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solidFill>
                  <a:srgbClr val="FF0000"/>
                </a:solidFill>
              </a:rPr>
              <a:t>Other groups focus on social or civil rights issues.</a:t>
            </a:r>
          </a:p>
          <a:p>
            <a:r>
              <a:rPr lang="en-US" b="1" dirty="0">
                <a:solidFill>
                  <a:srgbClr val="FF0000"/>
                </a:solidFill>
              </a:rPr>
              <a:t>Single-issue interest groups</a:t>
            </a:r>
            <a:r>
              <a:rPr lang="en-US" dirty="0">
                <a:solidFill>
                  <a:srgbClr val="FF0000"/>
                </a:solidFill>
              </a:rPr>
              <a:t>, such as the </a:t>
            </a:r>
            <a:r>
              <a:rPr lang="en-US" b="1" dirty="0">
                <a:solidFill>
                  <a:srgbClr val="FF0000"/>
                </a:solidFill>
              </a:rPr>
              <a:t>National Rifle Association (NRA),</a:t>
            </a:r>
            <a:r>
              <a:rPr lang="en-US" dirty="0">
                <a:solidFill>
                  <a:srgbClr val="FF0000"/>
                </a:solidFill>
              </a:rPr>
              <a:t> are concerned with one particular issue.</a:t>
            </a:r>
            <a:endParaRPr lang="en-US" b="1" dirty="0">
              <a:solidFill>
                <a:srgbClr val="FF0000"/>
              </a:solidFill>
            </a:endParaRPr>
          </a:p>
        </p:txBody>
      </p:sp>
      <p:pic>
        <p:nvPicPr>
          <p:cNvPr id="5" name="Picture 4" descr="A picture containing person, indoor, person, holding&#10;&#10;Description automatically generated">
            <a:extLst>
              <a:ext uri="{FF2B5EF4-FFF2-40B4-BE49-F238E27FC236}">
                <a16:creationId xmlns:a16="http://schemas.microsoft.com/office/drawing/2014/main" id="{1AB3B7BF-ED1B-4571-828D-D13179D8F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665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6ABC80-0DE5-4CBD-AA17-1E30976E5F4E}"/>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067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B. Kinds of Interest Groups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t>As American culture increasingly fragments, organizations arise to support various religious and ideological beliefs.</a:t>
            </a:r>
          </a:p>
          <a:p>
            <a:r>
              <a:rPr lang="en-US" dirty="0"/>
              <a:t>Other interest groups operate to further some civic cause or responsibility such as voting or government reform.</a:t>
            </a:r>
            <a:endParaRPr lang="en-US" b="1" dirty="0"/>
          </a:p>
        </p:txBody>
      </p:sp>
      <p:pic>
        <p:nvPicPr>
          <p:cNvPr id="5" name="Picture 4" descr="A picture containing outdoor, building, clock, large&#10;&#10;Description automatically generated">
            <a:extLst>
              <a:ext uri="{FF2B5EF4-FFF2-40B4-BE49-F238E27FC236}">
                <a16:creationId xmlns:a16="http://schemas.microsoft.com/office/drawing/2014/main" id="{63ED17D6-3DEB-46AE-AF76-51F4AD6A99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5B4C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7ED6002-A301-4952-8A14-920095CFE5A4}"/>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45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C. Interest Groups’ Activities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t>Interest groups use a variety of techniques to influence public policy.</a:t>
            </a:r>
          </a:p>
          <a:p>
            <a:r>
              <a:rPr lang="en-US" b="1" dirty="0">
                <a:solidFill>
                  <a:srgbClr val="FF0000"/>
                </a:solidFill>
              </a:rPr>
              <a:t>Lobbying</a:t>
            </a:r>
            <a:r>
              <a:rPr lang="en-US" dirty="0">
                <a:solidFill>
                  <a:srgbClr val="FF0000"/>
                </a:solidFill>
              </a:rPr>
              <a:t> is the attempt to influence public officials to support a special interest.</a:t>
            </a:r>
            <a:endParaRPr lang="en-US" b="1" dirty="0">
              <a:solidFill>
                <a:srgbClr val="FF0000"/>
              </a:solidFill>
            </a:endParaRPr>
          </a:p>
        </p:txBody>
      </p:sp>
      <p:pic>
        <p:nvPicPr>
          <p:cNvPr id="8" name="Picture 7" descr="A person sitting at a table using a computer&#10;&#10;Description automatically generated">
            <a:extLst>
              <a:ext uri="{FF2B5EF4-FFF2-40B4-BE49-F238E27FC236}">
                <a16:creationId xmlns:a16="http://schemas.microsoft.com/office/drawing/2014/main" id="{C8B2ECDF-B1C4-4B3F-A7F4-B3738D7463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198D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C035C9-ED07-46EE-983F-C329257FFAA3}"/>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217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C. Interest Groups’ Activities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Autofit/>
          </a:bodyPr>
          <a:lstStyle/>
          <a:p>
            <a:r>
              <a:rPr lang="en-US" dirty="0"/>
              <a:t>In addition to lobbying public officials, interest groups may try to attract public support for their causes and then use that support to influence officials.</a:t>
            </a:r>
          </a:p>
          <a:p>
            <a:r>
              <a:rPr lang="en-US" dirty="0"/>
              <a:t>Organizing picket lines, sit-ins, marches, and other forms of protest might form an advantageous strategy for some interest groups.</a:t>
            </a:r>
            <a:endParaRPr lang="en-US" b="1" dirty="0"/>
          </a:p>
        </p:txBody>
      </p:sp>
      <p:pic>
        <p:nvPicPr>
          <p:cNvPr id="5" name="Picture 4" descr="A group of people standing in front of a car&#10;&#10;Description automatically generated">
            <a:extLst>
              <a:ext uri="{FF2B5EF4-FFF2-40B4-BE49-F238E27FC236}">
                <a16:creationId xmlns:a16="http://schemas.microsoft.com/office/drawing/2014/main" id="{295EBE51-9C4D-449B-BFB8-7B69BB1D6D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 y="-135298"/>
            <a:ext cx="4727031" cy="6993298"/>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1EDD503-AA39-41BD-8D7D-4A5AE4E0C7CC}"/>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11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C. Interest Groups’ Activities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t>Another political activity of interest groups is involvement in political campaigns.</a:t>
            </a:r>
          </a:p>
          <a:p>
            <a:r>
              <a:rPr lang="en-US" dirty="0">
                <a:solidFill>
                  <a:srgbClr val="FF0000"/>
                </a:solidFill>
              </a:rPr>
              <a:t>The groups usually establish </a:t>
            </a:r>
            <a:r>
              <a:rPr lang="en-US" b="1" dirty="0">
                <a:solidFill>
                  <a:srgbClr val="FF0000"/>
                </a:solidFill>
              </a:rPr>
              <a:t>political action committees (PACs)</a:t>
            </a:r>
            <a:r>
              <a:rPr lang="en-US" dirty="0">
                <a:solidFill>
                  <a:srgbClr val="FF0000"/>
                </a:solidFill>
              </a:rPr>
              <a:t> to work on behalf of candidates whom the groups deem favorable to their goals.</a:t>
            </a:r>
            <a:endParaRPr lang="en-US" b="1" dirty="0">
              <a:solidFill>
                <a:srgbClr val="FF0000"/>
              </a:solidFill>
            </a:endParaRPr>
          </a:p>
        </p:txBody>
      </p:sp>
      <p:pic>
        <p:nvPicPr>
          <p:cNvPr id="6" name="Picture 5" descr="A group of people standing in front of a crowd&#10;&#10;Description automatically generated">
            <a:extLst>
              <a:ext uri="{FF2B5EF4-FFF2-40B4-BE49-F238E27FC236}">
                <a16:creationId xmlns:a16="http://schemas.microsoft.com/office/drawing/2014/main" id="{B71A4FE7-8A22-486C-A1D3-C66606879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1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589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19F08C-2C3A-4F24-AB0B-C57E1F6606D4}"/>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95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6D4B-3ED6-445E-810C-348E0D047D1B}"/>
              </a:ext>
            </a:extLst>
          </p:cNvPr>
          <p:cNvSpPr>
            <a:spLocks noGrp="1"/>
          </p:cNvSpPr>
          <p:nvPr>
            <p:ph type="title"/>
          </p:nvPr>
        </p:nvSpPr>
        <p:spPr>
          <a:xfrm>
            <a:off x="4965430" y="629268"/>
            <a:ext cx="6586491" cy="1286160"/>
          </a:xfrm>
        </p:spPr>
        <p:txBody>
          <a:bodyPr anchor="b">
            <a:noAutofit/>
          </a:bodyPr>
          <a:lstStyle/>
          <a:p>
            <a:r>
              <a:rPr lang="en-US" dirty="0"/>
              <a:t>B. Liberalism and Conservatism</a:t>
            </a:r>
          </a:p>
        </p:txBody>
      </p:sp>
      <p:sp>
        <p:nvSpPr>
          <p:cNvPr id="3" name="Content Placeholder 2">
            <a:extLst>
              <a:ext uri="{FF2B5EF4-FFF2-40B4-BE49-F238E27FC236}">
                <a16:creationId xmlns:a16="http://schemas.microsoft.com/office/drawing/2014/main" id="{316C0E35-04E2-4467-98CF-CCF4F49C1865}"/>
              </a:ext>
            </a:extLst>
          </p:cNvPr>
          <p:cNvSpPr>
            <a:spLocks noGrp="1"/>
          </p:cNvSpPr>
          <p:nvPr>
            <p:ph idx="1"/>
          </p:nvPr>
        </p:nvSpPr>
        <p:spPr>
          <a:xfrm>
            <a:off x="4965431" y="2438400"/>
            <a:ext cx="7004319" cy="3785419"/>
          </a:xfrm>
        </p:spPr>
        <p:txBody>
          <a:bodyPr>
            <a:noAutofit/>
          </a:bodyPr>
          <a:lstStyle/>
          <a:p>
            <a:r>
              <a:rPr lang="en-US" b="1" dirty="0"/>
              <a:t>Liberalism</a:t>
            </a:r>
            <a:r>
              <a:rPr lang="en-US" dirty="0"/>
              <a:t> has come to refer to policies that favor government action and government expansion.</a:t>
            </a:r>
          </a:p>
          <a:p>
            <a:r>
              <a:rPr lang="en-US" b="1" dirty="0"/>
              <a:t>Conservatism</a:t>
            </a:r>
            <a:r>
              <a:rPr lang="en-US" dirty="0"/>
              <a:t> often refers to a reluctance to expand government authority.</a:t>
            </a:r>
          </a:p>
          <a:p>
            <a:r>
              <a:rPr lang="en-US" dirty="0"/>
              <a:t>Generally, </a:t>
            </a:r>
            <a:r>
              <a:rPr lang="en-US" b="1" dirty="0"/>
              <a:t>moderates</a:t>
            </a:r>
            <a:r>
              <a:rPr lang="en-US" dirty="0"/>
              <a:t> favor a middle ground between conservative and liberal positions.</a:t>
            </a:r>
          </a:p>
        </p:txBody>
      </p:sp>
      <p:pic>
        <p:nvPicPr>
          <p:cNvPr id="5" name="Picture 4" descr="A view of a city&#10;&#10;Description automatically generated">
            <a:extLst>
              <a:ext uri="{FF2B5EF4-FFF2-40B4-BE49-F238E27FC236}">
                <a16:creationId xmlns:a16="http://schemas.microsoft.com/office/drawing/2014/main" id="{802C5B4B-9A34-49AE-B698-217FD81698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5A75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57F5685-7BD1-49D5-9C60-24AE81BCC2C9}"/>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35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C. Interest Groups’ Activities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solidFill>
                  <a:srgbClr val="FF0000"/>
                </a:solidFill>
              </a:rPr>
              <a:t>Some interest groups focus their efforts on the judiciary by advocating positions in court cases important to their causes.</a:t>
            </a:r>
          </a:p>
          <a:p>
            <a:r>
              <a:rPr lang="en-US" dirty="0">
                <a:solidFill>
                  <a:srgbClr val="FF0000"/>
                </a:solidFill>
              </a:rPr>
              <a:t>The </a:t>
            </a:r>
            <a:r>
              <a:rPr lang="en-US" b="1" dirty="0">
                <a:solidFill>
                  <a:srgbClr val="FF0000"/>
                </a:solidFill>
              </a:rPr>
              <a:t>American Civil Liberties Union (ACLU)</a:t>
            </a:r>
            <a:r>
              <a:rPr lang="en-US" dirty="0">
                <a:solidFill>
                  <a:srgbClr val="FF0000"/>
                </a:solidFill>
              </a:rPr>
              <a:t> supports causes such as free speech and abortion rights.</a:t>
            </a:r>
          </a:p>
        </p:txBody>
      </p:sp>
      <p:pic>
        <p:nvPicPr>
          <p:cNvPr id="5" name="Picture 4" descr="A tall building&#10;&#10;Description automatically generated">
            <a:extLst>
              <a:ext uri="{FF2B5EF4-FFF2-40B4-BE49-F238E27FC236}">
                <a16:creationId xmlns:a16="http://schemas.microsoft.com/office/drawing/2014/main" id="{8349A255-BC0F-46E1-8DBC-9C4AB58FB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C7DA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E08CC21-18F7-4A4C-B32E-3A98CF852DE0}"/>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723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639A-7E23-464A-BD36-58AFE13B887A}"/>
              </a:ext>
            </a:extLst>
          </p:cNvPr>
          <p:cNvSpPr>
            <a:spLocks noGrp="1"/>
          </p:cNvSpPr>
          <p:nvPr>
            <p:ph type="title"/>
          </p:nvPr>
        </p:nvSpPr>
        <p:spPr>
          <a:xfrm>
            <a:off x="4965430" y="629268"/>
            <a:ext cx="6586491" cy="1286160"/>
          </a:xfrm>
        </p:spPr>
        <p:txBody>
          <a:bodyPr anchor="b">
            <a:noAutofit/>
          </a:bodyPr>
          <a:lstStyle/>
          <a:p>
            <a:r>
              <a:rPr lang="en-US" dirty="0"/>
              <a:t>C. Interest Groups’ Activities</a:t>
            </a:r>
          </a:p>
        </p:txBody>
      </p:sp>
      <p:sp>
        <p:nvSpPr>
          <p:cNvPr id="3" name="Content Placeholder 2">
            <a:extLst>
              <a:ext uri="{FF2B5EF4-FFF2-40B4-BE49-F238E27FC236}">
                <a16:creationId xmlns:a16="http://schemas.microsoft.com/office/drawing/2014/main" id="{0B8BD803-4984-4CDA-A732-74E3FCEF7AC3}"/>
              </a:ext>
            </a:extLst>
          </p:cNvPr>
          <p:cNvSpPr>
            <a:spLocks noGrp="1"/>
          </p:cNvSpPr>
          <p:nvPr>
            <p:ph idx="1"/>
          </p:nvPr>
        </p:nvSpPr>
        <p:spPr>
          <a:xfrm>
            <a:off x="4965431" y="2438400"/>
            <a:ext cx="6586489" cy="3785419"/>
          </a:xfrm>
        </p:spPr>
        <p:txBody>
          <a:bodyPr>
            <a:normAutofit/>
          </a:bodyPr>
          <a:lstStyle/>
          <a:p>
            <a:r>
              <a:rPr lang="en-US" dirty="0">
                <a:solidFill>
                  <a:srgbClr val="FF0000"/>
                </a:solidFill>
              </a:rPr>
              <a:t>In court cases interest groups can testify as an </a:t>
            </a:r>
            <a:r>
              <a:rPr lang="en-US" b="1" dirty="0">
                <a:solidFill>
                  <a:srgbClr val="FF0000"/>
                </a:solidFill>
              </a:rPr>
              <a:t>amicus curiae</a:t>
            </a:r>
            <a:r>
              <a:rPr lang="en-US" dirty="0">
                <a:solidFill>
                  <a:srgbClr val="FF0000"/>
                </a:solidFill>
              </a:rPr>
              <a:t> (“friend of the court”) to try to influence the court’s decision.</a:t>
            </a:r>
          </a:p>
          <a:p>
            <a:r>
              <a:rPr lang="en-US" dirty="0"/>
              <a:t>The power of interest groups is limited by elections and other interest groups working against them.</a:t>
            </a:r>
          </a:p>
        </p:txBody>
      </p:sp>
      <p:pic>
        <p:nvPicPr>
          <p:cNvPr id="6" name="Picture 5" descr="A room filled with lots of furniture&#10;&#10;Description automatically generated">
            <a:extLst>
              <a:ext uri="{FF2B5EF4-FFF2-40B4-BE49-F238E27FC236}">
                <a16:creationId xmlns:a16="http://schemas.microsoft.com/office/drawing/2014/main" id="{B3BB4193-46EA-4E44-BC13-C4A9452B4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2" r="1428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B8C4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8F7678-34F0-4D03-8E9E-63D96CBDEB2C}"/>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389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What is an interest group? What is another name for an interest group?</a:t>
            </a:r>
          </a:p>
          <a:p>
            <a:pPr marL="0" indent="0" algn="ctr">
              <a:buNone/>
            </a:pPr>
            <a:r>
              <a:rPr lang="en-US" dirty="0">
                <a:solidFill>
                  <a:srgbClr val="C00000"/>
                </a:solidFill>
              </a:rPr>
              <a:t>a group sharing a similar opinion about a political issue or group of issues and uniting to further their views; pressure group (p. 430)</a:t>
            </a:r>
          </a:p>
        </p:txBody>
      </p:sp>
    </p:spTree>
    <p:extLst>
      <p:ext uri="{BB962C8B-B14F-4D97-AF65-F5344CB8AC3E}">
        <p14:creationId xmlns:p14="http://schemas.microsoft.com/office/powerpoint/2010/main" val="778900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3–7. Identify five major kinds of interest groups, and give an example of each.</a:t>
            </a:r>
          </a:p>
          <a:p>
            <a:pPr marL="0" indent="0" algn="ctr">
              <a:buNone/>
            </a:pPr>
            <a:r>
              <a:rPr lang="en-US" dirty="0">
                <a:solidFill>
                  <a:srgbClr val="C00000"/>
                </a:solidFill>
              </a:rPr>
              <a:t>Examples may include the following: (a) economic—US Chamber of Commerce, (b) social—AARP, (c) single-issue interest—NRA, (d) religious and ideological—Moral Majority, and (e) civic—League of Women Voters. (pp. 431–433)</a:t>
            </a:r>
          </a:p>
        </p:txBody>
      </p:sp>
    </p:spTree>
    <p:extLst>
      <p:ext uri="{BB962C8B-B14F-4D97-AF65-F5344CB8AC3E}">
        <p14:creationId xmlns:p14="http://schemas.microsoft.com/office/powerpoint/2010/main" val="3390269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8. Define </a:t>
            </a:r>
            <a:r>
              <a:rPr lang="en-US" i="1" dirty="0"/>
              <a:t>amicus curiae</a:t>
            </a:r>
            <a:r>
              <a:rPr lang="en-US" dirty="0"/>
              <a:t>.</a:t>
            </a:r>
          </a:p>
          <a:p>
            <a:pPr marL="0" indent="0" algn="ctr">
              <a:buNone/>
            </a:pPr>
            <a:r>
              <a:rPr lang="en-US" dirty="0">
                <a:solidFill>
                  <a:srgbClr val="C00000"/>
                </a:solidFill>
              </a:rPr>
              <a:t>an individual or group that testifies or files legal briefs as a “friend of the court” to influence a court’s decision (p. 435)</a:t>
            </a:r>
          </a:p>
        </p:txBody>
      </p:sp>
    </p:spTree>
    <p:extLst>
      <p:ext uri="{BB962C8B-B14F-4D97-AF65-F5344CB8AC3E}">
        <p14:creationId xmlns:p14="http://schemas.microsoft.com/office/powerpoint/2010/main" val="151357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Interest groups use a variety of activities to influence public policy. Explain one of these.</a:t>
            </a:r>
          </a:p>
          <a:p>
            <a:pPr marL="0" indent="0" algn="ctr">
              <a:buNone/>
            </a:pPr>
            <a:r>
              <a:rPr lang="en-US" dirty="0">
                <a:solidFill>
                  <a:srgbClr val="C00000"/>
                </a:solidFill>
              </a:rPr>
              <a:t>Interest groups can influence public policy through lobbying; the media; direct mailings; protests and rallies; campaign involvement, especially through political action committees (PACs); and court action.</a:t>
            </a:r>
          </a:p>
        </p:txBody>
      </p:sp>
    </p:spTree>
    <p:extLst>
      <p:ext uri="{BB962C8B-B14F-4D97-AF65-F5344CB8AC3E}">
        <p14:creationId xmlns:p14="http://schemas.microsoft.com/office/powerpoint/2010/main" val="293773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cellphone, phone, holding&#10;&#10;Description automatically generated">
            <a:extLst>
              <a:ext uri="{FF2B5EF4-FFF2-40B4-BE49-F238E27FC236}">
                <a16:creationId xmlns:a16="http://schemas.microsoft.com/office/drawing/2014/main" id="{A2441F99-67BB-4CE4-B5BD-8CC8910B410B}"/>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V. Mass Media</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18.5</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021248"/>
      </p:ext>
    </p:extLst>
  </p:cSld>
  <p:clrMapOvr>
    <a:overrideClrMapping bg1="dk1" tx1="lt1" bg2="dk2" tx2="lt2" accent1="accent1" accent2="accent2" accent3="accent3" accent4="accent4" accent5="accent5" accent6="accent6" hlink="hlink" folHlink="folHlink"/>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18C6-50C8-4340-AB78-766898DD54DE}"/>
              </a:ext>
            </a:extLst>
          </p:cNvPr>
          <p:cNvSpPr>
            <a:spLocks noGrp="1"/>
          </p:cNvSpPr>
          <p:nvPr>
            <p:ph type="title"/>
          </p:nvPr>
        </p:nvSpPr>
        <p:spPr>
          <a:xfrm>
            <a:off x="4965430" y="629268"/>
            <a:ext cx="6586491" cy="1286160"/>
          </a:xfrm>
        </p:spPr>
        <p:txBody>
          <a:bodyPr anchor="b">
            <a:normAutofit/>
          </a:bodyPr>
          <a:lstStyle/>
          <a:p>
            <a:r>
              <a:rPr lang="en-US" dirty="0"/>
              <a:t>V. Mass Media</a:t>
            </a:r>
          </a:p>
        </p:txBody>
      </p:sp>
      <p:sp>
        <p:nvSpPr>
          <p:cNvPr id="3" name="Content Placeholder 2">
            <a:extLst>
              <a:ext uri="{FF2B5EF4-FFF2-40B4-BE49-F238E27FC236}">
                <a16:creationId xmlns:a16="http://schemas.microsoft.com/office/drawing/2014/main" id="{681D0DDE-8998-45A4-8793-5ABC271BD4B4}"/>
              </a:ext>
            </a:extLst>
          </p:cNvPr>
          <p:cNvSpPr>
            <a:spLocks noGrp="1"/>
          </p:cNvSpPr>
          <p:nvPr>
            <p:ph idx="1"/>
          </p:nvPr>
        </p:nvSpPr>
        <p:spPr>
          <a:xfrm>
            <a:off x="4965431" y="2438400"/>
            <a:ext cx="6586489" cy="3785419"/>
          </a:xfrm>
        </p:spPr>
        <p:txBody>
          <a:bodyPr>
            <a:normAutofit/>
          </a:bodyPr>
          <a:lstStyle/>
          <a:p>
            <a:r>
              <a:rPr lang="en-US" dirty="0">
                <a:solidFill>
                  <a:srgbClr val="FF0000"/>
                </a:solidFill>
              </a:rPr>
              <a:t>Politicians and interest groups use </a:t>
            </a:r>
            <a:r>
              <a:rPr lang="en-US" b="1" dirty="0">
                <a:solidFill>
                  <a:srgbClr val="FF0000"/>
                </a:solidFill>
              </a:rPr>
              <a:t>mass media </a:t>
            </a:r>
            <a:r>
              <a:rPr lang="en-US" dirty="0">
                <a:solidFill>
                  <a:srgbClr val="FF0000"/>
                </a:solidFill>
              </a:rPr>
              <a:t>to their advantage as they seek to gain public support.</a:t>
            </a:r>
          </a:p>
          <a:p>
            <a:r>
              <a:rPr lang="en-US" dirty="0"/>
              <a:t>Their messages can reach thousands of potential voters through radio, television, newspapers, magazines, the internet, and social media.</a:t>
            </a:r>
          </a:p>
        </p:txBody>
      </p:sp>
      <p:pic>
        <p:nvPicPr>
          <p:cNvPr id="5" name="Picture 4" descr="A stove top oven sitting inside of a kitchen counter&#10;&#10;Description automatically generated">
            <a:extLst>
              <a:ext uri="{FF2B5EF4-FFF2-40B4-BE49-F238E27FC236}">
                <a16:creationId xmlns:a16="http://schemas.microsoft.com/office/drawing/2014/main" id="{3201A459-BEC2-4BEA-96EA-E223A22FB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C9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E508A5-0934-4A9F-86C9-B6C5EF2FB072}"/>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14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A. Major Types of Media</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solidFill>
                  <a:srgbClr val="FF0000"/>
                </a:solidFill>
              </a:rPr>
              <a:t>America’s oldest form of mass media is the newspaper.</a:t>
            </a:r>
          </a:p>
          <a:p>
            <a:r>
              <a:rPr lang="en-US" dirty="0"/>
              <a:t>Today, some of the US newspapers with the largest circulation, or number of readers, are </a:t>
            </a:r>
            <a:r>
              <a:rPr lang="en-US" i="1" dirty="0"/>
              <a:t>USA Today</a:t>
            </a:r>
            <a:r>
              <a:rPr lang="en-US" dirty="0"/>
              <a:t>, the </a:t>
            </a:r>
            <a:r>
              <a:rPr lang="en-US" i="1" dirty="0"/>
              <a:t>New York Times</a:t>
            </a:r>
            <a:r>
              <a:rPr lang="en-US" dirty="0"/>
              <a:t>, the </a:t>
            </a:r>
            <a:r>
              <a:rPr lang="en-US" i="1" dirty="0"/>
              <a:t>Wall Street Journal</a:t>
            </a:r>
            <a:r>
              <a:rPr lang="en-US" dirty="0"/>
              <a:t>, and the </a:t>
            </a:r>
            <a:r>
              <a:rPr lang="en-US" i="1" dirty="0"/>
              <a:t>Washington Post</a:t>
            </a:r>
            <a:r>
              <a:rPr lang="en-US" dirty="0"/>
              <a:t>.</a:t>
            </a:r>
          </a:p>
        </p:txBody>
      </p:sp>
      <p:pic>
        <p:nvPicPr>
          <p:cNvPr id="7" name="Picture 6" descr="A close up of text on a black background&#10;&#10;Description automatically generated">
            <a:extLst>
              <a:ext uri="{FF2B5EF4-FFF2-40B4-BE49-F238E27FC236}">
                <a16:creationId xmlns:a16="http://schemas.microsoft.com/office/drawing/2014/main" id="{C40111C7-D6E3-4458-99B4-98CC792127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16885D-94C5-4C98-82AE-E89453497172}"/>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09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A. Major Types of Media</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solidFill>
                  <a:srgbClr val="FF0000"/>
                </a:solidFill>
              </a:rPr>
              <a:t>By 1933 two-thirds of American homes had radios, and radio broadcasts had become part of American life.</a:t>
            </a:r>
          </a:p>
          <a:p>
            <a:r>
              <a:rPr lang="en-US" dirty="0"/>
              <a:t>Today, there are thousands of radio stations operating in the United States, such as NPR and conservative talk radio programs.</a:t>
            </a:r>
          </a:p>
        </p:txBody>
      </p:sp>
      <p:pic>
        <p:nvPicPr>
          <p:cNvPr id="5" name="Picture 4" descr="A picture containing indoor, book, old, sitting&#10;&#10;Description automatically generated">
            <a:extLst>
              <a:ext uri="{FF2B5EF4-FFF2-40B4-BE49-F238E27FC236}">
                <a16:creationId xmlns:a16="http://schemas.microsoft.com/office/drawing/2014/main" id="{611F4D8C-58FE-4CFB-A1D6-E9FD5AA9B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B87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12D7D9-CF35-42E2-9A4E-3B965169728A}"/>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41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Define </a:t>
            </a:r>
            <a:r>
              <a:rPr lang="en-US" i="1" dirty="0"/>
              <a:t>public policy </a:t>
            </a:r>
            <a:r>
              <a:rPr lang="en-US" dirty="0"/>
              <a:t>and </a:t>
            </a:r>
            <a:r>
              <a:rPr lang="en-US" i="1" dirty="0"/>
              <a:t>public opinion</a:t>
            </a:r>
            <a:r>
              <a:rPr lang="en-US" dirty="0"/>
              <a:t>.</a:t>
            </a:r>
          </a:p>
          <a:p>
            <a:pPr marL="0" indent="0" algn="ctr">
              <a:buNone/>
            </a:pPr>
            <a:r>
              <a:rPr lang="en-US" dirty="0">
                <a:solidFill>
                  <a:srgbClr val="C00000"/>
                </a:solidFill>
              </a:rPr>
              <a:t>Public policy consists of the plans adopted by the government to handle problems and accomplish goals. Public opinion consists of “those opinions held by private persons which governments find it prudent to heed.” (p. 421)</a:t>
            </a:r>
          </a:p>
          <a:p>
            <a:pPr marL="0" indent="0" algn="ctr">
              <a:buNone/>
            </a:pPr>
            <a:endParaRPr lang="en-US" dirty="0">
              <a:solidFill>
                <a:srgbClr val="C00000"/>
              </a:solidFill>
            </a:endParaRP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video game&#10;&#10;Description automatically generated">
            <a:extLst>
              <a:ext uri="{FF2B5EF4-FFF2-40B4-BE49-F238E27FC236}">
                <a16:creationId xmlns:a16="http://schemas.microsoft.com/office/drawing/2014/main" id="{35D94BA2-0376-466D-A9D9-C3AC7941150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323080" y="205507"/>
            <a:ext cx="3545840" cy="644698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429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A. Major Types of Media</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t>Major television networks have enormous power to influence public opinion.</a:t>
            </a:r>
          </a:p>
          <a:p>
            <a:r>
              <a:rPr lang="en-US" dirty="0"/>
              <a:t>An alternative to major networks’ coverage of politics is </a:t>
            </a:r>
            <a:r>
              <a:rPr lang="en-US" b="1" dirty="0"/>
              <a:t>C-SPAN</a:t>
            </a:r>
            <a:r>
              <a:rPr lang="en-US" dirty="0"/>
              <a:t>, a public-service network.</a:t>
            </a:r>
          </a:p>
        </p:txBody>
      </p:sp>
      <p:pic>
        <p:nvPicPr>
          <p:cNvPr id="5" name="Picture 4" descr="A picture containing indoor, television, living, table&#10;&#10;Description automatically generated">
            <a:extLst>
              <a:ext uri="{FF2B5EF4-FFF2-40B4-BE49-F238E27FC236}">
                <a16:creationId xmlns:a16="http://schemas.microsoft.com/office/drawing/2014/main" id="{63CB362B-59CD-4FA8-A3AE-470B193993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9503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C86215-10BC-4563-9035-7FEE7CF2779F}"/>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603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A. Major Types of Media</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internet and social media can be used to target specific groups of potential voters</a:t>
            </a:r>
            <a:r>
              <a:rPr lang="en-US" dirty="0"/>
              <a:t>.</a:t>
            </a:r>
          </a:p>
          <a:p>
            <a:r>
              <a:rPr lang="en-US" dirty="0"/>
              <a:t>They allow for rapid responses to opposing campaigns’ messaging and free a candidate from the restriction of press releases or formal statements that may be filtered by the press. </a:t>
            </a:r>
          </a:p>
        </p:txBody>
      </p:sp>
      <p:pic>
        <p:nvPicPr>
          <p:cNvPr id="5" name="Picture 4" descr="A person using a computer sitting on top of a wooden table&#10;&#10;Description automatically generated">
            <a:extLst>
              <a:ext uri="{FF2B5EF4-FFF2-40B4-BE49-F238E27FC236}">
                <a16:creationId xmlns:a16="http://schemas.microsoft.com/office/drawing/2014/main" id="{34BD2AC8-6AA9-4A44-A52D-AB0BFD92EF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472C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4E9A1F-9B01-4428-96FC-BB51B0101B42}"/>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6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rmAutofit/>
          </a:bodyPr>
          <a:lstStyle/>
          <a:p>
            <a:r>
              <a:rPr lang="en-US" dirty="0"/>
              <a:t>B. Powers and Limits</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First Amendment guarantees freedom of the press and thereby gives the media power to print or broadcast information without fear of government reprisal.</a:t>
            </a:r>
          </a:p>
          <a:p>
            <a:r>
              <a:rPr lang="en-US" dirty="0">
                <a:solidFill>
                  <a:srgbClr val="FF0000"/>
                </a:solidFill>
              </a:rPr>
              <a:t>The press is also free from </a:t>
            </a:r>
            <a:r>
              <a:rPr lang="en-US" b="1" dirty="0">
                <a:solidFill>
                  <a:srgbClr val="FF0000"/>
                </a:solidFill>
              </a:rPr>
              <a:t>prior restraint</a:t>
            </a:r>
            <a:r>
              <a:rPr lang="en-US" dirty="0">
                <a:solidFill>
                  <a:srgbClr val="FF0000"/>
                </a:solidFill>
              </a:rPr>
              <a:t>.</a:t>
            </a:r>
          </a:p>
        </p:txBody>
      </p:sp>
      <p:pic>
        <p:nvPicPr>
          <p:cNvPr id="5" name="Picture 4" descr="A group of people sitting at a table&#10;&#10;Description automatically generated">
            <a:extLst>
              <a:ext uri="{FF2B5EF4-FFF2-40B4-BE49-F238E27FC236}">
                <a16:creationId xmlns:a16="http://schemas.microsoft.com/office/drawing/2014/main" id="{1075ED46-3BCD-4CBE-AEE6-CB20BC70B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5E6CFB-EC7F-4AF6-8A4B-64C02DA278A7}"/>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966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rmAutofit/>
          </a:bodyPr>
          <a:lstStyle/>
          <a:p>
            <a:r>
              <a:rPr lang="en-US" dirty="0"/>
              <a:t>B. Powers and Limits</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a:t>
            </a:r>
            <a:r>
              <a:rPr lang="en-US" b="1" dirty="0">
                <a:solidFill>
                  <a:srgbClr val="FF0000"/>
                </a:solidFill>
              </a:rPr>
              <a:t>Freedom of Information Act (FOIA) </a:t>
            </a:r>
            <a:r>
              <a:rPr lang="en-US" dirty="0">
                <a:solidFill>
                  <a:srgbClr val="FF0000"/>
                </a:solidFill>
              </a:rPr>
              <a:t>gives the media broad powers to investigate the federal bureaucracy’s files.</a:t>
            </a:r>
          </a:p>
          <a:p>
            <a:r>
              <a:rPr lang="en-US" dirty="0">
                <a:solidFill>
                  <a:srgbClr val="FF0000"/>
                </a:solidFill>
              </a:rPr>
              <a:t>In more than forty states and the District of Columbia, the media enjoys some legal protection of confidentiality through </a:t>
            </a:r>
            <a:r>
              <a:rPr lang="en-US" b="1" dirty="0">
                <a:solidFill>
                  <a:srgbClr val="FF0000"/>
                </a:solidFill>
              </a:rPr>
              <a:t>shield laws</a:t>
            </a:r>
            <a:r>
              <a:rPr lang="en-US" dirty="0">
                <a:solidFill>
                  <a:srgbClr val="FF0000"/>
                </a:solidFill>
              </a:rPr>
              <a:t>.</a:t>
            </a:r>
          </a:p>
        </p:txBody>
      </p:sp>
      <p:pic>
        <p:nvPicPr>
          <p:cNvPr id="5" name="Picture 4" descr="A close up of a microphone&#10;&#10;Description automatically generated">
            <a:extLst>
              <a:ext uri="{FF2B5EF4-FFF2-40B4-BE49-F238E27FC236}">
                <a16:creationId xmlns:a16="http://schemas.microsoft.com/office/drawing/2014/main" id="{41A0A4E2-11BD-471F-80DC-A533D7DBF8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0674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E8E4F6-6767-4E06-8FBA-5CE28ACC89C3}"/>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68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rmAutofit/>
          </a:bodyPr>
          <a:lstStyle/>
          <a:p>
            <a:r>
              <a:rPr lang="en-US" dirty="0"/>
              <a:t>B. Powers and Limits</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t>In addition to many legal protections, the media also possesses much freedom in how it presents the news.</a:t>
            </a:r>
          </a:p>
          <a:p>
            <a:r>
              <a:rPr lang="en-US" dirty="0"/>
              <a:t>Many Americans believe that the media often shows bias in its coverage of events.</a:t>
            </a:r>
          </a:p>
        </p:txBody>
      </p:sp>
      <p:pic>
        <p:nvPicPr>
          <p:cNvPr id="5" name="Picture 4" descr="A picture containing sitting, small, bus, stacked&#10;&#10;Description automatically generated">
            <a:extLst>
              <a:ext uri="{FF2B5EF4-FFF2-40B4-BE49-F238E27FC236}">
                <a16:creationId xmlns:a16="http://schemas.microsoft.com/office/drawing/2014/main" id="{558BF18E-8E21-42B7-B832-F9806BEC3A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B8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BFDC3D6-1C32-4F80-ABE8-786E30854643}"/>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141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rmAutofit/>
          </a:bodyPr>
          <a:lstStyle/>
          <a:p>
            <a:r>
              <a:rPr lang="en-US" dirty="0"/>
              <a:t>B. Powers and Limits</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864619" cy="3785419"/>
          </a:xfrm>
        </p:spPr>
        <p:txBody>
          <a:bodyPr>
            <a:noAutofit/>
          </a:bodyPr>
          <a:lstStyle/>
          <a:p>
            <a:r>
              <a:rPr lang="en-US" dirty="0">
                <a:solidFill>
                  <a:srgbClr val="FF0000"/>
                </a:solidFill>
              </a:rPr>
              <a:t>Two limits to the media’s freedom under the First Amendment are laws against </a:t>
            </a:r>
            <a:r>
              <a:rPr lang="en-US" b="1" dirty="0">
                <a:solidFill>
                  <a:srgbClr val="FF0000"/>
                </a:solidFill>
              </a:rPr>
              <a:t>libel</a:t>
            </a:r>
            <a:r>
              <a:rPr lang="en-US" dirty="0">
                <a:solidFill>
                  <a:srgbClr val="FF0000"/>
                </a:solidFill>
              </a:rPr>
              <a:t> and </a:t>
            </a:r>
            <a:r>
              <a:rPr lang="en-US" b="1" dirty="0">
                <a:solidFill>
                  <a:srgbClr val="FF0000"/>
                </a:solidFill>
              </a:rPr>
              <a:t>slander</a:t>
            </a:r>
            <a:r>
              <a:rPr lang="en-US" dirty="0">
                <a:solidFill>
                  <a:srgbClr val="FF0000"/>
                </a:solidFill>
              </a:rPr>
              <a:t>.</a:t>
            </a:r>
          </a:p>
          <a:p>
            <a:r>
              <a:rPr lang="en-US" dirty="0">
                <a:solidFill>
                  <a:srgbClr val="FF0000"/>
                </a:solidFill>
              </a:rPr>
              <a:t>The First Amendment additionally limits the media by not protecting </a:t>
            </a:r>
            <a:r>
              <a:rPr lang="en-US" b="1" dirty="0">
                <a:solidFill>
                  <a:srgbClr val="FF0000"/>
                </a:solidFill>
              </a:rPr>
              <a:t>obscenity</a:t>
            </a:r>
            <a:r>
              <a:rPr lang="en-US" dirty="0">
                <a:solidFill>
                  <a:srgbClr val="FF0000"/>
                </a:solidFill>
              </a:rPr>
              <a:t>.</a:t>
            </a:r>
          </a:p>
          <a:p>
            <a:r>
              <a:rPr lang="en-US" dirty="0">
                <a:solidFill>
                  <a:srgbClr val="FF0000"/>
                </a:solidFill>
              </a:rPr>
              <a:t>The </a:t>
            </a:r>
            <a:r>
              <a:rPr lang="en-US" b="1" dirty="0">
                <a:solidFill>
                  <a:srgbClr val="FF0000"/>
                </a:solidFill>
              </a:rPr>
              <a:t>Federal Communications Commission (FCC) </a:t>
            </a:r>
            <a:r>
              <a:rPr lang="en-US" dirty="0">
                <a:solidFill>
                  <a:srgbClr val="FF0000"/>
                </a:solidFill>
              </a:rPr>
              <a:t>regulates American radio and television stations.</a:t>
            </a:r>
            <a:endParaRPr lang="en-US" b="1" dirty="0">
              <a:solidFill>
                <a:srgbClr val="FF0000"/>
              </a:solidFill>
            </a:endParaRPr>
          </a:p>
          <a:p>
            <a:endParaRPr lang="en-US" b="1" dirty="0"/>
          </a:p>
        </p:txBody>
      </p:sp>
      <p:pic>
        <p:nvPicPr>
          <p:cNvPr id="5" name="Picture 4" descr="A close up of a sign&#10;&#10;Description automatically generated">
            <a:extLst>
              <a:ext uri="{FF2B5EF4-FFF2-40B4-BE49-F238E27FC236}">
                <a16:creationId xmlns:a16="http://schemas.microsoft.com/office/drawing/2014/main" id="{03186803-8291-4835-A556-0FDD77C23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97EC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7B3850D-71F0-4BA7-B2F2-C2A5AA97967D}"/>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17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C. Using the Media for Politics</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586489" cy="3785419"/>
          </a:xfrm>
        </p:spPr>
        <p:txBody>
          <a:bodyPr>
            <a:normAutofit/>
          </a:bodyPr>
          <a:lstStyle/>
          <a:p>
            <a:r>
              <a:rPr lang="en-US" dirty="0"/>
              <a:t>Politicians employ press secretaries and advisors who portray their activities in the most flattering light or help them prepare for press interviews.</a:t>
            </a:r>
          </a:p>
          <a:p>
            <a:r>
              <a:rPr lang="en-US" dirty="0"/>
              <a:t>The political parties’ national nominating conventions have become largely media events.</a:t>
            </a:r>
          </a:p>
        </p:txBody>
      </p:sp>
      <p:pic>
        <p:nvPicPr>
          <p:cNvPr id="5" name="Picture 4" descr="A person standing in front of a store&#10;&#10;Description automatically generated">
            <a:extLst>
              <a:ext uri="{FF2B5EF4-FFF2-40B4-BE49-F238E27FC236}">
                <a16:creationId xmlns:a16="http://schemas.microsoft.com/office/drawing/2014/main" id="{5FCBFF18-3B6A-4243-BB93-04910886B5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A8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F00FB1-0C5A-4456-9AE2-F156D7BB638B}"/>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19137A-50E7-4309-B54B-AFB70A4B4D64}"/>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8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AB2D-71BC-4A31-9093-DDB9F75CB5D7}"/>
              </a:ext>
            </a:extLst>
          </p:cNvPr>
          <p:cNvSpPr>
            <a:spLocks noGrp="1"/>
          </p:cNvSpPr>
          <p:nvPr>
            <p:ph type="title"/>
          </p:nvPr>
        </p:nvSpPr>
        <p:spPr>
          <a:xfrm>
            <a:off x="4965430" y="629268"/>
            <a:ext cx="6586491" cy="1286160"/>
          </a:xfrm>
        </p:spPr>
        <p:txBody>
          <a:bodyPr anchor="b">
            <a:noAutofit/>
          </a:bodyPr>
          <a:lstStyle/>
          <a:p>
            <a:r>
              <a:rPr lang="en-US" dirty="0"/>
              <a:t>D. Using the Media for Propaganda</a:t>
            </a:r>
          </a:p>
        </p:txBody>
      </p:sp>
      <p:sp>
        <p:nvSpPr>
          <p:cNvPr id="3" name="Content Placeholder 2">
            <a:extLst>
              <a:ext uri="{FF2B5EF4-FFF2-40B4-BE49-F238E27FC236}">
                <a16:creationId xmlns:a16="http://schemas.microsoft.com/office/drawing/2014/main" id="{10995DDE-C094-4CB0-B869-A982FF247F1F}"/>
              </a:ext>
            </a:extLst>
          </p:cNvPr>
          <p:cNvSpPr>
            <a:spLocks noGrp="1"/>
          </p:cNvSpPr>
          <p:nvPr>
            <p:ph idx="1"/>
          </p:nvPr>
        </p:nvSpPr>
        <p:spPr>
          <a:xfrm>
            <a:off x="4965431" y="2438400"/>
            <a:ext cx="6775719" cy="3785419"/>
          </a:xfrm>
        </p:spPr>
        <p:txBody>
          <a:bodyPr>
            <a:noAutofit/>
          </a:bodyPr>
          <a:lstStyle/>
          <a:p>
            <a:r>
              <a:rPr lang="en-US" b="1" dirty="0">
                <a:solidFill>
                  <a:srgbClr val="FF0000"/>
                </a:solidFill>
              </a:rPr>
              <a:t>Propaganda</a:t>
            </a:r>
            <a:r>
              <a:rPr lang="en-US" dirty="0">
                <a:solidFill>
                  <a:srgbClr val="FF0000"/>
                </a:solidFill>
              </a:rPr>
              <a:t> is the use of various techniques to select and manipulate information to persuade or influence.</a:t>
            </a:r>
          </a:p>
          <a:p>
            <a:r>
              <a:rPr lang="en-US" dirty="0"/>
              <a:t>American democracy is endangered if the public allows itself to be manipulated through the clever use of propaganda into making unwise political decisions.</a:t>
            </a:r>
          </a:p>
        </p:txBody>
      </p:sp>
      <p:pic>
        <p:nvPicPr>
          <p:cNvPr id="5" name="Picture 4" descr="A flag hanging on a cloudy day&#10;&#10;Description automatically generated">
            <a:extLst>
              <a:ext uri="{FF2B5EF4-FFF2-40B4-BE49-F238E27FC236}">
                <a16:creationId xmlns:a16="http://schemas.microsoft.com/office/drawing/2014/main" id="{B52E5EEA-DA14-4721-A246-DDAA05BCD4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705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28F8A2-1C85-4105-A394-8C8C65620DCE}"/>
              </a:ext>
            </a:extLst>
          </p:cNvPr>
          <p:cNvCxnSpPr>
            <a:cxnSpLocks/>
          </p:cNvCxnSpPr>
          <p:nvPr/>
        </p:nvCxnSpPr>
        <p:spPr>
          <a:xfrm>
            <a:off x="5080934" y="2114333"/>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60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1–5. Identify five major forms of media.</a:t>
            </a:r>
          </a:p>
          <a:p>
            <a:pPr marL="0" indent="0" algn="ctr">
              <a:buNone/>
            </a:pPr>
            <a:r>
              <a:rPr lang="en-US" dirty="0">
                <a:solidFill>
                  <a:srgbClr val="C00000"/>
                </a:solidFill>
              </a:rPr>
              <a:t>newspapers, radio, television, the internet, and social media (pp. 436–438)</a:t>
            </a:r>
          </a:p>
          <a:p>
            <a:pPr marL="0" indent="0">
              <a:buNone/>
            </a:pPr>
            <a:r>
              <a:rPr lang="en-US" dirty="0"/>
              <a:t>6–7. Identify what FOIA stands for and identify the rights that the FOIA provides.</a:t>
            </a:r>
          </a:p>
          <a:p>
            <a:pPr marL="0" indent="0" algn="ctr">
              <a:buNone/>
            </a:pPr>
            <a:r>
              <a:rPr lang="en-US" dirty="0">
                <a:solidFill>
                  <a:srgbClr val="C00000"/>
                </a:solidFill>
              </a:rPr>
              <a:t>FOIA stands for the Freedom of Information Act, which was passed to give the public, especially the media, access to the federal government’s bureaucratic information. (p. 440)</a:t>
            </a:r>
          </a:p>
        </p:txBody>
      </p:sp>
    </p:spTree>
    <p:extLst>
      <p:ext uri="{BB962C8B-B14F-4D97-AF65-F5344CB8AC3E}">
        <p14:creationId xmlns:p14="http://schemas.microsoft.com/office/powerpoint/2010/main" val="164792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3–4. Identify two noteworthy characteristics of public opinion.</a:t>
            </a:r>
          </a:p>
          <a:p>
            <a:pPr marL="0" indent="0" algn="ctr">
              <a:buNone/>
            </a:pPr>
            <a:r>
              <a:rPr lang="en-US" dirty="0">
                <a:solidFill>
                  <a:srgbClr val="C00000"/>
                </a:solidFill>
              </a:rPr>
              <a:t>Government does not gauge public opinion simply by determining the opinions of the average American, and some issues retain lasting interest, while others are short-lived. </a:t>
            </a:r>
            <a:br>
              <a:rPr lang="en-US" dirty="0">
                <a:solidFill>
                  <a:srgbClr val="C00000"/>
                </a:solidFill>
              </a:rPr>
            </a:br>
            <a:r>
              <a:rPr lang="en-US" dirty="0">
                <a:solidFill>
                  <a:srgbClr val="C00000"/>
                </a:solidFill>
              </a:rPr>
              <a:t>(p. 421)</a:t>
            </a:r>
          </a:p>
        </p:txBody>
      </p:sp>
    </p:spTree>
    <p:extLst>
      <p:ext uri="{BB962C8B-B14F-4D97-AF65-F5344CB8AC3E}">
        <p14:creationId xmlns:p14="http://schemas.microsoft.com/office/powerpoint/2010/main" val="679726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892675"/>
          </a:xfrm>
        </p:spPr>
        <p:txBody>
          <a:bodyPr>
            <a:normAutofit/>
          </a:bodyPr>
          <a:lstStyle/>
          <a:p>
            <a:pPr marL="0" indent="0">
              <a:buNone/>
            </a:pPr>
            <a:r>
              <a:rPr lang="en-US" dirty="0"/>
              <a:t>8. What material can be excluded from the information released by a FOIA request?</a:t>
            </a:r>
          </a:p>
          <a:p>
            <a:pPr marL="0" indent="0" algn="ctr">
              <a:buNone/>
            </a:pPr>
            <a:r>
              <a:rPr lang="en-US" dirty="0">
                <a:solidFill>
                  <a:srgbClr val="C00000"/>
                </a:solidFill>
              </a:rPr>
              <a:t>information that is vital to national security or that might jeopardize certain government actions or endanger certain people (p. 440)</a:t>
            </a:r>
          </a:p>
          <a:p>
            <a:pPr marL="0" indent="0">
              <a:buNone/>
            </a:pPr>
            <a:r>
              <a:rPr lang="en-US" dirty="0"/>
              <a:t>9. Define propaganda.</a:t>
            </a:r>
          </a:p>
          <a:p>
            <a:pPr marL="0" indent="0" algn="ctr">
              <a:buNone/>
            </a:pPr>
            <a:r>
              <a:rPr lang="en-US" dirty="0">
                <a:solidFill>
                  <a:srgbClr val="C00000"/>
                </a:solidFill>
              </a:rPr>
              <a:t>the use of various techniques to select and manipulate information to persuade or influence people effectively </a:t>
            </a:r>
            <a:br>
              <a:rPr lang="en-US" dirty="0">
                <a:solidFill>
                  <a:srgbClr val="C00000"/>
                </a:solidFill>
              </a:rPr>
            </a:br>
            <a:r>
              <a:rPr lang="en-US" dirty="0">
                <a:solidFill>
                  <a:srgbClr val="C00000"/>
                </a:solidFill>
              </a:rPr>
              <a:t>(p. 443)</a:t>
            </a:r>
          </a:p>
        </p:txBody>
      </p:sp>
    </p:spTree>
    <p:extLst>
      <p:ext uri="{BB962C8B-B14F-4D97-AF65-F5344CB8AC3E}">
        <p14:creationId xmlns:p14="http://schemas.microsoft.com/office/powerpoint/2010/main" val="1151432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can the media manipulate the information it relays to the public?</a:t>
            </a:r>
          </a:p>
          <a:p>
            <a:pPr marL="0" indent="0" algn="ctr">
              <a:buNone/>
            </a:pPr>
            <a:r>
              <a:rPr lang="en-US" dirty="0">
                <a:solidFill>
                  <a:srgbClr val="C00000"/>
                </a:solidFill>
              </a:rPr>
              <a:t>Students may answer that the media can manipulate public perception by giving certain information more extensive or prominent coverage, omitting information, choosing connotative words and pictures in their coverage, and setting arbitrary expectations.</a:t>
            </a:r>
          </a:p>
        </p:txBody>
      </p:sp>
    </p:spTree>
    <p:extLst>
      <p:ext uri="{BB962C8B-B14F-4D97-AF65-F5344CB8AC3E}">
        <p14:creationId xmlns:p14="http://schemas.microsoft.com/office/powerpoint/2010/main" val="4277049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List seven basic propaganda techniques. Which two do you think are most effective? Explain your answer.</a:t>
            </a:r>
          </a:p>
          <a:p>
            <a:pPr marL="0" indent="0" algn="ctr">
              <a:buNone/>
            </a:pPr>
            <a:r>
              <a:rPr lang="en-US" dirty="0">
                <a:solidFill>
                  <a:srgbClr val="C00000"/>
                </a:solidFill>
              </a:rPr>
              <a:t>Name calling, plain folks, bandwagon, testimonial, card stacking, glittering generalities, and transfer. Answers will vary for the second part of the question.</a:t>
            </a:r>
          </a:p>
        </p:txBody>
      </p:sp>
    </p:spTree>
    <p:extLst>
      <p:ext uri="{BB962C8B-B14F-4D97-AF65-F5344CB8AC3E}">
        <p14:creationId xmlns:p14="http://schemas.microsoft.com/office/powerpoint/2010/main" val="318137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5–6. Explain the basic modern implications of the words </a:t>
            </a:r>
            <a:r>
              <a:rPr lang="en-US" i="1" dirty="0"/>
              <a:t>liberalism</a:t>
            </a:r>
            <a:r>
              <a:rPr lang="en-US" dirty="0"/>
              <a:t> and </a:t>
            </a:r>
            <a:r>
              <a:rPr lang="en-US" i="1" dirty="0"/>
              <a:t>conservatism</a:t>
            </a:r>
            <a:r>
              <a:rPr lang="en-US" dirty="0"/>
              <a:t>.</a:t>
            </a:r>
          </a:p>
          <a:p>
            <a:pPr marL="0" indent="0" algn="ctr">
              <a:buNone/>
            </a:pPr>
            <a:r>
              <a:rPr lang="en-US" dirty="0">
                <a:solidFill>
                  <a:srgbClr val="C00000"/>
                </a:solidFill>
              </a:rPr>
              <a:t>Liberalism now refers to policies that favor government action and expansion. Conservatism generally refers to a reluctance to expand government authority, especially at the expense of individual responsibility. (p. 422)</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18.1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607040" cy="5032375"/>
          </a:xfrm>
        </p:spPr>
        <p:txBody>
          <a:bodyPr>
            <a:normAutofit/>
          </a:bodyPr>
          <a:lstStyle/>
          <a:p>
            <a:pPr>
              <a:buFont typeface="Wingdings" panose="05000000000000000000" pitchFamily="2" charset="2"/>
              <a:buChar char="v"/>
            </a:pPr>
            <a:r>
              <a:rPr lang="en-US" dirty="0"/>
              <a:t> Define the term </a:t>
            </a:r>
            <a:r>
              <a:rPr lang="en-US" i="1" dirty="0"/>
              <a:t>moderate</a:t>
            </a:r>
            <a:r>
              <a:rPr lang="en-US" dirty="0"/>
              <a:t>. Evaluate the wisdom of holding moderate views in politics.</a:t>
            </a:r>
          </a:p>
          <a:p>
            <a:pPr marL="0" indent="0" algn="ctr">
              <a:buNone/>
            </a:pPr>
            <a:r>
              <a:rPr lang="en-US" dirty="0">
                <a:solidFill>
                  <a:srgbClr val="C00000"/>
                </a:solidFill>
              </a:rPr>
              <a:t>To some degree, the term </a:t>
            </a:r>
            <a:r>
              <a:rPr lang="en-US" i="1" dirty="0">
                <a:solidFill>
                  <a:srgbClr val="C00000"/>
                </a:solidFill>
              </a:rPr>
              <a:t>moderate</a:t>
            </a:r>
            <a:r>
              <a:rPr lang="en-US" dirty="0">
                <a:solidFill>
                  <a:srgbClr val="C00000"/>
                </a:solidFill>
              </a:rPr>
              <a:t> means whatever its bearer wants it to mean. Generally, moderates favor a middle ground between conservative and liberal positions. For the second part of the question, some will criticize taking the “middle of the road” on issues and say moderates lack the fortitude to take firm stands. Other students may endorse taking a moderate position, noting that sometimes the liberal and conservative positions are both wrong.</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AB11E408-1929-453C-9036-16EB162BC3D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Public Policy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18.2</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64098"/>
      </p:ext>
    </p:extLst>
  </p:cSld>
  <p:clrMapOvr>
    <a:overrideClrMapping bg1="dk1" tx1="lt1" bg2="dk2" tx2="lt2" accent1="accent1" accent2="accent2" accent3="accent3" accent4="accent4" accent5="accent5" accent6="accent6" hlink="hlink" folHlink="folHlink"/>
  </p:clrMapOvr>
  <p:transition>
    <p:fade/>
  </p:transition>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3997</Words>
  <Application>Microsoft Office PowerPoint</Application>
  <PresentationFormat>Widescreen</PresentationFormat>
  <Paragraphs>317</Paragraphs>
  <Slides>62</Slides>
  <Notes>44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62</vt:i4>
      </vt:variant>
    </vt:vector>
  </HeadingPairs>
  <TitlesOfParts>
    <vt:vector size="70" baseType="lpstr">
      <vt:lpstr>Arial</vt:lpstr>
      <vt:lpstr>Calibri</vt:lpstr>
      <vt:lpstr>Courier New</vt:lpstr>
      <vt:lpstr>Tahoma</vt:lpstr>
      <vt:lpstr>Tw Cen MT</vt:lpstr>
      <vt:lpstr>Wingdings</vt:lpstr>
      <vt:lpstr>Office Theme</vt:lpstr>
      <vt:lpstr>American Government, 4th ed.</vt:lpstr>
      <vt:lpstr>Chapter 18:  Public Policy  and Politics</vt:lpstr>
      <vt:lpstr>I. Government and the Public</vt:lpstr>
      <vt:lpstr>A. Definitions</vt:lpstr>
      <vt:lpstr>B. Liberalism and Conservatism</vt:lpstr>
      <vt:lpstr>Section Review – Chapter 18.1</vt:lpstr>
      <vt:lpstr>Section Review – Chapter 18.1</vt:lpstr>
      <vt:lpstr>Section Review – Chapter 18.1</vt:lpstr>
      <vt:lpstr>Section Review – Chapter 18.1</vt:lpstr>
      <vt:lpstr>II. Public Policy</vt:lpstr>
      <vt:lpstr>A. Divisions</vt:lpstr>
      <vt:lpstr>B. Development</vt:lpstr>
      <vt:lpstr>B. Development</vt:lpstr>
      <vt:lpstr>B. Development</vt:lpstr>
      <vt:lpstr>B. Development</vt:lpstr>
      <vt:lpstr>C. Implementation</vt:lpstr>
      <vt:lpstr>Section Review – Chapter 18.2</vt:lpstr>
      <vt:lpstr>Section Review – Chapter 18.2</vt:lpstr>
      <vt:lpstr>III. Public Opinion</vt:lpstr>
      <vt:lpstr>A. Origins of and Influences on Opinion</vt:lpstr>
      <vt:lpstr>A. Origins of and Influences on Opinion</vt:lpstr>
      <vt:lpstr>A. Origins of and Influences on Opinion</vt:lpstr>
      <vt:lpstr>A. Origins of and Influences on Opinion</vt:lpstr>
      <vt:lpstr>A. Origins of and Influences on Opinion</vt:lpstr>
      <vt:lpstr>B. Measuring Public Opinion</vt:lpstr>
      <vt:lpstr>B. Measuring Public Opinion</vt:lpstr>
      <vt:lpstr>B. Measuring Public Opinion</vt:lpstr>
      <vt:lpstr>C. The Danger of Public Opinion</vt:lpstr>
      <vt:lpstr>Section Review – Chapter 18.3</vt:lpstr>
      <vt:lpstr>Section Review – Chapter 18.3</vt:lpstr>
      <vt:lpstr>Section Review – Chapter 18.3</vt:lpstr>
      <vt:lpstr>IV. Interest Groups</vt:lpstr>
      <vt:lpstr>IV. Interest Groups</vt:lpstr>
      <vt:lpstr>A. Purposes</vt:lpstr>
      <vt:lpstr>B. Kinds of Interest Groups</vt:lpstr>
      <vt:lpstr>B. Kinds of Interest Groups</vt:lpstr>
      <vt:lpstr>B. Kinds of Interest Groups</vt:lpstr>
      <vt:lpstr>C. Interest Groups’ Activities</vt:lpstr>
      <vt:lpstr>C. Interest Groups’ Activities</vt:lpstr>
      <vt:lpstr>C. Interest Groups’ Activities</vt:lpstr>
      <vt:lpstr>C. Interest Groups’ Activities</vt:lpstr>
      <vt:lpstr>C. Interest Groups’ Activities</vt:lpstr>
      <vt:lpstr>Section Review – Chapter 18.4</vt:lpstr>
      <vt:lpstr>Section Review – Chapter 18.4</vt:lpstr>
      <vt:lpstr>Section Review – Chapter 18.4</vt:lpstr>
      <vt:lpstr>Section Review – Chapter 18.4</vt:lpstr>
      <vt:lpstr>V. Mass Media</vt:lpstr>
      <vt:lpstr>V. Mass Media</vt:lpstr>
      <vt:lpstr>A. Major Types of Media</vt:lpstr>
      <vt:lpstr>A. Major Types of Media</vt:lpstr>
      <vt:lpstr>PowerPoint Presentation</vt:lpstr>
      <vt:lpstr>A. Major Types of Media</vt:lpstr>
      <vt:lpstr>A. Major Types of Media</vt:lpstr>
      <vt:lpstr>B. Powers and Limits</vt:lpstr>
      <vt:lpstr>B. Powers and Limits</vt:lpstr>
      <vt:lpstr>B. Powers and Limits</vt:lpstr>
      <vt:lpstr>B. Powers and Limits</vt:lpstr>
      <vt:lpstr>C. Using the Media for Politics</vt:lpstr>
      <vt:lpstr>D. Using the Media for Propaganda</vt:lpstr>
      <vt:lpstr>Section Review – Chapter 18.5</vt:lpstr>
      <vt:lpstr>Section Review – Chapter 18.5</vt:lpstr>
      <vt:lpstr>Section Review – Chapter 18.5</vt:lpstr>
      <vt:lpstr>Section Review – Chapter 18.5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Public Policy  and Politics</dc:title>
  <dc:creator>Bowers, Hannah</dc:creator>
  <cp:lastModifiedBy>Susan German</cp:lastModifiedBy>
  <cp:revision>9</cp:revision>
  <dcterms:created xsi:type="dcterms:W3CDTF">2020-06-30T19:32:02Z</dcterms:created>
  <dcterms:modified xsi:type="dcterms:W3CDTF">2024-04-18T15:23:49Z</dcterms:modified>
</cp:coreProperties>
</file>