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1"/>
    <p:sldMasterId id="2147483767" r:id="rId2"/>
  </p:sldMasterIdLst>
  <p:notesMasterIdLst>
    <p:notesMasterId r:id="rId162"/>
  </p:notesMasterIdLst>
  <p:sldIdLst>
    <p:sldId id="305" r:id="rId3"/>
    <p:sldId id="329" r:id="rId4"/>
    <p:sldId id="331" r:id="rId5"/>
    <p:sldId id="330" r:id="rId6"/>
    <p:sldId id="335" r:id="rId7"/>
    <p:sldId id="333" r:id="rId8"/>
    <p:sldId id="334" r:id="rId9"/>
    <p:sldId id="336" r:id="rId10"/>
    <p:sldId id="337" r:id="rId11"/>
    <p:sldId id="338" r:id="rId12"/>
    <p:sldId id="339" r:id="rId13"/>
    <p:sldId id="340" r:id="rId14"/>
    <p:sldId id="341" r:id="rId15"/>
    <p:sldId id="472" r:id="rId16"/>
    <p:sldId id="476" r:id="rId17"/>
    <p:sldId id="477" r:id="rId18"/>
    <p:sldId id="478" r:id="rId19"/>
    <p:sldId id="342" r:id="rId20"/>
    <p:sldId id="479" r:id="rId21"/>
    <p:sldId id="480" r:id="rId22"/>
    <p:sldId id="481" r:id="rId23"/>
    <p:sldId id="343" r:id="rId24"/>
    <p:sldId id="344" r:id="rId25"/>
    <p:sldId id="345" r:id="rId26"/>
    <p:sldId id="346" r:id="rId27"/>
    <p:sldId id="347" r:id="rId28"/>
    <p:sldId id="348" r:id="rId29"/>
    <p:sldId id="349" r:id="rId30"/>
    <p:sldId id="351" r:id="rId31"/>
    <p:sldId id="350" r:id="rId32"/>
    <p:sldId id="471" r:id="rId33"/>
    <p:sldId id="352" r:id="rId34"/>
    <p:sldId id="353" r:id="rId35"/>
    <p:sldId id="354" r:id="rId36"/>
    <p:sldId id="355" r:id="rId37"/>
    <p:sldId id="356" r:id="rId38"/>
    <p:sldId id="357" r:id="rId39"/>
    <p:sldId id="358" r:id="rId40"/>
    <p:sldId id="359" r:id="rId41"/>
    <p:sldId id="360" r:id="rId42"/>
    <p:sldId id="361" r:id="rId43"/>
    <p:sldId id="362" r:id="rId44"/>
    <p:sldId id="363" r:id="rId45"/>
    <p:sldId id="364" r:id="rId46"/>
    <p:sldId id="365" r:id="rId47"/>
    <p:sldId id="366" r:id="rId48"/>
    <p:sldId id="367" r:id="rId49"/>
    <p:sldId id="482" r:id="rId50"/>
    <p:sldId id="484" r:id="rId51"/>
    <p:sldId id="483" r:id="rId52"/>
    <p:sldId id="485" r:id="rId53"/>
    <p:sldId id="368" r:id="rId54"/>
    <p:sldId id="369" r:id="rId55"/>
    <p:sldId id="370" r:id="rId56"/>
    <p:sldId id="371" r:id="rId57"/>
    <p:sldId id="372" r:id="rId58"/>
    <p:sldId id="468" r:id="rId59"/>
    <p:sldId id="373" r:id="rId60"/>
    <p:sldId id="469" r:id="rId61"/>
    <p:sldId id="374" r:id="rId62"/>
    <p:sldId id="375" r:id="rId63"/>
    <p:sldId id="376" r:id="rId64"/>
    <p:sldId id="377" r:id="rId65"/>
    <p:sldId id="378" r:id="rId66"/>
    <p:sldId id="379" r:id="rId67"/>
    <p:sldId id="380" r:id="rId68"/>
    <p:sldId id="381" r:id="rId69"/>
    <p:sldId id="382" r:id="rId70"/>
    <p:sldId id="384" r:id="rId71"/>
    <p:sldId id="470" r:id="rId72"/>
    <p:sldId id="383" r:id="rId73"/>
    <p:sldId id="385" r:id="rId74"/>
    <p:sldId id="386" r:id="rId75"/>
    <p:sldId id="473" r:id="rId76"/>
    <p:sldId id="387" r:id="rId77"/>
    <p:sldId id="389" r:id="rId78"/>
    <p:sldId id="390" r:id="rId79"/>
    <p:sldId id="391" r:id="rId80"/>
    <p:sldId id="392" r:id="rId81"/>
    <p:sldId id="393" r:id="rId82"/>
    <p:sldId id="394" r:id="rId83"/>
    <p:sldId id="395" r:id="rId84"/>
    <p:sldId id="388" r:id="rId85"/>
    <p:sldId id="396" r:id="rId86"/>
    <p:sldId id="397" r:id="rId87"/>
    <p:sldId id="398" r:id="rId88"/>
    <p:sldId id="475" r:id="rId89"/>
    <p:sldId id="399" r:id="rId90"/>
    <p:sldId id="474" r:id="rId91"/>
    <p:sldId id="400" r:id="rId92"/>
    <p:sldId id="401" r:id="rId93"/>
    <p:sldId id="402" r:id="rId94"/>
    <p:sldId id="403" r:id="rId95"/>
    <p:sldId id="404" r:id="rId96"/>
    <p:sldId id="487" r:id="rId97"/>
    <p:sldId id="488" r:id="rId98"/>
    <p:sldId id="405" r:id="rId99"/>
    <p:sldId id="406" r:id="rId100"/>
    <p:sldId id="407" r:id="rId101"/>
    <p:sldId id="408" r:id="rId102"/>
    <p:sldId id="409" r:id="rId103"/>
    <p:sldId id="410" r:id="rId104"/>
    <p:sldId id="411" r:id="rId105"/>
    <p:sldId id="412" r:id="rId106"/>
    <p:sldId id="413" r:id="rId107"/>
    <p:sldId id="414" r:id="rId108"/>
    <p:sldId id="415" r:id="rId109"/>
    <p:sldId id="416" r:id="rId110"/>
    <p:sldId id="417" r:id="rId111"/>
    <p:sldId id="418" r:id="rId112"/>
    <p:sldId id="419" r:id="rId113"/>
    <p:sldId id="420" r:id="rId114"/>
    <p:sldId id="421" r:id="rId115"/>
    <p:sldId id="422" r:id="rId116"/>
    <p:sldId id="430" r:id="rId117"/>
    <p:sldId id="431" r:id="rId118"/>
    <p:sldId id="423" r:id="rId119"/>
    <p:sldId id="424" r:id="rId120"/>
    <p:sldId id="425" r:id="rId121"/>
    <p:sldId id="426" r:id="rId122"/>
    <p:sldId id="427" r:id="rId123"/>
    <p:sldId id="432" r:id="rId124"/>
    <p:sldId id="428" r:id="rId125"/>
    <p:sldId id="429" r:id="rId126"/>
    <p:sldId id="433" r:id="rId127"/>
    <p:sldId id="434" r:id="rId128"/>
    <p:sldId id="435" r:id="rId129"/>
    <p:sldId id="439" r:id="rId130"/>
    <p:sldId id="440" r:id="rId131"/>
    <p:sldId id="441" r:id="rId132"/>
    <p:sldId id="436" r:id="rId133"/>
    <p:sldId id="442" r:id="rId134"/>
    <p:sldId id="445" r:id="rId135"/>
    <p:sldId id="446" r:id="rId136"/>
    <p:sldId id="443" r:id="rId137"/>
    <p:sldId id="447" r:id="rId138"/>
    <p:sldId id="444" r:id="rId139"/>
    <p:sldId id="448" r:id="rId140"/>
    <p:sldId id="451" r:id="rId141"/>
    <p:sldId id="449" r:id="rId142"/>
    <p:sldId id="452" r:id="rId143"/>
    <p:sldId id="453" r:id="rId144"/>
    <p:sldId id="454" r:id="rId145"/>
    <p:sldId id="450" r:id="rId146"/>
    <p:sldId id="437" r:id="rId147"/>
    <p:sldId id="455" r:id="rId148"/>
    <p:sldId id="461" r:id="rId149"/>
    <p:sldId id="456" r:id="rId150"/>
    <p:sldId id="462" r:id="rId151"/>
    <p:sldId id="457" r:id="rId152"/>
    <p:sldId id="463" r:id="rId153"/>
    <p:sldId id="464" r:id="rId154"/>
    <p:sldId id="465" r:id="rId155"/>
    <p:sldId id="458" r:id="rId156"/>
    <p:sldId id="466" r:id="rId157"/>
    <p:sldId id="459" r:id="rId158"/>
    <p:sldId id="467" r:id="rId159"/>
    <p:sldId id="460" r:id="rId160"/>
    <p:sldId id="438" r:id="rId161"/>
  </p:sldIdLst>
  <p:sldSz cx="11704638" cy="658336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4">
          <p15:clr>
            <a:srgbClr val="A4A3A4"/>
          </p15:clr>
        </p15:guide>
        <p15:guide id="2" orient="horz" pos="207">
          <p15:clr>
            <a:srgbClr val="A4A3A4"/>
          </p15:clr>
        </p15:guide>
        <p15:guide id="3" orient="horz" pos="3945">
          <p15:clr>
            <a:srgbClr val="A4A3A4"/>
          </p15:clr>
        </p15:guide>
        <p15:guide id="4" orient="horz" pos="3009">
          <p15:clr>
            <a:srgbClr val="A4A3A4"/>
          </p15:clr>
        </p15:guide>
        <p15:guide id="5" orient="horz" pos="928">
          <p15:clr>
            <a:srgbClr val="A4A3A4"/>
          </p15:clr>
        </p15:guide>
        <p15:guide id="6" pos="3687">
          <p15:clr>
            <a:srgbClr val="A4A3A4"/>
          </p15:clr>
        </p15:guide>
        <p15:guide id="7" pos="380">
          <p15:clr>
            <a:srgbClr val="A4A3A4"/>
          </p15:clr>
        </p15:guide>
        <p15:guide id="8" pos="69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6CB"/>
    <a:srgbClr val="F8F4F1"/>
    <a:srgbClr val="D9D4DA"/>
    <a:srgbClr val="FEEBE2"/>
    <a:srgbClr val="1C5B82"/>
    <a:srgbClr val="AACEBB"/>
    <a:srgbClr val="0B773E"/>
    <a:srgbClr val="97C3AC"/>
    <a:srgbClr val="DB6A5A"/>
    <a:srgbClr val="2C53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03" autoAdjust="0"/>
    <p:restoredTop sz="88126" autoAdjust="0"/>
  </p:normalViewPr>
  <p:slideViewPr>
    <p:cSldViewPr snapToGrid="0" snapToObjects="1">
      <p:cViewPr varScale="1">
        <p:scale>
          <a:sx n="67" d="100"/>
          <a:sy n="67" d="100"/>
        </p:scale>
        <p:origin x="678" y="96"/>
      </p:cViewPr>
      <p:guideLst>
        <p:guide orient="horz" pos="2074"/>
        <p:guide orient="horz" pos="207"/>
        <p:guide orient="horz" pos="3945"/>
        <p:guide orient="horz" pos="3009"/>
        <p:guide orient="horz" pos="928"/>
        <p:guide pos="3687"/>
        <p:guide pos="380"/>
        <p:guide pos="6998"/>
      </p:guideLst>
    </p:cSldViewPr>
  </p:slideViewPr>
  <p:notesTextViewPr>
    <p:cViewPr>
      <p:scale>
        <a:sx n="66" d="100"/>
        <a:sy n="66" d="100"/>
      </p:scale>
      <p:origin x="0" y="0"/>
    </p:cViewPr>
  </p:notesTextViewPr>
  <p:sorterViewPr>
    <p:cViewPr>
      <p:scale>
        <a:sx n="150" d="100"/>
        <a:sy n="150" d="100"/>
      </p:scale>
      <p:origin x="0" y="1272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theme" Target="theme/theme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9BC865-367B-4C1E-85ED-1883661038B4}" type="datetimeFigureOut">
              <a:rPr lang="en-US" smtClean="0"/>
              <a:t>4/19/2022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A02022-2634-4AD4-A337-75422E773064}" type="slidenum">
              <a:rPr lang="en-US" smtClean="0"/>
              <a:t>‹#›</a:t>
            </a:fld>
            <a:endParaRPr lang="en-US"/>
          </a:p>
        </p:txBody>
      </p:sp>
    </p:spTree>
    <p:extLst>
      <p:ext uri="{BB962C8B-B14F-4D97-AF65-F5344CB8AC3E}">
        <p14:creationId xmlns:p14="http://schemas.microsoft.com/office/powerpoint/2010/main" val="1846826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6</a:t>
            </a:fld>
            <a:endParaRPr lang="en-US"/>
          </a:p>
        </p:txBody>
      </p:sp>
    </p:spTree>
    <p:extLst>
      <p:ext uri="{BB962C8B-B14F-4D97-AF65-F5344CB8AC3E}">
        <p14:creationId xmlns:p14="http://schemas.microsoft.com/office/powerpoint/2010/main" val="2771287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iStock.com/</a:t>
            </a:r>
            <a:r>
              <a:rPr lang="en-US" dirty="0" err="1" smtClean="0"/>
              <a:t>pigphoto</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87</a:t>
            </a:fld>
            <a:endParaRPr lang="en-US"/>
          </a:p>
        </p:txBody>
      </p:sp>
    </p:spTree>
    <p:extLst>
      <p:ext uri="{BB962C8B-B14F-4D97-AF65-F5344CB8AC3E}">
        <p14:creationId xmlns:p14="http://schemas.microsoft.com/office/powerpoint/2010/main" val="2292531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iStock.com/</a:t>
            </a:r>
            <a:r>
              <a:rPr lang="en-US" dirty="0" err="1" smtClean="0"/>
              <a:t>yongyuan</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89</a:t>
            </a:fld>
            <a:endParaRPr lang="en-US"/>
          </a:p>
        </p:txBody>
      </p:sp>
    </p:spTree>
    <p:extLst>
      <p:ext uri="{BB962C8B-B14F-4D97-AF65-F5344CB8AC3E}">
        <p14:creationId xmlns:p14="http://schemas.microsoft.com/office/powerpoint/2010/main" val="272156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 Geography, 4</a:t>
            </a:r>
            <a:r>
              <a:rPr lang="en-US" baseline="30000" dirty="0" smtClean="0"/>
              <a:t>th</a:t>
            </a:r>
            <a:r>
              <a:rPr lang="en-US" dirty="0" smtClean="0"/>
              <a:t> edition, p. 387</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7</a:t>
            </a:fld>
            <a:endParaRPr lang="en-US"/>
          </a:p>
        </p:txBody>
      </p:sp>
    </p:spTree>
    <p:extLst>
      <p:ext uri="{BB962C8B-B14F-4D97-AF65-F5344CB8AC3E}">
        <p14:creationId xmlns:p14="http://schemas.microsoft.com/office/powerpoint/2010/main" val="1610567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iStock.com/</a:t>
            </a:r>
            <a:r>
              <a:rPr lang="en-US" dirty="0" err="1" smtClean="0"/>
              <a:t>Eugeneonline</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14</a:t>
            </a:fld>
            <a:endParaRPr lang="en-US"/>
          </a:p>
        </p:txBody>
      </p:sp>
    </p:spTree>
    <p:extLst>
      <p:ext uri="{BB962C8B-B14F-4D97-AF65-F5344CB8AC3E}">
        <p14:creationId xmlns:p14="http://schemas.microsoft.com/office/powerpoint/2010/main" val="2783228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iStock.com/</a:t>
            </a:r>
            <a:r>
              <a:rPr lang="en-US" dirty="0" err="1" smtClean="0"/>
              <a:t>aphotostory</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31</a:t>
            </a:fld>
            <a:endParaRPr lang="en-US"/>
          </a:p>
        </p:txBody>
      </p:sp>
    </p:spTree>
    <p:extLst>
      <p:ext uri="{BB962C8B-B14F-4D97-AF65-F5344CB8AC3E}">
        <p14:creationId xmlns:p14="http://schemas.microsoft.com/office/powerpoint/2010/main" val="614734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50</a:t>
            </a:fld>
            <a:endParaRPr lang="en-US"/>
          </a:p>
        </p:txBody>
      </p:sp>
    </p:spTree>
    <p:extLst>
      <p:ext uri="{BB962C8B-B14F-4D97-AF65-F5344CB8AC3E}">
        <p14:creationId xmlns:p14="http://schemas.microsoft.com/office/powerpoint/2010/main" val="3003652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 Geography, 4</a:t>
            </a:r>
            <a:r>
              <a:rPr lang="en-US" baseline="30000" dirty="0" smtClean="0"/>
              <a:t>th</a:t>
            </a:r>
            <a:r>
              <a:rPr lang="en-US" dirty="0" smtClean="0"/>
              <a:t> edition,</a:t>
            </a:r>
            <a:r>
              <a:rPr lang="en-US" baseline="0" dirty="0" smtClean="0"/>
              <a:t> p. 401</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57</a:t>
            </a:fld>
            <a:endParaRPr lang="en-US"/>
          </a:p>
        </p:txBody>
      </p:sp>
    </p:spTree>
    <p:extLst>
      <p:ext uri="{BB962C8B-B14F-4D97-AF65-F5344CB8AC3E}">
        <p14:creationId xmlns:p14="http://schemas.microsoft.com/office/powerpoint/2010/main" val="3709383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 Geography, 4</a:t>
            </a:r>
            <a:r>
              <a:rPr lang="en-US" baseline="30000" dirty="0" smtClean="0"/>
              <a:t>th</a:t>
            </a:r>
            <a:r>
              <a:rPr lang="en-US" dirty="0" smtClean="0"/>
              <a:t> edition, p. 402</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59</a:t>
            </a:fld>
            <a:endParaRPr lang="en-US"/>
          </a:p>
        </p:txBody>
      </p:sp>
    </p:spTree>
    <p:extLst>
      <p:ext uri="{BB962C8B-B14F-4D97-AF65-F5344CB8AC3E}">
        <p14:creationId xmlns:p14="http://schemas.microsoft.com/office/powerpoint/2010/main" val="684494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70</a:t>
            </a:fld>
            <a:endParaRPr lang="en-US"/>
          </a:p>
        </p:txBody>
      </p:sp>
    </p:spTree>
    <p:extLst>
      <p:ext uri="{BB962C8B-B14F-4D97-AF65-F5344CB8AC3E}">
        <p14:creationId xmlns:p14="http://schemas.microsoft.com/office/powerpoint/2010/main" val="1855721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iStock.com/</a:t>
            </a:r>
            <a:r>
              <a:rPr lang="en-US" dirty="0" err="1" smtClean="0"/>
              <a:t>alexkuehni</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74</a:t>
            </a:fld>
            <a:endParaRPr lang="en-US"/>
          </a:p>
        </p:txBody>
      </p:sp>
    </p:spTree>
    <p:extLst>
      <p:ext uri="{BB962C8B-B14F-4D97-AF65-F5344CB8AC3E}">
        <p14:creationId xmlns:p14="http://schemas.microsoft.com/office/powerpoint/2010/main" val="39147937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t/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4283880" y="4775862"/>
            <a:ext cx="6885455" cy="1486826"/>
          </a:xfrm>
        </p:spPr>
        <p:txBody>
          <a:bodyPr>
            <a:normAutofit/>
          </a:bodyPr>
          <a:lstStyle>
            <a:lvl1pPr>
              <a:defRPr sz="3200"/>
            </a:lvl1pPr>
          </a:lstStyle>
          <a:p>
            <a:r>
              <a:rPr lang="en-US" dirty="0"/>
              <a:t>Chapter #: Title</a:t>
            </a:r>
          </a:p>
        </p:txBody>
      </p:sp>
    </p:spTree>
    <p:extLst>
      <p:ext uri="{BB962C8B-B14F-4D97-AF65-F5344CB8AC3E}">
        <p14:creationId xmlns:p14="http://schemas.microsoft.com/office/powerpoint/2010/main" val="138151353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046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nit/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4283880" y="4775862"/>
            <a:ext cx="6885455" cy="1486826"/>
          </a:xfrm>
        </p:spPr>
        <p:txBody>
          <a:bodyPr>
            <a:normAutofit/>
          </a:bodyPr>
          <a:lstStyle>
            <a:lvl1pPr>
              <a:defRPr sz="3200">
                <a:solidFill>
                  <a:schemeClr val="accent3"/>
                </a:solidFill>
              </a:defRPr>
            </a:lvl1pPr>
          </a:lstStyle>
          <a:p>
            <a:r>
              <a:rPr lang="en-US" dirty="0"/>
              <a:t>Chapter #: Title</a:t>
            </a:r>
          </a:p>
        </p:txBody>
      </p:sp>
    </p:spTree>
    <p:extLst>
      <p:ext uri="{BB962C8B-B14F-4D97-AF65-F5344CB8AC3E}">
        <p14:creationId xmlns:p14="http://schemas.microsoft.com/office/powerpoint/2010/main" val="415730370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pSp>
        <p:nvGrpSpPr>
          <p:cNvPr id="5" name="Group 4"/>
          <p:cNvGrpSpPr/>
          <p:nvPr userDrawn="1"/>
        </p:nvGrpSpPr>
        <p:grpSpPr>
          <a:xfrm>
            <a:off x="-157" y="1978090"/>
            <a:ext cx="11705588" cy="2381498"/>
            <a:chOff x="-157" y="1978090"/>
            <a:chExt cx="11705588" cy="2381498"/>
          </a:xfrm>
        </p:grpSpPr>
        <p:grpSp>
          <p:nvGrpSpPr>
            <p:cNvPr id="3" name="Group 2"/>
            <p:cNvGrpSpPr/>
            <p:nvPr userDrawn="1"/>
          </p:nvGrpSpPr>
          <p:grpSpPr>
            <a:xfrm>
              <a:off x="159" y="1978090"/>
              <a:ext cx="11704320" cy="2381498"/>
              <a:chOff x="159" y="1978090"/>
              <a:chExt cx="11704320" cy="2381498"/>
            </a:xfrm>
          </p:grpSpPr>
          <p:sp>
            <p:nvSpPr>
              <p:cNvPr id="20" name="Rectangle 19"/>
              <p:cNvSpPr/>
              <p:nvPr/>
            </p:nvSpPr>
            <p:spPr>
              <a:xfrm>
                <a:off x="159" y="2213609"/>
                <a:ext cx="11704320" cy="1910460"/>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22" name="Rectangle 21"/>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157" y="2168524"/>
              <a:ext cx="11705588" cy="2000630"/>
              <a:chOff x="-157" y="2169159"/>
              <a:chExt cx="11705588" cy="2000630"/>
            </a:xfrm>
          </p:grpSpPr>
          <p:sp>
            <p:nvSpPr>
              <p:cNvPr id="7" name="Rectangle 1"/>
              <p:cNvSpPr/>
              <p:nvPr userDrawn="1"/>
            </p:nvSpPr>
            <p:spPr>
              <a:xfrm flipH="1">
                <a:off x="795" y="2169159"/>
                <a:ext cx="11704636" cy="91440"/>
              </a:xfrm>
              <a:prstGeom prst="rect">
                <a:avLst/>
              </a:prstGeom>
              <a:solidFill>
                <a:schemeClr val="accent4"/>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
              <p:cNvSpPr/>
              <p:nvPr userDrawn="1"/>
            </p:nvSpPr>
            <p:spPr>
              <a:xfrm flipH="1">
                <a:off x="-157" y="4078349"/>
                <a:ext cx="11704636" cy="91440"/>
              </a:xfrm>
              <a:prstGeom prst="rect">
                <a:avLst/>
              </a:prstGeom>
              <a:solidFill>
                <a:schemeClr val="accent4"/>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hasCustomPrompt="1"/>
          </p:nvPr>
        </p:nvSpPr>
        <p:spPr>
          <a:xfrm>
            <a:off x="585232" y="2094935"/>
            <a:ext cx="10534174" cy="2128368"/>
          </a:xfrm>
        </p:spPr>
        <p:txBody>
          <a:bodyPr>
            <a:normAutofit/>
          </a:bodyPr>
          <a:lstStyle>
            <a:lvl1pPr>
              <a:lnSpc>
                <a:spcPct val="90000"/>
              </a:lnSpc>
              <a:defRPr sz="3200" b="1">
                <a:solidFill>
                  <a:schemeClr val="accent4">
                    <a:lumMod val="75000"/>
                  </a:schemeClr>
                </a:solidFill>
                <a:effectLst/>
              </a:defRPr>
            </a:lvl1pPr>
          </a:lstStyle>
          <a:p>
            <a:r>
              <a:rPr lang="en-US" dirty="0"/>
              <a:t>Title</a:t>
            </a:r>
          </a:p>
        </p:txBody>
      </p:sp>
    </p:spTree>
    <p:extLst>
      <p:ext uri="{BB962C8B-B14F-4D97-AF65-F5344CB8AC3E}">
        <p14:creationId xmlns:p14="http://schemas.microsoft.com/office/powerpoint/2010/main" val="135608283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tes 2">
    <p:spTree>
      <p:nvGrpSpPr>
        <p:cNvPr id="1" name=""/>
        <p:cNvGrpSpPr/>
        <p:nvPr/>
      </p:nvGrpSpPr>
      <p:grpSpPr>
        <a:xfrm>
          <a:off x="0" y="0"/>
          <a:ext cx="0" cy="0"/>
          <a:chOff x="0" y="0"/>
          <a:chExt cx="0" cy="0"/>
        </a:xfrm>
      </p:grpSpPr>
      <p:grpSp>
        <p:nvGrpSpPr>
          <p:cNvPr id="35" name="Group 34"/>
          <p:cNvGrpSpPr/>
          <p:nvPr userDrawn="1"/>
        </p:nvGrpSpPr>
        <p:grpSpPr>
          <a:xfrm>
            <a:off x="0" y="0"/>
            <a:ext cx="11705431" cy="1323236"/>
            <a:chOff x="0" y="-65317"/>
            <a:chExt cx="11705431" cy="1323236"/>
          </a:xfrm>
        </p:grpSpPr>
        <p:sp>
          <p:nvSpPr>
            <p:cNvPr id="15" name="Rectangle 1"/>
            <p:cNvSpPr/>
            <p:nvPr/>
          </p:nvSpPr>
          <p:spPr>
            <a:xfrm flipH="1">
              <a:off x="0" y="-65317"/>
              <a:ext cx="11704636" cy="1196321"/>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603250" y="255390"/>
            <a:ext cx="10506075" cy="904189"/>
          </a:xfrm>
        </p:spPr>
        <p:txBody>
          <a:bodyPr anchor="b">
            <a:noAutofit/>
          </a:bodyPr>
          <a:lstStyle>
            <a:lvl1pPr algn="l">
              <a:defRPr sz="3200">
                <a:solidFill>
                  <a:schemeClr val="accent4">
                    <a:lumMod val="75000"/>
                  </a:schemeClr>
                </a:solidFill>
                <a:effectLst/>
              </a:defRPr>
            </a:lvl1pPr>
          </a:lstStyle>
          <a:p>
            <a:r>
              <a:rPr lang="en-US" dirty="0"/>
              <a:t>Title</a:t>
            </a:r>
          </a:p>
        </p:txBody>
      </p:sp>
      <p:sp>
        <p:nvSpPr>
          <p:cNvPr id="5" name="Text Placeholder 4"/>
          <p:cNvSpPr>
            <a:spLocks noGrp="1"/>
          </p:cNvSpPr>
          <p:nvPr>
            <p:ph type="body" sz="quarter" idx="10"/>
          </p:nvPr>
        </p:nvSpPr>
        <p:spPr>
          <a:xfrm>
            <a:off x="603250" y="1473200"/>
            <a:ext cx="10506075" cy="47894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5246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tes 1">
    <p:spTree>
      <p:nvGrpSpPr>
        <p:cNvPr id="1" name=""/>
        <p:cNvGrpSpPr/>
        <p:nvPr/>
      </p:nvGrpSpPr>
      <p:grpSpPr>
        <a:xfrm>
          <a:off x="0" y="0"/>
          <a:ext cx="0" cy="0"/>
          <a:chOff x="0" y="0"/>
          <a:chExt cx="0" cy="0"/>
        </a:xfrm>
      </p:grpSpPr>
      <p:grpSp>
        <p:nvGrpSpPr>
          <p:cNvPr id="25" name="Group 24"/>
          <p:cNvGrpSpPr/>
          <p:nvPr userDrawn="1"/>
        </p:nvGrpSpPr>
        <p:grpSpPr>
          <a:xfrm>
            <a:off x="0" y="1"/>
            <a:ext cx="11705431" cy="732232"/>
            <a:chOff x="0" y="525687"/>
            <a:chExt cx="11705431" cy="732232"/>
          </a:xfrm>
        </p:grpSpPr>
        <p:sp>
          <p:nvSpPr>
            <p:cNvPr id="26" name="Rectangle 1"/>
            <p:cNvSpPr/>
            <p:nvPr/>
          </p:nvSpPr>
          <p:spPr>
            <a:xfrm flipH="1">
              <a:off x="0" y="525687"/>
              <a:ext cx="11704636" cy="605318"/>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2"/>
          <p:cNvSpPr>
            <a:spLocks noGrp="1"/>
          </p:cNvSpPr>
          <p:nvPr>
            <p:ph idx="1"/>
          </p:nvPr>
        </p:nvSpPr>
        <p:spPr>
          <a:xfrm>
            <a:off x="676275" y="838200"/>
            <a:ext cx="10443130" cy="5494570"/>
          </a:xfrm>
          <a:prstGeom prst="rect">
            <a:avLst/>
          </a:prstGeom>
        </p:spPr>
        <p:txBody>
          <a:bodyPr/>
          <a:lstStyle>
            <a:lvl1pPr marL="228600" indent="-228600">
              <a:buFont typeface="Wingdings" panose="05000000000000000000" pitchFamily="2" charset="2"/>
              <a:buChar char="§"/>
              <a:defRPr>
                <a:solidFill>
                  <a:schemeClr val="accent4"/>
                </a:solidFill>
              </a:defRPr>
            </a:lvl1pPr>
            <a:lvl2pPr marL="628650" indent="-171450">
              <a:buFont typeface="Arial" panose="020B0604020202020204" pitchFamily="34" charset="0"/>
              <a:buChar char="•"/>
              <a:defRPr>
                <a:solidFill>
                  <a:schemeClr val="accent4"/>
                </a:solidFill>
              </a:defRPr>
            </a:lvl2pPr>
            <a:lvl3pPr marL="1143000" indent="-228600">
              <a:buFont typeface="Tahoma" panose="020B0604030504040204" pitchFamily="34" charset="0"/>
              <a:buChar char="–"/>
              <a:defRPr>
                <a:solidFill>
                  <a:schemeClr val="accent4"/>
                </a:solidFill>
              </a:defRPr>
            </a:lvl3pPr>
            <a:lvl4pPr marL="1600200" indent="-228600">
              <a:buFont typeface="Wingdings" panose="05000000000000000000" pitchFamily="2" charset="2"/>
              <a:buChar char="§"/>
              <a:defRPr sz="2400" baseline="0">
                <a:solidFill>
                  <a:schemeClr val="accent4"/>
                </a:solidFill>
              </a:defRPr>
            </a:lvl4pPr>
            <a:lvl5pPr>
              <a:defRPr>
                <a:solidFill>
                  <a:schemeClr val="tx2">
                    <a:lumMod val="75000"/>
                  </a:schemeClr>
                </a:solidFill>
              </a:defRPr>
            </a:lvl5pPr>
          </a:lstStyle>
          <a:p>
            <a:pPr lvl="0"/>
            <a:r>
              <a:rPr lang="en-US" dirty="0"/>
              <a:t>Click to edit Master text styles</a:t>
            </a:r>
          </a:p>
          <a:p>
            <a:pPr lvl="1"/>
            <a:r>
              <a:rPr lang="en-US" dirty="0"/>
              <a:t> Second level</a:t>
            </a:r>
          </a:p>
          <a:p>
            <a:pPr lvl="2"/>
            <a:r>
              <a:rPr lang="en-US" dirty="0"/>
              <a:t> Third level</a:t>
            </a:r>
          </a:p>
          <a:p>
            <a:pPr lvl="3"/>
            <a:r>
              <a:rPr lang="en-US" dirty="0"/>
              <a:t>Fourth level</a:t>
            </a:r>
          </a:p>
        </p:txBody>
      </p:sp>
    </p:spTree>
    <p:extLst>
      <p:ext uri="{BB962C8B-B14F-4D97-AF65-F5344CB8AC3E}">
        <p14:creationId xmlns:p14="http://schemas.microsoft.com/office/powerpoint/2010/main" val="804577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Quiz">
    <p:spTree>
      <p:nvGrpSpPr>
        <p:cNvPr id="1" name=""/>
        <p:cNvGrpSpPr/>
        <p:nvPr/>
      </p:nvGrpSpPr>
      <p:grpSpPr>
        <a:xfrm>
          <a:off x="0" y="0"/>
          <a:ext cx="0" cy="0"/>
          <a:chOff x="0" y="0"/>
          <a:chExt cx="0" cy="0"/>
        </a:xfrm>
      </p:grpSpPr>
      <p:grpSp>
        <p:nvGrpSpPr>
          <p:cNvPr id="8" name="Group 7"/>
          <p:cNvGrpSpPr/>
          <p:nvPr userDrawn="1"/>
        </p:nvGrpSpPr>
        <p:grpSpPr>
          <a:xfrm>
            <a:off x="788067" y="449262"/>
            <a:ext cx="10131552" cy="1023938"/>
            <a:chOff x="0" y="233981"/>
            <a:chExt cx="11705431" cy="1023938"/>
          </a:xfrm>
        </p:grpSpPr>
        <p:sp>
          <p:nvSpPr>
            <p:cNvPr id="9" name="Rectangle 1"/>
            <p:cNvSpPr/>
            <p:nvPr/>
          </p:nvSpPr>
          <p:spPr>
            <a:xfrm flipH="1">
              <a:off x="0" y="233981"/>
              <a:ext cx="11704636" cy="897023"/>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p:cNvSpPr/>
          <p:nvPr/>
        </p:nvSpPr>
        <p:spPr>
          <a:xfrm>
            <a:off x="785019" y="449262"/>
            <a:ext cx="10134600" cy="5637213"/>
          </a:xfrm>
          <a:prstGeom prst="rect">
            <a:avLst/>
          </a:prstGeom>
          <a:noFill/>
          <a:ln w="57150">
            <a:solidFill>
              <a:schemeClr val="accent4">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hasCustomPrompt="1"/>
          </p:nvPr>
        </p:nvSpPr>
        <p:spPr>
          <a:xfrm>
            <a:off x="1038224" y="1600200"/>
            <a:ext cx="9512301" cy="4333875"/>
          </a:xfrm>
          <a:prstGeom prst="rect">
            <a:avLst/>
          </a:prstGeom>
        </p:spPr>
        <p:txBody>
          <a:bodyPr>
            <a:noAutofit/>
          </a:bodyPr>
          <a:lstStyle>
            <a:lvl1pPr marL="1025525" indent="-457200" algn="l">
              <a:lnSpc>
                <a:spcPct val="100000"/>
              </a:lnSpc>
              <a:spcBef>
                <a:spcPts val="0"/>
              </a:spcBef>
              <a:buNone/>
              <a:defRPr sz="2400" baseline="0">
                <a:solidFill>
                  <a:schemeClr val="accent4"/>
                </a:solidFill>
              </a:defRPr>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US" dirty="0"/>
              <a:t>1.	Question</a:t>
            </a:r>
          </a:p>
        </p:txBody>
      </p:sp>
      <p:sp>
        <p:nvSpPr>
          <p:cNvPr id="2" name="TextBox 1"/>
          <p:cNvSpPr txBox="1"/>
          <p:nvPr userDrawn="1"/>
        </p:nvSpPr>
        <p:spPr>
          <a:xfrm>
            <a:off x="1038224" y="705371"/>
            <a:ext cx="2752677" cy="535531"/>
          </a:xfrm>
          <a:prstGeom prst="rect">
            <a:avLst/>
          </a:prstGeom>
        </p:spPr>
        <p:txBody>
          <a:bodyPr vert="horz" lIns="91440" tIns="45720" rIns="91440" bIns="45720" rtlCol="0" anchor="ctr">
            <a:noAutofit/>
          </a:bodyPr>
          <a:lstStyle>
            <a:lvl1pPr lvl="0" indent="0">
              <a:lnSpc>
                <a:spcPct val="90000"/>
              </a:lnSpc>
              <a:spcBef>
                <a:spcPts val="0"/>
              </a:spcBef>
              <a:spcAft>
                <a:spcPts val="900"/>
              </a:spcAft>
              <a:buFont typeface="Wingdings" panose="05000000000000000000" pitchFamily="2" charset="2"/>
              <a:buNone/>
              <a:defRPr sz="3200" b="1" cap="none" baseline="0">
                <a:solidFill>
                  <a:schemeClr val="bg1">
                    <a:lumMod val="95000"/>
                  </a:schemeClr>
                </a:solidFill>
                <a:effectLst>
                  <a:outerShdw blurRad="38100" dist="38100" dir="2700000" algn="tl">
                    <a:srgbClr val="000000">
                      <a:alpha val="43137"/>
                    </a:srgbClr>
                  </a:outerShdw>
                </a:effectLst>
              </a:defRPr>
            </a:lvl1pPr>
            <a:lvl2pPr indent="0">
              <a:lnSpc>
                <a:spcPct val="90000"/>
              </a:lnSpc>
              <a:spcBef>
                <a:spcPts val="0"/>
              </a:spcBef>
              <a:spcAft>
                <a:spcPts val="900"/>
              </a:spcAft>
              <a:buFont typeface="Arial" pitchFamily="34" charset="0"/>
              <a:buNone/>
              <a:defRPr sz="2400">
                <a:solidFill>
                  <a:srgbClr val="F7F5E1"/>
                </a:solidFill>
                <a:effectLst>
                  <a:outerShdw blurRad="38100" dist="38100" dir="2700000" algn="tl">
                    <a:srgbClr val="000000">
                      <a:alpha val="43137"/>
                    </a:srgbClr>
                  </a:outerShdw>
                </a:effectLst>
              </a:defRPr>
            </a:lvl2pPr>
            <a:lvl3pPr indent="0">
              <a:lnSpc>
                <a:spcPct val="90000"/>
              </a:lnSpc>
              <a:spcBef>
                <a:spcPts val="0"/>
              </a:spcBef>
              <a:spcAft>
                <a:spcPts val="900"/>
              </a:spcAft>
              <a:buFont typeface="Tahoma" panose="020B0604030504040204" pitchFamily="34" charset="0"/>
              <a:buNone/>
              <a:defRPr sz="2400">
                <a:solidFill>
                  <a:srgbClr val="F7F5E1"/>
                </a:solidFill>
                <a:effectLst>
                  <a:outerShdw blurRad="38100" dist="38100" dir="2700000" algn="tl">
                    <a:srgbClr val="000000">
                      <a:alpha val="43137"/>
                    </a:srgbClr>
                  </a:outerShdw>
                </a:effectLst>
              </a:defRPr>
            </a:lvl3pPr>
            <a:lvl4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4pPr>
            <a:lvl5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dirty="0">
                <a:solidFill>
                  <a:schemeClr val="accent4">
                    <a:lumMod val="75000"/>
                  </a:schemeClr>
                </a:solidFill>
                <a:effectLst/>
              </a:rPr>
              <a:t>Section Quiz</a:t>
            </a:r>
          </a:p>
        </p:txBody>
      </p:sp>
    </p:spTree>
    <p:extLst>
      <p:ext uri="{BB962C8B-B14F-4D97-AF65-F5344CB8AC3E}">
        <p14:creationId xmlns:p14="http://schemas.microsoft.com/office/powerpoint/2010/main" val="14036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rm">
    <p:spTree>
      <p:nvGrpSpPr>
        <p:cNvPr id="1" name=""/>
        <p:cNvGrpSpPr/>
        <p:nvPr/>
      </p:nvGrpSpPr>
      <p:grpSpPr>
        <a:xfrm>
          <a:off x="0" y="0"/>
          <a:ext cx="0" cy="0"/>
          <a:chOff x="0" y="0"/>
          <a:chExt cx="0" cy="0"/>
        </a:xfrm>
      </p:grpSpPr>
      <p:sp>
        <p:nvSpPr>
          <p:cNvPr id="4" name="Rectangle 3"/>
          <p:cNvSpPr/>
          <p:nvPr userDrawn="1"/>
        </p:nvSpPr>
        <p:spPr>
          <a:xfrm>
            <a:off x="0" y="0"/>
            <a:ext cx="11704638" cy="6583363"/>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59" y="1264761"/>
            <a:ext cx="11704320" cy="3955825"/>
            <a:chOff x="159" y="1264761"/>
            <a:chExt cx="11704320" cy="3955825"/>
          </a:xfrm>
        </p:grpSpPr>
        <p:sp>
          <p:nvSpPr>
            <p:cNvPr id="9" name="Rectangle 8"/>
            <p:cNvSpPr/>
            <p:nvPr userDrawn="1"/>
          </p:nvSpPr>
          <p:spPr>
            <a:xfrm>
              <a:off x="159" y="1264761"/>
              <a:ext cx="11704320" cy="3955825"/>
            </a:xfrm>
            <a:prstGeom prst="rect">
              <a:avLst/>
            </a:prstGeom>
            <a:solidFill>
              <a:schemeClr val="bg1">
                <a:lumMod val="95000"/>
              </a:schemeClr>
            </a:solidFill>
            <a:ln w="1270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159" y="1264761"/>
              <a:ext cx="11704320" cy="0"/>
            </a:xfrm>
            <a:prstGeom prst="line">
              <a:avLst/>
            </a:prstGeom>
            <a:ln w="76200">
              <a:solidFill>
                <a:srgbClr val="0B773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59" y="5220586"/>
              <a:ext cx="11704320" cy="0"/>
            </a:xfrm>
            <a:prstGeom prst="line">
              <a:avLst/>
            </a:prstGeom>
            <a:ln w="76200">
              <a:solidFill>
                <a:srgbClr val="0B773E"/>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2215833" y="934720"/>
            <a:ext cx="7274560" cy="1219200"/>
          </a:xfrm>
          <a:prstGeom prst="rect">
            <a:avLst/>
          </a:prstGeom>
          <a:solidFill>
            <a:schemeClr val="accent2"/>
          </a:solidFill>
          <a:ln w="76200">
            <a:solidFill>
              <a:schemeClr val="accent4">
                <a:lumMod val="75000"/>
              </a:schemeClr>
            </a:solidFill>
            <a:miter lim="800000"/>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6" name="Title 12"/>
          <p:cNvSpPr>
            <a:spLocks noGrp="1"/>
          </p:cNvSpPr>
          <p:nvPr>
            <p:ph type="title" hasCustomPrompt="1"/>
          </p:nvPr>
        </p:nvSpPr>
        <p:spPr>
          <a:xfrm>
            <a:off x="2204165" y="981278"/>
            <a:ext cx="7286228" cy="1172642"/>
          </a:xfrm>
        </p:spPr>
        <p:txBody>
          <a:bodyPr>
            <a:normAutofit/>
          </a:bodyPr>
          <a:lstStyle>
            <a:lvl1pPr>
              <a:defRPr sz="3600" b="1">
                <a:solidFill>
                  <a:schemeClr val="bg1">
                    <a:lumMod val="95000"/>
                  </a:schemeClr>
                </a:solidFill>
                <a:effectLst>
                  <a:outerShdw blurRad="38100" dist="38100" dir="2700000" algn="tl">
                    <a:srgbClr val="000000">
                      <a:alpha val="43137"/>
                    </a:srgbClr>
                  </a:outerShdw>
                </a:effectLst>
              </a:defRPr>
            </a:lvl1pPr>
          </a:lstStyle>
          <a:p>
            <a:r>
              <a:rPr lang="en-US" dirty="0"/>
              <a:t>term</a:t>
            </a:r>
          </a:p>
        </p:txBody>
      </p:sp>
      <p:sp>
        <p:nvSpPr>
          <p:cNvPr id="3" name="Text Placeholder 2"/>
          <p:cNvSpPr>
            <a:spLocks noGrp="1"/>
          </p:cNvSpPr>
          <p:nvPr>
            <p:ph type="body" sz="quarter" idx="11" hasCustomPrompt="1"/>
          </p:nvPr>
        </p:nvSpPr>
        <p:spPr>
          <a:xfrm>
            <a:off x="1831182" y="2524125"/>
            <a:ext cx="8042275" cy="2579688"/>
          </a:xfrm>
        </p:spPr>
        <p:txBody>
          <a:bodyPr>
            <a:normAutofit/>
          </a:bodyPr>
          <a:lstStyle>
            <a:lvl1pPr marL="0" indent="0" algn="ctr">
              <a:lnSpc>
                <a:spcPct val="95000"/>
              </a:lnSpc>
              <a:buNone/>
              <a:defRPr sz="2800" b="0"/>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a:t>definition</a:t>
            </a:r>
          </a:p>
        </p:txBody>
      </p:sp>
    </p:spTree>
    <p:extLst>
      <p:ext uri="{BB962C8B-B14F-4D97-AF65-F5344CB8AC3E}">
        <p14:creationId xmlns:p14="http://schemas.microsoft.com/office/powerpoint/2010/main" val="232618637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grpSp>
        <p:nvGrpSpPr>
          <p:cNvPr id="9" name="Group 8"/>
          <p:cNvGrpSpPr/>
          <p:nvPr userDrawn="1"/>
        </p:nvGrpSpPr>
        <p:grpSpPr>
          <a:xfrm>
            <a:off x="-157" y="1902075"/>
            <a:ext cx="11705588" cy="2381498"/>
            <a:chOff x="-157" y="1978090"/>
            <a:chExt cx="11705588" cy="2381498"/>
          </a:xfrm>
        </p:grpSpPr>
        <p:grpSp>
          <p:nvGrpSpPr>
            <p:cNvPr id="10" name="Group 9"/>
            <p:cNvGrpSpPr/>
            <p:nvPr userDrawn="1"/>
          </p:nvGrpSpPr>
          <p:grpSpPr>
            <a:xfrm>
              <a:off x="159" y="1978090"/>
              <a:ext cx="11704320" cy="2381498"/>
              <a:chOff x="159" y="1978090"/>
              <a:chExt cx="11704320" cy="2381498"/>
            </a:xfrm>
          </p:grpSpPr>
          <p:sp>
            <p:nvSpPr>
              <p:cNvPr id="14" name="Rectangle 13"/>
              <p:cNvSpPr/>
              <p:nvPr/>
            </p:nvSpPr>
            <p:spPr>
              <a:xfrm>
                <a:off x="159" y="2213609"/>
                <a:ext cx="11704320" cy="1910460"/>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15" name="Rectangle 14"/>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userDrawn="1"/>
          </p:nvGrpSpPr>
          <p:grpSpPr>
            <a:xfrm>
              <a:off x="-157" y="2168524"/>
              <a:ext cx="11705588" cy="2000630"/>
              <a:chOff x="-157" y="2169159"/>
              <a:chExt cx="11705588" cy="2000630"/>
            </a:xfrm>
          </p:grpSpPr>
          <p:sp>
            <p:nvSpPr>
              <p:cNvPr id="12"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
              <p:cNvSpPr/>
              <p:nvPr userDrawn="1"/>
            </p:nvSpPr>
            <p:spPr>
              <a:xfrm flipH="1">
                <a:off x="-157" y="407834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half" idx="2" hasCustomPrompt="1"/>
          </p:nvPr>
        </p:nvSpPr>
        <p:spPr>
          <a:xfrm>
            <a:off x="1802701" y="5490058"/>
            <a:ext cx="8099236" cy="772630"/>
          </a:xfrm>
          <a:prstGeom prst="rect">
            <a:avLst/>
          </a:prstGeom>
        </p:spPr>
        <p:txBody>
          <a:bodyPr anchor="ctr"/>
          <a:lstStyle>
            <a:lvl1pPr marL="0" indent="0" algn="ctr">
              <a:buNone/>
              <a:defRPr sz="2400">
                <a:solidFill>
                  <a:schemeClr val="accent4">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a:t>
            </a:r>
          </a:p>
        </p:txBody>
      </p:sp>
      <p:sp>
        <p:nvSpPr>
          <p:cNvPr id="17" name="Content Placeholder 4"/>
          <p:cNvSpPr>
            <a:spLocks noGrp="1"/>
          </p:cNvSpPr>
          <p:nvPr>
            <p:ph sz="quarter" idx="10" hasCustomPrompt="1"/>
          </p:nvPr>
        </p:nvSpPr>
        <p:spPr>
          <a:xfrm>
            <a:off x="1738313" y="471970"/>
            <a:ext cx="8228012" cy="5018087"/>
          </a:xfrm>
          <a:solidFill>
            <a:schemeClr val="bg2"/>
          </a:solidFill>
          <a:ln w="44450">
            <a:solidFill>
              <a:schemeClr val="accent4">
                <a:lumMod val="75000"/>
              </a:schemeClr>
            </a:solidFill>
            <a:miter lim="800000"/>
          </a:ln>
        </p:spPr>
        <p:txBody>
          <a:bodyPr/>
          <a:lstStyle>
            <a:lvl1pPr>
              <a:defRPr baseline="0"/>
            </a:lvl1pPr>
          </a:lstStyle>
          <a:p>
            <a:pPr lvl="0"/>
            <a:r>
              <a:rPr lang="en-US" dirty="0"/>
              <a:t>Click picture icon to add image</a:t>
            </a:r>
          </a:p>
        </p:txBody>
      </p:sp>
    </p:spTree>
    <p:extLst>
      <p:ext uri="{BB962C8B-B14F-4D97-AF65-F5344CB8AC3E}">
        <p14:creationId xmlns:p14="http://schemas.microsoft.com/office/powerpoint/2010/main" val="95243049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grpSp>
        <p:nvGrpSpPr>
          <p:cNvPr id="2" name="Group 1"/>
          <p:cNvGrpSpPr/>
          <p:nvPr userDrawn="1"/>
        </p:nvGrpSpPr>
        <p:grpSpPr>
          <a:xfrm>
            <a:off x="-157" y="0"/>
            <a:ext cx="11705588" cy="6583363"/>
            <a:chOff x="-157" y="0"/>
            <a:chExt cx="11705588" cy="6583363"/>
          </a:xfrm>
        </p:grpSpPr>
        <p:grpSp>
          <p:nvGrpSpPr>
            <p:cNvPr id="10" name="Group 9"/>
            <p:cNvGrpSpPr/>
            <p:nvPr userDrawn="1"/>
          </p:nvGrpSpPr>
          <p:grpSpPr>
            <a:xfrm>
              <a:off x="0" y="0"/>
              <a:ext cx="11704638" cy="6583363"/>
              <a:chOff x="0" y="0"/>
              <a:chExt cx="11704638" cy="6583363"/>
            </a:xfrm>
          </p:grpSpPr>
          <p:sp>
            <p:nvSpPr>
              <p:cNvPr id="12" name="Rectangle 11"/>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3" name="Rectangle 12"/>
              <p:cNvSpPr/>
              <p:nvPr userDrawn="1"/>
            </p:nvSpPr>
            <p:spPr>
              <a:xfrm>
                <a:off x="2861" y="0"/>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4" name="Rectangle 13"/>
              <p:cNvSpPr/>
              <p:nvPr userDrawn="1"/>
            </p:nvSpPr>
            <p:spPr>
              <a:xfrm>
                <a:off x="0" y="5956014"/>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5" name="Rectangle 14"/>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6" name="Group 15"/>
            <p:cNvGrpSpPr/>
            <p:nvPr userDrawn="1"/>
          </p:nvGrpSpPr>
          <p:grpSpPr>
            <a:xfrm>
              <a:off x="-157" y="581629"/>
              <a:ext cx="11705588" cy="5420105"/>
              <a:chOff x="-157" y="2169159"/>
              <a:chExt cx="11705588" cy="5420105"/>
            </a:xfrm>
          </p:grpSpPr>
          <p:sp>
            <p:nvSpPr>
              <p:cNvPr id="17"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
              <p:cNvSpPr/>
              <p:nvPr userDrawn="1"/>
            </p:nvSpPr>
            <p:spPr>
              <a:xfrm flipH="1">
                <a:off x="-157" y="7497824"/>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Text Placeholder 15"/>
          <p:cNvSpPr>
            <a:spLocks noGrp="1"/>
          </p:cNvSpPr>
          <p:nvPr>
            <p:ph type="body" sz="quarter" idx="10" hasCustomPrompt="1"/>
          </p:nvPr>
        </p:nvSpPr>
        <p:spPr>
          <a:xfrm>
            <a:off x="593725" y="896921"/>
            <a:ext cx="10515600" cy="4789522"/>
          </a:xfrm>
          <a:prstGeom prst="rect">
            <a:avLst/>
          </a:prstGeom>
        </p:spPr>
        <p:txBody>
          <a:bodyPr anchor="ctr"/>
          <a:lstStyle>
            <a:lvl1pPr marL="0" indent="0" algn="ctr">
              <a:buFontTx/>
              <a:buNone/>
              <a:defRPr b="0">
                <a:solidFill>
                  <a:schemeClr val="accent4">
                    <a:lumMod val="75000"/>
                  </a:schemeClr>
                </a:solidFill>
              </a:defRPr>
            </a:lvl1pPr>
            <a:lvl2pPr marL="457200" indent="0" algn="ctr">
              <a:buFontTx/>
              <a:buNone/>
              <a:defRPr b="1">
                <a:solidFill>
                  <a:schemeClr val="accent1">
                    <a:lumMod val="50000"/>
                  </a:schemeClr>
                </a:solidFill>
              </a:defRPr>
            </a:lvl2pPr>
            <a:lvl3pPr marL="914400" indent="0" algn="ctr">
              <a:buFontTx/>
              <a:buNone/>
              <a:defRPr b="1">
                <a:solidFill>
                  <a:schemeClr val="accent1">
                    <a:lumMod val="50000"/>
                  </a:schemeClr>
                </a:solidFill>
              </a:defRPr>
            </a:lvl3pPr>
            <a:lvl4pPr marL="1371600" indent="0" algn="ctr">
              <a:buFontTx/>
              <a:buNone/>
              <a:defRPr b="1">
                <a:solidFill>
                  <a:schemeClr val="accent1">
                    <a:lumMod val="50000"/>
                  </a:schemeClr>
                </a:solidFill>
              </a:defRPr>
            </a:lvl4pPr>
            <a:lvl5pPr marL="1828800" indent="0" algn="ctr">
              <a:buFontTx/>
              <a:buNone/>
              <a:defRPr b="1">
                <a:solidFill>
                  <a:schemeClr val="accent1">
                    <a:lumMod val="50000"/>
                  </a:schemeClr>
                </a:solidFill>
              </a:defRPr>
            </a:lvl5pPr>
          </a:lstStyle>
          <a:p>
            <a:pPr lvl="0"/>
            <a:r>
              <a:rPr lang="en-US" dirty="0"/>
              <a:t>centered text</a:t>
            </a:r>
          </a:p>
        </p:txBody>
      </p:sp>
    </p:spTree>
    <p:extLst>
      <p:ext uri="{BB962C8B-B14F-4D97-AF65-F5344CB8AC3E}">
        <p14:creationId xmlns:p14="http://schemas.microsoft.com/office/powerpoint/2010/main" val="310405434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9" name="Group 18"/>
          <p:cNvGrpSpPr/>
          <p:nvPr userDrawn="1"/>
        </p:nvGrpSpPr>
        <p:grpSpPr>
          <a:xfrm>
            <a:off x="-157" y="0"/>
            <a:ext cx="11705588" cy="6583363"/>
            <a:chOff x="-157" y="0"/>
            <a:chExt cx="11705588" cy="6583363"/>
          </a:xfrm>
        </p:grpSpPr>
        <p:grpSp>
          <p:nvGrpSpPr>
            <p:cNvPr id="20" name="Group 19"/>
            <p:cNvGrpSpPr/>
            <p:nvPr userDrawn="1"/>
          </p:nvGrpSpPr>
          <p:grpSpPr>
            <a:xfrm>
              <a:off x="0" y="0"/>
              <a:ext cx="11704638" cy="6583363"/>
              <a:chOff x="0" y="0"/>
              <a:chExt cx="11704638" cy="6583363"/>
            </a:xfrm>
          </p:grpSpPr>
          <p:sp>
            <p:nvSpPr>
              <p:cNvPr id="24" name="Rectangle 23"/>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5" name="Rectangle 24"/>
              <p:cNvSpPr/>
              <p:nvPr userDrawn="1"/>
            </p:nvSpPr>
            <p:spPr>
              <a:xfrm>
                <a:off x="2861" y="0"/>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6" name="Rectangle 25"/>
              <p:cNvSpPr/>
              <p:nvPr userDrawn="1"/>
            </p:nvSpPr>
            <p:spPr>
              <a:xfrm>
                <a:off x="0" y="5956014"/>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7" name="Rectangle 26"/>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21" name="Group 20"/>
            <p:cNvGrpSpPr/>
            <p:nvPr userDrawn="1"/>
          </p:nvGrpSpPr>
          <p:grpSpPr>
            <a:xfrm>
              <a:off x="-157" y="581629"/>
              <a:ext cx="11705588" cy="5420105"/>
              <a:chOff x="-157" y="2169159"/>
              <a:chExt cx="11705588" cy="5420105"/>
            </a:xfrm>
          </p:grpSpPr>
          <p:sp>
            <p:nvSpPr>
              <p:cNvPr id="22"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
              <p:cNvSpPr/>
              <p:nvPr userDrawn="1"/>
            </p:nvSpPr>
            <p:spPr>
              <a:xfrm flipH="1">
                <a:off x="-157" y="7497824"/>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quarter" idx="10" hasCustomPrompt="1"/>
          </p:nvPr>
        </p:nvSpPr>
        <p:spPr>
          <a:xfrm>
            <a:off x="603249" y="1047549"/>
            <a:ext cx="10506075" cy="4512424"/>
          </a:xfrm>
          <a:prstGeom prst="rect">
            <a:avLst/>
          </a:prstGeom>
        </p:spPr>
        <p:txBody>
          <a:bodyPr anchor="ctr"/>
          <a:lstStyle>
            <a:lvl1pPr marL="0" indent="0" algn="ctr">
              <a:buNone/>
              <a:defRPr sz="2400" i="1" baseline="0">
                <a:solidFill>
                  <a:schemeClr val="accent4">
                    <a:lumMod val="75000"/>
                  </a:schemeClr>
                </a:solidFill>
                <a:effectLst/>
              </a:defRPr>
            </a:lvl1pPr>
          </a:lstStyle>
          <a:p>
            <a:pPr lvl="0"/>
            <a:r>
              <a:rPr lang="en-US" dirty="0"/>
              <a:t>quote or statement for emphasis</a:t>
            </a:r>
          </a:p>
        </p:txBody>
      </p:sp>
    </p:spTree>
    <p:extLst>
      <p:ext uri="{BB962C8B-B14F-4D97-AF65-F5344CB8AC3E}">
        <p14:creationId xmlns:p14="http://schemas.microsoft.com/office/powerpoint/2010/main" val="157809660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pSp>
        <p:nvGrpSpPr>
          <p:cNvPr id="5" name="Group 4"/>
          <p:cNvGrpSpPr/>
          <p:nvPr userDrawn="1"/>
        </p:nvGrpSpPr>
        <p:grpSpPr>
          <a:xfrm>
            <a:off x="-157" y="1978090"/>
            <a:ext cx="11705588" cy="2381498"/>
            <a:chOff x="-157" y="1978090"/>
            <a:chExt cx="11705588" cy="2381498"/>
          </a:xfrm>
        </p:grpSpPr>
        <p:grpSp>
          <p:nvGrpSpPr>
            <p:cNvPr id="3" name="Group 2"/>
            <p:cNvGrpSpPr/>
            <p:nvPr userDrawn="1"/>
          </p:nvGrpSpPr>
          <p:grpSpPr>
            <a:xfrm>
              <a:off x="159" y="1978090"/>
              <a:ext cx="11704320" cy="2381498"/>
              <a:chOff x="159" y="1978090"/>
              <a:chExt cx="11704320" cy="2381498"/>
            </a:xfrm>
          </p:grpSpPr>
          <p:sp>
            <p:nvSpPr>
              <p:cNvPr id="20" name="Rectangle 19"/>
              <p:cNvSpPr/>
              <p:nvPr/>
            </p:nvSpPr>
            <p:spPr>
              <a:xfrm>
                <a:off x="159" y="2213609"/>
                <a:ext cx="11704320" cy="191046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22" name="Rectangle 21"/>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157" y="2168524"/>
              <a:ext cx="11705588" cy="2000630"/>
              <a:chOff x="-157" y="2169159"/>
              <a:chExt cx="11705588" cy="2000630"/>
            </a:xfrm>
          </p:grpSpPr>
          <p:sp>
            <p:nvSpPr>
              <p:cNvPr id="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hasCustomPrompt="1"/>
          </p:nvPr>
        </p:nvSpPr>
        <p:spPr>
          <a:xfrm>
            <a:off x="585232" y="2094935"/>
            <a:ext cx="10534174" cy="2128368"/>
          </a:xfrm>
        </p:spPr>
        <p:txBody>
          <a:bodyPr>
            <a:normAutofit/>
          </a:bodyPr>
          <a:lstStyle>
            <a:lvl1pPr>
              <a:lnSpc>
                <a:spcPct val="90000"/>
              </a:lnSpc>
              <a:defRPr sz="3200" b="1">
                <a:solidFill>
                  <a:srgbClr val="1C5B82"/>
                </a:solidFill>
                <a:effectLst/>
              </a:defRPr>
            </a:lvl1pPr>
          </a:lstStyle>
          <a:p>
            <a:r>
              <a:rPr lang="en-US" dirty="0"/>
              <a:t>Title</a:t>
            </a:r>
          </a:p>
        </p:txBody>
      </p:sp>
    </p:spTree>
    <p:extLst>
      <p:ext uri="{BB962C8B-B14F-4D97-AF65-F5344CB8AC3E}">
        <p14:creationId xmlns:p14="http://schemas.microsoft.com/office/powerpoint/2010/main" val="319826267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83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tes 2">
    <p:spTree>
      <p:nvGrpSpPr>
        <p:cNvPr id="1" name=""/>
        <p:cNvGrpSpPr/>
        <p:nvPr/>
      </p:nvGrpSpPr>
      <p:grpSpPr>
        <a:xfrm>
          <a:off x="0" y="0"/>
          <a:ext cx="0" cy="0"/>
          <a:chOff x="0" y="0"/>
          <a:chExt cx="0" cy="0"/>
        </a:xfrm>
      </p:grpSpPr>
      <p:grpSp>
        <p:nvGrpSpPr>
          <p:cNvPr id="35" name="Group 34"/>
          <p:cNvGrpSpPr/>
          <p:nvPr userDrawn="1"/>
        </p:nvGrpSpPr>
        <p:grpSpPr>
          <a:xfrm>
            <a:off x="0" y="0"/>
            <a:ext cx="11705431" cy="1323236"/>
            <a:chOff x="0" y="-65317"/>
            <a:chExt cx="11705431" cy="1323236"/>
          </a:xfrm>
        </p:grpSpPr>
        <p:sp>
          <p:nvSpPr>
            <p:cNvPr id="15" name="Rectangle 1"/>
            <p:cNvSpPr/>
            <p:nvPr/>
          </p:nvSpPr>
          <p:spPr>
            <a:xfrm flipH="1">
              <a:off x="0" y="-65317"/>
              <a:ext cx="11704636" cy="1196321"/>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603250" y="255390"/>
            <a:ext cx="10506075" cy="904189"/>
          </a:xfrm>
        </p:spPr>
        <p:txBody>
          <a:bodyPr anchor="b">
            <a:noAutofit/>
          </a:bodyPr>
          <a:lstStyle>
            <a:lvl1pPr algn="l">
              <a:defRPr sz="3200">
                <a:solidFill>
                  <a:srgbClr val="1C5B82"/>
                </a:solidFill>
                <a:effectLst/>
              </a:defRPr>
            </a:lvl1pPr>
          </a:lstStyle>
          <a:p>
            <a:r>
              <a:rPr lang="en-US" dirty="0"/>
              <a:t>Title</a:t>
            </a:r>
          </a:p>
        </p:txBody>
      </p:sp>
      <p:sp>
        <p:nvSpPr>
          <p:cNvPr id="5" name="Text Placeholder 4"/>
          <p:cNvSpPr>
            <a:spLocks noGrp="1"/>
          </p:cNvSpPr>
          <p:nvPr>
            <p:ph type="body" sz="quarter" idx="10"/>
          </p:nvPr>
        </p:nvSpPr>
        <p:spPr>
          <a:xfrm>
            <a:off x="603250" y="1473200"/>
            <a:ext cx="10506075" cy="47894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3122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tes 1">
    <p:spTree>
      <p:nvGrpSpPr>
        <p:cNvPr id="1" name=""/>
        <p:cNvGrpSpPr/>
        <p:nvPr/>
      </p:nvGrpSpPr>
      <p:grpSpPr>
        <a:xfrm>
          <a:off x="0" y="0"/>
          <a:ext cx="0" cy="0"/>
          <a:chOff x="0" y="0"/>
          <a:chExt cx="0" cy="0"/>
        </a:xfrm>
      </p:grpSpPr>
      <p:grpSp>
        <p:nvGrpSpPr>
          <p:cNvPr id="25" name="Group 24"/>
          <p:cNvGrpSpPr/>
          <p:nvPr userDrawn="1"/>
        </p:nvGrpSpPr>
        <p:grpSpPr>
          <a:xfrm>
            <a:off x="0" y="1"/>
            <a:ext cx="11705431" cy="732232"/>
            <a:chOff x="0" y="525687"/>
            <a:chExt cx="11705431" cy="732232"/>
          </a:xfrm>
        </p:grpSpPr>
        <p:sp>
          <p:nvSpPr>
            <p:cNvPr id="26" name="Rectangle 1"/>
            <p:cNvSpPr/>
            <p:nvPr/>
          </p:nvSpPr>
          <p:spPr>
            <a:xfrm flipH="1">
              <a:off x="0" y="525687"/>
              <a:ext cx="11704636" cy="605318"/>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2"/>
          <p:cNvSpPr>
            <a:spLocks noGrp="1"/>
          </p:cNvSpPr>
          <p:nvPr>
            <p:ph idx="1"/>
          </p:nvPr>
        </p:nvSpPr>
        <p:spPr>
          <a:xfrm>
            <a:off x="676275" y="838200"/>
            <a:ext cx="10443130" cy="5494570"/>
          </a:xfrm>
          <a:prstGeom prst="rect">
            <a:avLst/>
          </a:prstGeom>
        </p:spPr>
        <p:txBody>
          <a:bodyPr/>
          <a:lstStyle>
            <a:lvl1pPr marL="228600" indent="-228600">
              <a:buFont typeface="Wingdings" panose="05000000000000000000" pitchFamily="2" charset="2"/>
              <a:buChar char="§"/>
              <a:defRPr>
                <a:solidFill>
                  <a:srgbClr val="1C5B82"/>
                </a:solidFill>
              </a:defRPr>
            </a:lvl1pPr>
            <a:lvl2pPr marL="628650" indent="-171450">
              <a:buFont typeface="Arial" panose="020B0604020202020204" pitchFamily="34" charset="0"/>
              <a:buChar char="•"/>
              <a:defRPr>
                <a:solidFill>
                  <a:srgbClr val="1C5B82"/>
                </a:solidFill>
              </a:defRPr>
            </a:lvl2pPr>
            <a:lvl3pPr marL="1143000" indent="-228600">
              <a:buFont typeface="Tahoma" panose="020B0604030504040204" pitchFamily="34" charset="0"/>
              <a:buChar char="–"/>
              <a:defRPr>
                <a:solidFill>
                  <a:srgbClr val="1C5B82"/>
                </a:solidFill>
              </a:defRPr>
            </a:lvl3pPr>
            <a:lvl4pPr marL="1600200" indent="-228600">
              <a:buFont typeface="Wingdings" panose="05000000000000000000" pitchFamily="2" charset="2"/>
              <a:buChar char="§"/>
              <a:defRPr sz="2400" baseline="0">
                <a:solidFill>
                  <a:srgbClr val="1C5B82"/>
                </a:solidFill>
              </a:defRPr>
            </a:lvl4pPr>
            <a:lvl5pPr>
              <a:defRPr>
                <a:solidFill>
                  <a:schemeClr val="tx2">
                    <a:lumMod val="75000"/>
                  </a:schemeClr>
                </a:solidFill>
              </a:defRPr>
            </a:lvl5pPr>
          </a:lstStyle>
          <a:p>
            <a:pPr lvl="0"/>
            <a:r>
              <a:rPr lang="en-US" dirty="0"/>
              <a:t>Click to edit Master text styles</a:t>
            </a:r>
          </a:p>
          <a:p>
            <a:pPr lvl="1"/>
            <a:r>
              <a:rPr lang="en-US" dirty="0"/>
              <a:t> Second level</a:t>
            </a:r>
          </a:p>
          <a:p>
            <a:pPr lvl="2"/>
            <a:r>
              <a:rPr lang="en-US" dirty="0"/>
              <a:t> Third level</a:t>
            </a:r>
          </a:p>
          <a:p>
            <a:pPr lvl="3"/>
            <a:r>
              <a:rPr lang="en-US" dirty="0"/>
              <a:t>Fourth level</a:t>
            </a:r>
          </a:p>
        </p:txBody>
      </p:sp>
    </p:spTree>
    <p:extLst>
      <p:ext uri="{BB962C8B-B14F-4D97-AF65-F5344CB8AC3E}">
        <p14:creationId xmlns:p14="http://schemas.microsoft.com/office/powerpoint/2010/main" val="1764670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Quiz">
    <p:spTree>
      <p:nvGrpSpPr>
        <p:cNvPr id="1" name=""/>
        <p:cNvGrpSpPr/>
        <p:nvPr/>
      </p:nvGrpSpPr>
      <p:grpSpPr>
        <a:xfrm>
          <a:off x="0" y="0"/>
          <a:ext cx="0" cy="0"/>
          <a:chOff x="0" y="0"/>
          <a:chExt cx="0" cy="0"/>
        </a:xfrm>
      </p:grpSpPr>
      <p:grpSp>
        <p:nvGrpSpPr>
          <p:cNvPr id="8" name="Group 7"/>
          <p:cNvGrpSpPr/>
          <p:nvPr userDrawn="1"/>
        </p:nvGrpSpPr>
        <p:grpSpPr>
          <a:xfrm>
            <a:off x="788067" y="449262"/>
            <a:ext cx="10131552" cy="1023938"/>
            <a:chOff x="0" y="233981"/>
            <a:chExt cx="11705431" cy="1023938"/>
          </a:xfrm>
        </p:grpSpPr>
        <p:sp>
          <p:nvSpPr>
            <p:cNvPr id="9" name="Rectangle 1"/>
            <p:cNvSpPr/>
            <p:nvPr/>
          </p:nvSpPr>
          <p:spPr>
            <a:xfrm flipH="1">
              <a:off x="0" y="233981"/>
              <a:ext cx="11704636" cy="897023"/>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p:cNvSpPr/>
          <p:nvPr/>
        </p:nvSpPr>
        <p:spPr>
          <a:xfrm>
            <a:off x="785019" y="449262"/>
            <a:ext cx="10134600" cy="5637213"/>
          </a:xfrm>
          <a:prstGeom prst="rect">
            <a:avLst/>
          </a:prstGeom>
          <a:noFill/>
          <a:ln w="57150">
            <a:solidFill>
              <a:srgbClr val="1C5B8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hasCustomPrompt="1"/>
          </p:nvPr>
        </p:nvSpPr>
        <p:spPr>
          <a:xfrm>
            <a:off x="1038224" y="1600200"/>
            <a:ext cx="9512301" cy="4333875"/>
          </a:xfrm>
          <a:prstGeom prst="rect">
            <a:avLst/>
          </a:prstGeom>
        </p:spPr>
        <p:txBody>
          <a:bodyPr>
            <a:noAutofit/>
          </a:bodyPr>
          <a:lstStyle>
            <a:lvl1pPr marL="1025525" indent="-457200" algn="l">
              <a:lnSpc>
                <a:spcPct val="100000"/>
              </a:lnSpc>
              <a:spcBef>
                <a:spcPts val="0"/>
              </a:spcBef>
              <a:buNone/>
              <a:defRPr sz="2400" baseline="0">
                <a:solidFill>
                  <a:srgbClr val="1C5B82"/>
                </a:solidFill>
              </a:defRPr>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US" dirty="0"/>
              <a:t>1.	Question</a:t>
            </a:r>
          </a:p>
        </p:txBody>
      </p:sp>
      <p:sp>
        <p:nvSpPr>
          <p:cNvPr id="2" name="TextBox 1"/>
          <p:cNvSpPr txBox="1"/>
          <p:nvPr userDrawn="1"/>
        </p:nvSpPr>
        <p:spPr>
          <a:xfrm>
            <a:off x="1038224" y="705371"/>
            <a:ext cx="2752677" cy="535531"/>
          </a:xfrm>
          <a:prstGeom prst="rect">
            <a:avLst/>
          </a:prstGeom>
        </p:spPr>
        <p:txBody>
          <a:bodyPr vert="horz" lIns="91440" tIns="45720" rIns="91440" bIns="45720" rtlCol="0" anchor="ctr">
            <a:noAutofit/>
          </a:bodyPr>
          <a:lstStyle>
            <a:lvl1pPr lvl="0" indent="0">
              <a:lnSpc>
                <a:spcPct val="90000"/>
              </a:lnSpc>
              <a:spcBef>
                <a:spcPts val="0"/>
              </a:spcBef>
              <a:spcAft>
                <a:spcPts val="900"/>
              </a:spcAft>
              <a:buFont typeface="Wingdings" panose="05000000000000000000" pitchFamily="2" charset="2"/>
              <a:buNone/>
              <a:defRPr sz="3200" b="1" cap="none" baseline="0">
                <a:solidFill>
                  <a:schemeClr val="bg1">
                    <a:lumMod val="95000"/>
                  </a:schemeClr>
                </a:solidFill>
                <a:effectLst>
                  <a:outerShdw blurRad="38100" dist="38100" dir="2700000" algn="tl">
                    <a:srgbClr val="000000">
                      <a:alpha val="43137"/>
                    </a:srgbClr>
                  </a:outerShdw>
                </a:effectLst>
              </a:defRPr>
            </a:lvl1pPr>
            <a:lvl2pPr indent="0">
              <a:lnSpc>
                <a:spcPct val="90000"/>
              </a:lnSpc>
              <a:spcBef>
                <a:spcPts val="0"/>
              </a:spcBef>
              <a:spcAft>
                <a:spcPts val="900"/>
              </a:spcAft>
              <a:buFont typeface="Arial" pitchFamily="34" charset="0"/>
              <a:buNone/>
              <a:defRPr sz="2400">
                <a:solidFill>
                  <a:srgbClr val="F7F5E1"/>
                </a:solidFill>
                <a:effectLst>
                  <a:outerShdw blurRad="38100" dist="38100" dir="2700000" algn="tl">
                    <a:srgbClr val="000000">
                      <a:alpha val="43137"/>
                    </a:srgbClr>
                  </a:outerShdw>
                </a:effectLst>
              </a:defRPr>
            </a:lvl2pPr>
            <a:lvl3pPr indent="0">
              <a:lnSpc>
                <a:spcPct val="90000"/>
              </a:lnSpc>
              <a:spcBef>
                <a:spcPts val="0"/>
              </a:spcBef>
              <a:spcAft>
                <a:spcPts val="900"/>
              </a:spcAft>
              <a:buFont typeface="Tahoma" panose="020B0604030504040204" pitchFamily="34" charset="0"/>
              <a:buNone/>
              <a:defRPr sz="2400">
                <a:solidFill>
                  <a:srgbClr val="F7F5E1"/>
                </a:solidFill>
                <a:effectLst>
                  <a:outerShdw blurRad="38100" dist="38100" dir="2700000" algn="tl">
                    <a:srgbClr val="000000">
                      <a:alpha val="43137"/>
                    </a:srgbClr>
                  </a:outerShdw>
                </a:effectLst>
              </a:defRPr>
            </a:lvl3pPr>
            <a:lvl4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4pPr>
            <a:lvl5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dirty="0">
                <a:solidFill>
                  <a:srgbClr val="1C5B82"/>
                </a:solidFill>
                <a:effectLst/>
              </a:rPr>
              <a:t>Section Quiz</a:t>
            </a:r>
          </a:p>
        </p:txBody>
      </p:sp>
    </p:spTree>
    <p:extLst>
      <p:ext uri="{BB962C8B-B14F-4D97-AF65-F5344CB8AC3E}">
        <p14:creationId xmlns:p14="http://schemas.microsoft.com/office/powerpoint/2010/main" val="3471068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rm">
    <p:spTree>
      <p:nvGrpSpPr>
        <p:cNvPr id="1" name=""/>
        <p:cNvGrpSpPr/>
        <p:nvPr/>
      </p:nvGrpSpPr>
      <p:grpSpPr>
        <a:xfrm>
          <a:off x="0" y="0"/>
          <a:ext cx="0" cy="0"/>
          <a:chOff x="0" y="0"/>
          <a:chExt cx="0" cy="0"/>
        </a:xfrm>
      </p:grpSpPr>
      <p:sp>
        <p:nvSpPr>
          <p:cNvPr id="4" name="Rectangle 3"/>
          <p:cNvSpPr/>
          <p:nvPr userDrawn="1"/>
        </p:nvSpPr>
        <p:spPr>
          <a:xfrm>
            <a:off x="0" y="0"/>
            <a:ext cx="11704638" cy="658336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59" y="1264761"/>
            <a:ext cx="11704320" cy="3955825"/>
            <a:chOff x="159" y="1264761"/>
            <a:chExt cx="11704320" cy="3955825"/>
          </a:xfrm>
        </p:grpSpPr>
        <p:sp>
          <p:nvSpPr>
            <p:cNvPr id="9" name="Rectangle 8"/>
            <p:cNvSpPr/>
            <p:nvPr userDrawn="1"/>
          </p:nvSpPr>
          <p:spPr>
            <a:xfrm>
              <a:off x="159" y="1264761"/>
              <a:ext cx="11704320" cy="3955825"/>
            </a:xfrm>
            <a:prstGeom prst="rect">
              <a:avLst/>
            </a:prstGeom>
            <a:solidFill>
              <a:schemeClr val="bg1">
                <a:lumMod val="95000"/>
              </a:schemeClr>
            </a:solidFill>
            <a:ln w="1270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159" y="1264761"/>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59" y="5220586"/>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2215833" y="934720"/>
            <a:ext cx="7274560" cy="1219200"/>
          </a:xfrm>
          <a:prstGeom prst="rect">
            <a:avLst/>
          </a:prstGeom>
          <a:solidFill>
            <a:schemeClr val="accent2"/>
          </a:solidFill>
          <a:ln w="76200">
            <a:solidFill>
              <a:schemeClr val="accent3">
                <a:lumMod val="75000"/>
              </a:schemeClr>
            </a:solidFill>
            <a:miter lim="800000"/>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6" name="Title 12"/>
          <p:cNvSpPr>
            <a:spLocks noGrp="1"/>
          </p:cNvSpPr>
          <p:nvPr>
            <p:ph type="title" hasCustomPrompt="1"/>
          </p:nvPr>
        </p:nvSpPr>
        <p:spPr>
          <a:xfrm>
            <a:off x="2204165" y="981278"/>
            <a:ext cx="7286228" cy="1172642"/>
          </a:xfrm>
        </p:spPr>
        <p:txBody>
          <a:bodyPr>
            <a:normAutofit/>
          </a:bodyPr>
          <a:lstStyle>
            <a:lvl1pPr>
              <a:defRPr sz="3600" b="1">
                <a:solidFill>
                  <a:schemeClr val="bg1">
                    <a:lumMod val="95000"/>
                  </a:schemeClr>
                </a:solidFill>
                <a:effectLst>
                  <a:outerShdw blurRad="38100" dist="38100" dir="2700000" algn="tl">
                    <a:srgbClr val="000000">
                      <a:alpha val="43137"/>
                    </a:srgbClr>
                  </a:outerShdw>
                </a:effectLst>
              </a:defRPr>
            </a:lvl1pPr>
          </a:lstStyle>
          <a:p>
            <a:r>
              <a:rPr lang="en-US" dirty="0"/>
              <a:t>term</a:t>
            </a:r>
          </a:p>
        </p:txBody>
      </p:sp>
      <p:sp>
        <p:nvSpPr>
          <p:cNvPr id="3" name="Text Placeholder 2"/>
          <p:cNvSpPr>
            <a:spLocks noGrp="1"/>
          </p:cNvSpPr>
          <p:nvPr>
            <p:ph type="body" sz="quarter" idx="11" hasCustomPrompt="1"/>
          </p:nvPr>
        </p:nvSpPr>
        <p:spPr>
          <a:xfrm>
            <a:off x="1831182" y="2524125"/>
            <a:ext cx="8042275" cy="2579688"/>
          </a:xfrm>
        </p:spPr>
        <p:txBody>
          <a:bodyPr>
            <a:normAutofit/>
          </a:bodyPr>
          <a:lstStyle>
            <a:lvl1pPr marL="0" indent="0" algn="ctr">
              <a:lnSpc>
                <a:spcPct val="95000"/>
              </a:lnSpc>
              <a:buNone/>
              <a:defRPr sz="2800" b="0"/>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a:t>definition</a:t>
            </a:r>
          </a:p>
        </p:txBody>
      </p:sp>
    </p:spTree>
    <p:extLst>
      <p:ext uri="{BB962C8B-B14F-4D97-AF65-F5344CB8AC3E}">
        <p14:creationId xmlns:p14="http://schemas.microsoft.com/office/powerpoint/2010/main" val="9482625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grpSp>
        <p:nvGrpSpPr>
          <p:cNvPr id="9" name="Group 8"/>
          <p:cNvGrpSpPr/>
          <p:nvPr userDrawn="1"/>
        </p:nvGrpSpPr>
        <p:grpSpPr>
          <a:xfrm>
            <a:off x="-157" y="1902075"/>
            <a:ext cx="11705588" cy="2381498"/>
            <a:chOff x="-157" y="1978090"/>
            <a:chExt cx="11705588" cy="2381498"/>
          </a:xfrm>
        </p:grpSpPr>
        <p:grpSp>
          <p:nvGrpSpPr>
            <p:cNvPr id="10" name="Group 9"/>
            <p:cNvGrpSpPr/>
            <p:nvPr userDrawn="1"/>
          </p:nvGrpSpPr>
          <p:grpSpPr>
            <a:xfrm>
              <a:off x="159" y="1978090"/>
              <a:ext cx="11704320" cy="2381498"/>
              <a:chOff x="159" y="1978090"/>
              <a:chExt cx="11704320" cy="2381498"/>
            </a:xfrm>
          </p:grpSpPr>
          <p:sp>
            <p:nvSpPr>
              <p:cNvPr id="14" name="Rectangle 13"/>
              <p:cNvSpPr/>
              <p:nvPr/>
            </p:nvSpPr>
            <p:spPr>
              <a:xfrm>
                <a:off x="159" y="2213609"/>
                <a:ext cx="11704320" cy="191046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15" name="Rectangle 14"/>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userDrawn="1"/>
          </p:nvGrpSpPr>
          <p:grpSpPr>
            <a:xfrm>
              <a:off x="-157" y="2168524"/>
              <a:ext cx="11705588" cy="2000630"/>
              <a:chOff x="-157" y="2169159"/>
              <a:chExt cx="11705588" cy="2000630"/>
            </a:xfrm>
          </p:grpSpPr>
          <p:sp>
            <p:nvSpPr>
              <p:cNvPr id="12"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half" idx="2" hasCustomPrompt="1"/>
          </p:nvPr>
        </p:nvSpPr>
        <p:spPr>
          <a:xfrm>
            <a:off x="1802701" y="5490058"/>
            <a:ext cx="8099236" cy="772630"/>
          </a:xfrm>
          <a:prstGeom prst="rect">
            <a:avLst/>
          </a:prstGeom>
        </p:spPr>
        <p:txBody>
          <a:bodyPr anchor="ctr"/>
          <a:lstStyle>
            <a:lvl1pPr marL="0" indent="0" algn="ctr">
              <a:buNone/>
              <a:defRPr sz="2400">
                <a:solidFill>
                  <a:srgbClr val="1C5B8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a:t>
            </a:r>
          </a:p>
        </p:txBody>
      </p:sp>
      <p:sp>
        <p:nvSpPr>
          <p:cNvPr id="17" name="Content Placeholder 4"/>
          <p:cNvSpPr>
            <a:spLocks noGrp="1"/>
          </p:cNvSpPr>
          <p:nvPr>
            <p:ph sz="quarter" idx="10" hasCustomPrompt="1"/>
          </p:nvPr>
        </p:nvSpPr>
        <p:spPr>
          <a:xfrm>
            <a:off x="1738313" y="471970"/>
            <a:ext cx="8228012" cy="5018087"/>
          </a:xfrm>
          <a:solidFill>
            <a:schemeClr val="bg2"/>
          </a:solidFill>
          <a:ln w="44450">
            <a:solidFill>
              <a:srgbClr val="1C5B82"/>
            </a:solidFill>
            <a:miter lim="800000"/>
          </a:ln>
        </p:spPr>
        <p:txBody>
          <a:bodyPr/>
          <a:lstStyle>
            <a:lvl1pPr>
              <a:defRPr baseline="0"/>
            </a:lvl1pPr>
          </a:lstStyle>
          <a:p>
            <a:pPr lvl="0"/>
            <a:r>
              <a:rPr lang="en-US" dirty="0"/>
              <a:t>Click picture icon to add image</a:t>
            </a:r>
          </a:p>
        </p:txBody>
      </p:sp>
    </p:spTree>
    <p:extLst>
      <p:ext uri="{BB962C8B-B14F-4D97-AF65-F5344CB8AC3E}">
        <p14:creationId xmlns:p14="http://schemas.microsoft.com/office/powerpoint/2010/main" val="366542263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grpSp>
        <p:nvGrpSpPr>
          <p:cNvPr id="2" name="Group 1"/>
          <p:cNvGrpSpPr/>
          <p:nvPr userDrawn="1"/>
        </p:nvGrpSpPr>
        <p:grpSpPr>
          <a:xfrm>
            <a:off x="-157" y="0"/>
            <a:ext cx="11705588" cy="6583363"/>
            <a:chOff x="-157" y="0"/>
            <a:chExt cx="11705588" cy="6583363"/>
          </a:xfrm>
        </p:grpSpPr>
        <p:grpSp>
          <p:nvGrpSpPr>
            <p:cNvPr id="10" name="Group 9"/>
            <p:cNvGrpSpPr/>
            <p:nvPr userDrawn="1"/>
          </p:nvGrpSpPr>
          <p:grpSpPr>
            <a:xfrm>
              <a:off x="0" y="0"/>
              <a:ext cx="11704638" cy="6583363"/>
              <a:chOff x="0" y="0"/>
              <a:chExt cx="11704638" cy="6583363"/>
            </a:xfrm>
          </p:grpSpPr>
          <p:sp>
            <p:nvSpPr>
              <p:cNvPr id="12" name="Rectangle 11"/>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3" name="Rectangle 12"/>
              <p:cNvSpPr/>
              <p:nvPr userDrawn="1"/>
            </p:nvSpPr>
            <p:spPr>
              <a:xfrm>
                <a:off x="2861" y="0"/>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4" name="Rectangle 13"/>
              <p:cNvSpPr/>
              <p:nvPr userDrawn="1"/>
            </p:nvSpPr>
            <p:spPr>
              <a:xfrm>
                <a:off x="0" y="5956014"/>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5" name="Rectangle 14"/>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6" name="Group 15"/>
            <p:cNvGrpSpPr/>
            <p:nvPr userDrawn="1"/>
          </p:nvGrpSpPr>
          <p:grpSpPr>
            <a:xfrm>
              <a:off x="-157" y="581629"/>
              <a:ext cx="11705588" cy="5420105"/>
              <a:chOff x="-157" y="2169159"/>
              <a:chExt cx="11705588" cy="5420105"/>
            </a:xfrm>
          </p:grpSpPr>
          <p:sp>
            <p:nvSpPr>
              <p:cNvPr id="1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Text Placeholder 15"/>
          <p:cNvSpPr>
            <a:spLocks noGrp="1"/>
          </p:cNvSpPr>
          <p:nvPr>
            <p:ph type="body" sz="quarter" idx="10" hasCustomPrompt="1"/>
          </p:nvPr>
        </p:nvSpPr>
        <p:spPr>
          <a:xfrm>
            <a:off x="593725" y="896921"/>
            <a:ext cx="10515600" cy="4789522"/>
          </a:xfrm>
          <a:prstGeom prst="rect">
            <a:avLst/>
          </a:prstGeom>
        </p:spPr>
        <p:txBody>
          <a:bodyPr anchor="ctr"/>
          <a:lstStyle>
            <a:lvl1pPr marL="0" indent="0" algn="ctr">
              <a:buFontTx/>
              <a:buNone/>
              <a:defRPr b="0">
                <a:solidFill>
                  <a:srgbClr val="1C5B82"/>
                </a:solidFill>
              </a:defRPr>
            </a:lvl1pPr>
            <a:lvl2pPr marL="457200" indent="0" algn="ctr">
              <a:buFontTx/>
              <a:buNone/>
              <a:defRPr b="1">
                <a:solidFill>
                  <a:schemeClr val="accent1">
                    <a:lumMod val="50000"/>
                  </a:schemeClr>
                </a:solidFill>
              </a:defRPr>
            </a:lvl2pPr>
            <a:lvl3pPr marL="914400" indent="0" algn="ctr">
              <a:buFontTx/>
              <a:buNone/>
              <a:defRPr b="1">
                <a:solidFill>
                  <a:schemeClr val="accent1">
                    <a:lumMod val="50000"/>
                  </a:schemeClr>
                </a:solidFill>
              </a:defRPr>
            </a:lvl3pPr>
            <a:lvl4pPr marL="1371600" indent="0" algn="ctr">
              <a:buFontTx/>
              <a:buNone/>
              <a:defRPr b="1">
                <a:solidFill>
                  <a:schemeClr val="accent1">
                    <a:lumMod val="50000"/>
                  </a:schemeClr>
                </a:solidFill>
              </a:defRPr>
            </a:lvl4pPr>
            <a:lvl5pPr marL="1828800" indent="0" algn="ctr">
              <a:buFontTx/>
              <a:buNone/>
              <a:defRPr b="1">
                <a:solidFill>
                  <a:schemeClr val="accent1">
                    <a:lumMod val="50000"/>
                  </a:schemeClr>
                </a:solidFill>
              </a:defRPr>
            </a:lvl5pPr>
          </a:lstStyle>
          <a:p>
            <a:pPr lvl="0"/>
            <a:r>
              <a:rPr lang="en-US" dirty="0"/>
              <a:t>centered text</a:t>
            </a:r>
          </a:p>
        </p:txBody>
      </p:sp>
    </p:spTree>
    <p:extLst>
      <p:ext uri="{BB962C8B-B14F-4D97-AF65-F5344CB8AC3E}">
        <p14:creationId xmlns:p14="http://schemas.microsoft.com/office/powerpoint/2010/main" val="158803651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0" name="Group 9"/>
          <p:cNvGrpSpPr/>
          <p:nvPr userDrawn="1"/>
        </p:nvGrpSpPr>
        <p:grpSpPr>
          <a:xfrm>
            <a:off x="-157" y="0"/>
            <a:ext cx="11705588" cy="6583363"/>
            <a:chOff x="-157" y="0"/>
            <a:chExt cx="11705588" cy="6583363"/>
          </a:xfrm>
        </p:grpSpPr>
        <p:grpSp>
          <p:nvGrpSpPr>
            <p:cNvPr id="11" name="Group 10"/>
            <p:cNvGrpSpPr/>
            <p:nvPr userDrawn="1"/>
          </p:nvGrpSpPr>
          <p:grpSpPr>
            <a:xfrm>
              <a:off x="0" y="0"/>
              <a:ext cx="11704638" cy="6583363"/>
              <a:chOff x="0" y="0"/>
              <a:chExt cx="11704638" cy="6583363"/>
            </a:xfrm>
          </p:grpSpPr>
          <p:sp>
            <p:nvSpPr>
              <p:cNvPr id="15" name="Rectangle 14"/>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6" name="Rectangle 15"/>
              <p:cNvSpPr/>
              <p:nvPr userDrawn="1"/>
            </p:nvSpPr>
            <p:spPr>
              <a:xfrm>
                <a:off x="2861" y="0"/>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7" name="Rectangle 16"/>
              <p:cNvSpPr/>
              <p:nvPr userDrawn="1"/>
            </p:nvSpPr>
            <p:spPr>
              <a:xfrm>
                <a:off x="0" y="5956014"/>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8" name="Rectangle 17"/>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2" name="Group 11"/>
            <p:cNvGrpSpPr/>
            <p:nvPr userDrawn="1"/>
          </p:nvGrpSpPr>
          <p:grpSpPr>
            <a:xfrm>
              <a:off x="-157" y="581629"/>
              <a:ext cx="11705588" cy="5420105"/>
              <a:chOff x="-157" y="2169159"/>
              <a:chExt cx="11705588" cy="5420105"/>
            </a:xfrm>
          </p:grpSpPr>
          <p:sp>
            <p:nvSpPr>
              <p:cNvPr id="13"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quarter" idx="10" hasCustomPrompt="1"/>
          </p:nvPr>
        </p:nvSpPr>
        <p:spPr>
          <a:xfrm>
            <a:off x="603249" y="1047549"/>
            <a:ext cx="10506075" cy="4512424"/>
          </a:xfrm>
          <a:prstGeom prst="rect">
            <a:avLst/>
          </a:prstGeom>
        </p:spPr>
        <p:txBody>
          <a:bodyPr anchor="ctr"/>
          <a:lstStyle>
            <a:lvl1pPr marL="0" indent="0" algn="ctr">
              <a:buNone/>
              <a:defRPr sz="2400" i="1" baseline="0">
                <a:solidFill>
                  <a:srgbClr val="1C5B82"/>
                </a:solidFill>
                <a:effectLst/>
              </a:defRPr>
            </a:lvl1pPr>
          </a:lstStyle>
          <a:p>
            <a:pPr lvl="0"/>
            <a:r>
              <a:rPr lang="en-US" dirty="0"/>
              <a:t>quote or statement for emphasis</a:t>
            </a:r>
          </a:p>
        </p:txBody>
      </p:sp>
    </p:spTree>
    <p:extLst>
      <p:ext uri="{BB962C8B-B14F-4D97-AF65-F5344CB8AC3E}">
        <p14:creationId xmlns:p14="http://schemas.microsoft.com/office/powerpoint/2010/main" val="25586684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232" y="326704"/>
            <a:ext cx="10534174" cy="1097227"/>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p:cNvSpPr>
            <a:spLocks noGrp="1"/>
          </p:cNvSpPr>
          <p:nvPr>
            <p:ph type="body" idx="1"/>
          </p:nvPr>
        </p:nvSpPr>
        <p:spPr>
          <a:xfrm>
            <a:off x="585788" y="1536700"/>
            <a:ext cx="10533062"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331976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8" r:id="rId3"/>
    <p:sldLayoutId id="2147483760" r:id="rId4"/>
    <p:sldLayoutId id="2147483761" r:id="rId5"/>
    <p:sldLayoutId id="2147483762" r:id="rId6"/>
    <p:sldLayoutId id="2147483763" r:id="rId7"/>
    <p:sldLayoutId id="2147483764" r:id="rId8"/>
    <p:sldLayoutId id="2147483765" r:id="rId9"/>
    <p:sldLayoutId id="2147483766" r:id="rId10"/>
  </p:sldLayoutIdLst>
  <p:txStyles>
    <p:titleStyle>
      <a:lvl1pPr algn="ctr" defTabSz="914400" rtl="0" eaLnBrk="1" latinLnBrk="0" hangingPunct="1">
        <a:spcBef>
          <a:spcPct val="0"/>
        </a:spcBef>
        <a:buNone/>
        <a:defRPr sz="3200" b="1" kern="1200">
          <a:solidFill>
            <a:schemeClr val="accent3"/>
          </a:solidFill>
          <a:latin typeface="+mj-lt"/>
          <a:ea typeface="+mj-ea"/>
          <a:cs typeface="+mj-cs"/>
        </a:defRPr>
      </a:lvl1pPr>
    </p:titleStyle>
    <p:bodyStyle>
      <a:lvl1pPr marL="233363" indent="-233363" algn="l" defTabSz="914400" rtl="0" eaLnBrk="1" latinLnBrk="0" hangingPunct="1">
        <a:lnSpc>
          <a:spcPct val="90000"/>
        </a:lnSpc>
        <a:spcBef>
          <a:spcPts val="0"/>
        </a:spcBef>
        <a:spcAft>
          <a:spcPts val="900"/>
        </a:spcAft>
        <a:buFont typeface="Wingdings" panose="05000000000000000000" pitchFamily="2" charset="2"/>
        <a:buChar char="§"/>
        <a:defRPr sz="2400" kern="1200">
          <a:solidFill>
            <a:srgbClr val="1C5B82"/>
          </a:solidFill>
          <a:latin typeface="+mn-lt"/>
          <a:ea typeface="+mn-ea"/>
          <a:cs typeface="+mn-cs"/>
        </a:defRPr>
      </a:lvl1pPr>
      <a:lvl2pPr marL="690563" indent="-233363"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2pPr>
      <a:lvl3pPr marL="1254125" indent="-339725" algn="l" defTabSz="914400" rtl="0" eaLnBrk="1" latinLnBrk="0" hangingPunct="1">
        <a:lnSpc>
          <a:spcPct val="90000"/>
        </a:lnSpc>
        <a:spcBef>
          <a:spcPts val="0"/>
        </a:spcBef>
        <a:spcAft>
          <a:spcPts val="900"/>
        </a:spcAft>
        <a:buFont typeface="Tahoma" panose="020B0604030504040204" pitchFamily="34" charset="0"/>
        <a:buChar char="–"/>
        <a:defRPr sz="2400" kern="1200">
          <a:solidFill>
            <a:srgbClr val="1C5B82"/>
          </a:solidFill>
          <a:latin typeface="+mn-lt"/>
          <a:ea typeface="+mn-ea"/>
          <a:cs typeface="+mn-cs"/>
        </a:defRPr>
      </a:lvl3pPr>
      <a:lvl4pPr marL="16002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4pPr>
      <a:lvl5pPr marL="20574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232" y="326704"/>
            <a:ext cx="10534174" cy="1097227"/>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p:cNvSpPr>
            <a:spLocks noGrp="1"/>
          </p:cNvSpPr>
          <p:nvPr>
            <p:ph type="body" idx="1"/>
          </p:nvPr>
        </p:nvSpPr>
        <p:spPr>
          <a:xfrm>
            <a:off x="585788" y="1536700"/>
            <a:ext cx="10533062"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941634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Lst>
  <p:txStyles>
    <p:titleStyle>
      <a:lvl1pPr algn="ctr" defTabSz="914400" rtl="0" eaLnBrk="1" latinLnBrk="0" hangingPunct="1">
        <a:spcBef>
          <a:spcPct val="0"/>
        </a:spcBef>
        <a:buNone/>
        <a:defRPr sz="3200" b="1" kern="1200">
          <a:solidFill>
            <a:schemeClr val="accent4">
              <a:lumMod val="75000"/>
            </a:schemeClr>
          </a:solidFill>
          <a:latin typeface="+mj-lt"/>
          <a:ea typeface="+mj-ea"/>
          <a:cs typeface="+mj-cs"/>
        </a:defRPr>
      </a:lvl1pPr>
    </p:titleStyle>
    <p:bodyStyle>
      <a:lvl1pPr marL="233363" indent="-233363" algn="l" defTabSz="914400" rtl="0" eaLnBrk="1" latinLnBrk="0" hangingPunct="1">
        <a:lnSpc>
          <a:spcPct val="90000"/>
        </a:lnSpc>
        <a:spcBef>
          <a:spcPts val="0"/>
        </a:spcBef>
        <a:spcAft>
          <a:spcPts val="900"/>
        </a:spcAft>
        <a:buFont typeface="Wingdings" panose="05000000000000000000" pitchFamily="2" charset="2"/>
        <a:buChar char="§"/>
        <a:defRPr sz="2400" kern="1200">
          <a:solidFill>
            <a:schemeClr val="accent4"/>
          </a:solidFill>
          <a:latin typeface="+mn-lt"/>
          <a:ea typeface="+mn-ea"/>
          <a:cs typeface="+mn-cs"/>
        </a:defRPr>
      </a:lvl1pPr>
      <a:lvl2pPr marL="690563" indent="-233363"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2pPr>
      <a:lvl3pPr marL="1254125" indent="-339725" algn="l" defTabSz="914400" rtl="0" eaLnBrk="1" latinLnBrk="0" hangingPunct="1">
        <a:lnSpc>
          <a:spcPct val="90000"/>
        </a:lnSpc>
        <a:spcBef>
          <a:spcPts val="0"/>
        </a:spcBef>
        <a:spcAft>
          <a:spcPts val="900"/>
        </a:spcAft>
        <a:buFont typeface="Tahoma" panose="020B0604030504040204" pitchFamily="34" charset="0"/>
        <a:buChar char="–"/>
        <a:defRPr sz="2400" kern="1200">
          <a:solidFill>
            <a:schemeClr val="accent4"/>
          </a:solidFill>
          <a:latin typeface="+mn-lt"/>
          <a:ea typeface="+mn-ea"/>
          <a:cs typeface="+mn-cs"/>
        </a:defRPr>
      </a:lvl3pPr>
      <a:lvl4pPr marL="1600200" indent="-228600"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4pPr>
      <a:lvl5pPr marL="2057400" indent="-228600"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15.jpeg"/></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Chapter 16: East Asia </a:t>
            </a:r>
            <a:br>
              <a:rPr lang="en-US" dirty="0"/>
            </a:br>
            <a:endParaRPr lang="en-US" dirty="0"/>
          </a:p>
        </p:txBody>
      </p:sp>
      <p:sp>
        <p:nvSpPr>
          <p:cNvPr id="9" name="Rectangle 8"/>
          <p:cNvSpPr/>
          <p:nvPr/>
        </p:nvSpPr>
        <p:spPr>
          <a:xfrm>
            <a:off x="-417071" y="-2318029"/>
            <a:ext cx="10340675" cy="1790299"/>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27580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Huang He</a:t>
            </a:r>
          </a:p>
        </p:txBody>
      </p:sp>
      <p:sp>
        <p:nvSpPr>
          <p:cNvPr id="3" name="Text Placeholder 2"/>
          <p:cNvSpPr>
            <a:spLocks noGrp="1"/>
          </p:cNvSpPr>
          <p:nvPr>
            <p:ph type="body" sz="quarter" idx="10"/>
          </p:nvPr>
        </p:nvSpPr>
        <p:spPr/>
        <p:txBody>
          <a:bodyPr/>
          <a:lstStyle/>
          <a:p>
            <a:r>
              <a:rPr lang="en-US" dirty="0"/>
              <a:t>China is the world’s top producer of both rice and tobacco. </a:t>
            </a:r>
          </a:p>
          <a:p>
            <a:r>
              <a:rPr lang="en-US" dirty="0"/>
              <a:t>The Huang He flows through five of China’s twenty-three provinces. </a:t>
            </a:r>
          </a:p>
          <a:p>
            <a:r>
              <a:rPr lang="en-US" dirty="0"/>
              <a:t>According to legend, Chinese civilization began in this river valley about 2200 BC but was made up of several small, warring states. </a:t>
            </a:r>
          </a:p>
          <a:p>
            <a:r>
              <a:rPr lang="en-US" dirty="0">
                <a:solidFill>
                  <a:srgbClr val="FF0000"/>
                </a:solidFill>
              </a:rPr>
              <a:t>Emperor Qin Shi Huang, the “first emperor,” founded the Qin (CHIN) dynasty, from which the name </a:t>
            </a:r>
            <a:r>
              <a:rPr lang="en-US" i="1" dirty="0">
                <a:solidFill>
                  <a:srgbClr val="FF0000"/>
                </a:solidFill>
              </a:rPr>
              <a:t>China </a:t>
            </a:r>
            <a:r>
              <a:rPr lang="en-US" dirty="0">
                <a:solidFill>
                  <a:srgbClr val="FF0000"/>
                </a:solidFill>
              </a:rPr>
              <a:t>is derived. </a:t>
            </a:r>
          </a:p>
          <a:p>
            <a:r>
              <a:rPr lang="en-US" dirty="0"/>
              <a:t>A </a:t>
            </a:r>
            <a:r>
              <a:rPr lang="en-US" b="1" dirty="0"/>
              <a:t>dynasty</a:t>
            </a:r>
            <a:r>
              <a:rPr lang="en-US" dirty="0"/>
              <a:t> is a series of rulers who come from the same family. </a:t>
            </a:r>
          </a:p>
          <a:p>
            <a:r>
              <a:rPr lang="en-US" dirty="0"/>
              <a:t>The city that is now Xi’an (SHEE AHN), on a tributary of the Huang He, was the capital of the Chinese dynasties for more than a thousand years, with only brief interruptions. </a:t>
            </a:r>
          </a:p>
          <a:p>
            <a:endParaRPr lang="en-US" dirty="0"/>
          </a:p>
        </p:txBody>
      </p:sp>
    </p:spTree>
    <p:extLst>
      <p:ext uri="{BB962C8B-B14F-4D97-AF65-F5344CB8AC3E}">
        <p14:creationId xmlns:p14="http://schemas.microsoft.com/office/powerpoint/2010/main" val="80784430"/>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a:t>What factors enabled Japan to recover so quickly from World War II to become the economic power it is today? </a:t>
            </a:r>
          </a:p>
          <a:p>
            <a:pPr marL="568325" indent="0"/>
            <a:r>
              <a:rPr lang="en-US" b="1" i="1" dirty="0"/>
              <a:t>Answers will vary but might include U.S. aid, U.S. help in setting up a democratic government and a free market economy, exemplary work ethic, and devotion to quality in industry. </a:t>
            </a:r>
          </a:p>
        </p:txBody>
      </p:sp>
    </p:spTree>
    <p:extLst>
      <p:ext uri="{BB962C8B-B14F-4D97-AF65-F5344CB8AC3E}">
        <p14:creationId xmlns:p14="http://schemas.microsoft.com/office/powerpoint/2010/main" val="2964240597"/>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 Places, and Things to Know </a:t>
            </a:r>
          </a:p>
        </p:txBody>
      </p:sp>
    </p:spTree>
    <p:extLst>
      <p:ext uri="{BB962C8B-B14F-4D97-AF65-F5344CB8AC3E}">
        <p14:creationId xmlns:p14="http://schemas.microsoft.com/office/powerpoint/2010/main" val="2721432079"/>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Pacific Rim </a:t>
            </a:r>
          </a:p>
        </p:txBody>
      </p:sp>
      <p:sp>
        <p:nvSpPr>
          <p:cNvPr id="3" name="Text Placeholder 2"/>
          <p:cNvSpPr>
            <a:spLocks noGrp="1"/>
          </p:cNvSpPr>
          <p:nvPr>
            <p:ph type="body" sz="quarter" idx="11"/>
          </p:nvPr>
        </p:nvSpPr>
        <p:spPr/>
        <p:txBody>
          <a:bodyPr/>
          <a:lstStyle/>
          <a:p>
            <a:r>
              <a:rPr lang="en-US" dirty="0"/>
              <a:t>the countries that touch the Pacific Ocean, especially those of East Asia </a:t>
            </a:r>
          </a:p>
        </p:txBody>
      </p:sp>
    </p:spTree>
    <p:extLst>
      <p:ext uri="{BB962C8B-B14F-4D97-AF65-F5344CB8AC3E}">
        <p14:creationId xmlns:p14="http://schemas.microsoft.com/office/powerpoint/2010/main" val="2813126837"/>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 </a:t>
            </a:r>
          </a:p>
        </p:txBody>
      </p:sp>
      <p:sp>
        <p:nvSpPr>
          <p:cNvPr id="3" name="Text Placeholder 2"/>
          <p:cNvSpPr>
            <a:spLocks noGrp="1"/>
          </p:cNvSpPr>
          <p:nvPr>
            <p:ph type="body" sz="quarter" idx="11"/>
          </p:nvPr>
        </p:nvSpPr>
        <p:spPr/>
        <p:txBody>
          <a:bodyPr/>
          <a:lstStyle/>
          <a:p>
            <a:r>
              <a:rPr lang="en-US" dirty="0" smtClean="0"/>
              <a:t>the name for 92</a:t>
            </a:r>
            <a:r>
              <a:rPr lang="en-US" dirty="0"/>
              <a:t>% of the people in </a:t>
            </a:r>
            <a:r>
              <a:rPr lang="en-US" dirty="0" smtClean="0"/>
              <a:t>China</a:t>
            </a:r>
            <a:endParaRPr lang="en-US" dirty="0"/>
          </a:p>
        </p:txBody>
      </p:sp>
    </p:spTree>
    <p:extLst>
      <p:ext uri="{BB962C8B-B14F-4D97-AF65-F5344CB8AC3E}">
        <p14:creationId xmlns:p14="http://schemas.microsoft.com/office/powerpoint/2010/main" val="3516010673"/>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North China Plain </a:t>
            </a:r>
          </a:p>
        </p:txBody>
      </p:sp>
      <p:sp>
        <p:nvSpPr>
          <p:cNvPr id="3" name="Text Placeholder 2"/>
          <p:cNvSpPr>
            <a:spLocks noGrp="1"/>
          </p:cNvSpPr>
          <p:nvPr>
            <p:ph type="body" sz="quarter" idx="11"/>
          </p:nvPr>
        </p:nvSpPr>
        <p:spPr/>
        <p:txBody>
          <a:bodyPr/>
          <a:lstStyle/>
          <a:p>
            <a:r>
              <a:rPr lang="en-US" dirty="0"/>
              <a:t>heart of the People’s Republic of China </a:t>
            </a:r>
          </a:p>
        </p:txBody>
      </p:sp>
    </p:spTree>
    <p:extLst>
      <p:ext uri="{BB962C8B-B14F-4D97-AF65-F5344CB8AC3E}">
        <p14:creationId xmlns:p14="http://schemas.microsoft.com/office/powerpoint/2010/main" val="3647079977"/>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Qin Ling Mountains</a:t>
            </a:r>
          </a:p>
        </p:txBody>
      </p:sp>
      <p:sp>
        <p:nvSpPr>
          <p:cNvPr id="3" name="Text Placeholder 2"/>
          <p:cNvSpPr>
            <a:spLocks noGrp="1"/>
          </p:cNvSpPr>
          <p:nvPr>
            <p:ph type="body" sz="quarter" idx="11"/>
          </p:nvPr>
        </p:nvSpPr>
        <p:spPr/>
        <p:txBody>
          <a:bodyPr/>
          <a:lstStyle/>
          <a:p>
            <a:r>
              <a:rPr lang="en-US" dirty="0"/>
              <a:t>mountains that run east to west and rise to 13,474 feet; create a major climate barrier on the North China Plain</a:t>
            </a:r>
          </a:p>
        </p:txBody>
      </p:sp>
    </p:spTree>
    <p:extLst>
      <p:ext uri="{BB962C8B-B14F-4D97-AF65-F5344CB8AC3E}">
        <p14:creationId xmlns:p14="http://schemas.microsoft.com/office/powerpoint/2010/main" val="4262972881"/>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Huang He </a:t>
            </a:r>
          </a:p>
        </p:txBody>
      </p:sp>
      <p:sp>
        <p:nvSpPr>
          <p:cNvPr id="3" name="Text Placeholder 2"/>
          <p:cNvSpPr>
            <a:spLocks noGrp="1"/>
          </p:cNvSpPr>
          <p:nvPr>
            <p:ph type="body" sz="quarter" idx="11"/>
          </p:nvPr>
        </p:nvSpPr>
        <p:spPr/>
        <p:txBody>
          <a:bodyPr/>
          <a:lstStyle/>
          <a:p>
            <a:r>
              <a:rPr lang="en-US" dirty="0"/>
              <a:t>major river in the </a:t>
            </a:r>
            <a:r>
              <a:rPr lang="en-US" dirty="0" smtClean="0"/>
              <a:t>north of China; </a:t>
            </a:r>
            <a:r>
              <a:rPr lang="en-US" dirty="0"/>
              <a:t>formerly called the Yellow River</a:t>
            </a:r>
          </a:p>
        </p:txBody>
      </p:sp>
    </p:spTree>
    <p:extLst>
      <p:ext uri="{BB962C8B-B14F-4D97-AF65-F5344CB8AC3E}">
        <p14:creationId xmlns:p14="http://schemas.microsoft.com/office/powerpoint/2010/main" val="1503572963"/>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a:t>
            </a:r>
          </a:p>
        </p:txBody>
      </p:sp>
      <p:sp>
        <p:nvSpPr>
          <p:cNvPr id="3" name="Text Placeholder 2"/>
          <p:cNvSpPr>
            <a:spLocks noGrp="1"/>
          </p:cNvSpPr>
          <p:nvPr>
            <p:ph type="body" sz="quarter" idx="11"/>
          </p:nvPr>
        </p:nvSpPr>
        <p:spPr/>
        <p:txBody>
          <a:bodyPr/>
          <a:lstStyle/>
          <a:p>
            <a:r>
              <a:rPr lang="en-US" dirty="0"/>
              <a:t>major river in the </a:t>
            </a:r>
            <a:r>
              <a:rPr lang="en-US" dirty="0" smtClean="0"/>
              <a:t>south of China; </a:t>
            </a:r>
            <a:r>
              <a:rPr lang="en-US" dirty="0"/>
              <a:t>formerly called the Yangtze River</a:t>
            </a:r>
          </a:p>
        </p:txBody>
      </p:sp>
    </p:spTree>
    <p:extLst>
      <p:ext uri="{BB962C8B-B14F-4D97-AF65-F5344CB8AC3E}">
        <p14:creationId xmlns:p14="http://schemas.microsoft.com/office/powerpoint/2010/main" val="2225256799"/>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dynasty</a:t>
            </a:r>
          </a:p>
        </p:txBody>
      </p:sp>
      <p:sp>
        <p:nvSpPr>
          <p:cNvPr id="3" name="Text Placeholder 2"/>
          <p:cNvSpPr>
            <a:spLocks noGrp="1"/>
          </p:cNvSpPr>
          <p:nvPr>
            <p:ph type="body" sz="quarter" idx="11"/>
          </p:nvPr>
        </p:nvSpPr>
        <p:spPr/>
        <p:txBody>
          <a:bodyPr/>
          <a:lstStyle/>
          <a:p>
            <a:r>
              <a:rPr lang="en-US" dirty="0"/>
              <a:t>a family whose members rule over a country for several generations</a:t>
            </a:r>
          </a:p>
        </p:txBody>
      </p:sp>
    </p:spTree>
    <p:extLst>
      <p:ext uri="{BB962C8B-B14F-4D97-AF65-F5344CB8AC3E}">
        <p14:creationId xmlns:p14="http://schemas.microsoft.com/office/powerpoint/2010/main" val="1773806752"/>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Shanghai</a:t>
            </a:r>
          </a:p>
        </p:txBody>
      </p:sp>
      <p:sp>
        <p:nvSpPr>
          <p:cNvPr id="3" name="Text Placeholder 2"/>
          <p:cNvSpPr>
            <a:spLocks noGrp="1"/>
          </p:cNvSpPr>
          <p:nvPr>
            <p:ph type="body" sz="quarter" idx="11"/>
          </p:nvPr>
        </p:nvSpPr>
        <p:spPr/>
        <p:txBody>
          <a:bodyPr/>
          <a:lstStyle/>
          <a:p>
            <a:r>
              <a:rPr lang="en-US" dirty="0"/>
              <a:t>China’s largest city </a:t>
            </a:r>
          </a:p>
        </p:txBody>
      </p:sp>
    </p:spTree>
    <p:extLst>
      <p:ext uri="{BB962C8B-B14F-4D97-AF65-F5344CB8AC3E}">
        <p14:creationId xmlns:p14="http://schemas.microsoft.com/office/powerpoint/2010/main" val="145578122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temples and tombs around the city include the tomb of the first emperor, which is guarded by the now-famous terra cotta army. </a:t>
            </a:r>
          </a:p>
        </p:txBody>
      </p:sp>
    </p:spTree>
    <p:extLst>
      <p:ext uri="{BB962C8B-B14F-4D97-AF65-F5344CB8AC3E}">
        <p14:creationId xmlns:p14="http://schemas.microsoft.com/office/powerpoint/2010/main" val="1396512775"/>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Beijing</a:t>
            </a:r>
          </a:p>
        </p:txBody>
      </p:sp>
      <p:sp>
        <p:nvSpPr>
          <p:cNvPr id="3" name="Text Placeholder 2"/>
          <p:cNvSpPr>
            <a:spLocks noGrp="1"/>
          </p:cNvSpPr>
          <p:nvPr>
            <p:ph type="body" sz="quarter" idx="11"/>
          </p:nvPr>
        </p:nvSpPr>
        <p:spPr/>
        <p:txBody>
          <a:bodyPr/>
          <a:lstStyle/>
          <a:p>
            <a:r>
              <a:rPr lang="en-US" dirty="0"/>
              <a:t>capital of China </a:t>
            </a:r>
          </a:p>
        </p:txBody>
      </p:sp>
    </p:spTree>
    <p:extLst>
      <p:ext uri="{BB962C8B-B14F-4D97-AF65-F5344CB8AC3E}">
        <p14:creationId xmlns:p14="http://schemas.microsoft.com/office/powerpoint/2010/main" val="4170625620"/>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Forbidden City </a:t>
            </a:r>
          </a:p>
        </p:txBody>
      </p:sp>
      <p:sp>
        <p:nvSpPr>
          <p:cNvPr id="3" name="Text Placeholder 2"/>
          <p:cNvSpPr>
            <a:spLocks noGrp="1"/>
          </p:cNvSpPr>
          <p:nvPr>
            <p:ph type="body" sz="quarter" idx="11"/>
          </p:nvPr>
        </p:nvSpPr>
        <p:spPr/>
        <p:txBody>
          <a:bodyPr/>
          <a:lstStyle/>
          <a:p>
            <a:r>
              <a:rPr lang="en-US" dirty="0"/>
              <a:t>area in Beijing where the Chinese emperors once lived </a:t>
            </a:r>
          </a:p>
        </p:txBody>
      </p:sp>
    </p:spTree>
    <p:extLst>
      <p:ext uri="{BB962C8B-B14F-4D97-AF65-F5344CB8AC3E}">
        <p14:creationId xmlns:p14="http://schemas.microsoft.com/office/powerpoint/2010/main" val="1827805850"/>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Tiananmen Square </a:t>
            </a:r>
          </a:p>
        </p:txBody>
      </p:sp>
      <p:sp>
        <p:nvSpPr>
          <p:cNvPr id="3" name="Text Placeholder 2"/>
          <p:cNvSpPr>
            <a:spLocks noGrp="1"/>
          </p:cNvSpPr>
          <p:nvPr>
            <p:ph type="body" sz="quarter" idx="11"/>
          </p:nvPr>
        </p:nvSpPr>
        <p:spPr/>
        <p:txBody>
          <a:bodyPr/>
          <a:lstStyle/>
          <a:p>
            <a:r>
              <a:rPr lang="en-US" dirty="0" smtClean="0"/>
              <a:t>large square in Beijing; in </a:t>
            </a:r>
            <a:r>
              <a:rPr lang="en-US" dirty="0"/>
              <a:t>1989, </a:t>
            </a:r>
            <a:r>
              <a:rPr lang="en-US" dirty="0" smtClean="0"/>
              <a:t>it became a </a:t>
            </a:r>
            <a:r>
              <a:rPr lang="en-US" dirty="0"/>
              <a:t>symbol of Chinese people’s dissatisfaction with the Communist regime</a:t>
            </a:r>
          </a:p>
        </p:txBody>
      </p:sp>
    </p:spTree>
    <p:extLst>
      <p:ext uri="{BB962C8B-B14F-4D97-AF65-F5344CB8AC3E}">
        <p14:creationId xmlns:p14="http://schemas.microsoft.com/office/powerpoint/2010/main" val="3767636857"/>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Tianjin</a:t>
            </a:r>
          </a:p>
        </p:txBody>
      </p:sp>
      <p:sp>
        <p:nvSpPr>
          <p:cNvPr id="3" name="Text Placeholder 2"/>
          <p:cNvSpPr>
            <a:spLocks noGrp="1"/>
          </p:cNvSpPr>
          <p:nvPr>
            <p:ph type="body" sz="quarter" idx="11"/>
          </p:nvPr>
        </p:nvSpPr>
        <p:spPr/>
        <p:txBody>
          <a:bodyPr/>
          <a:lstStyle/>
          <a:p>
            <a:r>
              <a:rPr lang="en-US" dirty="0"/>
              <a:t>port </a:t>
            </a:r>
            <a:r>
              <a:rPr lang="en-US" dirty="0" smtClean="0"/>
              <a:t>city near </a:t>
            </a:r>
            <a:r>
              <a:rPr lang="en-US" dirty="0"/>
              <a:t>Beijing</a:t>
            </a:r>
          </a:p>
        </p:txBody>
      </p:sp>
    </p:spTree>
    <p:extLst>
      <p:ext uri="{BB962C8B-B14F-4D97-AF65-F5344CB8AC3E}">
        <p14:creationId xmlns:p14="http://schemas.microsoft.com/office/powerpoint/2010/main" val="4169952936"/>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Manchus</a:t>
            </a:r>
          </a:p>
        </p:txBody>
      </p:sp>
      <p:sp>
        <p:nvSpPr>
          <p:cNvPr id="3" name="Text Placeholder 2"/>
          <p:cNvSpPr>
            <a:spLocks noGrp="1"/>
          </p:cNvSpPr>
          <p:nvPr>
            <p:ph type="body" sz="quarter" idx="11"/>
          </p:nvPr>
        </p:nvSpPr>
        <p:spPr/>
        <p:txBody>
          <a:bodyPr/>
          <a:lstStyle/>
          <a:p>
            <a:r>
              <a:rPr lang="en-US" dirty="0"/>
              <a:t>last non-Han Chinese to control China </a:t>
            </a:r>
          </a:p>
        </p:txBody>
      </p:sp>
    </p:spTree>
    <p:extLst>
      <p:ext uri="{BB962C8B-B14F-4D97-AF65-F5344CB8AC3E}">
        <p14:creationId xmlns:p14="http://schemas.microsoft.com/office/powerpoint/2010/main" val="1177438907"/>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Southern Uplands</a:t>
            </a:r>
          </a:p>
        </p:txBody>
      </p:sp>
      <p:sp>
        <p:nvSpPr>
          <p:cNvPr id="3" name="Text Placeholder 2"/>
          <p:cNvSpPr>
            <a:spLocks noGrp="1"/>
          </p:cNvSpPr>
          <p:nvPr>
            <p:ph type="body" sz="quarter" idx="11"/>
          </p:nvPr>
        </p:nvSpPr>
        <p:spPr/>
        <p:txBody>
          <a:bodyPr/>
          <a:lstStyle/>
          <a:p>
            <a:r>
              <a:rPr lang="en-US" dirty="0"/>
              <a:t>more ethnic groups and languages are found here than any other region of China; one of the few places in the world that </a:t>
            </a:r>
            <a:r>
              <a:rPr lang="en-US" dirty="0" smtClean="0"/>
              <a:t>produces </a:t>
            </a:r>
            <a:r>
              <a:rPr lang="en-US" dirty="0"/>
              <a:t>silk</a:t>
            </a:r>
          </a:p>
        </p:txBody>
      </p:sp>
    </p:spTree>
    <p:extLst>
      <p:ext uri="{BB962C8B-B14F-4D97-AF65-F5344CB8AC3E}">
        <p14:creationId xmlns:p14="http://schemas.microsoft.com/office/powerpoint/2010/main" val="3197782930"/>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Hainan</a:t>
            </a:r>
          </a:p>
        </p:txBody>
      </p:sp>
      <p:sp>
        <p:nvSpPr>
          <p:cNvPr id="3" name="Text Placeholder 2"/>
          <p:cNvSpPr>
            <a:spLocks noGrp="1"/>
          </p:cNvSpPr>
          <p:nvPr>
            <p:ph type="body" sz="quarter" idx="11"/>
          </p:nvPr>
        </p:nvSpPr>
        <p:spPr/>
        <p:txBody>
          <a:bodyPr/>
          <a:lstStyle/>
          <a:p>
            <a:r>
              <a:rPr lang="en-US" dirty="0"/>
              <a:t>largest island in China </a:t>
            </a:r>
          </a:p>
        </p:txBody>
      </p:sp>
    </p:spTree>
    <p:extLst>
      <p:ext uri="{BB962C8B-B14F-4D97-AF65-F5344CB8AC3E}">
        <p14:creationId xmlns:p14="http://schemas.microsoft.com/office/powerpoint/2010/main" val="86332309"/>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Xi River</a:t>
            </a:r>
          </a:p>
        </p:txBody>
      </p:sp>
      <p:sp>
        <p:nvSpPr>
          <p:cNvPr id="3" name="Text Placeholder 2"/>
          <p:cNvSpPr>
            <a:spLocks noGrp="1"/>
          </p:cNvSpPr>
          <p:nvPr>
            <p:ph type="body" sz="quarter" idx="11"/>
          </p:nvPr>
        </p:nvSpPr>
        <p:spPr/>
        <p:txBody>
          <a:bodyPr/>
          <a:lstStyle/>
          <a:p>
            <a:r>
              <a:rPr lang="en-US" dirty="0"/>
              <a:t>transportation hub of the Southern Uplands </a:t>
            </a:r>
          </a:p>
        </p:txBody>
      </p:sp>
    </p:spTree>
    <p:extLst>
      <p:ext uri="{BB962C8B-B14F-4D97-AF65-F5344CB8AC3E}">
        <p14:creationId xmlns:p14="http://schemas.microsoft.com/office/powerpoint/2010/main" val="4268540158"/>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Guangzhou</a:t>
            </a:r>
          </a:p>
        </p:txBody>
      </p:sp>
      <p:sp>
        <p:nvSpPr>
          <p:cNvPr id="3" name="Text Placeholder 2"/>
          <p:cNvSpPr>
            <a:spLocks noGrp="1"/>
          </p:cNvSpPr>
          <p:nvPr>
            <p:ph type="body" sz="quarter" idx="11"/>
          </p:nvPr>
        </p:nvSpPr>
        <p:spPr/>
        <p:txBody>
          <a:bodyPr/>
          <a:lstStyle/>
          <a:p>
            <a:r>
              <a:rPr lang="en-US" dirty="0" smtClean="0"/>
              <a:t>largest </a:t>
            </a:r>
            <a:r>
              <a:rPr lang="en-US" dirty="0"/>
              <a:t>city </a:t>
            </a:r>
            <a:r>
              <a:rPr lang="en-US" dirty="0" smtClean="0"/>
              <a:t>in China’s Southern Uplands</a:t>
            </a:r>
            <a:endParaRPr lang="en-US" dirty="0"/>
          </a:p>
        </p:txBody>
      </p:sp>
    </p:spTree>
    <p:extLst>
      <p:ext uri="{BB962C8B-B14F-4D97-AF65-F5344CB8AC3E}">
        <p14:creationId xmlns:p14="http://schemas.microsoft.com/office/powerpoint/2010/main" val="3933203863"/>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Hong Kong</a:t>
            </a:r>
          </a:p>
        </p:txBody>
      </p:sp>
      <p:sp>
        <p:nvSpPr>
          <p:cNvPr id="3" name="Text Placeholder 2"/>
          <p:cNvSpPr>
            <a:spLocks noGrp="1"/>
          </p:cNvSpPr>
          <p:nvPr>
            <p:ph type="body" sz="quarter" idx="11"/>
          </p:nvPr>
        </p:nvSpPr>
        <p:spPr/>
        <p:txBody>
          <a:bodyPr/>
          <a:lstStyle/>
          <a:p>
            <a:r>
              <a:rPr lang="en-US" dirty="0"/>
              <a:t>founded by the British; reverted to China in 1997</a:t>
            </a:r>
          </a:p>
        </p:txBody>
      </p:sp>
    </p:spTree>
    <p:extLst>
      <p:ext uri="{BB962C8B-B14F-4D97-AF65-F5344CB8AC3E}">
        <p14:creationId xmlns:p14="http://schemas.microsoft.com/office/powerpoint/2010/main" val="279574874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Chang Jiang</a:t>
            </a:r>
          </a:p>
        </p:txBody>
      </p:sp>
      <p:sp>
        <p:nvSpPr>
          <p:cNvPr id="3" name="Text Placeholder 2"/>
          <p:cNvSpPr>
            <a:spLocks noGrp="1"/>
          </p:cNvSpPr>
          <p:nvPr>
            <p:ph type="body" sz="quarter" idx="10"/>
          </p:nvPr>
        </p:nvSpPr>
        <p:spPr/>
        <p:txBody>
          <a:bodyPr/>
          <a:lstStyle/>
          <a:p>
            <a:r>
              <a:rPr lang="en-US" dirty="0"/>
              <a:t>The southern river of the North China Plain is the Chang Jiang, which flows through four provinces. </a:t>
            </a:r>
          </a:p>
          <a:p>
            <a:r>
              <a:rPr lang="en-US" dirty="0"/>
              <a:t>At 3,880 miles long, the Chang is the world’s third-largest river, the longest river in Asia, and the most important river in China. </a:t>
            </a:r>
          </a:p>
          <a:p>
            <a:r>
              <a:rPr lang="en-US" dirty="0"/>
              <a:t>The Chang flows through the large </a:t>
            </a:r>
            <a:r>
              <a:rPr lang="en-US" b="1" dirty="0"/>
              <a:t>Sichuan Basin </a:t>
            </a:r>
            <a:r>
              <a:rPr lang="en-US" dirty="0"/>
              <a:t>before it leaves the mountains. </a:t>
            </a:r>
          </a:p>
        </p:txBody>
      </p:sp>
    </p:spTree>
    <p:extLst>
      <p:ext uri="{BB962C8B-B14F-4D97-AF65-F5344CB8AC3E}">
        <p14:creationId xmlns:p14="http://schemas.microsoft.com/office/powerpoint/2010/main" val="2861165779"/>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Macau</a:t>
            </a:r>
          </a:p>
        </p:txBody>
      </p:sp>
      <p:sp>
        <p:nvSpPr>
          <p:cNvPr id="3" name="Text Placeholder 2"/>
          <p:cNvSpPr>
            <a:spLocks noGrp="1"/>
          </p:cNvSpPr>
          <p:nvPr>
            <p:ph type="body" sz="quarter" idx="11"/>
          </p:nvPr>
        </p:nvSpPr>
        <p:spPr/>
        <p:txBody>
          <a:bodyPr/>
          <a:lstStyle/>
          <a:p>
            <a:r>
              <a:rPr lang="en-US" dirty="0"/>
              <a:t>oldest European colony in Asia; founded by the Portuguese in 1557; reverted to China in 1999</a:t>
            </a:r>
          </a:p>
        </p:txBody>
      </p:sp>
    </p:spTree>
    <p:extLst>
      <p:ext uri="{BB962C8B-B14F-4D97-AF65-F5344CB8AC3E}">
        <p14:creationId xmlns:p14="http://schemas.microsoft.com/office/powerpoint/2010/main" val="1090022190"/>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Sun </a:t>
            </a:r>
            <a:r>
              <a:rPr lang="en-US" dirty="0" err="1"/>
              <a:t>Yat-sen</a:t>
            </a:r>
            <a:endParaRPr lang="en-US" dirty="0"/>
          </a:p>
        </p:txBody>
      </p:sp>
      <p:sp>
        <p:nvSpPr>
          <p:cNvPr id="3" name="Text Placeholder 2"/>
          <p:cNvSpPr>
            <a:spLocks noGrp="1"/>
          </p:cNvSpPr>
          <p:nvPr>
            <p:ph type="body" sz="quarter" idx="11"/>
          </p:nvPr>
        </p:nvSpPr>
        <p:spPr/>
        <p:txBody>
          <a:bodyPr/>
          <a:lstStyle/>
          <a:p>
            <a:r>
              <a:rPr lang="en-US" dirty="0"/>
              <a:t>formed a republican form of government in China in 1912</a:t>
            </a:r>
          </a:p>
        </p:txBody>
      </p:sp>
    </p:spTree>
    <p:extLst>
      <p:ext uri="{BB962C8B-B14F-4D97-AF65-F5344CB8AC3E}">
        <p14:creationId xmlns:p14="http://schemas.microsoft.com/office/powerpoint/2010/main" val="1072965490"/>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Chiang Kai-shek</a:t>
            </a:r>
          </a:p>
        </p:txBody>
      </p:sp>
      <p:sp>
        <p:nvSpPr>
          <p:cNvPr id="3" name="Text Placeholder 2"/>
          <p:cNvSpPr>
            <a:spLocks noGrp="1"/>
          </p:cNvSpPr>
          <p:nvPr>
            <p:ph type="body" sz="quarter" idx="11"/>
          </p:nvPr>
        </p:nvSpPr>
        <p:spPr/>
        <p:txBody>
          <a:bodyPr/>
          <a:lstStyle/>
          <a:p>
            <a:r>
              <a:rPr lang="en-US" dirty="0" smtClean="0"/>
              <a:t>leader of Nationalist China during the civil war </a:t>
            </a:r>
            <a:br>
              <a:rPr lang="en-US" dirty="0" smtClean="0"/>
            </a:br>
            <a:r>
              <a:rPr lang="en-US" dirty="0" smtClean="0"/>
              <a:t>against Mao Zedong</a:t>
            </a:r>
            <a:endParaRPr lang="en-US" dirty="0"/>
          </a:p>
        </p:txBody>
      </p:sp>
    </p:spTree>
    <p:extLst>
      <p:ext uri="{BB962C8B-B14F-4D97-AF65-F5344CB8AC3E}">
        <p14:creationId xmlns:p14="http://schemas.microsoft.com/office/powerpoint/2010/main" val="2196498762"/>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Mao Zedong</a:t>
            </a:r>
          </a:p>
        </p:txBody>
      </p:sp>
      <p:sp>
        <p:nvSpPr>
          <p:cNvPr id="3" name="Text Placeholder 2"/>
          <p:cNvSpPr>
            <a:spLocks noGrp="1"/>
          </p:cNvSpPr>
          <p:nvPr>
            <p:ph type="body" sz="quarter" idx="11"/>
          </p:nvPr>
        </p:nvSpPr>
        <p:spPr/>
        <p:txBody>
          <a:bodyPr/>
          <a:lstStyle/>
          <a:p>
            <a:r>
              <a:rPr lang="en-US" dirty="0"/>
              <a:t>the first ruler of the People’s Republic of China</a:t>
            </a:r>
          </a:p>
        </p:txBody>
      </p:sp>
    </p:spTree>
    <p:extLst>
      <p:ext uri="{BB962C8B-B14F-4D97-AF65-F5344CB8AC3E}">
        <p14:creationId xmlns:p14="http://schemas.microsoft.com/office/powerpoint/2010/main" val="1277029757"/>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Great Leap Forward</a:t>
            </a:r>
          </a:p>
        </p:txBody>
      </p:sp>
      <p:sp>
        <p:nvSpPr>
          <p:cNvPr id="3" name="Text Placeholder 2"/>
          <p:cNvSpPr>
            <a:spLocks noGrp="1"/>
          </p:cNvSpPr>
          <p:nvPr>
            <p:ph type="body" sz="quarter" idx="11"/>
          </p:nvPr>
        </p:nvSpPr>
        <p:spPr/>
        <p:txBody>
          <a:bodyPr/>
          <a:lstStyle/>
          <a:p>
            <a:r>
              <a:rPr lang="en-US" dirty="0"/>
              <a:t>Mao centralized farming and industrial activity during this time </a:t>
            </a:r>
          </a:p>
        </p:txBody>
      </p:sp>
    </p:spTree>
    <p:extLst>
      <p:ext uri="{BB962C8B-B14F-4D97-AF65-F5344CB8AC3E}">
        <p14:creationId xmlns:p14="http://schemas.microsoft.com/office/powerpoint/2010/main" val="638495849"/>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Revolution</a:t>
            </a:r>
          </a:p>
        </p:txBody>
      </p:sp>
      <p:sp>
        <p:nvSpPr>
          <p:cNvPr id="3" name="Text Placeholder 2"/>
          <p:cNvSpPr>
            <a:spLocks noGrp="1"/>
          </p:cNvSpPr>
          <p:nvPr>
            <p:ph type="body" sz="quarter" idx="11"/>
          </p:nvPr>
        </p:nvSpPr>
        <p:spPr/>
        <p:txBody>
          <a:bodyPr/>
          <a:lstStyle/>
          <a:p>
            <a:r>
              <a:rPr lang="en-US" dirty="0"/>
              <a:t>a movement in which overzealous gangs of young people were sent throughout China in an anti-intellectual, anti-Christian rampage</a:t>
            </a:r>
          </a:p>
        </p:txBody>
      </p:sp>
    </p:spTree>
    <p:extLst>
      <p:ext uri="{BB962C8B-B14F-4D97-AF65-F5344CB8AC3E}">
        <p14:creationId xmlns:p14="http://schemas.microsoft.com/office/powerpoint/2010/main" val="1326236453"/>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Deng Xiaoping </a:t>
            </a:r>
          </a:p>
        </p:txBody>
      </p:sp>
      <p:sp>
        <p:nvSpPr>
          <p:cNvPr id="3" name="Text Placeholder 2"/>
          <p:cNvSpPr>
            <a:spLocks noGrp="1"/>
          </p:cNvSpPr>
          <p:nvPr>
            <p:ph type="body" sz="quarter" idx="11"/>
          </p:nvPr>
        </p:nvSpPr>
        <p:spPr/>
        <p:txBody>
          <a:bodyPr/>
          <a:lstStyle/>
          <a:p>
            <a:r>
              <a:rPr lang="en-US" dirty="0"/>
              <a:t>leader after Mao; pursued economic modernization </a:t>
            </a:r>
          </a:p>
        </p:txBody>
      </p:sp>
    </p:spTree>
    <p:extLst>
      <p:ext uri="{BB962C8B-B14F-4D97-AF65-F5344CB8AC3E}">
        <p14:creationId xmlns:p14="http://schemas.microsoft.com/office/powerpoint/2010/main" val="2442759704"/>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autonomous regions</a:t>
            </a:r>
          </a:p>
        </p:txBody>
      </p:sp>
      <p:sp>
        <p:nvSpPr>
          <p:cNvPr id="3" name="Text Placeholder 2"/>
          <p:cNvSpPr>
            <a:spLocks noGrp="1"/>
          </p:cNvSpPr>
          <p:nvPr>
            <p:ph type="body" sz="quarter" idx="11"/>
          </p:nvPr>
        </p:nvSpPr>
        <p:spPr/>
        <p:txBody>
          <a:bodyPr/>
          <a:lstStyle/>
          <a:p>
            <a:r>
              <a:rPr lang="en-US" dirty="0"/>
              <a:t>areas that have limited self-government within a sovereign country; used especially of areas in China where ethnic minorities have been granted some autonomy</a:t>
            </a:r>
          </a:p>
        </p:txBody>
      </p:sp>
    </p:spTree>
    <p:extLst>
      <p:ext uri="{BB962C8B-B14F-4D97-AF65-F5344CB8AC3E}">
        <p14:creationId xmlns:p14="http://schemas.microsoft.com/office/powerpoint/2010/main" val="305901344"/>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Guangxi</a:t>
            </a:r>
          </a:p>
        </p:txBody>
      </p:sp>
      <p:sp>
        <p:nvSpPr>
          <p:cNvPr id="3" name="Text Placeholder 2"/>
          <p:cNvSpPr>
            <a:spLocks noGrp="1"/>
          </p:cNvSpPr>
          <p:nvPr>
            <p:ph type="body" sz="quarter" idx="11"/>
          </p:nvPr>
        </p:nvSpPr>
        <p:spPr/>
        <p:txBody>
          <a:bodyPr/>
          <a:lstStyle/>
          <a:p>
            <a:r>
              <a:rPr lang="en-US" dirty="0"/>
              <a:t>autonomous region located on the coast of the Tonkin Gulf and </a:t>
            </a:r>
            <a:r>
              <a:rPr lang="en-US" dirty="0" smtClean="0"/>
              <a:t>the border </a:t>
            </a:r>
            <a:r>
              <a:rPr lang="en-US" dirty="0"/>
              <a:t>with Vietnam; one of China’s least developed areas </a:t>
            </a:r>
          </a:p>
        </p:txBody>
      </p:sp>
    </p:spTree>
    <p:extLst>
      <p:ext uri="{BB962C8B-B14F-4D97-AF65-F5344CB8AC3E}">
        <p14:creationId xmlns:p14="http://schemas.microsoft.com/office/powerpoint/2010/main" val="3123908162"/>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Zhuang</a:t>
            </a:r>
          </a:p>
        </p:txBody>
      </p:sp>
      <p:sp>
        <p:nvSpPr>
          <p:cNvPr id="3" name="Text Placeholder 2"/>
          <p:cNvSpPr>
            <a:spLocks noGrp="1"/>
          </p:cNvSpPr>
          <p:nvPr>
            <p:ph type="body" sz="quarter" idx="11"/>
          </p:nvPr>
        </p:nvSpPr>
        <p:spPr/>
        <p:txBody>
          <a:bodyPr/>
          <a:lstStyle/>
          <a:p>
            <a:r>
              <a:rPr lang="en-US" dirty="0"/>
              <a:t>China’s largest minority</a:t>
            </a:r>
          </a:p>
        </p:txBody>
      </p:sp>
    </p:spTree>
    <p:extLst>
      <p:ext uri="{BB962C8B-B14F-4D97-AF65-F5344CB8AC3E}">
        <p14:creationId xmlns:p14="http://schemas.microsoft.com/office/powerpoint/2010/main" val="342058407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Shanghai</a:t>
            </a:r>
          </a:p>
        </p:txBody>
      </p:sp>
      <p:sp>
        <p:nvSpPr>
          <p:cNvPr id="3" name="Text Placeholder 2"/>
          <p:cNvSpPr>
            <a:spLocks noGrp="1"/>
          </p:cNvSpPr>
          <p:nvPr>
            <p:ph type="body" sz="quarter" idx="10"/>
          </p:nvPr>
        </p:nvSpPr>
        <p:spPr/>
        <p:txBody>
          <a:bodyPr/>
          <a:lstStyle/>
          <a:p>
            <a:r>
              <a:rPr lang="en-US" dirty="0">
                <a:solidFill>
                  <a:srgbClr val="FF0000"/>
                </a:solidFill>
              </a:rPr>
              <a:t>China’s largest city, </a:t>
            </a:r>
            <a:r>
              <a:rPr lang="en-US" b="1" dirty="0" smtClean="0">
                <a:solidFill>
                  <a:srgbClr val="FF0000"/>
                </a:solidFill>
              </a:rPr>
              <a:t>Shanghai </a:t>
            </a:r>
            <a:r>
              <a:rPr lang="en-US" dirty="0">
                <a:solidFill>
                  <a:srgbClr val="FF0000"/>
                </a:solidFill>
              </a:rPr>
              <a:t>(SHANG HYE; pop. 23 million), lies on the Huang Pu River near the mouth of the Chang. </a:t>
            </a:r>
          </a:p>
          <a:p>
            <a:r>
              <a:rPr lang="en-US" dirty="0"/>
              <a:t>Its textile mills make cloth from the cotton of the plain, and nearby iron mines provide raw materials for heavy manufacturing. </a:t>
            </a:r>
          </a:p>
          <a:p>
            <a:r>
              <a:rPr lang="en-US" dirty="0"/>
              <a:t>Shanghai is now a center of world trade and banking</a:t>
            </a:r>
            <a:r>
              <a:rPr lang="en-US" dirty="0" smtClean="0"/>
              <a:t>. </a:t>
            </a:r>
            <a:r>
              <a:rPr lang="en-US" dirty="0" smtClean="0">
                <a:solidFill>
                  <a:srgbClr val="FF0000"/>
                </a:solidFill>
              </a:rPr>
              <a:t>It and other cities have been declared special economic zones for trade, but very little of its wealth makes it into the interior of the country.</a:t>
            </a:r>
            <a:endParaRPr lang="en-US" dirty="0"/>
          </a:p>
          <a:p>
            <a:r>
              <a:rPr lang="en-US" dirty="0"/>
              <a:t>The port at Shanghai is one of the busiest in the world by volume and handles much of China’s international trade. </a:t>
            </a:r>
          </a:p>
          <a:p>
            <a:r>
              <a:rPr lang="en-US" dirty="0"/>
              <a:t>Shanghai was the headquarters of Hudson Taylor’s China Inland Mission. </a:t>
            </a:r>
          </a:p>
        </p:txBody>
      </p:sp>
    </p:spTree>
    <p:extLst>
      <p:ext uri="{BB962C8B-B14F-4D97-AF65-F5344CB8AC3E}">
        <p14:creationId xmlns:p14="http://schemas.microsoft.com/office/powerpoint/2010/main" val="1328694849"/>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Tibet (Xizang)</a:t>
            </a:r>
          </a:p>
        </p:txBody>
      </p:sp>
      <p:sp>
        <p:nvSpPr>
          <p:cNvPr id="3" name="Text Placeholder 2"/>
          <p:cNvSpPr>
            <a:spLocks noGrp="1"/>
          </p:cNvSpPr>
          <p:nvPr>
            <p:ph type="body" sz="quarter" idx="11"/>
          </p:nvPr>
        </p:nvSpPr>
        <p:spPr/>
        <p:txBody>
          <a:bodyPr/>
          <a:lstStyle/>
          <a:p>
            <a:r>
              <a:rPr lang="en-US" dirty="0"/>
              <a:t>plateau containing many high peaks such as Mount Everest</a:t>
            </a:r>
          </a:p>
        </p:txBody>
      </p:sp>
    </p:spTree>
    <p:extLst>
      <p:ext uri="{BB962C8B-B14F-4D97-AF65-F5344CB8AC3E}">
        <p14:creationId xmlns:p14="http://schemas.microsoft.com/office/powerpoint/2010/main" val="2411550956"/>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Lhasa </a:t>
            </a:r>
          </a:p>
        </p:txBody>
      </p:sp>
      <p:sp>
        <p:nvSpPr>
          <p:cNvPr id="3" name="Text Placeholder 2"/>
          <p:cNvSpPr>
            <a:spLocks noGrp="1"/>
          </p:cNvSpPr>
          <p:nvPr>
            <p:ph type="body" sz="quarter" idx="11"/>
          </p:nvPr>
        </p:nvSpPr>
        <p:spPr/>
        <p:txBody>
          <a:bodyPr/>
          <a:lstStyle/>
          <a:p>
            <a:r>
              <a:rPr lang="en-US" dirty="0"/>
              <a:t>capital of Tibet </a:t>
            </a:r>
          </a:p>
        </p:txBody>
      </p:sp>
    </p:spTree>
    <p:extLst>
      <p:ext uri="{BB962C8B-B14F-4D97-AF65-F5344CB8AC3E}">
        <p14:creationId xmlns:p14="http://schemas.microsoft.com/office/powerpoint/2010/main" val="1325457404"/>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Dalai Lama</a:t>
            </a:r>
          </a:p>
        </p:txBody>
      </p:sp>
      <p:sp>
        <p:nvSpPr>
          <p:cNvPr id="3" name="Text Placeholder 2"/>
          <p:cNvSpPr>
            <a:spLocks noGrp="1"/>
          </p:cNvSpPr>
          <p:nvPr>
            <p:ph type="body" sz="quarter" idx="11"/>
          </p:nvPr>
        </p:nvSpPr>
        <p:spPr/>
        <p:txBody>
          <a:bodyPr/>
          <a:lstStyle/>
          <a:p>
            <a:r>
              <a:rPr lang="en-US" dirty="0"/>
              <a:t>governmental and spiritual ruler in Tibet </a:t>
            </a:r>
          </a:p>
        </p:txBody>
      </p:sp>
    </p:spTree>
    <p:extLst>
      <p:ext uri="{BB962C8B-B14F-4D97-AF65-F5344CB8AC3E}">
        <p14:creationId xmlns:p14="http://schemas.microsoft.com/office/powerpoint/2010/main" val="1174150503"/>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theocrat </a:t>
            </a:r>
          </a:p>
        </p:txBody>
      </p:sp>
      <p:sp>
        <p:nvSpPr>
          <p:cNvPr id="3" name="Text Placeholder 2"/>
          <p:cNvSpPr>
            <a:spLocks noGrp="1"/>
          </p:cNvSpPr>
          <p:nvPr>
            <p:ph type="body" sz="quarter" idx="11"/>
          </p:nvPr>
        </p:nvSpPr>
        <p:spPr/>
        <p:txBody>
          <a:bodyPr/>
          <a:lstStyle/>
          <a:p>
            <a:r>
              <a:rPr lang="en-US" dirty="0"/>
              <a:t>one who rules by religious or divine authority </a:t>
            </a:r>
          </a:p>
        </p:txBody>
      </p:sp>
    </p:spTree>
    <p:extLst>
      <p:ext uri="{BB962C8B-B14F-4D97-AF65-F5344CB8AC3E}">
        <p14:creationId xmlns:p14="http://schemas.microsoft.com/office/powerpoint/2010/main" val="2682019258"/>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Xinjiang</a:t>
            </a:r>
          </a:p>
        </p:txBody>
      </p:sp>
      <p:sp>
        <p:nvSpPr>
          <p:cNvPr id="3" name="Text Placeholder 2"/>
          <p:cNvSpPr>
            <a:spLocks noGrp="1"/>
          </p:cNvSpPr>
          <p:nvPr>
            <p:ph type="body" sz="quarter" idx="11"/>
          </p:nvPr>
        </p:nvSpPr>
        <p:spPr/>
        <p:txBody>
          <a:bodyPr/>
          <a:lstStyle/>
          <a:p>
            <a:r>
              <a:rPr lang="en-US" dirty="0" smtClean="0"/>
              <a:t>geographically largest </a:t>
            </a:r>
            <a:r>
              <a:rPr lang="en-US" dirty="0"/>
              <a:t>of China’s political divisions </a:t>
            </a:r>
          </a:p>
        </p:txBody>
      </p:sp>
    </p:spTree>
    <p:extLst>
      <p:ext uri="{BB962C8B-B14F-4D97-AF65-F5344CB8AC3E}">
        <p14:creationId xmlns:p14="http://schemas.microsoft.com/office/powerpoint/2010/main" val="2885290998"/>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Nei</a:t>
            </a:r>
            <a:r>
              <a:rPr lang="en-US" dirty="0"/>
              <a:t> Mongol </a:t>
            </a:r>
          </a:p>
        </p:txBody>
      </p:sp>
      <p:sp>
        <p:nvSpPr>
          <p:cNvPr id="3" name="Text Placeholder 2"/>
          <p:cNvSpPr>
            <a:spLocks noGrp="1"/>
          </p:cNvSpPr>
          <p:nvPr>
            <p:ph type="body" sz="quarter" idx="11"/>
          </p:nvPr>
        </p:nvSpPr>
        <p:spPr/>
        <p:txBody>
          <a:bodyPr/>
          <a:lstStyle/>
          <a:p>
            <a:r>
              <a:rPr lang="en-US" dirty="0"/>
              <a:t>Inner Mongolia; the </a:t>
            </a:r>
            <a:r>
              <a:rPr lang="en-US" dirty="0" smtClean="0"/>
              <a:t>area </a:t>
            </a:r>
            <a:r>
              <a:rPr lang="en-US" dirty="0"/>
              <a:t>controlled by China </a:t>
            </a:r>
            <a:r>
              <a:rPr lang="en-US" dirty="0" smtClean="0"/>
              <a:t>between the Great Wall and the country of Mongolia</a:t>
            </a:r>
            <a:endParaRPr lang="en-US" dirty="0"/>
          </a:p>
        </p:txBody>
      </p:sp>
    </p:spTree>
    <p:extLst>
      <p:ext uri="{BB962C8B-B14F-4D97-AF65-F5344CB8AC3E}">
        <p14:creationId xmlns:p14="http://schemas.microsoft.com/office/powerpoint/2010/main" val="1724017586"/>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Ningxia </a:t>
            </a:r>
          </a:p>
        </p:txBody>
      </p:sp>
      <p:sp>
        <p:nvSpPr>
          <p:cNvPr id="3" name="Text Placeholder 2"/>
          <p:cNvSpPr>
            <a:spLocks noGrp="1"/>
          </p:cNvSpPr>
          <p:nvPr>
            <p:ph type="body" sz="quarter" idx="11"/>
          </p:nvPr>
        </p:nvSpPr>
        <p:spPr/>
        <p:txBody>
          <a:bodyPr/>
          <a:lstStyle/>
          <a:p>
            <a:r>
              <a:rPr lang="en-US" dirty="0"/>
              <a:t>small region that lies just inside the Great </a:t>
            </a:r>
            <a:r>
              <a:rPr lang="en-US" dirty="0" smtClean="0"/>
              <a:t>Wall; most of its inhabitants are Sunni Muslim</a:t>
            </a:r>
            <a:endParaRPr lang="en-US" dirty="0"/>
          </a:p>
        </p:txBody>
      </p:sp>
    </p:spTree>
    <p:extLst>
      <p:ext uri="{BB962C8B-B14F-4D97-AF65-F5344CB8AC3E}">
        <p14:creationId xmlns:p14="http://schemas.microsoft.com/office/powerpoint/2010/main" val="3166908223"/>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Taiwan</a:t>
            </a:r>
          </a:p>
        </p:txBody>
      </p:sp>
      <p:sp>
        <p:nvSpPr>
          <p:cNvPr id="3" name="Text Placeholder 2"/>
          <p:cNvSpPr>
            <a:spLocks noGrp="1"/>
          </p:cNvSpPr>
          <p:nvPr>
            <p:ph type="body" sz="quarter" idx="11"/>
          </p:nvPr>
        </p:nvSpPr>
        <p:spPr/>
        <p:txBody>
          <a:bodyPr/>
          <a:lstStyle/>
          <a:p>
            <a:r>
              <a:rPr lang="en-US" dirty="0"/>
              <a:t>island in the South China Sea claimed by </a:t>
            </a:r>
            <a:r>
              <a:rPr lang="en-US" dirty="0" smtClean="0"/>
              <a:t>China; </a:t>
            </a:r>
            <a:r>
              <a:rPr lang="en-US" dirty="0"/>
              <a:t>believes itself to be the </a:t>
            </a:r>
            <a:r>
              <a:rPr lang="en-US" dirty="0" smtClean="0"/>
              <a:t>legitimate Chinese </a:t>
            </a:r>
            <a:r>
              <a:rPr lang="en-US" dirty="0"/>
              <a:t>government</a:t>
            </a:r>
          </a:p>
        </p:txBody>
      </p:sp>
    </p:spTree>
    <p:extLst>
      <p:ext uri="{BB962C8B-B14F-4D97-AF65-F5344CB8AC3E}">
        <p14:creationId xmlns:p14="http://schemas.microsoft.com/office/powerpoint/2010/main" val="2866571037"/>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Taipei</a:t>
            </a:r>
          </a:p>
        </p:txBody>
      </p:sp>
      <p:sp>
        <p:nvSpPr>
          <p:cNvPr id="3" name="Text Placeholder 2"/>
          <p:cNvSpPr>
            <a:spLocks noGrp="1"/>
          </p:cNvSpPr>
          <p:nvPr>
            <p:ph type="body" sz="quarter" idx="11"/>
          </p:nvPr>
        </p:nvSpPr>
        <p:spPr/>
        <p:txBody>
          <a:bodyPr/>
          <a:lstStyle/>
          <a:p>
            <a:r>
              <a:rPr lang="en-US" dirty="0"/>
              <a:t>capital of Taiwan </a:t>
            </a:r>
          </a:p>
        </p:txBody>
      </p:sp>
    </p:spTree>
    <p:extLst>
      <p:ext uri="{BB962C8B-B14F-4D97-AF65-F5344CB8AC3E}">
        <p14:creationId xmlns:p14="http://schemas.microsoft.com/office/powerpoint/2010/main" val="3693130134"/>
      </p:ext>
    </p:extLst>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Ulaanbaatar</a:t>
            </a:r>
          </a:p>
        </p:txBody>
      </p:sp>
      <p:sp>
        <p:nvSpPr>
          <p:cNvPr id="3" name="Text Placeholder 2"/>
          <p:cNvSpPr>
            <a:spLocks noGrp="1"/>
          </p:cNvSpPr>
          <p:nvPr>
            <p:ph type="body" sz="quarter" idx="11"/>
          </p:nvPr>
        </p:nvSpPr>
        <p:spPr/>
        <p:txBody>
          <a:bodyPr/>
          <a:lstStyle/>
          <a:p>
            <a:r>
              <a:rPr lang="en-US" dirty="0"/>
              <a:t>capital of Mongolia </a:t>
            </a:r>
          </a:p>
        </p:txBody>
      </p:sp>
    </p:spTree>
    <p:extLst>
      <p:ext uri="{BB962C8B-B14F-4D97-AF65-F5344CB8AC3E}">
        <p14:creationId xmlns:p14="http://schemas.microsoft.com/office/powerpoint/2010/main" val="364253443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226017"/>
      </p:ext>
    </p:extLst>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Gobi Desert</a:t>
            </a:r>
          </a:p>
        </p:txBody>
      </p:sp>
      <p:sp>
        <p:nvSpPr>
          <p:cNvPr id="3" name="Text Placeholder 2"/>
          <p:cNvSpPr>
            <a:spLocks noGrp="1"/>
          </p:cNvSpPr>
          <p:nvPr>
            <p:ph type="body" sz="quarter" idx="11"/>
          </p:nvPr>
        </p:nvSpPr>
        <p:spPr/>
        <p:txBody>
          <a:bodyPr/>
          <a:lstStyle/>
          <a:p>
            <a:r>
              <a:rPr lang="en-US" dirty="0"/>
              <a:t>world’s coldest and most northerly desert</a:t>
            </a:r>
          </a:p>
        </p:txBody>
      </p:sp>
    </p:spTree>
    <p:extLst>
      <p:ext uri="{BB962C8B-B14F-4D97-AF65-F5344CB8AC3E}">
        <p14:creationId xmlns:p14="http://schemas.microsoft.com/office/powerpoint/2010/main" val="2292642598"/>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Taebaek</a:t>
            </a:r>
            <a:r>
              <a:rPr lang="en-US" dirty="0"/>
              <a:t> Mountains</a:t>
            </a:r>
          </a:p>
        </p:txBody>
      </p:sp>
      <p:sp>
        <p:nvSpPr>
          <p:cNvPr id="3" name="Text Placeholder 2"/>
          <p:cNvSpPr>
            <a:spLocks noGrp="1"/>
          </p:cNvSpPr>
          <p:nvPr>
            <p:ph type="body" sz="quarter" idx="11"/>
          </p:nvPr>
        </p:nvSpPr>
        <p:spPr/>
        <p:txBody>
          <a:bodyPr/>
          <a:lstStyle/>
          <a:p>
            <a:r>
              <a:rPr lang="en-US" dirty="0"/>
              <a:t>mountain range that runs down the east central portion of the Korean Peninsula </a:t>
            </a:r>
          </a:p>
        </p:txBody>
      </p:sp>
    </p:spTree>
    <p:extLst>
      <p:ext uri="{BB962C8B-B14F-4D97-AF65-F5344CB8AC3E}">
        <p14:creationId xmlns:p14="http://schemas.microsoft.com/office/powerpoint/2010/main" val="3977994514"/>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Juche (Kimilsungism)</a:t>
            </a:r>
          </a:p>
        </p:txBody>
      </p:sp>
      <p:sp>
        <p:nvSpPr>
          <p:cNvPr id="3" name="Text Placeholder 2"/>
          <p:cNvSpPr>
            <a:spLocks noGrp="1"/>
          </p:cNvSpPr>
          <p:nvPr>
            <p:ph type="body" sz="quarter" idx="11"/>
          </p:nvPr>
        </p:nvSpPr>
        <p:spPr/>
        <p:txBody>
          <a:bodyPr/>
          <a:lstStyle/>
          <a:p>
            <a:r>
              <a:rPr lang="en-US" dirty="0"/>
              <a:t>worship of the North Korean </a:t>
            </a:r>
            <a:r>
              <a:rPr lang="en-US" dirty="0" smtClean="0"/>
              <a:t>state, as represented by Kim Il Sung</a:t>
            </a:r>
            <a:endParaRPr lang="en-US" dirty="0"/>
          </a:p>
        </p:txBody>
      </p:sp>
    </p:spTree>
    <p:extLst>
      <p:ext uri="{BB962C8B-B14F-4D97-AF65-F5344CB8AC3E}">
        <p14:creationId xmlns:p14="http://schemas.microsoft.com/office/powerpoint/2010/main" val="3647906773"/>
      </p:ext>
    </p:extLst>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Pyongyang</a:t>
            </a:r>
          </a:p>
        </p:txBody>
      </p:sp>
      <p:sp>
        <p:nvSpPr>
          <p:cNvPr id="3" name="Text Placeholder 2"/>
          <p:cNvSpPr>
            <a:spLocks noGrp="1"/>
          </p:cNvSpPr>
          <p:nvPr>
            <p:ph type="body" sz="quarter" idx="11"/>
          </p:nvPr>
        </p:nvSpPr>
        <p:spPr/>
        <p:txBody>
          <a:bodyPr/>
          <a:lstStyle/>
          <a:p>
            <a:r>
              <a:rPr lang="en-US" dirty="0"/>
              <a:t>capital of North Korea </a:t>
            </a:r>
          </a:p>
        </p:txBody>
      </p:sp>
    </p:spTree>
    <p:extLst>
      <p:ext uri="{BB962C8B-B14F-4D97-AF65-F5344CB8AC3E}">
        <p14:creationId xmlns:p14="http://schemas.microsoft.com/office/powerpoint/2010/main" val="263969235"/>
      </p:ext>
    </p:extLst>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Seoul</a:t>
            </a:r>
          </a:p>
        </p:txBody>
      </p:sp>
      <p:sp>
        <p:nvSpPr>
          <p:cNvPr id="3" name="Text Placeholder 2"/>
          <p:cNvSpPr>
            <a:spLocks noGrp="1"/>
          </p:cNvSpPr>
          <p:nvPr>
            <p:ph type="body" sz="quarter" idx="11"/>
          </p:nvPr>
        </p:nvSpPr>
        <p:spPr/>
        <p:txBody>
          <a:bodyPr/>
          <a:lstStyle/>
          <a:p>
            <a:r>
              <a:rPr lang="en-US" dirty="0"/>
              <a:t>capital of South Korea</a:t>
            </a:r>
          </a:p>
        </p:txBody>
      </p:sp>
    </p:spTree>
    <p:extLst>
      <p:ext uri="{BB962C8B-B14F-4D97-AF65-F5344CB8AC3E}">
        <p14:creationId xmlns:p14="http://schemas.microsoft.com/office/powerpoint/2010/main" val="1283424791"/>
      </p:ext>
    </p:extLst>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Nippon</a:t>
            </a:r>
          </a:p>
        </p:txBody>
      </p:sp>
      <p:sp>
        <p:nvSpPr>
          <p:cNvPr id="3" name="Text Placeholder 2"/>
          <p:cNvSpPr>
            <a:spLocks noGrp="1"/>
          </p:cNvSpPr>
          <p:nvPr>
            <p:ph type="body" sz="quarter" idx="11"/>
          </p:nvPr>
        </p:nvSpPr>
        <p:spPr/>
        <p:txBody>
          <a:bodyPr/>
          <a:lstStyle/>
          <a:p>
            <a:r>
              <a:rPr lang="en-US" dirty="0"/>
              <a:t>“source of the sun”; </a:t>
            </a:r>
            <a:r>
              <a:rPr lang="en-US" dirty="0" smtClean="0"/>
              <a:t>how the Japanese refer </a:t>
            </a:r>
            <a:r>
              <a:rPr lang="en-US" dirty="0"/>
              <a:t>to their </a:t>
            </a:r>
            <a:r>
              <a:rPr lang="en-US" dirty="0" smtClean="0"/>
              <a:t>country</a:t>
            </a:r>
            <a:endParaRPr lang="en-US" dirty="0"/>
          </a:p>
        </p:txBody>
      </p:sp>
    </p:spTree>
    <p:extLst>
      <p:ext uri="{BB962C8B-B14F-4D97-AF65-F5344CB8AC3E}">
        <p14:creationId xmlns:p14="http://schemas.microsoft.com/office/powerpoint/2010/main" val="3575306937"/>
      </p:ext>
    </p:extLst>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Shinto</a:t>
            </a:r>
          </a:p>
        </p:txBody>
      </p:sp>
      <p:sp>
        <p:nvSpPr>
          <p:cNvPr id="3" name="Text Placeholder 2"/>
          <p:cNvSpPr>
            <a:spLocks noGrp="1"/>
          </p:cNvSpPr>
          <p:nvPr>
            <p:ph type="body" sz="quarter" idx="11"/>
          </p:nvPr>
        </p:nvSpPr>
        <p:spPr/>
        <p:txBody>
          <a:bodyPr/>
          <a:lstStyle/>
          <a:p>
            <a:r>
              <a:rPr lang="en-US" dirty="0"/>
              <a:t>native Japanese religion; promotes the worship of many gods called </a:t>
            </a:r>
            <a:r>
              <a:rPr lang="en-US" i="1" dirty="0"/>
              <a:t>kami </a:t>
            </a:r>
            <a:r>
              <a:rPr lang="en-US" dirty="0"/>
              <a:t>who are believed to indwell mountains, rivers, trees, and other parts of nature </a:t>
            </a:r>
          </a:p>
        </p:txBody>
      </p:sp>
    </p:spTree>
    <p:extLst>
      <p:ext uri="{BB962C8B-B14F-4D97-AF65-F5344CB8AC3E}">
        <p14:creationId xmlns:p14="http://schemas.microsoft.com/office/powerpoint/2010/main" val="3808504282"/>
      </p:ext>
    </p:extLst>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Honshu </a:t>
            </a:r>
          </a:p>
        </p:txBody>
      </p:sp>
      <p:sp>
        <p:nvSpPr>
          <p:cNvPr id="3" name="Text Placeholder 2"/>
          <p:cNvSpPr>
            <a:spLocks noGrp="1"/>
          </p:cNvSpPr>
          <p:nvPr>
            <p:ph type="body" sz="quarter" idx="11"/>
          </p:nvPr>
        </p:nvSpPr>
        <p:spPr/>
        <p:txBody>
          <a:bodyPr/>
          <a:lstStyle/>
          <a:p>
            <a:r>
              <a:rPr lang="en-US" dirty="0"/>
              <a:t>Japan’s largest island </a:t>
            </a:r>
          </a:p>
        </p:txBody>
      </p:sp>
    </p:spTree>
    <p:extLst>
      <p:ext uri="{BB962C8B-B14F-4D97-AF65-F5344CB8AC3E}">
        <p14:creationId xmlns:p14="http://schemas.microsoft.com/office/powerpoint/2010/main" val="805167401"/>
      </p:ext>
    </p:extLst>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Tokyo </a:t>
            </a:r>
          </a:p>
        </p:txBody>
      </p:sp>
      <p:sp>
        <p:nvSpPr>
          <p:cNvPr id="3" name="Text Placeholder 2"/>
          <p:cNvSpPr>
            <a:spLocks noGrp="1"/>
          </p:cNvSpPr>
          <p:nvPr>
            <p:ph type="body" sz="quarter" idx="11"/>
          </p:nvPr>
        </p:nvSpPr>
        <p:spPr/>
        <p:txBody>
          <a:bodyPr/>
          <a:lstStyle/>
          <a:p>
            <a:r>
              <a:rPr lang="en-US" dirty="0"/>
              <a:t>largest city </a:t>
            </a:r>
            <a:r>
              <a:rPr lang="en-US" dirty="0" smtClean="0"/>
              <a:t>and capital </a:t>
            </a:r>
            <a:r>
              <a:rPr lang="en-US" dirty="0"/>
              <a:t>of Japan </a:t>
            </a:r>
          </a:p>
        </p:txBody>
      </p:sp>
    </p:spTree>
    <p:extLst>
      <p:ext uri="{BB962C8B-B14F-4D97-AF65-F5344CB8AC3E}">
        <p14:creationId xmlns:p14="http://schemas.microsoft.com/office/powerpoint/2010/main" val="2374317651"/>
      </p:ext>
    </p:extLst>
  </p:cSld>
  <p:clrMapOvr>
    <a:masterClrMapping/>
  </p:clrMapOvr>
  <p:transition>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Yokohama</a:t>
            </a:r>
          </a:p>
        </p:txBody>
      </p:sp>
      <p:sp>
        <p:nvSpPr>
          <p:cNvPr id="3" name="Text Placeholder 2"/>
          <p:cNvSpPr>
            <a:spLocks noGrp="1"/>
          </p:cNvSpPr>
          <p:nvPr>
            <p:ph type="body" sz="quarter" idx="11"/>
          </p:nvPr>
        </p:nvSpPr>
        <p:spPr/>
        <p:txBody>
          <a:bodyPr/>
          <a:lstStyle/>
          <a:p>
            <a:r>
              <a:rPr lang="en-US" dirty="0"/>
              <a:t>second largest city in Japan and main seaport</a:t>
            </a:r>
          </a:p>
        </p:txBody>
      </p:sp>
    </p:spTree>
    <p:extLst>
      <p:ext uri="{BB962C8B-B14F-4D97-AF65-F5344CB8AC3E}">
        <p14:creationId xmlns:p14="http://schemas.microsoft.com/office/powerpoint/2010/main" val="354772068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US"/>
          </a:p>
        </p:txBody>
      </p:sp>
      <p:sp>
        <p:nvSpPr>
          <p:cNvPr id="3" name="Content Placeholder 2"/>
          <p:cNvSpPr>
            <a:spLocks noGrp="1"/>
          </p:cNvSpPr>
          <p:nvPr>
            <p:ph sz="quarter" idx="10"/>
          </p:nvPr>
        </p:nvSpPr>
        <p:spPr/>
        <p:txBody>
          <a:bodyPr/>
          <a:lstStyle/>
          <a:p>
            <a:endParaRPr lang="en-US" dirty="0"/>
          </a:p>
        </p:txBody>
      </p:sp>
      <p:pic>
        <p:nvPicPr>
          <p:cNvPr id="1026" name="Picture 2" descr="C:\Users\Sue\Pictures\2018-07-12 China\China 012 - Copy - Copy - Copy - Copy -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87" y="253571"/>
            <a:ext cx="4747073" cy="6329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582706"/>
      </p:ext>
    </p:extLst>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Mount Fuji </a:t>
            </a:r>
          </a:p>
        </p:txBody>
      </p:sp>
      <p:sp>
        <p:nvSpPr>
          <p:cNvPr id="3" name="Text Placeholder 2"/>
          <p:cNvSpPr>
            <a:spLocks noGrp="1"/>
          </p:cNvSpPr>
          <p:nvPr>
            <p:ph type="body" sz="quarter" idx="11"/>
          </p:nvPr>
        </p:nvSpPr>
        <p:spPr/>
        <p:txBody>
          <a:bodyPr/>
          <a:lstStyle/>
          <a:p>
            <a:r>
              <a:rPr lang="en-US" dirty="0"/>
              <a:t>highest mountain in Japan at 12,389 feet</a:t>
            </a:r>
          </a:p>
        </p:txBody>
      </p:sp>
    </p:spTree>
    <p:extLst>
      <p:ext uri="{BB962C8B-B14F-4D97-AF65-F5344CB8AC3E}">
        <p14:creationId xmlns:p14="http://schemas.microsoft.com/office/powerpoint/2010/main" val="521465181"/>
      </p:ext>
    </p:extLst>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Kyoto</a:t>
            </a:r>
          </a:p>
        </p:txBody>
      </p:sp>
      <p:sp>
        <p:nvSpPr>
          <p:cNvPr id="3" name="Text Placeholder 2"/>
          <p:cNvSpPr>
            <a:spLocks noGrp="1"/>
          </p:cNvSpPr>
          <p:nvPr>
            <p:ph type="body" sz="quarter" idx="11"/>
          </p:nvPr>
        </p:nvSpPr>
        <p:spPr/>
        <p:txBody>
          <a:bodyPr/>
          <a:lstStyle/>
          <a:p>
            <a:r>
              <a:rPr lang="en-US" dirty="0"/>
              <a:t>was Japan’s capital for more than one thousand years </a:t>
            </a:r>
          </a:p>
        </p:txBody>
      </p:sp>
    </p:spTree>
    <p:extLst>
      <p:ext uri="{BB962C8B-B14F-4D97-AF65-F5344CB8AC3E}">
        <p14:creationId xmlns:p14="http://schemas.microsoft.com/office/powerpoint/2010/main" val="1581165776"/>
      </p:ext>
    </p:extLst>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Samurai </a:t>
            </a:r>
          </a:p>
        </p:txBody>
      </p:sp>
      <p:sp>
        <p:nvSpPr>
          <p:cNvPr id="3" name="Text Placeholder 2"/>
          <p:cNvSpPr>
            <a:spLocks noGrp="1"/>
          </p:cNvSpPr>
          <p:nvPr>
            <p:ph type="body" sz="quarter" idx="11"/>
          </p:nvPr>
        </p:nvSpPr>
        <p:spPr/>
        <p:txBody>
          <a:bodyPr/>
          <a:lstStyle/>
          <a:p>
            <a:r>
              <a:rPr lang="en-US" dirty="0"/>
              <a:t>warriors that protected estates of feudal lords</a:t>
            </a:r>
          </a:p>
        </p:txBody>
      </p:sp>
    </p:spTree>
    <p:extLst>
      <p:ext uri="{BB962C8B-B14F-4D97-AF65-F5344CB8AC3E}">
        <p14:creationId xmlns:p14="http://schemas.microsoft.com/office/powerpoint/2010/main" val="1908685329"/>
      </p:ext>
    </p:extLst>
  </p:cSld>
  <p:clrMapOvr>
    <a:masterClrMapping/>
  </p:clrMapOvr>
  <p:transition>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Nagoya </a:t>
            </a:r>
          </a:p>
        </p:txBody>
      </p:sp>
      <p:sp>
        <p:nvSpPr>
          <p:cNvPr id="3" name="Text Placeholder 2"/>
          <p:cNvSpPr>
            <a:spLocks noGrp="1"/>
          </p:cNvSpPr>
          <p:nvPr>
            <p:ph type="body" sz="quarter" idx="11"/>
          </p:nvPr>
        </p:nvSpPr>
        <p:spPr/>
        <p:txBody>
          <a:bodyPr/>
          <a:lstStyle/>
          <a:p>
            <a:r>
              <a:rPr lang="en-US" dirty="0"/>
              <a:t>Japan’s fourth largest city; </a:t>
            </a:r>
            <a:r>
              <a:rPr lang="en-US" dirty="0" smtClean="0"/>
              <a:t>found in the Chukyo </a:t>
            </a:r>
            <a:r>
              <a:rPr lang="en-US" dirty="0"/>
              <a:t>Industrial </a:t>
            </a:r>
            <a:r>
              <a:rPr lang="en-US" dirty="0" smtClean="0"/>
              <a:t>Region</a:t>
            </a:r>
            <a:endParaRPr lang="en-US" dirty="0"/>
          </a:p>
        </p:txBody>
      </p:sp>
    </p:spTree>
    <p:extLst>
      <p:ext uri="{BB962C8B-B14F-4D97-AF65-F5344CB8AC3E}">
        <p14:creationId xmlns:p14="http://schemas.microsoft.com/office/powerpoint/2010/main" val="3052331595"/>
      </p:ext>
    </p:extLst>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Hiroshima </a:t>
            </a:r>
          </a:p>
        </p:txBody>
      </p:sp>
      <p:sp>
        <p:nvSpPr>
          <p:cNvPr id="3" name="Text Placeholder 2"/>
          <p:cNvSpPr>
            <a:spLocks noGrp="1"/>
          </p:cNvSpPr>
          <p:nvPr>
            <p:ph type="body" sz="quarter" idx="11"/>
          </p:nvPr>
        </p:nvSpPr>
        <p:spPr/>
        <p:txBody>
          <a:bodyPr/>
          <a:lstStyle/>
          <a:p>
            <a:r>
              <a:rPr lang="en-US" dirty="0"/>
              <a:t>site where the first atomic bomb was dropped </a:t>
            </a:r>
          </a:p>
        </p:txBody>
      </p:sp>
    </p:spTree>
    <p:extLst>
      <p:ext uri="{BB962C8B-B14F-4D97-AF65-F5344CB8AC3E}">
        <p14:creationId xmlns:p14="http://schemas.microsoft.com/office/powerpoint/2010/main" val="124835542"/>
      </p:ext>
    </p:extLst>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Shikoku</a:t>
            </a:r>
          </a:p>
        </p:txBody>
      </p:sp>
      <p:sp>
        <p:nvSpPr>
          <p:cNvPr id="3" name="Text Placeholder 2"/>
          <p:cNvSpPr>
            <a:spLocks noGrp="1"/>
          </p:cNvSpPr>
          <p:nvPr>
            <p:ph type="body" sz="quarter" idx="11"/>
          </p:nvPr>
        </p:nvSpPr>
        <p:spPr/>
        <p:txBody>
          <a:bodyPr/>
          <a:lstStyle/>
          <a:p>
            <a:r>
              <a:rPr lang="en-US" dirty="0"/>
              <a:t>smallest of Japan’s four main islands; has remained somewhat separate from the rest </a:t>
            </a:r>
            <a:r>
              <a:rPr lang="en-US" dirty="0" smtClean="0"/>
              <a:t/>
            </a:r>
            <a:br>
              <a:rPr lang="en-US" dirty="0" smtClean="0"/>
            </a:br>
            <a:r>
              <a:rPr lang="en-US" dirty="0" smtClean="0"/>
              <a:t>of </a:t>
            </a:r>
            <a:r>
              <a:rPr lang="en-US" dirty="0"/>
              <a:t>Japan</a:t>
            </a:r>
          </a:p>
        </p:txBody>
      </p:sp>
    </p:spTree>
    <p:extLst>
      <p:ext uri="{BB962C8B-B14F-4D97-AF65-F5344CB8AC3E}">
        <p14:creationId xmlns:p14="http://schemas.microsoft.com/office/powerpoint/2010/main" val="834009846"/>
      </p:ext>
    </p:extLst>
  </p:cSld>
  <p:clrMapOvr>
    <a:masterClrMapping/>
  </p:clrMapOvr>
  <p:transition>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Kyushu</a:t>
            </a:r>
          </a:p>
        </p:txBody>
      </p:sp>
      <p:sp>
        <p:nvSpPr>
          <p:cNvPr id="3" name="Text Placeholder 2"/>
          <p:cNvSpPr>
            <a:spLocks noGrp="1"/>
          </p:cNvSpPr>
          <p:nvPr>
            <p:ph type="body" sz="quarter" idx="11"/>
          </p:nvPr>
        </p:nvSpPr>
        <p:spPr/>
        <p:txBody>
          <a:bodyPr/>
          <a:lstStyle/>
          <a:p>
            <a:r>
              <a:rPr lang="en-US" dirty="0"/>
              <a:t>southernmost and second-most-populous of Japan’s main islands </a:t>
            </a:r>
          </a:p>
        </p:txBody>
      </p:sp>
    </p:spTree>
    <p:extLst>
      <p:ext uri="{BB962C8B-B14F-4D97-AF65-F5344CB8AC3E}">
        <p14:creationId xmlns:p14="http://schemas.microsoft.com/office/powerpoint/2010/main" val="935418361"/>
      </p:ext>
    </p:extLst>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Okinawa </a:t>
            </a:r>
          </a:p>
        </p:txBody>
      </p:sp>
      <p:sp>
        <p:nvSpPr>
          <p:cNvPr id="3" name="Text Placeholder 2"/>
          <p:cNvSpPr>
            <a:spLocks noGrp="1"/>
          </p:cNvSpPr>
          <p:nvPr>
            <p:ph type="body" sz="quarter" idx="11"/>
          </p:nvPr>
        </p:nvSpPr>
        <p:spPr/>
        <p:txBody>
          <a:bodyPr/>
          <a:lstStyle/>
          <a:p>
            <a:r>
              <a:rPr lang="en-US" dirty="0"/>
              <a:t>Japan’s fifth-most-populous island; the U.S. captured this island to use as a base for bombers during World War II</a:t>
            </a:r>
          </a:p>
        </p:txBody>
      </p:sp>
    </p:spTree>
    <p:extLst>
      <p:ext uri="{BB962C8B-B14F-4D97-AF65-F5344CB8AC3E}">
        <p14:creationId xmlns:p14="http://schemas.microsoft.com/office/powerpoint/2010/main" val="1577258088"/>
      </p:ext>
    </p:extLst>
  </p:cSld>
  <p:clrMapOvr>
    <a:masterClrMapping/>
  </p:clrMapOvr>
  <p:transition>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Iwo Jima </a:t>
            </a:r>
          </a:p>
        </p:txBody>
      </p:sp>
      <p:sp>
        <p:nvSpPr>
          <p:cNvPr id="3" name="Text Placeholder 2"/>
          <p:cNvSpPr>
            <a:spLocks noGrp="1"/>
          </p:cNvSpPr>
          <p:nvPr>
            <p:ph type="body" sz="quarter" idx="11"/>
          </p:nvPr>
        </p:nvSpPr>
        <p:spPr/>
        <p:txBody>
          <a:bodyPr/>
          <a:lstStyle/>
          <a:p>
            <a:r>
              <a:rPr lang="en-US" dirty="0" smtClean="0"/>
              <a:t>one </a:t>
            </a:r>
            <a:r>
              <a:rPr lang="en-US" dirty="0"/>
              <a:t>of the three Volcano Islands; the U.S. captured this island to use as a base for bombers during World War II</a:t>
            </a:r>
          </a:p>
          <a:p>
            <a:endParaRPr lang="en-US" dirty="0"/>
          </a:p>
        </p:txBody>
      </p:sp>
    </p:spTree>
    <p:extLst>
      <p:ext uri="{BB962C8B-B14F-4D97-AF65-F5344CB8AC3E}">
        <p14:creationId xmlns:p14="http://schemas.microsoft.com/office/powerpoint/2010/main" val="1052814507"/>
      </p:ext>
    </p:extLst>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Hokkaido</a:t>
            </a:r>
          </a:p>
        </p:txBody>
      </p:sp>
      <p:sp>
        <p:nvSpPr>
          <p:cNvPr id="3" name="Text Placeholder 2"/>
          <p:cNvSpPr>
            <a:spLocks noGrp="1"/>
          </p:cNvSpPr>
          <p:nvPr>
            <p:ph type="body" sz="quarter" idx="11"/>
          </p:nvPr>
        </p:nvSpPr>
        <p:spPr/>
        <p:txBody>
          <a:bodyPr/>
          <a:lstStyle/>
          <a:p>
            <a:r>
              <a:rPr lang="en-US" dirty="0"/>
              <a:t>northernmost of the four main Japanese </a:t>
            </a:r>
            <a:r>
              <a:rPr lang="en-US" dirty="0" smtClean="0"/>
              <a:t>islands</a:t>
            </a:r>
            <a:endParaRPr lang="en-US" dirty="0"/>
          </a:p>
        </p:txBody>
      </p:sp>
    </p:spTree>
    <p:extLst>
      <p:ext uri="{BB962C8B-B14F-4D97-AF65-F5344CB8AC3E}">
        <p14:creationId xmlns:p14="http://schemas.microsoft.com/office/powerpoint/2010/main" val="389196256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US"/>
          </a:p>
        </p:txBody>
      </p:sp>
      <p:sp>
        <p:nvSpPr>
          <p:cNvPr id="3" name="Content Placeholder 2"/>
          <p:cNvSpPr>
            <a:spLocks noGrp="1"/>
          </p:cNvSpPr>
          <p:nvPr>
            <p:ph sz="quarter" idx="10"/>
          </p:nvPr>
        </p:nvSpPr>
        <p:spPr/>
        <p:txBody>
          <a:bodyPr/>
          <a:lstStyle/>
          <a:p>
            <a:endParaRPr lang="en-US"/>
          </a:p>
        </p:txBody>
      </p:sp>
      <p:pic>
        <p:nvPicPr>
          <p:cNvPr id="2050" name="Picture 2" descr="C:\Users\Sue\Pictures\2018-07-12 China\China 019 - Copy - Copy - Copy -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0"/>
            <a:ext cx="8464615" cy="634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06895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US"/>
          </a:p>
        </p:txBody>
      </p:sp>
      <p:sp>
        <p:nvSpPr>
          <p:cNvPr id="3" name="Content Placeholder 2"/>
          <p:cNvSpPr>
            <a:spLocks noGrp="1"/>
          </p:cNvSpPr>
          <p:nvPr>
            <p:ph sz="quarter" idx="10"/>
          </p:nvPr>
        </p:nvSpPr>
        <p:spPr/>
        <p:txBody>
          <a:bodyPr/>
          <a:lstStyle/>
          <a:p>
            <a:endParaRPr lang="en-US"/>
          </a:p>
        </p:txBody>
      </p:sp>
      <p:pic>
        <p:nvPicPr>
          <p:cNvPr id="3074" name="Picture 2" descr="C:\Users\Sue\Pictures\2018-07-12 China\China 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167426"/>
            <a:ext cx="8320087" cy="10882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213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Beijing</a:t>
            </a:r>
          </a:p>
        </p:txBody>
      </p:sp>
      <p:sp>
        <p:nvSpPr>
          <p:cNvPr id="3" name="Text Placeholder 2"/>
          <p:cNvSpPr>
            <a:spLocks noGrp="1"/>
          </p:cNvSpPr>
          <p:nvPr>
            <p:ph type="body" sz="quarter" idx="10"/>
          </p:nvPr>
        </p:nvSpPr>
        <p:spPr/>
        <p:txBody>
          <a:bodyPr/>
          <a:lstStyle/>
          <a:p>
            <a:r>
              <a:rPr lang="en-US" dirty="0"/>
              <a:t>With a population of 20.7 million, </a:t>
            </a:r>
            <a:r>
              <a:rPr lang="en-US" b="1" dirty="0"/>
              <a:t>Beijing </a:t>
            </a:r>
            <a:r>
              <a:rPr lang="en-US" dirty="0"/>
              <a:t>(BAY ZHIHNG; formerly Peking) is China’s second-largest city and the sixteenth largest in the world. </a:t>
            </a:r>
          </a:p>
          <a:p>
            <a:r>
              <a:rPr lang="en-US" dirty="0">
                <a:solidFill>
                  <a:srgbClr val="FF0000"/>
                </a:solidFill>
              </a:rPr>
              <a:t>It has served as China’s capital since 1267, except for several brief periods. </a:t>
            </a:r>
          </a:p>
          <a:p>
            <a:r>
              <a:rPr lang="en-US" dirty="0">
                <a:solidFill>
                  <a:srgbClr val="FF0000"/>
                </a:solidFill>
              </a:rPr>
              <a:t>In the heart of Beijing is the Forbidden City, where the Chinese emperors once lived. </a:t>
            </a:r>
          </a:p>
          <a:p>
            <a:r>
              <a:rPr lang="en-US" dirty="0">
                <a:solidFill>
                  <a:srgbClr val="FF0000"/>
                </a:solidFill>
              </a:rPr>
              <a:t>To the north is the Gate of Heavenly Peace, which overlooks Tiananmen Square. </a:t>
            </a:r>
          </a:p>
          <a:p>
            <a:r>
              <a:rPr lang="en-US" dirty="0"/>
              <a:t>In 1989, Tiananmen Square became a symbol of the Chinese people’s dissatisfaction with the </a:t>
            </a:r>
            <a:r>
              <a:rPr lang="en-US" dirty="0" smtClean="0"/>
              <a:t>Communist </a:t>
            </a:r>
            <a:r>
              <a:rPr lang="en-US" dirty="0"/>
              <a:t>regime. </a:t>
            </a:r>
          </a:p>
        </p:txBody>
      </p:sp>
    </p:spTree>
    <p:extLst>
      <p:ext uri="{BB962C8B-B14F-4D97-AF65-F5344CB8AC3E}">
        <p14:creationId xmlns:p14="http://schemas.microsoft.com/office/powerpoint/2010/main" val="255794428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4098" name="Picture 2" descr="C:\Users\Sue\Pictures\2018-07-12 China\China 3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873" y="219279"/>
            <a:ext cx="4833089" cy="6444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63804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East Asia</a:t>
            </a:r>
          </a:p>
        </p:txBody>
      </p:sp>
      <p:sp>
        <p:nvSpPr>
          <p:cNvPr id="4" name="Text Placeholder 3"/>
          <p:cNvSpPr>
            <a:spLocks noGrp="1"/>
          </p:cNvSpPr>
          <p:nvPr>
            <p:ph type="body" sz="quarter" idx="10"/>
          </p:nvPr>
        </p:nvSpPr>
        <p:spPr/>
        <p:txBody>
          <a:bodyPr>
            <a:normAutofit/>
          </a:bodyPr>
          <a:lstStyle/>
          <a:p>
            <a:r>
              <a:rPr lang="en-US" dirty="0"/>
              <a:t>China</a:t>
            </a:r>
          </a:p>
          <a:p>
            <a:pPr lvl="1"/>
            <a:r>
              <a:rPr lang="en-US" dirty="0"/>
              <a:t>The North China Plateau </a:t>
            </a:r>
          </a:p>
          <a:p>
            <a:pPr lvl="2"/>
            <a:r>
              <a:rPr lang="en-US" dirty="0"/>
              <a:t>The Huang He</a:t>
            </a:r>
          </a:p>
          <a:p>
            <a:pPr lvl="2"/>
            <a:r>
              <a:rPr lang="en-US" dirty="0"/>
              <a:t>The Chang Jiang </a:t>
            </a:r>
          </a:p>
          <a:p>
            <a:pPr lvl="2"/>
            <a:r>
              <a:rPr lang="en-US" dirty="0"/>
              <a:t>Shanghai </a:t>
            </a:r>
          </a:p>
          <a:p>
            <a:pPr lvl="2"/>
            <a:r>
              <a:rPr lang="en-US" dirty="0"/>
              <a:t>Beijing</a:t>
            </a:r>
          </a:p>
          <a:p>
            <a:pPr lvl="2"/>
            <a:r>
              <a:rPr lang="en-US" dirty="0"/>
              <a:t>Tianjin</a:t>
            </a:r>
          </a:p>
          <a:p>
            <a:pPr lvl="1"/>
            <a:r>
              <a:rPr lang="en-US" dirty="0"/>
              <a:t>Manchuria </a:t>
            </a:r>
          </a:p>
          <a:p>
            <a:pPr lvl="2"/>
            <a:r>
              <a:rPr lang="en-US" dirty="0"/>
              <a:t>The Great Wall of China </a:t>
            </a:r>
          </a:p>
          <a:p>
            <a:pPr lvl="1"/>
            <a:r>
              <a:rPr lang="en-US" dirty="0"/>
              <a:t>The Southern Uplands </a:t>
            </a:r>
          </a:p>
        </p:txBody>
      </p:sp>
    </p:spTree>
    <p:extLst>
      <p:ext uri="{BB962C8B-B14F-4D97-AF65-F5344CB8AC3E}">
        <p14:creationId xmlns:p14="http://schemas.microsoft.com/office/powerpoint/2010/main" val="4297882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4" name="Picture 3" descr="C:\Users\Sue\Pictures\2018-07-12 China\China 3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88" y="-3837906"/>
            <a:ext cx="18532475" cy="1389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71691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5122" name="Picture 2" descr="C:\Users\Sue\Pictures\2018-07-12 China\China 4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621" y="-874988"/>
            <a:ext cx="10238704" cy="7678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88480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Tianjin</a:t>
            </a:r>
          </a:p>
        </p:txBody>
      </p:sp>
      <p:sp>
        <p:nvSpPr>
          <p:cNvPr id="3" name="Text Placeholder 2"/>
          <p:cNvSpPr>
            <a:spLocks noGrp="1"/>
          </p:cNvSpPr>
          <p:nvPr>
            <p:ph type="body" sz="quarter" idx="10"/>
          </p:nvPr>
        </p:nvSpPr>
        <p:spPr/>
        <p:txBody>
          <a:bodyPr/>
          <a:lstStyle/>
          <a:p>
            <a:r>
              <a:rPr lang="en-US" b="1" dirty="0"/>
              <a:t>Tianjin</a:t>
            </a:r>
            <a:r>
              <a:rPr lang="en-US" dirty="0"/>
              <a:t> (tee an JIN), the port of Beijing, lies at the mouth of the Hai River. </a:t>
            </a:r>
          </a:p>
          <a:p>
            <a:r>
              <a:rPr lang="en-US" dirty="0"/>
              <a:t>Tianjin (pop. 13.55 million) is at the north end of the Grand Canal, which permits inland shipping to Shanghai. </a:t>
            </a:r>
          </a:p>
          <a:p>
            <a:r>
              <a:rPr lang="en-US" dirty="0"/>
              <a:t>Shanghai, Beijing, and Tianjin are China’s leading industrial centers. </a:t>
            </a:r>
          </a:p>
        </p:txBody>
      </p:sp>
    </p:spTree>
    <p:extLst>
      <p:ext uri="{BB962C8B-B14F-4D97-AF65-F5344CB8AC3E}">
        <p14:creationId xmlns:p14="http://schemas.microsoft.com/office/powerpoint/2010/main" val="65520711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1. Which geographic region is considered the heart of the “real” China? </a:t>
            </a:r>
          </a:p>
          <a:p>
            <a:r>
              <a:rPr lang="en-US" dirty="0"/>
              <a:t>	</a:t>
            </a:r>
            <a:r>
              <a:rPr lang="en-US" b="1" i="1" dirty="0"/>
              <a:t>The North China Plain </a:t>
            </a:r>
            <a:endParaRPr lang="en-US" dirty="0"/>
          </a:p>
        </p:txBody>
      </p:sp>
    </p:spTree>
    <p:extLst>
      <p:ext uri="{BB962C8B-B14F-4D97-AF65-F5344CB8AC3E}">
        <p14:creationId xmlns:p14="http://schemas.microsoft.com/office/powerpoint/2010/main" val="171524908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 What are the two major rivers of China? </a:t>
            </a:r>
          </a:p>
          <a:p>
            <a:r>
              <a:rPr lang="en-US" dirty="0"/>
              <a:t>	</a:t>
            </a:r>
            <a:r>
              <a:rPr lang="en-US" b="1" i="1" dirty="0"/>
              <a:t>Huang He and Chang Jiang </a:t>
            </a:r>
            <a:endParaRPr lang="en-US" dirty="0"/>
          </a:p>
        </p:txBody>
      </p:sp>
    </p:spTree>
    <p:extLst>
      <p:ext uri="{BB962C8B-B14F-4D97-AF65-F5344CB8AC3E}">
        <p14:creationId xmlns:p14="http://schemas.microsoft.com/office/powerpoint/2010/main" val="404304681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3. Which Chinese city has the greatest population?</a:t>
            </a:r>
          </a:p>
          <a:p>
            <a:r>
              <a:rPr lang="en-US" dirty="0"/>
              <a:t>	</a:t>
            </a:r>
            <a:r>
              <a:rPr lang="en-US" b="1" i="1" dirty="0"/>
              <a:t>Shanghai</a:t>
            </a:r>
            <a:endParaRPr lang="en-US" dirty="0"/>
          </a:p>
        </p:txBody>
      </p:sp>
    </p:spTree>
    <p:extLst>
      <p:ext uri="{BB962C8B-B14F-4D97-AF65-F5344CB8AC3E}">
        <p14:creationId xmlns:p14="http://schemas.microsoft.com/office/powerpoint/2010/main" val="417186406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4. What is China’s capital city? </a:t>
            </a:r>
          </a:p>
          <a:p>
            <a:r>
              <a:rPr lang="en-US" dirty="0"/>
              <a:t>	</a:t>
            </a:r>
            <a:r>
              <a:rPr lang="en-US" b="1" i="1" dirty="0"/>
              <a:t>Beijing</a:t>
            </a:r>
            <a:endParaRPr lang="en-US" dirty="0"/>
          </a:p>
        </p:txBody>
      </p:sp>
    </p:spTree>
    <p:extLst>
      <p:ext uri="{BB962C8B-B14F-4D97-AF65-F5344CB8AC3E}">
        <p14:creationId xmlns:p14="http://schemas.microsoft.com/office/powerpoint/2010/main" val="30563424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a:t>What are some of the environmental consequences resulting from construction of the </a:t>
            </a:r>
            <a:r>
              <a:rPr lang="en-US" dirty="0" smtClean="0"/>
              <a:t>Three </a:t>
            </a:r>
            <a:r>
              <a:rPr lang="en-US" dirty="0"/>
              <a:t>Gorges Dam? </a:t>
            </a:r>
          </a:p>
          <a:p>
            <a:pPr marL="568325" indent="0"/>
            <a:r>
              <a:rPr lang="en-US" b="1" i="1" dirty="0"/>
              <a:t>loss of scenery, landslides, pollution, buildup of sediment</a:t>
            </a:r>
          </a:p>
        </p:txBody>
      </p:sp>
    </p:spTree>
    <p:extLst>
      <p:ext uri="{BB962C8B-B14F-4D97-AF65-F5344CB8AC3E}">
        <p14:creationId xmlns:p14="http://schemas.microsoft.com/office/powerpoint/2010/main" val="1050967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Manchuria</a:t>
            </a:r>
          </a:p>
        </p:txBody>
      </p:sp>
      <p:sp>
        <p:nvSpPr>
          <p:cNvPr id="3" name="Text Placeholder 2"/>
          <p:cNvSpPr>
            <a:spLocks noGrp="1"/>
          </p:cNvSpPr>
          <p:nvPr>
            <p:ph type="body" sz="quarter" idx="10"/>
          </p:nvPr>
        </p:nvSpPr>
        <p:spPr/>
        <p:txBody>
          <a:bodyPr/>
          <a:lstStyle/>
          <a:p>
            <a:r>
              <a:rPr lang="en-US" dirty="0"/>
              <a:t>Because the three provinces of Manchuria—named for the </a:t>
            </a:r>
            <a:r>
              <a:rPr lang="en-US" b="1" dirty="0"/>
              <a:t>Manchus </a:t>
            </a:r>
            <a:r>
              <a:rPr lang="en-US" dirty="0"/>
              <a:t>(man CHOOS), the last non-Han Chinese to control China—are located northeast of the Great Wall, the Chinese commonly refer to them as the Northeast.</a:t>
            </a:r>
          </a:p>
          <a:p>
            <a:r>
              <a:rPr lang="en-US" dirty="0"/>
              <a:t>The Boxers, a secret society known for its ceremonial practice of shadowboxing, struck back in 1899 in a series of uprisings that became know as the Boxer Rebellion. </a:t>
            </a:r>
          </a:p>
          <a:p>
            <a:r>
              <a:rPr lang="en-US" dirty="0"/>
              <a:t>Infuriated by anything they perceived as foreign or anti-Chinese, the Boxers attacked Christian missionaries and Chinese converts. </a:t>
            </a:r>
          </a:p>
          <a:p>
            <a:r>
              <a:rPr lang="en-US" dirty="0"/>
              <a:t>Many believers were killed when they would not renounce Christ. </a:t>
            </a:r>
          </a:p>
          <a:p>
            <a:r>
              <a:rPr lang="en-US" dirty="0"/>
              <a:t>Manchuria has been a hotly contested region.</a:t>
            </a:r>
          </a:p>
        </p:txBody>
      </p:sp>
    </p:spTree>
    <p:extLst>
      <p:ext uri="{BB962C8B-B14F-4D97-AF65-F5344CB8AC3E}">
        <p14:creationId xmlns:p14="http://schemas.microsoft.com/office/powerpoint/2010/main" val="226648127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During the 1960s, when relations between the Soviets and the Chinese soured, the two countries massed troops along </a:t>
            </a:r>
            <a:r>
              <a:rPr lang="en-US" dirty="0" smtClean="0"/>
              <a:t>the Manchurian </a:t>
            </a:r>
            <a:r>
              <a:rPr lang="en-US" dirty="0"/>
              <a:t>border. </a:t>
            </a:r>
          </a:p>
          <a:p>
            <a:r>
              <a:rPr lang="en-US" dirty="0"/>
              <a:t>Tensions were relieved once the Soviet Empire was dissolved. </a:t>
            </a:r>
          </a:p>
        </p:txBody>
      </p:sp>
    </p:spTree>
    <p:extLst>
      <p:ext uri="{BB962C8B-B14F-4D97-AF65-F5344CB8AC3E}">
        <p14:creationId xmlns:p14="http://schemas.microsoft.com/office/powerpoint/2010/main" val="195151968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a:t>Government and Economy </a:t>
            </a:r>
          </a:p>
          <a:p>
            <a:pPr lvl="1"/>
            <a:r>
              <a:rPr lang="en-US" dirty="0"/>
              <a:t>Autonomous Regions </a:t>
            </a:r>
          </a:p>
          <a:p>
            <a:pPr lvl="2"/>
            <a:r>
              <a:rPr lang="en-US" dirty="0"/>
              <a:t>Guangxi </a:t>
            </a:r>
          </a:p>
          <a:p>
            <a:pPr lvl="2"/>
            <a:r>
              <a:rPr lang="en-US" dirty="0"/>
              <a:t>Tibet (Xizang)</a:t>
            </a:r>
          </a:p>
          <a:p>
            <a:pPr lvl="2"/>
            <a:r>
              <a:rPr lang="en-US" dirty="0"/>
              <a:t>Xinjiang</a:t>
            </a:r>
          </a:p>
          <a:p>
            <a:pPr lvl="2"/>
            <a:r>
              <a:rPr lang="en-US" dirty="0" err="1"/>
              <a:t>Nei</a:t>
            </a:r>
            <a:r>
              <a:rPr lang="en-US" dirty="0"/>
              <a:t> Mongol (Inner Mongolia)</a:t>
            </a:r>
          </a:p>
          <a:p>
            <a:pPr lvl="2"/>
            <a:r>
              <a:rPr lang="en-US" dirty="0" err="1"/>
              <a:t>Nigxia</a:t>
            </a:r>
            <a:r>
              <a:rPr lang="en-US" dirty="0"/>
              <a:t> </a:t>
            </a:r>
          </a:p>
          <a:p>
            <a:pPr lvl="2"/>
            <a:r>
              <a:rPr lang="en-US" dirty="0"/>
              <a:t>Taiwan </a:t>
            </a:r>
          </a:p>
          <a:p>
            <a:pPr lvl="1"/>
            <a:r>
              <a:rPr lang="en-US" dirty="0"/>
              <a:t>Mongolia (Outer Mongolia) </a:t>
            </a:r>
          </a:p>
          <a:p>
            <a:endParaRPr lang="en-US" dirty="0"/>
          </a:p>
        </p:txBody>
      </p:sp>
    </p:spTree>
    <p:extLst>
      <p:ext uri="{BB962C8B-B14F-4D97-AF65-F5344CB8AC3E}">
        <p14:creationId xmlns:p14="http://schemas.microsoft.com/office/powerpoint/2010/main" val="270281571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Great Wall of China </a:t>
            </a:r>
          </a:p>
        </p:txBody>
      </p:sp>
      <p:sp>
        <p:nvSpPr>
          <p:cNvPr id="3" name="Text Placeholder 2"/>
          <p:cNvSpPr>
            <a:spLocks noGrp="1"/>
          </p:cNvSpPr>
          <p:nvPr>
            <p:ph type="body" sz="quarter" idx="10"/>
          </p:nvPr>
        </p:nvSpPr>
        <p:spPr/>
        <p:txBody>
          <a:bodyPr/>
          <a:lstStyle/>
          <a:p>
            <a:r>
              <a:rPr lang="en-US" dirty="0"/>
              <a:t>Of the architectural wonders of the world, the Great Wall of China is certainly one of the most impressive. </a:t>
            </a:r>
          </a:p>
          <a:p>
            <a:r>
              <a:rPr lang="en-US" dirty="0">
                <a:solidFill>
                  <a:srgbClr val="FF0000"/>
                </a:solidFill>
              </a:rPr>
              <a:t>It was built primarily during the fourteenth to the seventeenth centuries to protect China from invasions by the Mongols and Turkic tribes. </a:t>
            </a:r>
          </a:p>
        </p:txBody>
      </p:sp>
    </p:spTree>
    <p:extLst>
      <p:ext uri="{BB962C8B-B14F-4D97-AF65-F5344CB8AC3E}">
        <p14:creationId xmlns:p14="http://schemas.microsoft.com/office/powerpoint/2010/main" val="2708486082"/>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27484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Southern Uplands </a:t>
            </a:r>
          </a:p>
        </p:txBody>
      </p:sp>
      <p:sp>
        <p:nvSpPr>
          <p:cNvPr id="3" name="Text Placeholder 2"/>
          <p:cNvSpPr>
            <a:spLocks noGrp="1"/>
          </p:cNvSpPr>
          <p:nvPr>
            <p:ph type="body" sz="quarter" idx="10"/>
          </p:nvPr>
        </p:nvSpPr>
        <p:spPr/>
        <p:txBody>
          <a:bodyPr/>
          <a:lstStyle/>
          <a:p>
            <a:r>
              <a:rPr lang="en-US" dirty="0"/>
              <a:t>Eight populous provinces lie south of the Chang River basin in southeast China. </a:t>
            </a:r>
          </a:p>
          <a:p>
            <a:r>
              <a:rPr lang="en-US" dirty="0">
                <a:solidFill>
                  <a:srgbClr val="FF0000"/>
                </a:solidFill>
              </a:rPr>
              <a:t>China’s Southern Uplands are </a:t>
            </a:r>
            <a:r>
              <a:rPr lang="en-US" dirty="0" smtClean="0">
                <a:solidFill>
                  <a:srgbClr val="FF0000"/>
                </a:solidFill>
              </a:rPr>
              <a:t>one </a:t>
            </a:r>
            <a:r>
              <a:rPr lang="en-US" dirty="0">
                <a:solidFill>
                  <a:srgbClr val="FF0000"/>
                </a:solidFill>
              </a:rPr>
              <a:t>of the few places in the world that produce silk. </a:t>
            </a:r>
          </a:p>
          <a:p>
            <a:r>
              <a:rPr lang="en-US" dirty="0"/>
              <a:t>Silkworms spin a cocoon consisting of one long, light, strong thread, which the Chinese weave into silk. </a:t>
            </a:r>
          </a:p>
          <a:p>
            <a:r>
              <a:rPr lang="en-US" dirty="0"/>
              <a:t>The Southern Uplands include China’s southernmost province, </a:t>
            </a:r>
            <a:r>
              <a:rPr lang="en-US" b="1" dirty="0"/>
              <a:t>Hainan</a:t>
            </a:r>
            <a:r>
              <a:rPr lang="en-US" dirty="0"/>
              <a:t> (HYE NAN), which is the largest island in China. </a:t>
            </a:r>
          </a:p>
          <a:p>
            <a:r>
              <a:rPr lang="en-US" dirty="0"/>
              <a:t>The </a:t>
            </a:r>
            <a:r>
              <a:rPr lang="en-US" b="1" dirty="0"/>
              <a:t>Xi </a:t>
            </a:r>
            <a:r>
              <a:rPr lang="en-US" dirty="0"/>
              <a:t>(SHEE) </a:t>
            </a:r>
            <a:r>
              <a:rPr lang="en-US" b="1" dirty="0"/>
              <a:t>River </a:t>
            </a:r>
            <a:r>
              <a:rPr lang="en-US" dirty="0"/>
              <a:t>(West River) is the transportation hub of the Southern Uplands. </a:t>
            </a:r>
          </a:p>
          <a:p>
            <a:endParaRPr lang="en-US" dirty="0"/>
          </a:p>
        </p:txBody>
      </p:sp>
    </p:spTree>
    <p:extLst>
      <p:ext uri="{BB962C8B-B14F-4D97-AF65-F5344CB8AC3E}">
        <p14:creationId xmlns:p14="http://schemas.microsoft.com/office/powerpoint/2010/main" val="201025575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Located on the delta of the Xi is </a:t>
            </a:r>
            <a:r>
              <a:rPr lang="en-US" b="1" dirty="0"/>
              <a:t>Guangzhou </a:t>
            </a:r>
            <a:r>
              <a:rPr lang="en-US" dirty="0"/>
              <a:t>(GWANG </a:t>
            </a:r>
            <a:r>
              <a:rPr lang="en-US" dirty="0" smtClean="0"/>
              <a:t>JOH</a:t>
            </a:r>
            <a:r>
              <a:rPr lang="en-US" dirty="0"/>
              <a:t>; formerly Canton). </a:t>
            </a:r>
          </a:p>
          <a:p>
            <a:r>
              <a:rPr lang="en-US" dirty="0"/>
              <a:t>Guangzhou is an important industrial and transportation center. </a:t>
            </a:r>
          </a:p>
          <a:p>
            <a:r>
              <a:rPr lang="en-US" dirty="0"/>
              <a:t>Foreign nations founded two colonies on China’s southern coast. </a:t>
            </a:r>
          </a:p>
          <a:p>
            <a:r>
              <a:rPr lang="en-US" dirty="0">
                <a:solidFill>
                  <a:srgbClr val="FF0000"/>
                </a:solidFill>
              </a:rPr>
              <a:t>The British formed </a:t>
            </a:r>
            <a:r>
              <a:rPr lang="en-US" b="1" dirty="0">
                <a:solidFill>
                  <a:srgbClr val="FF0000"/>
                </a:solidFill>
              </a:rPr>
              <a:t>Hong Kong</a:t>
            </a:r>
            <a:r>
              <a:rPr lang="en-US" dirty="0">
                <a:solidFill>
                  <a:srgbClr val="FF0000"/>
                </a:solidFill>
              </a:rPr>
              <a:t>, which is about ninety miles southeast of Guangzhou.</a:t>
            </a:r>
          </a:p>
          <a:p>
            <a:r>
              <a:rPr lang="en-US" dirty="0"/>
              <a:t>During the nineteenth century, the British forced China to cede Hong Kong Island and the tip of the Kowloon Peninsula. </a:t>
            </a:r>
          </a:p>
          <a:p>
            <a:r>
              <a:rPr lang="en-US" dirty="0">
                <a:solidFill>
                  <a:srgbClr val="FF0000"/>
                </a:solidFill>
              </a:rPr>
              <a:t>The colony reverted to China in 1997.</a:t>
            </a:r>
          </a:p>
          <a:p>
            <a:r>
              <a:rPr lang="en-US" dirty="0"/>
              <a:t>Hong Kong’s economy is one of the strongest and most varied in Asia. </a:t>
            </a:r>
          </a:p>
          <a:p>
            <a:r>
              <a:rPr lang="en-US" dirty="0"/>
              <a:t>For the most part, China has maintained a hands-off policy regarding the economy and internal affairs. </a:t>
            </a:r>
          </a:p>
        </p:txBody>
      </p:sp>
    </p:spTree>
    <p:extLst>
      <p:ext uri="{BB962C8B-B14F-4D97-AF65-F5344CB8AC3E}">
        <p14:creationId xmlns:p14="http://schemas.microsoft.com/office/powerpoint/2010/main" val="4170494743"/>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It has attempted a few encroachments on freedoms, however, and reserves all defense and foreign policy matters for the mainland government. </a:t>
            </a:r>
          </a:p>
          <a:p>
            <a:r>
              <a:rPr lang="en-US" dirty="0"/>
              <a:t>Christians are particularly concerned about whether Communist China will soon restrict church activities as well. </a:t>
            </a:r>
          </a:p>
          <a:p>
            <a:r>
              <a:rPr lang="en-US" dirty="0">
                <a:solidFill>
                  <a:srgbClr val="FF0000"/>
                </a:solidFill>
              </a:rPr>
              <a:t>The second colony was </a:t>
            </a:r>
            <a:r>
              <a:rPr lang="en-US" b="1" dirty="0">
                <a:solidFill>
                  <a:srgbClr val="FF0000"/>
                </a:solidFill>
              </a:rPr>
              <a:t>Macau</a:t>
            </a:r>
            <a:r>
              <a:rPr lang="en-US" dirty="0">
                <a:solidFill>
                  <a:srgbClr val="FF0000"/>
                </a:solidFill>
              </a:rPr>
              <a:t> (</a:t>
            </a:r>
            <a:r>
              <a:rPr lang="en-US" dirty="0" err="1">
                <a:solidFill>
                  <a:srgbClr val="FF0000"/>
                </a:solidFill>
              </a:rPr>
              <a:t>muh</a:t>
            </a:r>
            <a:r>
              <a:rPr lang="en-US" dirty="0">
                <a:solidFill>
                  <a:srgbClr val="FF0000"/>
                </a:solidFill>
              </a:rPr>
              <a:t> COW), the oldest European colony in Asia, which the Portuguese founded in 1557. </a:t>
            </a:r>
          </a:p>
        </p:txBody>
      </p:sp>
    </p:spTree>
    <p:extLst>
      <p:ext uri="{BB962C8B-B14F-4D97-AF65-F5344CB8AC3E}">
        <p14:creationId xmlns:p14="http://schemas.microsoft.com/office/powerpoint/2010/main" val="3546943103"/>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 and Economy</a:t>
            </a:r>
          </a:p>
        </p:txBody>
      </p:sp>
      <p:sp>
        <p:nvSpPr>
          <p:cNvPr id="3" name="Text Placeholder 2"/>
          <p:cNvSpPr>
            <a:spLocks noGrp="1"/>
          </p:cNvSpPr>
          <p:nvPr>
            <p:ph type="body" sz="quarter" idx="10"/>
          </p:nvPr>
        </p:nvSpPr>
        <p:spPr/>
        <p:txBody>
          <a:bodyPr/>
          <a:lstStyle/>
          <a:p>
            <a:r>
              <a:rPr lang="en-US" dirty="0"/>
              <a:t>China has a Communist government and only one political party—the Communists. </a:t>
            </a:r>
          </a:p>
          <a:p>
            <a:r>
              <a:rPr lang="en-US" dirty="0"/>
              <a:t>It has a unicameral legislature called the National People’s Congress, but it is a rubber stamp for the Chinese Communist Party. </a:t>
            </a:r>
          </a:p>
          <a:p>
            <a:r>
              <a:rPr lang="en-US" dirty="0" smtClean="0"/>
              <a:t>China </a:t>
            </a:r>
            <a:r>
              <a:rPr lang="en-US" dirty="0"/>
              <a:t>has the second-largest economy in the world (behind only the United States). </a:t>
            </a:r>
          </a:p>
          <a:p>
            <a:r>
              <a:rPr lang="en-US" dirty="0">
                <a:solidFill>
                  <a:srgbClr val="FF0000"/>
                </a:solidFill>
              </a:rPr>
              <a:t>Although in 1912 </a:t>
            </a:r>
            <a:r>
              <a:rPr lang="en-US" b="1" dirty="0">
                <a:solidFill>
                  <a:srgbClr val="FF0000"/>
                </a:solidFill>
              </a:rPr>
              <a:t>Sun </a:t>
            </a:r>
            <a:r>
              <a:rPr lang="en-US" b="1" dirty="0" err="1">
                <a:solidFill>
                  <a:srgbClr val="FF0000"/>
                </a:solidFill>
              </a:rPr>
              <a:t>Yat-sen</a:t>
            </a:r>
            <a:r>
              <a:rPr lang="en-US" b="1" dirty="0">
                <a:solidFill>
                  <a:srgbClr val="FF0000"/>
                </a:solidFill>
              </a:rPr>
              <a:t> </a:t>
            </a:r>
            <a:r>
              <a:rPr lang="en-US" dirty="0">
                <a:solidFill>
                  <a:srgbClr val="FF0000"/>
                </a:solidFill>
              </a:rPr>
              <a:t>(SOON YAHT-SEHN) had established a republican form of government and was followed by </a:t>
            </a:r>
            <a:r>
              <a:rPr lang="en-US" b="1" dirty="0">
                <a:solidFill>
                  <a:srgbClr val="FF0000"/>
                </a:solidFill>
              </a:rPr>
              <a:t>Chiang Kai-shek </a:t>
            </a:r>
            <a:r>
              <a:rPr lang="en-US" dirty="0">
                <a:solidFill>
                  <a:srgbClr val="FF0000"/>
                </a:solidFill>
              </a:rPr>
              <a:t>(JYAHNG KYE-SHEK), corruption and strife within the Nationalist (Kuomintang) Party caused dissension in the country. </a:t>
            </a:r>
          </a:p>
          <a:p>
            <a:pPr marL="0" indent="0">
              <a:buNone/>
            </a:pPr>
            <a:endParaRPr lang="en-US" dirty="0">
              <a:solidFill>
                <a:srgbClr val="FF0000"/>
              </a:solidFill>
            </a:endParaRPr>
          </a:p>
        </p:txBody>
      </p:sp>
    </p:spTree>
    <p:extLst>
      <p:ext uri="{BB962C8B-B14F-4D97-AF65-F5344CB8AC3E}">
        <p14:creationId xmlns:p14="http://schemas.microsoft.com/office/powerpoint/2010/main" val="53927239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solidFill>
                  <a:srgbClr val="FF0000"/>
                </a:solidFill>
              </a:rPr>
              <a:t>Mao Zedong</a:t>
            </a:r>
            <a:r>
              <a:rPr lang="en-US" dirty="0">
                <a:solidFill>
                  <a:srgbClr val="FF0000"/>
                </a:solidFill>
              </a:rPr>
              <a:t> (MOU DZUH-DONG) led the Communist Red Army in a civil war that resulted in the defeat of the </a:t>
            </a:r>
            <a:r>
              <a:rPr lang="en-US" dirty="0" smtClean="0">
                <a:solidFill>
                  <a:srgbClr val="FF0000"/>
                </a:solidFill>
              </a:rPr>
              <a:t>Nationalist </a:t>
            </a:r>
            <a:r>
              <a:rPr lang="en-US" dirty="0">
                <a:solidFill>
                  <a:srgbClr val="FF0000"/>
                </a:solidFill>
              </a:rPr>
              <a:t>army. </a:t>
            </a:r>
          </a:p>
          <a:p>
            <a:r>
              <a:rPr lang="en-US" dirty="0">
                <a:solidFill>
                  <a:srgbClr val="FF0000"/>
                </a:solidFill>
              </a:rPr>
              <a:t>Mao proclaimed the birth of the People’s Republic of China (also known as Communist China or Red China) on October 1, 1949</a:t>
            </a:r>
            <a:r>
              <a:rPr lang="en-US" dirty="0"/>
              <a:t>, in Tiananmen Square. He immediately began enacting ruthless programs he thought would strengthen the economy. </a:t>
            </a:r>
          </a:p>
          <a:p>
            <a:r>
              <a:rPr lang="en-US" dirty="0"/>
              <a:t>First, he executed more than fifty thousand wealthy landlords, abolished private property, and redistributed the land to create collective farms, or communes, on which the peasants worked as virtual slaves under government supervision. </a:t>
            </a:r>
          </a:p>
          <a:p>
            <a:r>
              <a:rPr lang="en-US" dirty="0"/>
              <a:t>In the </a:t>
            </a:r>
            <a:r>
              <a:rPr lang="en-US" b="1" dirty="0"/>
              <a:t>Great Leap Forward</a:t>
            </a:r>
            <a:r>
              <a:rPr lang="en-US" dirty="0"/>
              <a:t> of 1958, Mao further centralized farming and industry activity.</a:t>
            </a:r>
          </a:p>
          <a:p>
            <a:pPr marL="0" indent="0">
              <a:buNone/>
            </a:pPr>
            <a:endParaRPr lang="en-US" dirty="0"/>
          </a:p>
        </p:txBody>
      </p:sp>
    </p:spTree>
    <p:extLst>
      <p:ext uri="{BB962C8B-B14F-4D97-AF65-F5344CB8AC3E}">
        <p14:creationId xmlns:p14="http://schemas.microsoft.com/office/powerpoint/2010/main" val="1670536702"/>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rgbClr val="FF0000"/>
                </a:solidFill>
              </a:rPr>
              <a:t>To eliminate opposition, both real and potential, Mao launched the </a:t>
            </a:r>
            <a:r>
              <a:rPr lang="en-US" b="1" dirty="0">
                <a:solidFill>
                  <a:srgbClr val="FF0000"/>
                </a:solidFill>
              </a:rPr>
              <a:t>Cultural Revolution</a:t>
            </a:r>
            <a:r>
              <a:rPr lang="en-US" dirty="0">
                <a:solidFill>
                  <a:srgbClr val="FF0000"/>
                </a:solidFill>
              </a:rPr>
              <a:t> in 1966, sending overzealous gangs of young people throughout China in </a:t>
            </a:r>
            <a:r>
              <a:rPr lang="en-US" dirty="0" smtClean="0">
                <a:solidFill>
                  <a:srgbClr val="FF0000"/>
                </a:solidFill>
              </a:rPr>
              <a:t>an </a:t>
            </a:r>
            <a:r>
              <a:rPr lang="en-US" dirty="0">
                <a:solidFill>
                  <a:srgbClr val="FF0000"/>
                </a:solidFill>
              </a:rPr>
              <a:t>anti-intellectual, anti-Christian rampage. </a:t>
            </a:r>
          </a:p>
          <a:p>
            <a:r>
              <a:rPr lang="en-US" dirty="0"/>
              <a:t>Mao’s programs proved to be disastrous failures. </a:t>
            </a:r>
          </a:p>
          <a:p>
            <a:r>
              <a:rPr lang="en-US" dirty="0"/>
              <a:t>After Mao died in 1976, his successor, </a:t>
            </a:r>
            <a:r>
              <a:rPr lang="en-US" b="1" dirty="0"/>
              <a:t>Deng X</a:t>
            </a:r>
            <a:r>
              <a:rPr lang="en-US" b="1" dirty="0" smtClean="0"/>
              <a:t>iaoping </a:t>
            </a:r>
            <a:r>
              <a:rPr lang="en-US" dirty="0"/>
              <a:t>(DUNG SHOU-PING), began to change China’s direction. </a:t>
            </a:r>
          </a:p>
          <a:p>
            <a:r>
              <a:rPr lang="en-US" dirty="0"/>
              <a:t>In the late 1980s, communism in Europe teetered on the brink of collapse. </a:t>
            </a:r>
          </a:p>
          <a:p>
            <a:r>
              <a:rPr lang="en-US" dirty="0">
                <a:solidFill>
                  <a:srgbClr val="FF0000"/>
                </a:solidFill>
              </a:rPr>
              <a:t>Chinese students began protesting in Beijing, seeking increased freedoms, especially political freedom and freedom of expression. </a:t>
            </a:r>
          </a:p>
          <a:p>
            <a:r>
              <a:rPr lang="en-US" dirty="0"/>
              <a:t>In Tiananmen Square, they erected a thirty-foot replica of the Statue of Liberty. </a:t>
            </a:r>
          </a:p>
          <a:p>
            <a:pPr marL="0" indent="0">
              <a:buNone/>
            </a:pPr>
            <a:endParaRPr lang="en-US" dirty="0"/>
          </a:p>
        </p:txBody>
      </p:sp>
    </p:spTree>
    <p:extLst>
      <p:ext uri="{BB962C8B-B14F-4D97-AF65-F5344CB8AC3E}">
        <p14:creationId xmlns:p14="http://schemas.microsoft.com/office/powerpoint/2010/main" val="2267978991"/>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rgbClr val="FF0000"/>
                </a:solidFill>
              </a:rPr>
              <a:t>On June 4, 1989, soldiers and tanks seized control of the square, wounding or killing as many as five thousand people. </a:t>
            </a:r>
          </a:p>
          <a:p>
            <a:r>
              <a:rPr lang="en-US" dirty="0"/>
              <a:t>After Tiananmen Square, however, the Communists began to institute dramatic economic reforms in the major cities. </a:t>
            </a:r>
          </a:p>
          <a:p>
            <a:r>
              <a:rPr lang="en-US" dirty="0"/>
              <a:t>Business and personal wealth increased dramatically.</a:t>
            </a:r>
          </a:p>
          <a:p>
            <a:r>
              <a:rPr lang="en-US" dirty="0"/>
              <a:t>Although some Chinese economic freedoms have increased, by Western standards the people are still repressed politically and religiously. </a:t>
            </a:r>
          </a:p>
        </p:txBody>
      </p:sp>
    </p:spTree>
    <p:extLst>
      <p:ext uri="{BB962C8B-B14F-4D97-AF65-F5344CB8AC3E}">
        <p14:creationId xmlns:p14="http://schemas.microsoft.com/office/powerpoint/2010/main" val="147522773"/>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1. China is home to which of the world’s architectural wonders? </a:t>
            </a:r>
          </a:p>
          <a:p>
            <a:r>
              <a:rPr lang="en-US" dirty="0"/>
              <a:t>	</a:t>
            </a:r>
            <a:r>
              <a:rPr lang="en-US" b="1" i="1" dirty="0"/>
              <a:t>The Great Wall</a:t>
            </a:r>
            <a:endParaRPr lang="en-US" dirty="0"/>
          </a:p>
        </p:txBody>
      </p:sp>
    </p:spTree>
    <p:extLst>
      <p:ext uri="{BB962C8B-B14F-4D97-AF65-F5344CB8AC3E}">
        <p14:creationId xmlns:p14="http://schemas.microsoft.com/office/powerpoint/2010/main" val="79514044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Korea </a:t>
            </a:r>
          </a:p>
          <a:p>
            <a:pPr lvl="1"/>
            <a:r>
              <a:rPr lang="en-US" dirty="0"/>
              <a:t>North Korea </a:t>
            </a:r>
          </a:p>
          <a:p>
            <a:pPr lvl="1"/>
            <a:r>
              <a:rPr lang="en-US" dirty="0"/>
              <a:t>South Korea </a:t>
            </a:r>
          </a:p>
          <a:p>
            <a:r>
              <a:rPr lang="en-US" dirty="0"/>
              <a:t>Japan</a:t>
            </a:r>
          </a:p>
          <a:p>
            <a:pPr lvl="1"/>
            <a:r>
              <a:rPr lang="en-US" dirty="0"/>
              <a:t>Honshu</a:t>
            </a:r>
          </a:p>
          <a:p>
            <a:pPr lvl="2"/>
            <a:r>
              <a:rPr lang="en-US" dirty="0"/>
              <a:t>Tokyo </a:t>
            </a:r>
          </a:p>
          <a:p>
            <a:pPr lvl="2"/>
            <a:r>
              <a:rPr lang="en-US" dirty="0"/>
              <a:t>Kyoto </a:t>
            </a:r>
          </a:p>
          <a:p>
            <a:pPr lvl="2"/>
            <a:r>
              <a:rPr lang="en-US" dirty="0"/>
              <a:t>Other Industrial Centers </a:t>
            </a:r>
          </a:p>
          <a:p>
            <a:pPr lvl="1"/>
            <a:r>
              <a:rPr lang="en-US" dirty="0"/>
              <a:t>Shikoku </a:t>
            </a:r>
          </a:p>
          <a:p>
            <a:pPr lvl="1"/>
            <a:r>
              <a:rPr lang="en-US" dirty="0"/>
              <a:t>Kyushu </a:t>
            </a:r>
          </a:p>
          <a:p>
            <a:pPr lvl="1"/>
            <a:r>
              <a:rPr lang="en-US" dirty="0"/>
              <a:t>Hokkaido </a:t>
            </a:r>
          </a:p>
          <a:p>
            <a:pPr marL="457200" lvl="1" indent="0">
              <a:buNone/>
            </a:pPr>
            <a:endParaRPr lang="en-US" dirty="0"/>
          </a:p>
          <a:p>
            <a:endParaRPr lang="en-US" dirty="0"/>
          </a:p>
        </p:txBody>
      </p:sp>
    </p:spTree>
    <p:extLst>
      <p:ext uri="{BB962C8B-B14F-4D97-AF65-F5344CB8AC3E}">
        <p14:creationId xmlns:p14="http://schemas.microsoft.com/office/powerpoint/2010/main" val="3355498101"/>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 Which geographic region of China has more ethnic groups and languages than any other? </a:t>
            </a:r>
          </a:p>
          <a:p>
            <a:r>
              <a:rPr lang="en-US" dirty="0"/>
              <a:t>	</a:t>
            </a:r>
            <a:r>
              <a:rPr lang="en-US" b="1" i="1" dirty="0"/>
              <a:t>the Southern Uplands </a:t>
            </a:r>
            <a:endParaRPr lang="en-US" dirty="0"/>
          </a:p>
        </p:txBody>
      </p:sp>
    </p:spTree>
    <p:extLst>
      <p:ext uri="{BB962C8B-B14F-4D97-AF65-F5344CB8AC3E}">
        <p14:creationId xmlns:p14="http://schemas.microsoft.com/office/powerpoint/2010/main" val="1033204013"/>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3. Which former British colony did China regain in 1997? </a:t>
            </a:r>
          </a:p>
          <a:p>
            <a:r>
              <a:rPr lang="en-US" dirty="0"/>
              <a:t>	</a:t>
            </a:r>
            <a:r>
              <a:rPr lang="en-US" b="1" i="1" dirty="0"/>
              <a:t>Hong Kong </a:t>
            </a:r>
            <a:endParaRPr lang="en-US" dirty="0"/>
          </a:p>
        </p:txBody>
      </p:sp>
    </p:spTree>
    <p:extLst>
      <p:ext uri="{BB962C8B-B14F-4D97-AF65-F5344CB8AC3E}">
        <p14:creationId xmlns:p14="http://schemas.microsoft.com/office/powerpoint/2010/main" val="210674317"/>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4. Name two American businesses that have franchises in China. </a:t>
            </a:r>
          </a:p>
          <a:p>
            <a:r>
              <a:rPr lang="en-US" dirty="0"/>
              <a:t>	</a:t>
            </a:r>
            <a:r>
              <a:rPr lang="en-US" b="1" i="1" dirty="0"/>
              <a:t>McDonalds and Walmart (and others) </a:t>
            </a:r>
            <a:endParaRPr lang="en-US" dirty="0"/>
          </a:p>
        </p:txBody>
      </p:sp>
    </p:spTree>
    <p:extLst>
      <p:ext uri="{BB962C8B-B14F-4D97-AF65-F5344CB8AC3E}">
        <p14:creationId xmlns:p14="http://schemas.microsoft.com/office/powerpoint/2010/main" val="4190979985"/>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a:t>Describe the disastrous reforms of Mao Zedong. </a:t>
            </a:r>
          </a:p>
          <a:p>
            <a:pPr marL="568325" indent="0"/>
            <a:r>
              <a:rPr lang="en-US" b="1" i="1" dirty="0"/>
              <a:t>In instituting the Great Leap Forward, which centralized all farming and industrial activity, Mao executed landlords, confiscated private property, and created collective farms. In the Cultural Revolution, he approved the execution, exile, or imprisonment of intellectuals and Christians. </a:t>
            </a:r>
          </a:p>
        </p:txBody>
      </p:sp>
    </p:spTree>
    <p:extLst>
      <p:ext uri="{BB962C8B-B14F-4D97-AF65-F5344CB8AC3E}">
        <p14:creationId xmlns:p14="http://schemas.microsoft.com/office/powerpoint/2010/main" val="247463510"/>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China’s Autonomous Regions </a:t>
            </a:r>
          </a:p>
        </p:txBody>
      </p:sp>
      <p:sp>
        <p:nvSpPr>
          <p:cNvPr id="3" name="Text Placeholder 2"/>
          <p:cNvSpPr>
            <a:spLocks noGrp="1"/>
          </p:cNvSpPr>
          <p:nvPr>
            <p:ph type="body" sz="quarter" idx="10"/>
          </p:nvPr>
        </p:nvSpPr>
        <p:spPr/>
        <p:txBody>
          <a:bodyPr/>
          <a:lstStyle/>
          <a:p>
            <a:r>
              <a:rPr lang="en-US" dirty="0"/>
              <a:t>China has five autonomous (self-governing) regions, twenty-three provinces (one of which is disputed), three special municipalities, and several Special Economic Zones and Special Administrative Regions. </a:t>
            </a:r>
          </a:p>
          <a:p>
            <a:r>
              <a:rPr lang="en-US" dirty="0"/>
              <a:t>Each </a:t>
            </a:r>
            <a:r>
              <a:rPr lang="en-US" b="1" dirty="0"/>
              <a:t>autonomous region </a:t>
            </a:r>
            <a:r>
              <a:rPr lang="en-US" dirty="0"/>
              <a:t>offers self-rule to a minority, but these minority groups have very limited powers. </a:t>
            </a:r>
          </a:p>
          <a:p>
            <a:r>
              <a:rPr lang="en-US" dirty="0"/>
              <a:t>The island of Taiwan has never been recognized by the Chinese Communists as an independent nation—they consider it a recalcitrant province—and the United Nations admits only China, not Taiwan, to its membership. </a:t>
            </a:r>
          </a:p>
        </p:txBody>
      </p:sp>
    </p:spTree>
    <p:extLst>
      <p:ext uri="{BB962C8B-B14F-4D97-AF65-F5344CB8AC3E}">
        <p14:creationId xmlns:p14="http://schemas.microsoft.com/office/powerpoint/2010/main" val="4227826467"/>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Guangxi</a:t>
            </a:r>
          </a:p>
        </p:txBody>
      </p:sp>
      <p:sp>
        <p:nvSpPr>
          <p:cNvPr id="3" name="Text Placeholder 2"/>
          <p:cNvSpPr>
            <a:spLocks noGrp="1"/>
          </p:cNvSpPr>
          <p:nvPr>
            <p:ph type="body" sz="quarter" idx="10"/>
          </p:nvPr>
        </p:nvSpPr>
        <p:spPr/>
        <p:txBody>
          <a:bodyPr/>
          <a:lstStyle/>
          <a:p>
            <a:r>
              <a:rPr lang="en-US" dirty="0"/>
              <a:t>The autonomous region of </a:t>
            </a:r>
            <a:r>
              <a:rPr lang="en-US" b="1" dirty="0"/>
              <a:t>Guangxi </a:t>
            </a:r>
            <a:r>
              <a:rPr lang="en-US" dirty="0"/>
              <a:t>(GWAHNG SHEE) is on the coast at the Tonkin Gulf and the border with Vietnam. </a:t>
            </a:r>
          </a:p>
          <a:p>
            <a:r>
              <a:rPr lang="en-US" dirty="0"/>
              <a:t>China’s largest minority, the </a:t>
            </a:r>
            <a:r>
              <a:rPr lang="en-US" b="1" dirty="0"/>
              <a:t>Zhuang </a:t>
            </a:r>
            <a:r>
              <a:rPr lang="en-US" dirty="0"/>
              <a:t>(JWAHNG), live in Guangxi, with an estimated population of 17 million.</a:t>
            </a:r>
          </a:p>
          <a:p>
            <a:r>
              <a:rPr lang="en-US" dirty="0"/>
              <a:t>This region is one of China’s least-developed areas and one of the least evangelized. </a:t>
            </a:r>
          </a:p>
        </p:txBody>
      </p:sp>
    </p:spTree>
    <p:extLst>
      <p:ext uri="{BB962C8B-B14F-4D97-AF65-F5344CB8AC3E}">
        <p14:creationId xmlns:p14="http://schemas.microsoft.com/office/powerpoint/2010/main" val="2849483350"/>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Tibet (Xizang)</a:t>
            </a:r>
          </a:p>
        </p:txBody>
      </p:sp>
      <p:sp>
        <p:nvSpPr>
          <p:cNvPr id="3" name="Text Placeholder 2"/>
          <p:cNvSpPr>
            <a:spLocks noGrp="1"/>
          </p:cNvSpPr>
          <p:nvPr>
            <p:ph type="body" sz="quarter" idx="10"/>
          </p:nvPr>
        </p:nvSpPr>
        <p:spPr/>
        <p:txBody>
          <a:bodyPr/>
          <a:lstStyle/>
          <a:p>
            <a:r>
              <a:rPr lang="en-US" dirty="0"/>
              <a:t>The Plateau of </a:t>
            </a:r>
            <a:r>
              <a:rPr lang="en-US" b="1" dirty="0"/>
              <a:t>Tibet</a:t>
            </a:r>
            <a:r>
              <a:rPr lang="en-US" dirty="0"/>
              <a:t>, also known as </a:t>
            </a:r>
            <a:r>
              <a:rPr lang="en-US" b="1" dirty="0"/>
              <a:t>Xizang </a:t>
            </a:r>
            <a:r>
              <a:rPr lang="en-US" dirty="0"/>
              <a:t>(SHEE DZAHNG) rises west of China’s Southern Uplands. </a:t>
            </a:r>
          </a:p>
          <a:p>
            <a:r>
              <a:rPr lang="en-US" dirty="0"/>
              <a:t>Many high peaks are in Tibet, including Mount Everest, which is on the border with Nepal. </a:t>
            </a:r>
          </a:p>
          <a:p>
            <a:r>
              <a:rPr lang="en-US" dirty="0"/>
              <a:t>Many of Asia’s great rivers begin on the plateau and cut through parallel gorges within a space of one hundred miles, including the Indus, the Brahmaputra, the Chang, the Huang He, the Irrawaddy, and the Mekong. </a:t>
            </a:r>
          </a:p>
          <a:p>
            <a:r>
              <a:rPr lang="en-US" dirty="0"/>
              <a:t>Tibet is </a:t>
            </a:r>
            <a:r>
              <a:rPr lang="en-US" dirty="0" smtClean="0"/>
              <a:t>quite </a:t>
            </a:r>
            <a:r>
              <a:rPr lang="en-US" dirty="0"/>
              <a:t>rugged and is one of the world’s most isolated regions; consequently, Tibet is the least populated of all of China’s political divisions. </a:t>
            </a:r>
          </a:p>
          <a:p>
            <a:r>
              <a:rPr lang="en-US" dirty="0"/>
              <a:t>The capital, Lhasa (LAH </a:t>
            </a:r>
            <a:r>
              <a:rPr lang="en-US" dirty="0" err="1"/>
              <a:t>sah</a:t>
            </a:r>
            <a:r>
              <a:rPr lang="en-US" dirty="0"/>
              <a:t>), lies in the </a:t>
            </a:r>
            <a:r>
              <a:rPr lang="en-US" dirty="0" err="1"/>
              <a:t>Tsangpo</a:t>
            </a:r>
            <a:r>
              <a:rPr lang="en-US" dirty="0"/>
              <a:t> Valley. </a:t>
            </a:r>
          </a:p>
        </p:txBody>
      </p:sp>
    </p:spTree>
    <p:extLst>
      <p:ext uri="{BB962C8B-B14F-4D97-AF65-F5344CB8AC3E}">
        <p14:creationId xmlns:p14="http://schemas.microsoft.com/office/powerpoint/2010/main" val="93566063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rgbClr val="FF0000"/>
                </a:solidFill>
              </a:rPr>
              <a:t>Intensely religious, Tibetans follow a branch of Buddhism called Lamaism, which is led by a governmental and spiritual ruler called the </a:t>
            </a:r>
            <a:r>
              <a:rPr lang="en-US" b="1" dirty="0">
                <a:solidFill>
                  <a:srgbClr val="FF0000"/>
                </a:solidFill>
              </a:rPr>
              <a:t>Dalai Lama </a:t>
            </a:r>
            <a:r>
              <a:rPr lang="en-US" dirty="0">
                <a:solidFill>
                  <a:srgbClr val="FF0000"/>
                </a:solidFill>
              </a:rPr>
              <a:t>(DAH-lye LAH-</a:t>
            </a:r>
            <a:r>
              <a:rPr lang="en-US" dirty="0" err="1">
                <a:solidFill>
                  <a:srgbClr val="FF0000"/>
                </a:solidFill>
              </a:rPr>
              <a:t>mah</a:t>
            </a:r>
            <a:r>
              <a:rPr lang="en-US" dirty="0">
                <a:solidFill>
                  <a:srgbClr val="FF0000"/>
                </a:solidFill>
              </a:rPr>
              <a:t>). </a:t>
            </a:r>
          </a:p>
          <a:p>
            <a:r>
              <a:rPr lang="en-US" dirty="0"/>
              <a:t>Before communism, the Dalai Lama ruled as a </a:t>
            </a:r>
            <a:r>
              <a:rPr lang="en-US" b="1" dirty="0"/>
              <a:t>theocrat </a:t>
            </a:r>
            <a:r>
              <a:rPr lang="en-US" dirty="0"/>
              <a:t>(one who rules by religious or divine authority) from </a:t>
            </a:r>
            <a:r>
              <a:rPr lang="en-US" dirty="0" err="1"/>
              <a:t>Potala</a:t>
            </a:r>
            <a:r>
              <a:rPr lang="en-US" dirty="0"/>
              <a:t> Palace in Lhasa. </a:t>
            </a:r>
          </a:p>
          <a:p>
            <a:r>
              <a:rPr lang="en-US" dirty="0"/>
              <a:t>When the Chinese took over, he escaped to India and became head of “the Government of Tibet in Exile.”</a:t>
            </a:r>
          </a:p>
        </p:txBody>
      </p:sp>
    </p:spTree>
    <p:extLst>
      <p:ext uri="{BB962C8B-B14F-4D97-AF65-F5344CB8AC3E}">
        <p14:creationId xmlns:p14="http://schemas.microsoft.com/office/powerpoint/2010/main" val="4097545486"/>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ue\Pictures\2018-07-12 China\China 27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4670" y="838200"/>
            <a:ext cx="7325784" cy="549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85894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ue\Pictures\2018-07-12 China\China 24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4670" y="838200"/>
            <a:ext cx="7325784" cy="549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20386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Text Placeholder 2"/>
          <p:cNvSpPr>
            <a:spLocks noGrp="1"/>
          </p:cNvSpPr>
          <p:nvPr>
            <p:ph type="body" sz="quarter" idx="10"/>
          </p:nvPr>
        </p:nvSpPr>
        <p:spPr/>
        <p:txBody>
          <a:bodyPr/>
          <a:lstStyle/>
          <a:p>
            <a:r>
              <a:rPr lang="en-US" dirty="0"/>
              <a:t>The countries of East Asia (with the exception of North Korea) are vibrant economic giants that compete with the best of the Western nations.</a:t>
            </a:r>
          </a:p>
          <a:p>
            <a:r>
              <a:rPr lang="en-US" dirty="0"/>
              <a:t>Geographically, East Asia is the area bounded by the Pacific Ocean on the east, Russia on the north, the Indian subcontinent and Southeast Asia on the south, and Southwest Asia on the west. </a:t>
            </a:r>
          </a:p>
          <a:p>
            <a:r>
              <a:rPr lang="en-US" dirty="0"/>
              <a:t>The region, which has </a:t>
            </a:r>
            <a:r>
              <a:rPr lang="en-US" dirty="0" smtClean="0"/>
              <a:t>coasts </a:t>
            </a:r>
            <a:r>
              <a:rPr lang="en-US" dirty="0"/>
              <a:t>on the Yellow Sea, the East China Sea, the south China Sea, and the Pacific Ocean, is sometimes called the </a:t>
            </a:r>
            <a:r>
              <a:rPr lang="en-US" b="1" dirty="0"/>
              <a:t>Pacific Rim</a:t>
            </a:r>
            <a:r>
              <a:rPr lang="en-US" dirty="0"/>
              <a:t>. </a:t>
            </a:r>
          </a:p>
          <a:p>
            <a:r>
              <a:rPr lang="en-US" dirty="0">
                <a:solidFill>
                  <a:srgbClr val="FF0000"/>
                </a:solidFill>
              </a:rPr>
              <a:t>Its climate ranges from tropical to subarctic. </a:t>
            </a:r>
          </a:p>
          <a:p>
            <a:r>
              <a:rPr lang="en-US" dirty="0">
                <a:solidFill>
                  <a:srgbClr val="FF0000"/>
                </a:solidFill>
              </a:rPr>
              <a:t>Its terrain ranges from fertile valleys to dry deserts. </a:t>
            </a:r>
          </a:p>
          <a:p>
            <a:endParaRPr lang="en-US" dirty="0"/>
          </a:p>
        </p:txBody>
      </p:sp>
    </p:spTree>
    <p:extLst>
      <p:ext uri="{BB962C8B-B14F-4D97-AF65-F5344CB8AC3E}">
        <p14:creationId xmlns:p14="http://schemas.microsoft.com/office/powerpoint/2010/main" val="1311204622"/>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Sue\Pictures\2018-07-12 China\China 274.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830261"/>
            <a:ext cx="4120753" cy="549433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Sue\Pictures\2018-07-12 China\China 2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0752" y="838200"/>
            <a:ext cx="3722482" cy="5486399"/>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C:\Users\Sue\Pictures\2018-07-12 China\China 23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6563" y="764897"/>
            <a:ext cx="4428075" cy="5598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175718"/>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Sue\Pictures\2018-07-12 China\China 27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4670" y="838200"/>
            <a:ext cx="7325784" cy="549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530538"/>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Xinjiang</a:t>
            </a:r>
          </a:p>
        </p:txBody>
      </p:sp>
      <p:sp>
        <p:nvSpPr>
          <p:cNvPr id="3" name="Text Placeholder 2"/>
          <p:cNvSpPr>
            <a:spLocks noGrp="1"/>
          </p:cNvSpPr>
          <p:nvPr>
            <p:ph type="body" sz="quarter" idx="10"/>
          </p:nvPr>
        </p:nvSpPr>
        <p:spPr/>
        <p:txBody>
          <a:bodyPr/>
          <a:lstStyle/>
          <a:p>
            <a:r>
              <a:rPr lang="en-US" dirty="0"/>
              <a:t>Xinjiang (SHIN JYANG) covers an area the size of Alaska in northwest China, making it by far the largest of China’s political divisions. </a:t>
            </a:r>
          </a:p>
          <a:p>
            <a:r>
              <a:rPr lang="en-US" dirty="0"/>
              <a:t>Like Tibet, this large autonomous region has high mountains. </a:t>
            </a:r>
          </a:p>
          <a:p>
            <a:r>
              <a:rPr lang="en-US" dirty="0"/>
              <a:t>Unlike Tibet, however, Xinjiang consists mostly of desert basins. </a:t>
            </a:r>
          </a:p>
        </p:txBody>
      </p:sp>
    </p:spTree>
    <p:extLst>
      <p:ext uri="{BB962C8B-B14F-4D97-AF65-F5344CB8AC3E}">
        <p14:creationId xmlns:p14="http://schemas.microsoft.com/office/powerpoint/2010/main" val="3754188861"/>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Nei</a:t>
            </a:r>
            <a:r>
              <a:rPr lang="en-US" dirty="0"/>
              <a:t> Mongol (Inner Mongolia) </a:t>
            </a:r>
          </a:p>
        </p:txBody>
      </p:sp>
      <p:sp>
        <p:nvSpPr>
          <p:cNvPr id="3" name="Text Placeholder 2"/>
          <p:cNvSpPr>
            <a:spLocks noGrp="1"/>
          </p:cNvSpPr>
          <p:nvPr>
            <p:ph type="body" sz="quarter" idx="10"/>
          </p:nvPr>
        </p:nvSpPr>
        <p:spPr/>
        <p:txBody>
          <a:bodyPr/>
          <a:lstStyle/>
          <a:p>
            <a:r>
              <a:rPr lang="en-US" dirty="0"/>
              <a:t>The term </a:t>
            </a:r>
            <a:r>
              <a:rPr lang="en-US" i="1" dirty="0"/>
              <a:t>Mongolia</a:t>
            </a:r>
            <a:r>
              <a:rPr lang="en-US" dirty="0"/>
              <a:t> can refer to the region beyond the Great Wall of China. </a:t>
            </a:r>
          </a:p>
          <a:p>
            <a:r>
              <a:rPr lang="en-US" dirty="0">
                <a:solidFill>
                  <a:srgbClr val="FF0000"/>
                </a:solidFill>
              </a:rPr>
              <a:t>Inner Mongolia, or </a:t>
            </a:r>
            <a:r>
              <a:rPr lang="en-US" b="1" dirty="0" err="1">
                <a:solidFill>
                  <a:srgbClr val="FF0000"/>
                </a:solidFill>
              </a:rPr>
              <a:t>Nei</a:t>
            </a:r>
            <a:r>
              <a:rPr lang="en-US" b="1" dirty="0">
                <a:solidFill>
                  <a:srgbClr val="FF0000"/>
                </a:solidFill>
              </a:rPr>
              <a:t> </a:t>
            </a:r>
            <a:r>
              <a:rPr lang="en-US" dirty="0">
                <a:solidFill>
                  <a:srgbClr val="FF0000"/>
                </a:solidFill>
              </a:rPr>
              <a:t>(NAY) </a:t>
            </a:r>
            <a:r>
              <a:rPr lang="en-US" b="1" dirty="0">
                <a:solidFill>
                  <a:srgbClr val="FF0000"/>
                </a:solidFill>
              </a:rPr>
              <a:t>Mongol</a:t>
            </a:r>
            <a:r>
              <a:rPr lang="en-US" dirty="0">
                <a:solidFill>
                  <a:srgbClr val="FF0000"/>
                </a:solidFill>
              </a:rPr>
              <a:t>, is the part controlled by China, between the Great Wall and the country of Mongolia. </a:t>
            </a:r>
          </a:p>
          <a:p>
            <a:r>
              <a:rPr lang="en-US" dirty="0"/>
              <a:t>Desert covers most of the region, but steppes (dry grasslands) mark its edges. </a:t>
            </a:r>
          </a:p>
        </p:txBody>
      </p:sp>
    </p:spTree>
    <p:extLst>
      <p:ext uri="{BB962C8B-B14F-4D97-AF65-F5344CB8AC3E}">
        <p14:creationId xmlns:p14="http://schemas.microsoft.com/office/powerpoint/2010/main" val="3479059601"/>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Ningxia</a:t>
            </a:r>
          </a:p>
        </p:txBody>
      </p:sp>
      <p:sp>
        <p:nvSpPr>
          <p:cNvPr id="3" name="Text Placeholder 2"/>
          <p:cNvSpPr>
            <a:spLocks noGrp="1"/>
          </p:cNvSpPr>
          <p:nvPr>
            <p:ph type="body" sz="quarter" idx="10"/>
          </p:nvPr>
        </p:nvSpPr>
        <p:spPr/>
        <p:txBody>
          <a:bodyPr/>
          <a:lstStyle/>
          <a:p>
            <a:r>
              <a:rPr lang="en-US" dirty="0"/>
              <a:t>The last of China’s five autonomous regions is </a:t>
            </a:r>
            <a:r>
              <a:rPr lang="en-US" b="1" dirty="0"/>
              <a:t>Ningxia </a:t>
            </a:r>
            <a:r>
              <a:rPr lang="en-US" dirty="0"/>
              <a:t>(NIHNG </a:t>
            </a:r>
            <a:r>
              <a:rPr lang="en-US" dirty="0" err="1"/>
              <a:t>shee</a:t>
            </a:r>
            <a:r>
              <a:rPr lang="en-US" dirty="0"/>
              <a:t> ah), a small region that lies just inside the Great Wall where the Huang He flows into Inner Mongolia. </a:t>
            </a:r>
          </a:p>
          <a:p>
            <a:r>
              <a:rPr lang="en-US" dirty="0"/>
              <a:t>The Hui people are the only minority recognized for religious rather than ethnic regions. </a:t>
            </a:r>
          </a:p>
          <a:p>
            <a:r>
              <a:rPr lang="en-US" dirty="0"/>
              <a:t>According to the government, to be Hui is to be Muslim. </a:t>
            </a:r>
          </a:p>
        </p:txBody>
      </p:sp>
    </p:spTree>
    <p:extLst>
      <p:ext uri="{BB962C8B-B14F-4D97-AF65-F5344CB8AC3E}">
        <p14:creationId xmlns:p14="http://schemas.microsoft.com/office/powerpoint/2010/main" val="2932272249"/>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Taiwan</a:t>
            </a:r>
          </a:p>
        </p:txBody>
      </p:sp>
      <p:sp>
        <p:nvSpPr>
          <p:cNvPr id="3" name="Text Placeholder 2"/>
          <p:cNvSpPr>
            <a:spLocks noGrp="1"/>
          </p:cNvSpPr>
          <p:nvPr>
            <p:ph type="body" sz="quarter" idx="10"/>
          </p:nvPr>
        </p:nvSpPr>
        <p:spPr/>
        <p:txBody>
          <a:bodyPr/>
          <a:lstStyle/>
          <a:p>
            <a:r>
              <a:rPr lang="en-US" b="1" dirty="0">
                <a:solidFill>
                  <a:srgbClr val="FF0000"/>
                </a:solidFill>
              </a:rPr>
              <a:t>Taiwan </a:t>
            </a:r>
            <a:r>
              <a:rPr lang="en-US" dirty="0">
                <a:solidFill>
                  <a:srgbClr val="FF0000"/>
                </a:solidFill>
              </a:rPr>
              <a:t>(TYE WAHN) is an island in the South China Sea about one hundred miles off the coast of China. </a:t>
            </a:r>
          </a:p>
          <a:p>
            <a:r>
              <a:rPr lang="en-US" dirty="0">
                <a:solidFill>
                  <a:srgbClr val="FF0000"/>
                </a:solidFill>
              </a:rPr>
              <a:t>In 1949, the Chinese Nationalists, led by Chiang Kai-shek, fled to Taiwan and reestablished their government at </a:t>
            </a:r>
            <a:r>
              <a:rPr lang="en-US" b="1" dirty="0">
                <a:solidFill>
                  <a:srgbClr val="FF0000"/>
                </a:solidFill>
              </a:rPr>
              <a:t>Taipei </a:t>
            </a:r>
            <a:r>
              <a:rPr lang="en-US" dirty="0">
                <a:solidFill>
                  <a:srgbClr val="FF0000"/>
                </a:solidFill>
              </a:rPr>
              <a:t>(TYE PAY).</a:t>
            </a:r>
          </a:p>
          <a:p>
            <a:r>
              <a:rPr lang="en-US" dirty="0">
                <a:solidFill>
                  <a:srgbClr val="FF0000"/>
                </a:solidFill>
              </a:rPr>
              <a:t>They also claimed two tiny islands off the coast of China—Quemoy (</a:t>
            </a:r>
            <a:r>
              <a:rPr lang="en-US" dirty="0" err="1">
                <a:solidFill>
                  <a:srgbClr val="FF0000"/>
                </a:solidFill>
              </a:rPr>
              <a:t>kwi</a:t>
            </a:r>
            <a:r>
              <a:rPr lang="en-US" dirty="0">
                <a:solidFill>
                  <a:srgbClr val="FF0000"/>
                </a:solidFill>
              </a:rPr>
              <a:t> MOY), which is due west of central Taiwan, and Matsu (</a:t>
            </a:r>
            <a:r>
              <a:rPr lang="en-US" dirty="0" err="1">
                <a:solidFill>
                  <a:srgbClr val="FF0000"/>
                </a:solidFill>
              </a:rPr>
              <a:t>maht</a:t>
            </a:r>
            <a:r>
              <a:rPr lang="en-US" dirty="0">
                <a:solidFill>
                  <a:srgbClr val="FF0000"/>
                </a:solidFill>
              </a:rPr>
              <a:t> SOO), which is northwest of northern Taiwan.</a:t>
            </a:r>
          </a:p>
          <a:p>
            <a:r>
              <a:rPr lang="en-US" dirty="0"/>
              <a:t>Operating in a free market climate, the city and the island enjoy great personal and political freedom and economic prosperity. </a:t>
            </a:r>
          </a:p>
          <a:p>
            <a:r>
              <a:rPr lang="en-US" dirty="0"/>
              <a:t>The United Nations expelled Taiwan in 1971 and admitted Communist China. </a:t>
            </a:r>
          </a:p>
        </p:txBody>
      </p:sp>
    </p:spTree>
    <p:extLst>
      <p:ext uri="{BB962C8B-B14F-4D97-AF65-F5344CB8AC3E}">
        <p14:creationId xmlns:p14="http://schemas.microsoft.com/office/powerpoint/2010/main" val="1524685002"/>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Although mainland China claims Taiwan, Taiwan insists that the legitimate government is in Taipei, not </a:t>
            </a:r>
            <a:r>
              <a:rPr lang="en-US" dirty="0" smtClean="0"/>
              <a:t>Beijing</a:t>
            </a:r>
            <a:r>
              <a:rPr lang="en-US" dirty="0"/>
              <a:t>. </a:t>
            </a:r>
          </a:p>
          <a:p>
            <a:r>
              <a:rPr lang="en-US" dirty="0"/>
              <a:t>Taiwan stops short of formally declaring independence for fear that China might invade. </a:t>
            </a:r>
          </a:p>
          <a:p>
            <a:r>
              <a:rPr lang="en-US" dirty="0"/>
              <a:t>In fact, China has repeatedly warned Taiwan not to push for formal independence. </a:t>
            </a:r>
          </a:p>
          <a:p>
            <a:r>
              <a:rPr lang="en-US" dirty="0"/>
              <a:t>Taiwan allows freedom of religion, and most Taiwanese profess some form of religion. </a:t>
            </a:r>
          </a:p>
        </p:txBody>
      </p:sp>
    </p:spTree>
    <p:extLst>
      <p:ext uri="{BB962C8B-B14F-4D97-AF65-F5344CB8AC3E}">
        <p14:creationId xmlns:p14="http://schemas.microsoft.com/office/powerpoint/2010/main" val="1545229556"/>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738313" y="1978290"/>
            <a:ext cx="8228012" cy="2626783"/>
          </a:xfrm>
        </p:spPr>
      </p:pic>
    </p:spTree>
    <p:extLst>
      <p:ext uri="{BB962C8B-B14F-4D97-AF65-F5344CB8AC3E}">
        <p14:creationId xmlns:p14="http://schemas.microsoft.com/office/powerpoint/2010/main" val="665239513"/>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Mongolia (Outer Mongolia) </a:t>
            </a:r>
          </a:p>
        </p:txBody>
      </p:sp>
      <p:sp>
        <p:nvSpPr>
          <p:cNvPr id="3" name="Text Placeholder 2"/>
          <p:cNvSpPr>
            <a:spLocks noGrp="1"/>
          </p:cNvSpPr>
          <p:nvPr>
            <p:ph type="body" sz="quarter" idx="10"/>
          </p:nvPr>
        </p:nvSpPr>
        <p:spPr/>
        <p:txBody>
          <a:bodyPr/>
          <a:lstStyle/>
          <a:p>
            <a:r>
              <a:rPr lang="en-US" dirty="0">
                <a:solidFill>
                  <a:srgbClr val="FF0000"/>
                </a:solidFill>
              </a:rPr>
              <a:t>Mongolia is the ancestral home of a nomadic people called the Mongols. </a:t>
            </a:r>
          </a:p>
          <a:p>
            <a:r>
              <a:rPr lang="en-US" dirty="0"/>
              <a:t>A hardy and independent people, they wandered over the </a:t>
            </a:r>
            <a:r>
              <a:rPr lang="en-US" dirty="0" smtClean="0"/>
              <a:t>grassy </a:t>
            </a:r>
            <a:r>
              <a:rPr lang="en-US" dirty="0"/>
              <a:t>plateaus grazing their herds. </a:t>
            </a:r>
          </a:p>
          <a:p>
            <a:r>
              <a:rPr lang="en-US" dirty="0">
                <a:solidFill>
                  <a:srgbClr val="FF0000"/>
                </a:solidFill>
              </a:rPr>
              <a:t>They lived in portable round tents called </a:t>
            </a:r>
            <a:r>
              <a:rPr lang="en-US" dirty="0" err="1">
                <a:solidFill>
                  <a:srgbClr val="FF0000"/>
                </a:solidFill>
              </a:rPr>
              <a:t>gers</a:t>
            </a:r>
            <a:r>
              <a:rPr lang="en-US" dirty="0">
                <a:solidFill>
                  <a:srgbClr val="FF0000"/>
                </a:solidFill>
              </a:rPr>
              <a:t>. (The Russian term for the structures is </a:t>
            </a:r>
            <a:r>
              <a:rPr lang="en-US" i="1" dirty="0">
                <a:solidFill>
                  <a:srgbClr val="FF0000"/>
                </a:solidFill>
              </a:rPr>
              <a:t>yurts</a:t>
            </a:r>
            <a:r>
              <a:rPr lang="en-US" dirty="0">
                <a:solidFill>
                  <a:srgbClr val="FF0000"/>
                </a:solidFill>
              </a:rPr>
              <a:t>.)</a:t>
            </a:r>
          </a:p>
          <a:p>
            <a:r>
              <a:rPr lang="en-US" dirty="0"/>
              <a:t>The Mongols were among the most savage conquerors of all time. </a:t>
            </a:r>
          </a:p>
          <a:p>
            <a:r>
              <a:rPr lang="en-US" dirty="0">
                <a:solidFill>
                  <a:srgbClr val="FF0000"/>
                </a:solidFill>
              </a:rPr>
              <a:t>Mongolia’s main urban center is the capital, </a:t>
            </a:r>
            <a:r>
              <a:rPr lang="en-US" b="1" dirty="0">
                <a:solidFill>
                  <a:srgbClr val="FF0000"/>
                </a:solidFill>
              </a:rPr>
              <a:t>Ulaanbaatar </a:t>
            </a:r>
            <a:r>
              <a:rPr lang="en-US" dirty="0">
                <a:solidFill>
                  <a:srgbClr val="FF0000"/>
                </a:solidFill>
              </a:rPr>
              <a:t>(OO </a:t>
            </a:r>
            <a:r>
              <a:rPr lang="en-US" dirty="0" err="1">
                <a:solidFill>
                  <a:srgbClr val="FF0000"/>
                </a:solidFill>
              </a:rPr>
              <a:t>lahn</a:t>
            </a:r>
            <a:r>
              <a:rPr lang="en-US" dirty="0">
                <a:solidFill>
                  <a:srgbClr val="FF0000"/>
                </a:solidFill>
              </a:rPr>
              <a:t> BAH </a:t>
            </a:r>
            <a:r>
              <a:rPr lang="en-US" dirty="0" err="1">
                <a:solidFill>
                  <a:srgbClr val="FF0000"/>
                </a:solidFill>
              </a:rPr>
              <a:t>tahr</a:t>
            </a:r>
            <a:r>
              <a:rPr lang="en-US" dirty="0"/>
              <a:t>). </a:t>
            </a:r>
          </a:p>
          <a:p>
            <a:r>
              <a:rPr lang="en-US" dirty="0"/>
              <a:t>A railroad now traverses the six hundred miles between Ulaanbaatar and the Great Wall of China near Beijing. </a:t>
            </a:r>
          </a:p>
          <a:p>
            <a:r>
              <a:rPr lang="en-US" dirty="0">
                <a:solidFill>
                  <a:srgbClr val="FF0000"/>
                </a:solidFill>
              </a:rPr>
              <a:t>The </a:t>
            </a:r>
            <a:r>
              <a:rPr lang="en-US" b="1" dirty="0">
                <a:solidFill>
                  <a:srgbClr val="FF0000"/>
                </a:solidFill>
              </a:rPr>
              <a:t>Gobi Desert</a:t>
            </a:r>
            <a:r>
              <a:rPr lang="en-US" dirty="0">
                <a:solidFill>
                  <a:srgbClr val="FF0000"/>
                </a:solidFill>
              </a:rPr>
              <a:t> is the world’s coldest and most northerly desert. </a:t>
            </a:r>
          </a:p>
          <a:p>
            <a:endParaRPr lang="en-US" dirty="0"/>
          </a:p>
          <a:p>
            <a:pPr marL="0" indent="0">
              <a:buNone/>
            </a:pPr>
            <a:endParaRPr lang="en-US" dirty="0"/>
          </a:p>
        </p:txBody>
      </p:sp>
    </p:spTree>
    <p:extLst>
      <p:ext uri="{BB962C8B-B14F-4D97-AF65-F5344CB8AC3E}">
        <p14:creationId xmlns:p14="http://schemas.microsoft.com/office/powerpoint/2010/main" val="786877891"/>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559" t="973" r="559" b="973"/>
          <a:stretch/>
        </p:blipFill>
        <p:spPr>
          <a:xfrm>
            <a:off x="1738313" y="2081262"/>
            <a:ext cx="8228012" cy="2420838"/>
          </a:xfrm>
        </p:spPr>
      </p:pic>
    </p:spTree>
    <p:extLst>
      <p:ext uri="{BB962C8B-B14F-4D97-AF65-F5344CB8AC3E}">
        <p14:creationId xmlns:p14="http://schemas.microsoft.com/office/powerpoint/2010/main" val="383761169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184364" y="471408"/>
            <a:ext cx="7335910" cy="5640547"/>
          </a:xfrm>
        </p:spPr>
      </p:pic>
    </p:spTree>
    <p:extLst>
      <p:ext uri="{BB962C8B-B14F-4D97-AF65-F5344CB8AC3E}">
        <p14:creationId xmlns:p14="http://schemas.microsoft.com/office/powerpoint/2010/main" val="3576880343"/>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1. What region is called “The Roof of the World”? </a:t>
            </a:r>
          </a:p>
          <a:p>
            <a:r>
              <a:rPr lang="en-US" dirty="0"/>
              <a:t>	</a:t>
            </a:r>
            <a:r>
              <a:rPr lang="en-US" b="1" i="1" dirty="0"/>
              <a:t>Tibet </a:t>
            </a:r>
            <a:endParaRPr lang="en-US" dirty="0"/>
          </a:p>
        </p:txBody>
      </p:sp>
    </p:spTree>
    <p:extLst>
      <p:ext uri="{BB962C8B-B14F-4D97-AF65-F5344CB8AC3E}">
        <p14:creationId xmlns:p14="http://schemas.microsoft.com/office/powerpoint/2010/main" val="307256510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 Who leads the Tibetan Buddhists? </a:t>
            </a:r>
          </a:p>
          <a:p>
            <a:r>
              <a:rPr lang="en-US" dirty="0"/>
              <a:t>	</a:t>
            </a:r>
            <a:r>
              <a:rPr lang="en-US" b="1" i="1" dirty="0"/>
              <a:t>the Dalai Lama </a:t>
            </a:r>
            <a:endParaRPr lang="en-US" dirty="0"/>
          </a:p>
        </p:txBody>
      </p:sp>
    </p:spTree>
    <p:extLst>
      <p:ext uri="{BB962C8B-B14F-4D97-AF65-F5344CB8AC3E}">
        <p14:creationId xmlns:p14="http://schemas.microsoft.com/office/powerpoint/2010/main" val="2460596314"/>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3. To what does the term </a:t>
            </a:r>
            <a:r>
              <a:rPr lang="en-US" i="1" dirty="0"/>
              <a:t>Mongolia</a:t>
            </a:r>
            <a:r>
              <a:rPr lang="en-US" dirty="0"/>
              <a:t> refer? </a:t>
            </a:r>
          </a:p>
          <a:p>
            <a:r>
              <a:rPr lang="en-US" dirty="0"/>
              <a:t>	</a:t>
            </a:r>
            <a:r>
              <a:rPr lang="en-US" b="1" i="1" dirty="0"/>
              <a:t>the region beyond the Great Wall of China </a:t>
            </a:r>
            <a:endParaRPr lang="en-US" dirty="0"/>
          </a:p>
        </p:txBody>
      </p:sp>
    </p:spTree>
    <p:extLst>
      <p:ext uri="{BB962C8B-B14F-4D97-AF65-F5344CB8AC3E}">
        <p14:creationId xmlns:p14="http://schemas.microsoft.com/office/powerpoint/2010/main" val="909065309"/>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4. Which island does China claim as its own but exercise no control over?</a:t>
            </a:r>
          </a:p>
          <a:p>
            <a:r>
              <a:rPr lang="en-US" dirty="0"/>
              <a:t>	</a:t>
            </a:r>
            <a:r>
              <a:rPr lang="en-US" b="1" i="1" dirty="0"/>
              <a:t>Taiwan </a:t>
            </a:r>
          </a:p>
        </p:txBody>
      </p:sp>
    </p:spTree>
    <p:extLst>
      <p:ext uri="{BB962C8B-B14F-4D97-AF65-F5344CB8AC3E}">
        <p14:creationId xmlns:p14="http://schemas.microsoft.com/office/powerpoint/2010/main" val="547178348"/>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5. What is the term for the portable houses in which many Mongolians live?</a:t>
            </a:r>
          </a:p>
          <a:p>
            <a:r>
              <a:rPr lang="en-US" dirty="0"/>
              <a:t>	</a:t>
            </a:r>
            <a:r>
              <a:rPr lang="en-US" b="1" i="1" dirty="0" err="1"/>
              <a:t>gers</a:t>
            </a:r>
            <a:r>
              <a:rPr lang="en-US" b="1" i="1" dirty="0"/>
              <a:t> (or yurts)</a:t>
            </a:r>
            <a:endParaRPr lang="en-US" dirty="0"/>
          </a:p>
        </p:txBody>
      </p:sp>
    </p:spTree>
    <p:extLst>
      <p:ext uri="{BB962C8B-B14F-4D97-AF65-F5344CB8AC3E}">
        <p14:creationId xmlns:p14="http://schemas.microsoft.com/office/powerpoint/2010/main" val="2134737343"/>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a:t>Why is it difficult for the Hui people to become Christians in Ningxia? </a:t>
            </a:r>
          </a:p>
          <a:p>
            <a:pPr marL="568325" indent="0"/>
            <a:r>
              <a:rPr lang="en-US" b="1" i="1" dirty="0"/>
              <a:t>The Hui people are defined as Muslim. To become a Christian is to lose their ethnic identity. </a:t>
            </a:r>
          </a:p>
        </p:txBody>
      </p:sp>
    </p:spTree>
    <p:extLst>
      <p:ext uri="{BB962C8B-B14F-4D97-AF65-F5344CB8AC3E}">
        <p14:creationId xmlns:p14="http://schemas.microsoft.com/office/powerpoint/2010/main" val="765952529"/>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Korea</a:t>
            </a:r>
          </a:p>
        </p:txBody>
      </p:sp>
    </p:spTree>
    <p:extLst>
      <p:ext uri="{BB962C8B-B14F-4D97-AF65-F5344CB8AC3E}">
        <p14:creationId xmlns:p14="http://schemas.microsoft.com/office/powerpoint/2010/main" val="48218064"/>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Korea</a:t>
            </a:r>
          </a:p>
        </p:txBody>
      </p:sp>
      <p:sp>
        <p:nvSpPr>
          <p:cNvPr id="3" name="Text Placeholder 2"/>
          <p:cNvSpPr>
            <a:spLocks noGrp="1"/>
          </p:cNvSpPr>
          <p:nvPr>
            <p:ph type="body" sz="quarter" idx="10"/>
          </p:nvPr>
        </p:nvSpPr>
        <p:spPr/>
        <p:txBody>
          <a:bodyPr/>
          <a:lstStyle/>
          <a:p>
            <a:r>
              <a:rPr lang="en-US" dirty="0"/>
              <a:t>North Korea </a:t>
            </a:r>
          </a:p>
          <a:p>
            <a:r>
              <a:rPr lang="en-US" dirty="0"/>
              <a:t>South Korea </a:t>
            </a:r>
          </a:p>
        </p:txBody>
      </p:sp>
    </p:spTree>
    <p:extLst>
      <p:ext uri="{BB962C8B-B14F-4D97-AF65-F5344CB8AC3E}">
        <p14:creationId xmlns:p14="http://schemas.microsoft.com/office/powerpoint/2010/main" val="634253521"/>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Korea</a:t>
            </a:r>
          </a:p>
        </p:txBody>
      </p:sp>
      <p:sp>
        <p:nvSpPr>
          <p:cNvPr id="3" name="Text Placeholder 2"/>
          <p:cNvSpPr>
            <a:spLocks noGrp="1"/>
          </p:cNvSpPr>
          <p:nvPr>
            <p:ph type="body" sz="quarter" idx="10"/>
          </p:nvPr>
        </p:nvSpPr>
        <p:spPr/>
        <p:txBody>
          <a:bodyPr/>
          <a:lstStyle/>
          <a:p>
            <a:r>
              <a:rPr lang="en-US" dirty="0"/>
              <a:t>Korea is a peninsula that extends south from northeastern China. </a:t>
            </a:r>
          </a:p>
          <a:p>
            <a:r>
              <a:rPr lang="en-US" dirty="0"/>
              <a:t>Mountains and hills cover most of the peninsula. </a:t>
            </a:r>
          </a:p>
          <a:p>
            <a:r>
              <a:rPr lang="en-US" dirty="0"/>
              <a:t>Two rivers, the Yalu and the </a:t>
            </a:r>
            <a:r>
              <a:rPr lang="en-US" dirty="0" err="1"/>
              <a:t>Tumen</a:t>
            </a:r>
            <a:r>
              <a:rPr lang="en-US" dirty="0"/>
              <a:t>, divide the Korean Peninsula from China and Russia in the north. </a:t>
            </a:r>
          </a:p>
          <a:p>
            <a:r>
              <a:rPr lang="en-US" dirty="0"/>
              <a:t>Running down the east central portion of the peninsula are the </a:t>
            </a:r>
            <a:r>
              <a:rPr lang="en-US" b="1" dirty="0" err="1"/>
              <a:t>Taebaek</a:t>
            </a:r>
            <a:r>
              <a:rPr lang="en-US" b="1" dirty="0"/>
              <a:t> Mountains</a:t>
            </a:r>
            <a:r>
              <a:rPr lang="en-US" dirty="0"/>
              <a:t>. </a:t>
            </a:r>
          </a:p>
          <a:p>
            <a:r>
              <a:rPr lang="en-US" dirty="0"/>
              <a:t>A minor coastal plain lies on the east coast in North Korea, but mountains dominate the eastern half of both countries. </a:t>
            </a:r>
          </a:p>
          <a:p>
            <a:r>
              <a:rPr lang="en-US" dirty="0"/>
              <a:t>It has been conquered at various times by China, the Mongols, Japan, and the Manchus. </a:t>
            </a:r>
          </a:p>
        </p:txBody>
      </p:sp>
    </p:spTree>
    <p:extLst>
      <p:ext uri="{BB962C8B-B14F-4D97-AF65-F5344CB8AC3E}">
        <p14:creationId xmlns:p14="http://schemas.microsoft.com/office/powerpoint/2010/main" val="3310620544"/>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rgbClr val="FF0000"/>
                </a:solidFill>
              </a:rPr>
              <a:t>In 1910, Japan took control of Korea and began to govern it as a colony. </a:t>
            </a:r>
          </a:p>
          <a:p>
            <a:r>
              <a:rPr lang="en-US" dirty="0">
                <a:solidFill>
                  <a:srgbClr val="FF0000"/>
                </a:solidFill>
              </a:rPr>
              <a:t>After World War II, the country divided at the thirty-eighth parallel.</a:t>
            </a:r>
            <a:r>
              <a:rPr lang="en-US" dirty="0"/>
              <a:t> </a:t>
            </a:r>
          </a:p>
          <a:p>
            <a:r>
              <a:rPr lang="en-US" dirty="0"/>
              <a:t>The United States supervised the southern half, and the Soviet Union oversaw the northern half</a:t>
            </a:r>
            <a:r>
              <a:rPr lang="en-US" dirty="0" smtClean="0"/>
              <a:t>.</a:t>
            </a:r>
          </a:p>
          <a:p>
            <a:r>
              <a:rPr lang="en-US" dirty="0" smtClean="0">
                <a:solidFill>
                  <a:srgbClr val="FF0000"/>
                </a:solidFill>
              </a:rPr>
              <a:t>North and South Korea rank among the leading producers of Tungsten and smelted zinc.</a:t>
            </a:r>
            <a:endParaRPr lang="en-US" dirty="0">
              <a:solidFill>
                <a:srgbClr val="FF0000"/>
              </a:solidFill>
            </a:endParaRPr>
          </a:p>
        </p:txBody>
      </p:sp>
    </p:spTree>
    <p:extLst>
      <p:ext uri="{BB962C8B-B14F-4D97-AF65-F5344CB8AC3E}">
        <p14:creationId xmlns:p14="http://schemas.microsoft.com/office/powerpoint/2010/main" val="389657606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t="1163" b="1163"/>
          <a:stretch/>
        </p:blipFill>
        <p:spPr>
          <a:xfrm>
            <a:off x="1740141" y="1285716"/>
            <a:ext cx="8224356" cy="3840480"/>
          </a:xfrm>
        </p:spPr>
      </p:pic>
    </p:spTree>
    <p:extLst>
      <p:ext uri="{BB962C8B-B14F-4D97-AF65-F5344CB8AC3E}">
        <p14:creationId xmlns:p14="http://schemas.microsoft.com/office/powerpoint/2010/main" val="3976247262"/>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434694" y="476548"/>
            <a:ext cx="4835251" cy="5630266"/>
          </a:xfrm>
        </p:spPr>
      </p:pic>
    </p:spTree>
    <p:extLst>
      <p:ext uri="{BB962C8B-B14F-4D97-AF65-F5344CB8AC3E}">
        <p14:creationId xmlns:p14="http://schemas.microsoft.com/office/powerpoint/2010/main" val="848987268"/>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North Korea</a:t>
            </a:r>
          </a:p>
        </p:txBody>
      </p:sp>
      <p:sp>
        <p:nvSpPr>
          <p:cNvPr id="3" name="Text Placeholder 2"/>
          <p:cNvSpPr>
            <a:spLocks noGrp="1"/>
          </p:cNvSpPr>
          <p:nvPr>
            <p:ph type="body" sz="quarter" idx="10"/>
          </p:nvPr>
        </p:nvSpPr>
        <p:spPr/>
        <p:txBody>
          <a:bodyPr/>
          <a:lstStyle/>
          <a:p>
            <a:r>
              <a:rPr lang="en-US" dirty="0"/>
              <a:t>The Soviet Union refused to give up its territory. </a:t>
            </a:r>
          </a:p>
          <a:p>
            <a:r>
              <a:rPr lang="en-US" dirty="0"/>
              <a:t>Instead, the Soviets established a Communist satellite called the Democratic People’s Republic of Korea. </a:t>
            </a:r>
          </a:p>
          <a:p>
            <a:r>
              <a:rPr lang="en-US" dirty="0"/>
              <a:t>Hoping to unify the peninsula under communism, the superior North Korean army invaded South Korea in 1950. </a:t>
            </a:r>
          </a:p>
          <a:p>
            <a:r>
              <a:rPr lang="en-US" dirty="0"/>
              <a:t>United Nations troops, most of them Americans, were rushed to the peninsula just as the Allied forces were about to be pushed into the sea at Pusan in the southeast portion of the peninsula and in time to avert certain defeat. </a:t>
            </a:r>
          </a:p>
          <a:p>
            <a:r>
              <a:rPr lang="en-US" dirty="0"/>
              <a:t>After three years of warfare, a truce was declared. </a:t>
            </a:r>
          </a:p>
          <a:p>
            <a:endParaRPr lang="en-US" dirty="0"/>
          </a:p>
        </p:txBody>
      </p:sp>
    </p:spTree>
    <p:extLst>
      <p:ext uri="{BB962C8B-B14F-4D97-AF65-F5344CB8AC3E}">
        <p14:creationId xmlns:p14="http://schemas.microsoft.com/office/powerpoint/2010/main" val="2699253531"/>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rgbClr val="FF0000"/>
                </a:solidFill>
              </a:rPr>
              <a:t>The boundary between North and South Korea, the thirty-eighth parallel, is a demilitarized zone (DMZ), a strip of land in which no troops or weapons are allowed. </a:t>
            </a:r>
          </a:p>
          <a:p>
            <a:r>
              <a:rPr lang="en-US" dirty="0"/>
              <a:t>However, a peace treaty was never signed, so technically the two nations are still at war. </a:t>
            </a:r>
          </a:p>
          <a:p>
            <a:r>
              <a:rPr lang="en-US" dirty="0"/>
              <a:t>North Korea’s Communist ruler, “Great Leader” Kim Il Sung, isolated his country from the rest of the world.</a:t>
            </a:r>
          </a:p>
          <a:p>
            <a:r>
              <a:rPr lang="en-US" dirty="0">
                <a:solidFill>
                  <a:srgbClr val="FF0000"/>
                </a:solidFill>
              </a:rPr>
              <a:t>The North Korean government owns all industries and farms and discourages all religion, except for worship of the state as represented by Kim Il Sung, a religion known as </a:t>
            </a:r>
            <a:r>
              <a:rPr lang="en-US" b="1" dirty="0">
                <a:solidFill>
                  <a:srgbClr val="FF0000"/>
                </a:solidFill>
              </a:rPr>
              <a:t>Juche </a:t>
            </a:r>
            <a:r>
              <a:rPr lang="en-US" dirty="0">
                <a:solidFill>
                  <a:srgbClr val="FF0000"/>
                </a:solidFill>
              </a:rPr>
              <a:t>(JOO </a:t>
            </a:r>
            <a:r>
              <a:rPr lang="en-US" dirty="0" err="1">
                <a:solidFill>
                  <a:srgbClr val="FF0000"/>
                </a:solidFill>
              </a:rPr>
              <a:t>chay</a:t>
            </a:r>
            <a:r>
              <a:rPr lang="en-US" dirty="0">
                <a:solidFill>
                  <a:srgbClr val="FF0000"/>
                </a:solidFill>
              </a:rPr>
              <a:t>), or </a:t>
            </a:r>
            <a:r>
              <a:rPr lang="en-US" b="1" dirty="0">
                <a:solidFill>
                  <a:srgbClr val="FF0000"/>
                </a:solidFill>
              </a:rPr>
              <a:t>Kimilsungism</a:t>
            </a:r>
            <a:r>
              <a:rPr lang="en-US" dirty="0">
                <a:solidFill>
                  <a:srgbClr val="FF0000"/>
                </a:solidFill>
              </a:rPr>
              <a:t>.</a:t>
            </a:r>
            <a:r>
              <a:rPr lang="en-US" dirty="0"/>
              <a:t> </a:t>
            </a:r>
          </a:p>
          <a:p>
            <a:r>
              <a:rPr lang="en-US" dirty="0"/>
              <a:t>Kim Jong Il died in 2011.</a:t>
            </a:r>
          </a:p>
          <a:p>
            <a:r>
              <a:rPr lang="en-US" dirty="0"/>
              <a:t>His son Kim Jong Un assumed the title of supreme leader and continues to lead the country in much the same direction his father and grandfather did.</a:t>
            </a:r>
          </a:p>
        </p:txBody>
      </p:sp>
    </p:spTree>
    <p:extLst>
      <p:ext uri="{BB962C8B-B14F-4D97-AF65-F5344CB8AC3E}">
        <p14:creationId xmlns:p14="http://schemas.microsoft.com/office/powerpoint/2010/main" val="232208859"/>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Despite opposition from most of the rest of the world—especially the countries of East Asia—North Korea continues to produce materials for nuclear weapons. </a:t>
            </a:r>
          </a:p>
          <a:p>
            <a:r>
              <a:rPr lang="en-US" dirty="0">
                <a:solidFill>
                  <a:srgbClr val="FF0000"/>
                </a:solidFill>
              </a:rPr>
              <a:t>The capital, </a:t>
            </a:r>
            <a:r>
              <a:rPr lang="en-US" b="1" dirty="0">
                <a:solidFill>
                  <a:srgbClr val="FF0000"/>
                </a:solidFill>
              </a:rPr>
              <a:t>Pyongyang</a:t>
            </a:r>
            <a:r>
              <a:rPr lang="en-US" dirty="0">
                <a:solidFill>
                  <a:srgbClr val="FF0000"/>
                </a:solidFill>
              </a:rPr>
              <a:t> (pop. 3.14 million), has the only university. </a:t>
            </a:r>
          </a:p>
        </p:txBody>
      </p:sp>
    </p:spTree>
    <p:extLst>
      <p:ext uri="{BB962C8B-B14F-4D97-AF65-F5344CB8AC3E}">
        <p14:creationId xmlns:p14="http://schemas.microsoft.com/office/powerpoint/2010/main" val="2041877623"/>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984770"/>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South Korea</a:t>
            </a:r>
          </a:p>
        </p:txBody>
      </p:sp>
      <p:sp>
        <p:nvSpPr>
          <p:cNvPr id="3" name="Text Placeholder 2"/>
          <p:cNvSpPr>
            <a:spLocks noGrp="1"/>
          </p:cNvSpPr>
          <p:nvPr>
            <p:ph type="body" sz="quarter" idx="10"/>
          </p:nvPr>
        </p:nvSpPr>
        <p:spPr/>
        <p:txBody>
          <a:bodyPr/>
          <a:lstStyle/>
          <a:p>
            <a:r>
              <a:rPr lang="en-US" dirty="0">
                <a:solidFill>
                  <a:srgbClr val="FF0000"/>
                </a:solidFill>
              </a:rPr>
              <a:t>South Korea, also known as the Republic of Korea</a:t>
            </a:r>
            <a:r>
              <a:rPr lang="en-US" dirty="0"/>
              <a:t>, is slightly larger than Indiana. </a:t>
            </a:r>
          </a:p>
          <a:p>
            <a:r>
              <a:rPr lang="en-US" dirty="0"/>
              <a:t>The favorable climate and irrigation permit the rice fields to be double cropped (producing two crops per year). </a:t>
            </a:r>
          </a:p>
          <a:p>
            <a:r>
              <a:rPr lang="en-US" dirty="0"/>
              <a:t>Since 1960, South Korea has undergone a rapid transformation from an agricultural society to a fast-growing industrial economy. </a:t>
            </a:r>
          </a:p>
          <a:p>
            <a:r>
              <a:rPr lang="en-US" b="1" dirty="0">
                <a:solidFill>
                  <a:srgbClr val="FF0000"/>
                </a:solidFill>
              </a:rPr>
              <a:t>Seoul </a:t>
            </a:r>
            <a:r>
              <a:rPr lang="en-US" dirty="0">
                <a:solidFill>
                  <a:srgbClr val="FF0000"/>
                </a:solidFill>
              </a:rPr>
              <a:t>(SOHL), the country’s capital and manufacturing center</a:t>
            </a:r>
            <a:r>
              <a:rPr lang="en-US" dirty="0"/>
              <a:t>, is currently the eighth-largest city in the world by area and easily the largest on the Korean Peninsula.</a:t>
            </a:r>
          </a:p>
          <a:p>
            <a:r>
              <a:rPr lang="en-US" dirty="0"/>
              <a:t>After thirty-two years of military rule, South Koreans elected their first civilian government in 1993. </a:t>
            </a:r>
          </a:p>
        </p:txBody>
      </p:sp>
    </p:spTree>
    <p:extLst>
      <p:ext uri="{BB962C8B-B14F-4D97-AF65-F5344CB8AC3E}">
        <p14:creationId xmlns:p14="http://schemas.microsoft.com/office/powerpoint/2010/main" val="2709657937"/>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They have a republican form of government with an elected president who appoints a prime minister. </a:t>
            </a:r>
          </a:p>
        </p:txBody>
      </p:sp>
    </p:spTree>
    <p:extLst>
      <p:ext uri="{BB962C8B-B14F-4D97-AF65-F5344CB8AC3E}">
        <p14:creationId xmlns:p14="http://schemas.microsoft.com/office/powerpoint/2010/main" val="1117035874"/>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1. Which mountain range forms the backbone of the east central portion of the Korean Peninsula? </a:t>
            </a:r>
          </a:p>
          <a:p>
            <a:r>
              <a:rPr lang="en-US" dirty="0"/>
              <a:t>	</a:t>
            </a:r>
            <a:r>
              <a:rPr lang="en-US" b="1" i="1" dirty="0"/>
              <a:t>the </a:t>
            </a:r>
            <a:r>
              <a:rPr lang="en-US" b="1" i="1" dirty="0" err="1"/>
              <a:t>Taebaek</a:t>
            </a:r>
            <a:r>
              <a:rPr lang="en-US" b="1" i="1" dirty="0"/>
              <a:t> Mountains </a:t>
            </a:r>
            <a:endParaRPr lang="en-US" dirty="0"/>
          </a:p>
        </p:txBody>
      </p:sp>
    </p:spTree>
    <p:extLst>
      <p:ext uri="{BB962C8B-B14F-4D97-AF65-F5344CB8AC3E}">
        <p14:creationId xmlns:p14="http://schemas.microsoft.com/office/powerpoint/2010/main" val="1955518735"/>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 What do the letters DMZ refer to? </a:t>
            </a:r>
          </a:p>
          <a:p>
            <a:r>
              <a:rPr lang="en-US" dirty="0"/>
              <a:t>	</a:t>
            </a:r>
            <a:r>
              <a:rPr lang="en-US" b="1" i="1" dirty="0"/>
              <a:t>demilitarized zone </a:t>
            </a:r>
            <a:endParaRPr lang="en-US" dirty="0"/>
          </a:p>
        </p:txBody>
      </p:sp>
    </p:spTree>
    <p:extLst>
      <p:ext uri="{BB962C8B-B14F-4D97-AF65-F5344CB8AC3E}">
        <p14:creationId xmlns:p14="http://schemas.microsoft.com/office/powerpoint/2010/main" val="840373405"/>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3. What are the names of the three Communists who have ruled North Korea? </a:t>
            </a:r>
          </a:p>
          <a:p>
            <a:r>
              <a:rPr lang="en-US" dirty="0"/>
              <a:t>	</a:t>
            </a:r>
            <a:r>
              <a:rPr lang="en-US" b="1" i="1" dirty="0"/>
              <a:t>Kim Il Sung, Kim Jong Il, and Kim Jong Un </a:t>
            </a:r>
            <a:endParaRPr lang="en-US" dirty="0"/>
          </a:p>
        </p:txBody>
      </p:sp>
    </p:spTree>
    <p:extLst>
      <p:ext uri="{BB962C8B-B14F-4D97-AF65-F5344CB8AC3E}">
        <p14:creationId xmlns:p14="http://schemas.microsoft.com/office/powerpoint/2010/main" val="126060704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China</a:t>
            </a:r>
          </a:p>
        </p:txBody>
      </p:sp>
      <p:sp>
        <p:nvSpPr>
          <p:cNvPr id="3" name="Text Placeholder 2"/>
          <p:cNvSpPr>
            <a:spLocks noGrp="1"/>
          </p:cNvSpPr>
          <p:nvPr>
            <p:ph type="body" sz="quarter" idx="10"/>
          </p:nvPr>
        </p:nvSpPr>
        <p:spPr/>
        <p:txBody>
          <a:bodyPr/>
          <a:lstStyle/>
          <a:p>
            <a:r>
              <a:rPr lang="en-US" dirty="0" smtClean="0">
                <a:solidFill>
                  <a:srgbClr val="FF0000"/>
                </a:solidFill>
              </a:rPr>
              <a:t>China is slightly smaller in area than the US</a:t>
            </a:r>
          </a:p>
          <a:p>
            <a:r>
              <a:rPr lang="en-US" dirty="0" smtClean="0">
                <a:solidFill>
                  <a:srgbClr val="FF0000"/>
                </a:solidFill>
              </a:rPr>
              <a:t>Most </a:t>
            </a:r>
            <a:r>
              <a:rPr lang="en-US" dirty="0">
                <a:solidFill>
                  <a:srgbClr val="FF0000"/>
                </a:solidFill>
              </a:rPr>
              <a:t>of China’s most populous cities are in the east. </a:t>
            </a:r>
          </a:p>
          <a:p>
            <a:r>
              <a:rPr lang="en-US" dirty="0">
                <a:solidFill>
                  <a:srgbClr val="FF0000"/>
                </a:solidFill>
              </a:rPr>
              <a:t>About 92 percent of the people in China are called Han</a:t>
            </a:r>
            <a:r>
              <a:rPr lang="en-US" dirty="0"/>
              <a:t> (HAHN). </a:t>
            </a:r>
          </a:p>
          <a:p>
            <a:r>
              <a:rPr lang="en-US" dirty="0"/>
              <a:t>Because of its size and population, China has dominated the Far East. </a:t>
            </a:r>
          </a:p>
          <a:p>
            <a:r>
              <a:rPr lang="en-US" dirty="0"/>
              <a:t>China has a recorded history of over four thousand years, longer than that of any other nation. </a:t>
            </a:r>
          </a:p>
          <a:p>
            <a:r>
              <a:rPr lang="en-US" dirty="0"/>
              <a:t>It is susceptible to frequent typhoons (about five a year), floods, droughts, earthquakes, and tsunamis. </a:t>
            </a:r>
          </a:p>
        </p:txBody>
      </p:sp>
    </p:spTree>
    <p:extLst>
      <p:ext uri="{BB962C8B-B14F-4D97-AF65-F5344CB8AC3E}">
        <p14:creationId xmlns:p14="http://schemas.microsoft.com/office/powerpoint/2010/main" val="1649975041"/>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4. What term refers to the centrality of and virtual worship of the state in North Korea? </a:t>
            </a:r>
          </a:p>
          <a:p>
            <a:r>
              <a:rPr lang="en-US" dirty="0"/>
              <a:t>	</a:t>
            </a:r>
            <a:r>
              <a:rPr lang="en-US" b="1" i="1" dirty="0"/>
              <a:t>Juche (or Kimilsungism) </a:t>
            </a:r>
            <a:endParaRPr lang="en-US" dirty="0"/>
          </a:p>
        </p:txBody>
      </p:sp>
    </p:spTree>
    <p:extLst>
      <p:ext uri="{BB962C8B-B14F-4D97-AF65-F5344CB8AC3E}">
        <p14:creationId xmlns:p14="http://schemas.microsoft.com/office/powerpoint/2010/main" val="1721944282"/>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5. What is the largest city in Korea? </a:t>
            </a:r>
          </a:p>
          <a:p>
            <a:r>
              <a:rPr lang="en-US" dirty="0"/>
              <a:t>	</a:t>
            </a:r>
            <a:r>
              <a:rPr lang="en-US" b="1" i="1" dirty="0"/>
              <a:t>Seoul, South Korea </a:t>
            </a:r>
            <a:endParaRPr lang="en-US" dirty="0"/>
          </a:p>
        </p:txBody>
      </p:sp>
    </p:spTree>
    <p:extLst>
      <p:ext uri="{BB962C8B-B14F-4D97-AF65-F5344CB8AC3E}">
        <p14:creationId xmlns:p14="http://schemas.microsoft.com/office/powerpoint/2010/main" val="3363223299"/>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a:t>Contrast the effects of government policies in North and South </a:t>
            </a:r>
            <a:r>
              <a:rPr lang="en-US" dirty="0" smtClean="0"/>
              <a:t>Korea. </a:t>
            </a:r>
            <a:endParaRPr lang="en-US" dirty="0"/>
          </a:p>
          <a:p>
            <a:pPr marL="568325" indent="0"/>
            <a:r>
              <a:rPr lang="en-US" b="1" i="1" dirty="0"/>
              <a:t>North Korea’s repressive centralization, controlled industry, and restrictive trade policies have led to shortages, poverty, and hardship; South Korea’s free government and free market economies have led to wealth, plenty, and a high standard of living, making South Korea a “Little Dragon” in the region. </a:t>
            </a:r>
          </a:p>
        </p:txBody>
      </p:sp>
    </p:spTree>
    <p:extLst>
      <p:ext uri="{BB962C8B-B14F-4D97-AF65-F5344CB8AC3E}">
        <p14:creationId xmlns:p14="http://schemas.microsoft.com/office/powerpoint/2010/main" val="3408627679"/>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Japan </a:t>
            </a:r>
          </a:p>
        </p:txBody>
      </p:sp>
      <p:sp>
        <p:nvSpPr>
          <p:cNvPr id="3" name="Text Placeholder 2"/>
          <p:cNvSpPr>
            <a:spLocks noGrp="1"/>
          </p:cNvSpPr>
          <p:nvPr>
            <p:ph type="body" sz="quarter" idx="10"/>
          </p:nvPr>
        </p:nvSpPr>
        <p:spPr/>
        <p:txBody>
          <a:bodyPr/>
          <a:lstStyle/>
          <a:p>
            <a:r>
              <a:rPr lang="en-US" dirty="0"/>
              <a:t>Honshu</a:t>
            </a:r>
          </a:p>
          <a:p>
            <a:pPr lvl="1"/>
            <a:r>
              <a:rPr lang="en-US" dirty="0"/>
              <a:t>Tokyo </a:t>
            </a:r>
          </a:p>
          <a:p>
            <a:pPr lvl="1"/>
            <a:r>
              <a:rPr lang="en-US" dirty="0"/>
              <a:t>Kyoto </a:t>
            </a:r>
          </a:p>
          <a:p>
            <a:pPr lvl="1"/>
            <a:r>
              <a:rPr lang="en-US" dirty="0"/>
              <a:t>Other Industrial Centers </a:t>
            </a:r>
          </a:p>
          <a:p>
            <a:r>
              <a:rPr lang="en-US" dirty="0"/>
              <a:t>Shikoku </a:t>
            </a:r>
          </a:p>
          <a:p>
            <a:r>
              <a:rPr lang="en-US" dirty="0"/>
              <a:t>Kyushu </a:t>
            </a:r>
          </a:p>
          <a:p>
            <a:r>
              <a:rPr lang="en-US" dirty="0"/>
              <a:t>Hokkaido </a:t>
            </a:r>
          </a:p>
          <a:p>
            <a:endParaRPr lang="en-US" dirty="0"/>
          </a:p>
        </p:txBody>
      </p:sp>
    </p:spTree>
    <p:extLst>
      <p:ext uri="{BB962C8B-B14F-4D97-AF65-F5344CB8AC3E}">
        <p14:creationId xmlns:p14="http://schemas.microsoft.com/office/powerpoint/2010/main" val="920855965"/>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Japan</a:t>
            </a:r>
          </a:p>
        </p:txBody>
      </p:sp>
      <p:sp>
        <p:nvSpPr>
          <p:cNvPr id="3" name="Text Placeholder 2"/>
          <p:cNvSpPr>
            <a:spLocks noGrp="1"/>
          </p:cNvSpPr>
          <p:nvPr>
            <p:ph type="body" sz="quarter" idx="10"/>
          </p:nvPr>
        </p:nvSpPr>
        <p:spPr/>
        <p:txBody>
          <a:bodyPr/>
          <a:lstStyle/>
          <a:p>
            <a:r>
              <a:rPr lang="en-US" dirty="0">
                <a:solidFill>
                  <a:srgbClr val="FF0000"/>
                </a:solidFill>
              </a:rPr>
              <a:t>The Japanese refer to their country as </a:t>
            </a:r>
            <a:r>
              <a:rPr lang="en-US" b="1" dirty="0">
                <a:solidFill>
                  <a:srgbClr val="FF0000"/>
                </a:solidFill>
              </a:rPr>
              <a:t>Nippon</a:t>
            </a:r>
            <a:r>
              <a:rPr lang="en-US" dirty="0">
                <a:solidFill>
                  <a:srgbClr val="FF0000"/>
                </a:solidFill>
              </a:rPr>
              <a:t>, which means “source of the sun.”</a:t>
            </a:r>
          </a:p>
          <a:p>
            <a:r>
              <a:rPr lang="en-US" dirty="0"/>
              <a:t>Japan is a crescent of four main islands due east of the coast of Russia and the Korean Peninsula, along with thousands of smaller islands that stretch southwest to northeast for twelve hundred miles. </a:t>
            </a:r>
          </a:p>
          <a:p>
            <a:r>
              <a:rPr lang="en-US" dirty="0"/>
              <a:t>Although the islands have few mineral resources, Japan has built a thriving industrialized nation by adopting an exemplary work ethic and importing raw materials and converting them into high-tech, high-quality goods that are in great demand. </a:t>
            </a:r>
          </a:p>
          <a:p>
            <a:r>
              <a:rPr lang="en-US" dirty="0">
                <a:solidFill>
                  <a:srgbClr val="FF0000"/>
                </a:solidFill>
              </a:rPr>
              <a:t>The native religion of Japan, </a:t>
            </a:r>
            <a:r>
              <a:rPr lang="en-US" b="1" dirty="0">
                <a:solidFill>
                  <a:srgbClr val="FF0000"/>
                </a:solidFill>
              </a:rPr>
              <a:t>Shinto </a:t>
            </a:r>
            <a:r>
              <a:rPr lang="en-US" dirty="0">
                <a:solidFill>
                  <a:srgbClr val="FF0000"/>
                </a:solidFill>
              </a:rPr>
              <a:t>(SHIHN </a:t>
            </a:r>
            <a:r>
              <a:rPr lang="en-US" dirty="0" err="1">
                <a:solidFill>
                  <a:srgbClr val="FF0000"/>
                </a:solidFill>
              </a:rPr>
              <a:t>toh</a:t>
            </a:r>
            <a:r>
              <a:rPr lang="en-US" dirty="0">
                <a:solidFill>
                  <a:srgbClr val="FF0000"/>
                </a:solidFill>
              </a:rPr>
              <a:t>), promotes the worship of many gods called </a:t>
            </a:r>
            <a:r>
              <a:rPr lang="en-US" i="1" dirty="0">
                <a:solidFill>
                  <a:srgbClr val="FF0000"/>
                </a:solidFill>
              </a:rPr>
              <a:t>kami</a:t>
            </a:r>
            <a:r>
              <a:rPr lang="en-US" dirty="0">
                <a:solidFill>
                  <a:srgbClr val="FF0000"/>
                </a:solidFill>
              </a:rPr>
              <a:t>, who are believed to indwell mountains, rivers, </a:t>
            </a:r>
            <a:r>
              <a:rPr lang="en-US" dirty="0" smtClean="0">
                <a:solidFill>
                  <a:srgbClr val="FF0000"/>
                </a:solidFill>
              </a:rPr>
              <a:t>trees</a:t>
            </a:r>
            <a:r>
              <a:rPr lang="en-US" dirty="0">
                <a:solidFill>
                  <a:srgbClr val="FF0000"/>
                </a:solidFill>
              </a:rPr>
              <a:t>, and other parts of nature. </a:t>
            </a:r>
          </a:p>
        </p:txBody>
      </p:sp>
    </p:spTree>
    <p:extLst>
      <p:ext uri="{BB962C8B-B14F-4D97-AF65-F5344CB8AC3E}">
        <p14:creationId xmlns:p14="http://schemas.microsoft.com/office/powerpoint/2010/main" val="2884119839"/>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Honshu </a:t>
            </a:r>
          </a:p>
        </p:txBody>
      </p:sp>
      <p:sp>
        <p:nvSpPr>
          <p:cNvPr id="3" name="Text Placeholder 2"/>
          <p:cNvSpPr>
            <a:spLocks noGrp="1"/>
          </p:cNvSpPr>
          <p:nvPr>
            <p:ph type="body" sz="quarter" idx="10"/>
          </p:nvPr>
        </p:nvSpPr>
        <p:spPr/>
        <p:txBody>
          <a:bodyPr/>
          <a:lstStyle/>
          <a:p>
            <a:r>
              <a:rPr lang="en-US" dirty="0"/>
              <a:t>Japan’s population is just over one-third the size of the United States’ population, but all of its people are concentrated in an area the size of California. </a:t>
            </a:r>
          </a:p>
          <a:p>
            <a:r>
              <a:rPr lang="en-US" b="1" dirty="0">
                <a:solidFill>
                  <a:srgbClr val="FF0000"/>
                </a:solidFill>
              </a:rPr>
              <a:t>Honshu</a:t>
            </a:r>
            <a:r>
              <a:rPr lang="en-US" dirty="0">
                <a:solidFill>
                  <a:srgbClr val="FF0000"/>
                </a:solidFill>
              </a:rPr>
              <a:t>, Japan’s largest island, is home to more than 80 percent of the Japanese people. </a:t>
            </a:r>
          </a:p>
        </p:txBody>
      </p:sp>
    </p:spTree>
    <p:extLst>
      <p:ext uri="{BB962C8B-B14F-4D97-AF65-F5344CB8AC3E}">
        <p14:creationId xmlns:p14="http://schemas.microsoft.com/office/powerpoint/2010/main" val="472456093"/>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Tokyo</a:t>
            </a:r>
          </a:p>
        </p:txBody>
      </p:sp>
      <p:sp>
        <p:nvSpPr>
          <p:cNvPr id="3" name="Text Placeholder 2"/>
          <p:cNvSpPr>
            <a:spLocks noGrp="1"/>
          </p:cNvSpPr>
          <p:nvPr>
            <p:ph type="body" sz="quarter" idx="10"/>
          </p:nvPr>
        </p:nvSpPr>
        <p:spPr/>
        <p:txBody>
          <a:bodyPr/>
          <a:lstStyle/>
          <a:p>
            <a:r>
              <a:rPr lang="en-US" dirty="0">
                <a:solidFill>
                  <a:srgbClr val="FF0000"/>
                </a:solidFill>
              </a:rPr>
              <a:t>With </a:t>
            </a:r>
            <a:r>
              <a:rPr lang="en-US" dirty="0" smtClean="0">
                <a:solidFill>
                  <a:srgbClr val="FF0000"/>
                </a:solidFill>
              </a:rPr>
              <a:t>13.23 </a:t>
            </a:r>
            <a:r>
              <a:rPr lang="en-US" dirty="0">
                <a:solidFill>
                  <a:srgbClr val="FF0000"/>
                </a:solidFill>
              </a:rPr>
              <a:t>million people, </a:t>
            </a:r>
            <a:r>
              <a:rPr lang="en-US" b="1" dirty="0" smtClean="0">
                <a:solidFill>
                  <a:srgbClr val="FF0000"/>
                </a:solidFill>
              </a:rPr>
              <a:t>Tokyo</a:t>
            </a:r>
            <a:r>
              <a:rPr lang="en-US" dirty="0" smtClean="0">
                <a:solidFill>
                  <a:srgbClr val="FF0000"/>
                </a:solidFill>
              </a:rPr>
              <a:t> </a:t>
            </a:r>
            <a:r>
              <a:rPr lang="en-US" dirty="0">
                <a:solidFill>
                  <a:srgbClr val="FF0000"/>
                </a:solidFill>
              </a:rPr>
              <a:t>(meaning “eastern capital”) is the largest city in Japan.</a:t>
            </a:r>
            <a:r>
              <a:rPr lang="en-US" dirty="0"/>
              <a:t> </a:t>
            </a:r>
          </a:p>
          <a:p>
            <a:r>
              <a:rPr lang="en-US" b="1" dirty="0"/>
              <a:t>Yokohama</a:t>
            </a:r>
            <a:r>
              <a:rPr lang="en-US" dirty="0"/>
              <a:t>, Japan’s second-largest city (pop 3.70 million) and main port, is close to Tokyo. </a:t>
            </a:r>
          </a:p>
          <a:p>
            <a:r>
              <a:rPr lang="en-US" dirty="0"/>
              <a:t>Tokyo is a state-of-the-art financial center. </a:t>
            </a:r>
          </a:p>
        </p:txBody>
      </p:sp>
    </p:spTree>
    <p:extLst>
      <p:ext uri="{BB962C8B-B14F-4D97-AF65-F5344CB8AC3E}">
        <p14:creationId xmlns:p14="http://schemas.microsoft.com/office/powerpoint/2010/main" val="3580673447"/>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757062"/>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Kyoto</a:t>
            </a:r>
          </a:p>
        </p:txBody>
      </p:sp>
      <p:sp>
        <p:nvSpPr>
          <p:cNvPr id="3" name="Text Placeholder 2"/>
          <p:cNvSpPr>
            <a:spLocks noGrp="1"/>
          </p:cNvSpPr>
          <p:nvPr>
            <p:ph type="body" sz="quarter" idx="10"/>
          </p:nvPr>
        </p:nvSpPr>
        <p:spPr/>
        <p:txBody>
          <a:bodyPr/>
          <a:lstStyle/>
          <a:p>
            <a:r>
              <a:rPr lang="en-US" dirty="0"/>
              <a:t>Mountains cover about 85 percent of Japan. </a:t>
            </a:r>
          </a:p>
          <a:p>
            <a:r>
              <a:rPr lang="en-US" dirty="0">
                <a:solidFill>
                  <a:srgbClr val="FF0000"/>
                </a:solidFill>
              </a:rPr>
              <a:t>The highest, </a:t>
            </a:r>
            <a:r>
              <a:rPr lang="en-US" b="1" dirty="0">
                <a:solidFill>
                  <a:srgbClr val="FF0000"/>
                </a:solidFill>
              </a:rPr>
              <a:t>Mount Fuji</a:t>
            </a:r>
            <a:r>
              <a:rPr lang="en-US" dirty="0">
                <a:solidFill>
                  <a:srgbClr val="FF0000"/>
                </a:solidFill>
              </a:rPr>
              <a:t>, reaches 12,389 feet.</a:t>
            </a:r>
            <a:r>
              <a:rPr lang="en-US" dirty="0"/>
              <a:t> </a:t>
            </a:r>
          </a:p>
          <a:p>
            <a:r>
              <a:rPr lang="en-US" b="1" dirty="0"/>
              <a:t>Kyoto </a:t>
            </a:r>
            <a:r>
              <a:rPr lang="en-US" dirty="0"/>
              <a:t>was Japan’s capital for more than one thousand years in ancient times. </a:t>
            </a:r>
          </a:p>
          <a:p>
            <a:r>
              <a:rPr lang="en-US" dirty="0">
                <a:solidFill>
                  <a:srgbClr val="FF0000"/>
                </a:solidFill>
              </a:rPr>
              <a:t>Warriors called </a:t>
            </a:r>
            <a:r>
              <a:rPr lang="en-US" b="1" dirty="0">
                <a:solidFill>
                  <a:srgbClr val="FF0000"/>
                </a:solidFill>
              </a:rPr>
              <a:t>samurai</a:t>
            </a:r>
            <a:r>
              <a:rPr lang="en-US" dirty="0">
                <a:solidFill>
                  <a:srgbClr val="FF0000"/>
                </a:solidFill>
              </a:rPr>
              <a:t> protected estates of feudal lords (daimyo), whose rivalries escalated into civil war. </a:t>
            </a:r>
          </a:p>
        </p:txBody>
      </p:sp>
    </p:spTree>
    <p:extLst>
      <p:ext uri="{BB962C8B-B14F-4D97-AF65-F5344CB8AC3E}">
        <p14:creationId xmlns:p14="http://schemas.microsoft.com/office/powerpoint/2010/main" val="934719197"/>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14080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North China Plain</a:t>
            </a:r>
          </a:p>
        </p:txBody>
      </p:sp>
      <p:sp>
        <p:nvSpPr>
          <p:cNvPr id="3" name="Text Placeholder 2"/>
          <p:cNvSpPr>
            <a:spLocks noGrp="1"/>
          </p:cNvSpPr>
          <p:nvPr>
            <p:ph type="body" sz="quarter" idx="10"/>
          </p:nvPr>
        </p:nvSpPr>
        <p:spPr/>
        <p:txBody>
          <a:bodyPr/>
          <a:lstStyle/>
          <a:p>
            <a:r>
              <a:rPr lang="en-US" dirty="0"/>
              <a:t>The </a:t>
            </a:r>
            <a:r>
              <a:rPr lang="en-US" b="1" dirty="0"/>
              <a:t>North China Plain </a:t>
            </a:r>
            <a:r>
              <a:rPr lang="en-US" dirty="0"/>
              <a:t>is the heart of the People’s Republic of China and is sometimes called the “real” China. </a:t>
            </a:r>
          </a:p>
          <a:p>
            <a:r>
              <a:rPr lang="en-US" dirty="0"/>
              <a:t>Chinese farmers practice intensive farming, a form of subsistence farming in fertile areas that allows many individuals to raise crops on a small plot of land. </a:t>
            </a:r>
          </a:p>
          <a:p>
            <a:r>
              <a:rPr lang="en-US" dirty="0"/>
              <a:t>A major climate barrier is the </a:t>
            </a:r>
            <a:r>
              <a:rPr lang="en-US" b="1" dirty="0"/>
              <a:t>Qin Ling Mountains</a:t>
            </a:r>
            <a:r>
              <a:rPr lang="en-US" dirty="0"/>
              <a:t>, which run east to west across the middle of the plain, rising to 13,474 feet. </a:t>
            </a:r>
          </a:p>
          <a:p>
            <a:r>
              <a:rPr lang="en-US" dirty="0">
                <a:solidFill>
                  <a:srgbClr val="FF0000"/>
                </a:solidFill>
              </a:rPr>
              <a:t>The two main rivers of China, the Huang He (HWAHNG HEH; formerly the Yellow River) in the north and the Chang Jiang (CHAHNG JYANG; formerly the Yangtze River) in the south, flow on either side of the range. </a:t>
            </a:r>
          </a:p>
        </p:txBody>
      </p:sp>
    </p:spTree>
    <p:extLst>
      <p:ext uri="{BB962C8B-B14F-4D97-AF65-F5344CB8AC3E}">
        <p14:creationId xmlns:p14="http://schemas.microsoft.com/office/powerpoint/2010/main" val="50591036"/>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Industrial Centers </a:t>
            </a:r>
          </a:p>
        </p:txBody>
      </p:sp>
      <p:sp>
        <p:nvSpPr>
          <p:cNvPr id="3" name="Text Placeholder 2"/>
          <p:cNvSpPr>
            <a:spLocks noGrp="1"/>
          </p:cNvSpPr>
          <p:nvPr>
            <p:ph type="body" sz="quarter" idx="10"/>
          </p:nvPr>
        </p:nvSpPr>
        <p:spPr/>
        <p:txBody>
          <a:bodyPr/>
          <a:lstStyle/>
          <a:p>
            <a:r>
              <a:rPr lang="en-US" dirty="0"/>
              <a:t>Honshu has three other major industrial regions. </a:t>
            </a:r>
          </a:p>
          <a:p>
            <a:r>
              <a:rPr lang="en-US" b="1" dirty="0"/>
              <a:t>Nagoya </a:t>
            </a:r>
            <a:r>
              <a:rPr lang="en-US" dirty="0"/>
              <a:t>is Japan’s fourth-largest city at 2.18 million people, and the Chukyo Industrial Region around it produces many Japanese cars, synthetic fibers, ceramics, and aircraft. </a:t>
            </a:r>
            <a:endParaRPr lang="en-US" dirty="0" smtClean="0"/>
          </a:p>
          <a:p>
            <a:r>
              <a:rPr lang="en-US" dirty="0" smtClean="0"/>
              <a:t>The Hokuriku Region on the west coast extends from Niigata to Kanazawa and produces machinery and chemicals.</a:t>
            </a:r>
            <a:endParaRPr lang="en-US" dirty="0"/>
          </a:p>
          <a:p>
            <a:r>
              <a:rPr lang="en-US" b="1" dirty="0"/>
              <a:t>Hiroshima </a:t>
            </a:r>
            <a:r>
              <a:rPr lang="en-US" dirty="0"/>
              <a:t>(</a:t>
            </a:r>
            <a:r>
              <a:rPr lang="en-US" dirty="0" err="1"/>
              <a:t>heer</a:t>
            </a:r>
            <a:r>
              <a:rPr lang="en-US" dirty="0"/>
              <a:t> oh SHEE </a:t>
            </a:r>
            <a:r>
              <a:rPr lang="en-US" dirty="0" err="1"/>
              <a:t>muh</a:t>
            </a:r>
            <a:r>
              <a:rPr lang="en-US" dirty="0"/>
              <a:t>), a city of 1.14 million people and the site where the first atomic bomb was dropped, is part of the Island Sea Region industrial area. </a:t>
            </a:r>
          </a:p>
        </p:txBody>
      </p:sp>
    </p:spTree>
    <p:extLst>
      <p:ext uri="{BB962C8B-B14F-4D97-AF65-F5344CB8AC3E}">
        <p14:creationId xmlns:p14="http://schemas.microsoft.com/office/powerpoint/2010/main" val="1084257329"/>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Shikoku </a:t>
            </a:r>
          </a:p>
        </p:txBody>
      </p:sp>
      <p:sp>
        <p:nvSpPr>
          <p:cNvPr id="3" name="Text Placeholder 2"/>
          <p:cNvSpPr>
            <a:spLocks noGrp="1"/>
          </p:cNvSpPr>
          <p:nvPr>
            <p:ph type="body" sz="quarter" idx="10"/>
          </p:nvPr>
        </p:nvSpPr>
        <p:spPr/>
        <p:txBody>
          <a:bodyPr/>
          <a:lstStyle/>
          <a:p>
            <a:r>
              <a:rPr lang="en-US" b="1" dirty="0">
                <a:solidFill>
                  <a:srgbClr val="FF0000"/>
                </a:solidFill>
              </a:rPr>
              <a:t>Shikoku</a:t>
            </a:r>
            <a:r>
              <a:rPr lang="en-US" dirty="0">
                <a:solidFill>
                  <a:srgbClr val="FF0000"/>
                </a:solidFill>
              </a:rPr>
              <a:t>, the smallest of Japan’s four main islands, lies south of Honshu</a:t>
            </a:r>
            <a:r>
              <a:rPr lang="en-US" dirty="0"/>
              <a:t>. </a:t>
            </a:r>
          </a:p>
          <a:p>
            <a:r>
              <a:rPr lang="en-US" dirty="0"/>
              <a:t>With only 3 percent of the Japanese people, this mountainous and heavily forested island has only four prefectures. </a:t>
            </a:r>
          </a:p>
          <a:p>
            <a:r>
              <a:rPr lang="en-US" dirty="0"/>
              <a:t>It has remained somewhat separate from the rest of Japan. </a:t>
            </a:r>
          </a:p>
        </p:txBody>
      </p:sp>
    </p:spTree>
    <p:extLst>
      <p:ext uri="{BB962C8B-B14F-4D97-AF65-F5344CB8AC3E}">
        <p14:creationId xmlns:p14="http://schemas.microsoft.com/office/powerpoint/2010/main" val="3048564021"/>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Kyushu </a:t>
            </a:r>
          </a:p>
        </p:txBody>
      </p:sp>
      <p:sp>
        <p:nvSpPr>
          <p:cNvPr id="3" name="Text Placeholder 2"/>
          <p:cNvSpPr>
            <a:spLocks noGrp="1"/>
          </p:cNvSpPr>
          <p:nvPr>
            <p:ph type="body" sz="quarter" idx="10"/>
          </p:nvPr>
        </p:nvSpPr>
        <p:spPr/>
        <p:txBody>
          <a:bodyPr/>
          <a:lstStyle/>
          <a:p>
            <a:r>
              <a:rPr lang="en-US" dirty="0">
                <a:solidFill>
                  <a:srgbClr val="FF0000"/>
                </a:solidFill>
              </a:rPr>
              <a:t>Southeast of the Korean Peninsula is </a:t>
            </a:r>
            <a:r>
              <a:rPr lang="en-US" b="1" dirty="0">
                <a:solidFill>
                  <a:srgbClr val="FF0000"/>
                </a:solidFill>
              </a:rPr>
              <a:t>Kyushu</a:t>
            </a:r>
            <a:r>
              <a:rPr lang="en-US" dirty="0">
                <a:solidFill>
                  <a:srgbClr val="FF0000"/>
                </a:solidFill>
              </a:rPr>
              <a:t>, the southernmost and second-most-populous of Japan’s main islands. </a:t>
            </a:r>
          </a:p>
          <a:p>
            <a:r>
              <a:rPr lang="en-US" dirty="0">
                <a:solidFill>
                  <a:srgbClr val="FF0000"/>
                </a:solidFill>
              </a:rPr>
              <a:t>The earliest settlers built Japan’s first cities there</a:t>
            </a:r>
            <a:r>
              <a:rPr lang="en-US" dirty="0"/>
              <a:t>. </a:t>
            </a:r>
          </a:p>
          <a:p>
            <a:r>
              <a:rPr lang="en-US" dirty="0"/>
              <a:t>On the west coast is the port city of Nagasaki (pop. 414,415), which is often referred to as the San Francisco of Japan. </a:t>
            </a:r>
          </a:p>
          <a:p>
            <a:r>
              <a:rPr lang="en-US" dirty="0"/>
              <a:t>The United States dropped its second atomic bomb on Nagasaki in 1945 to end World War II. </a:t>
            </a:r>
          </a:p>
          <a:p>
            <a:r>
              <a:rPr lang="en-US" dirty="0"/>
              <a:t>Japan has many small islands. </a:t>
            </a:r>
          </a:p>
          <a:p>
            <a:r>
              <a:rPr lang="en-US" dirty="0"/>
              <a:t>The United States captured the most strategic ones to use as bases for bombers during World War II. </a:t>
            </a:r>
          </a:p>
        </p:txBody>
      </p:sp>
    </p:spTree>
    <p:extLst>
      <p:ext uri="{BB962C8B-B14F-4D97-AF65-F5344CB8AC3E}">
        <p14:creationId xmlns:p14="http://schemas.microsoft.com/office/powerpoint/2010/main" val="1346013925"/>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Included among the </a:t>
            </a:r>
            <a:r>
              <a:rPr lang="en-US" dirty="0" err="1" smtClean="0"/>
              <a:t>Ryuku</a:t>
            </a:r>
            <a:r>
              <a:rPr lang="en-US" dirty="0" smtClean="0"/>
              <a:t> Islands </a:t>
            </a:r>
            <a:r>
              <a:rPr lang="en-US" dirty="0"/>
              <a:t>is </a:t>
            </a:r>
            <a:r>
              <a:rPr lang="en-US" b="1" dirty="0"/>
              <a:t>Okinawa</a:t>
            </a:r>
            <a:r>
              <a:rPr lang="en-US" dirty="0"/>
              <a:t>, Japan’s fifth-most-populous island and the only prefecture not on one of the four main islands. </a:t>
            </a:r>
          </a:p>
          <a:p>
            <a:r>
              <a:rPr lang="en-US" dirty="0"/>
              <a:t>The ninety-seven Bonin islands are southeast of Japan. </a:t>
            </a:r>
          </a:p>
          <a:p>
            <a:r>
              <a:rPr lang="en-US" b="1" dirty="0"/>
              <a:t>Iwo Jima </a:t>
            </a:r>
            <a:r>
              <a:rPr lang="en-US" dirty="0"/>
              <a:t>is one of three </a:t>
            </a:r>
            <a:r>
              <a:rPr lang="en-US" dirty="0" smtClean="0"/>
              <a:t>Volcano </a:t>
            </a:r>
            <a:r>
              <a:rPr lang="en-US" dirty="0"/>
              <a:t>Islands farther south. </a:t>
            </a:r>
          </a:p>
        </p:txBody>
      </p:sp>
    </p:spTree>
    <p:extLst>
      <p:ext uri="{BB962C8B-B14F-4D97-AF65-F5344CB8AC3E}">
        <p14:creationId xmlns:p14="http://schemas.microsoft.com/office/powerpoint/2010/main" val="3179500158"/>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Hokkaido </a:t>
            </a:r>
          </a:p>
        </p:txBody>
      </p:sp>
      <p:sp>
        <p:nvSpPr>
          <p:cNvPr id="3" name="Text Placeholder 2"/>
          <p:cNvSpPr>
            <a:spLocks noGrp="1"/>
          </p:cNvSpPr>
          <p:nvPr>
            <p:ph type="body" sz="quarter" idx="10"/>
          </p:nvPr>
        </p:nvSpPr>
        <p:spPr/>
        <p:txBody>
          <a:bodyPr/>
          <a:lstStyle/>
          <a:p>
            <a:r>
              <a:rPr lang="en-US" dirty="0">
                <a:solidFill>
                  <a:srgbClr val="FF0000"/>
                </a:solidFill>
              </a:rPr>
              <a:t>The northernmost of the four main Japanese islands is </a:t>
            </a:r>
            <a:r>
              <a:rPr lang="en-US" b="1" dirty="0">
                <a:solidFill>
                  <a:srgbClr val="FF0000"/>
                </a:solidFill>
              </a:rPr>
              <a:t>Hokkaido </a:t>
            </a:r>
            <a:r>
              <a:rPr lang="en-US" dirty="0">
                <a:solidFill>
                  <a:srgbClr val="FF0000"/>
                </a:solidFill>
              </a:rPr>
              <a:t>(hah KYE </a:t>
            </a:r>
            <a:r>
              <a:rPr lang="en-US" dirty="0" err="1">
                <a:solidFill>
                  <a:srgbClr val="FF0000"/>
                </a:solidFill>
              </a:rPr>
              <a:t>doh</a:t>
            </a:r>
            <a:r>
              <a:rPr lang="en-US" dirty="0">
                <a:solidFill>
                  <a:srgbClr val="FF0000"/>
                </a:solidFill>
              </a:rPr>
              <a:t>). </a:t>
            </a:r>
          </a:p>
          <a:p>
            <a:r>
              <a:rPr lang="en-US" dirty="0"/>
              <a:t>The population is concentrated in Sapporo, a city of 1.93 million people, the fifth-largest city in Japan. </a:t>
            </a:r>
          </a:p>
          <a:p>
            <a:r>
              <a:rPr lang="en-US" dirty="0"/>
              <a:t>Hokkaido compares to the American West as Japan’s last frontier.</a:t>
            </a:r>
          </a:p>
          <a:p>
            <a:r>
              <a:rPr lang="en-US" dirty="0">
                <a:solidFill>
                  <a:srgbClr val="FF0000"/>
                </a:solidFill>
              </a:rPr>
              <a:t>Hokkaido also has native peoples, the Ainu, Japan’s original inhabitants.</a:t>
            </a:r>
            <a:r>
              <a:rPr lang="en-US" dirty="0"/>
              <a:t> </a:t>
            </a:r>
          </a:p>
        </p:txBody>
      </p:sp>
    </p:spTree>
    <p:extLst>
      <p:ext uri="{BB962C8B-B14F-4D97-AF65-F5344CB8AC3E}">
        <p14:creationId xmlns:p14="http://schemas.microsoft.com/office/powerpoint/2010/main" val="3007841653"/>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0"/>
            <a:ext cx="9101138" cy="6958013"/>
          </a:xfrm>
          <a:prstGeom prst="rect">
            <a:avLst/>
          </a:prstGeom>
        </p:spPr>
      </p:pic>
    </p:spTree>
    <p:extLst>
      <p:ext uri="{BB962C8B-B14F-4D97-AF65-F5344CB8AC3E}">
        <p14:creationId xmlns:p14="http://schemas.microsoft.com/office/powerpoint/2010/main" val="9033908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282" y="-1046162"/>
            <a:ext cx="7125016" cy="7804150"/>
          </a:xfrm>
          <a:prstGeom prst="rect">
            <a:avLst/>
          </a:prstGeom>
        </p:spPr>
      </p:pic>
    </p:spTree>
    <p:extLst>
      <p:ext uri="{BB962C8B-B14F-4D97-AF65-F5344CB8AC3E}">
        <p14:creationId xmlns:p14="http://schemas.microsoft.com/office/powerpoint/2010/main" val="41377249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t>1. What is the religion that influences all Japanese people? </a:t>
            </a:r>
          </a:p>
          <a:p>
            <a:r>
              <a:rPr lang="en-US" dirty="0"/>
              <a:t>	</a:t>
            </a:r>
            <a:r>
              <a:rPr lang="en-US" b="1" i="1" dirty="0"/>
              <a:t>Shinto </a:t>
            </a:r>
            <a:endParaRPr lang="en-US" dirty="0"/>
          </a:p>
        </p:txBody>
      </p:sp>
    </p:spTree>
    <p:extLst>
      <p:ext uri="{BB962C8B-B14F-4D97-AF65-F5344CB8AC3E}">
        <p14:creationId xmlns:p14="http://schemas.microsoft.com/office/powerpoint/2010/main" val="2994739156"/>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Who are shoguns? samurai? Ainu? </a:t>
            </a:r>
          </a:p>
          <a:p>
            <a:pPr marL="1254125"/>
            <a:r>
              <a:rPr lang="en-US" dirty="0"/>
              <a:t>	</a:t>
            </a:r>
            <a:r>
              <a:rPr lang="en-US" b="1" i="1" dirty="0"/>
              <a:t>shogun—a “great general” who ruled in the emperor’s name until 1867; samurai—a Japanese warrior who protected the estates of feudal lords; Ainu—Japan’s original inhabitants </a:t>
            </a:r>
            <a:r>
              <a:rPr lang="en-US" dirty="0"/>
              <a:t>  </a:t>
            </a:r>
          </a:p>
        </p:txBody>
      </p:sp>
    </p:spTree>
    <p:extLst>
      <p:ext uri="{BB962C8B-B14F-4D97-AF65-F5344CB8AC3E}">
        <p14:creationId xmlns:p14="http://schemas.microsoft.com/office/powerpoint/2010/main" val="2733401645"/>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5. What is the highest mountain in Japan? </a:t>
            </a:r>
          </a:p>
          <a:p>
            <a:r>
              <a:rPr lang="en-US" dirty="0"/>
              <a:t>	</a:t>
            </a:r>
            <a:r>
              <a:rPr lang="en-US" b="1" i="1" dirty="0"/>
              <a:t>Mount Fuji </a:t>
            </a:r>
            <a:endParaRPr lang="en-US" dirty="0"/>
          </a:p>
        </p:txBody>
      </p:sp>
    </p:spTree>
    <p:extLst>
      <p:ext uri="{BB962C8B-B14F-4D97-AF65-F5344CB8AC3E}">
        <p14:creationId xmlns:p14="http://schemas.microsoft.com/office/powerpoint/2010/main" val="277786475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Geography_Red Units">
  <a:themeElements>
    <a:clrScheme name="Cultural Geography">
      <a:dk1>
        <a:srgbClr val="000000"/>
      </a:dk1>
      <a:lt1>
        <a:srgbClr val="FFFFFF"/>
      </a:lt1>
      <a:dk2>
        <a:srgbClr val="434342"/>
      </a:dk2>
      <a:lt2>
        <a:srgbClr val="CDD7D9"/>
      </a:lt2>
      <a:accent1>
        <a:srgbClr val="797B7E"/>
      </a:accent1>
      <a:accent2>
        <a:srgbClr val="DB6A5A"/>
      </a:accent2>
      <a:accent3>
        <a:srgbClr val="198AB5"/>
      </a:accent3>
      <a:accent4>
        <a:srgbClr val="0B773E"/>
      </a:accent4>
      <a:accent5>
        <a:srgbClr val="F5ECA3"/>
      </a:accent5>
      <a:accent6>
        <a:srgbClr val="506E94"/>
      </a:accent6>
      <a:hlink>
        <a:srgbClr val="5F5F5F"/>
      </a:hlink>
      <a:folHlink>
        <a:srgbClr val="969696"/>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ctr">
          <a:defRPr sz="4000" dirty="0" smtClean="0">
            <a:solidFill>
              <a:schemeClr val="tx2">
                <a:lumMod val="75000"/>
              </a:schemeClr>
            </a:solidFill>
          </a:defRPr>
        </a:defPPr>
      </a:lstStyle>
    </a:txDef>
  </a:objectDefaults>
  <a:extraClrSchemeLst/>
</a:theme>
</file>

<file path=ppt/theme/theme2.xml><?xml version="1.0" encoding="utf-8"?>
<a:theme xmlns:a="http://schemas.openxmlformats.org/drawingml/2006/main" name="Geography_Green Units">
  <a:themeElements>
    <a:clrScheme name="Cultural Geography">
      <a:dk1>
        <a:srgbClr val="000000"/>
      </a:dk1>
      <a:lt1>
        <a:srgbClr val="FFFFFF"/>
      </a:lt1>
      <a:dk2>
        <a:srgbClr val="434342"/>
      </a:dk2>
      <a:lt2>
        <a:srgbClr val="CDD7D9"/>
      </a:lt2>
      <a:accent1>
        <a:srgbClr val="797B7E"/>
      </a:accent1>
      <a:accent2>
        <a:srgbClr val="DB6A5A"/>
      </a:accent2>
      <a:accent3>
        <a:srgbClr val="198AB5"/>
      </a:accent3>
      <a:accent4>
        <a:srgbClr val="0B773E"/>
      </a:accent4>
      <a:accent5>
        <a:srgbClr val="F5ECA3"/>
      </a:accent5>
      <a:accent6>
        <a:srgbClr val="506E94"/>
      </a:accent6>
      <a:hlink>
        <a:srgbClr val="5F5F5F"/>
      </a:hlink>
      <a:folHlink>
        <a:srgbClr val="969696"/>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ctr">
          <a:defRPr sz="4000" dirty="0" smtClean="0">
            <a:solidFill>
              <a:schemeClr val="tx2">
                <a:lumMod val="75000"/>
              </a:schemeClr>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28266</TotalTime>
  <Words>5049</Words>
  <Application>Microsoft Office PowerPoint</Application>
  <PresentationFormat>Custom</PresentationFormat>
  <Paragraphs>447</Paragraphs>
  <Slides>159</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159</vt:i4>
      </vt:variant>
    </vt:vector>
  </HeadingPairs>
  <TitlesOfParts>
    <vt:vector size="165" baseType="lpstr">
      <vt:lpstr>Arial</vt:lpstr>
      <vt:lpstr>Calibri</vt:lpstr>
      <vt:lpstr>Tahoma</vt:lpstr>
      <vt:lpstr>Wingdings</vt:lpstr>
      <vt:lpstr>Geography_Red Units</vt:lpstr>
      <vt:lpstr>Geography_Green Units</vt:lpstr>
      <vt:lpstr>Chapter 16: East Asia  </vt:lpstr>
      <vt:lpstr>East Asia</vt:lpstr>
      <vt:lpstr>PowerPoint Presentation</vt:lpstr>
      <vt:lpstr>PowerPoint Presentation</vt:lpstr>
      <vt:lpstr>Introduction</vt:lpstr>
      <vt:lpstr>PowerPoint Presentation</vt:lpstr>
      <vt:lpstr>PowerPoint Presentation</vt:lpstr>
      <vt:lpstr>China</vt:lpstr>
      <vt:lpstr>The North China Plain</vt:lpstr>
      <vt:lpstr>The Huang He</vt:lpstr>
      <vt:lpstr>PowerPoint Presentation</vt:lpstr>
      <vt:lpstr>The Chang Jiang</vt:lpstr>
      <vt:lpstr>Shanghai</vt:lpstr>
      <vt:lpstr>PowerPoint Presentation</vt:lpstr>
      <vt:lpstr>PowerPoint Presentation</vt:lpstr>
      <vt:lpstr>PowerPoint Presentation</vt:lpstr>
      <vt:lpstr>PowerPoint Presentation</vt:lpstr>
      <vt:lpstr>Beijing</vt:lpstr>
      <vt:lpstr>PowerPoint Presentation</vt:lpstr>
      <vt:lpstr>PowerPoint Presentation</vt:lpstr>
      <vt:lpstr>PowerPoint Presentation</vt:lpstr>
      <vt:lpstr>Tianjin</vt:lpstr>
      <vt:lpstr>PowerPoint Presentation</vt:lpstr>
      <vt:lpstr>PowerPoint Presentation</vt:lpstr>
      <vt:lpstr>PowerPoint Presentation</vt:lpstr>
      <vt:lpstr>PowerPoint Presentation</vt:lpstr>
      <vt:lpstr>PowerPoint Presentation</vt:lpstr>
      <vt:lpstr>Manchuria</vt:lpstr>
      <vt:lpstr>PowerPoint Presentation</vt:lpstr>
      <vt:lpstr>The Great Wall of China </vt:lpstr>
      <vt:lpstr>PowerPoint Presentation</vt:lpstr>
      <vt:lpstr>The Southern Uplands </vt:lpstr>
      <vt:lpstr>PowerPoint Presentation</vt:lpstr>
      <vt:lpstr>PowerPoint Presentation</vt:lpstr>
      <vt:lpstr>Government and Economy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China’s Autonomous Regions </vt:lpstr>
      <vt:lpstr>Guangxi</vt:lpstr>
      <vt:lpstr>Tibet (Xizang)</vt:lpstr>
      <vt:lpstr>PowerPoint Presentation</vt:lpstr>
      <vt:lpstr>PowerPoint Presentation</vt:lpstr>
      <vt:lpstr>PowerPoint Presentation</vt:lpstr>
      <vt:lpstr>PowerPoint Presentation</vt:lpstr>
      <vt:lpstr>PowerPoint Presentation</vt:lpstr>
      <vt:lpstr>Xinjiang</vt:lpstr>
      <vt:lpstr>Nei Mongol (Inner Mongolia) </vt:lpstr>
      <vt:lpstr>Ningxia</vt:lpstr>
      <vt:lpstr>Taiwan</vt:lpstr>
      <vt:lpstr>PowerPoint Presentation</vt:lpstr>
      <vt:lpstr>PowerPoint Presentation</vt:lpstr>
      <vt:lpstr>Mongolia (Outer Mongolia)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Korea</vt:lpstr>
      <vt:lpstr>Korea</vt:lpstr>
      <vt:lpstr>Korea</vt:lpstr>
      <vt:lpstr>PowerPoint Presentation</vt:lpstr>
      <vt:lpstr>PowerPoint Presentation</vt:lpstr>
      <vt:lpstr>North Korea</vt:lpstr>
      <vt:lpstr>PowerPoint Presentation</vt:lpstr>
      <vt:lpstr>PowerPoint Presentation</vt:lpstr>
      <vt:lpstr>PowerPoint Presentation</vt:lpstr>
      <vt:lpstr>South Korea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Japan </vt:lpstr>
      <vt:lpstr>Japan</vt:lpstr>
      <vt:lpstr>Honshu </vt:lpstr>
      <vt:lpstr>Tokyo</vt:lpstr>
      <vt:lpstr>PowerPoint Presentation</vt:lpstr>
      <vt:lpstr>Kyoto</vt:lpstr>
      <vt:lpstr>PowerPoint Presentation</vt:lpstr>
      <vt:lpstr>Other Industrial Centers </vt:lpstr>
      <vt:lpstr>Shikoku </vt:lpstr>
      <vt:lpstr>Kyushu </vt:lpstr>
      <vt:lpstr>PowerPoint Presentation</vt:lpstr>
      <vt:lpstr>Hokkaido </vt:lpstr>
      <vt:lpstr>PowerPoint Presentation</vt:lpstr>
      <vt:lpstr>PowerPoint Presentation</vt:lpstr>
      <vt:lpstr>PowerPoint Presentation</vt:lpstr>
      <vt:lpstr>PowerPoint Presentation</vt:lpstr>
      <vt:lpstr>PowerPoint Presentation</vt:lpstr>
      <vt:lpstr>PowerPoint Presentation</vt:lpstr>
      <vt:lpstr>People, Places, and Things to Know </vt:lpstr>
      <vt:lpstr>Pacific Rim </vt:lpstr>
      <vt:lpstr>Han </vt:lpstr>
      <vt:lpstr>North China Plain </vt:lpstr>
      <vt:lpstr>Qin Ling Mountains</vt:lpstr>
      <vt:lpstr>Huang He </vt:lpstr>
      <vt:lpstr>Chang</vt:lpstr>
      <vt:lpstr>dynasty</vt:lpstr>
      <vt:lpstr>Shanghai</vt:lpstr>
      <vt:lpstr>Beijing</vt:lpstr>
      <vt:lpstr>Forbidden City </vt:lpstr>
      <vt:lpstr>Tiananmen Square </vt:lpstr>
      <vt:lpstr>Tianjin</vt:lpstr>
      <vt:lpstr>Manchus</vt:lpstr>
      <vt:lpstr>Southern Uplands</vt:lpstr>
      <vt:lpstr>Hainan</vt:lpstr>
      <vt:lpstr>Xi River</vt:lpstr>
      <vt:lpstr>Guangzhou</vt:lpstr>
      <vt:lpstr>Hong Kong</vt:lpstr>
      <vt:lpstr>Macau</vt:lpstr>
      <vt:lpstr>Sun Yat-sen</vt:lpstr>
      <vt:lpstr>Chiang Kai-shek</vt:lpstr>
      <vt:lpstr>Mao Zedong</vt:lpstr>
      <vt:lpstr>Great Leap Forward</vt:lpstr>
      <vt:lpstr>Cultural Revolution</vt:lpstr>
      <vt:lpstr>Deng Xiaoping </vt:lpstr>
      <vt:lpstr>autonomous regions</vt:lpstr>
      <vt:lpstr>Guangxi</vt:lpstr>
      <vt:lpstr>Zhuang</vt:lpstr>
      <vt:lpstr>Tibet (Xizang)</vt:lpstr>
      <vt:lpstr>Lhasa </vt:lpstr>
      <vt:lpstr>Dalai Lama</vt:lpstr>
      <vt:lpstr>theocrat </vt:lpstr>
      <vt:lpstr>Xinjiang</vt:lpstr>
      <vt:lpstr>Nei Mongol </vt:lpstr>
      <vt:lpstr>Ningxia </vt:lpstr>
      <vt:lpstr>Taiwan</vt:lpstr>
      <vt:lpstr>Taipei</vt:lpstr>
      <vt:lpstr>Ulaanbaatar</vt:lpstr>
      <vt:lpstr>Gobi Desert</vt:lpstr>
      <vt:lpstr>Taebaek Mountains</vt:lpstr>
      <vt:lpstr>Juche (Kimilsungism)</vt:lpstr>
      <vt:lpstr>Pyongyang</vt:lpstr>
      <vt:lpstr>Seoul</vt:lpstr>
      <vt:lpstr>Nippon</vt:lpstr>
      <vt:lpstr>Shinto</vt:lpstr>
      <vt:lpstr>Honshu </vt:lpstr>
      <vt:lpstr>Tokyo </vt:lpstr>
      <vt:lpstr>Yokohama</vt:lpstr>
      <vt:lpstr>Mount Fuji </vt:lpstr>
      <vt:lpstr>Kyoto</vt:lpstr>
      <vt:lpstr>Samurai </vt:lpstr>
      <vt:lpstr>Nagoya </vt:lpstr>
      <vt:lpstr>Hiroshima </vt:lpstr>
      <vt:lpstr>Shikoku</vt:lpstr>
      <vt:lpstr>Kyushu</vt:lpstr>
      <vt:lpstr>Okinawa </vt:lpstr>
      <vt:lpstr>Iwo Jima </vt:lpstr>
      <vt:lpstr>Hokkaido</vt:lpstr>
    </vt:vector>
  </TitlesOfParts>
  <Company>Bob Jones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Bowers, Hannah</dc:creator>
  <cp:lastModifiedBy>Sue</cp:lastModifiedBy>
  <cp:revision>415</cp:revision>
  <dcterms:created xsi:type="dcterms:W3CDTF">2017-04-25T17:01:42Z</dcterms:created>
  <dcterms:modified xsi:type="dcterms:W3CDTF">2022-04-19T13:48:47Z</dcterms:modified>
</cp:coreProperties>
</file>