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4" r:id="rId2"/>
    <p:sldMasterId id="2147483767" r:id="rId3"/>
  </p:sldMasterIdLst>
  <p:notesMasterIdLst>
    <p:notesMasterId r:id="rId148"/>
  </p:notesMasterIdLst>
  <p:sldIdLst>
    <p:sldId id="305" r:id="rId4"/>
    <p:sldId id="329" r:id="rId5"/>
    <p:sldId id="331" r:id="rId6"/>
    <p:sldId id="394" r:id="rId7"/>
    <p:sldId id="332" r:id="rId8"/>
    <p:sldId id="334" r:id="rId9"/>
    <p:sldId id="335" r:id="rId10"/>
    <p:sldId id="330"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469" r:id="rId26"/>
    <p:sldId id="350" r:id="rId27"/>
    <p:sldId id="351" r:id="rId28"/>
    <p:sldId id="352" r:id="rId29"/>
    <p:sldId id="353" r:id="rId30"/>
    <p:sldId id="354" r:id="rId31"/>
    <p:sldId id="355" r:id="rId32"/>
    <p:sldId id="356" r:id="rId33"/>
    <p:sldId id="470" r:id="rId34"/>
    <p:sldId id="357" r:id="rId35"/>
    <p:sldId id="358" r:id="rId36"/>
    <p:sldId id="359" r:id="rId37"/>
    <p:sldId id="360" r:id="rId38"/>
    <p:sldId id="361" r:id="rId39"/>
    <p:sldId id="362" r:id="rId40"/>
    <p:sldId id="363" r:id="rId41"/>
    <p:sldId id="364" r:id="rId42"/>
    <p:sldId id="365" r:id="rId43"/>
    <p:sldId id="471" r:id="rId44"/>
    <p:sldId id="366" r:id="rId45"/>
    <p:sldId id="367" r:id="rId46"/>
    <p:sldId id="368" r:id="rId47"/>
    <p:sldId id="369" r:id="rId48"/>
    <p:sldId id="472" r:id="rId49"/>
    <p:sldId id="370" r:id="rId50"/>
    <p:sldId id="371" r:id="rId51"/>
    <p:sldId id="372" r:id="rId52"/>
    <p:sldId id="373" r:id="rId53"/>
    <p:sldId id="374" r:id="rId54"/>
    <p:sldId id="375" r:id="rId55"/>
    <p:sldId id="376" r:id="rId56"/>
    <p:sldId id="377" r:id="rId57"/>
    <p:sldId id="378" r:id="rId58"/>
    <p:sldId id="379" r:id="rId59"/>
    <p:sldId id="473" r:id="rId60"/>
    <p:sldId id="381" r:id="rId61"/>
    <p:sldId id="382" r:id="rId62"/>
    <p:sldId id="383" r:id="rId63"/>
    <p:sldId id="384" r:id="rId64"/>
    <p:sldId id="385" r:id="rId65"/>
    <p:sldId id="386" r:id="rId66"/>
    <p:sldId id="466" r:id="rId67"/>
    <p:sldId id="389" r:id="rId68"/>
    <p:sldId id="390" r:id="rId69"/>
    <p:sldId id="391" r:id="rId70"/>
    <p:sldId id="392" r:id="rId71"/>
    <p:sldId id="468" r:id="rId72"/>
    <p:sldId id="387" r:id="rId73"/>
    <p:sldId id="388" r:id="rId74"/>
    <p:sldId id="393" r:id="rId75"/>
    <p:sldId id="395" r:id="rId76"/>
    <p:sldId id="396" r:id="rId77"/>
    <p:sldId id="397" r:id="rId78"/>
    <p:sldId id="398" r:id="rId79"/>
    <p:sldId id="399" r:id="rId80"/>
    <p:sldId id="400" r:id="rId81"/>
    <p:sldId id="401" r:id="rId82"/>
    <p:sldId id="402" r:id="rId83"/>
    <p:sldId id="403" r:id="rId84"/>
    <p:sldId id="404" r:id="rId85"/>
    <p:sldId id="405" r:id="rId86"/>
    <p:sldId id="467" r:id="rId87"/>
    <p:sldId id="406" r:id="rId88"/>
    <p:sldId id="474" r:id="rId89"/>
    <p:sldId id="407" r:id="rId90"/>
    <p:sldId id="408" r:id="rId91"/>
    <p:sldId id="409"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422" r:id="rId105"/>
    <p:sldId id="423" r:id="rId106"/>
    <p:sldId id="424" r:id="rId107"/>
    <p:sldId id="425" r:id="rId108"/>
    <p:sldId id="426" r:id="rId109"/>
    <p:sldId id="427" r:id="rId110"/>
    <p:sldId id="428" r:id="rId111"/>
    <p:sldId id="429" r:id="rId112"/>
    <p:sldId id="430" r:id="rId113"/>
    <p:sldId id="431" r:id="rId114"/>
    <p:sldId id="437" r:id="rId115"/>
    <p:sldId id="438" r:id="rId116"/>
    <p:sldId id="432" r:id="rId117"/>
    <p:sldId id="433" r:id="rId118"/>
    <p:sldId id="434" r:id="rId119"/>
    <p:sldId id="439" r:id="rId120"/>
    <p:sldId id="435" r:id="rId121"/>
    <p:sldId id="440" r:id="rId122"/>
    <p:sldId id="441" r:id="rId123"/>
    <p:sldId id="442" r:id="rId124"/>
    <p:sldId id="436" r:id="rId125"/>
    <p:sldId id="443" r:id="rId126"/>
    <p:sldId id="444" r:id="rId127"/>
    <p:sldId id="448" r:id="rId128"/>
    <p:sldId id="449" r:id="rId129"/>
    <p:sldId id="450" r:id="rId130"/>
    <p:sldId id="451" r:id="rId131"/>
    <p:sldId id="452" r:id="rId132"/>
    <p:sldId id="453" r:id="rId133"/>
    <p:sldId id="454" r:id="rId134"/>
    <p:sldId id="445" r:id="rId135"/>
    <p:sldId id="455" r:id="rId136"/>
    <p:sldId id="456" r:id="rId137"/>
    <p:sldId id="457" r:id="rId138"/>
    <p:sldId id="446" r:id="rId139"/>
    <p:sldId id="458" r:id="rId140"/>
    <p:sldId id="447" r:id="rId141"/>
    <p:sldId id="459" r:id="rId142"/>
    <p:sldId id="460" r:id="rId143"/>
    <p:sldId id="461" r:id="rId144"/>
    <p:sldId id="462" r:id="rId145"/>
    <p:sldId id="464" r:id="rId146"/>
    <p:sldId id="465" r:id="rId147"/>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B82"/>
    <a:srgbClr val="F1EFEA"/>
    <a:srgbClr val="F0E6DE"/>
    <a:srgbClr val="FFFFFF"/>
    <a:srgbClr val="AACEBB"/>
    <a:srgbClr val="0B773E"/>
    <a:srgbClr val="97C3AC"/>
    <a:srgbClr val="DB6A5A"/>
    <a:srgbClr val="2C536B"/>
    <a:srgbClr val="A4C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3" autoAdjust="0"/>
    <p:restoredTop sz="88126" autoAdjust="0"/>
  </p:normalViewPr>
  <p:slideViewPr>
    <p:cSldViewPr snapToGrid="0" snapToObjects="1">
      <p:cViewPr varScale="1">
        <p:scale>
          <a:sx n="67" d="100"/>
          <a:sy n="67" d="100"/>
        </p:scale>
        <p:origin x="732" y="78"/>
      </p:cViewPr>
      <p:guideLst>
        <p:guide orient="horz" pos="2074"/>
        <p:guide orient="horz" pos="207"/>
        <p:guide orient="horz" pos="3945"/>
        <p:guide orient="horz" pos="3009"/>
        <p:guide orient="horz" pos="928"/>
        <p:guide pos="3687"/>
        <p:guide pos="380"/>
        <p:guide pos="6998"/>
      </p:guideLst>
    </p:cSldViewPr>
  </p:slideViewPr>
  <p:notesTextViewPr>
    <p:cViewPr>
      <p:scale>
        <a:sx n="66" d="100"/>
        <a:sy n="66" d="100"/>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presProps" Target="pres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5/2/2022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 p. 436</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a:t>
            </a:fld>
            <a:endParaRPr lang="en-US"/>
          </a:p>
        </p:txBody>
      </p:sp>
    </p:spTree>
    <p:extLst>
      <p:ext uri="{BB962C8B-B14F-4D97-AF65-F5344CB8AC3E}">
        <p14:creationId xmlns:p14="http://schemas.microsoft.com/office/powerpoint/2010/main" val="225216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Gelia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64</a:t>
            </a:fld>
            <a:endParaRPr lang="en-US"/>
          </a:p>
        </p:txBody>
      </p:sp>
    </p:spTree>
    <p:extLst>
      <p:ext uri="{BB962C8B-B14F-4D97-AF65-F5344CB8AC3E}">
        <p14:creationId xmlns:p14="http://schemas.microsoft.com/office/powerpoint/2010/main" val="288314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vvvita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69</a:t>
            </a:fld>
            <a:endParaRPr lang="en-US"/>
          </a:p>
        </p:txBody>
      </p:sp>
    </p:spTree>
    <p:extLst>
      <p:ext uri="{BB962C8B-B14F-4D97-AF65-F5344CB8AC3E}">
        <p14:creationId xmlns:p14="http://schemas.microsoft.com/office/powerpoint/2010/main" val="415947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vvvita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84</a:t>
            </a:fld>
            <a:endParaRPr lang="en-US"/>
          </a:p>
        </p:txBody>
      </p:sp>
    </p:spTree>
    <p:extLst>
      <p:ext uri="{BB962C8B-B14F-4D97-AF65-F5344CB8AC3E}">
        <p14:creationId xmlns:p14="http://schemas.microsoft.com/office/powerpoint/2010/main" val="226975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a:t>Chapter #: Title</a:t>
            </a:r>
          </a:p>
        </p:txBody>
      </p:sp>
    </p:spTree>
    <p:extLst>
      <p:ext uri="{BB962C8B-B14F-4D97-AF65-F5344CB8AC3E}">
        <p14:creationId xmlns:p14="http://schemas.microsoft.com/office/powerpoint/2010/main" val="384759473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160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a:t>Chapter #: Title</a:t>
            </a:r>
          </a:p>
        </p:txBody>
      </p:sp>
    </p:spTree>
    <p:extLst>
      <p:ext uri="{BB962C8B-B14F-4D97-AF65-F5344CB8AC3E}">
        <p14:creationId xmlns:p14="http://schemas.microsoft.com/office/powerpoint/2010/main" val="138151353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a:t>Title</a:t>
            </a:r>
          </a:p>
        </p:txBody>
      </p:sp>
    </p:spTree>
    <p:extLst>
      <p:ext uri="{BB962C8B-B14F-4D97-AF65-F5344CB8AC3E}">
        <p14:creationId xmlns:p14="http://schemas.microsoft.com/office/powerpoint/2010/main" val="31982626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a:t>Title</a:t>
            </a:r>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a:t>Click to edit Master text styles</a:t>
            </a:r>
          </a:p>
          <a:p>
            <a:pPr lvl="1"/>
            <a:r>
              <a:rPr lang="en-US" dirty="0"/>
              <a:t> Second level</a:t>
            </a:r>
          </a:p>
          <a:p>
            <a:pPr lvl="2"/>
            <a:r>
              <a:rPr lang="en-US" dirty="0"/>
              <a:t> Third level</a:t>
            </a:r>
          </a:p>
          <a:p>
            <a:pPr lvl="3"/>
            <a:r>
              <a:rPr lang="en-US" dirty="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a:t>1.	Question</a:t>
            </a:r>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a:t>term</a:t>
            </a:r>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a:t>definition</a:t>
            </a:r>
          </a:p>
        </p:txBody>
      </p:sp>
    </p:spTree>
    <p:extLst>
      <p:ext uri="{BB962C8B-B14F-4D97-AF65-F5344CB8AC3E}">
        <p14:creationId xmlns:p14="http://schemas.microsoft.com/office/powerpoint/2010/main" val="9482625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a:t>Click picture icon to add image</a:t>
            </a:r>
          </a:p>
        </p:txBody>
      </p:sp>
    </p:spTree>
    <p:extLst>
      <p:ext uri="{BB962C8B-B14F-4D97-AF65-F5344CB8AC3E}">
        <p14:creationId xmlns:p14="http://schemas.microsoft.com/office/powerpoint/2010/main" val="36654226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a:t>centered text</a:t>
            </a:r>
          </a:p>
        </p:txBody>
      </p:sp>
    </p:spTree>
    <p:extLst>
      <p:ext uri="{BB962C8B-B14F-4D97-AF65-F5344CB8AC3E}">
        <p14:creationId xmlns:p14="http://schemas.microsoft.com/office/powerpoint/2010/main" val="15880365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a:t>quote or statement for emphasis</a:t>
            </a:r>
          </a:p>
        </p:txBody>
      </p:sp>
    </p:spTree>
    <p:extLst>
      <p:ext uri="{BB962C8B-B14F-4D97-AF65-F5344CB8AC3E}">
        <p14:creationId xmlns:p14="http://schemas.microsoft.com/office/powerpoint/2010/main" val="25586684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a:t>Title</a:t>
            </a:r>
          </a:p>
        </p:txBody>
      </p:sp>
    </p:spTree>
    <p:extLst>
      <p:ext uri="{BB962C8B-B14F-4D97-AF65-F5344CB8AC3E}">
        <p14:creationId xmlns:p14="http://schemas.microsoft.com/office/powerpoint/2010/main" val="413048288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a:t>Chapter #: Title</a:t>
            </a:r>
          </a:p>
        </p:txBody>
      </p:sp>
    </p:spTree>
    <p:extLst>
      <p:ext uri="{BB962C8B-B14F-4D97-AF65-F5344CB8AC3E}">
        <p14:creationId xmlns:p14="http://schemas.microsoft.com/office/powerpoint/2010/main" val="41573037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a:t>Title</a:t>
            </a:r>
          </a:p>
        </p:txBody>
      </p:sp>
    </p:spTree>
    <p:extLst>
      <p:ext uri="{BB962C8B-B14F-4D97-AF65-F5344CB8AC3E}">
        <p14:creationId xmlns:p14="http://schemas.microsoft.com/office/powerpoint/2010/main" val="13560828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a:t>Title</a:t>
            </a:r>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a:t>Click to edit Master text styles</a:t>
            </a:r>
          </a:p>
          <a:p>
            <a:pPr lvl="1"/>
            <a:r>
              <a:rPr lang="en-US" dirty="0"/>
              <a:t> Second level</a:t>
            </a:r>
          </a:p>
          <a:p>
            <a:pPr lvl="2"/>
            <a:r>
              <a:rPr lang="en-US" dirty="0"/>
              <a:t> Third level</a:t>
            </a:r>
          </a:p>
          <a:p>
            <a:pPr lvl="3"/>
            <a:r>
              <a:rPr lang="en-US" dirty="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a:t>1.	Question</a:t>
            </a:r>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a:t>term</a:t>
            </a:r>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a:t>definition</a:t>
            </a:r>
          </a:p>
        </p:txBody>
      </p:sp>
    </p:spTree>
    <p:extLst>
      <p:ext uri="{BB962C8B-B14F-4D97-AF65-F5344CB8AC3E}">
        <p14:creationId xmlns:p14="http://schemas.microsoft.com/office/powerpoint/2010/main" val="232618637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a:t>Click picture icon to add image</a:t>
            </a:r>
          </a:p>
        </p:txBody>
      </p:sp>
    </p:spTree>
    <p:extLst>
      <p:ext uri="{BB962C8B-B14F-4D97-AF65-F5344CB8AC3E}">
        <p14:creationId xmlns:p14="http://schemas.microsoft.com/office/powerpoint/2010/main" val="95243049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a:t>centered text</a:t>
            </a:r>
          </a:p>
        </p:txBody>
      </p:sp>
    </p:spTree>
    <p:extLst>
      <p:ext uri="{BB962C8B-B14F-4D97-AF65-F5344CB8AC3E}">
        <p14:creationId xmlns:p14="http://schemas.microsoft.com/office/powerpoint/2010/main" val="31040543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a:t>quote or statement for emphasis</a:t>
            </a:r>
          </a:p>
        </p:txBody>
      </p:sp>
    </p:spTree>
    <p:extLst>
      <p:ext uri="{BB962C8B-B14F-4D97-AF65-F5344CB8AC3E}">
        <p14:creationId xmlns:p14="http://schemas.microsoft.com/office/powerpoint/2010/main" val="15780966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a:t>Title</a:t>
            </a:r>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78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a:t>Click to edit Master text styles</a:t>
            </a:r>
          </a:p>
          <a:p>
            <a:pPr lvl="1"/>
            <a:r>
              <a:rPr lang="en-US" dirty="0"/>
              <a:t> Second level</a:t>
            </a:r>
          </a:p>
          <a:p>
            <a:pPr lvl="2"/>
            <a:r>
              <a:rPr lang="en-US" dirty="0"/>
              <a:t> Third level</a:t>
            </a:r>
          </a:p>
          <a:p>
            <a:pPr lvl="3"/>
            <a:r>
              <a:rPr lang="en-US" dirty="0"/>
              <a:t>Fourth level</a:t>
            </a:r>
          </a:p>
        </p:txBody>
      </p:sp>
    </p:spTree>
    <p:extLst>
      <p:ext uri="{BB962C8B-B14F-4D97-AF65-F5344CB8AC3E}">
        <p14:creationId xmlns:p14="http://schemas.microsoft.com/office/powerpoint/2010/main" val="944383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a:t>1.	Question</a:t>
            </a:r>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a:solidFill>
                  <a:srgbClr val="1C5B82"/>
                </a:solidFill>
                <a:effectLst/>
              </a:rPr>
              <a:t>Section Quiz</a:t>
            </a:r>
          </a:p>
        </p:txBody>
      </p:sp>
    </p:spTree>
    <p:extLst>
      <p:ext uri="{BB962C8B-B14F-4D97-AF65-F5344CB8AC3E}">
        <p14:creationId xmlns:p14="http://schemas.microsoft.com/office/powerpoint/2010/main" val="854942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a:t>term</a:t>
            </a:r>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a:t>definition</a:t>
            </a:r>
          </a:p>
        </p:txBody>
      </p:sp>
    </p:spTree>
    <p:extLst>
      <p:ext uri="{BB962C8B-B14F-4D97-AF65-F5344CB8AC3E}">
        <p14:creationId xmlns:p14="http://schemas.microsoft.com/office/powerpoint/2010/main" val="1921725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5"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a:t>Click picture icon to add image</a:t>
            </a:r>
          </a:p>
        </p:txBody>
      </p:sp>
    </p:spTree>
    <p:extLst>
      <p:ext uri="{BB962C8B-B14F-4D97-AF65-F5344CB8AC3E}">
        <p14:creationId xmlns:p14="http://schemas.microsoft.com/office/powerpoint/2010/main" val="22521389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a:t>centered text</a:t>
            </a:r>
          </a:p>
        </p:txBody>
      </p:sp>
    </p:spTree>
    <p:extLst>
      <p:ext uri="{BB962C8B-B14F-4D97-AF65-F5344CB8AC3E}">
        <p14:creationId xmlns:p14="http://schemas.microsoft.com/office/powerpoint/2010/main" val="41371078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a:t>quote or statement for emphasis</a:t>
            </a:r>
          </a:p>
        </p:txBody>
      </p:sp>
    </p:spTree>
    <p:extLst>
      <p:ext uri="{BB962C8B-B14F-4D97-AF65-F5344CB8AC3E}">
        <p14:creationId xmlns:p14="http://schemas.microsoft.com/office/powerpoint/2010/main" val="31659084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954161"/>
      </p:ext>
    </p:extLst>
  </p:cSld>
  <p:clrMap bg1="lt1" tx1="dk1" bg2="lt2" tx2="dk2" accent1="accent1" accent2="accent2" accent3="accent3" accent4="accent4" accent5="accent5" accent6="accent6" hlink="hlink" folHlink="folHlink"/>
  <p:sldLayoutIdLst>
    <p:sldLayoutId id="214748374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50" r:id="rId10"/>
  </p:sldLayoutIdLst>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18: Eastern Mediterranean </a:t>
            </a:r>
          </a:p>
        </p:txBody>
      </p:sp>
      <p:sp>
        <p:nvSpPr>
          <p:cNvPr id="9" name="Rectangle 8"/>
          <p:cNvSpPr/>
          <p:nvPr/>
        </p:nvSpPr>
        <p:spPr>
          <a:xfrm>
            <a:off x="-417071" y="-2318029"/>
            <a:ext cx="10340675" cy="179029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7580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Geography</a:t>
            </a:r>
          </a:p>
        </p:txBody>
      </p:sp>
      <p:sp>
        <p:nvSpPr>
          <p:cNvPr id="3" name="Text Placeholder 2"/>
          <p:cNvSpPr>
            <a:spLocks noGrp="1"/>
          </p:cNvSpPr>
          <p:nvPr>
            <p:ph type="body" sz="quarter" idx="10"/>
          </p:nvPr>
        </p:nvSpPr>
        <p:spPr/>
        <p:txBody>
          <a:bodyPr/>
          <a:lstStyle/>
          <a:p>
            <a:r>
              <a:rPr lang="en-US" dirty="0"/>
              <a:t>Turkey is slightly larger than Texas in area. </a:t>
            </a:r>
          </a:p>
          <a:p>
            <a:r>
              <a:rPr lang="en-US" dirty="0">
                <a:solidFill>
                  <a:srgbClr val="FF0000"/>
                </a:solidFill>
              </a:rPr>
              <a:t>Turkey is home to the biblical </a:t>
            </a:r>
            <a:r>
              <a:rPr lang="en-US" b="1" dirty="0">
                <a:solidFill>
                  <a:srgbClr val="FF0000"/>
                </a:solidFill>
              </a:rPr>
              <a:t>Mount Ararat</a:t>
            </a:r>
            <a:r>
              <a:rPr lang="en-US" dirty="0">
                <a:solidFill>
                  <a:srgbClr val="FF0000"/>
                </a:solidFill>
              </a:rPr>
              <a:t>,</a:t>
            </a:r>
            <a:r>
              <a:rPr lang="en-US" dirty="0"/>
              <a:t> which towers to 16,854 feet in an eastern area that juts between neighboring Armenia and Iran. </a:t>
            </a:r>
          </a:p>
          <a:p>
            <a:r>
              <a:rPr lang="en-US" dirty="0">
                <a:solidFill>
                  <a:srgbClr val="FF0000"/>
                </a:solidFill>
              </a:rPr>
              <a:t>Turkey’s climate is temperate. </a:t>
            </a:r>
          </a:p>
          <a:p>
            <a:r>
              <a:rPr lang="en-US" dirty="0">
                <a:solidFill>
                  <a:srgbClr val="FF0000"/>
                </a:solidFill>
              </a:rPr>
              <a:t>It has hot, dry summers and mild, wet winters. </a:t>
            </a:r>
          </a:p>
          <a:p>
            <a:r>
              <a:rPr lang="en-US" dirty="0"/>
              <a:t>Conditions are harsher in the interior region and in areas of greater elevations. </a:t>
            </a:r>
          </a:p>
        </p:txBody>
      </p:sp>
    </p:spTree>
    <p:extLst>
      <p:ext uri="{BB962C8B-B14F-4D97-AF65-F5344CB8AC3E}">
        <p14:creationId xmlns:p14="http://schemas.microsoft.com/office/powerpoint/2010/main" val="2210229731"/>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Anatolia</a:t>
            </a:r>
          </a:p>
        </p:txBody>
      </p:sp>
      <p:sp>
        <p:nvSpPr>
          <p:cNvPr id="3" name="Text Placeholder 2"/>
          <p:cNvSpPr>
            <a:spLocks noGrp="1"/>
          </p:cNvSpPr>
          <p:nvPr>
            <p:ph type="body" sz="quarter" idx="11"/>
          </p:nvPr>
        </p:nvSpPr>
        <p:spPr/>
        <p:txBody>
          <a:bodyPr/>
          <a:lstStyle/>
          <a:p>
            <a:r>
              <a:rPr lang="en-US" dirty="0"/>
              <a:t>Asian section of Turkey</a:t>
            </a:r>
          </a:p>
        </p:txBody>
      </p:sp>
    </p:spTree>
    <p:extLst>
      <p:ext uri="{BB962C8B-B14F-4D97-AF65-F5344CB8AC3E}">
        <p14:creationId xmlns:p14="http://schemas.microsoft.com/office/powerpoint/2010/main" val="846559978"/>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Taurus Mountains</a:t>
            </a:r>
          </a:p>
        </p:txBody>
      </p:sp>
      <p:sp>
        <p:nvSpPr>
          <p:cNvPr id="3" name="Text Placeholder 2"/>
          <p:cNvSpPr>
            <a:spLocks noGrp="1"/>
          </p:cNvSpPr>
          <p:nvPr>
            <p:ph type="body" sz="quarter" idx="11"/>
          </p:nvPr>
        </p:nvSpPr>
        <p:spPr/>
        <p:txBody>
          <a:bodyPr/>
          <a:lstStyle/>
          <a:p>
            <a:r>
              <a:rPr lang="en-US" dirty="0"/>
              <a:t>rugged mountains that cross southern Turkey </a:t>
            </a:r>
          </a:p>
        </p:txBody>
      </p:sp>
    </p:spTree>
    <p:extLst>
      <p:ext uri="{BB962C8B-B14F-4D97-AF65-F5344CB8AC3E}">
        <p14:creationId xmlns:p14="http://schemas.microsoft.com/office/powerpoint/2010/main" val="112062147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Pontic Mountains</a:t>
            </a:r>
          </a:p>
        </p:txBody>
      </p:sp>
      <p:sp>
        <p:nvSpPr>
          <p:cNvPr id="3" name="Text Placeholder 2"/>
          <p:cNvSpPr>
            <a:spLocks noGrp="1"/>
          </p:cNvSpPr>
          <p:nvPr>
            <p:ph type="body" sz="quarter" idx="11"/>
          </p:nvPr>
        </p:nvSpPr>
        <p:spPr/>
        <p:txBody>
          <a:bodyPr/>
          <a:lstStyle/>
          <a:p>
            <a:r>
              <a:rPr lang="en-US" dirty="0" smtClean="0"/>
              <a:t>mountain range in northern Turkey; includes </a:t>
            </a:r>
            <a:r>
              <a:rPr lang="en-US" dirty="0"/>
              <a:t>Mount Ararat, the highest mountain in Turkey </a:t>
            </a:r>
          </a:p>
        </p:txBody>
      </p:sp>
    </p:spTree>
    <p:extLst>
      <p:ext uri="{BB962C8B-B14F-4D97-AF65-F5344CB8AC3E}">
        <p14:creationId xmlns:p14="http://schemas.microsoft.com/office/powerpoint/2010/main" val="1749508546"/>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Mesaoria</a:t>
            </a:r>
            <a:r>
              <a:rPr lang="en-US" dirty="0"/>
              <a:t> Plain</a:t>
            </a:r>
          </a:p>
        </p:txBody>
      </p:sp>
      <p:sp>
        <p:nvSpPr>
          <p:cNvPr id="3" name="Text Placeholder 2"/>
          <p:cNvSpPr>
            <a:spLocks noGrp="1"/>
          </p:cNvSpPr>
          <p:nvPr>
            <p:ph type="body" sz="quarter" idx="11"/>
          </p:nvPr>
        </p:nvSpPr>
        <p:spPr/>
        <p:txBody>
          <a:bodyPr/>
          <a:lstStyle/>
          <a:p>
            <a:r>
              <a:rPr lang="en-US" dirty="0"/>
              <a:t>area between two forested mountain ranges in Cyprus</a:t>
            </a:r>
          </a:p>
        </p:txBody>
      </p:sp>
    </p:spTree>
    <p:extLst>
      <p:ext uri="{BB962C8B-B14F-4D97-AF65-F5344CB8AC3E}">
        <p14:creationId xmlns:p14="http://schemas.microsoft.com/office/powerpoint/2010/main" val="1976579319"/>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Nicosia</a:t>
            </a:r>
          </a:p>
        </p:txBody>
      </p:sp>
      <p:sp>
        <p:nvSpPr>
          <p:cNvPr id="3" name="Text Placeholder 2"/>
          <p:cNvSpPr>
            <a:spLocks noGrp="1"/>
          </p:cNvSpPr>
          <p:nvPr>
            <p:ph type="body" sz="quarter" idx="11"/>
          </p:nvPr>
        </p:nvSpPr>
        <p:spPr/>
        <p:txBody>
          <a:bodyPr/>
          <a:lstStyle/>
          <a:p>
            <a:r>
              <a:rPr lang="en-US" dirty="0"/>
              <a:t>capital of Cyprus</a:t>
            </a:r>
          </a:p>
        </p:txBody>
      </p:sp>
    </p:spTree>
    <p:extLst>
      <p:ext uri="{BB962C8B-B14F-4D97-AF65-F5344CB8AC3E}">
        <p14:creationId xmlns:p14="http://schemas.microsoft.com/office/powerpoint/2010/main" val="2903336445"/>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Levant</a:t>
            </a:r>
          </a:p>
        </p:txBody>
      </p:sp>
      <p:sp>
        <p:nvSpPr>
          <p:cNvPr id="3" name="Text Placeholder 2"/>
          <p:cNvSpPr>
            <a:spLocks noGrp="1"/>
          </p:cNvSpPr>
          <p:nvPr>
            <p:ph type="body" sz="quarter" idx="11"/>
          </p:nvPr>
        </p:nvSpPr>
        <p:spPr/>
        <p:txBody>
          <a:bodyPr/>
          <a:lstStyle/>
          <a:p>
            <a:r>
              <a:rPr lang="en-US" dirty="0"/>
              <a:t>the </a:t>
            </a:r>
            <a:r>
              <a:rPr lang="en-US" dirty="0" smtClean="0"/>
              <a:t>land southeast of Turkey along the eastern Mediterranean</a:t>
            </a:r>
            <a:endParaRPr lang="en-US" dirty="0"/>
          </a:p>
        </p:txBody>
      </p:sp>
    </p:spTree>
    <p:extLst>
      <p:ext uri="{BB962C8B-B14F-4D97-AF65-F5344CB8AC3E}">
        <p14:creationId xmlns:p14="http://schemas.microsoft.com/office/powerpoint/2010/main" val="70551296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Fertile Crescent</a:t>
            </a:r>
          </a:p>
        </p:txBody>
      </p:sp>
      <p:sp>
        <p:nvSpPr>
          <p:cNvPr id="3" name="Text Placeholder 2"/>
          <p:cNvSpPr>
            <a:spLocks noGrp="1"/>
          </p:cNvSpPr>
          <p:nvPr>
            <p:ph type="body" sz="quarter" idx="11"/>
          </p:nvPr>
        </p:nvSpPr>
        <p:spPr/>
        <p:txBody>
          <a:bodyPr/>
          <a:lstStyle/>
          <a:p>
            <a:r>
              <a:rPr lang="en-US" dirty="0"/>
              <a:t>the crescent-shaped area of the Levant and the river valleys of Mesopotamia </a:t>
            </a:r>
          </a:p>
        </p:txBody>
      </p:sp>
    </p:spTree>
    <p:extLst>
      <p:ext uri="{BB962C8B-B14F-4D97-AF65-F5344CB8AC3E}">
        <p14:creationId xmlns:p14="http://schemas.microsoft.com/office/powerpoint/2010/main" val="3177643615"/>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mandate </a:t>
            </a:r>
          </a:p>
        </p:txBody>
      </p:sp>
      <p:sp>
        <p:nvSpPr>
          <p:cNvPr id="3" name="Text Placeholder 2"/>
          <p:cNvSpPr>
            <a:spLocks noGrp="1"/>
          </p:cNvSpPr>
          <p:nvPr>
            <p:ph type="body" sz="quarter" idx="11"/>
          </p:nvPr>
        </p:nvSpPr>
        <p:spPr/>
        <p:txBody>
          <a:bodyPr/>
          <a:lstStyle/>
          <a:p>
            <a:r>
              <a:rPr lang="en-US" dirty="0"/>
              <a:t>authorization for one country to exercise administrative control over a territory</a:t>
            </a:r>
          </a:p>
        </p:txBody>
      </p:sp>
    </p:spTree>
    <p:extLst>
      <p:ext uri="{BB962C8B-B14F-4D97-AF65-F5344CB8AC3E}">
        <p14:creationId xmlns:p14="http://schemas.microsoft.com/office/powerpoint/2010/main" val="280883307"/>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Syria</a:t>
            </a:r>
          </a:p>
        </p:txBody>
      </p:sp>
      <p:sp>
        <p:nvSpPr>
          <p:cNvPr id="3" name="Text Placeholder 2"/>
          <p:cNvSpPr>
            <a:spLocks noGrp="1"/>
          </p:cNvSpPr>
          <p:nvPr>
            <p:ph type="body" sz="quarter" idx="11"/>
          </p:nvPr>
        </p:nvSpPr>
        <p:spPr/>
        <p:txBody>
          <a:bodyPr/>
          <a:lstStyle/>
          <a:p>
            <a:r>
              <a:rPr lang="en-US" dirty="0" smtClean="0"/>
              <a:t>name for the French </a:t>
            </a:r>
            <a:r>
              <a:rPr lang="en-US" dirty="0"/>
              <a:t>mandate of </a:t>
            </a:r>
            <a:r>
              <a:rPr lang="en-US" dirty="0" smtClean="0"/>
              <a:t>the Levant </a:t>
            </a:r>
            <a:endParaRPr lang="en-US" dirty="0"/>
          </a:p>
        </p:txBody>
      </p:sp>
    </p:spTree>
    <p:extLst>
      <p:ext uri="{BB962C8B-B14F-4D97-AF65-F5344CB8AC3E}">
        <p14:creationId xmlns:p14="http://schemas.microsoft.com/office/powerpoint/2010/main" val="1421659317"/>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Palestine</a:t>
            </a:r>
          </a:p>
        </p:txBody>
      </p:sp>
      <p:sp>
        <p:nvSpPr>
          <p:cNvPr id="3" name="Text Placeholder 2"/>
          <p:cNvSpPr>
            <a:spLocks noGrp="1"/>
          </p:cNvSpPr>
          <p:nvPr>
            <p:ph type="body" sz="quarter" idx="11"/>
          </p:nvPr>
        </p:nvSpPr>
        <p:spPr/>
        <p:txBody>
          <a:bodyPr/>
          <a:lstStyle/>
          <a:p>
            <a:r>
              <a:rPr lang="en-US" dirty="0" smtClean="0"/>
              <a:t>name for the British </a:t>
            </a:r>
            <a:r>
              <a:rPr lang="en-US" dirty="0"/>
              <a:t>mandate </a:t>
            </a:r>
            <a:r>
              <a:rPr lang="en-US" dirty="0" smtClean="0"/>
              <a:t>of the Levant </a:t>
            </a:r>
            <a:endParaRPr lang="en-US" dirty="0"/>
          </a:p>
        </p:txBody>
      </p:sp>
    </p:spTree>
    <p:extLst>
      <p:ext uri="{BB962C8B-B14F-4D97-AF65-F5344CB8AC3E}">
        <p14:creationId xmlns:p14="http://schemas.microsoft.com/office/powerpoint/2010/main" val="148952142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Politics and Demography </a:t>
            </a:r>
          </a:p>
        </p:txBody>
      </p:sp>
      <p:sp>
        <p:nvSpPr>
          <p:cNvPr id="3" name="Text Placeholder 2"/>
          <p:cNvSpPr>
            <a:spLocks noGrp="1"/>
          </p:cNvSpPr>
          <p:nvPr>
            <p:ph type="body" sz="quarter" idx="10"/>
          </p:nvPr>
        </p:nvSpPr>
        <p:spPr/>
        <p:txBody>
          <a:bodyPr/>
          <a:lstStyle/>
          <a:p>
            <a:r>
              <a:rPr lang="en-US" dirty="0"/>
              <a:t>Although Turkey is predominately Muslim, it has close ties to Europe. </a:t>
            </a:r>
          </a:p>
          <a:p>
            <a:r>
              <a:rPr lang="en-US" dirty="0"/>
              <a:t>Turkey allied itself with Western Europe and the United States when it joined NATO in 1952. </a:t>
            </a:r>
          </a:p>
          <a:p>
            <a:r>
              <a:rPr lang="en-US" dirty="0">
                <a:solidFill>
                  <a:srgbClr val="FF0000"/>
                </a:solidFill>
              </a:rPr>
              <a:t>Like its European neighbors, Turkey has sought to become a secular (nonreligious) state. </a:t>
            </a:r>
          </a:p>
          <a:p>
            <a:r>
              <a:rPr lang="en-US" dirty="0">
                <a:solidFill>
                  <a:srgbClr val="FF0000"/>
                </a:solidFill>
              </a:rPr>
              <a:t>The Father of Modern Turkey, </a:t>
            </a:r>
            <a:r>
              <a:rPr lang="en-US" b="1" dirty="0">
                <a:solidFill>
                  <a:srgbClr val="FF0000"/>
                </a:solidFill>
              </a:rPr>
              <a:t>Kemal Atatürk </a:t>
            </a:r>
            <a:r>
              <a:rPr lang="en-US" dirty="0"/>
              <a:t>(</a:t>
            </a:r>
            <a:r>
              <a:rPr lang="en-US" dirty="0" err="1"/>
              <a:t>keh</a:t>
            </a:r>
            <a:r>
              <a:rPr lang="en-US" dirty="0"/>
              <a:t>-MAHL at-ah-TURK), introduced this policy when he won control of Turkey in 1923. </a:t>
            </a:r>
          </a:p>
          <a:p>
            <a:r>
              <a:rPr lang="en-US" dirty="0">
                <a:solidFill>
                  <a:srgbClr val="FF0000"/>
                </a:solidFill>
              </a:rPr>
              <a:t>Turkey has the largest population in the Middle East and one of the largest populations in Europe. </a:t>
            </a:r>
          </a:p>
          <a:p>
            <a:r>
              <a:rPr lang="en-US" dirty="0"/>
              <a:t>The great hope of Turkey’s secular government is to trade with the rich nations of Europe and avoid the religious strife that has hurt the rest of the Middle East. </a:t>
            </a:r>
          </a:p>
        </p:txBody>
      </p:sp>
    </p:spTree>
    <p:extLst>
      <p:ext uri="{BB962C8B-B14F-4D97-AF65-F5344CB8AC3E}">
        <p14:creationId xmlns:p14="http://schemas.microsoft.com/office/powerpoint/2010/main" val="211209977"/>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Syrian Desert</a:t>
            </a:r>
          </a:p>
        </p:txBody>
      </p:sp>
      <p:sp>
        <p:nvSpPr>
          <p:cNvPr id="3" name="Text Placeholder 2"/>
          <p:cNvSpPr>
            <a:spLocks noGrp="1"/>
          </p:cNvSpPr>
          <p:nvPr>
            <p:ph type="body" sz="quarter" idx="11"/>
          </p:nvPr>
        </p:nvSpPr>
        <p:spPr/>
        <p:txBody>
          <a:bodyPr/>
          <a:lstStyle/>
          <a:p>
            <a:r>
              <a:rPr lang="en-US" dirty="0"/>
              <a:t>covers most of Syria east of the </a:t>
            </a:r>
            <a:r>
              <a:rPr lang="en-US" dirty="0" smtClean="0"/>
              <a:t>mountains; </a:t>
            </a:r>
            <a:r>
              <a:rPr lang="en-US" dirty="0"/>
              <a:t>almost uninhabited </a:t>
            </a:r>
          </a:p>
        </p:txBody>
      </p:sp>
    </p:spTree>
    <p:extLst>
      <p:ext uri="{BB962C8B-B14F-4D97-AF65-F5344CB8AC3E}">
        <p14:creationId xmlns:p14="http://schemas.microsoft.com/office/powerpoint/2010/main" val="60908714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Damascus</a:t>
            </a:r>
          </a:p>
        </p:txBody>
      </p:sp>
      <p:sp>
        <p:nvSpPr>
          <p:cNvPr id="3" name="Text Placeholder 2"/>
          <p:cNvSpPr>
            <a:spLocks noGrp="1"/>
          </p:cNvSpPr>
          <p:nvPr>
            <p:ph type="body" sz="quarter" idx="11"/>
          </p:nvPr>
        </p:nvSpPr>
        <p:spPr/>
        <p:txBody>
          <a:bodyPr/>
          <a:lstStyle/>
          <a:p>
            <a:r>
              <a:rPr lang="en-US" dirty="0"/>
              <a:t>Syria’s capital and largest city </a:t>
            </a:r>
          </a:p>
        </p:txBody>
      </p:sp>
    </p:spTree>
    <p:extLst>
      <p:ext uri="{BB962C8B-B14F-4D97-AF65-F5344CB8AC3E}">
        <p14:creationId xmlns:p14="http://schemas.microsoft.com/office/powerpoint/2010/main" val="55578594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Hafez al-Assad</a:t>
            </a:r>
          </a:p>
        </p:txBody>
      </p:sp>
      <p:sp>
        <p:nvSpPr>
          <p:cNvPr id="3" name="Text Placeholder 2"/>
          <p:cNvSpPr>
            <a:spLocks noGrp="1"/>
          </p:cNvSpPr>
          <p:nvPr>
            <p:ph type="body" sz="quarter" idx="11"/>
          </p:nvPr>
        </p:nvSpPr>
        <p:spPr/>
        <p:txBody>
          <a:bodyPr/>
          <a:lstStyle/>
          <a:p>
            <a:r>
              <a:rPr lang="en-US" dirty="0"/>
              <a:t>took power in Syria after a coup in 1970 </a:t>
            </a:r>
          </a:p>
        </p:txBody>
      </p:sp>
    </p:spTree>
    <p:extLst>
      <p:ext uri="{BB962C8B-B14F-4D97-AF65-F5344CB8AC3E}">
        <p14:creationId xmlns:p14="http://schemas.microsoft.com/office/powerpoint/2010/main" val="4236860326"/>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Bashar al-Assad</a:t>
            </a:r>
          </a:p>
        </p:txBody>
      </p:sp>
      <p:sp>
        <p:nvSpPr>
          <p:cNvPr id="3" name="Text Placeholder 2"/>
          <p:cNvSpPr>
            <a:spLocks noGrp="1"/>
          </p:cNvSpPr>
          <p:nvPr>
            <p:ph type="body" sz="quarter" idx="11"/>
          </p:nvPr>
        </p:nvSpPr>
        <p:spPr/>
        <p:txBody>
          <a:bodyPr/>
          <a:lstStyle/>
          <a:p>
            <a:r>
              <a:rPr lang="en-US" dirty="0"/>
              <a:t>was elected president of Syria in 2000; like his father, strictly controls the economy and limits personal freedoms</a:t>
            </a:r>
          </a:p>
        </p:txBody>
      </p:sp>
    </p:spTree>
    <p:extLst>
      <p:ext uri="{BB962C8B-B14F-4D97-AF65-F5344CB8AC3E}">
        <p14:creationId xmlns:p14="http://schemas.microsoft.com/office/powerpoint/2010/main" val="337637750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Druze</a:t>
            </a:r>
          </a:p>
        </p:txBody>
      </p:sp>
      <p:sp>
        <p:nvSpPr>
          <p:cNvPr id="3" name="Text Placeholder 2"/>
          <p:cNvSpPr>
            <a:spLocks noGrp="1"/>
          </p:cNvSpPr>
          <p:nvPr>
            <p:ph type="body" sz="quarter" idx="11"/>
          </p:nvPr>
        </p:nvSpPr>
        <p:spPr/>
        <p:txBody>
          <a:bodyPr/>
          <a:lstStyle/>
          <a:p>
            <a:r>
              <a:rPr lang="en-US" dirty="0"/>
              <a:t>group who broke from the Shiites in the </a:t>
            </a:r>
            <a:r>
              <a:rPr lang="en-US" dirty="0" smtClean="0"/>
              <a:t/>
            </a:r>
            <a:br>
              <a:rPr lang="en-US" dirty="0" smtClean="0"/>
            </a:br>
            <a:r>
              <a:rPr lang="en-US" dirty="0" smtClean="0"/>
              <a:t>eleventh </a:t>
            </a:r>
            <a:r>
              <a:rPr lang="en-US" dirty="0"/>
              <a:t>century </a:t>
            </a:r>
          </a:p>
        </p:txBody>
      </p:sp>
    </p:spTree>
    <p:extLst>
      <p:ext uri="{BB962C8B-B14F-4D97-AF65-F5344CB8AC3E}">
        <p14:creationId xmlns:p14="http://schemas.microsoft.com/office/powerpoint/2010/main" val="269038769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Holy Land</a:t>
            </a:r>
          </a:p>
        </p:txBody>
      </p:sp>
      <p:sp>
        <p:nvSpPr>
          <p:cNvPr id="3" name="Text Placeholder 2"/>
          <p:cNvSpPr>
            <a:spLocks noGrp="1"/>
          </p:cNvSpPr>
          <p:nvPr>
            <p:ph type="body" sz="quarter" idx="11"/>
          </p:nvPr>
        </p:nvSpPr>
        <p:spPr/>
        <p:txBody>
          <a:bodyPr/>
          <a:lstStyle/>
          <a:p>
            <a:r>
              <a:rPr lang="en-US" dirty="0"/>
              <a:t>name for the area of Palestine that both Jews and Christians consider to be important because most of the events recorded in Scripture took place </a:t>
            </a:r>
            <a:r>
              <a:rPr lang="en-US" dirty="0" smtClean="0"/>
              <a:t>there</a:t>
            </a:r>
            <a:endParaRPr lang="en-US" dirty="0"/>
          </a:p>
        </p:txBody>
      </p:sp>
    </p:spTree>
    <p:extLst>
      <p:ext uri="{BB962C8B-B14F-4D97-AF65-F5344CB8AC3E}">
        <p14:creationId xmlns:p14="http://schemas.microsoft.com/office/powerpoint/2010/main" val="337425758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Promised Land </a:t>
            </a:r>
          </a:p>
        </p:txBody>
      </p:sp>
      <p:sp>
        <p:nvSpPr>
          <p:cNvPr id="3" name="Text Placeholder 2"/>
          <p:cNvSpPr>
            <a:spLocks noGrp="1"/>
          </p:cNvSpPr>
          <p:nvPr>
            <p:ph type="body" sz="quarter" idx="11"/>
          </p:nvPr>
        </p:nvSpPr>
        <p:spPr/>
        <p:txBody>
          <a:bodyPr/>
          <a:lstStyle/>
          <a:p>
            <a:r>
              <a:rPr lang="en-US" dirty="0"/>
              <a:t>the place God gave to His chosen people </a:t>
            </a:r>
          </a:p>
        </p:txBody>
      </p:sp>
    </p:spTree>
    <p:extLst>
      <p:ext uri="{BB962C8B-B14F-4D97-AF65-F5344CB8AC3E}">
        <p14:creationId xmlns:p14="http://schemas.microsoft.com/office/powerpoint/2010/main" val="404289879"/>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Zionist Movement </a:t>
            </a:r>
          </a:p>
        </p:txBody>
      </p:sp>
      <p:sp>
        <p:nvSpPr>
          <p:cNvPr id="3" name="Text Placeholder 2"/>
          <p:cNvSpPr>
            <a:spLocks noGrp="1"/>
          </p:cNvSpPr>
          <p:nvPr>
            <p:ph type="body" sz="quarter" idx="11"/>
          </p:nvPr>
        </p:nvSpPr>
        <p:spPr/>
        <p:txBody>
          <a:bodyPr/>
          <a:lstStyle/>
          <a:p>
            <a:r>
              <a:rPr lang="en-US" dirty="0"/>
              <a:t>a </a:t>
            </a:r>
            <a:r>
              <a:rPr lang="en-US" dirty="0" smtClean="0"/>
              <a:t>movement that began in the late nineteenth century that sought </a:t>
            </a:r>
            <a:r>
              <a:rPr lang="en-US" dirty="0"/>
              <a:t>the growth and development of the nation of Israel </a:t>
            </a:r>
          </a:p>
        </p:txBody>
      </p:sp>
    </p:spTree>
    <p:extLst>
      <p:ext uri="{BB962C8B-B14F-4D97-AF65-F5344CB8AC3E}">
        <p14:creationId xmlns:p14="http://schemas.microsoft.com/office/powerpoint/2010/main" val="2182543914"/>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Coastal Plains</a:t>
            </a:r>
          </a:p>
        </p:txBody>
      </p:sp>
      <p:sp>
        <p:nvSpPr>
          <p:cNvPr id="3" name="Text Placeholder 2"/>
          <p:cNvSpPr>
            <a:spLocks noGrp="1"/>
          </p:cNvSpPr>
          <p:nvPr>
            <p:ph type="body" sz="quarter" idx="11"/>
          </p:nvPr>
        </p:nvSpPr>
        <p:spPr/>
        <p:txBody>
          <a:bodyPr/>
          <a:lstStyle/>
          <a:p>
            <a:r>
              <a:rPr lang="en-US" dirty="0"/>
              <a:t>two lowland areas along the Mediterranean Sea in </a:t>
            </a:r>
            <a:r>
              <a:rPr lang="en-US" dirty="0" smtClean="0"/>
              <a:t>Israel, </a:t>
            </a:r>
            <a:r>
              <a:rPr lang="en-US" dirty="0"/>
              <a:t>the Plain of Sharon and the Plain of Philistia</a:t>
            </a:r>
          </a:p>
        </p:txBody>
      </p:sp>
    </p:spTree>
    <p:extLst>
      <p:ext uri="{BB962C8B-B14F-4D97-AF65-F5344CB8AC3E}">
        <p14:creationId xmlns:p14="http://schemas.microsoft.com/office/powerpoint/2010/main" val="1255229306"/>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Shephelah</a:t>
            </a:r>
            <a:endParaRPr lang="en-US" dirty="0"/>
          </a:p>
        </p:txBody>
      </p:sp>
      <p:sp>
        <p:nvSpPr>
          <p:cNvPr id="3" name="Text Placeholder 2"/>
          <p:cNvSpPr>
            <a:spLocks noGrp="1"/>
          </p:cNvSpPr>
          <p:nvPr>
            <p:ph type="body" sz="quarter" idx="11"/>
          </p:nvPr>
        </p:nvSpPr>
        <p:spPr/>
        <p:txBody>
          <a:bodyPr/>
          <a:lstStyle/>
          <a:p>
            <a:r>
              <a:rPr lang="en-US" dirty="0"/>
              <a:t>an area in Israel where, inland from the Plain of Philistia, the land rises into an area of low hills</a:t>
            </a:r>
          </a:p>
        </p:txBody>
      </p:sp>
    </p:spTree>
    <p:extLst>
      <p:ext uri="{BB962C8B-B14F-4D97-AF65-F5344CB8AC3E}">
        <p14:creationId xmlns:p14="http://schemas.microsoft.com/office/powerpoint/2010/main" val="162825982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key to Turkey’s hope is membership in the European Union (EU). </a:t>
            </a:r>
          </a:p>
          <a:p>
            <a:r>
              <a:rPr lang="en-US" dirty="0"/>
              <a:t>Europe continues to force Turkey to wait for three reasons: Turkey’s weak economy, its historic conflict with Greece, and its history of human rights abuses against the Kurds. </a:t>
            </a:r>
          </a:p>
          <a:p>
            <a:r>
              <a:rPr lang="en-US" dirty="0"/>
              <a:t>In addition, some people have questions whether Turkey is actually more Asian or Middle Eastern than European. </a:t>
            </a:r>
          </a:p>
          <a:p>
            <a:r>
              <a:rPr lang="en-US" dirty="0"/>
              <a:t>To the Turks, the EU’s hesitance to admit their country to full membership is evidence of prejudice. </a:t>
            </a:r>
          </a:p>
        </p:txBody>
      </p:sp>
    </p:spTree>
    <p:extLst>
      <p:ext uri="{BB962C8B-B14F-4D97-AF65-F5344CB8AC3E}">
        <p14:creationId xmlns:p14="http://schemas.microsoft.com/office/powerpoint/2010/main" val="3281962880"/>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Jerusalem </a:t>
            </a:r>
          </a:p>
        </p:txBody>
      </p:sp>
      <p:sp>
        <p:nvSpPr>
          <p:cNvPr id="3" name="Text Placeholder 2"/>
          <p:cNvSpPr>
            <a:spLocks noGrp="1"/>
          </p:cNvSpPr>
          <p:nvPr>
            <p:ph type="body" sz="quarter" idx="11"/>
          </p:nvPr>
        </p:nvSpPr>
        <p:spPr/>
        <p:txBody>
          <a:bodyPr/>
          <a:lstStyle/>
          <a:p>
            <a:r>
              <a:rPr lang="en-US" dirty="0"/>
              <a:t>ancient capital city of Jerusalem </a:t>
            </a:r>
          </a:p>
        </p:txBody>
      </p:sp>
    </p:spTree>
    <p:extLst>
      <p:ext uri="{BB962C8B-B14F-4D97-AF65-F5344CB8AC3E}">
        <p14:creationId xmlns:p14="http://schemas.microsoft.com/office/powerpoint/2010/main" val="3747675493"/>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Negev</a:t>
            </a:r>
          </a:p>
        </p:txBody>
      </p:sp>
      <p:sp>
        <p:nvSpPr>
          <p:cNvPr id="3" name="Text Placeholder 2"/>
          <p:cNvSpPr>
            <a:spLocks noGrp="1"/>
          </p:cNvSpPr>
          <p:nvPr>
            <p:ph type="body" sz="quarter" idx="11"/>
          </p:nvPr>
        </p:nvSpPr>
        <p:spPr/>
        <p:txBody>
          <a:bodyPr/>
          <a:lstStyle/>
          <a:p>
            <a:r>
              <a:rPr lang="en-US" dirty="0"/>
              <a:t>an arid region in the extreme southern portion of Israel that produces—with the help of irrigation—abundant crops and has rich deposits of potash, bromine, and copper </a:t>
            </a:r>
          </a:p>
        </p:txBody>
      </p:sp>
    </p:spTree>
    <p:extLst>
      <p:ext uri="{BB962C8B-B14F-4D97-AF65-F5344CB8AC3E}">
        <p14:creationId xmlns:p14="http://schemas.microsoft.com/office/powerpoint/2010/main" val="3863675110"/>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Valley of </a:t>
            </a:r>
            <a:r>
              <a:rPr lang="en-US" dirty="0" err="1"/>
              <a:t>Jezreel</a:t>
            </a:r>
            <a:endParaRPr lang="en-US" dirty="0"/>
          </a:p>
        </p:txBody>
      </p:sp>
      <p:sp>
        <p:nvSpPr>
          <p:cNvPr id="3" name="Text Placeholder 2"/>
          <p:cNvSpPr>
            <a:spLocks noGrp="1"/>
          </p:cNvSpPr>
          <p:nvPr>
            <p:ph type="body" sz="quarter" idx="11"/>
          </p:nvPr>
        </p:nvSpPr>
        <p:spPr/>
        <p:txBody>
          <a:bodyPr/>
          <a:lstStyle/>
          <a:p>
            <a:r>
              <a:rPr lang="en-US" dirty="0"/>
              <a:t>also known as the Plain of Esdraelon; extends inland just north of Mount Carmel from the Mediterranean to the Jordan River </a:t>
            </a:r>
          </a:p>
        </p:txBody>
      </p:sp>
    </p:spTree>
    <p:extLst>
      <p:ext uri="{BB962C8B-B14F-4D97-AF65-F5344CB8AC3E}">
        <p14:creationId xmlns:p14="http://schemas.microsoft.com/office/powerpoint/2010/main" val="2239415456"/>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 Carmel</a:t>
            </a:r>
          </a:p>
        </p:txBody>
      </p:sp>
      <p:sp>
        <p:nvSpPr>
          <p:cNvPr id="3" name="Text Placeholder 2"/>
          <p:cNvSpPr>
            <a:spLocks noGrp="1"/>
          </p:cNvSpPr>
          <p:nvPr>
            <p:ph type="body" sz="quarter" idx="11"/>
          </p:nvPr>
        </p:nvSpPr>
        <p:spPr/>
        <p:txBody>
          <a:bodyPr/>
          <a:lstStyle/>
          <a:p>
            <a:r>
              <a:rPr lang="en-US" dirty="0"/>
              <a:t>the Valley of Jezreel is located just north of this mountain</a:t>
            </a:r>
          </a:p>
        </p:txBody>
      </p:sp>
    </p:spTree>
    <p:extLst>
      <p:ext uri="{BB962C8B-B14F-4D97-AF65-F5344CB8AC3E}">
        <p14:creationId xmlns:p14="http://schemas.microsoft.com/office/powerpoint/2010/main" val="1994625516"/>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Megiddo</a:t>
            </a:r>
          </a:p>
        </p:txBody>
      </p:sp>
      <p:sp>
        <p:nvSpPr>
          <p:cNvPr id="3" name="Text Placeholder 2"/>
          <p:cNvSpPr>
            <a:spLocks noGrp="1"/>
          </p:cNvSpPr>
          <p:nvPr>
            <p:ph type="body" sz="quarter" idx="11"/>
          </p:nvPr>
        </p:nvSpPr>
        <p:spPr/>
        <p:txBody>
          <a:bodyPr/>
          <a:lstStyle/>
          <a:p>
            <a:r>
              <a:rPr lang="en-US" dirty="0"/>
              <a:t>ancient fortress</a:t>
            </a:r>
          </a:p>
        </p:txBody>
      </p:sp>
    </p:spTree>
    <p:extLst>
      <p:ext uri="{BB962C8B-B14F-4D97-AF65-F5344CB8AC3E}">
        <p14:creationId xmlns:p14="http://schemas.microsoft.com/office/powerpoint/2010/main" val="1169023718"/>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of Esdraelon</a:t>
            </a:r>
          </a:p>
        </p:txBody>
      </p:sp>
      <p:sp>
        <p:nvSpPr>
          <p:cNvPr id="3" name="Text Placeholder 2"/>
          <p:cNvSpPr>
            <a:spLocks noGrp="1"/>
          </p:cNvSpPr>
          <p:nvPr>
            <p:ph type="body" sz="quarter" idx="11"/>
          </p:nvPr>
        </p:nvSpPr>
        <p:spPr/>
        <p:txBody>
          <a:bodyPr/>
          <a:lstStyle/>
          <a:p>
            <a:r>
              <a:rPr lang="en-US" dirty="0" smtClean="0"/>
              <a:t>the western part of the valley connecting Megiddo to the </a:t>
            </a:r>
            <a:r>
              <a:rPr lang="en-US" smtClean="0"/>
              <a:t>Jordan River</a:t>
            </a:r>
            <a:endParaRPr lang="en-US" dirty="0"/>
          </a:p>
        </p:txBody>
      </p:sp>
    </p:spTree>
    <p:extLst>
      <p:ext uri="{BB962C8B-B14F-4D97-AF65-F5344CB8AC3E}">
        <p14:creationId xmlns:p14="http://schemas.microsoft.com/office/powerpoint/2010/main" val="1498287509"/>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 Aviv</a:t>
            </a:r>
          </a:p>
        </p:txBody>
      </p:sp>
      <p:sp>
        <p:nvSpPr>
          <p:cNvPr id="3" name="Text Placeholder 2"/>
          <p:cNvSpPr>
            <a:spLocks noGrp="1"/>
          </p:cNvSpPr>
          <p:nvPr>
            <p:ph type="body" sz="quarter" idx="11"/>
          </p:nvPr>
        </p:nvSpPr>
        <p:spPr/>
        <p:txBody>
          <a:bodyPr/>
          <a:lstStyle/>
          <a:p>
            <a:r>
              <a:rPr lang="en-US" dirty="0"/>
              <a:t>Israel’s largest port and second-largest city </a:t>
            </a:r>
          </a:p>
        </p:txBody>
      </p:sp>
    </p:spTree>
    <p:extLst>
      <p:ext uri="{BB962C8B-B14F-4D97-AF65-F5344CB8AC3E}">
        <p14:creationId xmlns:p14="http://schemas.microsoft.com/office/powerpoint/2010/main" val="18183597"/>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Gaza Strip</a:t>
            </a:r>
          </a:p>
        </p:txBody>
      </p:sp>
      <p:sp>
        <p:nvSpPr>
          <p:cNvPr id="3" name="Text Placeholder 2"/>
          <p:cNvSpPr>
            <a:spLocks noGrp="1"/>
          </p:cNvSpPr>
          <p:nvPr>
            <p:ph type="body" sz="quarter" idx="11"/>
          </p:nvPr>
        </p:nvSpPr>
        <p:spPr/>
        <p:txBody>
          <a:bodyPr/>
          <a:lstStyle/>
          <a:p>
            <a:r>
              <a:rPr lang="en-US" dirty="0" smtClean="0"/>
              <a:t>coastal strip of land won by Israel </a:t>
            </a:r>
            <a:r>
              <a:rPr lang="en-US" dirty="0"/>
              <a:t>in the </a:t>
            </a:r>
            <a:r>
              <a:rPr lang="en-US" dirty="0" smtClean="0"/>
              <a:t/>
            </a:r>
            <a:br>
              <a:rPr lang="en-US" dirty="0" smtClean="0"/>
            </a:br>
            <a:r>
              <a:rPr lang="en-US" dirty="0" smtClean="0"/>
              <a:t>Six-Day </a:t>
            </a:r>
            <a:r>
              <a:rPr lang="en-US" dirty="0"/>
              <a:t>War</a:t>
            </a:r>
          </a:p>
        </p:txBody>
      </p:sp>
    </p:spTree>
    <p:extLst>
      <p:ext uri="{BB962C8B-B14F-4D97-AF65-F5344CB8AC3E}">
        <p14:creationId xmlns:p14="http://schemas.microsoft.com/office/powerpoint/2010/main" val="3891342178"/>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Hamas</a:t>
            </a:r>
          </a:p>
        </p:txBody>
      </p:sp>
      <p:sp>
        <p:nvSpPr>
          <p:cNvPr id="3" name="Text Placeholder 2"/>
          <p:cNvSpPr>
            <a:spLocks noGrp="1"/>
          </p:cNvSpPr>
          <p:nvPr>
            <p:ph type="body" sz="quarter" idx="11"/>
          </p:nvPr>
        </p:nvSpPr>
        <p:spPr/>
        <p:txBody>
          <a:bodyPr/>
          <a:lstStyle/>
          <a:p>
            <a:r>
              <a:rPr lang="en-US" dirty="0"/>
              <a:t>an Islamic terrorist group of Palestinians that is dedicated to the destruction of Israel </a:t>
            </a:r>
          </a:p>
        </p:txBody>
      </p:sp>
    </p:spTree>
    <p:extLst>
      <p:ext uri="{BB962C8B-B14F-4D97-AF65-F5344CB8AC3E}">
        <p14:creationId xmlns:p14="http://schemas.microsoft.com/office/powerpoint/2010/main" val="335820110"/>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Rift Valley</a:t>
            </a:r>
          </a:p>
        </p:txBody>
      </p:sp>
      <p:sp>
        <p:nvSpPr>
          <p:cNvPr id="3" name="Text Placeholder 2"/>
          <p:cNvSpPr>
            <a:spLocks noGrp="1"/>
          </p:cNvSpPr>
          <p:nvPr>
            <p:ph type="body" sz="quarter" idx="11"/>
          </p:nvPr>
        </p:nvSpPr>
        <p:spPr/>
        <p:txBody>
          <a:bodyPr/>
          <a:lstStyle/>
          <a:p>
            <a:r>
              <a:rPr lang="en-US" dirty="0" smtClean="0"/>
              <a:t>region containing the Sea of Galilee, Jordan River, and Dead Sea</a:t>
            </a:r>
            <a:endParaRPr lang="en-US" dirty="0"/>
          </a:p>
        </p:txBody>
      </p:sp>
    </p:spTree>
    <p:extLst>
      <p:ext uri="{BB962C8B-B14F-4D97-AF65-F5344CB8AC3E}">
        <p14:creationId xmlns:p14="http://schemas.microsoft.com/office/powerpoint/2010/main" val="353040747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Thrace</a:t>
            </a:r>
          </a:p>
        </p:txBody>
      </p:sp>
      <p:sp>
        <p:nvSpPr>
          <p:cNvPr id="3" name="Text Placeholder 2"/>
          <p:cNvSpPr>
            <a:spLocks noGrp="1"/>
          </p:cNvSpPr>
          <p:nvPr>
            <p:ph type="body" sz="quarter" idx="10"/>
          </p:nvPr>
        </p:nvSpPr>
        <p:spPr/>
        <p:txBody>
          <a:bodyPr/>
          <a:lstStyle/>
          <a:p>
            <a:r>
              <a:rPr lang="en-US" dirty="0">
                <a:solidFill>
                  <a:srgbClr val="FF0000"/>
                </a:solidFill>
              </a:rPr>
              <a:t>The European portion of Turkey is a small corner of the Balkan Peninsula, an area called </a:t>
            </a:r>
            <a:r>
              <a:rPr lang="en-US" b="1" dirty="0">
                <a:solidFill>
                  <a:srgbClr val="FF0000"/>
                </a:solidFill>
              </a:rPr>
              <a:t>Thrace</a:t>
            </a:r>
            <a:r>
              <a:rPr lang="en-US" dirty="0">
                <a:solidFill>
                  <a:srgbClr val="FF0000"/>
                </a:solidFill>
              </a:rPr>
              <a:t>. </a:t>
            </a:r>
          </a:p>
          <a:p>
            <a:r>
              <a:rPr lang="en-US" dirty="0">
                <a:solidFill>
                  <a:srgbClr val="FF0000"/>
                </a:solidFill>
              </a:rPr>
              <a:t>Thrace includes </a:t>
            </a:r>
            <a:r>
              <a:rPr lang="en-US" b="1" dirty="0">
                <a:solidFill>
                  <a:srgbClr val="FF0000"/>
                </a:solidFill>
              </a:rPr>
              <a:t>Istanbul</a:t>
            </a:r>
            <a:r>
              <a:rPr lang="en-US" dirty="0">
                <a:solidFill>
                  <a:srgbClr val="FF0000"/>
                </a:solidFill>
              </a:rPr>
              <a:t> (is tan BULL), formerly called Constantinople, the largest city in the Middle East and the heartbeat of Turkey. </a:t>
            </a:r>
          </a:p>
          <a:p>
            <a:r>
              <a:rPr lang="en-US" dirty="0"/>
              <a:t>The water passage between Thrace and Asia Minor, the main part of Turkey, is the only route from the Black Sea to the Mediterranean Sea. </a:t>
            </a:r>
          </a:p>
          <a:p>
            <a:r>
              <a:rPr lang="en-US" dirty="0"/>
              <a:t>In making that passage, ships leaving the Black Sea first enter the narrow strait called the </a:t>
            </a:r>
            <a:r>
              <a:rPr lang="en-US" b="1" dirty="0"/>
              <a:t>Bosporus</a:t>
            </a:r>
            <a:r>
              <a:rPr lang="en-US" dirty="0"/>
              <a:t> (BOS </a:t>
            </a:r>
            <a:r>
              <a:rPr lang="en-US" dirty="0" err="1"/>
              <a:t>pohr</a:t>
            </a:r>
            <a:r>
              <a:rPr lang="en-US" dirty="0"/>
              <a:t> us), passing Istanbul on the European side. </a:t>
            </a:r>
          </a:p>
          <a:p>
            <a:r>
              <a:rPr lang="en-US" dirty="0"/>
              <a:t>A bridge spans that strait today. </a:t>
            </a:r>
          </a:p>
        </p:txBody>
      </p:sp>
    </p:spTree>
    <p:extLst>
      <p:ext uri="{BB962C8B-B14F-4D97-AF65-F5344CB8AC3E}">
        <p14:creationId xmlns:p14="http://schemas.microsoft.com/office/powerpoint/2010/main" val="2468077911"/>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Jordan River</a:t>
            </a:r>
          </a:p>
        </p:txBody>
      </p:sp>
      <p:sp>
        <p:nvSpPr>
          <p:cNvPr id="3" name="Text Placeholder 2"/>
          <p:cNvSpPr>
            <a:spLocks noGrp="1"/>
          </p:cNvSpPr>
          <p:nvPr>
            <p:ph type="body" sz="quarter" idx="11"/>
          </p:nvPr>
        </p:nvSpPr>
        <p:spPr/>
        <p:txBody>
          <a:bodyPr/>
          <a:lstStyle/>
          <a:p>
            <a:r>
              <a:rPr lang="en-US" dirty="0"/>
              <a:t>river that flows through the Great Rift Valley</a:t>
            </a:r>
          </a:p>
        </p:txBody>
      </p:sp>
    </p:spTree>
    <p:extLst>
      <p:ext uri="{BB962C8B-B14F-4D97-AF65-F5344CB8AC3E}">
        <p14:creationId xmlns:p14="http://schemas.microsoft.com/office/powerpoint/2010/main" val="1811596656"/>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Dead Sea</a:t>
            </a:r>
          </a:p>
        </p:txBody>
      </p:sp>
      <p:sp>
        <p:nvSpPr>
          <p:cNvPr id="3" name="Text Placeholder 2"/>
          <p:cNvSpPr>
            <a:spLocks noGrp="1"/>
          </p:cNvSpPr>
          <p:nvPr>
            <p:ph type="body" sz="quarter" idx="11"/>
          </p:nvPr>
        </p:nvSpPr>
        <p:spPr/>
        <p:txBody>
          <a:bodyPr/>
          <a:lstStyle/>
          <a:p>
            <a:r>
              <a:rPr lang="en-US" dirty="0" smtClean="0"/>
              <a:t>contains the lowest </a:t>
            </a:r>
            <a:r>
              <a:rPr lang="en-US" dirty="0"/>
              <a:t>shoreline and the saltiest water in the world </a:t>
            </a:r>
          </a:p>
        </p:txBody>
      </p:sp>
    </p:spTree>
    <p:extLst>
      <p:ext uri="{BB962C8B-B14F-4D97-AF65-F5344CB8AC3E}">
        <p14:creationId xmlns:p14="http://schemas.microsoft.com/office/powerpoint/2010/main" val="768684680"/>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 of Olives</a:t>
            </a:r>
          </a:p>
        </p:txBody>
      </p:sp>
      <p:sp>
        <p:nvSpPr>
          <p:cNvPr id="3" name="Text Placeholder 2"/>
          <p:cNvSpPr>
            <a:spLocks noGrp="1"/>
          </p:cNvSpPr>
          <p:nvPr>
            <p:ph type="body" sz="quarter" idx="11"/>
          </p:nvPr>
        </p:nvSpPr>
        <p:spPr/>
        <p:txBody>
          <a:bodyPr/>
          <a:lstStyle/>
          <a:p>
            <a:r>
              <a:rPr lang="en-US" dirty="0"/>
              <a:t>main mountain in the mountains of Judah</a:t>
            </a:r>
          </a:p>
        </p:txBody>
      </p:sp>
    </p:spTree>
    <p:extLst>
      <p:ext uri="{BB962C8B-B14F-4D97-AF65-F5344CB8AC3E}">
        <p14:creationId xmlns:p14="http://schemas.microsoft.com/office/powerpoint/2010/main" val="607250038"/>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Golan Heights</a:t>
            </a:r>
          </a:p>
        </p:txBody>
      </p:sp>
      <p:sp>
        <p:nvSpPr>
          <p:cNvPr id="3" name="Text Placeholder 2"/>
          <p:cNvSpPr>
            <a:spLocks noGrp="1"/>
          </p:cNvSpPr>
          <p:nvPr>
            <p:ph type="body" sz="quarter" idx="11"/>
          </p:nvPr>
        </p:nvSpPr>
        <p:spPr/>
        <p:txBody>
          <a:bodyPr/>
          <a:lstStyle/>
          <a:p>
            <a:r>
              <a:rPr lang="en-US" dirty="0"/>
              <a:t>Israel occupies this small part of the </a:t>
            </a:r>
            <a:r>
              <a:rPr lang="en-US" dirty="0" smtClean="0"/>
              <a:t/>
            </a:r>
            <a:br>
              <a:rPr lang="en-US" dirty="0" smtClean="0"/>
            </a:br>
            <a:r>
              <a:rPr lang="en-US" dirty="0" smtClean="0"/>
              <a:t>Anti-Lebanon </a:t>
            </a:r>
            <a:r>
              <a:rPr lang="en-US" dirty="0"/>
              <a:t>Mountains northeast of the </a:t>
            </a:r>
            <a:r>
              <a:rPr lang="en-US" dirty="0" smtClean="0"/>
              <a:t/>
            </a:r>
            <a:br>
              <a:rPr lang="en-US" dirty="0" smtClean="0"/>
            </a:br>
            <a:r>
              <a:rPr lang="en-US" dirty="0" smtClean="0"/>
              <a:t>Sea </a:t>
            </a:r>
            <a:r>
              <a:rPr lang="en-US" dirty="0"/>
              <a:t>of Galilee</a:t>
            </a:r>
          </a:p>
        </p:txBody>
      </p:sp>
    </p:spTree>
    <p:extLst>
      <p:ext uri="{BB962C8B-B14F-4D97-AF65-F5344CB8AC3E}">
        <p14:creationId xmlns:p14="http://schemas.microsoft.com/office/powerpoint/2010/main" val="13806059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 of Galilee</a:t>
            </a:r>
          </a:p>
        </p:txBody>
      </p:sp>
      <p:sp>
        <p:nvSpPr>
          <p:cNvPr id="3" name="Text Placeholder 2"/>
          <p:cNvSpPr>
            <a:spLocks noGrp="1"/>
          </p:cNvSpPr>
          <p:nvPr>
            <p:ph type="body" sz="quarter" idx="11"/>
          </p:nvPr>
        </p:nvSpPr>
        <p:spPr/>
        <p:txBody>
          <a:bodyPr/>
          <a:lstStyle/>
          <a:p>
            <a:r>
              <a:rPr lang="en-US" dirty="0"/>
              <a:t>located in the Great Rift </a:t>
            </a:r>
            <a:r>
              <a:rPr lang="en-US" dirty="0" smtClean="0"/>
              <a:t>Valley</a:t>
            </a:r>
            <a:r>
              <a:rPr lang="en-US" dirty="0"/>
              <a:t> </a:t>
            </a:r>
            <a:r>
              <a:rPr lang="en-US" dirty="0" smtClean="0"/>
              <a:t>north of the Jordan River</a:t>
            </a:r>
            <a:endParaRPr lang="en-US" dirty="0"/>
          </a:p>
        </p:txBody>
      </p:sp>
    </p:spTree>
    <p:extLst>
      <p:ext uri="{BB962C8B-B14F-4D97-AF65-F5344CB8AC3E}">
        <p14:creationId xmlns:p14="http://schemas.microsoft.com/office/powerpoint/2010/main" val="1787200808"/>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tell</a:t>
            </a:r>
          </a:p>
        </p:txBody>
      </p:sp>
      <p:sp>
        <p:nvSpPr>
          <p:cNvPr id="3" name="Text Placeholder 2"/>
          <p:cNvSpPr>
            <a:spLocks noGrp="1"/>
          </p:cNvSpPr>
          <p:nvPr>
            <p:ph type="body" sz="quarter" idx="11"/>
          </p:nvPr>
        </p:nvSpPr>
        <p:spPr/>
        <p:txBody>
          <a:bodyPr/>
          <a:lstStyle/>
          <a:p>
            <a:r>
              <a:rPr lang="en-US" dirty="0"/>
              <a:t>a mound in the Middle East that is formed when successive settlements are built one on top of another </a:t>
            </a:r>
          </a:p>
        </p:txBody>
      </p:sp>
    </p:spTree>
    <p:extLst>
      <p:ext uri="{BB962C8B-B14F-4D97-AF65-F5344CB8AC3E}">
        <p14:creationId xmlns:p14="http://schemas.microsoft.com/office/powerpoint/2010/main" val="1094495659"/>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Knesset</a:t>
            </a:r>
          </a:p>
        </p:txBody>
      </p:sp>
      <p:sp>
        <p:nvSpPr>
          <p:cNvPr id="3" name="Text Placeholder 2"/>
          <p:cNvSpPr>
            <a:spLocks noGrp="1"/>
          </p:cNvSpPr>
          <p:nvPr>
            <p:ph type="body" sz="quarter" idx="11"/>
          </p:nvPr>
        </p:nvSpPr>
        <p:spPr/>
        <p:txBody>
          <a:bodyPr/>
          <a:lstStyle/>
          <a:p>
            <a:r>
              <a:rPr lang="en-US" dirty="0"/>
              <a:t>the legislative branch of </a:t>
            </a:r>
            <a:r>
              <a:rPr lang="en-US" dirty="0" smtClean="0"/>
              <a:t>the government </a:t>
            </a:r>
            <a:r>
              <a:rPr lang="en-US" dirty="0"/>
              <a:t>of Israel</a:t>
            </a:r>
          </a:p>
        </p:txBody>
      </p:sp>
    </p:spTree>
    <p:extLst>
      <p:ext uri="{BB962C8B-B14F-4D97-AF65-F5344CB8AC3E}">
        <p14:creationId xmlns:p14="http://schemas.microsoft.com/office/powerpoint/2010/main" val="2235573503"/>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Bank </a:t>
            </a:r>
          </a:p>
        </p:txBody>
      </p:sp>
      <p:sp>
        <p:nvSpPr>
          <p:cNvPr id="3" name="Text Placeholder 2"/>
          <p:cNvSpPr>
            <a:spLocks noGrp="1"/>
          </p:cNvSpPr>
          <p:nvPr>
            <p:ph type="body" sz="quarter" idx="11"/>
          </p:nvPr>
        </p:nvSpPr>
        <p:spPr/>
        <p:txBody>
          <a:bodyPr/>
          <a:lstStyle/>
          <a:p>
            <a:r>
              <a:rPr lang="en-US" dirty="0"/>
              <a:t>mountain region west of the Jordan River </a:t>
            </a:r>
          </a:p>
        </p:txBody>
      </p:sp>
    </p:spTree>
    <p:extLst>
      <p:ext uri="{BB962C8B-B14F-4D97-AF65-F5344CB8AC3E}">
        <p14:creationId xmlns:p14="http://schemas.microsoft.com/office/powerpoint/2010/main" val="858703730"/>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Arabah</a:t>
            </a:r>
          </a:p>
        </p:txBody>
      </p:sp>
      <p:sp>
        <p:nvSpPr>
          <p:cNvPr id="3" name="Text Placeholder 2"/>
          <p:cNvSpPr>
            <a:spLocks noGrp="1"/>
          </p:cNvSpPr>
          <p:nvPr>
            <p:ph type="body" sz="quarter" idx="11"/>
          </p:nvPr>
        </p:nvSpPr>
        <p:spPr/>
        <p:txBody>
          <a:bodyPr/>
          <a:lstStyle/>
          <a:p>
            <a:r>
              <a:rPr lang="en-US" dirty="0"/>
              <a:t>barren valley east of the Wilderness of Zin and south of the Great Rift Valley </a:t>
            </a:r>
          </a:p>
        </p:txBody>
      </p:sp>
    </p:spTree>
    <p:extLst>
      <p:ext uri="{BB962C8B-B14F-4D97-AF65-F5344CB8AC3E}">
        <p14:creationId xmlns:p14="http://schemas.microsoft.com/office/powerpoint/2010/main" val="213159211"/>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Judaism</a:t>
            </a:r>
          </a:p>
        </p:txBody>
      </p:sp>
      <p:sp>
        <p:nvSpPr>
          <p:cNvPr id="3" name="Text Placeholder 2"/>
          <p:cNvSpPr>
            <a:spLocks noGrp="1"/>
          </p:cNvSpPr>
          <p:nvPr>
            <p:ph type="body" sz="quarter" idx="11"/>
          </p:nvPr>
        </p:nvSpPr>
        <p:spPr/>
        <p:txBody>
          <a:bodyPr/>
          <a:lstStyle/>
          <a:p>
            <a:r>
              <a:rPr lang="en-US" dirty="0"/>
              <a:t>the religion of Israel and the Jews based on the Old Testament law and Jewish tradition</a:t>
            </a:r>
          </a:p>
        </p:txBody>
      </p:sp>
    </p:spTree>
    <p:extLst>
      <p:ext uri="{BB962C8B-B14F-4D97-AF65-F5344CB8AC3E}">
        <p14:creationId xmlns:p14="http://schemas.microsoft.com/office/powerpoint/2010/main" val="8562155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Next, the ships enter the small Sea of Marmara (MAR </a:t>
            </a:r>
            <a:r>
              <a:rPr lang="en-US" dirty="0" err="1"/>
              <a:t>mohr</a:t>
            </a:r>
            <a:r>
              <a:rPr lang="en-US" dirty="0"/>
              <a:t> ah). </a:t>
            </a:r>
          </a:p>
          <a:p>
            <a:r>
              <a:rPr lang="en-US" dirty="0"/>
              <a:t>Finally, they enter the Aegean Sea by passing through a second strait, called the </a:t>
            </a:r>
            <a:r>
              <a:rPr lang="en-US" b="1" dirty="0"/>
              <a:t>Dardanelles</a:t>
            </a:r>
            <a:r>
              <a:rPr lang="en-US" dirty="0"/>
              <a:t> (</a:t>
            </a:r>
            <a:r>
              <a:rPr lang="en-US" dirty="0" err="1"/>
              <a:t>dahr</a:t>
            </a:r>
            <a:r>
              <a:rPr lang="en-US" dirty="0"/>
              <a:t> den ELS), which the Greeks called the Hellespont. </a:t>
            </a:r>
          </a:p>
        </p:txBody>
      </p:sp>
    </p:spTree>
    <p:extLst>
      <p:ext uri="{BB962C8B-B14F-4D97-AF65-F5344CB8AC3E}">
        <p14:creationId xmlns:p14="http://schemas.microsoft.com/office/powerpoint/2010/main" val="3255370638"/>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Palestinians</a:t>
            </a:r>
          </a:p>
        </p:txBody>
      </p:sp>
      <p:sp>
        <p:nvSpPr>
          <p:cNvPr id="3" name="Text Placeholder 2"/>
          <p:cNvSpPr>
            <a:spLocks noGrp="1"/>
          </p:cNvSpPr>
          <p:nvPr>
            <p:ph type="body" sz="quarter" idx="11"/>
          </p:nvPr>
        </p:nvSpPr>
        <p:spPr/>
        <p:txBody>
          <a:bodyPr/>
          <a:lstStyle/>
          <a:p>
            <a:r>
              <a:rPr lang="en-US" dirty="0" smtClean="0"/>
              <a:t>term for people </a:t>
            </a:r>
            <a:r>
              <a:rPr lang="en-US" dirty="0"/>
              <a:t>who live in the region between Egypt and Phoenicia</a:t>
            </a:r>
          </a:p>
        </p:txBody>
      </p:sp>
    </p:spTree>
    <p:extLst>
      <p:ext uri="{BB962C8B-B14F-4D97-AF65-F5344CB8AC3E}">
        <p14:creationId xmlns:p14="http://schemas.microsoft.com/office/powerpoint/2010/main" val="1592367756"/>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Six-Day War</a:t>
            </a:r>
          </a:p>
        </p:txBody>
      </p:sp>
      <p:sp>
        <p:nvSpPr>
          <p:cNvPr id="3" name="Text Placeholder 2"/>
          <p:cNvSpPr>
            <a:spLocks noGrp="1"/>
          </p:cNvSpPr>
          <p:nvPr>
            <p:ph type="body" sz="quarter" idx="11"/>
          </p:nvPr>
        </p:nvSpPr>
        <p:spPr/>
        <p:txBody>
          <a:bodyPr/>
          <a:lstStyle/>
          <a:p>
            <a:r>
              <a:rPr lang="en-US" dirty="0"/>
              <a:t>a war in which Israel launched a devastating preemptive strike against the surrounding Arab states, capturing Gaza, the Sinai Peninsula, the West Bank, </a:t>
            </a:r>
            <a:r>
              <a:rPr lang="en-US" dirty="0" smtClean="0"/>
              <a:t>the </a:t>
            </a:r>
            <a:r>
              <a:rPr lang="en-US" dirty="0"/>
              <a:t>Golan </a:t>
            </a:r>
            <a:r>
              <a:rPr lang="en-US" dirty="0" smtClean="0"/>
              <a:t>Heights, and East Jerusalem</a:t>
            </a:r>
            <a:endParaRPr lang="en-US" dirty="0"/>
          </a:p>
        </p:txBody>
      </p:sp>
    </p:spTree>
    <p:extLst>
      <p:ext uri="{BB962C8B-B14F-4D97-AF65-F5344CB8AC3E}">
        <p14:creationId xmlns:p14="http://schemas.microsoft.com/office/powerpoint/2010/main" val="1253188333"/>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Yom Kippur War</a:t>
            </a:r>
          </a:p>
        </p:txBody>
      </p:sp>
      <p:sp>
        <p:nvSpPr>
          <p:cNvPr id="3" name="Text Placeholder 2"/>
          <p:cNvSpPr>
            <a:spLocks noGrp="1"/>
          </p:cNvSpPr>
          <p:nvPr>
            <p:ph type="body" sz="quarter" idx="11"/>
          </p:nvPr>
        </p:nvSpPr>
        <p:spPr/>
        <p:txBody>
          <a:bodyPr/>
          <a:lstStyle/>
          <a:p>
            <a:r>
              <a:rPr lang="en-US" dirty="0"/>
              <a:t>Egypt and Syria attacked Israel again in 1973 but the Israelis repelled the invasion </a:t>
            </a:r>
          </a:p>
        </p:txBody>
      </p:sp>
    </p:spTree>
    <p:extLst>
      <p:ext uri="{BB962C8B-B14F-4D97-AF65-F5344CB8AC3E}">
        <p14:creationId xmlns:p14="http://schemas.microsoft.com/office/powerpoint/2010/main" val="4080116557"/>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Petra </a:t>
            </a:r>
          </a:p>
        </p:txBody>
      </p:sp>
      <p:sp>
        <p:nvSpPr>
          <p:cNvPr id="3" name="Text Placeholder 2"/>
          <p:cNvSpPr>
            <a:spLocks noGrp="1"/>
          </p:cNvSpPr>
          <p:nvPr>
            <p:ph type="body" sz="quarter" idx="11"/>
          </p:nvPr>
        </p:nvSpPr>
        <p:spPr/>
        <p:txBody>
          <a:bodyPr/>
          <a:lstStyle/>
          <a:p>
            <a:r>
              <a:rPr lang="en-US" dirty="0"/>
              <a:t>ancient city in what is now Jordan</a:t>
            </a:r>
          </a:p>
        </p:txBody>
      </p:sp>
    </p:spTree>
    <p:extLst>
      <p:ext uri="{BB962C8B-B14F-4D97-AF65-F5344CB8AC3E}">
        <p14:creationId xmlns:p14="http://schemas.microsoft.com/office/powerpoint/2010/main" val="2673942048"/>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Transjordanian</a:t>
            </a:r>
            <a:r>
              <a:rPr lang="en-US" dirty="0"/>
              <a:t> Plateau</a:t>
            </a:r>
          </a:p>
        </p:txBody>
      </p:sp>
      <p:sp>
        <p:nvSpPr>
          <p:cNvPr id="3" name="Text Placeholder 2"/>
          <p:cNvSpPr>
            <a:spLocks noGrp="1"/>
          </p:cNvSpPr>
          <p:nvPr>
            <p:ph type="body" sz="quarter" idx="11"/>
          </p:nvPr>
        </p:nvSpPr>
        <p:spPr/>
        <p:txBody>
          <a:bodyPr/>
          <a:lstStyle/>
          <a:p>
            <a:r>
              <a:rPr lang="en-US" dirty="0"/>
              <a:t>m</a:t>
            </a:r>
            <a:r>
              <a:rPr lang="en-US" dirty="0" smtClean="0"/>
              <a:t>ost Jordanian people </a:t>
            </a:r>
            <a:r>
              <a:rPr lang="en-US" dirty="0"/>
              <a:t>live in this area between the Great Rift Valley and the Syrian Desert</a:t>
            </a:r>
          </a:p>
        </p:txBody>
      </p:sp>
    </p:spTree>
    <p:extLst>
      <p:ext uri="{BB962C8B-B14F-4D97-AF65-F5344CB8AC3E}">
        <p14:creationId xmlns:p14="http://schemas.microsoft.com/office/powerpoint/2010/main" val="13461210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What strait separates Europe and Asia? </a:t>
            </a:r>
          </a:p>
          <a:p>
            <a:r>
              <a:rPr lang="en-US" dirty="0"/>
              <a:t>	</a:t>
            </a:r>
            <a:r>
              <a:rPr lang="en-US" b="1" i="1" dirty="0"/>
              <a:t>Bosporus (or the Dardanelles) </a:t>
            </a:r>
            <a:endParaRPr lang="en-US" dirty="0"/>
          </a:p>
        </p:txBody>
      </p:sp>
    </p:spTree>
    <p:extLst>
      <p:ext uri="{BB962C8B-B14F-4D97-AF65-F5344CB8AC3E}">
        <p14:creationId xmlns:p14="http://schemas.microsoft.com/office/powerpoint/2010/main" val="309579365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religious group wants Turkey to withdraw from NATO? </a:t>
            </a:r>
          </a:p>
          <a:p>
            <a:r>
              <a:rPr lang="en-US" dirty="0"/>
              <a:t>	</a:t>
            </a:r>
            <a:r>
              <a:rPr lang="en-US" b="1" i="1" dirty="0"/>
              <a:t>Islamic Party</a:t>
            </a:r>
            <a:endParaRPr lang="en-US" dirty="0"/>
          </a:p>
        </p:txBody>
      </p:sp>
    </p:spTree>
    <p:extLst>
      <p:ext uri="{BB962C8B-B14F-4D97-AF65-F5344CB8AC3E}">
        <p14:creationId xmlns:p14="http://schemas.microsoft.com/office/powerpoint/2010/main" val="216400252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Name the region of Turkey that lies in Europe. </a:t>
            </a:r>
          </a:p>
          <a:p>
            <a:r>
              <a:rPr lang="en-US" dirty="0"/>
              <a:t>	</a:t>
            </a:r>
            <a:r>
              <a:rPr lang="en-US" b="1" i="1" dirty="0"/>
              <a:t>Thrace</a:t>
            </a:r>
            <a:endParaRPr lang="en-US" dirty="0"/>
          </a:p>
        </p:txBody>
      </p:sp>
    </p:spTree>
    <p:extLst>
      <p:ext uri="{BB962C8B-B14F-4D97-AF65-F5344CB8AC3E}">
        <p14:creationId xmlns:p14="http://schemas.microsoft.com/office/powerpoint/2010/main" val="396456369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1376363" indent="-749300"/>
            <a:r>
              <a:rPr lang="en-US" dirty="0"/>
              <a:t>4–5. What is the largest city in the Middle East? Give a former name for this large city. </a:t>
            </a:r>
          </a:p>
          <a:p>
            <a:r>
              <a:rPr lang="en-US" dirty="0"/>
              <a:t>	    </a:t>
            </a:r>
            <a:r>
              <a:rPr lang="en-US" b="1" i="1" dirty="0"/>
              <a:t>Istanbul; formerly Constantinople (or Byzantium) </a:t>
            </a:r>
          </a:p>
          <a:p>
            <a:endParaRPr lang="en-US" dirty="0"/>
          </a:p>
        </p:txBody>
      </p:sp>
    </p:spTree>
    <p:extLst>
      <p:ext uri="{BB962C8B-B14F-4D97-AF65-F5344CB8AC3E}">
        <p14:creationId xmlns:p14="http://schemas.microsoft.com/office/powerpoint/2010/main" val="338171647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Do you think the European Union should allow Turkey to become a member? Why or why not? </a:t>
            </a:r>
          </a:p>
          <a:p>
            <a:pPr marL="568325" indent="0"/>
            <a:r>
              <a:rPr lang="en-US" b="1" i="1" dirty="0"/>
              <a:t>Answers will vary. Pro: In a sense, Turkey is a European country, and failure to accept it into the EU promotes bitter radicals on Europe’s doorstep. Con: Turkey has a poor economy, it violates human rights, and it is in constant conflict with Greece (an EU member). </a:t>
            </a:r>
          </a:p>
          <a:p>
            <a:pPr marL="568325" indent="0"/>
            <a:endParaRPr lang="en-US" b="1" i="1" dirty="0"/>
          </a:p>
          <a:p>
            <a:pPr marL="568325" indent="0"/>
            <a:endParaRPr lang="en-US" b="1" i="1" dirty="0"/>
          </a:p>
        </p:txBody>
      </p:sp>
    </p:spTree>
    <p:extLst>
      <p:ext uri="{BB962C8B-B14F-4D97-AF65-F5344CB8AC3E}">
        <p14:creationId xmlns:p14="http://schemas.microsoft.com/office/powerpoint/2010/main" val="98124326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Eastern Mediterranean </a:t>
            </a:r>
          </a:p>
        </p:txBody>
      </p:sp>
      <p:sp>
        <p:nvSpPr>
          <p:cNvPr id="4" name="Text Placeholder 3"/>
          <p:cNvSpPr>
            <a:spLocks noGrp="1"/>
          </p:cNvSpPr>
          <p:nvPr>
            <p:ph type="body" sz="quarter" idx="10"/>
          </p:nvPr>
        </p:nvSpPr>
        <p:spPr/>
        <p:txBody>
          <a:bodyPr>
            <a:normAutofit/>
          </a:bodyPr>
          <a:lstStyle/>
          <a:p>
            <a:r>
              <a:rPr lang="en-US" dirty="0"/>
              <a:t>Turkey </a:t>
            </a:r>
          </a:p>
          <a:p>
            <a:pPr lvl="1"/>
            <a:r>
              <a:rPr lang="en-US" dirty="0"/>
              <a:t>Overview </a:t>
            </a:r>
          </a:p>
          <a:p>
            <a:pPr lvl="2"/>
            <a:r>
              <a:rPr lang="en-US" dirty="0"/>
              <a:t>External Geography </a:t>
            </a:r>
          </a:p>
          <a:p>
            <a:pPr lvl="2"/>
            <a:r>
              <a:rPr lang="en-US" dirty="0"/>
              <a:t>Internal Geography </a:t>
            </a:r>
          </a:p>
          <a:p>
            <a:pPr lvl="1"/>
            <a:r>
              <a:rPr lang="en-US" dirty="0"/>
              <a:t>Politics and Demography </a:t>
            </a:r>
          </a:p>
          <a:p>
            <a:pPr lvl="1"/>
            <a:r>
              <a:rPr lang="en-US" dirty="0"/>
              <a:t>Thrace </a:t>
            </a:r>
          </a:p>
          <a:p>
            <a:pPr lvl="1"/>
            <a:r>
              <a:rPr lang="en-US" dirty="0"/>
              <a:t>Anatolia</a:t>
            </a:r>
          </a:p>
          <a:p>
            <a:pPr lvl="2"/>
            <a:r>
              <a:rPr lang="en-US" dirty="0"/>
              <a:t>Capital on the Central Plateau </a:t>
            </a:r>
          </a:p>
          <a:p>
            <a:pPr lvl="2"/>
            <a:r>
              <a:rPr lang="en-US" dirty="0"/>
              <a:t>Taurus Mountains in the South  </a:t>
            </a:r>
          </a:p>
          <a:p>
            <a:r>
              <a:rPr lang="en-US" dirty="0"/>
              <a:t>Cyprus </a:t>
            </a:r>
          </a:p>
        </p:txBody>
      </p:sp>
    </p:spTree>
    <p:extLst>
      <p:ext uri="{BB962C8B-B14F-4D97-AF65-F5344CB8AC3E}">
        <p14:creationId xmlns:p14="http://schemas.microsoft.com/office/powerpoint/2010/main" val="4297882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Anatolia </a:t>
            </a:r>
          </a:p>
        </p:txBody>
      </p:sp>
      <p:sp>
        <p:nvSpPr>
          <p:cNvPr id="3" name="Text Placeholder 2"/>
          <p:cNvSpPr>
            <a:spLocks noGrp="1"/>
          </p:cNvSpPr>
          <p:nvPr>
            <p:ph type="body" sz="quarter" idx="10"/>
          </p:nvPr>
        </p:nvSpPr>
        <p:spPr/>
        <p:txBody>
          <a:bodyPr/>
          <a:lstStyle/>
          <a:p>
            <a:r>
              <a:rPr lang="en-US" dirty="0"/>
              <a:t>The Asian section of Turkey, what is sometimes called Asia Minor, is </a:t>
            </a:r>
            <a:r>
              <a:rPr lang="en-US" b="1" dirty="0"/>
              <a:t>Anatolia</a:t>
            </a:r>
            <a:r>
              <a:rPr lang="en-US" dirty="0"/>
              <a:t>. </a:t>
            </a:r>
          </a:p>
          <a:p>
            <a:r>
              <a:rPr lang="en-US" dirty="0"/>
              <a:t>Many historic cities lie on this crossroad between Asia and Europe. </a:t>
            </a:r>
          </a:p>
          <a:p>
            <a:r>
              <a:rPr lang="en-US" dirty="0"/>
              <a:t>The German archeologist Heinrich Schliemann discovered the ruins of Troy in 1871, thereby proving that Homer’s epic poem </a:t>
            </a:r>
            <a:r>
              <a:rPr lang="en-US" i="1" dirty="0"/>
              <a:t>The Iliad</a:t>
            </a:r>
            <a:r>
              <a:rPr lang="en-US" dirty="0"/>
              <a:t> was not a complete myth. </a:t>
            </a:r>
          </a:p>
        </p:txBody>
      </p:sp>
    </p:spTree>
    <p:extLst>
      <p:ext uri="{BB962C8B-B14F-4D97-AF65-F5344CB8AC3E}">
        <p14:creationId xmlns:p14="http://schemas.microsoft.com/office/powerpoint/2010/main" val="334855238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on the Central Plateau </a:t>
            </a:r>
          </a:p>
        </p:txBody>
      </p:sp>
      <p:sp>
        <p:nvSpPr>
          <p:cNvPr id="3" name="Text Placeholder 2"/>
          <p:cNvSpPr>
            <a:spLocks noGrp="1"/>
          </p:cNvSpPr>
          <p:nvPr>
            <p:ph type="body" sz="quarter" idx="10"/>
          </p:nvPr>
        </p:nvSpPr>
        <p:spPr/>
        <p:txBody>
          <a:bodyPr/>
          <a:lstStyle/>
          <a:p>
            <a:r>
              <a:rPr lang="en-US" dirty="0"/>
              <a:t>The high Central Plateau is the most dominant feature of Asia Minor. </a:t>
            </a:r>
          </a:p>
          <a:p>
            <a:r>
              <a:rPr lang="en-US" dirty="0"/>
              <a:t>A few nomadic herders roam with their flocks over the dry grasslands. </a:t>
            </a:r>
          </a:p>
          <a:p>
            <a:r>
              <a:rPr lang="en-US" dirty="0">
                <a:solidFill>
                  <a:srgbClr val="FF0000"/>
                </a:solidFill>
              </a:rPr>
              <a:t>When Turkey became a nation in 1923, Atatürk moved the capital from Istanbul to Ankara </a:t>
            </a:r>
            <a:r>
              <a:rPr lang="en-US" dirty="0"/>
              <a:t>(ANG </a:t>
            </a:r>
            <a:r>
              <a:rPr lang="en-US" dirty="0" err="1"/>
              <a:t>kah</a:t>
            </a:r>
            <a:r>
              <a:rPr lang="en-US" dirty="0"/>
              <a:t> rah), and it quickly became the most important city in the Central Plateau. </a:t>
            </a:r>
          </a:p>
          <a:p>
            <a:pPr marL="0" indent="0">
              <a:buNone/>
            </a:pPr>
            <a:endParaRPr lang="en-US" dirty="0"/>
          </a:p>
        </p:txBody>
      </p:sp>
    </p:spTree>
    <p:extLst>
      <p:ext uri="{BB962C8B-B14F-4D97-AF65-F5344CB8AC3E}">
        <p14:creationId xmlns:p14="http://schemas.microsoft.com/office/powerpoint/2010/main" val="215739586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Taurus Mountains in the South </a:t>
            </a:r>
          </a:p>
        </p:txBody>
      </p:sp>
      <p:sp>
        <p:nvSpPr>
          <p:cNvPr id="3" name="Text Placeholder 2"/>
          <p:cNvSpPr>
            <a:spLocks noGrp="1"/>
          </p:cNvSpPr>
          <p:nvPr>
            <p:ph type="body" sz="quarter" idx="10"/>
          </p:nvPr>
        </p:nvSpPr>
        <p:spPr/>
        <p:txBody>
          <a:bodyPr/>
          <a:lstStyle/>
          <a:p>
            <a:r>
              <a:rPr lang="en-US" dirty="0"/>
              <a:t>The rugged </a:t>
            </a:r>
            <a:r>
              <a:rPr lang="en-US" b="1" dirty="0"/>
              <a:t>Taurus Mountains</a:t>
            </a:r>
            <a:r>
              <a:rPr lang="en-US" dirty="0"/>
              <a:t> cross southern Turkey, continuing east until they meet the </a:t>
            </a:r>
            <a:r>
              <a:rPr lang="en-US" b="1" dirty="0"/>
              <a:t>Pontic Mountains</a:t>
            </a:r>
            <a:r>
              <a:rPr lang="en-US" dirty="0"/>
              <a:t> near Mount Ararat, the highest mountain in Turkey. </a:t>
            </a:r>
          </a:p>
          <a:p>
            <a:r>
              <a:rPr lang="en-US" b="1" i="1" dirty="0"/>
              <a:t>The Turquoise Coast </a:t>
            </a:r>
          </a:p>
          <a:p>
            <a:pPr lvl="1"/>
            <a:r>
              <a:rPr lang="en-US" dirty="0"/>
              <a:t>A narrow coastal plain lies on the southern coast at the foot of the Taurus Mountains.</a:t>
            </a:r>
          </a:p>
          <a:p>
            <a:pPr lvl="1"/>
            <a:r>
              <a:rPr lang="en-US" dirty="0"/>
              <a:t>Both this area and the western valleys have a </a:t>
            </a:r>
            <a:r>
              <a:rPr lang="en-US" dirty="0" err="1"/>
              <a:t>mediterranean</a:t>
            </a:r>
            <a:r>
              <a:rPr lang="en-US" dirty="0"/>
              <a:t> climate and receive about twenty-five inches of precipitation annually. </a:t>
            </a:r>
          </a:p>
          <a:p>
            <a:pPr lvl="1"/>
            <a:r>
              <a:rPr lang="en-US" dirty="0">
                <a:solidFill>
                  <a:srgbClr val="FF0000"/>
                </a:solidFill>
              </a:rPr>
              <a:t>The beautiful scenery has earned the south the title “the Turquoise Coast.” </a:t>
            </a:r>
          </a:p>
        </p:txBody>
      </p:sp>
    </p:spTree>
    <p:extLst>
      <p:ext uri="{BB962C8B-B14F-4D97-AF65-F5344CB8AC3E}">
        <p14:creationId xmlns:p14="http://schemas.microsoft.com/office/powerpoint/2010/main" val="98372268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714" y="1915866"/>
            <a:ext cx="5820977" cy="388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51009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Kurds on the Southeastern Borders</a:t>
            </a:r>
          </a:p>
          <a:p>
            <a:pPr lvl="1"/>
            <a:r>
              <a:rPr lang="en-US" dirty="0"/>
              <a:t>The headwaters of the Tigris and Euphrates Rivers are in the eastern Taurus Mountains.</a:t>
            </a:r>
          </a:p>
          <a:p>
            <a:pPr lvl="1"/>
            <a:r>
              <a:rPr lang="en-US" dirty="0"/>
              <a:t>These rivers wind their way through the plateau, then drop into the upper Mesopotamian Plain. </a:t>
            </a:r>
          </a:p>
          <a:p>
            <a:pPr lvl="1"/>
            <a:r>
              <a:rPr lang="en-US" dirty="0">
                <a:solidFill>
                  <a:srgbClr val="FF0000"/>
                </a:solidFill>
              </a:rPr>
              <a:t>Turkey’s largest minority group, the Kurds, live in southeastern Turkey, near the border with Iraq and Iran. </a:t>
            </a:r>
          </a:p>
        </p:txBody>
      </p:sp>
    </p:spTree>
    <p:extLst>
      <p:ext uri="{BB962C8B-B14F-4D97-AF65-F5344CB8AC3E}">
        <p14:creationId xmlns:p14="http://schemas.microsoft.com/office/powerpoint/2010/main" val="24204419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Give two names for the part of Turkey in Asia. </a:t>
            </a:r>
          </a:p>
          <a:p>
            <a:r>
              <a:rPr lang="en-US" dirty="0"/>
              <a:t>	</a:t>
            </a:r>
            <a:r>
              <a:rPr lang="en-US" b="1" i="1" dirty="0"/>
              <a:t>Anatolia and Asia Minor </a:t>
            </a:r>
          </a:p>
        </p:txBody>
      </p:sp>
    </p:spTree>
    <p:extLst>
      <p:ext uri="{BB962C8B-B14F-4D97-AF65-F5344CB8AC3E}">
        <p14:creationId xmlns:p14="http://schemas.microsoft.com/office/powerpoint/2010/main" val="7721192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What two mountain ranges border the Central Plateau? </a:t>
            </a:r>
          </a:p>
          <a:p>
            <a:pPr marL="1309688"/>
            <a:r>
              <a:rPr lang="en-US" dirty="0"/>
              <a:t>	</a:t>
            </a:r>
            <a:r>
              <a:rPr lang="en-US" b="1" i="1" dirty="0"/>
              <a:t>Pontic and Taurus Mountains</a:t>
            </a:r>
            <a:r>
              <a:rPr lang="en-US" dirty="0"/>
              <a:t> </a:t>
            </a:r>
          </a:p>
        </p:txBody>
      </p:sp>
    </p:spTree>
    <p:extLst>
      <p:ext uri="{BB962C8B-B14F-4D97-AF65-F5344CB8AC3E}">
        <p14:creationId xmlns:p14="http://schemas.microsoft.com/office/powerpoint/2010/main" val="31687335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What is the typical climate of the plateau? </a:t>
            </a:r>
          </a:p>
          <a:p>
            <a:r>
              <a:rPr lang="en-US" dirty="0"/>
              <a:t>	</a:t>
            </a:r>
            <a:r>
              <a:rPr lang="en-US" b="1" i="1" dirty="0"/>
              <a:t>grasslands that receive very little rain </a:t>
            </a:r>
            <a:endParaRPr lang="en-US" dirty="0"/>
          </a:p>
        </p:txBody>
      </p:sp>
    </p:spTree>
    <p:extLst>
      <p:ext uri="{BB962C8B-B14F-4D97-AF65-F5344CB8AC3E}">
        <p14:creationId xmlns:p14="http://schemas.microsoft.com/office/powerpoint/2010/main" val="99597824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5. What ethnic group makes up about 20 percent of the population of Turkey? </a:t>
            </a:r>
          </a:p>
          <a:p>
            <a:r>
              <a:rPr lang="en-US" dirty="0"/>
              <a:t>	</a:t>
            </a:r>
            <a:r>
              <a:rPr lang="en-US" b="1" i="1" dirty="0"/>
              <a:t>Kurds</a:t>
            </a:r>
            <a:endParaRPr lang="en-US" dirty="0"/>
          </a:p>
        </p:txBody>
      </p:sp>
    </p:spTree>
    <p:extLst>
      <p:ext uri="{BB962C8B-B14F-4D97-AF65-F5344CB8AC3E}">
        <p14:creationId xmlns:p14="http://schemas.microsoft.com/office/powerpoint/2010/main" val="327254685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Why are the </a:t>
            </a:r>
            <a:r>
              <a:rPr lang="en-US" dirty="0" err="1"/>
              <a:t>Dardenelles</a:t>
            </a:r>
            <a:r>
              <a:rPr lang="en-US" dirty="0"/>
              <a:t> and the Bosporus so important? </a:t>
            </a:r>
          </a:p>
          <a:p>
            <a:pPr marL="568325" indent="0"/>
            <a:r>
              <a:rPr lang="en-US" b="1" i="1" dirty="0"/>
              <a:t>They form a chokepoint guarding entrance to and exit from the Black Sea. </a:t>
            </a:r>
          </a:p>
        </p:txBody>
      </p:sp>
    </p:spTree>
    <p:extLst>
      <p:ext uri="{BB962C8B-B14F-4D97-AF65-F5344CB8AC3E}">
        <p14:creationId xmlns:p14="http://schemas.microsoft.com/office/powerpoint/2010/main" val="168624744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Former Mandate of Syria </a:t>
            </a:r>
          </a:p>
          <a:p>
            <a:pPr lvl="1"/>
            <a:r>
              <a:rPr lang="en-US" dirty="0"/>
              <a:t>Syria </a:t>
            </a:r>
          </a:p>
          <a:p>
            <a:pPr lvl="1"/>
            <a:r>
              <a:rPr lang="en-US" dirty="0"/>
              <a:t>Lebanon </a:t>
            </a:r>
          </a:p>
          <a:p>
            <a:r>
              <a:rPr lang="en-US" dirty="0"/>
              <a:t>Former Mandate of Palestine </a:t>
            </a:r>
          </a:p>
          <a:p>
            <a:pPr lvl="1"/>
            <a:r>
              <a:rPr lang="en-US" dirty="0"/>
              <a:t>Israel </a:t>
            </a:r>
          </a:p>
          <a:p>
            <a:pPr lvl="2"/>
            <a:r>
              <a:rPr lang="en-US" dirty="0"/>
              <a:t>Physical Geography </a:t>
            </a:r>
          </a:p>
          <a:p>
            <a:pPr lvl="2"/>
            <a:r>
              <a:rPr lang="en-US" dirty="0"/>
              <a:t>Bible Geography</a:t>
            </a:r>
          </a:p>
          <a:p>
            <a:pPr lvl="2"/>
            <a:r>
              <a:rPr lang="en-US" dirty="0"/>
              <a:t>The Divided Capital</a:t>
            </a:r>
          </a:p>
          <a:p>
            <a:pPr lvl="2"/>
            <a:r>
              <a:rPr lang="en-US" dirty="0" err="1"/>
              <a:t>Wadis</a:t>
            </a:r>
            <a:r>
              <a:rPr lang="en-US" dirty="0"/>
              <a:t> in the </a:t>
            </a:r>
            <a:r>
              <a:rPr lang="en-US" dirty="0" err="1"/>
              <a:t>Shephelah</a:t>
            </a:r>
            <a:r>
              <a:rPr lang="en-US" dirty="0"/>
              <a:t> </a:t>
            </a:r>
          </a:p>
          <a:p>
            <a:pPr lvl="2"/>
            <a:r>
              <a:rPr lang="en-US" dirty="0"/>
              <a:t>Mountain System </a:t>
            </a:r>
          </a:p>
          <a:p>
            <a:pPr lvl="2"/>
            <a:r>
              <a:rPr lang="en-US" dirty="0"/>
              <a:t>Modern Negev </a:t>
            </a:r>
          </a:p>
          <a:p>
            <a:endParaRPr lang="en-US" dirty="0"/>
          </a:p>
        </p:txBody>
      </p:sp>
    </p:spTree>
    <p:extLst>
      <p:ext uri="{BB962C8B-B14F-4D97-AF65-F5344CB8AC3E}">
        <p14:creationId xmlns:p14="http://schemas.microsoft.com/office/powerpoint/2010/main" val="35666633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Cyprus</a:t>
            </a:r>
          </a:p>
        </p:txBody>
      </p:sp>
    </p:spTree>
    <p:extLst>
      <p:ext uri="{BB962C8B-B14F-4D97-AF65-F5344CB8AC3E}">
        <p14:creationId xmlns:p14="http://schemas.microsoft.com/office/powerpoint/2010/main" val="4793660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434114" y="465138"/>
            <a:ext cx="6836410" cy="5653087"/>
          </a:xfrm>
        </p:spPr>
      </p:pic>
    </p:spTree>
    <p:extLst>
      <p:ext uri="{BB962C8B-B14F-4D97-AF65-F5344CB8AC3E}">
        <p14:creationId xmlns:p14="http://schemas.microsoft.com/office/powerpoint/2010/main" val="40005941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Cyprus </a:t>
            </a:r>
          </a:p>
        </p:txBody>
      </p:sp>
      <p:sp>
        <p:nvSpPr>
          <p:cNvPr id="4" name="Text Placeholder 3"/>
          <p:cNvSpPr>
            <a:spLocks noGrp="1"/>
          </p:cNvSpPr>
          <p:nvPr>
            <p:ph type="body" sz="quarter" idx="10"/>
          </p:nvPr>
        </p:nvSpPr>
        <p:spPr/>
        <p:txBody>
          <a:bodyPr/>
          <a:lstStyle/>
          <a:p>
            <a:r>
              <a:rPr lang="en-US" dirty="0">
                <a:solidFill>
                  <a:srgbClr val="FF0000"/>
                </a:solidFill>
              </a:rPr>
              <a:t>It is the third-largest island in the Mediterranean Sea (behind Sicily and Sardinia). </a:t>
            </a:r>
          </a:p>
          <a:p>
            <a:r>
              <a:rPr lang="en-US" dirty="0"/>
              <a:t>Two forested mountain ranges cross Cyprus from east to west, rising as high as 6,406 feet, with the </a:t>
            </a:r>
            <a:r>
              <a:rPr lang="en-US" b="1" dirty="0" err="1"/>
              <a:t>Mesaoria</a:t>
            </a:r>
            <a:r>
              <a:rPr lang="en-US" b="1" dirty="0"/>
              <a:t> Plain</a:t>
            </a:r>
            <a:r>
              <a:rPr lang="en-US" dirty="0"/>
              <a:t> between them. </a:t>
            </a:r>
          </a:p>
          <a:p>
            <a:r>
              <a:rPr lang="en-US" dirty="0"/>
              <a:t>Near the center of the plain on the northern half of the island is the </a:t>
            </a:r>
            <a:r>
              <a:rPr lang="en-US" dirty="0">
                <a:solidFill>
                  <a:srgbClr val="FF0000"/>
                </a:solidFill>
              </a:rPr>
              <a:t>capital, </a:t>
            </a:r>
            <a:r>
              <a:rPr lang="en-US" b="1" dirty="0">
                <a:solidFill>
                  <a:srgbClr val="FF0000"/>
                </a:solidFill>
              </a:rPr>
              <a:t>Nicosia</a:t>
            </a:r>
            <a:r>
              <a:rPr lang="en-US" dirty="0">
                <a:solidFill>
                  <a:srgbClr val="FF0000"/>
                </a:solidFill>
              </a:rPr>
              <a:t> </a:t>
            </a:r>
            <a:r>
              <a:rPr lang="en-US" dirty="0"/>
              <a:t>(</a:t>
            </a:r>
            <a:r>
              <a:rPr lang="en-US" dirty="0" err="1"/>
              <a:t>nik</a:t>
            </a:r>
            <a:r>
              <a:rPr lang="en-US" dirty="0"/>
              <a:t> oh SEE ah). </a:t>
            </a:r>
          </a:p>
          <a:p>
            <a:r>
              <a:rPr lang="en-US" dirty="0"/>
              <a:t>Greeks, Persians, Romans, Byzantines, Franks and Venetians have occupied </a:t>
            </a:r>
            <a:r>
              <a:rPr lang="en-US" dirty="0" smtClean="0"/>
              <a:t>Cyprus. </a:t>
            </a:r>
            <a:endParaRPr lang="en-US" dirty="0"/>
          </a:p>
          <a:p>
            <a:r>
              <a:rPr lang="en-US" dirty="0"/>
              <a:t>The Ottoman Turks ruled it from 1571 until the British gained administrative control in 1878. </a:t>
            </a:r>
          </a:p>
          <a:p>
            <a:endParaRPr lang="en-US" dirty="0"/>
          </a:p>
        </p:txBody>
      </p:sp>
    </p:spTree>
    <p:extLst>
      <p:ext uri="{BB962C8B-B14F-4D97-AF65-F5344CB8AC3E}">
        <p14:creationId xmlns:p14="http://schemas.microsoft.com/office/powerpoint/2010/main" val="288943917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Cyprus gained its independence in 1960, the British retain two military bases on the southern and southeastern coasts of the island.</a:t>
            </a:r>
          </a:p>
          <a:p>
            <a:r>
              <a:rPr lang="en-US" dirty="0"/>
              <a:t>The ethnic composition of the island’s population makes it a volatile, divided country. </a:t>
            </a:r>
          </a:p>
          <a:p>
            <a:r>
              <a:rPr lang="en-US" dirty="0"/>
              <a:t>After gaining independence, Cyprus tried to balance the </a:t>
            </a:r>
            <a:r>
              <a:rPr lang="en-US" dirty="0" smtClean="0"/>
              <a:t>interests </a:t>
            </a:r>
            <a:r>
              <a:rPr lang="en-US" dirty="0"/>
              <a:t>of the Greek and Turkish communities to bring stability to the island. </a:t>
            </a:r>
          </a:p>
          <a:p>
            <a:r>
              <a:rPr lang="en-US" dirty="0"/>
              <a:t>United Nations peacekeepers have remained in Cyprus since 1964. </a:t>
            </a:r>
          </a:p>
          <a:p>
            <a:r>
              <a:rPr lang="en-US" dirty="0"/>
              <a:t>The UN’s goal is to unite the island into one sovereign Cyprus, but events since the 1974 war </a:t>
            </a:r>
            <a:r>
              <a:rPr lang="en-US" dirty="0" smtClean="0"/>
              <a:t>have </a:t>
            </a:r>
            <a:r>
              <a:rPr lang="en-US" dirty="0"/>
              <a:t>not been promising. </a:t>
            </a:r>
          </a:p>
          <a:p>
            <a:endParaRPr lang="en-US" dirty="0"/>
          </a:p>
        </p:txBody>
      </p:sp>
    </p:spTree>
    <p:extLst>
      <p:ext uri="{BB962C8B-B14F-4D97-AF65-F5344CB8AC3E}">
        <p14:creationId xmlns:p14="http://schemas.microsoft.com/office/powerpoint/2010/main" val="355894162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What two rival groups live in Cyprus? </a:t>
            </a:r>
          </a:p>
          <a:p>
            <a:r>
              <a:rPr lang="en-US" dirty="0"/>
              <a:t>	</a:t>
            </a:r>
            <a:r>
              <a:rPr lang="en-US" b="1" i="1" dirty="0"/>
              <a:t>Greek Cypriots and Turkish Cypriots </a:t>
            </a:r>
            <a:endParaRPr lang="en-US" dirty="0"/>
          </a:p>
        </p:txBody>
      </p:sp>
    </p:spTree>
    <p:extLst>
      <p:ext uri="{BB962C8B-B14F-4D97-AF65-F5344CB8AC3E}">
        <p14:creationId xmlns:p14="http://schemas.microsoft.com/office/powerpoint/2010/main" val="162460126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country retains two military bases on the island of Cyprus? </a:t>
            </a:r>
          </a:p>
          <a:p>
            <a:r>
              <a:rPr lang="en-US" dirty="0"/>
              <a:t>	</a:t>
            </a:r>
            <a:r>
              <a:rPr lang="en-US" b="1" i="1" dirty="0"/>
              <a:t>Britain</a:t>
            </a:r>
            <a:endParaRPr lang="en-US" dirty="0"/>
          </a:p>
        </p:txBody>
      </p:sp>
    </p:spTree>
    <p:extLst>
      <p:ext uri="{BB962C8B-B14F-4D97-AF65-F5344CB8AC3E}">
        <p14:creationId xmlns:p14="http://schemas.microsoft.com/office/powerpoint/2010/main" val="207288428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Which country supported a coup that toppled Cyprus’s president? </a:t>
            </a:r>
          </a:p>
          <a:p>
            <a:r>
              <a:rPr lang="en-US" dirty="0"/>
              <a:t>	</a:t>
            </a:r>
            <a:r>
              <a:rPr lang="en-US" b="1" i="1" dirty="0"/>
              <a:t>Greece </a:t>
            </a:r>
            <a:endParaRPr lang="en-US" dirty="0"/>
          </a:p>
        </p:txBody>
      </p:sp>
    </p:spTree>
    <p:extLst>
      <p:ext uri="{BB962C8B-B14F-4D97-AF65-F5344CB8AC3E}">
        <p14:creationId xmlns:p14="http://schemas.microsoft.com/office/powerpoint/2010/main" val="49303792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Which country retaliated by invading and capturing the northern third of the island? </a:t>
            </a:r>
          </a:p>
          <a:p>
            <a:r>
              <a:rPr lang="en-US" dirty="0"/>
              <a:t>	</a:t>
            </a:r>
            <a:r>
              <a:rPr lang="en-US" b="1" i="1" dirty="0"/>
              <a:t>Turkey</a:t>
            </a:r>
            <a:endParaRPr lang="en-US" dirty="0"/>
          </a:p>
        </p:txBody>
      </p:sp>
    </p:spTree>
    <p:extLst>
      <p:ext uri="{BB962C8B-B14F-4D97-AF65-F5344CB8AC3E}">
        <p14:creationId xmlns:p14="http://schemas.microsoft.com/office/powerpoint/2010/main" val="325835540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Should Cyprus be partitioned permanently? Why or why not? </a:t>
            </a:r>
          </a:p>
          <a:p>
            <a:pPr marL="568325" indent="0"/>
            <a:r>
              <a:rPr lang="en-US" b="1" i="1" dirty="0"/>
              <a:t>Answers will vary. Pro: There are prospects that the partitioned country will learn to live in peace without ending the partition, and the alternative would be a bloody war. Con: One side should become dominant and unite the partitioned country without resorting to war. </a:t>
            </a:r>
          </a:p>
        </p:txBody>
      </p:sp>
    </p:spTree>
    <p:extLst>
      <p:ext uri="{BB962C8B-B14F-4D97-AF65-F5344CB8AC3E}">
        <p14:creationId xmlns:p14="http://schemas.microsoft.com/office/powerpoint/2010/main" val="325820129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Syria </a:t>
            </a:r>
          </a:p>
        </p:txBody>
      </p:sp>
    </p:spTree>
    <p:extLst>
      <p:ext uri="{BB962C8B-B14F-4D97-AF65-F5344CB8AC3E}">
        <p14:creationId xmlns:p14="http://schemas.microsoft.com/office/powerpoint/2010/main" val="12299711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The Palestinians </a:t>
            </a:r>
          </a:p>
          <a:p>
            <a:pPr lvl="1"/>
            <a:r>
              <a:rPr lang="en-US" dirty="0" smtClean="0"/>
              <a:t>Jordan </a:t>
            </a:r>
            <a:endParaRPr lang="en-US" dirty="0"/>
          </a:p>
          <a:p>
            <a:endParaRPr lang="en-US" dirty="0"/>
          </a:p>
        </p:txBody>
      </p:sp>
    </p:spTree>
    <p:extLst>
      <p:ext uri="{BB962C8B-B14F-4D97-AF65-F5344CB8AC3E}">
        <p14:creationId xmlns:p14="http://schemas.microsoft.com/office/powerpoint/2010/main" val="236040081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Syria </a:t>
            </a:r>
          </a:p>
        </p:txBody>
      </p:sp>
      <p:sp>
        <p:nvSpPr>
          <p:cNvPr id="3" name="Text Placeholder 2"/>
          <p:cNvSpPr>
            <a:spLocks noGrp="1"/>
          </p:cNvSpPr>
          <p:nvPr>
            <p:ph type="body" sz="quarter" idx="10"/>
          </p:nvPr>
        </p:nvSpPr>
        <p:spPr/>
        <p:txBody>
          <a:bodyPr/>
          <a:lstStyle/>
          <a:p>
            <a:r>
              <a:rPr lang="en-US" dirty="0"/>
              <a:t>Syria </a:t>
            </a:r>
          </a:p>
          <a:p>
            <a:r>
              <a:rPr lang="en-US" dirty="0"/>
              <a:t>Lebanon </a:t>
            </a:r>
          </a:p>
          <a:p>
            <a:pPr lvl="1"/>
            <a:r>
              <a:rPr lang="en-US" dirty="0"/>
              <a:t>Ancient </a:t>
            </a:r>
            <a:r>
              <a:rPr lang="en-US" dirty="0" err="1"/>
              <a:t>Tyre</a:t>
            </a:r>
            <a:r>
              <a:rPr lang="en-US" dirty="0"/>
              <a:t> </a:t>
            </a:r>
          </a:p>
          <a:p>
            <a:pPr lvl="1"/>
            <a:r>
              <a:rPr lang="en-US" dirty="0"/>
              <a:t>Modern Beirut </a:t>
            </a:r>
          </a:p>
        </p:txBody>
      </p:sp>
    </p:spTree>
    <p:extLst>
      <p:ext uri="{BB962C8B-B14F-4D97-AF65-F5344CB8AC3E}">
        <p14:creationId xmlns:p14="http://schemas.microsoft.com/office/powerpoint/2010/main" val="365009462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434114" y="465138"/>
            <a:ext cx="6836410" cy="5653087"/>
          </a:xfrm>
        </p:spPr>
      </p:pic>
    </p:spTree>
    <p:extLst>
      <p:ext uri="{BB962C8B-B14F-4D97-AF65-F5344CB8AC3E}">
        <p14:creationId xmlns:p14="http://schemas.microsoft.com/office/powerpoint/2010/main" val="255834444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Syria</a:t>
            </a:r>
          </a:p>
        </p:txBody>
      </p:sp>
      <p:sp>
        <p:nvSpPr>
          <p:cNvPr id="3" name="Text Placeholder 2"/>
          <p:cNvSpPr>
            <a:spLocks noGrp="1"/>
          </p:cNvSpPr>
          <p:nvPr>
            <p:ph type="body" sz="quarter" idx="10"/>
          </p:nvPr>
        </p:nvSpPr>
        <p:spPr/>
        <p:txBody>
          <a:bodyPr/>
          <a:lstStyle/>
          <a:p>
            <a:r>
              <a:rPr lang="en-US" dirty="0"/>
              <a:t>The land southeast of Turkey along the eastern Mediterranean is often called the </a:t>
            </a:r>
            <a:r>
              <a:rPr lang="en-US" b="1" dirty="0"/>
              <a:t>Levant</a:t>
            </a:r>
            <a:r>
              <a:rPr lang="en-US" dirty="0"/>
              <a:t> (</a:t>
            </a:r>
            <a:r>
              <a:rPr lang="en-US" dirty="0" err="1"/>
              <a:t>leh</a:t>
            </a:r>
            <a:r>
              <a:rPr lang="en-US" dirty="0"/>
              <a:t> VAHNT). </a:t>
            </a:r>
          </a:p>
          <a:p>
            <a:r>
              <a:rPr lang="en-US" dirty="0"/>
              <a:t>The lowlands and mountain ranges of the Levant have a </a:t>
            </a:r>
            <a:r>
              <a:rPr lang="en-US" dirty="0" err="1"/>
              <a:t>mediterranean</a:t>
            </a:r>
            <a:r>
              <a:rPr lang="en-US" dirty="0"/>
              <a:t> climate.</a:t>
            </a:r>
          </a:p>
          <a:p>
            <a:r>
              <a:rPr lang="en-US" dirty="0">
                <a:solidFill>
                  <a:srgbClr val="FF0000"/>
                </a:solidFill>
              </a:rPr>
              <a:t>The Levant and the river valleys of Mesopotamia form a crescent-shaped area called the </a:t>
            </a:r>
            <a:r>
              <a:rPr lang="en-US" b="1" dirty="0">
                <a:solidFill>
                  <a:srgbClr val="FF0000"/>
                </a:solidFill>
              </a:rPr>
              <a:t>Fertile Crescent</a:t>
            </a:r>
            <a:r>
              <a:rPr lang="en-US" dirty="0">
                <a:solidFill>
                  <a:srgbClr val="FF0000"/>
                </a:solidFill>
              </a:rPr>
              <a:t>, which has been heavily populated since Bible times.</a:t>
            </a:r>
          </a:p>
          <a:p>
            <a:r>
              <a:rPr lang="en-US" dirty="0"/>
              <a:t>The Levant belonged to Turkey until Turkey’s defeat in World War I. </a:t>
            </a:r>
          </a:p>
          <a:p>
            <a:r>
              <a:rPr lang="en-US" dirty="0">
                <a:solidFill>
                  <a:srgbClr val="FF0000"/>
                </a:solidFill>
              </a:rPr>
              <a:t>France and Britain took over these territories, called </a:t>
            </a:r>
            <a:r>
              <a:rPr lang="en-US" b="1" dirty="0">
                <a:solidFill>
                  <a:srgbClr val="FF0000"/>
                </a:solidFill>
              </a:rPr>
              <a:t>mandates</a:t>
            </a:r>
            <a:r>
              <a:rPr lang="en-US" dirty="0">
                <a:solidFill>
                  <a:srgbClr val="FF0000"/>
                </a:solidFill>
              </a:rPr>
              <a:t>, which they governed in the name of the League of Nations. </a:t>
            </a:r>
          </a:p>
        </p:txBody>
      </p:sp>
    </p:spTree>
    <p:extLst>
      <p:ext uri="{BB962C8B-B14F-4D97-AF65-F5344CB8AC3E}">
        <p14:creationId xmlns:p14="http://schemas.microsoft.com/office/powerpoint/2010/main" val="41431209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French mandate was called </a:t>
            </a:r>
            <a:r>
              <a:rPr lang="en-US" b="1" dirty="0"/>
              <a:t>Syria</a:t>
            </a:r>
            <a:r>
              <a:rPr lang="en-US" dirty="0"/>
              <a:t>, and two countries were born from it: Syria and Lebanon. </a:t>
            </a:r>
          </a:p>
          <a:p>
            <a:r>
              <a:rPr lang="en-US" dirty="0"/>
              <a:t>The British mandate was called </a:t>
            </a:r>
            <a:r>
              <a:rPr lang="en-US" b="1" dirty="0"/>
              <a:t>Palestine</a:t>
            </a:r>
            <a:r>
              <a:rPr lang="en-US" dirty="0"/>
              <a:t>. </a:t>
            </a:r>
          </a:p>
        </p:txBody>
      </p:sp>
    </p:spTree>
    <p:extLst>
      <p:ext uri="{BB962C8B-B14F-4D97-AF65-F5344CB8AC3E}">
        <p14:creationId xmlns:p14="http://schemas.microsoft.com/office/powerpoint/2010/main" val="115034877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Syria</a:t>
            </a:r>
          </a:p>
        </p:txBody>
      </p:sp>
      <p:sp>
        <p:nvSpPr>
          <p:cNvPr id="3" name="Text Placeholder 2"/>
          <p:cNvSpPr>
            <a:spLocks noGrp="1"/>
          </p:cNvSpPr>
          <p:nvPr>
            <p:ph type="body" sz="quarter" idx="10"/>
          </p:nvPr>
        </p:nvSpPr>
        <p:spPr/>
        <p:txBody>
          <a:bodyPr/>
          <a:lstStyle/>
          <a:p>
            <a:r>
              <a:rPr lang="en-US" dirty="0"/>
              <a:t>Syria has arable lowlands along the Mediterranean coast, which rise to the Jabal an-</a:t>
            </a:r>
            <a:r>
              <a:rPr lang="en-US" dirty="0" err="1"/>
              <a:t>Nusayriyah</a:t>
            </a:r>
            <a:r>
              <a:rPr lang="en-US" dirty="0"/>
              <a:t> </a:t>
            </a:r>
            <a:r>
              <a:rPr lang="en-US" dirty="0" smtClean="0"/>
              <a:t>Range.</a:t>
            </a:r>
            <a:endParaRPr lang="en-US" dirty="0"/>
          </a:p>
          <a:p>
            <a:r>
              <a:rPr lang="en-US" dirty="0">
                <a:solidFill>
                  <a:srgbClr val="FF0000"/>
                </a:solidFill>
              </a:rPr>
              <a:t>The </a:t>
            </a:r>
            <a:r>
              <a:rPr lang="en-US" b="1" dirty="0">
                <a:solidFill>
                  <a:srgbClr val="FF0000"/>
                </a:solidFill>
              </a:rPr>
              <a:t>Syrian Desert</a:t>
            </a:r>
            <a:r>
              <a:rPr lang="en-US" dirty="0">
                <a:solidFill>
                  <a:srgbClr val="FF0000"/>
                </a:solidFill>
              </a:rPr>
              <a:t> covers most of Syria east of the mountains. </a:t>
            </a:r>
          </a:p>
          <a:p>
            <a:r>
              <a:rPr lang="en-US" dirty="0"/>
              <a:t>Syria’s second largest city, Aleppo, lies in the north on the dry side of the mountains, near the border with Turkey. </a:t>
            </a:r>
          </a:p>
          <a:p>
            <a:r>
              <a:rPr lang="en-US" dirty="0"/>
              <a:t>Aleppo has been a major hub of transportation since ancient times. </a:t>
            </a:r>
          </a:p>
          <a:p>
            <a:r>
              <a:rPr lang="en-US" dirty="0">
                <a:solidFill>
                  <a:srgbClr val="FF0000"/>
                </a:solidFill>
              </a:rPr>
              <a:t>Syria’s capital and largest city, </a:t>
            </a:r>
            <a:r>
              <a:rPr lang="en-US" b="1" dirty="0">
                <a:solidFill>
                  <a:srgbClr val="FF0000"/>
                </a:solidFill>
              </a:rPr>
              <a:t>Damascus</a:t>
            </a:r>
            <a:r>
              <a:rPr lang="en-US" dirty="0">
                <a:solidFill>
                  <a:srgbClr val="FF0000"/>
                </a:solidFill>
              </a:rPr>
              <a:t>, is </a:t>
            </a:r>
            <a:r>
              <a:rPr lang="en-US" dirty="0" smtClean="0">
                <a:solidFill>
                  <a:srgbClr val="FF0000"/>
                </a:solidFill>
              </a:rPr>
              <a:t>the oldest continuously inhabited city in the world</a:t>
            </a:r>
            <a:endParaRPr lang="en-US" dirty="0">
              <a:solidFill>
                <a:srgbClr val="FF0000"/>
              </a:solidFill>
            </a:endParaRPr>
          </a:p>
          <a:p>
            <a:r>
              <a:rPr lang="en-US" dirty="0"/>
              <a:t>In ancient times, the city was a convenient stop for caravans traveling through the desert to and from the Euphrates. </a:t>
            </a:r>
          </a:p>
        </p:txBody>
      </p:sp>
    </p:spTree>
    <p:extLst>
      <p:ext uri="{BB962C8B-B14F-4D97-AF65-F5344CB8AC3E}">
        <p14:creationId xmlns:p14="http://schemas.microsoft.com/office/powerpoint/2010/main" val="413034051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Today, 90 percent of all Syrians are Arabs, and the official language is Arabic. </a:t>
            </a:r>
          </a:p>
          <a:p>
            <a:r>
              <a:rPr lang="en-US" dirty="0"/>
              <a:t>The remaining 10 percent are a mixture of Kurds, Armenians, and other ethnic groups. </a:t>
            </a:r>
          </a:p>
          <a:p>
            <a:r>
              <a:rPr lang="en-US" dirty="0"/>
              <a:t>Syria claims to be a republic, but it has been ruled by a military leader since 1963. </a:t>
            </a:r>
          </a:p>
          <a:p>
            <a:r>
              <a:rPr lang="en-US" b="1" dirty="0"/>
              <a:t>Hafez al-Assad</a:t>
            </a:r>
            <a:r>
              <a:rPr lang="en-US" dirty="0"/>
              <a:t> (ah SAHD) took power in a 1970 coup. </a:t>
            </a:r>
          </a:p>
          <a:p>
            <a:r>
              <a:rPr lang="en-US" dirty="0"/>
              <a:t>Upon Assad’s death in 2000, his son </a:t>
            </a:r>
            <a:r>
              <a:rPr lang="en-US" b="1" dirty="0"/>
              <a:t>Bashar al-Assad</a:t>
            </a:r>
            <a:r>
              <a:rPr lang="en-US" dirty="0"/>
              <a:t> was elected president in a one-man race</a:t>
            </a:r>
            <a:r>
              <a:rPr lang="en-US" dirty="0" smtClean="0"/>
              <a:t>.</a:t>
            </a:r>
          </a:p>
          <a:p>
            <a:r>
              <a:rPr lang="en-US" dirty="0" smtClean="0">
                <a:solidFill>
                  <a:srgbClr val="FF0000"/>
                </a:solidFill>
              </a:rPr>
              <a:t>There was civil war in Syria from 2011- 2013</a:t>
            </a:r>
            <a:endParaRPr lang="en-US" dirty="0">
              <a:solidFill>
                <a:srgbClr val="FF0000"/>
              </a:solidFill>
            </a:endParaRPr>
          </a:p>
          <a:p>
            <a:r>
              <a:rPr lang="en-US" dirty="0"/>
              <a:t>As was the case under his father, </a:t>
            </a:r>
            <a:r>
              <a:rPr lang="en-US" dirty="0">
                <a:solidFill>
                  <a:srgbClr val="FF0000"/>
                </a:solidFill>
              </a:rPr>
              <a:t>Bashar al-Assad’s government strictly controls the economy, limits personal freedoms, and suppresses opposition ruthlessly. </a:t>
            </a:r>
          </a:p>
        </p:txBody>
      </p:sp>
    </p:spTree>
    <p:extLst>
      <p:ext uri="{BB962C8B-B14F-4D97-AF65-F5344CB8AC3E}">
        <p14:creationId xmlns:p14="http://schemas.microsoft.com/office/powerpoint/2010/main" val="4477830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434114" y="465138"/>
            <a:ext cx="6836410" cy="5653087"/>
          </a:xfrm>
        </p:spPr>
      </p:pic>
    </p:spTree>
    <p:extLst>
      <p:ext uri="{BB962C8B-B14F-4D97-AF65-F5344CB8AC3E}">
        <p14:creationId xmlns:p14="http://schemas.microsoft.com/office/powerpoint/2010/main" val="260264824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Lebanon</a:t>
            </a:r>
          </a:p>
        </p:txBody>
      </p:sp>
      <p:sp>
        <p:nvSpPr>
          <p:cNvPr id="3" name="Text Placeholder 2"/>
          <p:cNvSpPr>
            <a:spLocks noGrp="1"/>
          </p:cNvSpPr>
          <p:nvPr>
            <p:ph type="body" sz="quarter" idx="10"/>
          </p:nvPr>
        </p:nvSpPr>
        <p:spPr/>
        <p:txBody>
          <a:bodyPr/>
          <a:lstStyle/>
          <a:p>
            <a:r>
              <a:rPr lang="en-US" dirty="0"/>
              <a:t>Southwest of Syria is the country of Lebanon. </a:t>
            </a:r>
          </a:p>
          <a:p>
            <a:r>
              <a:rPr lang="en-US" dirty="0">
                <a:solidFill>
                  <a:srgbClr val="FF0000"/>
                </a:solidFill>
              </a:rPr>
              <a:t>Two parallel mountain ranges, called the Lebanon and Anti-Lebanon Mountains, run down the length of the country. </a:t>
            </a:r>
          </a:p>
          <a:p>
            <a:r>
              <a:rPr lang="en-US" dirty="0"/>
              <a:t>France received Lebanon as part of its mandate after World War I. </a:t>
            </a:r>
          </a:p>
          <a:p>
            <a:r>
              <a:rPr lang="en-US" dirty="0"/>
              <a:t>In 1920, France separated Lebanon from Syria, and both remained under French control until 1946. </a:t>
            </a:r>
          </a:p>
        </p:txBody>
      </p:sp>
    </p:spTree>
    <p:extLst>
      <p:ext uri="{BB962C8B-B14F-4D97-AF65-F5344CB8AC3E}">
        <p14:creationId xmlns:p14="http://schemas.microsoft.com/office/powerpoint/2010/main" val="61072361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Ancient </a:t>
            </a:r>
            <a:r>
              <a:rPr lang="en-US" dirty="0" err="1"/>
              <a:t>Tyre</a:t>
            </a:r>
            <a:endParaRPr lang="en-US" dirty="0"/>
          </a:p>
        </p:txBody>
      </p:sp>
      <p:sp>
        <p:nvSpPr>
          <p:cNvPr id="3" name="Text Placeholder 2"/>
          <p:cNvSpPr>
            <a:spLocks noGrp="1"/>
          </p:cNvSpPr>
          <p:nvPr>
            <p:ph type="body" sz="quarter" idx="10"/>
          </p:nvPr>
        </p:nvSpPr>
        <p:spPr/>
        <p:txBody>
          <a:bodyPr/>
          <a:lstStyle/>
          <a:p>
            <a:r>
              <a:rPr lang="en-US" dirty="0">
                <a:solidFill>
                  <a:srgbClr val="FF0000"/>
                </a:solidFill>
              </a:rPr>
              <a:t>The major city of ancient Lebanon was </a:t>
            </a:r>
            <a:r>
              <a:rPr lang="en-US" dirty="0" err="1">
                <a:solidFill>
                  <a:srgbClr val="FF0000"/>
                </a:solidFill>
              </a:rPr>
              <a:t>Tyre</a:t>
            </a:r>
            <a:r>
              <a:rPr lang="en-US" dirty="0">
                <a:solidFill>
                  <a:srgbClr val="FF0000"/>
                </a:solidFill>
              </a:rPr>
              <a:t>. </a:t>
            </a:r>
          </a:p>
          <a:p>
            <a:r>
              <a:rPr lang="en-US" dirty="0"/>
              <a:t>Built on an island, it was the capital of Phoenicia until 583 BC. </a:t>
            </a:r>
          </a:p>
        </p:txBody>
      </p:sp>
    </p:spTree>
    <p:extLst>
      <p:ext uri="{BB962C8B-B14F-4D97-AF65-F5344CB8AC3E}">
        <p14:creationId xmlns:p14="http://schemas.microsoft.com/office/powerpoint/2010/main" val="23983817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Beirut</a:t>
            </a:r>
          </a:p>
        </p:txBody>
      </p:sp>
      <p:sp>
        <p:nvSpPr>
          <p:cNvPr id="3" name="Text Placeholder 2"/>
          <p:cNvSpPr>
            <a:spLocks noGrp="1"/>
          </p:cNvSpPr>
          <p:nvPr>
            <p:ph type="body" sz="quarter" idx="10"/>
          </p:nvPr>
        </p:nvSpPr>
        <p:spPr/>
        <p:txBody>
          <a:bodyPr/>
          <a:lstStyle/>
          <a:p>
            <a:r>
              <a:rPr lang="en-US" dirty="0">
                <a:solidFill>
                  <a:srgbClr val="FF0000"/>
                </a:solidFill>
              </a:rPr>
              <a:t>Beirut is the modern capital of Lebanon.</a:t>
            </a:r>
            <a:r>
              <a:rPr lang="en-US" dirty="0"/>
              <a:t> </a:t>
            </a:r>
          </a:p>
          <a:p>
            <a:r>
              <a:rPr lang="en-US" dirty="0"/>
              <a:t>With more than 1.9 million people, it is the largest city in the country. </a:t>
            </a:r>
          </a:p>
          <a:p>
            <a:r>
              <a:rPr lang="en-US" dirty="0"/>
              <a:t>Lebanon has a Muslim population of around 59 percent and the largest proportion of Christians of any Middle Eastern country. </a:t>
            </a:r>
          </a:p>
          <a:p>
            <a:r>
              <a:rPr lang="en-US" dirty="0">
                <a:solidFill>
                  <a:srgbClr val="FF0000"/>
                </a:solidFill>
              </a:rPr>
              <a:t>About 32 percent of the population embraces some form of Christianity. </a:t>
            </a:r>
          </a:p>
          <a:p>
            <a:r>
              <a:rPr lang="en-US" dirty="0"/>
              <a:t>The 59 percent of Lebanese who are Muslim are members of competing groups. </a:t>
            </a:r>
          </a:p>
          <a:p>
            <a:r>
              <a:rPr lang="en-US" dirty="0"/>
              <a:t>Shia Muslims are the largest group, representing 37 percent of the Lebanese. </a:t>
            </a:r>
          </a:p>
          <a:p>
            <a:r>
              <a:rPr lang="en-US" dirty="0" smtClean="0"/>
              <a:t>Sunni Muslims </a:t>
            </a:r>
            <a:r>
              <a:rPr lang="en-US" dirty="0"/>
              <a:t>make up 22 percent of the population. </a:t>
            </a:r>
          </a:p>
        </p:txBody>
      </p:sp>
    </p:spTree>
    <p:extLst>
      <p:ext uri="{BB962C8B-B14F-4D97-AF65-F5344CB8AC3E}">
        <p14:creationId xmlns:p14="http://schemas.microsoft.com/office/powerpoint/2010/main" val="277762704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Text Placeholder 2"/>
          <p:cNvSpPr>
            <a:spLocks noGrp="1"/>
          </p:cNvSpPr>
          <p:nvPr>
            <p:ph type="body" sz="quarter" idx="10"/>
          </p:nvPr>
        </p:nvSpPr>
        <p:spPr/>
        <p:txBody>
          <a:bodyPr/>
          <a:lstStyle/>
          <a:p>
            <a:r>
              <a:rPr lang="en-US" dirty="0"/>
              <a:t>While the jagged peninsulas of southern Europe have plentiful harbors and a mild Mediterranean climate, the coasts along the eastern Mediterranean Sea have few good ports, scarce fresh water, and almost no natural resources. </a:t>
            </a:r>
          </a:p>
          <a:p>
            <a:r>
              <a:rPr lang="en-US" dirty="0">
                <a:solidFill>
                  <a:srgbClr val="FF0000"/>
                </a:solidFill>
              </a:rPr>
              <a:t>The countries of the Eastern Mediterranean touch three continents. </a:t>
            </a:r>
          </a:p>
          <a:p>
            <a:r>
              <a:rPr lang="en-US" dirty="0"/>
              <a:t>Turkey is anchored in Europe, Israel borders Africa, and the region as a whole is on the southwest border of Asia. </a:t>
            </a:r>
          </a:p>
          <a:p>
            <a:r>
              <a:rPr lang="en-US" dirty="0"/>
              <a:t>While a primary source of controversy in the Persian Gulf has been oil, </a:t>
            </a:r>
            <a:r>
              <a:rPr lang="en-US" dirty="0">
                <a:solidFill>
                  <a:srgbClr val="FF0000"/>
                </a:solidFill>
              </a:rPr>
              <a:t>the primary cause of trouble in the Eastern Mediterranean has been religion. </a:t>
            </a:r>
          </a:p>
        </p:txBody>
      </p:sp>
    </p:spTree>
    <p:extLst>
      <p:ext uri="{BB962C8B-B14F-4D97-AF65-F5344CB8AC3E}">
        <p14:creationId xmlns:p14="http://schemas.microsoft.com/office/powerpoint/2010/main" val="175744386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There are also about 250,000 </a:t>
            </a:r>
            <a:r>
              <a:rPr lang="en-US" b="1" dirty="0"/>
              <a:t>Druze</a:t>
            </a:r>
            <a:r>
              <a:rPr lang="en-US" dirty="0"/>
              <a:t> (DROOZ), or Druse, who broke from the Shiites in the eleventh century and followed some of the teachings of an Egyptian ruler named </a:t>
            </a:r>
            <a:r>
              <a:rPr lang="en-US" dirty="0" smtClean="0"/>
              <a:t>Muhammad </a:t>
            </a:r>
            <a:r>
              <a:rPr lang="en-US" dirty="0"/>
              <a:t>bin Ismail </a:t>
            </a:r>
            <a:r>
              <a:rPr lang="en-US" dirty="0" err="1"/>
              <a:t>Nashtakin</a:t>
            </a:r>
            <a:r>
              <a:rPr lang="en-US" dirty="0"/>
              <a:t> ad-</a:t>
            </a:r>
            <a:r>
              <a:rPr lang="en-US" dirty="0" err="1"/>
              <a:t>Darazi</a:t>
            </a:r>
            <a:r>
              <a:rPr lang="en-US" dirty="0"/>
              <a:t>, who later claimed to be God. </a:t>
            </a:r>
          </a:p>
          <a:p>
            <a:r>
              <a:rPr lang="en-US" dirty="0"/>
              <a:t>Warfare between </a:t>
            </a:r>
            <a:r>
              <a:rPr lang="en-US" dirty="0" err="1"/>
              <a:t>Maronites</a:t>
            </a:r>
            <a:r>
              <a:rPr lang="en-US" dirty="0"/>
              <a:t>, Sunnis, Shiites, and the Druze erupted in 1975. </a:t>
            </a:r>
          </a:p>
          <a:p>
            <a:r>
              <a:rPr lang="en-US" dirty="0"/>
              <a:t>In 2005, the popular prime minister was assassinated, and the outpouring of grief led to demonstrations that forced the Syrians to withdraw their troops. </a:t>
            </a:r>
          </a:p>
        </p:txBody>
      </p:sp>
    </p:spTree>
    <p:extLst>
      <p:ext uri="{BB962C8B-B14F-4D97-AF65-F5344CB8AC3E}">
        <p14:creationId xmlns:p14="http://schemas.microsoft.com/office/powerpoint/2010/main" val="68494153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What is the Fertile Crescent? </a:t>
            </a:r>
          </a:p>
          <a:p>
            <a:r>
              <a:rPr lang="en-US" dirty="0"/>
              <a:t>	</a:t>
            </a:r>
            <a:r>
              <a:rPr lang="en-US" b="1" i="1" dirty="0"/>
              <a:t>the crescent-shaped area of the Levant and the river valleys of Mesopotamia </a:t>
            </a:r>
            <a:endParaRPr lang="en-US" dirty="0"/>
          </a:p>
        </p:txBody>
      </p:sp>
    </p:spTree>
    <p:extLst>
      <p:ext uri="{BB962C8B-B14F-4D97-AF65-F5344CB8AC3E}">
        <p14:creationId xmlns:p14="http://schemas.microsoft.com/office/powerpoint/2010/main" val="236139474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desert forms the interior of the Levant? </a:t>
            </a:r>
          </a:p>
          <a:p>
            <a:r>
              <a:rPr lang="en-US" dirty="0"/>
              <a:t>	</a:t>
            </a:r>
            <a:r>
              <a:rPr lang="en-US" b="1" i="1" dirty="0"/>
              <a:t>Syrian Desert</a:t>
            </a:r>
            <a:endParaRPr lang="en-US" dirty="0"/>
          </a:p>
        </p:txBody>
      </p:sp>
    </p:spTree>
    <p:extLst>
      <p:ext uri="{BB962C8B-B14F-4D97-AF65-F5344CB8AC3E}">
        <p14:creationId xmlns:p14="http://schemas.microsoft.com/office/powerpoint/2010/main" val="409091974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What is Syria’s main resource? </a:t>
            </a:r>
          </a:p>
          <a:p>
            <a:r>
              <a:rPr lang="en-US" dirty="0"/>
              <a:t>	</a:t>
            </a:r>
            <a:r>
              <a:rPr lang="en-US" b="1" i="1" dirty="0"/>
              <a:t>oil</a:t>
            </a:r>
            <a:endParaRPr lang="en-US" dirty="0"/>
          </a:p>
        </p:txBody>
      </p:sp>
    </p:spTree>
    <p:extLst>
      <p:ext uri="{BB962C8B-B14F-4D97-AF65-F5344CB8AC3E}">
        <p14:creationId xmlns:p14="http://schemas.microsoft.com/office/powerpoint/2010/main" val="109444699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What two parallel mountain ranges run the length of Lebanon? </a:t>
            </a:r>
          </a:p>
          <a:p>
            <a:r>
              <a:rPr lang="en-US" dirty="0"/>
              <a:t>	</a:t>
            </a:r>
            <a:r>
              <a:rPr lang="en-US" b="1" i="1" dirty="0"/>
              <a:t>Lebanon and Anti-Lebanon Mountains</a:t>
            </a:r>
            <a:endParaRPr lang="en-US" dirty="0"/>
          </a:p>
        </p:txBody>
      </p:sp>
    </p:spTree>
    <p:extLst>
      <p:ext uri="{BB962C8B-B14F-4D97-AF65-F5344CB8AC3E}">
        <p14:creationId xmlns:p14="http://schemas.microsoft.com/office/powerpoint/2010/main" val="38550849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Why does Lebanon have a larger coastal population than Syria? </a:t>
            </a:r>
          </a:p>
          <a:p>
            <a:pPr marL="568325" indent="0"/>
            <a:r>
              <a:rPr lang="en-US" b="1" i="1" dirty="0"/>
              <a:t>Lebanon has a broader lowland and better ports. </a:t>
            </a:r>
          </a:p>
        </p:txBody>
      </p:sp>
    </p:spTree>
    <p:extLst>
      <p:ext uri="{BB962C8B-B14F-4D97-AF65-F5344CB8AC3E}">
        <p14:creationId xmlns:p14="http://schemas.microsoft.com/office/powerpoint/2010/main" val="57194758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Palestine</a:t>
            </a:r>
          </a:p>
        </p:txBody>
      </p:sp>
    </p:spTree>
    <p:extLst>
      <p:ext uri="{BB962C8B-B14F-4D97-AF65-F5344CB8AC3E}">
        <p14:creationId xmlns:p14="http://schemas.microsoft.com/office/powerpoint/2010/main" val="189101452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434114" y="465138"/>
            <a:ext cx="6836410" cy="5653087"/>
          </a:xfrm>
        </p:spPr>
      </p:pic>
    </p:spTree>
    <p:extLst>
      <p:ext uri="{BB962C8B-B14F-4D97-AF65-F5344CB8AC3E}">
        <p14:creationId xmlns:p14="http://schemas.microsoft.com/office/powerpoint/2010/main" val="76665369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Palestine</a:t>
            </a:r>
          </a:p>
        </p:txBody>
      </p:sp>
      <p:sp>
        <p:nvSpPr>
          <p:cNvPr id="3" name="Text Placeholder 2"/>
          <p:cNvSpPr>
            <a:spLocks noGrp="1"/>
          </p:cNvSpPr>
          <p:nvPr>
            <p:ph type="body" sz="quarter" idx="10"/>
          </p:nvPr>
        </p:nvSpPr>
        <p:spPr/>
        <p:txBody>
          <a:bodyPr/>
          <a:lstStyle/>
          <a:p>
            <a:r>
              <a:rPr lang="en-US" dirty="0"/>
              <a:t>Israel </a:t>
            </a:r>
          </a:p>
          <a:p>
            <a:pPr lvl="1"/>
            <a:r>
              <a:rPr lang="en-US" dirty="0"/>
              <a:t>Physical Geography </a:t>
            </a:r>
          </a:p>
          <a:p>
            <a:pPr lvl="1"/>
            <a:r>
              <a:rPr lang="en-US" dirty="0"/>
              <a:t>Bible Geography</a:t>
            </a:r>
          </a:p>
          <a:p>
            <a:pPr lvl="1"/>
            <a:r>
              <a:rPr lang="en-US" dirty="0"/>
              <a:t>The Divided Capital</a:t>
            </a:r>
          </a:p>
          <a:p>
            <a:pPr lvl="1"/>
            <a:r>
              <a:rPr lang="en-US" dirty="0" err="1"/>
              <a:t>Wadis</a:t>
            </a:r>
            <a:r>
              <a:rPr lang="en-US" dirty="0"/>
              <a:t> in the </a:t>
            </a:r>
            <a:r>
              <a:rPr lang="en-US" dirty="0" err="1"/>
              <a:t>Shephelah</a:t>
            </a:r>
            <a:r>
              <a:rPr lang="en-US" dirty="0"/>
              <a:t> </a:t>
            </a:r>
          </a:p>
          <a:p>
            <a:pPr lvl="1"/>
            <a:r>
              <a:rPr lang="en-US" dirty="0"/>
              <a:t>Mountain System </a:t>
            </a:r>
          </a:p>
          <a:p>
            <a:pPr lvl="1"/>
            <a:r>
              <a:rPr lang="en-US" dirty="0"/>
              <a:t>Modern Negev </a:t>
            </a:r>
          </a:p>
          <a:p>
            <a:r>
              <a:rPr lang="en-US" dirty="0"/>
              <a:t>The Palestinians </a:t>
            </a:r>
          </a:p>
          <a:p>
            <a:r>
              <a:rPr lang="en-US" dirty="0"/>
              <a:t>Jordan </a:t>
            </a:r>
          </a:p>
          <a:p>
            <a:endParaRPr lang="en-US" dirty="0"/>
          </a:p>
        </p:txBody>
      </p:sp>
    </p:spTree>
    <p:extLst>
      <p:ext uri="{BB962C8B-B14F-4D97-AF65-F5344CB8AC3E}">
        <p14:creationId xmlns:p14="http://schemas.microsoft.com/office/powerpoint/2010/main" val="9793214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Mandate of Palestine</a:t>
            </a:r>
          </a:p>
        </p:txBody>
      </p:sp>
      <p:sp>
        <p:nvSpPr>
          <p:cNvPr id="3" name="Text Placeholder 2"/>
          <p:cNvSpPr>
            <a:spLocks noGrp="1"/>
          </p:cNvSpPr>
          <p:nvPr>
            <p:ph type="body" sz="quarter" idx="10"/>
          </p:nvPr>
        </p:nvSpPr>
        <p:spPr/>
        <p:txBody>
          <a:bodyPr/>
          <a:lstStyle/>
          <a:p>
            <a:r>
              <a:rPr lang="en-US" dirty="0"/>
              <a:t>Palestine was the British mandate formed out of the Ottoman Empire. </a:t>
            </a:r>
          </a:p>
          <a:p>
            <a:r>
              <a:rPr lang="en-US" dirty="0"/>
              <a:t>The British kept the mandate until 1948, when the territory became the two nations of Israel and Jordan. </a:t>
            </a:r>
          </a:p>
          <a:p>
            <a:r>
              <a:rPr lang="en-US" dirty="0"/>
              <a:t>In modern usage, the term </a:t>
            </a:r>
            <a:r>
              <a:rPr lang="en-US" i="1" dirty="0"/>
              <a:t>Palestine</a:t>
            </a:r>
            <a:r>
              <a:rPr lang="en-US" dirty="0"/>
              <a:t> refers only to this area from the intertestamental period through 1948. </a:t>
            </a:r>
          </a:p>
          <a:p>
            <a:r>
              <a:rPr lang="en-US" dirty="0">
                <a:solidFill>
                  <a:srgbClr val="FF0000"/>
                </a:solidFill>
              </a:rPr>
              <a:t>Both Jews and Christians call this area the </a:t>
            </a:r>
            <a:r>
              <a:rPr lang="en-US" b="1" dirty="0">
                <a:solidFill>
                  <a:srgbClr val="FF0000"/>
                </a:solidFill>
              </a:rPr>
              <a:t>Holy Land </a:t>
            </a:r>
            <a:r>
              <a:rPr lang="en-US" dirty="0">
                <a:solidFill>
                  <a:srgbClr val="FF0000"/>
                </a:solidFill>
              </a:rPr>
              <a:t>because most of the events recorded in Scripture took place there.</a:t>
            </a:r>
            <a:r>
              <a:rPr lang="en-US" dirty="0"/>
              <a:t> </a:t>
            </a:r>
          </a:p>
        </p:txBody>
      </p:sp>
    </p:spTree>
    <p:extLst>
      <p:ext uri="{BB962C8B-B14F-4D97-AF65-F5344CB8AC3E}">
        <p14:creationId xmlns:p14="http://schemas.microsoft.com/office/powerpoint/2010/main" val="80732907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434114" y="465138"/>
            <a:ext cx="6836410" cy="5653087"/>
          </a:xfrm>
        </p:spPr>
      </p:pic>
    </p:spTree>
    <p:extLst>
      <p:ext uri="{BB962C8B-B14F-4D97-AF65-F5344CB8AC3E}">
        <p14:creationId xmlns:p14="http://schemas.microsoft.com/office/powerpoint/2010/main" val="1579889773"/>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Israel</a:t>
            </a:r>
          </a:p>
        </p:txBody>
      </p:sp>
      <p:sp>
        <p:nvSpPr>
          <p:cNvPr id="3" name="Text Placeholder 2"/>
          <p:cNvSpPr>
            <a:spLocks noGrp="1"/>
          </p:cNvSpPr>
          <p:nvPr>
            <p:ph type="body" sz="quarter" idx="10"/>
          </p:nvPr>
        </p:nvSpPr>
        <p:spPr/>
        <p:txBody>
          <a:bodyPr/>
          <a:lstStyle/>
          <a:p>
            <a:r>
              <a:rPr lang="en-US" dirty="0"/>
              <a:t>Three issues </a:t>
            </a:r>
            <a:r>
              <a:rPr lang="en-US" dirty="0" smtClean="0"/>
              <a:t>galvanize </a:t>
            </a:r>
            <a:r>
              <a:rPr lang="en-US" dirty="0"/>
              <a:t>the countries of the Middle East: Islam, oil, and opposition to Israel. </a:t>
            </a:r>
          </a:p>
          <a:p>
            <a:r>
              <a:rPr lang="en-US" dirty="0"/>
              <a:t>Of those three issues, perhaps the most volatile is Israel. </a:t>
            </a:r>
          </a:p>
          <a:p>
            <a:r>
              <a:rPr lang="en-US" dirty="0"/>
              <a:t>As the only non-Muslim country in the region, it is clearly the “odd man out” among the nations of the Eastern Mediterranean. </a:t>
            </a:r>
          </a:p>
          <a:p>
            <a:r>
              <a:rPr lang="en-US" dirty="0"/>
              <a:t>Israel is the </a:t>
            </a:r>
            <a:r>
              <a:rPr lang="en-US" b="1" dirty="0"/>
              <a:t>Promised Land</a:t>
            </a:r>
            <a:r>
              <a:rPr lang="en-US" dirty="0"/>
              <a:t>, the place God gave to His chosen people. </a:t>
            </a:r>
          </a:p>
          <a:p>
            <a:r>
              <a:rPr lang="en-US" dirty="0"/>
              <a:t>The modern state of Israel testifies to the Jews’ undying dream of returning to their homeland. </a:t>
            </a:r>
          </a:p>
          <a:p>
            <a:r>
              <a:rPr lang="en-US" dirty="0"/>
              <a:t>This dream became a burning passion at the end of the nineteenth century with the rise of the </a:t>
            </a:r>
            <a:r>
              <a:rPr lang="en-US" b="1" dirty="0"/>
              <a:t>Zionist Movement</a:t>
            </a:r>
            <a:r>
              <a:rPr lang="en-US" dirty="0"/>
              <a:t>. </a:t>
            </a:r>
          </a:p>
        </p:txBody>
      </p:sp>
    </p:spTree>
    <p:extLst>
      <p:ext uri="{BB962C8B-B14F-4D97-AF65-F5344CB8AC3E}">
        <p14:creationId xmlns:p14="http://schemas.microsoft.com/office/powerpoint/2010/main" val="188517287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Jews won independence in 1948. </a:t>
            </a:r>
          </a:p>
          <a:p>
            <a:r>
              <a:rPr lang="en-US" dirty="0"/>
              <a:t>Since its independence, Israel has welcomed Jews from all over the world. </a:t>
            </a:r>
          </a:p>
          <a:p>
            <a:r>
              <a:rPr lang="en-US" dirty="0"/>
              <a:t>Israel is the home of Judaism and Christianity. </a:t>
            </a:r>
          </a:p>
          <a:p>
            <a:r>
              <a:rPr lang="en-US" dirty="0"/>
              <a:t>From this region Jews were dispersed in the sixth century BC as punishment for their idolatry, and their descendants became instrumental in the spread of the gospel during the first generation of the Church. </a:t>
            </a:r>
          </a:p>
          <a:p>
            <a:r>
              <a:rPr lang="en-US" dirty="0"/>
              <a:t>Christianity spread from Jerusalem to Judea and Samaria and continued to many nations of the world. </a:t>
            </a:r>
          </a:p>
        </p:txBody>
      </p:sp>
    </p:spTree>
    <p:extLst>
      <p:ext uri="{BB962C8B-B14F-4D97-AF65-F5344CB8AC3E}">
        <p14:creationId xmlns:p14="http://schemas.microsoft.com/office/powerpoint/2010/main" val="222904773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Geography</a:t>
            </a:r>
          </a:p>
        </p:txBody>
      </p:sp>
      <p:sp>
        <p:nvSpPr>
          <p:cNvPr id="3" name="Text Placeholder 2"/>
          <p:cNvSpPr>
            <a:spLocks noGrp="1"/>
          </p:cNvSpPr>
          <p:nvPr>
            <p:ph type="body" sz="quarter" idx="10"/>
          </p:nvPr>
        </p:nvSpPr>
        <p:spPr/>
        <p:txBody>
          <a:bodyPr/>
          <a:lstStyle/>
          <a:p>
            <a:r>
              <a:rPr lang="en-US" dirty="0"/>
              <a:t>At its widest point, Israel reaches only about seventy miles wide. </a:t>
            </a:r>
          </a:p>
          <a:p>
            <a:r>
              <a:rPr lang="en-US" dirty="0"/>
              <a:t>The Coastal Plains are two lowland areas along the Mediterranean Sea: the Plain of Sharon in the north and the Plain of Philistia in the south. </a:t>
            </a:r>
          </a:p>
          <a:p>
            <a:r>
              <a:rPr lang="en-US" dirty="0">
                <a:solidFill>
                  <a:srgbClr val="FF0000"/>
                </a:solidFill>
              </a:rPr>
              <a:t>Proceeding inland from the Plain of Philistia, the land rises into an area of lowlands called the </a:t>
            </a:r>
            <a:r>
              <a:rPr lang="en-US" b="1" dirty="0" err="1">
                <a:solidFill>
                  <a:srgbClr val="FF0000"/>
                </a:solidFill>
              </a:rPr>
              <a:t>Shephelah</a:t>
            </a:r>
            <a:r>
              <a:rPr lang="en-US" dirty="0">
                <a:solidFill>
                  <a:srgbClr val="FF0000"/>
                </a:solidFill>
              </a:rPr>
              <a:t> </a:t>
            </a:r>
            <a:r>
              <a:rPr lang="en-US" dirty="0"/>
              <a:t>(</a:t>
            </a:r>
            <a:r>
              <a:rPr lang="en-US" dirty="0" err="1"/>
              <a:t>shuh</a:t>
            </a:r>
            <a:r>
              <a:rPr lang="en-US" dirty="0"/>
              <a:t> FAY </a:t>
            </a:r>
            <a:r>
              <a:rPr lang="en-US" dirty="0" err="1"/>
              <a:t>luh</a:t>
            </a:r>
            <a:r>
              <a:rPr lang="en-US" dirty="0"/>
              <a:t>). </a:t>
            </a:r>
          </a:p>
          <a:p>
            <a:r>
              <a:rPr lang="en-US" dirty="0">
                <a:solidFill>
                  <a:srgbClr val="FF0000"/>
                </a:solidFill>
              </a:rPr>
              <a:t>The ancient capital city of </a:t>
            </a:r>
            <a:r>
              <a:rPr lang="en-US" b="1" dirty="0">
                <a:solidFill>
                  <a:srgbClr val="FF0000"/>
                </a:solidFill>
              </a:rPr>
              <a:t>Jerusalem</a:t>
            </a:r>
            <a:r>
              <a:rPr lang="en-US" dirty="0">
                <a:solidFill>
                  <a:srgbClr val="FF0000"/>
                </a:solidFill>
              </a:rPr>
              <a:t> </a:t>
            </a:r>
            <a:r>
              <a:rPr lang="en-US" dirty="0"/>
              <a:t>is at the top of </a:t>
            </a:r>
            <a:r>
              <a:rPr lang="en-US" dirty="0" smtClean="0"/>
              <a:t>the </a:t>
            </a:r>
            <a:r>
              <a:rPr lang="en-US" dirty="0"/>
              <a:t>mountains; hence, the Bible always refers to going up to Jerusalem, even when traveling from north to south. </a:t>
            </a:r>
          </a:p>
          <a:p>
            <a:r>
              <a:rPr lang="en-US" dirty="0">
                <a:solidFill>
                  <a:srgbClr val="FF0000"/>
                </a:solidFill>
              </a:rPr>
              <a:t>In the extreme south lies the arid Negev (NEHG </a:t>
            </a:r>
            <a:r>
              <a:rPr lang="en-US" dirty="0" err="1">
                <a:solidFill>
                  <a:srgbClr val="FF0000"/>
                </a:solidFill>
              </a:rPr>
              <a:t>ehv</a:t>
            </a:r>
            <a:r>
              <a:rPr lang="en-US" dirty="0">
                <a:solidFill>
                  <a:srgbClr val="FF0000"/>
                </a:solidFill>
              </a:rPr>
              <a:t>), which although it is desert, produces abundant crops of fruits and vegetables with the help of irrigation. </a:t>
            </a:r>
          </a:p>
        </p:txBody>
      </p:sp>
    </p:spTree>
    <p:extLst>
      <p:ext uri="{BB962C8B-B14F-4D97-AF65-F5344CB8AC3E}">
        <p14:creationId xmlns:p14="http://schemas.microsoft.com/office/powerpoint/2010/main" val="420667793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Northwest of the Plain of Sharon, the </a:t>
            </a:r>
            <a:r>
              <a:rPr lang="en-US" b="1" dirty="0"/>
              <a:t>Valley of </a:t>
            </a:r>
            <a:r>
              <a:rPr lang="en-US" b="1" dirty="0" err="1"/>
              <a:t>Jezreel</a:t>
            </a:r>
            <a:r>
              <a:rPr lang="en-US" b="1" dirty="0"/>
              <a:t> </a:t>
            </a:r>
            <a:r>
              <a:rPr lang="en-US" dirty="0"/>
              <a:t>(also known as the Plain of Esdraelon) extends inland from north of Mount Carmel from the Mediterranean to the Jordan River. </a:t>
            </a:r>
          </a:p>
          <a:p>
            <a:r>
              <a:rPr lang="en-US" b="1" i="1" dirty="0"/>
              <a:t>Jewish Cities on the North Coastal Plain </a:t>
            </a:r>
          </a:p>
          <a:p>
            <a:pPr lvl="1"/>
            <a:r>
              <a:rPr lang="en-US" dirty="0"/>
              <a:t>The coastal plain along the Mediterranean Sea has Israel’s best farmland. </a:t>
            </a:r>
          </a:p>
          <a:p>
            <a:pPr lvl="1"/>
            <a:r>
              <a:rPr lang="en-US" dirty="0">
                <a:solidFill>
                  <a:srgbClr val="FF0000"/>
                </a:solidFill>
              </a:rPr>
              <a:t>The Plain of Sharon stretches south from Mount Carmel to </a:t>
            </a:r>
            <a:r>
              <a:rPr lang="en-US" b="1" dirty="0">
                <a:solidFill>
                  <a:srgbClr val="FF0000"/>
                </a:solidFill>
              </a:rPr>
              <a:t>Tel Aviv</a:t>
            </a:r>
            <a:r>
              <a:rPr lang="en-US" dirty="0">
                <a:solidFill>
                  <a:srgbClr val="FF0000"/>
                </a:solidFill>
              </a:rPr>
              <a:t>, Israel’s largest port and second-largest city. </a:t>
            </a:r>
          </a:p>
          <a:p>
            <a:r>
              <a:rPr lang="en-US" b="1" i="1" dirty="0"/>
              <a:t>Independent Palestinian Cities in the Gaza Strip </a:t>
            </a:r>
          </a:p>
          <a:p>
            <a:pPr lvl="1"/>
            <a:r>
              <a:rPr lang="en-US" dirty="0">
                <a:solidFill>
                  <a:srgbClr val="FF0000"/>
                </a:solidFill>
              </a:rPr>
              <a:t>In the Six-Day War, Israel won the coastal strip that is called the </a:t>
            </a:r>
            <a:r>
              <a:rPr lang="en-US" b="1" dirty="0">
                <a:solidFill>
                  <a:srgbClr val="FF0000"/>
                </a:solidFill>
              </a:rPr>
              <a:t>Gaza</a:t>
            </a:r>
            <a:r>
              <a:rPr lang="en-US" dirty="0">
                <a:solidFill>
                  <a:srgbClr val="FF0000"/>
                </a:solidFill>
              </a:rPr>
              <a:t> (GAH </a:t>
            </a:r>
            <a:r>
              <a:rPr lang="en-US" dirty="0" err="1">
                <a:solidFill>
                  <a:srgbClr val="FF0000"/>
                </a:solidFill>
              </a:rPr>
              <a:t>zah</a:t>
            </a:r>
            <a:r>
              <a:rPr lang="en-US" dirty="0">
                <a:solidFill>
                  <a:srgbClr val="FF0000"/>
                </a:solidFill>
              </a:rPr>
              <a:t>) </a:t>
            </a:r>
            <a:r>
              <a:rPr lang="en-US" b="1" dirty="0">
                <a:solidFill>
                  <a:srgbClr val="FF0000"/>
                </a:solidFill>
              </a:rPr>
              <a:t>Strip</a:t>
            </a:r>
            <a:r>
              <a:rPr lang="en-US" dirty="0">
                <a:solidFill>
                  <a:srgbClr val="FF0000"/>
                </a:solidFill>
              </a:rPr>
              <a:t>. </a:t>
            </a:r>
            <a:r>
              <a:rPr lang="en-US" dirty="0" smtClean="0">
                <a:solidFill>
                  <a:srgbClr val="FF0000"/>
                </a:solidFill>
              </a:rPr>
              <a:t>They later turned the Gaza Strip over to the </a:t>
            </a:r>
            <a:r>
              <a:rPr lang="en-US" dirty="0" err="1" smtClean="0">
                <a:solidFill>
                  <a:srgbClr val="FF0000"/>
                </a:solidFill>
              </a:rPr>
              <a:t>Palistinians</a:t>
            </a:r>
            <a:endParaRPr lang="en-US" dirty="0">
              <a:solidFill>
                <a:srgbClr val="FF0000"/>
              </a:solidFill>
            </a:endParaRPr>
          </a:p>
          <a:p>
            <a:pPr lvl="1"/>
            <a:r>
              <a:rPr lang="en-US" dirty="0"/>
              <a:t>The terrorist group called </a:t>
            </a:r>
            <a:r>
              <a:rPr lang="en-US" b="1" dirty="0"/>
              <a:t>Hamas</a:t>
            </a:r>
            <a:r>
              <a:rPr lang="en-US" dirty="0"/>
              <a:t> came to power and has maintained power in the Gaza Strip to the present. </a:t>
            </a:r>
          </a:p>
        </p:txBody>
      </p:sp>
    </p:spTree>
    <p:extLst>
      <p:ext uri="{BB962C8B-B14F-4D97-AF65-F5344CB8AC3E}">
        <p14:creationId xmlns:p14="http://schemas.microsoft.com/office/powerpoint/2010/main" val="3477579323"/>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22848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Wadis</a:t>
            </a:r>
            <a:r>
              <a:rPr lang="en-US" dirty="0"/>
              <a:t> in the </a:t>
            </a:r>
            <a:r>
              <a:rPr lang="en-US" dirty="0" err="1"/>
              <a:t>Shephelah</a:t>
            </a:r>
            <a:r>
              <a:rPr lang="en-US" dirty="0"/>
              <a:t> </a:t>
            </a:r>
          </a:p>
        </p:txBody>
      </p:sp>
      <p:sp>
        <p:nvSpPr>
          <p:cNvPr id="3" name="Text Placeholder 2"/>
          <p:cNvSpPr>
            <a:spLocks noGrp="1"/>
          </p:cNvSpPr>
          <p:nvPr>
            <p:ph type="body" sz="quarter" idx="10"/>
          </p:nvPr>
        </p:nvSpPr>
        <p:spPr/>
        <p:txBody>
          <a:bodyPr/>
          <a:lstStyle/>
          <a:p>
            <a:r>
              <a:rPr lang="en-US" dirty="0"/>
              <a:t>The </a:t>
            </a:r>
            <a:r>
              <a:rPr lang="en-US" dirty="0" err="1"/>
              <a:t>Shephelah</a:t>
            </a:r>
            <a:r>
              <a:rPr lang="en-US" dirty="0"/>
              <a:t> is a region of low hills between the coastal plain and the mountains. </a:t>
            </a:r>
          </a:p>
          <a:p>
            <a:r>
              <a:rPr lang="en-US" dirty="0"/>
              <a:t>Its average elevation is one thousand feet. </a:t>
            </a:r>
          </a:p>
          <a:p>
            <a:r>
              <a:rPr lang="en-US" dirty="0" err="1"/>
              <a:t>Wadis</a:t>
            </a:r>
            <a:r>
              <a:rPr lang="en-US" dirty="0"/>
              <a:t> descend from the mountains and cross the </a:t>
            </a:r>
            <a:r>
              <a:rPr lang="en-US" dirty="0" err="1"/>
              <a:t>Shephelah</a:t>
            </a:r>
            <a:r>
              <a:rPr lang="en-US" dirty="0"/>
              <a:t> on their way to the coast. </a:t>
            </a:r>
          </a:p>
        </p:txBody>
      </p:sp>
    </p:spTree>
    <p:extLst>
      <p:ext uri="{BB962C8B-B14F-4D97-AF65-F5344CB8AC3E}">
        <p14:creationId xmlns:p14="http://schemas.microsoft.com/office/powerpoint/2010/main" val="356776638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Mountain System</a:t>
            </a:r>
          </a:p>
        </p:txBody>
      </p:sp>
      <p:sp>
        <p:nvSpPr>
          <p:cNvPr id="3" name="Text Placeholder 2"/>
          <p:cNvSpPr>
            <a:spLocks noGrp="1"/>
          </p:cNvSpPr>
          <p:nvPr>
            <p:ph type="body" sz="quarter" idx="10"/>
          </p:nvPr>
        </p:nvSpPr>
        <p:spPr/>
        <p:txBody>
          <a:bodyPr/>
          <a:lstStyle/>
          <a:p>
            <a:r>
              <a:rPr lang="en-US" dirty="0"/>
              <a:t>The Lebanon and Anti-Lebanon Mountains continue south from Lebanon. </a:t>
            </a:r>
          </a:p>
          <a:p>
            <a:r>
              <a:rPr lang="en-US" dirty="0"/>
              <a:t>They rise less than four thousand feet in this area, but between them is the northern end of the </a:t>
            </a:r>
            <a:r>
              <a:rPr lang="en-US" b="1" dirty="0"/>
              <a:t>Great Rift Valley</a:t>
            </a:r>
            <a:r>
              <a:rPr lang="en-US" dirty="0"/>
              <a:t>, which falls below sea level. </a:t>
            </a:r>
          </a:p>
          <a:p>
            <a:r>
              <a:rPr lang="en-US" dirty="0"/>
              <a:t>The </a:t>
            </a:r>
            <a:r>
              <a:rPr lang="en-US" b="1" dirty="0"/>
              <a:t>Jordan River</a:t>
            </a:r>
            <a:r>
              <a:rPr lang="en-US" dirty="0"/>
              <a:t> flows through this valley from its headwaters on Mount Hermon south to the </a:t>
            </a:r>
            <a:r>
              <a:rPr lang="en-US" b="1" dirty="0"/>
              <a:t>Dead Sea</a:t>
            </a:r>
            <a:r>
              <a:rPr lang="en-US" dirty="0"/>
              <a:t>. </a:t>
            </a:r>
          </a:p>
          <a:p>
            <a:r>
              <a:rPr lang="en-US" dirty="0"/>
              <a:t>The mountains of Judah (or Judea) lie west of the Jordan River. </a:t>
            </a:r>
          </a:p>
          <a:p>
            <a:r>
              <a:rPr lang="en-US" dirty="0">
                <a:solidFill>
                  <a:srgbClr val="FF0000"/>
                </a:solidFill>
              </a:rPr>
              <a:t>The main mountain in this range is the </a:t>
            </a:r>
            <a:r>
              <a:rPr lang="en-US" b="1" dirty="0">
                <a:solidFill>
                  <a:srgbClr val="FF0000"/>
                </a:solidFill>
              </a:rPr>
              <a:t>Mount of Olives</a:t>
            </a:r>
            <a:r>
              <a:rPr lang="en-US" b="1" dirty="0"/>
              <a:t> </a:t>
            </a:r>
            <a:r>
              <a:rPr lang="en-US" dirty="0"/>
              <a:t>(2,737 ft.). </a:t>
            </a:r>
          </a:p>
          <a:p>
            <a:r>
              <a:rPr lang="en-US" dirty="0"/>
              <a:t>The main cities of ancient Judah, including Jerusalem, lie along the top of the mountain range. </a:t>
            </a:r>
          </a:p>
          <a:p>
            <a:pPr marL="0" indent="0">
              <a:buNone/>
            </a:pPr>
            <a:endParaRPr lang="en-US" dirty="0"/>
          </a:p>
        </p:txBody>
      </p:sp>
    </p:spTree>
    <p:extLst>
      <p:ext uri="{BB962C8B-B14F-4D97-AF65-F5344CB8AC3E}">
        <p14:creationId xmlns:p14="http://schemas.microsoft.com/office/powerpoint/2010/main" val="65966601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Israel also occupies the </a:t>
            </a:r>
            <a:r>
              <a:rPr lang="en-US" b="1" dirty="0">
                <a:solidFill>
                  <a:srgbClr val="FF0000"/>
                </a:solidFill>
              </a:rPr>
              <a:t>Golan</a:t>
            </a:r>
            <a:r>
              <a:rPr lang="en-US" dirty="0">
                <a:solidFill>
                  <a:srgbClr val="FF0000"/>
                </a:solidFill>
              </a:rPr>
              <a:t> (GOH </a:t>
            </a:r>
            <a:r>
              <a:rPr lang="en-US" dirty="0" err="1">
                <a:solidFill>
                  <a:srgbClr val="FF0000"/>
                </a:solidFill>
              </a:rPr>
              <a:t>lahn</a:t>
            </a:r>
            <a:r>
              <a:rPr lang="en-US" dirty="0">
                <a:solidFill>
                  <a:srgbClr val="FF0000"/>
                </a:solidFill>
              </a:rPr>
              <a:t>) </a:t>
            </a:r>
            <a:r>
              <a:rPr lang="en-US" b="1" dirty="0">
                <a:solidFill>
                  <a:srgbClr val="FF0000"/>
                </a:solidFill>
              </a:rPr>
              <a:t>Heights</a:t>
            </a:r>
            <a:r>
              <a:rPr lang="en-US" dirty="0">
                <a:solidFill>
                  <a:srgbClr val="FF0000"/>
                </a:solidFill>
              </a:rPr>
              <a:t>, a small part of the Anti-Lebanon Mountains northeast of the Sea of Galilee. </a:t>
            </a:r>
          </a:p>
          <a:p>
            <a:r>
              <a:rPr lang="en-US" dirty="0">
                <a:solidFill>
                  <a:srgbClr val="FF0000"/>
                </a:solidFill>
              </a:rPr>
              <a:t>Israel took this region from Syria during the Six-Day War to stop Syrian attacks and provide a buffer zone, but Syria wants it back.</a:t>
            </a:r>
            <a:r>
              <a:rPr lang="en-US" dirty="0"/>
              <a:t> </a:t>
            </a:r>
          </a:p>
          <a:p>
            <a:r>
              <a:rPr lang="en-US" b="1" i="1" dirty="0"/>
              <a:t>Mountains of Galilee</a:t>
            </a:r>
          </a:p>
          <a:p>
            <a:pPr lvl="1"/>
            <a:r>
              <a:rPr lang="en-US" dirty="0"/>
              <a:t>Galilee refers to the northernmost mountains of Israel. </a:t>
            </a:r>
          </a:p>
          <a:p>
            <a:pPr lvl="1"/>
            <a:r>
              <a:rPr lang="en-US" dirty="0"/>
              <a:t>The main peaks are Mount Tabor (1,886 ft.) and Mount </a:t>
            </a:r>
            <a:r>
              <a:rPr lang="en-US" dirty="0" err="1"/>
              <a:t>Meron</a:t>
            </a:r>
            <a:r>
              <a:rPr lang="en-US" dirty="0"/>
              <a:t> </a:t>
            </a:r>
            <a:r>
              <a:rPr lang="en-US" dirty="0" smtClean="0"/>
              <a:t/>
            </a:r>
            <a:br>
              <a:rPr lang="en-US" dirty="0" smtClean="0"/>
            </a:br>
            <a:r>
              <a:rPr lang="en-US" dirty="0" smtClean="0"/>
              <a:t>(</a:t>
            </a:r>
            <a:r>
              <a:rPr lang="en-US" dirty="0"/>
              <a:t>3,963 ft.), the highest mountain in Israel. </a:t>
            </a:r>
          </a:p>
          <a:p>
            <a:pPr lvl="1"/>
            <a:r>
              <a:rPr lang="en-US" dirty="0"/>
              <a:t>Jesus lived most of His life in Galilee and </a:t>
            </a:r>
            <a:r>
              <a:rPr lang="en-US" dirty="0" smtClean="0"/>
              <a:t>preached </a:t>
            </a:r>
            <a:r>
              <a:rPr lang="en-US" dirty="0"/>
              <a:t>in its synagogues (Mark 1:39). </a:t>
            </a:r>
          </a:p>
          <a:p>
            <a:pPr lvl="1"/>
            <a:r>
              <a:rPr lang="en-US" dirty="0"/>
              <a:t>This region includes the </a:t>
            </a:r>
            <a:r>
              <a:rPr lang="en-US" b="1" dirty="0"/>
              <a:t>Sea of Galilee </a:t>
            </a:r>
            <a:r>
              <a:rPr lang="en-US" dirty="0"/>
              <a:t>in the Great Rift Valley. </a:t>
            </a:r>
          </a:p>
        </p:txBody>
      </p:sp>
    </p:spTree>
    <p:extLst>
      <p:ext uri="{BB962C8B-B14F-4D97-AF65-F5344CB8AC3E}">
        <p14:creationId xmlns:p14="http://schemas.microsoft.com/office/powerpoint/2010/main" val="225769594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Archeologists have excavated ruins all over Israel. </a:t>
            </a:r>
          </a:p>
          <a:p>
            <a:pPr lvl="1"/>
            <a:r>
              <a:rPr lang="en-US" dirty="0"/>
              <a:t>As cities were destroyed, new ones were built on top of their ruins, creating huge mounds called </a:t>
            </a:r>
            <a:r>
              <a:rPr lang="en-US" b="1" dirty="0"/>
              <a:t>tells</a:t>
            </a:r>
            <a:r>
              <a:rPr lang="en-US" dirty="0"/>
              <a:t>. </a:t>
            </a:r>
          </a:p>
          <a:p>
            <a:pPr lvl="1"/>
            <a:r>
              <a:rPr lang="en-US" dirty="0"/>
              <a:t>Archeologists dig layer by layer, investigating the history of each time period. </a:t>
            </a:r>
          </a:p>
          <a:p>
            <a:r>
              <a:rPr lang="en-US" b="1" i="1" dirty="0"/>
              <a:t>West Bank </a:t>
            </a:r>
          </a:p>
          <a:p>
            <a:pPr lvl="1"/>
            <a:r>
              <a:rPr lang="en-US" dirty="0"/>
              <a:t>The West Bank is the mountain region west of the Jordan River and south of Galilee, which Jordan owned until Israel captured it during the Six-Day War. </a:t>
            </a:r>
          </a:p>
        </p:txBody>
      </p:sp>
    </p:spTree>
    <p:extLst>
      <p:ext uri="{BB962C8B-B14F-4D97-AF65-F5344CB8AC3E}">
        <p14:creationId xmlns:p14="http://schemas.microsoft.com/office/powerpoint/2010/main" val="233383837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80921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59" r="559" b="1548"/>
          <a:stretch/>
        </p:blipFill>
        <p:spPr>
          <a:xfrm>
            <a:off x="1738313" y="830412"/>
            <a:ext cx="8228012" cy="4846320"/>
          </a:xfrm>
        </p:spPr>
      </p:pic>
    </p:spTree>
    <p:extLst>
      <p:ext uri="{BB962C8B-B14F-4D97-AF65-F5344CB8AC3E}">
        <p14:creationId xmlns:p14="http://schemas.microsoft.com/office/powerpoint/2010/main" val="488243875"/>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Geography</a:t>
            </a:r>
          </a:p>
        </p:txBody>
      </p:sp>
      <p:sp>
        <p:nvSpPr>
          <p:cNvPr id="3" name="Text Placeholder 2"/>
          <p:cNvSpPr>
            <a:spLocks noGrp="1"/>
          </p:cNvSpPr>
          <p:nvPr>
            <p:ph type="body" sz="quarter" idx="10"/>
          </p:nvPr>
        </p:nvSpPr>
        <p:spPr/>
        <p:txBody>
          <a:bodyPr/>
          <a:lstStyle/>
          <a:p>
            <a:r>
              <a:rPr lang="en-US" dirty="0"/>
              <a:t>A knowledge of geography is an invaluable tool in understanding events in the Bible because it helps to explain why some cities were so important, why Bible characters traveled the routes they did, and why battles were fought where and how they were. </a:t>
            </a:r>
          </a:p>
          <a:p>
            <a:r>
              <a:rPr lang="en-US" dirty="0"/>
              <a:t>Perhaps the single most important factor in Israel’s history was the trade routes that crossed the country. </a:t>
            </a:r>
          </a:p>
          <a:p>
            <a:r>
              <a:rPr lang="en-US" dirty="0" smtClean="0"/>
              <a:t>At Mount Carmel, </a:t>
            </a:r>
            <a:r>
              <a:rPr lang="en-US" dirty="0"/>
              <a:t>the ancient trade route veered inland to the Iron Pass, at the fortress of </a:t>
            </a:r>
            <a:r>
              <a:rPr lang="en-US" b="1" dirty="0"/>
              <a:t>Megiddo</a:t>
            </a:r>
            <a:r>
              <a:rPr lang="en-US" dirty="0"/>
              <a:t> (</a:t>
            </a:r>
            <a:r>
              <a:rPr lang="en-US" dirty="0" err="1"/>
              <a:t>muh</a:t>
            </a:r>
            <a:r>
              <a:rPr lang="en-US" dirty="0"/>
              <a:t> GID oh). </a:t>
            </a:r>
          </a:p>
          <a:p>
            <a:r>
              <a:rPr lang="en-US" dirty="0"/>
              <a:t>The valley from Megiddo to the Jordan is the only valley through the mountains. </a:t>
            </a:r>
          </a:p>
          <a:p>
            <a:r>
              <a:rPr lang="en-US" dirty="0"/>
              <a:t>It has two parts, divided by the narrowest spot in the valley near the town of </a:t>
            </a:r>
            <a:r>
              <a:rPr lang="en-US" dirty="0" err="1"/>
              <a:t>Jezreel</a:t>
            </a:r>
            <a:r>
              <a:rPr lang="en-US" dirty="0"/>
              <a:t>. </a:t>
            </a:r>
          </a:p>
        </p:txBody>
      </p:sp>
    </p:spTree>
    <p:extLst>
      <p:ext uri="{BB962C8B-B14F-4D97-AF65-F5344CB8AC3E}">
        <p14:creationId xmlns:p14="http://schemas.microsoft.com/office/powerpoint/2010/main" val="292160740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western part of the valley, from Megiddo to </a:t>
            </a:r>
            <a:r>
              <a:rPr lang="en-US" dirty="0" err="1"/>
              <a:t>Jezreel</a:t>
            </a:r>
            <a:r>
              <a:rPr lang="en-US" dirty="0"/>
              <a:t>, is called the </a:t>
            </a:r>
            <a:r>
              <a:rPr lang="en-US" b="1" dirty="0"/>
              <a:t>Plain of Esdraelon </a:t>
            </a:r>
            <a:r>
              <a:rPr lang="en-US" dirty="0"/>
              <a:t>(</a:t>
            </a:r>
            <a:r>
              <a:rPr lang="en-US" dirty="0" err="1"/>
              <a:t>ez</a:t>
            </a:r>
            <a:r>
              <a:rPr lang="en-US" dirty="0"/>
              <a:t> DRAY </a:t>
            </a:r>
            <a:r>
              <a:rPr lang="en-US" dirty="0" err="1"/>
              <a:t>lon</a:t>
            </a:r>
            <a:r>
              <a:rPr lang="en-US" dirty="0"/>
              <a:t>), or Valley of Megiddo. </a:t>
            </a:r>
          </a:p>
        </p:txBody>
      </p:sp>
    </p:spTree>
    <p:extLst>
      <p:ext uri="{BB962C8B-B14F-4D97-AF65-F5344CB8AC3E}">
        <p14:creationId xmlns:p14="http://schemas.microsoft.com/office/powerpoint/2010/main" val="377159435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Divided Capital </a:t>
            </a:r>
          </a:p>
        </p:txBody>
      </p:sp>
      <p:sp>
        <p:nvSpPr>
          <p:cNvPr id="3" name="Text Placeholder 2"/>
          <p:cNvSpPr>
            <a:spLocks noGrp="1"/>
          </p:cNvSpPr>
          <p:nvPr>
            <p:ph type="body" sz="quarter" idx="10"/>
          </p:nvPr>
        </p:nvSpPr>
        <p:spPr/>
        <p:txBody>
          <a:bodyPr/>
          <a:lstStyle/>
          <a:p>
            <a:r>
              <a:rPr lang="en-US" dirty="0"/>
              <a:t>Jerusalem, the most populous city in Israel, sits in the mountains of Judah at the western edge of the West Bank. </a:t>
            </a:r>
          </a:p>
          <a:p>
            <a:r>
              <a:rPr lang="en-US" dirty="0"/>
              <a:t>The Hebrew parliament, or </a:t>
            </a:r>
            <a:r>
              <a:rPr lang="en-US" b="1" dirty="0"/>
              <a:t>Knesset</a:t>
            </a:r>
            <a:r>
              <a:rPr lang="en-US" dirty="0"/>
              <a:t> (</a:t>
            </a:r>
            <a:r>
              <a:rPr lang="en-US" dirty="0" err="1"/>
              <a:t>kuh</a:t>
            </a:r>
            <a:r>
              <a:rPr lang="en-US" dirty="0"/>
              <a:t> NES </a:t>
            </a:r>
            <a:r>
              <a:rPr lang="en-US" dirty="0" err="1"/>
              <a:t>eht</a:t>
            </a:r>
            <a:r>
              <a:rPr lang="en-US" dirty="0"/>
              <a:t>), is located in the city. </a:t>
            </a:r>
          </a:p>
          <a:p>
            <a:r>
              <a:rPr lang="en-US" dirty="0"/>
              <a:t>Israel established the first true democracy in the Middle East. </a:t>
            </a:r>
          </a:p>
          <a:p>
            <a:r>
              <a:rPr lang="en-US" dirty="0"/>
              <a:t>The government guarantees Christians, Jews, and Muslim access to their holy sites in Jerusalem: The Temple Mount and the Wailing Wall for Jews, the Dome of the Rock for Muslims, and various sites </a:t>
            </a:r>
            <a:r>
              <a:rPr lang="en-US" dirty="0" smtClean="0"/>
              <a:t>in </a:t>
            </a:r>
            <a:r>
              <a:rPr lang="en-US" dirty="0"/>
              <a:t>Jerusalem and Bethlehem for Christians. </a:t>
            </a:r>
            <a:endParaRPr lang="en-US" dirty="0" smtClean="0"/>
          </a:p>
          <a:p>
            <a:r>
              <a:rPr lang="en-US" dirty="0" smtClean="0">
                <a:solidFill>
                  <a:srgbClr val="FF0000"/>
                </a:solidFill>
              </a:rPr>
              <a:t>Judaism is the religion of the Jews.</a:t>
            </a:r>
          </a:p>
          <a:p>
            <a:r>
              <a:rPr lang="en-US" dirty="0" smtClean="0">
                <a:solidFill>
                  <a:srgbClr val="FF0000"/>
                </a:solidFill>
              </a:rPr>
              <a:t>Masada is where the Jewish zealots held out </a:t>
            </a:r>
            <a:r>
              <a:rPr lang="en-US" smtClean="0">
                <a:solidFill>
                  <a:srgbClr val="FF0000"/>
                </a:solidFill>
              </a:rPr>
              <a:t>against the Romans.</a:t>
            </a:r>
            <a:endParaRPr lang="en-US" dirty="0">
              <a:solidFill>
                <a:srgbClr val="FF0000"/>
              </a:solidFill>
            </a:endParaRPr>
          </a:p>
        </p:txBody>
      </p:sp>
    </p:spTree>
    <p:extLst>
      <p:ext uri="{BB962C8B-B14F-4D97-AF65-F5344CB8AC3E}">
        <p14:creationId xmlns:p14="http://schemas.microsoft.com/office/powerpoint/2010/main" val="423719584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1376363" indent="-749300"/>
            <a:r>
              <a:rPr lang="en-US" dirty="0"/>
              <a:t>1–3. What three occupied territories consist mostly of  Palestinians? </a:t>
            </a:r>
          </a:p>
          <a:p>
            <a:pPr marL="1376363" indent="-749300"/>
            <a:r>
              <a:rPr lang="en-US" dirty="0"/>
              <a:t>	</a:t>
            </a:r>
            <a:r>
              <a:rPr lang="en-US" b="1" i="1" dirty="0"/>
              <a:t>Gaza Strip, Golan Heights, and West Bank </a:t>
            </a:r>
            <a:endParaRPr lang="en-US" dirty="0"/>
          </a:p>
          <a:p>
            <a:r>
              <a:rPr lang="en-US" dirty="0"/>
              <a:t>	 </a:t>
            </a:r>
          </a:p>
        </p:txBody>
      </p:sp>
    </p:spTree>
    <p:extLst>
      <p:ext uri="{BB962C8B-B14F-4D97-AF65-F5344CB8AC3E}">
        <p14:creationId xmlns:p14="http://schemas.microsoft.com/office/powerpoint/2010/main" val="111128899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What occupied territory once belonged to Syria? </a:t>
            </a:r>
          </a:p>
          <a:p>
            <a:r>
              <a:rPr lang="en-US" dirty="0"/>
              <a:t>	</a:t>
            </a:r>
            <a:r>
              <a:rPr lang="en-US" b="1" i="1" dirty="0"/>
              <a:t>Golan Heights</a:t>
            </a:r>
            <a:endParaRPr lang="en-US" dirty="0"/>
          </a:p>
        </p:txBody>
      </p:sp>
    </p:spTree>
    <p:extLst>
      <p:ext uri="{BB962C8B-B14F-4D97-AF65-F5344CB8AC3E}">
        <p14:creationId xmlns:p14="http://schemas.microsoft.com/office/powerpoint/2010/main" val="1706086673"/>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5. What mountain interrupts the north coastal plain? </a:t>
            </a:r>
          </a:p>
          <a:p>
            <a:r>
              <a:rPr lang="en-US" dirty="0"/>
              <a:t>	</a:t>
            </a:r>
            <a:r>
              <a:rPr lang="en-US" b="1" i="1" dirty="0"/>
              <a:t>Mount Carmel </a:t>
            </a:r>
            <a:endParaRPr lang="en-US" dirty="0"/>
          </a:p>
        </p:txBody>
      </p:sp>
    </p:spTree>
    <p:extLst>
      <p:ext uri="{BB962C8B-B14F-4D97-AF65-F5344CB8AC3E}">
        <p14:creationId xmlns:p14="http://schemas.microsoft.com/office/powerpoint/2010/main" val="148926193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Why would Syria want to regain control of the Golan Heights? </a:t>
            </a:r>
          </a:p>
          <a:p>
            <a:pPr marL="568325" indent="0"/>
            <a:r>
              <a:rPr lang="en-US" b="1" i="1" dirty="0"/>
              <a:t>It provided Syria with high ground from which to fire weapons into Israel during the Six-Day </a:t>
            </a:r>
            <a:r>
              <a:rPr lang="en-US" b="1" i="1" dirty="0" smtClean="0"/>
              <a:t>War.</a:t>
            </a:r>
            <a:endParaRPr lang="en-US" b="1" i="1" dirty="0"/>
          </a:p>
        </p:txBody>
      </p:sp>
    </p:spTree>
    <p:extLst>
      <p:ext uri="{BB962C8B-B14F-4D97-AF65-F5344CB8AC3E}">
        <p14:creationId xmlns:p14="http://schemas.microsoft.com/office/powerpoint/2010/main" val="266968752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Negev</a:t>
            </a:r>
          </a:p>
        </p:txBody>
      </p:sp>
      <p:sp>
        <p:nvSpPr>
          <p:cNvPr id="3" name="Text Placeholder 2"/>
          <p:cNvSpPr>
            <a:spLocks noGrp="1"/>
          </p:cNvSpPr>
          <p:nvPr>
            <p:ph type="body" sz="quarter" idx="10"/>
          </p:nvPr>
        </p:nvSpPr>
        <p:spPr/>
        <p:txBody>
          <a:bodyPr/>
          <a:lstStyle/>
          <a:p>
            <a:r>
              <a:rPr lang="en-US" dirty="0"/>
              <a:t>The Hebrew world </a:t>
            </a:r>
            <a:r>
              <a:rPr lang="en-US" i="1" dirty="0" err="1"/>
              <a:t>negev</a:t>
            </a:r>
            <a:r>
              <a:rPr lang="en-US" dirty="0"/>
              <a:t> means simply “south,” and it refers to the southern part of Israel. </a:t>
            </a:r>
          </a:p>
          <a:p>
            <a:r>
              <a:rPr lang="en-US" dirty="0"/>
              <a:t>It has three parts: historical Negev, the Wilderness of Zin, and Arabah. </a:t>
            </a:r>
          </a:p>
          <a:p>
            <a:r>
              <a:rPr lang="en-US" b="1" i="1" dirty="0"/>
              <a:t>Historical Negev</a:t>
            </a:r>
          </a:p>
          <a:p>
            <a:pPr lvl="1"/>
            <a:r>
              <a:rPr lang="en-US" dirty="0"/>
              <a:t>In the Bible, the Negev always refers to a small arid region around the towns of Beersheba and </a:t>
            </a:r>
            <a:r>
              <a:rPr lang="en-US" dirty="0" err="1"/>
              <a:t>Ziklag</a:t>
            </a:r>
            <a:r>
              <a:rPr lang="en-US" dirty="0"/>
              <a:t>. </a:t>
            </a:r>
          </a:p>
          <a:p>
            <a:r>
              <a:rPr lang="en-US" b="1" i="1" dirty="0"/>
              <a:t>Wilderness of Zin</a:t>
            </a:r>
          </a:p>
          <a:p>
            <a:pPr lvl="1"/>
            <a:r>
              <a:rPr lang="en-US" dirty="0"/>
              <a:t>The Wilderness of Zin lies south of the biblical Negev. </a:t>
            </a:r>
          </a:p>
          <a:p>
            <a:pPr lvl="1"/>
            <a:r>
              <a:rPr lang="en-US" dirty="0"/>
              <a:t>Steep </a:t>
            </a:r>
            <a:r>
              <a:rPr lang="en-US" dirty="0" err="1"/>
              <a:t>wadis</a:t>
            </a:r>
            <a:r>
              <a:rPr lang="en-US" dirty="0"/>
              <a:t> cut through its rugged mountains, and several craters gouge the landscape.  </a:t>
            </a:r>
          </a:p>
          <a:p>
            <a:pPr lvl="1"/>
            <a:endParaRPr lang="en-US" dirty="0"/>
          </a:p>
        </p:txBody>
      </p:sp>
    </p:spTree>
    <p:extLst>
      <p:ext uri="{BB962C8B-B14F-4D97-AF65-F5344CB8AC3E}">
        <p14:creationId xmlns:p14="http://schemas.microsoft.com/office/powerpoint/2010/main" val="2061197253"/>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Arabah </a:t>
            </a:r>
          </a:p>
          <a:p>
            <a:pPr lvl="1"/>
            <a:r>
              <a:rPr lang="en-US" dirty="0"/>
              <a:t>East of the wilderness and south of the Great Rift Valley is a wide barren valley called the Arabah. </a:t>
            </a:r>
          </a:p>
          <a:p>
            <a:pPr lvl="1"/>
            <a:r>
              <a:rPr lang="en-US" dirty="0"/>
              <a:t>Although the modern Negev is an apparent wasteland, the Israelis have devised a method using small amounts of salty water to grow hardy plants, such as tomatoes, peanuts, and cotton.</a:t>
            </a:r>
          </a:p>
          <a:p>
            <a:pPr lvl="1"/>
            <a:endParaRPr lang="en-US" dirty="0"/>
          </a:p>
        </p:txBody>
      </p:sp>
    </p:spTree>
    <p:extLst>
      <p:ext uri="{BB962C8B-B14F-4D97-AF65-F5344CB8AC3E}">
        <p14:creationId xmlns:p14="http://schemas.microsoft.com/office/powerpoint/2010/main" val="1413489362"/>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Judaism </a:t>
            </a:r>
          </a:p>
        </p:txBody>
      </p:sp>
      <p:sp>
        <p:nvSpPr>
          <p:cNvPr id="3" name="Text Placeholder 2"/>
          <p:cNvSpPr>
            <a:spLocks noGrp="1"/>
          </p:cNvSpPr>
          <p:nvPr>
            <p:ph type="body" sz="quarter" idx="10"/>
          </p:nvPr>
        </p:nvSpPr>
        <p:spPr/>
        <p:txBody>
          <a:bodyPr/>
          <a:lstStyle/>
          <a:p>
            <a:r>
              <a:rPr lang="en-US" dirty="0"/>
              <a:t>The religion of Judaism emerged in the wake of the destruction of the Jewish temple in AD 70. </a:t>
            </a:r>
          </a:p>
          <a:p>
            <a:r>
              <a:rPr lang="en-US" dirty="0"/>
              <a:t>Though the roots of Judaism reach back to Moses and Abraham, AD 70 proved to be a decisive turning point. </a:t>
            </a:r>
          </a:p>
          <a:p>
            <a:r>
              <a:rPr lang="en-US" dirty="0"/>
              <a:t>Central to Judaism are monotheism, the Torah, and the election of the nation of Israel. </a:t>
            </a:r>
          </a:p>
        </p:txBody>
      </p:sp>
    </p:spTree>
    <p:extLst>
      <p:ext uri="{BB962C8B-B14F-4D97-AF65-F5344CB8AC3E}">
        <p14:creationId xmlns:p14="http://schemas.microsoft.com/office/powerpoint/2010/main" val="202111789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Turkey </a:t>
            </a:r>
          </a:p>
        </p:txBody>
      </p:sp>
      <p:sp>
        <p:nvSpPr>
          <p:cNvPr id="3" name="Text Placeholder 2"/>
          <p:cNvSpPr>
            <a:spLocks noGrp="1"/>
          </p:cNvSpPr>
          <p:nvPr>
            <p:ph type="body" sz="quarter" idx="10"/>
          </p:nvPr>
        </p:nvSpPr>
        <p:spPr/>
        <p:txBody>
          <a:bodyPr/>
          <a:lstStyle/>
          <a:p>
            <a:r>
              <a:rPr lang="en-US" dirty="0"/>
              <a:t>Turkey is the crossroads between Europe and Asia and the Middle East. </a:t>
            </a:r>
          </a:p>
          <a:p>
            <a:r>
              <a:rPr lang="en-US" dirty="0"/>
              <a:t>It is part European and part Middle Eastern in its influences. </a:t>
            </a:r>
          </a:p>
          <a:p>
            <a:r>
              <a:rPr lang="en-US" dirty="0"/>
              <a:t>Its location forms a “</a:t>
            </a:r>
            <a:r>
              <a:rPr lang="en-US" b="1" dirty="0"/>
              <a:t>chokepoint</a:t>
            </a:r>
            <a:r>
              <a:rPr lang="en-US" dirty="0"/>
              <a:t>,” controlling movement of goods and peoples between the three great continents. </a:t>
            </a:r>
          </a:p>
          <a:p>
            <a:r>
              <a:rPr lang="en-US" dirty="0">
                <a:solidFill>
                  <a:srgbClr val="FF0000"/>
                </a:solidFill>
              </a:rPr>
              <a:t>It is often called </a:t>
            </a:r>
            <a:r>
              <a:rPr lang="en-US" b="1" dirty="0">
                <a:solidFill>
                  <a:srgbClr val="FF0000"/>
                </a:solidFill>
              </a:rPr>
              <a:t>Asia Minor</a:t>
            </a:r>
            <a:r>
              <a:rPr lang="en-US" dirty="0">
                <a:solidFill>
                  <a:srgbClr val="FF0000"/>
                </a:solidFill>
              </a:rPr>
              <a:t>, signifying both its size—it is much like a small continent—and its influence on history. </a:t>
            </a:r>
          </a:p>
        </p:txBody>
      </p:sp>
    </p:spTree>
    <p:extLst>
      <p:ext uri="{BB962C8B-B14F-4D97-AF65-F5344CB8AC3E}">
        <p14:creationId xmlns:p14="http://schemas.microsoft.com/office/powerpoint/2010/main" val="1663318722"/>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Masada </a:t>
            </a:r>
          </a:p>
        </p:txBody>
      </p:sp>
      <p:sp>
        <p:nvSpPr>
          <p:cNvPr id="3" name="Text Placeholder 2"/>
          <p:cNvSpPr>
            <a:spLocks noGrp="1"/>
          </p:cNvSpPr>
          <p:nvPr>
            <p:ph type="body" sz="quarter" idx="10"/>
          </p:nvPr>
        </p:nvSpPr>
        <p:spPr/>
        <p:txBody>
          <a:bodyPr/>
          <a:lstStyle/>
          <a:p>
            <a:r>
              <a:rPr lang="en-US" dirty="0"/>
              <a:t>Near the Dead Sea is a flat-topped steep-sided mountain called Masada (</a:t>
            </a:r>
            <a:r>
              <a:rPr lang="en-US" dirty="0" err="1"/>
              <a:t>mah</a:t>
            </a:r>
            <a:r>
              <a:rPr lang="en-US" dirty="0"/>
              <a:t> SAH dah), which means “fortress” or “stronghold.” </a:t>
            </a:r>
          </a:p>
          <a:p>
            <a:r>
              <a:rPr lang="en-US" dirty="0"/>
              <a:t>It was the setting for the stirring story of Jewish </a:t>
            </a:r>
            <a:r>
              <a:rPr lang="en-US" dirty="0" smtClean="0"/>
              <a:t>Zealots</a:t>
            </a:r>
            <a:r>
              <a:rPr lang="en-US" dirty="0"/>
              <a:t>’ last stand for freedom in their revolt against Rome, and it has become a patriotic symbol for Israel, much as the Alamo is a symbol for Texas. </a:t>
            </a:r>
          </a:p>
        </p:txBody>
      </p:sp>
    </p:spTree>
    <p:extLst>
      <p:ext uri="{BB962C8B-B14F-4D97-AF65-F5344CB8AC3E}">
        <p14:creationId xmlns:p14="http://schemas.microsoft.com/office/powerpoint/2010/main" val="159053084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Palestinians </a:t>
            </a:r>
          </a:p>
        </p:txBody>
      </p:sp>
      <p:sp>
        <p:nvSpPr>
          <p:cNvPr id="3" name="Text Placeholder 2"/>
          <p:cNvSpPr>
            <a:spLocks noGrp="1"/>
          </p:cNvSpPr>
          <p:nvPr>
            <p:ph type="body" sz="quarter" idx="10"/>
          </p:nvPr>
        </p:nvSpPr>
        <p:spPr/>
        <p:txBody>
          <a:bodyPr>
            <a:normAutofit/>
          </a:bodyPr>
          <a:lstStyle/>
          <a:p>
            <a:r>
              <a:rPr lang="en-US" dirty="0"/>
              <a:t>The term Palestine is probably derived from the Greek term </a:t>
            </a:r>
            <a:r>
              <a:rPr lang="en-US" i="1" dirty="0" err="1"/>
              <a:t>Palaistínē</a:t>
            </a:r>
            <a:r>
              <a:rPr lang="en-US" i="1" dirty="0"/>
              <a:t> </a:t>
            </a:r>
            <a:r>
              <a:rPr lang="en-US" dirty="0"/>
              <a:t>or the Arabic </a:t>
            </a:r>
            <a:r>
              <a:rPr lang="en-US" i="1" dirty="0"/>
              <a:t>Filastin</a:t>
            </a:r>
            <a:r>
              <a:rPr lang="en-US" dirty="0"/>
              <a:t>.</a:t>
            </a:r>
          </a:p>
          <a:p>
            <a:r>
              <a:rPr lang="en-US" dirty="0"/>
              <a:t>In the Bible the term </a:t>
            </a:r>
            <a:r>
              <a:rPr lang="en-US" i="1" dirty="0"/>
              <a:t>Philistine </a:t>
            </a:r>
            <a:r>
              <a:rPr lang="en-US" dirty="0"/>
              <a:t>is used and is similar to the Arabic term. </a:t>
            </a:r>
          </a:p>
          <a:p>
            <a:r>
              <a:rPr lang="en-US" dirty="0"/>
              <a:t>Outside of the Bible, Palestine has historically been used to refer to the region between Egypt and Phoenicia. </a:t>
            </a:r>
          </a:p>
          <a:p>
            <a:r>
              <a:rPr lang="en-US" dirty="0"/>
              <a:t>Gradually, the people who lived in this region became known as Palestinians.</a:t>
            </a:r>
          </a:p>
          <a:p>
            <a:r>
              <a:rPr lang="en-US" dirty="0"/>
              <a:t>By the beginning of the twentieth century, the term began to be used to refer to the Arab population living in this region, and the transition was completed by the re-formation of the nation of Israel in 1948.</a:t>
            </a:r>
          </a:p>
        </p:txBody>
      </p:sp>
    </p:spTree>
    <p:extLst>
      <p:ext uri="{BB962C8B-B14F-4D97-AF65-F5344CB8AC3E}">
        <p14:creationId xmlns:p14="http://schemas.microsoft.com/office/powerpoint/2010/main" val="1568442605"/>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Palestinians rejected the creation of the nation of Israel in 1948 and, along with neighboring Arab nations, began the first of four wars to drive out the Jews.  </a:t>
            </a:r>
          </a:p>
          <a:p>
            <a:r>
              <a:rPr lang="en-US" dirty="0"/>
              <a:t>In 1967, three Arab nations—Egypt, Syria, and Jordan—began planning a new attack on Israel, but Israel learned about their plans and struck them first. </a:t>
            </a:r>
          </a:p>
          <a:p>
            <a:r>
              <a:rPr lang="en-US" dirty="0"/>
              <a:t>In that </a:t>
            </a:r>
            <a:r>
              <a:rPr lang="en-US" b="1" dirty="0"/>
              <a:t>Six-Day War</a:t>
            </a:r>
            <a:r>
              <a:rPr lang="en-US" dirty="0"/>
              <a:t>, the Israelis easily routed the unprepared Arabs, capturing much land on Israel’s borders, including Egypt’s Sinai Peninsula, </a:t>
            </a:r>
            <a:r>
              <a:rPr lang="en-US" dirty="0" smtClean="0"/>
              <a:t>Syria’s </a:t>
            </a:r>
            <a:r>
              <a:rPr lang="en-US" dirty="0"/>
              <a:t>Golan Heights, and three Palestinian regions (the West Bank of the Jordan River, the Gaza Strip along the Mediterranean coast, and East Jerusalem). </a:t>
            </a:r>
          </a:p>
          <a:p>
            <a:r>
              <a:rPr lang="en-US" dirty="0"/>
              <a:t>Egypt and Syria attacked Israel again in the </a:t>
            </a:r>
            <a:r>
              <a:rPr lang="en-US" b="1" dirty="0"/>
              <a:t>Yom Kippur War</a:t>
            </a:r>
            <a:r>
              <a:rPr lang="en-US" dirty="0"/>
              <a:t> (1973), but the Israelis narrowly repelled the invasion at great cost, with a massive resupply of military equipment provided by the United States. </a:t>
            </a:r>
          </a:p>
        </p:txBody>
      </p:sp>
    </p:spTree>
    <p:extLst>
      <p:ext uri="{BB962C8B-B14F-4D97-AF65-F5344CB8AC3E}">
        <p14:creationId xmlns:p14="http://schemas.microsoft.com/office/powerpoint/2010/main" val="183107372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Dead Sea</a:t>
            </a:r>
          </a:p>
        </p:txBody>
      </p:sp>
      <p:sp>
        <p:nvSpPr>
          <p:cNvPr id="3" name="Text Placeholder 2"/>
          <p:cNvSpPr>
            <a:spLocks noGrp="1"/>
          </p:cNvSpPr>
          <p:nvPr>
            <p:ph type="body" sz="quarter" idx="10"/>
          </p:nvPr>
        </p:nvSpPr>
        <p:spPr/>
        <p:txBody>
          <a:bodyPr/>
          <a:lstStyle/>
          <a:p>
            <a:r>
              <a:rPr lang="en-US" dirty="0"/>
              <a:t>The </a:t>
            </a:r>
            <a:r>
              <a:rPr lang="en-US" b="1" dirty="0"/>
              <a:t>Dead Sea</a:t>
            </a:r>
            <a:r>
              <a:rPr lang="en-US" dirty="0"/>
              <a:t>, fifty miles long and ten miles wide, lies at the bottom of the Great Rift Valley between Israel and Jordan. </a:t>
            </a:r>
          </a:p>
          <a:p>
            <a:r>
              <a:rPr lang="en-US" dirty="0"/>
              <a:t>The Dead Sea boasts both the lowest shoreline and the saltiest water in the world. </a:t>
            </a:r>
          </a:p>
          <a:p>
            <a:r>
              <a:rPr lang="en-US" dirty="0"/>
              <a:t>Bedouins found the oldest known manuscripts of the Old Testament, called the Dead Sea Scrolls, in caves at Qumran on the northwest shore. </a:t>
            </a:r>
          </a:p>
        </p:txBody>
      </p:sp>
    </p:spTree>
    <p:extLst>
      <p:ext uri="{BB962C8B-B14F-4D97-AF65-F5344CB8AC3E}">
        <p14:creationId xmlns:p14="http://schemas.microsoft.com/office/powerpoint/2010/main" val="128726681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6229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Jordan</a:t>
            </a:r>
          </a:p>
        </p:txBody>
      </p:sp>
      <p:sp>
        <p:nvSpPr>
          <p:cNvPr id="3" name="Text Placeholder 2"/>
          <p:cNvSpPr>
            <a:spLocks noGrp="1"/>
          </p:cNvSpPr>
          <p:nvPr>
            <p:ph type="body" sz="quarter" idx="10"/>
          </p:nvPr>
        </p:nvSpPr>
        <p:spPr/>
        <p:txBody>
          <a:bodyPr/>
          <a:lstStyle/>
          <a:p>
            <a:r>
              <a:rPr lang="en-US" dirty="0"/>
              <a:t>Jordan, located east of Israel and south of Syria, is about the size of Indiana and consists mainly of uninhabited desert. </a:t>
            </a:r>
          </a:p>
          <a:p>
            <a:r>
              <a:rPr lang="en-US" dirty="0"/>
              <a:t>Jordan has been one of the most stable and peaceful countries in this region. </a:t>
            </a:r>
          </a:p>
          <a:p>
            <a:r>
              <a:rPr lang="en-US" dirty="0"/>
              <a:t>Between the Great Rift Valley and the Syrian Desert is the </a:t>
            </a:r>
            <a:r>
              <a:rPr lang="en-US" dirty="0" err="1"/>
              <a:t>Transjordanian</a:t>
            </a:r>
            <a:r>
              <a:rPr lang="en-US" dirty="0"/>
              <a:t> Plateau, where most people live. </a:t>
            </a:r>
          </a:p>
          <a:p>
            <a:r>
              <a:rPr lang="en-US" dirty="0" smtClean="0"/>
              <a:t>The </a:t>
            </a:r>
            <a:r>
              <a:rPr lang="en-US" dirty="0"/>
              <a:t>stabilizing force was the forty-six-year reign of King Hussein, who died in 1999. </a:t>
            </a:r>
          </a:p>
          <a:p>
            <a:r>
              <a:rPr lang="en-US" dirty="0"/>
              <a:t>While the state religion is Sunni Islam (96 percent), the Jordanian constitution guarantees freedom of religion. </a:t>
            </a:r>
            <a:endParaRPr lang="en-US" dirty="0" smtClean="0"/>
          </a:p>
          <a:p>
            <a:r>
              <a:rPr lang="en-US" dirty="0" smtClean="0">
                <a:solidFill>
                  <a:srgbClr val="FF0000"/>
                </a:solidFill>
              </a:rPr>
              <a:t>The capital is Amman</a:t>
            </a:r>
            <a:endParaRPr lang="en-US" dirty="0">
              <a:solidFill>
                <a:srgbClr val="FF0000"/>
              </a:solidFill>
            </a:endParaRPr>
          </a:p>
        </p:txBody>
      </p:sp>
    </p:spTree>
    <p:extLst>
      <p:ext uri="{BB962C8B-B14F-4D97-AF65-F5344CB8AC3E}">
        <p14:creationId xmlns:p14="http://schemas.microsoft.com/office/powerpoint/2010/main" val="2890966978"/>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965" y="0"/>
            <a:ext cx="11775687" cy="6583363"/>
          </a:xfrm>
          <a:prstGeom prst="rect">
            <a:avLst/>
          </a:prstGeom>
        </p:spPr>
      </p:pic>
    </p:spTree>
    <p:extLst>
      <p:ext uri="{BB962C8B-B14F-4D97-AF65-F5344CB8AC3E}">
        <p14:creationId xmlns:p14="http://schemas.microsoft.com/office/powerpoint/2010/main" val="159385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Distinguish the modern and biblical Negev. </a:t>
            </a:r>
          </a:p>
          <a:p>
            <a:r>
              <a:rPr lang="en-US" dirty="0"/>
              <a:t>	</a:t>
            </a:r>
            <a:r>
              <a:rPr lang="en-US" b="1" i="1" dirty="0"/>
              <a:t>modern Negev—the southern part of Israel including the historical Negev, the wilderness of Zin, and Arabah; biblical Negev—small arid region around Beersheba and </a:t>
            </a:r>
            <a:r>
              <a:rPr lang="en-US" b="1" i="1" dirty="0" err="1"/>
              <a:t>Ziklag</a:t>
            </a:r>
            <a:r>
              <a:rPr lang="en-US" b="1" i="1" dirty="0"/>
              <a:t> </a:t>
            </a:r>
            <a:endParaRPr lang="en-US" dirty="0"/>
          </a:p>
        </p:txBody>
      </p:sp>
    </p:spTree>
    <p:extLst>
      <p:ext uri="{BB962C8B-B14F-4D97-AF65-F5344CB8AC3E}">
        <p14:creationId xmlns:p14="http://schemas.microsoft.com/office/powerpoint/2010/main" val="276210981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geographic feature is common in Palestine, providing both strategic routes in the </a:t>
            </a:r>
            <a:r>
              <a:rPr lang="en-US" dirty="0" err="1"/>
              <a:t>Shephelah</a:t>
            </a:r>
            <a:r>
              <a:rPr lang="en-US" dirty="0"/>
              <a:t> and national boundaries on the </a:t>
            </a:r>
            <a:r>
              <a:rPr lang="en-US" dirty="0" err="1"/>
              <a:t>Transjordanian</a:t>
            </a:r>
            <a:r>
              <a:rPr lang="en-US" dirty="0"/>
              <a:t> Plateau? </a:t>
            </a:r>
          </a:p>
          <a:p>
            <a:r>
              <a:rPr lang="en-US" dirty="0"/>
              <a:t>	</a:t>
            </a:r>
            <a:r>
              <a:rPr lang="en-US" b="1" i="1" dirty="0" err="1"/>
              <a:t>wadis</a:t>
            </a:r>
            <a:r>
              <a:rPr lang="en-US" b="1" i="1" dirty="0"/>
              <a:t> </a:t>
            </a:r>
            <a:endParaRPr lang="en-US" dirty="0"/>
          </a:p>
        </p:txBody>
      </p:sp>
    </p:spTree>
    <p:extLst>
      <p:ext uri="{BB962C8B-B14F-4D97-AF65-F5344CB8AC3E}">
        <p14:creationId xmlns:p14="http://schemas.microsoft.com/office/powerpoint/2010/main" val="4232644132"/>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1254125" indent="-685800"/>
            <a:r>
              <a:rPr lang="en-US" dirty="0"/>
              <a:t>3–6. Name four geographic features found in the Great Rift Valley. </a:t>
            </a:r>
          </a:p>
          <a:p>
            <a:pPr marL="1254125" indent="-685800"/>
            <a:r>
              <a:rPr lang="en-US" dirty="0"/>
              <a:t>	</a:t>
            </a:r>
            <a:r>
              <a:rPr lang="en-US" b="1" i="1" dirty="0"/>
              <a:t>the Jordan River, the Dead Sea, the Sea of Galilee, and the Red Sea </a:t>
            </a:r>
            <a:endParaRPr lang="en-US" dirty="0"/>
          </a:p>
          <a:p>
            <a:pPr marL="1254125" indent="-685800"/>
            <a:r>
              <a:rPr lang="en-US" dirty="0"/>
              <a:t>	 </a:t>
            </a:r>
          </a:p>
        </p:txBody>
      </p:sp>
    </p:spTree>
    <p:extLst>
      <p:ext uri="{BB962C8B-B14F-4D97-AF65-F5344CB8AC3E}">
        <p14:creationId xmlns:p14="http://schemas.microsoft.com/office/powerpoint/2010/main" val="158901922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Geography </a:t>
            </a:r>
          </a:p>
        </p:txBody>
      </p:sp>
      <p:sp>
        <p:nvSpPr>
          <p:cNvPr id="3" name="Text Placeholder 2"/>
          <p:cNvSpPr>
            <a:spLocks noGrp="1"/>
          </p:cNvSpPr>
          <p:nvPr>
            <p:ph type="body" sz="quarter" idx="10"/>
          </p:nvPr>
        </p:nvSpPr>
        <p:spPr/>
        <p:txBody>
          <a:bodyPr/>
          <a:lstStyle/>
          <a:p>
            <a:r>
              <a:rPr lang="en-US" dirty="0"/>
              <a:t>Turkey is bordered on three sides by bodies of water. </a:t>
            </a:r>
          </a:p>
          <a:p>
            <a:r>
              <a:rPr lang="en-US" dirty="0"/>
              <a:t>North of Turkey is the Black Sea. </a:t>
            </a:r>
          </a:p>
          <a:p>
            <a:r>
              <a:rPr lang="en-US" dirty="0" smtClean="0"/>
              <a:t>West of Turkey is </a:t>
            </a:r>
            <a:r>
              <a:rPr lang="en-US" dirty="0"/>
              <a:t>the Aegean Sea. </a:t>
            </a:r>
          </a:p>
          <a:p>
            <a:r>
              <a:rPr lang="en-US" dirty="0">
                <a:solidFill>
                  <a:srgbClr val="FF0000"/>
                </a:solidFill>
              </a:rPr>
              <a:t>Between the Black Sea and the Aegean are two narrow straits, the Bosporus and the Dardanelles. </a:t>
            </a:r>
          </a:p>
        </p:txBody>
      </p:sp>
    </p:spTree>
    <p:extLst>
      <p:ext uri="{BB962C8B-B14F-4D97-AF65-F5344CB8AC3E}">
        <p14:creationId xmlns:p14="http://schemas.microsoft.com/office/powerpoint/2010/main" val="135211132"/>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What conditions threaten the stability of Jordan? </a:t>
            </a:r>
          </a:p>
          <a:p>
            <a:pPr marL="568325" indent="0"/>
            <a:r>
              <a:rPr lang="en-US" b="1" i="1" dirty="0"/>
              <a:t>Lack of arable farmland to produce </a:t>
            </a:r>
            <a:r>
              <a:rPr lang="en-US" b="1" i="1" dirty="0" smtClean="0"/>
              <a:t>goods, </a:t>
            </a:r>
            <a:r>
              <a:rPr lang="en-US" b="1" i="1" dirty="0"/>
              <a:t>large numbers of refugees who have fled neighboring countries, poverty</a:t>
            </a:r>
          </a:p>
        </p:txBody>
      </p:sp>
    </p:spTree>
    <p:extLst>
      <p:ext uri="{BB962C8B-B14F-4D97-AF65-F5344CB8AC3E}">
        <p14:creationId xmlns:p14="http://schemas.microsoft.com/office/powerpoint/2010/main" val="137027977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Places, and Things to Know</a:t>
            </a:r>
          </a:p>
        </p:txBody>
      </p:sp>
    </p:spTree>
    <p:extLst>
      <p:ext uri="{BB962C8B-B14F-4D97-AF65-F5344CB8AC3E}">
        <p14:creationId xmlns:p14="http://schemas.microsoft.com/office/powerpoint/2010/main" val="842876837"/>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chokepoint</a:t>
            </a:r>
          </a:p>
        </p:txBody>
      </p:sp>
      <p:sp>
        <p:nvSpPr>
          <p:cNvPr id="3" name="Text Placeholder 2"/>
          <p:cNvSpPr>
            <a:spLocks noGrp="1"/>
          </p:cNvSpPr>
          <p:nvPr>
            <p:ph type="body" sz="quarter" idx="11"/>
          </p:nvPr>
        </p:nvSpPr>
        <p:spPr/>
        <p:txBody>
          <a:bodyPr/>
          <a:lstStyle/>
          <a:p>
            <a:r>
              <a:rPr lang="en-US" dirty="0" smtClean="0"/>
              <a:t>a location that controls </a:t>
            </a:r>
            <a:r>
              <a:rPr lang="en-US" dirty="0"/>
              <a:t>movement </a:t>
            </a:r>
            <a:r>
              <a:rPr lang="en-US" dirty="0" smtClean="0"/>
              <a:t/>
            </a:r>
            <a:br>
              <a:rPr lang="en-US" dirty="0" smtClean="0"/>
            </a:br>
            <a:r>
              <a:rPr lang="en-US" dirty="0" smtClean="0"/>
              <a:t>of </a:t>
            </a:r>
            <a:r>
              <a:rPr lang="en-US" dirty="0"/>
              <a:t>goods and </a:t>
            </a:r>
            <a:r>
              <a:rPr lang="en-US" dirty="0" smtClean="0"/>
              <a:t>people</a:t>
            </a:r>
            <a:endParaRPr lang="en-US" dirty="0"/>
          </a:p>
        </p:txBody>
      </p:sp>
    </p:spTree>
    <p:extLst>
      <p:ext uri="{BB962C8B-B14F-4D97-AF65-F5344CB8AC3E}">
        <p14:creationId xmlns:p14="http://schemas.microsoft.com/office/powerpoint/2010/main" val="297373150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Asia Minor</a:t>
            </a:r>
          </a:p>
        </p:txBody>
      </p:sp>
      <p:sp>
        <p:nvSpPr>
          <p:cNvPr id="3" name="Text Placeholder 2"/>
          <p:cNvSpPr>
            <a:spLocks noGrp="1"/>
          </p:cNvSpPr>
          <p:nvPr>
            <p:ph type="body" sz="quarter" idx="11"/>
          </p:nvPr>
        </p:nvSpPr>
        <p:spPr/>
        <p:txBody>
          <a:bodyPr/>
          <a:lstStyle/>
          <a:p>
            <a:r>
              <a:rPr lang="en-US" dirty="0"/>
              <a:t>Turkey is often referred to as this because of its size and its influence on history</a:t>
            </a:r>
          </a:p>
        </p:txBody>
      </p:sp>
    </p:spTree>
    <p:extLst>
      <p:ext uri="{BB962C8B-B14F-4D97-AF65-F5344CB8AC3E}">
        <p14:creationId xmlns:p14="http://schemas.microsoft.com/office/powerpoint/2010/main" val="2309019419"/>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 Ararat </a:t>
            </a:r>
          </a:p>
        </p:txBody>
      </p:sp>
      <p:sp>
        <p:nvSpPr>
          <p:cNvPr id="3" name="Text Placeholder 2"/>
          <p:cNvSpPr>
            <a:spLocks noGrp="1"/>
          </p:cNvSpPr>
          <p:nvPr>
            <p:ph type="body" sz="quarter" idx="11"/>
          </p:nvPr>
        </p:nvSpPr>
        <p:spPr/>
        <p:txBody>
          <a:bodyPr/>
          <a:lstStyle/>
          <a:p>
            <a:r>
              <a:rPr lang="en-US" dirty="0" smtClean="0"/>
              <a:t>a mountain in eastern Turkey, </a:t>
            </a:r>
            <a:br>
              <a:rPr lang="en-US" dirty="0" smtClean="0"/>
            </a:br>
            <a:r>
              <a:rPr lang="en-US" dirty="0" smtClean="0"/>
              <a:t>elevation 16,854 feet</a:t>
            </a:r>
            <a:endParaRPr lang="en-US" dirty="0"/>
          </a:p>
        </p:txBody>
      </p:sp>
    </p:spTree>
    <p:extLst>
      <p:ext uri="{BB962C8B-B14F-4D97-AF65-F5344CB8AC3E}">
        <p14:creationId xmlns:p14="http://schemas.microsoft.com/office/powerpoint/2010/main" val="2302172115"/>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Kemal Atatürk</a:t>
            </a:r>
          </a:p>
        </p:txBody>
      </p:sp>
      <p:sp>
        <p:nvSpPr>
          <p:cNvPr id="3" name="Text Placeholder 2"/>
          <p:cNvSpPr>
            <a:spLocks noGrp="1"/>
          </p:cNvSpPr>
          <p:nvPr>
            <p:ph type="body" sz="quarter" idx="11"/>
          </p:nvPr>
        </p:nvSpPr>
        <p:spPr/>
        <p:txBody>
          <a:bodyPr/>
          <a:lstStyle/>
          <a:p>
            <a:r>
              <a:rPr lang="en-US" dirty="0" smtClean="0"/>
              <a:t>Father </a:t>
            </a:r>
            <a:r>
              <a:rPr lang="en-US" dirty="0"/>
              <a:t>of Modern Turkey</a:t>
            </a:r>
          </a:p>
        </p:txBody>
      </p:sp>
    </p:spTree>
    <p:extLst>
      <p:ext uri="{BB962C8B-B14F-4D97-AF65-F5344CB8AC3E}">
        <p14:creationId xmlns:p14="http://schemas.microsoft.com/office/powerpoint/2010/main" val="1930722535"/>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Thrace</a:t>
            </a:r>
          </a:p>
        </p:txBody>
      </p:sp>
      <p:sp>
        <p:nvSpPr>
          <p:cNvPr id="3" name="Text Placeholder 2"/>
          <p:cNvSpPr>
            <a:spLocks noGrp="1"/>
          </p:cNvSpPr>
          <p:nvPr>
            <p:ph type="body" sz="quarter" idx="11"/>
          </p:nvPr>
        </p:nvSpPr>
        <p:spPr/>
        <p:txBody>
          <a:bodyPr/>
          <a:lstStyle/>
          <a:p>
            <a:r>
              <a:rPr lang="en-US" dirty="0"/>
              <a:t>European portion of Turkey</a:t>
            </a:r>
            <a:r>
              <a:rPr lang="en-US" dirty="0" smtClean="0"/>
              <a:t>; a </a:t>
            </a:r>
            <a:r>
              <a:rPr lang="en-US" dirty="0"/>
              <a:t>small corner of the Balkan Peninsula </a:t>
            </a:r>
          </a:p>
        </p:txBody>
      </p:sp>
    </p:spTree>
    <p:extLst>
      <p:ext uri="{BB962C8B-B14F-4D97-AF65-F5344CB8AC3E}">
        <p14:creationId xmlns:p14="http://schemas.microsoft.com/office/powerpoint/2010/main" val="3966261050"/>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Istanbul</a:t>
            </a:r>
          </a:p>
        </p:txBody>
      </p:sp>
      <p:sp>
        <p:nvSpPr>
          <p:cNvPr id="3" name="Text Placeholder 2"/>
          <p:cNvSpPr>
            <a:spLocks noGrp="1"/>
          </p:cNvSpPr>
          <p:nvPr>
            <p:ph type="body" sz="quarter" idx="11"/>
          </p:nvPr>
        </p:nvSpPr>
        <p:spPr/>
        <p:txBody>
          <a:bodyPr/>
          <a:lstStyle/>
          <a:p>
            <a:r>
              <a:rPr lang="en-US" dirty="0"/>
              <a:t>largest city in the Middle East; </a:t>
            </a:r>
            <a:r>
              <a:rPr lang="en-US" dirty="0" smtClean="0"/>
              <a:t>formerly </a:t>
            </a:r>
            <a:r>
              <a:rPr lang="en-US" dirty="0"/>
              <a:t>called Constantinople </a:t>
            </a:r>
          </a:p>
        </p:txBody>
      </p:sp>
    </p:spTree>
    <p:extLst>
      <p:ext uri="{BB962C8B-B14F-4D97-AF65-F5344CB8AC3E}">
        <p14:creationId xmlns:p14="http://schemas.microsoft.com/office/powerpoint/2010/main" val="383967593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Bosporus</a:t>
            </a:r>
          </a:p>
        </p:txBody>
      </p:sp>
      <p:sp>
        <p:nvSpPr>
          <p:cNvPr id="3" name="Text Placeholder 2"/>
          <p:cNvSpPr>
            <a:spLocks noGrp="1"/>
          </p:cNvSpPr>
          <p:nvPr>
            <p:ph type="body" sz="quarter" idx="11"/>
          </p:nvPr>
        </p:nvSpPr>
        <p:spPr/>
        <p:txBody>
          <a:bodyPr/>
          <a:lstStyle/>
          <a:p>
            <a:r>
              <a:rPr lang="en-US" dirty="0"/>
              <a:t>narrow strait between Thrace and Asia Minor</a:t>
            </a:r>
          </a:p>
        </p:txBody>
      </p:sp>
    </p:spTree>
    <p:extLst>
      <p:ext uri="{BB962C8B-B14F-4D97-AF65-F5344CB8AC3E}">
        <p14:creationId xmlns:p14="http://schemas.microsoft.com/office/powerpoint/2010/main" val="1713337753"/>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Dardanelles</a:t>
            </a:r>
          </a:p>
        </p:txBody>
      </p:sp>
      <p:sp>
        <p:nvSpPr>
          <p:cNvPr id="3" name="Text Placeholder 2"/>
          <p:cNvSpPr>
            <a:spLocks noGrp="1"/>
          </p:cNvSpPr>
          <p:nvPr>
            <p:ph type="body" sz="quarter" idx="11"/>
          </p:nvPr>
        </p:nvSpPr>
        <p:spPr/>
        <p:txBody>
          <a:bodyPr/>
          <a:lstStyle/>
          <a:p>
            <a:r>
              <a:rPr lang="en-US" dirty="0" smtClean="0"/>
              <a:t>strait south of the Bosporus </a:t>
            </a:r>
            <a:r>
              <a:rPr lang="en-US" dirty="0"/>
              <a:t>used to enter the Aegean </a:t>
            </a:r>
            <a:r>
              <a:rPr lang="en-US" dirty="0" smtClean="0"/>
              <a:t>Sea; also called the Hellespont </a:t>
            </a:r>
            <a:endParaRPr lang="en-US" dirty="0"/>
          </a:p>
        </p:txBody>
      </p:sp>
    </p:spTree>
    <p:extLst>
      <p:ext uri="{BB962C8B-B14F-4D97-AF65-F5344CB8AC3E}">
        <p14:creationId xmlns:p14="http://schemas.microsoft.com/office/powerpoint/2010/main" val="130186294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Blue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19064</TotalTime>
  <Words>4881</Words>
  <Application>Microsoft Office PowerPoint</Application>
  <PresentationFormat>Custom</PresentationFormat>
  <Paragraphs>432</Paragraphs>
  <Slides>144</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144</vt:i4>
      </vt:variant>
    </vt:vector>
  </HeadingPairs>
  <TitlesOfParts>
    <vt:vector size="151" baseType="lpstr">
      <vt:lpstr>Arial</vt:lpstr>
      <vt:lpstr>Calibri</vt:lpstr>
      <vt:lpstr>Tahoma</vt:lpstr>
      <vt:lpstr>Wingdings</vt:lpstr>
      <vt:lpstr>Geography_Blue Units</vt:lpstr>
      <vt:lpstr>Geography_Red Units</vt:lpstr>
      <vt:lpstr>Geography_Green Units</vt:lpstr>
      <vt:lpstr>Chapter 18: Eastern Mediterranean </vt:lpstr>
      <vt:lpstr>Eastern Mediterranean </vt:lpstr>
      <vt:lpstr>PowerPoint Presentation</vt:lpstr>
      <vt:lpstr>PowerPoint Presentation</vt:lpstr>
      <vt:lpstr>Introduction</vt:lpstr>
      <vt:lpstr>PowerPoint Presentation</vt:lpstr>
      <vt:lpstr>PowerPoint Presentation</vt:lpstr>
      <vt:lpstr>Turkey </vt:lpstr>
      <vt:lpstr>External Geography </vt:lpstr>
      <vt:lpstr>Internal Geography</vt:lpstr>
      <vt:lpstr>Politics and Demography </vt:lpstr>
      <vt:lpstr>PowerPoint Presentation</vt:lpstr>
      <vt:lpstr>Thrace</vt:lpstr>
      <vt:lpstr>PowerPoint Presentation</vt:lpstr>
      <vt:lpstr>PowerPoint Presentation</vt:lpstr>
      <vt:lpstr>PowerPoint Presentation</vt:lpstr>
      <vt:lpstr>PowerPoint Presentation</vt:lpstr>
      <vt:lpstr>PowerPoint Presentation</vt:lpstr>
      <vt:lpstr>PowerPoint Presentation</vt:lpstr>
      <vt:lpstr>Anatolia </vt:lpstr>
      <vt:lpstr>Capital on the Central Plateau </vt:lpstr>
      <vt:lpstr>Taurus Mountains in the South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Cyprus</vt:lpstr>
      <vt:lpstr>PowerPoint Presentation</vt:lpstr>
      <vt:lpstr>Cyprus </vt:lpstr>
      <vt:lpstr>PowerPoint Presentation</vt:lpstr>
      <vt:lpstr>PowerPoint Presentation</vt:lpstr>
      <vt:lpstr>PowerPoint Presentation</vt:lpstr>
      <vt:lpstr>PowerPoint Presentation</vt:lpstr>
      <vt:lpstr>PowerPoint Presentation</vt:lpstr>
      <vt:lpstr>PowerPoint Presentation</vt:lpstr>
      <vt:lpstr>Former Mandate of Syria </vt:lpstr>
      <vt:lpstr>Former Mandate of Syria </vt:lpstr>
      <vt:lpstr>PowerPoint Presentation</vt:lpstr>
      <vt:lpstr>Former Mandate of Syria</vt:lpstr>
      <vt:lpstr>PowerPoint Presentation</vt:lpstr>
      <vt:lpstr>Syria</vt:lpstr>
      <vt:lpstr>PowerPoint Presentation</vt:lpstr>
      <vt:lpstr>PowerPoint Presentation</vt:lpstr>
      <vt:lpstr>Lebanon</vt:lpstr>
      <vt:lpstr>Ancient Tyre</vt:lpstr>
      <vt:lpstr>Modern Beirut</vt:lpstr>
      <vt:lpstr>PowerPoint Presentation</vt:lpstr>
      <vt:lpstr>PowerPoint Presentation</vt:lpstr>
      <vt:lpstr>PowerPoint Presentation</vt:lpstr>
      <vt:lpstr>PowerPoint Presentation</vt:lpstr>
      <vt:lpstr>PowerPoint Presentation</vt:lpstr>
      <vt:lpstr>PowerPoint Presentation</vt:lpstr>
      <vt:lpstr>Former Mandate of Palestine</vt:lpstr>
      <vt:lpstr>PowerPoint Presentation</vt:lpstr>
      <vt:lpstr>Former Mandate of Palestine</vt:lpstr>
      <vt:lpstr>Former Mandate of Palestine</vt:lpstr>
      <vt:lpstr>Israel</vt:lpstr>
      <vt:lpstr>PowerPoint Presentation</vt:lpstr>
      <vt:lpstr>Physical Geography</vt:lpstr>
      <vt:lpstr>PowerPoint Presentation</vt:lpstr>
      <vt:lpstr>PowerPoint Presentation</vt:lpstr>
      <vt:lpstr>Wadis in the Shephelah </vt:lpstr>
      <vt:lpstr>Mountain System</vt:lpstr>
      <vt:lpstr>PowerPoint Presentation</vt:lpstr>
      <vt:lpstr>PowerPoint Presentation</vt:lpstr>
      <vt:lpstr>PowerPoint Presentation</vt:lpstr>
      <vt:lpstr>Bible Geography</vt:lpstr>
      <vt:lpstr>PowerPoint Presentation</vt:lpstr>
      <vt:lpstr>The Divided Capital </vt:lpstr>
      <vt:lpstr>PowerPoint Presentation</vt:lpstr>
      <vt:lpstr>PowerPoint Presentation</vt:lpstr>
      <vt:lpstr>PowerPoint Presentation</vt:lpstr>
      <vt:lpstr>PowerPoint Presentation</vt:lpstr>
      <vt:lpstr>Modern Negev</vt:lpstr>
      <vt:lpstr>PowerPoint Presentation</vt:lpstr>
      <vt:lpstr>Judaism </vt:lpstr>
      <vt:lpstr>Masada </vt:lpstr>
      <vt:lpstr>The Palestinians </vt:lpstr>
      <vt:lpstr>PowerPoint Presentation</vt:lpstr>
      <vt:lpstr>The Dead Sea</vt:lpstr>
      <vt:lpstr>PowerPoint Presentation</vt:lpstr>
      <vt:lpstr>Jordan</vt:lpstr>
      <vt:lpstr>PowerPoint Presentation</vt:lpstr>
      <vt:lpstr>PowerPoint Presentation</vt:lpstr>
      <vt:lpstr>PowerPoint Presentation</vt:lpstr>
      <vt:lpstr>PowerPoint Presentation</vt:lpstr>
      <vt:lpstr>PowerPoint Presentation</vt:lpstr>
      <vt:lpstr>People, Places, and Things to Know</vt:lpstr>
      <vt:lpstr>chokepoint</vt:lpstr>
      <vt:lpstr>Asia Minor</vt:lpstr>
      <vt:lpstr>Mount Ararat </vt:lpstr>
      <vt:lpstr>Kemal Atatürk</vt:lpstr>
      <vt:lpstr>Thrace</vt:lpstr>
      <vt:lpstr>Istanbul</vt:lpstr>
      <vt:lpstr>Bosporus</vt:lpstr>
      <vt:lpstr>Dardanelles</vt:lpstr>
      <vt:lpstr>Anatolia</vt:lpstr>
      <vt:lpstr>Taurus Mountains</vt:lpstr>
      <vt:lpstr>Pontic Mountains</vt:lpstr>
      <vt:lpstr>Mesaoria Plain</vt:lpstr>
      <vt:lpstr>Nicosia</vt:lpstr>
      <vt:lpstr>Levant</vt:lpstr>
      <vt:lpstr>Fertile Crescent</vt:lpstr>
      <vt:lpstr>mandate </vt:lpstr>
      <vt:lpstr>Syria</vt:lpstr>
      <vt:lpstr>Palestine</vt:lpstr>
      <vt:lpstr>Syrian Desert</vt:lpstr>
      <vt:lpstr>Damascus</vt:lpstr>
      <vt:lpstr>Hafez al-Assad</vt:lpstr>
      <vt:lpstr>Bashar al-Assad</vt:lpstr>
      <vt:lpstr>Druze</vt:lpstr>
      <vt:lpstr>Holy Land</vt:lpstr>
      <vt:lpstr>Promised Land </vt:lpstr>
      <vt:lpstr>Zionist Movement </vt:lpstr>
      <vt:lpstr>Coastal Plains</vt:lpstr>
      <vt:lpstr>Shephelah</vt:lpstr>
      <vt:lpstr>Jerusalem </vt:lpstr>
      <vt:lpstr>Negev</vt:lpstr>
      <vt:lpstr>Valley of Jezreel</vt:lpstr>
      <vt:lpstr>Mount Carmel</vt:lpstr>
      <vt:lpstr>Megiddo</vt:lpstr>
      <vt:lpstr>Plain of Esdraelon</vt:lpstr>
      <vt:lpstr>Tel Aviv</vt:lpstr>
      <vt:lpstr>Gaza Strip</vt:lpstr>
      <vt:lpstr>Hamas</vt:lpstr>
      <vt:lpstr>Great Rift Valley</vt:lpstr>
      <vt:lpstr>Jordan River</vt:lpstr>
      <vt:lpstr>Dead Sea</vt:lpstr>
      <vt:lpstr>Mount of Olives</vt:lpstr>
      <vt:lpstr>Golan Heights</vt:lpstr>
      <vt:lpstr>Sea of Galilee</vt:lpstr>
      <vt:lpstr>tell</vt:lpstr>
      <vt:lpstr>Knesset</vt:lpstr>
      <vt:lpstr>West Bank </vt:lpstr>
      <vt:lpstr>Arabah</vt:lpstr>
      <vt:lpstr>Judaism</vt:lpstr>
      <vt:lpstr>Palestinians</vt:lpstr>
      <vt:lpstr>Six-Day War</vt:lpstr>
      <vt:lpstr>Yom Kippur War</vt:lpstr>
      <vt:lpstr>Petra </vt:lpstr>
      <vt:lpstr>Transjordanian Plateau</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419</cp:revision>
  <dcterms:created xsi:type="dcterms:W3CDTF">2017-04-25T17:01:42Z</dcterms:created>
  <dcterms:modified xsi:type="dcterms:W3CDTF">2022-05-02T14:00:24Z</dcterms:modified>
</cp:coreProperties>
</file>